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257" r:id="rId9"/>
    <p:sldId id="564" r:id="rId10"/>
    <p:sldId id="555" r:id="rId11"/>
    <p:sldId id="556" r:id="rId12"/>
    <p:sldId id="565" r:id="rId13"/>
    <p:sldId id="560" r:id="rId14"/>
    <p:sldId id="562" r:id="rId15"/>
    <p:sldId id="563"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44045570-6CCC-EB6A-29FB-B2E29A9D40EA}" name="CLINICALOPTIONS\jconstanzo" initials="C" userId="CLINICALOPTIONS\jconstanzo" providerId="None"/>
  <p188:author id="{2F200393-ED36-E9BE-3873-EDE6BA0765C4}" name="Megan Cartwright" initials="MC" userId="S::mcartwright@clinicaloptions.com::aaeaf566-570c-41b1-9c90-11c8d9ac162b" providerId="AD"/>
  <p188:author id="{67E39494-75B3-CF9E-6A44-82504F755C8B}" name="Dussadee Royal" initials="DR" userId="S::droyal@clinicaloptions.com::51beead8-6fa0-4b98-aeba-37044af35e17" providerId="AD"/>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 id="{A3B240CF-4505-16AB-9D0C-936D03A07AAD}" name="mcartwright@clinicaloptions.com" initials="m" userId="mcartwright@clinicaloptions.com"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1607" autoAdjust="0"/>
  </p:normalViewPr>
  <p:slideViewPr>
    <p:cSldViewPr snapToGrid="0">
      <p:cViewPr varScale="1">
        <p:scale>
          <a:sx n="103" d="100"/>
          <a:sy n="103" d="100"/>
        </p:scale>
        <p:origin x="114" y="114"/>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HR, hormone receptor.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2L, second-line; ABC, advanced breast cancer; AI, aromatase inhibitor; ET, endocrine therapy; HR, hormone receptor; PD, progressive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05733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1L, first-line; ABC, advanced breast cancer; AI, aromatase inhibitor; CBR, clinical benefit rate; DoR, duration of response; ET, endocrine therapy; ECOG, Eastern Cooperative Oncology Group; HR, hormone receptor; m, median; ORR, overall response rate; OS, overall survival; PD, progressive disease; PFS, progression-free survival; PS, performance status; QoL, quality of life; RECIST, Response Evaluation Criteria in Solid Tumors; TTR, time to response; tx, therapy.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389684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AI, aromatase inhibitor; BL, baseline; ECOG, Eastern Cooperative Oncology Group; ET, endocrine therapy; ITT, intention-to-treat; PD, progressive disease; PS, performance status;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72796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m, median;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11770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ET, endocrine therapy; mPFS, median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31390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CBR, clinical benefit rate; CR, complete response; ET, endocrine therapy; ITT, intention-to-treat; NE, not evaluable; ORR, overall response rate; OS, overall survival;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37668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SAE, serious adverse event; TEAE, treatment-emergent adverse event;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759821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GGT, gamma-glutamyltransferase;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123992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2L, second-line; ABC, advanced breast cancer; ET, endocrine therapy; HR, hormone receptor;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420588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PALMIRA: Second-line ET ± Palbociclib Maintenance in Patients With HR+/HER2- Advanced Breast Cancer After Clinical Benefit on First-line Palbociclib + ET</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PALMIRA: </a:t>
            </a:r>
            <a:r>
              <a:rPr lang="en-US" dirty="0"/>
              <a:t>Background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512297"/>
            <a:ext cx="10877529" cy="4906433"/>
          </a:xfrm>
        </p:spPr>
        <p:txBody>
          <a:bodyPr/>
          <a:lstStyle/>
          <a:p>
            <a:pPr>
              <a:spcBef>
                <a:spcPts val="700"/>
              </a:spcBef>
            </a:pPr>
            <a:r>
              <a:rPr lang="en-US" altLang="en-US" sz="2200" dirty="0"/>
              <a:t>Standard 1L therapy for HR+/HER2- ABC comprises a CDK4/6 inhibitor + ET with either </a:t>
            </a:r>
            <a:br>
              <a:rPr lang="en-US" altLang="en-US" sz="2200" dirty="0"/>
            </a:br>
            <a:r>
              <a:rPr lang="en-US" altLang="en-US" sz="2200" dirty="0"/>
              <a:t>an AI or fulvestrant</a:t>
            </a:r>
            <a:r>
              <a:rPr lang="en-US" altLang="en-US" sz="2200" baseline="30000" dirty="0"/>
              <a:t>1</a:t>
            </a:r>
            <a:endParaRPr lang="en-US" altLang="en-US" sz="2200" dirty="0"/>
          </a:p>
          <a:p>
            <a:pPr>
              <a:spcBef>
                <a:spcPts val="700"/>
              </a:spcBef>
            </a:pPr>
            <a:r>
              <a:rPr lang="en-US" altLang="en-US" sz="2200" dirty="0"/>
              <a:t>Following progression on a 1L CDK4/6 inhibitor, the optimal treatment remains to be determined</a:t>
            </a:r>
            <a:r>
              <a:rPr lang="en-US" altLang="en-US" sz="2200" baseline="30000" dirty="0"/>
              <a:t>2</a:t>
            </a:r>
            <a:endParaRPr lang="en-US" altLang="en-US" sz="2200" dirty="0"/>
          </a:p>
          <a:p>
            <a:pPr lvl="1">
              <a:spcBef>
                <a:spcPts val="700"/>
              </a:spcBef>
            </a:pPr>
            <a:r>
              <a:rPr lang="en-US" altLang="en-US" sz="2200" dirty="0"/>
              <a:t>Preliminary data from patients and preclinical models suggest greater adaptive resistance to ET rather than CDK4/6 inhibitor insensitivity</a:t>
            </a:r>
            <a:r>
              <a:rPr lang="en-US" altLang="en-US" sz="2200" baseline="30000" dirty="0"/>
              <a:t>3,4</a:t>
            </a:r>
            <a:endParaRPr lang="en-US" altLang="en-US" sz="2200" dirty="0"/>
          </a:p>
          <a:p>
            <a:pPr>
              <a:spcBef>
                <a:spcPts val="700"/>
              </a:spcBef>
            </a:pPr>
            <a:r>
              <a:rPr lang="en-US" altLang="en-US" sz="2200" dirty="0"/>
              <a:t>Palbociclib: CDK4/6 inhibitor approved by the FDA for treatment of adults with HR+/HER2- advanced or metastatic breast cancer in combination with an AI as initial ET or with fulvestrant in patients with ABC and PD following ET</a:t>
            </a:r>
            <a:r>
              <a:rPr lang="en-US" altLang="en-US" sz="2200" baseline="30000" dirty="0"/>
              <a:t>5</a:t>
            </a:r>
            <a:r>
              <a:rPr lang="en-US" altLang="en-US" sz="2200" dirty="0"/>
              <a:t> </a:t>
            </a:r>
            <a:endParaRPr lang="en-US" altLang="en-US" sz="2200" dirty="0">
              <a:highlight>
                <a:srgbClr val="FFFF00"/>
              </a:highlight>
            </a:endParaRPr>
          </a:p>
          <a:p>
            <a:pPr>
              <a:spcBef>
                <a:spcPts val="700"/>
              </a:spcBef>
            </a:pPr>
            <a:r>
              <a:rPr lang="en-US" altLang="en-US" sz="2200" dirty="0"/>
              <a:t>Current analysis compares efficacy and safety of 2L palbociclib maintenance combined with an alternative ET vs alternative ET alone in patients with HR+/HER2- ABC that progressed after clinical benefit on 1L palbociclib + ET</a:t>
            </a:r>
            <a:r>
              <a:rPr lang="en-US" altLang="en-US" sz="2200" baseline="30000" dirty="0"/>
              <a:t>6</a:t>
            </a:r>
            <a:endParaRPr lang="en-US" altLang="en-US" sz="2200" dirty="0"/>
          </a:p>
        </p:txBody>
      </p:sp>
      <p:sp>
        <p:nvSpPr>
          <p:cNvPr id="2" name="Text Box 15">
            <a:extLst>
              <a:ext uri="{FF2B5EF4-FFF2-40B4-BE49-F238E27FC236}">
                <a16:creationId xmlns:a16="http://schemas.microsoft.com/office/drawing/2014/main" id="{01C4FFEE-9680-5C02-71D2-6DF23D4B35D9}"/>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NCCN. Clinical practice guidelines in oncology: breast cancer. v.4.2023. nccn.org.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2. Martin. Oncologist. 2022;27:441. 3. Portman. Endocr Relat Cancer. 2019;26:R15.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Albanell. Clin Cancer Res. 2023;29:67. 5. Palbociclib PI. 6. Llombart-Cussac. ASCO 2023. Abstr 1001.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F7069-001E-1F15-2B3D-3145FA7940F5}"/>
              </a:ext>
            </a:extLst>
          </p:cNvPr>
          <p:cNvSpPr>
            <a:spLocks noGrp="1"/>
          </p:cNvSpPr>
          <p:nvPr>
            <p:ph type="title"/>
          </p:nvPr>
        </p:nvSpPr>
        <p:spPr/>
        <p:txBody>
          <a:bodyPr/>
          <a:lstStyle/>
          <a:p>
            <a:r>
              <a:rPr lang="en-US" dirty="0"/>
              <a:t>PALMIRA: Study Design</a:t>
            </a:r>
          </a:p>
        </p:txBody>
      </p:sp>
      <p:sp>
        <p:nvSpPr>
          <p:cNvPr id="3" name="Content Placeholder 2">
            <a:extLst>
              <a:ext uri="{FF2B5EF4-FFF2-40B4-BE49-F238E27FC236}">
                <a16:creationId xmlns:a16="http://schemas.microsoft.com/office/drawing/2014/main" id="{EF508093-E1DC-7FAE-7647-1A5E1A23B1F9}"/>
              </a:ext>
            </a:extLst>
          </p:cNvPr>
          <p:cNvSpPr>
            <a:spLocks noGrp="1"/>
          </p:cNvSpPr>
          <p:nvPr>
            <p:ph idx="1"/>
          </p:nvPr>
        </p:nvSpPr>
        <p:spPr>
          <a:xfrm>
            <a:off x="604675" y="1513047"/>
            <a:ext cx="10877529" cy="645953"/>
          </a:xfrm>
        </p:spPr>
        <p:txBody>
          <a:bodyPr/>
          <a:lstStyle/>
          <a:p>
            <a:r>
              <a:rPr lang="en-US" sz="2000" dirty="0"/>
              <a:t>International, randomized, open-label trial conducted in Europe </a:t>
            </a:r>
            <a:br>
              <a:rPr lang="en-US" sz="2000" dirty="0"/>
            </a:br>
            <a:r>
              <a:rPr lang="en-US" sz="2000" dirty="0"/>
              <a:t>(data cutoff: February 2, 2023; median follow-up: 13.2 mo [range: 0-41.1])</a:t>
            </a:r>
          </a:p>
        </p:txBody>
      </p:sp>
      <p:sp>
        <p:nvSpPr>
          <p:cNvPr id="4" name="Text Box 15">
            <a:extLst>
              <a:ext uri="{FF2B5EF4-FFF2-40B4-BE49-F238E27FC236}">
                <a16:creationId xmlns:a16="http://schemas.microsoft.com/office/drawing/2014/main" id="{C3F96F0D-4B31-F120-4411-3C9B8A6D1CC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NCT03809988. Llombart-Cussac. ASCO 2023. Abstr 1001. </a:t>
            </a:r>
          </a:p>
        </p:txBody>
      </p:sp>
      <p:sp>
        <p:nvSpPr>
          <p:cNvPr id="5" name="Content Placeholder 2">
            <a:extLst>
              <a:ext uri="{FF2B5EF4-FFF2-40B4-BE49-F238E27FC236}">
                <a16:creationId xmlns:a16="http://schemas.microsoft.com/office/drawing/2014/main" id="{5A9EAA80-13CD-89A0-29FB-7103D2ECD969}"/>
              </a:ext>
            </a:extLst>
          </p:cNvPr>
          <p:cNvSpPr txBox="1">
            <a:spLocks/>
          </p:cNvSpPr>
          <p:nvPr/>
        </p:nvSpPr>
        <p:spPr bwMode="auto">
          <a:xfrm>
            <a:off x="434587" y="5075539"/>
            <a:ext cx="11336443" cy="134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Primary endpoint: </a:t>
            </a:r>
            <a:r>
              <a:rPr lang="en-US" sz="2000" b="0" dirty="0"/>
              <a:t>PFS per RECIST v1.1 by investigator</a:t>
            </a:r>
          </a:p>
          <a:p>
            <a:pPr lvl="1"/>
            <a:r>
              <a:rPr lang="en-US" sz="1800" b="0" dirty="0"/>
              <a:t>Trial has 80% power to detect mPFS increase of 2.74 mo over 4 mo with ET (2-sided </a:t>
            </a:r>
            <a:r>
              <a:rPr lang="el-GR" sz="1800" b="0" dirty="0"/>
              <a:t>α</a:t>
            </a:r>
            <a:r>
              <a:rPr lang="en-US" sz="1800" b="0" dirty="0"/>
              <a:t> = 0.05; hazard ratio: 0.59)</a:t>
            </a:r>
          </a:p>
          <a:p>
            <a:r>
              <a:rPr lang="en-US" sz="2000" b="1" kern="0" dirty="0"/>
              <a:t>Secondary endpoints: </a:t>
            </a:r>
            <a:r>
              <a:rPr lang="en-US" sz="2000" b="0" kern="0" dirty="0"/>
              <a:t>ORR, CBR, OS, DoR, TTR, time to progression, QoL, safety and tolerability</a:t>
            </a:r>
            <a:endParaRPr lang="en-US" sz="2000" b="0" kern="0" baseline="30000" dirty="0"/>
          </a:p>
        </p:txBody>
      </p:sp>
      <p:sp>
        <p:nvSpPr>
          <p:cNvPr id="6" name="Text Box 45">
            <a:extLst>
              <a:ext uri="{FF2B5EF4-FFF2-40B4-BE49-F238E27FC236}">
                <a16:creationId xmlns:a16="http://schemas.microsoft.com/office/drawing/2014/main" id="{4C808442-5356-823A-23BE-338AE9934421}"/>
              </a:ext>
            </a:extLst>
          </p:cNvPr>
          <p:cNvSpPr txBox="1">
            <a:spLocks noChangeArrowheads="1"/>
          </p:cNvSpPr>
          <p:nvPr/>
        </p:nvSpPr>
        <p:spPr bwMode="auto">
          <a:xfrm>
            <a:off x="955967" y="2723431"/>
            <a:ext cx="329384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Women with HR+/HER2- ABC; premenopausal with ovarian suppression or postmenopausal; PD on 1L palbociclib + ET (AI or fulvestrant) after clinical benefit or PD on palbociclib-based adjuvant tx after ≥12 mo of tx within 12 mo of completion; measurable disease;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ECOG PS 0/1 </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198)</a:t>
            </a:r>
            <a:endParaRPr lang="en-US" altLang="en-US" sz="1400" b="0" dirty="0">
              <a:solidFill>
                <a:schemeClr val="bg1"/>
              </a:solidFill>
              <a:latin typeface="Calibri" panose="020F0502020204030204" pitchFamily="34" charset="0"/>
            </a:endParaRPr>
          </a:p>
        </p:txBody>
      </p:sp>
      <p:sp>
        <p:nvSpPr>
          <p:cNvPr id="7" name="Rectangle 46">
            <a:extLst>
              <a:ext uri="{FF2B5EF4-FFF2-40B4-BE49-F238E27FC236}">
                <a16:creationId xmlns:a16="http://schemas.microsoft.com/office/drawing/2014/main" id="{3FE0AF35-51A1-7939-D1B8-5C018C10A639}"/>
              </a:ext>
            </a:extLst>
          </p:cNvPr>
          <p:cNvSpPr>
            <a:spLocks noChangeArrowheads="1"/>
          </p:cNvSpPr>
          <p:nvPr/>
        </p:nvSpPr>
        <p:spPr bwMode="auto">
          <a:xfrm>
            <a:off x="9996298" y="3093041"/>
            <a:ext cx="194098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Until PD, unacceptable toxicity, or study withdrawal</a:t>
            </a:r>
          </a:p>
        </p:txBody>
      </p:sp>
      <p:sp>
        <p:nvSpPr>
          <p:cNvPr id="8" name="Rectangle 49">
            <a:extLst>
              <a:ext uri="{FF2B5EF4-FFF2-40B4-BE49-F238E27FC236}">
                <a16:creationId xmlns:a16="http://schemas.microsoft.com/office/drawing/2014/main" id="{92AC1A9C-27F0-941F-D0A4-977CA3F3D20A}"/>
              </a:ext>
            </a:extLst>
          </p:cNvPr>
          <p:cNvSpPr>
            <a:spLocks noChangeArrowheads="1"/>
          </p:cNvSpPr>
          <p:nvPr/>
        </p:nvSpPr>
        <p:spPr bwMode="auto">
          <a:xfrm>
            <a:off x="5049989" y="2599328"/>
            <a:ext cx="4645553"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Palbociclib</a:t>
            </a:r>
            <a:r>
              <a:rPr lang="en-US" altLang="en-US" sz="1600" b="0" dirty="0">
                <a:solidFill>
                  <a:schemeClr val="tx1"/>
                </a:solidFill>
                <a:latin typeface="Calibri" panose="020F0502020204030204" pitchFamily="34" charset="0"/>
              </a:rPr>
              <a:t> 75-125 mg PO QD for 3 wk on/1 wk off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ET</a:t>
            </a:r>
            <a:r>
              <a:rPr lang="en-US" altLang="en-US" sz="1600" b="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136)</a:t>
            </a:r>
            <a:endParaRPr lang="en-US" altLang="en-US" sz="1600" dirty="0">
              <a:solidFill>
                <a:schemeClr val="tx1"/>
              </a:solidFill>
              <a:latin typeface="Calibri" panose="020F0502020204030204" pitchFamily="34" charset="0"/>
            </a:endParaRPr>
          </a:p>
        </p:txBody>
      </p:sp>
      <p:sp>
        <p:nvSpPr>
          <p:cNvPr id="9" name="Rectangle 50">
            <a:extLst>
              <a:ext uri="{FF2B5EF4-FFF2-40B4-BE49-F238E27FC236}">
                <a16:creationId xmlns:a16="http://schemas.microsoft.com/office/drawing/2014/main" id="{7591D3D4-5746-E1BA-E310-E900F71BF750}"/>
              </a:ext>
            </a:extLst>
          </p:cNvPr>
          <p:cNvSpPr>
            <a:spLocks noChangeArrowheads="1"/>
          </p:cNvSpPr>
          <p:nvPr/>
        </p:nvSpPr>
        <p:spPr bwMode="auto">
          <a:xfrm>
            <a:off x="5049989" y="3666441"/>
            <a:ext cx="4645553"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ET*</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62)</a:t>
            </a:r>
            <a:endParaRPr lang="en-US" altLang="en-US" sz="1600" dirty="0">
              <a:solidFill>
                <a:schemeClr val="tx1"/>
              </a:solidFill>
              <a:latin typeface="Calibri" panose="020F0502020204030204" pitchFamily="34" charset="0"/>
            </a:endParaRPr>
          </a:p>
        </p:txBody>
      </p:sp>
      <p:sp>
        <p:nvSpPr>
          <p:cNvPr id="10" name="Line 52">
            <a:extLst>
              <a:ext uri="{FF2B5EF4-FFF2-40B4-BE49-F238E27FC236}">
                <a16:creationId xmlns:a16="http://schemas.microsoft.com/office/drawing/2014/main" id="{F6401E1D-542C-A302-D94E-1AD5955AC6D5}"/>
              </a:ext>
            </a:extLst>
          </p:cNvPr>
          <p:cNvSpPr>
            <a:spLocks noChangeShapeType="1"/>
          </p:cNvSpPr>
          <p:nvPr/>
        </p:nvSpPr>
        <p:spPr bwMode="auto">
          <a:xfrm>
            <a:off x="9830179" y="3590085"/>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1" name="Line 53">
            <a:extLst>
              <a:ext uri="{FF2B5EF4-FFF2-40B4-BE49-F238E27FC236}">
                <a16:creationId xmlns:a16="http://schemas.microsoft.com/office/drawing/2014/main" id="{F3584D6C-7799-3CF8-1180-79269DD30649}"/>
              </a:ext>
            </a:extLst>
          </p:cNvPr>
          <p:cNvSpPr>
            <a:spLocks noChangeShapeType="1"/>
          </p:cNvSpPr>
          <p:nvPr/>
        </p:nvSpPr>
        <p:spPr bwMode="auto">
          <a:xfrm>
            <a:off x="4313390" y="377280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2" name="Line 54">
            <a:extLst>
              <a:ext uri="{FF2B5EF4-FFF2-40B4-BE49-F238E27FC236}">
                <a16:creationId xmlns:a16="http://schemas.microsoft.com/office/drawing/2014/main" id="{A1360214-C242-FF2A-24C0-F9EFF6B746B3}"/>
              </a:ext>
            </a:extLst>
          </p:cNvPr>
          <p:cNvSpPr>
            <a:spLocks noChangeShapeType="1"/>
          </p:cNvSpPr>
          <p:nvPr/>
        </p:nvSpPr>
        <p:spPr bwMode="auto">
          <a:xfrm flipV="1">
            <a:off x="4313390" y="305652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3" name="Line 52">
            <a:extLst>
              <a:ext uri="{FF2B5EF4-FFF2-40B4-BE49-F238E27FC236}">
                <a16:creationId xmlns:a16="http://schemas.microsoft.com/office/drawing/2014/main" id="{34A03B9D-5653-D8F0-2667-494D84C07CF2}"/>
              </a:ext>
            </a:extLst>
          </p:cNvPr>
          <p:cNvSpPr>
            <a:spLocks noChangeShapeType="1"/>
          </p:cNvSpPr>
          <p:nvPr/>
        </p:nvSpPr>
        <p:spPr bwMode="auto">
          <a:xfrm rot="5400000">
            <a:off x="4230762" y="2880626"/>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4" name="Rectangle 46">
            <a:extLst>
              <a:ext uri="{FF2B5EF4-FFF2-40B4-BE49-F238E27FC236}">
                <a16:creationId xmlns:a16="http://schemas.microsoft.com/office/drawing/2014/main" id="{EE1621DB-ABC1-C953-52AC-8ED3F94AF62F}"/>
              </a:ext>
            </a:extLst>
          </p:cNvPr>
          <p:cNvSpPr>
            <a:spLocks noChangeArrowheads="1"/>
          </p:cNvSpPr>
          <p:nvPr/>
        </p:nvSpPr>
        <p:spPr bwMode="auto">
          <a:xfrm>
            <a:off x="2581137" y="2127606"/>
            <a:ext cx="35659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prior ET (fulvestrant vs AI); </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site of disease (visceral vs nonvisceral)</a:t>
            </a:r>
          </a:p>
        </p:txBody>
      </p:sp>
      <p:sp>
        <p:nvSpPr>
          <p:cNvPr id="15" name="Text Box 30">
            <a:extLst>
              <a:ext uri="{FF2B5EF4-FFF2-40B4-BE49-F238E27FC236}">
                <a16:creationId xmlns:a16="http://schemas.microsoft.com/office/drawing/2014/main" id="{F5CBFD4C-196E-19FF-C5C2-27D7F4E13FD5}"/>
              </a:ext>
            </a:extLst>
          </p:cNvPr>
          <p:cNvSpPr txBox="1">
            <a:spLocks noChangeArrowheads="1"/>
          </p:cNvSpPr>
          <p:nvPr/>
        </p:nvSpPr>
        <p:spPr bwMode="auto">
          <a:xfrm>
            <a:off x="5049990" y="4583541"/>
            <a:ext cx="464555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*Depending on prior agent, either fulvestrant 500 mg IM on D1/15/29 and QM thereafter or letrozole 2.5 mg PO QD.</a:t>
            </a:r>
            <a:endParaRPr lang="en-US" altLang="en-US" sz="140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D91B4B3D-55D3-D92C-654E-FC3B2EE8330D}"/>
              </a:ext>
            </a:extLst>
          </p:cNvPr>
          <p:cNvSpPr txBox="1"/>
          <p:nvPr/>
        </p:nvSpPr>
        <p:spPr bwMode="auto">
          <a:xfrm>
            <a:off x="4271007" y="3370102"/>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Tree>
    <p:extLst>
      <p:ext uri="{BB962C8B-B14F-4D97-AF65-F5344CB8AC3E}">
        <p14:creationId xmlns:p14="http://schemas.microsoft.com/office/powerpoint/2010/main" val="512977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PALMIRA: </a:t>
            </a:r>
            <a:r>
              <a:rPr lang="en-US" dirty="0"/>
              <a:t>Baseline Characteristics and </a:t>
            </a:r>
            <a:br>
              <a:rPr lang="en-US" dirty="0"/>
            </a:br>
            <a:r>
              <a:rPr lang="en-US" dirty="0"/>
              <a:t>Patient Disposition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542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Llombart-Cussac. ASCO 2023. Abstr 1001.</a:t>
            </a:r>
          </a:p>
        </p:txBody>
      </p:sp>
      <p:graphicFrame>
        <p:nvGraphicFramePr>
          <p:cNvPr id="3" name="Group 32">
            <a:extLst>
              <a:ext uri="{FF2B5EF4-FFF2-40B4-BE49-F238E27FC236}">
                <a16:creationId xmlns:a16="http://schemas.microsoft.com/office/drawing/2014/main" id="{20639F37-6860-3872-FFB8-15A94BAA7A4C}"/>
              </a:ext>
            </a:extLst>
          </p:cNvPr>
          <p:cNvGraphicFramePr>
            <a:graphicFrameLocks noGrp="1"/>
          </p:cNvGraphicFramePr>
          <p:nvPr>
            <p:extLst>
              <p:ext uri="{D42A27DB-BD31-4B8C-83A1-F6EECF244321}">
                <p14:modId xmlns:p14="http://schemas.microsoft.com/office/powerpoint/2010/main" val="3040981368"/>
              </p:ext>
            </p:extLst>
          </p:nvPr>
        </p:nvGraphicFramePr>
        <p:xfrm>
          <a:off x="479312" y="1574594"/>
          <a:ext cx="5902629" cy="4755040"/>
        </p:xfrm>
        <a:graphic>
          <a:graphicData uri="http://schemas.openxmlformats.org/drawingml/2006/table">
            <a:tbl>
              <a:tblPr/>
              <a:tblGrid>
                <a:gridCol w="2656381">
                  <a:extLst>
                    <a:ext uri="{9D8B030D-6E8A-4147-A177-3AD203B41FA5}">
                      <a16:colId xmlns:a16="http://schemas.microsoft.com/office/drawing/2014/main" val="20000"/>
                    </a:ext>
                  </a:extLst>
                </a:gridCol>
                <a:gridCol w="1623124">
                  <a:extLst>
                    <a:ext uri="{9D8B030D-6E8A-4147-A177-3AD203B41FA5}">
                      <a16:colId xmlns:a16="http://schemas.microsoft.com/office/drawing/2014/main" val="20001"/>
                    </a:ext>
                  </a:extLst>
                </a:gridCol>
                <a:gridCol w="1623124">
                  <a:extLst>
                    <a:ext uri="{9D8B030D-6E8A-4147-A177-3AD203B41FA5}">
                      <a16:colId xmlns:a16="http://schemas.microsoft.com/office/drawing/2014/main" val="113920435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Palbociclib + ET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(33-85)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(34-83)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Postmenopausal,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(86.8)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(90.3)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(33.1)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(50.0)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Measurable disease at BL,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(69.1)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(71.0)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Visceral involvement,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(61.8)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(59.7)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5869644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&lt;3/≥3 metastatic sites,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(67.6)/44 (32.4)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(61.3)/24 (38.7)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8729856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ET,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Fulvestrant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 (11.8)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120 (88.2)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58 (93.5)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7516800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Duration of 1L palbociclib, n (%)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 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 (13.2)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118 (86.8)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(16.1)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52 (83.9)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2864979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Last dose of 1L palbociclib, n (%)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125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75 mg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83 (53.2)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45 (43.5)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33 (61.0)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 (33.1)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27474733"/>
                  </a:ext>
                </a:extLst>
              </a:tr>
            </a:tbl>
          </a:graphicData>
        </a:graphic>
      </p:graphicFrame>
      <p:graphicFrame>
        <p:nvGraphicFramePr>
          <p:cNvPr id="8" name="Group 32">
            <a:extLst>
              <a:ext uri="{FF2B5EF4-FFF2-40B4-BE49-F238E27FC236}">
                <a16:creationId xmlns:a16="http://schemas.microsoft.com/office/drawing/2014/main" id="{896F9E69-47F9-BAAC-2D0F-E7F363183651}"/>
              </a:ext>
            </a:extLst>
          </p:cNvPr>
          <p:cNvGraphicFramePr>
            <a:graphicFrameLocks noGrp="1"/>
          </p:cNvGraphicFramePr>
          <p:nvPr>
            <p:extLst>
              <p:ext uri="{D42A27DB-BD31-4B8C-83A1-F6EECF244321}">
                <p14:modId xmlns:p14="http://schemas.microsoft.com/office/powerpoint/2010/main" val="2221657900"/>
              </p:ext>
            </p:extLst>
          </p:nvPr>
        </p:nvGraphicFramePr>
        <p:xfrm>
          <a:off x="6504604" y="1591030"/>
          <a:ext cx="5376672" cy="2072704"/>
        </p:xfrm>
        <a:graphic>
          <a:graphicData uri="http://schemas.openxmlformats.org/drawingml/2006/table">
            <a:tbl>
              <a:tblPr/>
              <a:tblGrid>
                <a:gridCol w="2130424">
                  <a:extLst>
                    <a:ext uri="{9D8B030D-6E8A-4147-A177-3AD203B41FA5}">
                      <a16:colId xmlns:a16="http://schemas.microsoft.com/office/drawing/2014/main" val="20000"/>
                    </a:ext>
                  </a:extLst>
                </a:gridCol>
                <a:gridCol w="1623124">
                  <a:extLst>
                    <a:ext uri="{9D8B030D-6E8A-4147-A177-3AD203B41FA5}">
                      <a16:colId xmlns:a16="http://schemas.microsoft.com/office/drawing/2014/main" val="20001"/>
                    </a:ext>
                  </a:extLst>
                </a:gridCol>
                <a:gridCol w="1623124">
                  <a:extLst>
                    <a:ext uri="{9D8B030D-6E8A-4147-A177-3AD203B41FA5}">
                      <a16:colId xmlns:a16="http://schemas.microsoft.com/office/drawing/2014/main" val="113920435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Disposition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Palbociclib + ET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Started tx,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Receiving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Discontinued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135 (99.3)</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(17.6)</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 (81.6)</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107 (78.7)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(96.8)</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(12.9)</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(85.5)</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(82.3)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7516800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ITT,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2864979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Safety evaluable, n</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27474733"/>
                  </a:ext>
                </a:extLst>
              </a:tr>
            </a:tbl>
          </a:graphicData>
        </a:graphic>
      </p:graphicFrame>
      <p:sp>
        <p:nvSpPr>
          <p:cNvPr id="9" name="Text Box 30">
            <a:extLst>
              <a:ext uri="{FF2B5EF4-FFF2-40B4-BE49-F238E27FC236}">
                <a16:creationId xmlns:a16="http://schemas.microsoft.com/office/drawing/2014/main" id="{49B3E3DC-C7EA-D3EE-9A2A-070966882034}"/>
              </a:ext>
            </a:extLst>
          </p:cNvPr>
          <p:cNvSpPr txBox="1">
            <a:spLocks noChangeArrowheads="1"/>
          </p:cNvSpPr>
          <p:nvPr/>
        </p:nvSpPr>
        <p:spPr bwMode="auto">
          <a:xfrm>
            <a:off x="6381941" y="3691787"/>
            <a:ext cx="537667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*All randomized patients.</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All patients who received ≥1 dose of study drug.</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101280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PALMIRA: </a:t>
            </a:r>
            <a:r>
              <a:rPr lang="en-US" dirty="0"/>
              <a:t>Investigator-Assessed PFS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542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Llombart-Cussac. ASCO 2023. Abstr 1001. Reproduced with permission.</a:t>
            </a:r>
          </a:p>
        </p:txBody>
      </p:sp>
      <p:sp>
        <p:nvSpPr>
          <p:cNvPr id="5" name="Rectangle 4">
            <a:extLst>
              <a:ext uri="{FF2B5EF4-FFF2-40B4-BE49-F238E27FC236}">
                <a16:creationId xmlns:a16="http://schemas.microsoft.com/office/drawing/2014/main" id="{58EA0FFF-38A4-F0E3-1476-3C1D4EC612B0}"/>
              </a:ext>
            </a:extLst>
          </p:cNvPr>
          <p:cNvSpPr/>
          <p:nvPr/>
        </p:nvSpPr>
        <p:spPr bwMode="auto">
          <a:xfrm>
            <a:off x="4419600" y="1559837"/>
            <a:ext cx="3895725" cy="33563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B05F6B14-C1EA-2095-6066-BB34B96BAC66}"/>
              </a:ext>
            </a:extLst>
          </p:cNvPr>
          <p:cNvSpPr txBox="1"/>
          <p:nvPr/>
        </p:nvSpPr>
        <p:spPr bwMode="auto">
          <a:xfrm rot="16200000">
            <a:off x="1405711" y="3215759"/>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9" name="Rectangle 8">
            <a:extLst>
              <a:ext uri="{FF2B5EF4-FFF2-40B4-BE49-F238E27FC236}">
                <a16:creationId xmlns:a16="http://schemas.microsoft.com/office/drawing/2014/main" id="{EEC02E13-6CB7-564E-6ACB-0A70163AF9B2}"/>
              </a:ext>
            </a:extLst>
          </p:cNvPr>
          <p:cNvSpPr/>
          <p:nvPr/>
        </p:nvSpPr>
        <p:spPr bwMode="auto">
          <a:xfrm rot="5400000">
            <a:off x="6191250" y="4239777"/>
            <a:ext cx="321629" cy="2428875"/>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50C7EF57-0453-2083-C945-D976A69F7675}"/>
              </a:ext>
            </a:extLst>
          </p:cNvPr>
          <p:cNvSpPr txBox="1"/>
          <p:nvPr/>
        </p:nvSpPr>
        <p:spPr bwMode="auto">
          <a:xfrm>
            <a:off x="6117734" y="5312450"/>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1" name="TextBox 10">
            <a:extLst>
              <a:ext uri="{FF2B5EF4-FFF2-40B4-BE49-F238E27FC236}">
                <a16:creationId xmlns:a16="http://schemas.microsoft.com/office/drawing/2014/main" id="{09802137-68DE-FDC9-DEF5-6507F2288D2A}"/>
              </a:ext>
            </a:extLst>
          </p:cNvPr>
          <p:cNvSpPr txBox="1"/>
          <p:nvPr/>
        </p:nvSpPr>
        <p:spPr bwMode="auto">
          <a:xfrm>
            <a:off x="312064" y="5064727"/>
            <a:ext cx="1654841" cy="1200329"/>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Risk, n (%)</a:t>
            </a:r>
            <a:br>
              <a:rPr lang="en-US" dirty="0">
                <a:solidFill>
                  <a:schemeClr val="bg1"/>
                </a:solidFill>
                <a:latin typeface="Calibri" panose="020F0502020204030204" pitchFamily="34" charset="0"/>
              </a:rPr>
            </a:br>
            <a:r>
              <a:rPr lang="en-US" dirty="0">
                <a:solidFill>
                  <a:schemeClr val="accent1"/>
                </a:solidFill>
                <a:latin typeface="Calibri" panose="020F0502020204030204" pitchFamily="34" charset="0"/>
              </a:rPr>
              <a:t>Palbociclib + ET</a:t>
            </a:r>
            <a:br>
              <a:rPr lang="en-US" dirty="0">
                <a:solidFill>
                  <a:schemeClr val="bg1"/>
                </a:solidFill>
                <a:latin typeface="Calibri" panose="020F0502020204030204" pitchFamily="34" charset="0"/>
              </a:rPr>
            </a:br>
            <a:r>
              <a:rPr lang="en-US" dirty="0">
                <a:solidFill>
                  <a:schemeClr val="accent3"/>
                </a:solidFill>
                <a:latin typeface="Calibri" panose="020F0502020204030204" pitchFamily="34" charset="0"/>
              </a:rPr>
              <a:t>ET</a:t>
            </a:r>
          </a:p>
        </p:txBody>
      </p:sp>
      <p:sp>
        <p:nvSpPr>
          <p:cNvPr id="12" name="Rectangle 11">
            <a:extLst>
              <a:ext uri="{FF2B5EF4-FFF2-40B4-BE49-F238E27FC236}">
                <a16:creationId xmlns:a16="http://schemas.microsoft.com/office/drawing/2014/main" id="{63ECB964-3F3C-7502-8266-114553A69877}"/>
              </a:ext>
            </a:extLst>
          </p:cNvPr>
          <p:cNvSpPr/>
          <p:nvPr/>
        </p:nvSpPr>
        <p:spPr bwMode="auto">
          <a:xfrm>
            <a:off x="2324100" y="5386614"/>
            <a:ext cx="1628775" cy="369332"/>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13" name="Table 13">
            <a:extLst>
              <a:ext uri="{FF2B5EF4-FFF2-40B4-BE49-F238E27FC236}">
                <a16:creationId xmlns:a16="http://schemas.microsoft.com/office/drawing/2014/main" id="{0355E0C0-55EB-83C4-997D-B1EE01A8430A}"/>
              </a:ext>
            </a:extLst>
          </p:cNvPr>
          <p:cNvGraphicFramePr>
            <a:graphicFrameLocks noGrp="1"/>
          </p:cNvGraphicFramePr>
          <p:nvPr>
            <p:extLst>
              <p:ext uri="{D42A27DB-BD31-4B8C-83A1-F6EECF244321}">
                <p14:modId xmlns:p14="http://schemas.microsoft.com/office/powerpoint/2010/main" val="2505702681"/>
              </p:ext>
            </p:extLst>
          </p:nvPr>
        </p:nvGraphicFramePr>
        <p:xfrm>
          <a:off x="4945723" y="1629539"/>
          <a:ext cx="6445313" cy="1737360"/>
        </p:xfrm>
        <a:graphic>
          <a:graphicData uri="http://schemas.openxmlformats.org/drawingml/2006/table">
            <a:tbl>
              <a:tblPr firstRow="1" bandRow="1">
                <a:tableStyleId>{93296810-A885-4BE3-A3E7-6D5BEEA58F35}</a:tableStyleId>
              </a:tblPr>
              <a:tblGrid>
                <a:gridCol w="1879601">
                  <a:extLst>
                    <a:ext uri="{9D8B030D-6E8A-4147-A177-3AD203B41FA5}">
                      <a16:colId xmlns:a16="http://schemas.microsoft.com/office/drawing/2014/main" val="2815594300"/>
                    </a:ext>
                  </a:extLst>
                </a:gridCol>
                <a:gridCol w="1521904">
                  <a:extLst>
                    <a:ext uri="{9D8B030D-6E8A-4147-A177-3AD203B41FA5}">
                      <a16:colId xmlns:a16="http://schemas.microsoft.com/office/drawing/2014/main" val="411362159"/>
                    </a:ext>
                  </a:extLst>
                </a:gridCol>
                <a:gridCol w="1521904">
                  <a:extLst>
                    <a:ext uri="{9D8B030D-6E8A-4147-A177-3AD203B41FA5}">
                      <a16:colId xmlns:a16="http://schemas.microsoft.com/office/drawing/2014/main" val="2505090750"/>
                    </a:ext>
                  </a:extLst>
                </a:gridCol>
                <a:gridCol w="1521904">
                  <a:extLst>
                    <a:ext uri="{9D8B030D-6E8A-4147-A177-3AD203B41FA5}">
                      <a16:colId xmlns:a16="http://schemas.microsoft.com/office/drawing/2014/main" val="1305296319"/>
                    </a:ext>
                  </a:extLst>
                </a:gridCol>
              </a:tblGrid>
              <a:tr h="274320">
                <a:tc>
                  <a:txBody>
                    <a:bodyPr/>
                    <a:lstStyle/>
                    <a:p>
                      <a:endParaRPr lang="en-US" dirty="0">
                        <a:solidFill>
                          <a:schemeClr val="bg1"/>
                        </a:solidFill>
                      </a:endParaRPr>
                    </a:p>
                  </a:txBody>
                  <a:tcPr>
                    <a:solidFill>
                      <a:schemeClr val="tx1"/>
                    </a:solidFill>
                  </a:tcPr>
                </a:tc>
                <a:tc>
                  <a:txBody>
                    <a:bodyPr/>
                    <a:lstStyle/>
                    <a:p>
                      <a:pPr algn="ctr"/>
                      <a:r>
                        <a:rPr lang="en-US" dirty="0">
                          <a:solidFill>
                            <a:schemeClr val="bg1"/>
                          </a:solidFill>
                        </a:rPr>
                        <a:t>mPFS (Mo)</a:t>
                      </a:r>
                    </a:p>
                  </a:txBody>
                  <a:tcPr>
                    <a:solidFill>
                      <a:schemeClr val="tx1"/>
                    </a:solidFill>
                  </a:tcPr>
                </a:tc>
                <a:tc>
                  <a:txBody>
                    <a:bodyPr/>
                    <a:lstStyle/>
                    <a:p>
                      <a:pPr algn="ctr"/>
                      <a:r>
                        <a:rPr lang="en-US" dirty="0">
                          <a:solidFill>
                            <a:schemeClr val="bg1"/>
                          </a:solidFill>
                        </a:rPr>
                        <a:t>6-Mo PFS, %</a:t>
                      </a:r>
                    </a:p>
                  </a:txBody>
                  <a:tcPr>
                    <a:solidFill>
                      <a:schemeClr val="tx1"/>
                    </a:solidFill>
                  </a:tcPr>
                </a:tc>
                <a:tc>
                  <a:txBody>
                    <a:bodyPr/>
                    <a:lstStyle/>
                    <a:p>
                      <a:pPr algn="ctr"/>
                      <a:r>
                        <a:rPr lang="en-US" dirty="0">
                          <a:solidFill>
                            <a:schemeClr val="bg1"/>
                          </a:solidFill>
                        </a:rPr>
                        <a:t>12-Mo PFS, %</a:t>
                      </a:r>
                    </a:p>
                  </a:txBody>
                  <a:tcPr>
                    <a:solidFill>
                      <a:schemeClr val="tx1"/>
                    </a:solidFill>
                  </a:tcPr>
                </a:tc>
                <a:extLst>
                  <a:ext uri="{0D108BD9-81ED-4DB2-BD59-A6C34878D82A}">
                    <a16:rowId xmlns:a16="http://schemas.microsoft.com/office/drawing/2014/main" val="1078608829"/>
                  </a:ext>
                </a:extLst>
              </a:tr>
              <a:tr h="274320">
                <a:tc>
                  <a:txBody>
                    <a:bodyPr/>
                    <a:lstStyle/>
                    <a:p>
                      <a:r>
                        <a:rPr lang="en-US" b="1" dirty="0">
                          <a:solidFill>
                            <a:schemeClr val="bg1"/>
                          </a:solidFill>
                        </a:rPr>
                        <a:t>Palbociclib + ET</a:t>
                      </a:r>
                    </a:p>
                  </a:txBody>
                  <a:tcPr>
                    <a:solidFill>
                      <a:schemeClr val="tx1"/>
                    </a:solidFill>
                  </a:tcPr>
                </a:tc>
                <a:tc>
                  <a:txBody>
                    <a:bodyPr/>
                    <a:lstStyle/>
                    <a:p>
                      <a:pPr algn="ctr"/>
                      <a:r>
                        <a:rPr lang="en-US" dirty="0">
                          <a:solidFill>
                            <a:schemeClr val="bg1"/>
                          </a:solidFill>
                        </a:rPr>
                        <a:t>4.9</a:t>
                      </a:r>
                    </a:p>
                  </a:txBody>
                  <a:tcPr>
                    <a:solidFill>
                      <a:schemeClr val="tx1"/>
                    </a:solidFill>
                  </a:tcPr>
                </a:tc>
                <a:tc>
                  <a:txBody>
                    <a:bodyPr/>
                    <a:lstStyle/>
                    <a:p>
                      <a:pPr algn="ctr"/>
                      <a:r>
                        <a:rPr lang="en-US" dirty="0">
                          <a:solidFill>
                            <a:schemeClr val="bg1"/>
                          </a:solidFill>
                        </a:rPr>
                        <a:t>42.1</a:t>
                      </a:r>
                    </a:p>
                  </a:txBody>
                  <a:tcPr>
                    <a:solidFill>
                      <a:schemeClr val="tx1"/>
                    </a:solidFill>
                  </a:tcPr>
                </a:tc>
                <a:tc>
                  <a:txBody>
                    <a:bodyPr/>
                    <a:lstStyle/>
                    <a:p>
                      <a:pPr algn="ctr"/>
                      <a:r>
                        <a:rPr lang="en-US" dirty="0">
                          <a:solidFill>
                            <a:schemeClr val="bg1"/>
                          </a:solidFill>
                        </a:rPr>
                        <a:t>12.4</a:t>
                      </a:r>
                    </a:p>
                  </a:txBody>
                  <a:tcPr>
                    <a:solidFill>
                      <a:schemeClr val="tx1"/>
                    </a:solidFill>
                  </a:tcPr>
                </a:tc>
                <a:extLst>
                  <a:ext uri="{0D108BD9-81ED-4DB2-BD59-A6C34878D82A}">
                    <a16:rowId xmlns:a16="http://schemas.microsoft.com/office/drawing/2014/main" val="4050395548"/>
                  </a:ext>
                </a:extLst>
              </a:tr>
              <a:tr h="274320">
                <a:tc>
                  <a:txBody>
                    <a:bodyPr/>
                    <a:lstStyle/>
                    <a:p>
                      <a:r>
                        <a:rPr lang="en-US" b="1" dirty="0">
                          <a:solidFill>
                            <a:schemeClr val="bg1"/>
                          </a:solidFill>
                        </a:rPr>
                        <a:t>ET</a:t>
                      </a:r>
                    </a:p>
                  </a:txBody>
                  <a:tcPr>
                    <a:solidFill>
                      <a:schemeClr val="tx1"/>
                    </a:solidFill>
                  </a:tcPr>
                </a:tc>
                <a:tc>
                  <a:txBody>
                    <a:bodyPr/>
                    <a:lstStyle/>
                    <a:p>
                      <a:pPr algn="ctr"/>
                      <a:r>
                        <a:rPr lang="en-US" dirty="0">
                          <a:solidFill>
                            <a:schemeClr val="bg1"/>
                          </a:solidFill>
                        </a:rPr>
                        <a:t>3.6</a:t>
                      </a:r>
                    </a:p>
                  </a:txBody>
                  <a:tcPr>
                    <a:solidFill>
                      <a:schemeClr val="tx1"/>
                    </a:solidFill>
                  </a:tcPr>
                </a:tc>
                <a:tc>
                  <a:txBody>
                    <a:bodyPr/>
                    <a:lstStyle/>
                    <a:p>
                      <a:pPr algn="ctr"/>
                      <a:r>
                        <a:rPr lang="en-US" dirty="0">
                          <a:solidFill>
                            <a:schemeClr val="bg1"/>
                          </a:solidFill>
                        </a:rPr>
                        <a:t>29.1</a:t>
                      </a:r>
                    </a:p>
                  </a:txBody>
                  <a:tcPr>
                    <a:solidFill>
                      <a:schemeClr val="tx1"/>
                    </a:solidFill>
                  </a:tcPr>
                </a:tc>
                <a:tc>
                  <a:txBody>
                    <a:bodyPr/>
                    <a:lstStyle/>
                    <a:p>
                      <a:pPr algn="ctr"/>
                      <a:r>
                        <a:rPr lang="en-US" dirty="0">
                          <a:solidFill>
                            <a:schemeClr val="bg1"/>
                          </a:solidFill>
                        </a:rPr>
                        <a:t>12.3</a:t>
                      </a:r>
                    </a:p>
                  </a:txBody>
                  <a:tcPr>
                    <a:solidFill>
                      <a:schemeClr val="tx1"/>
                    </a:solidFill>
                  </a:tcPr>
                </a:tc>
                <a:extLst>
                  <a:ext uri="{0D108BD9-81ED-4DB2-BD59-A6C34878D82A}">
                    <a16:rowId xmlns:a16="http://schemas.microsoft.com/office/drawing/2014/main" val="2041711599"/>
                  </a:ext>
                </a:extLst>
              </a:tr>
              <a:tr h="274320">
                <a:tc>
                  <a:txBody>
                    <a:bodyPr/>
                    <a:lstStyle/>
                    <a:p>
                      <a:endParaRPr lang="en-US" dirty="0">
                        <a:solidFill>
                          <a:schemeClr val="bg1"/>
                        </a:solidFill>
                      </a:endParaRPr>
                    </a:p>
                  </a:txBody>
                  <a:tcPr>
                    <a:solidFill>
                      <a:schemeClr val="tx1"/>
                    </a:solidFill>
                  </a:tcPr>
                </a:tc>
                <a:tc gridSpan="3">
                  <a:txBody>
                    <a:bodyPr/>
                    <a:lstStyle/>
                    <a:p>
                      <a:pPr algn="ctr"/>
                      <a:r>
                        <a:rPr lang="en-US" b="1" dirty="0">
                          <a:solidFill>
                            <a:schemeClr val="bg1"/>
                          </a:solidFill>
                        </a:rPr>
                        <a:t>Hazard ratio: 0.84 (95% CI: 0.66-1.07; </a:t>
                      </a:r>
                      <a:br>
                        <a:rPr lang="en-US" b="1" dirty="0">
                          <a:solidFill>
                            <a:schemeClr val="bg1"/>
                          </a:solidFill>
                        </a:rPr>
                      </a:br>
                      <a:r>
                        <a:rPr lang="en-US" b="1" dirty="0">
                          <a:solidFill>
                            <a:schemeClr val="bg1"/>
                          </a:solidFill>
                        </a:rPr>
                        <a:t>2-sided </a:t>
                      </a:r>
                      <a:r>
                        <a:rPr lang="en-US" b="1" i="1" dirty="0">
                          <a:solidFill>
                            <a:schemeClr val="bg1"/>
                          </a:solidFill>
                        </a:rPr>
                        <a:t>P </a:t>
                      </a:r>
                      <a:r>
                        <a:rPr lang="en-US" b="1" i="0" dirty="0">
                          <a:solidFill>
                            <a:schemeClr val="bg1"/>
                          </a:solidFill>
                        </a:rPr>
                        <a:t>= .149)</a:t>
                      </a:r>
                      <a:endParaRPr lang="en-US" b="1" dirty="0">
                        <a:solidFill>
                          <a:schemeClr val="bg1"/>
                        </a:solidFill>
                      </a:endParaRPr>
                    </a:p>
                  </a:txBody>
                  <a:tcPr>
                    <a:solidFill>
                      <a:schemeClr val="tx1"/>
                    </a:solidFill>
                  </a:tcPr>
                </a:tc>
                <a:tc hMerge="1">
                  <a:txBody>
                    <a:bodyPr/>
                    <a:lstStyle/>
                    <a:p>
                      <a:pPr algn="ctr"/>
                      <a:endParaRPr lang="en-US" dirty="0">
                        <a:solidFill>
                          <a:schemeClr val="bg1"/>
                        </a:solidFill>
                      </a:endParaRPr>
                    </a:p>
                  </a:txBody>
                  <a:tcPr>
                    <a:solidFill>
                      <a:schemeClr val="tx1"/>
                    </a:solidFill>
                  </a:tcPr>
                </a:tc>
                <a:tc hMerge="1">
                  <a:txBody>
                    <a:bodyPr/>
                    <a:lstStyle/>
                    <a:p>
                      <a:pPr algn="ctr"/>
                      <a:endParaRPr lang="en-US" dirty="0">
                        <a:solidFill>
                          <a:schemeClr val="bg1"/>
                        </a:solidFill>
                      </a:endParaRPr>
                    </a:p>
                  </a:txBody>
                  <a:tcPr>
                    <a:solidFill>
                      <a:schemeClr val="tx1"/>
                    </a:solidFill>
                  </a:tcPr>
                </a:tc>
                <a:extLst>
                  <a:ext uri="{0D108BD9-81ED-4DB2-BD59-A6C34878D82A}">
                    <a16:rowId xmlns:a16="http://schemas.microsoft.com/office/drawing/2014/main" val="2298222195"/>
                  </a:ext>
                </a:extLst>
              </a:tr>
            </a:tbl>
          </a:graphicData>
        </a:graphic>
      </p:graphicFrame>
      <p:grpSp>
        <p:nvGrpSpPr>
          <p:cNvPr id="2" name="Group 1">
            <a:extLst>
              <a:ext uri="{FF2B5EF4-FFF2-40B4-BE49-F238E27FC236}">
                <a16:creationId xmlns:a16="http://schemas.microsoft.com/office/drawing/2014/main" id="{C63C9CFA-4747-D695-F8DA-9116910AB560}"/>
              </a:ext>
            </a:extLst>
          </p:cNvPr>
          <p:cNvGrpSpPr/>
          <p:nvPr/>
        </p:nvGrpSpPr>
        <p:grpSpPr>
          <a:xfrm>
            <a:off x="1888741" y="1527243"/>
            <a:ext cx="535724" cy="3861880"/>
            <a:chOff x="1223010" y="1778645"/>
            <a:chExt cx="535724" cy="2770907"/>
          </a:xfrm>
        </p:grpSpPr>
        <p:sp>
          <p:nvSpPr>
            <p:cNvPr id="3" name="TextBox 2">
              <a:extLst>
                <a:ext uri="{FF2B5EF4-FFF2-40B4-BE49-F238E27FC236}">
                  <a16:creationId xmlns:a16="http://schemas.microsoft.com/office/drawing/2014/main" id="{8F0FA241-76DE-16FC-9214-422309686180}"/>
                </a:ext>
              </a:extLst>
            </p:cNvPr>
            <p:cNvSpPr txBox="1"/>
            <p:nvPr/>
          </p:nvSpPr>
          <p:spPr bwMode="auto">
            <a:xfrm>
              <a:off x="1223010" y="17786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1D830A8E-8746-D373-3B11-25265CF43179}"/>
                </a:ext>
              </a:extLst>
            </p:cNvPr>
            <p:cNvSpPr txBox="1"/>
            <p:nvPr/>
          </p:nvSpPr>
          <p:spPr bwMode="auto">
            <a:xfrm>
              <a:off x="1340030" y="23901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15" name="TextBox 14">
              <a:extLst>
                <a:ext uri="{FF2B5EF4-FFF2-40B4-BE49-F238E27FC236}">
                  <a16:creationId xmlns:a16="http://schemas.microsoft.com/office/drawing/2014/main" id="{7BD87BC7-1F50-52C9-DC0A-3107127DB81C}"/>
                </a:ext>
              </a:extLst>
            </p:cNvPr>
            <p:cNvSpPr txBox="1"/>
            <p:nvPr/>
          </p:nvSpPr>
          <p:spPr bwMode="auto">
            <a:xfrm>
              <a:off x="1340030" y="2977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6" name="TextBox 15">
              <a:extLst>
                <a:ext uri="{FF2B5EF4-FFF2-40B4-BE49-F238E27FC236}">
                  <a16:creationId xmlns:a16="http://schemas.microsoft.com/office/drawing/2014/main" id="{18C2CBD6-615F-BB96-B8C8-7BDD9559E32D}"/>
                </a:ext>
              </a:extLst>
            </p:cNvPr>
            <p:cNvSpPr txBox="1"/>
            <p:nvPr/>
          </p:nvSpPr>
          <p:spPr bwMode="auto">
            <a:xfrm>
              <a:off x="1340030" y="35894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7" name="TextBox 16">
              <a:extLst>
                <a:ext uri="{FF2B5EF4-FFF2-40B4-BE49-F238E27FC236}">
                  <a16:creationId xmlns:a16="http://schemas.microsoft.com/office/drawing/2014/main" id="{C9449ABE-C7F4-EB12-3925-A55C6C048594}"/>
                </a:ext>
              </a:extLst>
            </p:cNvPr>
            <p:cNvSpPr txBox="1"/>
            <p:nvPr/>
          </p:nvSpPr>
          <p:spPr bwMode="auto">
            <a:xfrm>
              <a:off x="1457049" y="41802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9" name="Group 18">
            <a:extLst>
              <a:ext uri="{FF2B5EF4-FFF2-40B4-BE49-F238E27FC236}">
                <a16:creationId xmlns:a16="http://schemas.microsoft.com/office/drawing/2014/main" id="{1DE034F5-7B77-C865-AFA9-1A7E4BD645FA}"/>
              </a:ext>
            </a:extLst>
          </p:cNvPr>
          <p:cNvGrpSpPr/>
          <p:nvPr/>
        </p:nvGrpSpPr>
        <p:grpSpPr>
          <a:xfrm>
            <a:off x="2125980" y="5075321"/>
            <a:ext cx="8557260" cy="369332"/>
            <a:chOff x="1630751" y="5045576"/>
            <a:chExt cx="4179691" cy="369332"/>
          </a:xfrm>
        </p:grpSpPr>
        <p:sp>
          <p:nvSpPr>
            <p:cNvPr id="20" name="TextBox 19">
              <a:extLst>
                <a:ext uri="{FF2B5EF4-FFF2-40B4-BE49-F238E27FC236}">
                  <a16:creationId xmlns:a16="http://schemas.microsoft.com/office/drawing/2014/main" id="{22C2F4AE-A649-2ADD-5991-924824DF0A7A}"/>
                </a:ext>
              </a:extLst>
            </p:cNvPr>
            <p:cNvSpPr txBox="1"/>
            <p:nvPr/>
          </p:nvSpPr>
          <p:spPr bwMode="auto">
            <a:xfrm>
              <a:off x="1630751"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39C8A2C2-F1A2-FD10-E15A-D310709E50A9}"/>
                </a:ext>
              </a:extLst>
            </p:cNvPr>
            <p:cNvSpPr txBox="1"/>
            <p:nvPr/>
          </p:nvSpPr>
          <p:spPr bwMode="auto">
            <a:xfrm>
              <a:off x="2393536"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2" name="TextBox 21">
              <a:extLst>
                <a:ext uri="{FF2B5EF4-FFF2-40B4-BE49-F238E27FC236}">
                  <a16:creationId xmlns:a16="http://schemas.microsoft.com/office/drawing/2014/main" id="{2A583A02-A3AF-B405-A2D2-16C594DA77AD}"/>
                </a:ext>
              </a:extLst>
            </p:cNvPr>
            <p:cNvSpPr txBox="1"/>
            <p:nvPr/>
          </p:nvSpPr>
          <p:spPr bwMode="auto">
            <a:xfrm>
              <a:off x="3093303"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3" name="TextBox 22">
              <a:extLst>
                <a:ext uri="{FF2B5EF4-FFF2-40B4-BE49-F238E27FC236}">
                  <a16:creationId xmlns:a16="http://schemas.microsoft.com/office/drawing/2014/main" id="{0C89BD3A-8E88-7D62-52F3-44D4F015B507}"/>
                </a:ext>
              </a:extLst>
            </p:cNvPr>
            <p:cNvSpPr txBox="1"/>
            <p:nvPr/>
          </p:nvSpPr>
          <p:spPr bwMode="auto">
            <a:xfrm>
              <a:off x="3870677"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4" name="TextBox 23">
              <a:extLst>
                <a:ext uri="{FF2B5EF4-FFF2-40B4-BE49-F238E27FC236}">
                  <a16:creationId xmlns:a16="http://schemas.microsoft.com/office/drawing/2014/main" id="{75790316-14D0-6297-905D-2E9E226AC831}"/>
                </a:ext>
              </a:extLst>
            </p:cNvPr>
            <p:cNvSpPr txBox="1"/>
            <p:nvPr/>
          </p:nvSpPr>
          <p:spPr bwMode="auto">
            <a:xfrm>
              <a:off x="4633462"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5" name="TextBox 24">
              <a:extLst>
                <a:ext uri="{FF2B5EF4-FFF2-40B4-BE49-F238E27FC236}">
                  <a16:creationId xmlns:a16="http://schemas.microsoft.com/office/drawing/2014/main" id="{03F30076-C012-5FFE-05B7-D6F387935DBC}"/>
                </a:ext>
              </a:extLst>
            </p:cNvPr>
            <p:cNvSpPr txBox="1"/>
            <p:nvPr/>
          </p:nvSpPr>
          <p:spPr bwMode="auto">
            <a:xfrm>
              <a:off x="5391738"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30" name="Freeform: Shape 29">
            <a:extLst>
              <a:ext uri="{FF2B5EF4-FFF2-40B4-BE49-F238E27FC236}">
                <a16:creationId xmlns:a16="http://schemas.microsoft.com/office/drawing/2014/main" id="{440A1BBD-1463-BDA0-71BB-0FBA90734753}"/>
              </a:ext>
            </a:extLst>
          </p:cNvPr>
          <p:cNvSpPr/>
          <p:nvPr/>
        </p:nvSpPr>
        <p:spPr bwMode="auto">
          <a:xfrm>
            <a:off x="2443579" y="1589264"/>
            <a:ext cx="8107035" cy="3456312"/>
          </a:xfrm>
          <a:custGeom>
            <a:avLst/>
            <a:gdLst>
              <a:gd name="connsiteX0" fmla="*/ 0 w 6896100"/>
              <a:gd name="connsiteY0" fmla="*/ 0 h 3025140"/>
              <a:gd name="connsiteX1" fmla="*/ 0 w 6896100"/>
              <a:gd name="connsiteY1" fmla="*/ 3025140 h 3025140"/>
              <a:gd name="connsiteX2" fmla="*/ 6896100 w 6896100"/>
              <a:gd name="connsiteY2" fmla="*/ 3025140 h 3025140"/>
            </a:gdLst>
            <a:ahLst/>
            <a:cxnLst>
              <a:cxn ang="0">
                <a:pos x="connsiteX0" y="connsiteY0"/>
              </a:cxn>
              <a:cxn ang="0">
                <a:pos x="connsiteX1" y="connsiteY1"/>
              </a:cxn>
              <a:cxn ang="0">
                <a:pos x="connsiteX2" y="connsiteY2"/>
              </a:cxn>
            </a:cxnLst>
            <a:rect l="l" t="t" r="r" b="b"/>
            <a:pathLst>
              <a:path w="6896100" h="3025140">
                <a:moveTo>
                  <a:pt x="0" y="0"/>
                </a:moveTo>
                <a:lnTo>
                  <a:pt x="0" y="3025140"/>
                </a:lnTo>
                <a:lnTo>
                  <a:pt x="6896100" y="3025140"/>
                </a:lnTo>
              </a:path>
            </a:pathLst>
          </a:custGeom>
          <a:noFill/>
          <a:ln w="28575">
            <a:solidFill>
              <a:schemeClr val="bg1"/>
            </a:solidFill>
            <a:miter lim="800000"/>
            <a:headEnd/>
            <a:tailEnd/>
          </a:ln>
        </p:spPr>
        <p:txBody>
          <a:bodyPr rtlCol="0" anchor="ctr"/>
          <a:lstStyle/>
          <a:p>
            <a:pPr algn="ctr"/>
            <a:endParaRPr lang="en-US"/>
          </a:p>
        </p:txBody>
      </p:sp>
      <p:grpSp>
        <p:nvGrpSpPr>
          <p:cNvPr id="31" name="Group 30">
            <a:extLst>
              <a:ext uri="{FF2B5EF4-FFF2-40B4-BE49-F238E27FC236}">
                <a16:creationId xmlns:a16="http://schemas.microsoft.com/office/drawing/2014/main" id="{DDEB15D5-843A-8F67-D28D-63EEAE143284}"/>
              </a:ext>
            </a:extLst>
          </p:cNvPr>
          <p:cNvGrpSpPr/>
          <p:nvPr/>
        </p:nvGrpSpPr>
        <p:grpSpPr>
          <a:xfrm>
            <a:off x="2338998" y="1731523"/>
            <a:ext cx="111908" cy="3312917"/>
            <a:chOff x="888497" y="1974354"/>
            <a:chExt cx="1249786" cy="2407920"/>
          </a:xfrm>
        </p:grpSpPr>
        <p:cxnSp>
          <p:nvCxnSpPr>
            <p:cNvPr id="32" name="Straight Connector 31">
              <a:extLst>
                <a:ext uri="{FF2B5EF4-FFF2-40B4-BE49-F238E27FC236}">
                  <a16:creationId xmlns:a16="http://schemas.microsoft.com/office/drawing/2014/main" id="{D17FAC5F-BF5D-4513-0BE1-FDD316A5B03C}"/>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F3DB382-874E-9652-0542-7E8583DFE82B}"/>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9CD702A-9AAF-AADD-2E57-D8C869CF7CE8}"/>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9D9D15B-D2F1-71FB-4CE3-13278324C25C}"/>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2104DE2-5B59-25BF-895F-58C81D2B2379}"/>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EA9E44F2-7B48-749A-8FC1-D57EF819D3EE}"/>
              </a:ext>
            </a:extLst>
          </p:cNvPr>
          <p:cNvGrpSpPr/>
          <p:nvPr/>
        </p:nvGrpSpPr>
        <p:grpSpPr>
          <a:xfrm rot="5400000">
            <a:off x="6292899" y="1195119"/>
            <a:ext cx="114298" cy="7812944"/>
            <a:chOff x="888497" y="1974354"/>
            <a:chExt cx="1249786" cy="3009900"/>
          </a:xfrm>
        </p:grpSpPr>
        <p:cxnSp>
          <p:nvCxnSpPr>
            <p:cNvPr id="45" name="Straight Connector 44">
              <a:extLst>
                <a:ext uri="{FF2B5EF4-FFF2-40B4-BE49-F238E27FC236}">
                  <a16:creationId xmlns:a16="http://schemas.microsoft.com/office/drawing/2014/main" id="{802A6D73-1C76-183B-2A9B-47A72D2C4716}"/>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36ED632-5E69-39E1-C6DC-7C72737E1B64}"/>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EA4FA61-C2DB-DDE1-993C-876995EB7826}"/>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BD561E4-EEEE-A78A-8672-A543A396ADA5}"/>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2FFDC7B-40FC-9F9E-16B6-7CF160603822}"/>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9945D38-6FE1-87CA-35D5-EB38189297F9}"/>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A6C06F75-1422-E0A3-2EC8-B107501F7290}"/>
              </a:ext>
            </a:extLst>
          </p:cNvPr>
          <p:cNvGrpSpPr/>
          <p:nvPr/>
        </p:nvGrpSpPr>
        <p:grpSpPr>
          <a:xfrm>
            <a:off x="1894431" y="5615029"/>
            <a:ext cx="8666526" cy="646331"/>
            <a:chOff x="1517654" y="5045576"/>
            <a:chExt cx="4233061" cy="646331"/>
          </a:xfrm>
        </p:grpSpPr>
        <p:sp>
          <p:nvSpPr>
            <p:cNvPr id="54" name="TextBox 53">
              <a:extLst>
                <a:ext uri="{FF2B5EF4-FFF2-40B4-BE49-F238E27FC236}">
                  <a16:creationId xmlns:a16="http://schemas.microsoft.com/office/drawing/2014/main" id="{20C5B134-1EDD-8C60-10CD-D09BA013B508}"/>
                </a:ext>
              </a:extLst>
            </p:cNvPr>
            <p:cNvSpPr txBox="1"/>
            <p:nvPr/>
          </p:nvSpPr>
          <p:spPr bwMode="auto">
            <a:xfrm>
              <a:off x="1517654" y="5045576"/>
              <a:ext cx="5278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136 (100)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62 (100)</a:t>
              </a:r>
            </a:p>
          </p:txBody>
        </p:sp>
        <p:sp>
          <p:nvSpPr>
            <p:cNvPr id="55" name="TextBox 54">
              <a:extLst>
                <a:ext uri="{FF2B5EF4-FFF2-40B4-BE49-F238E27FC236}">
                  <a16:creationId xmlns:a16="http://schemas.microsoft.com/office/drawing/2014/main" id="{DDC40C4E-AE2C-FE18-661C-07074782F762}"/>
                </a:ext>
              </a:extLst>
            </p:cNvPr>
            <p:cNvSpPr txBox="1"/>
            <p:nvPr/>
          </p:nvSpPr>
          <p:spPr bwMode="auto">
            <a:xfrm>
              <a:off x="2337599" y="5045576"/>
              <a:ext cx="4135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47 (35)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16 (26)</a:t>
              </a:r>
            </a:p>
          </p:txBody>
        </p:sp>
        <p:sp>
          <p:nvSpPr>
            <p:cNvPr id="56" name="TextBox 55">
              <a:extLst>
                <a:ext uri="{FF2B5EF4-FFF2-40B4-BE49-F238E27FC236}">
                  <a16:creationId xmlns:a16="http://schemas.microsoft.com/office/drawing/2014/main" id="{B82846B6-C719-170F-0E3A-B2B37D554F2E}"/>
                </a:ext>
              </a:extLst>
            </p:cNvPr>
            <p:cNvSpPr txBox="1"/>
            <p:nvPr/>
          </p:nvSpPr>
          <p:spPr bwMode="auto">
            <a:xfrm>
              <a:off x="3124453" y="5045576"/>
              <a:ext cx="3564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11 (8)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 (6)</a:t>
              </a:r>
            </a:p>
          </p:txBody>
        </p:sp>
        <p:sp>
          <p:nvSpPr>
            <p:cNvPr id="57" name="TextBox 56">
              <a:extLst>
                <a:ext uri="{FF2B5EF4-FFF2-40B4-BE49-F238E27FC236}">
                  <a16:creationId xmlns:a16="http://schemas.microsoft.com/office/drawing/2014/main" id="{2936B644-A489-F334-9D99-FC4043F2A8EE}"/>
                </a:ext>
              </a:extLst>
            </p:cNvPr>
            <p:cNvSpPr txBox="1"/>
            <p:nvPr/>
          </p:nvSpPr>
          <p:spPr bwMode="auto">
            <a:xfrm>
              <a:off x="3930403" y="5045576"/>
              <a:ext cx="29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 (3)</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 (3)</a:t>
              </a:r>
            </a:p>
          </p:txBody>
        </p:sp>
        <p:sp>
          <p:nvSpPr>
            <p:cNvPr id="58" name="TextBox 57">
              <a:extLst>
                <a:ext uri="{FF2B5EF4-FFF2-40B4-BE49-F238E27FC236}">
                  <a16:creationId xmlns:a16="http://schemas.microsoft.com/office/drawing/2014/main" id="{54FEC566-7FF7-C94B-E7E5-2DF457586C41}"/>
                </a:ext>
              </a:extLst>
            </p:cNvPr>
            <p:cNvSpPr txBox="1"/>
            <p:nvPr/>
          </p:nvSpPr>
          <p:spPr bwMode="auto">
            <a:xfrm>
              <a:off x="4693189" y="5045576"/>
              <a:ext cx="29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 (1)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 (2)</a:t>
              </a:r>
            </a:p>
          </p:txBody>
        </p:sp>
        <p:sp>
          <p:nvSpPr>
            <p:cNvPr id="59" name="TextBox 58">
              <a:extLst>
                <a:ext uri="{FF2B5EF4-FFF2-40B4-BE49-F238E27FC236}">
                  <a16:creationId xmlns:a16="http://schemas.microsoft.com/office/drawing/2014/main" id="{7FFC09E4-26EE-384A-61F2-0D7A9C17E430}"/>
                </a:ext>
              </a:extLst>
            </p:cNvPr>
            <p:cNvSpPr txBox="1"/>
            <p:nvPr/>
          </p:nvSpPr>
          <p:spPr bwMode="auto">
            <a:xfrm>
              <a:off x="5451465" y="5045576"/>
              <a:ext cx="29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 (0)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 (0)</a:t>
              </a:r>
            </a:p>
          </p:txBody>
        </p:sp>
      </p:grpSp>
      <p:cxnSp>
        <p:nvCxnSpPr>
          <p:cNvPr id="61" name="Straight Connector 60">
            <a:extLst>
              <a:ext uri="{FF2B5EF4-FFF2-40B4-BE49-F238E27FC236}">
                <a16:creationId xmlns:a16="http://schemas.microsoft.com/office/drawing/2014/main" id="{7A0E80B7-30CB-4538-D7A3-CA771E10A923}"/>
              </a:ext>
            </a:extLst>
          </p:cNvPr>
          <p:cNvCxnSpPr>
            <a:cxnSpLocks/>
          </p:cNvCxnSpPr>
          <p:nvPr/>
        </p:nvCxnSpPr>
        <p:spPr bwMode="auto">
          <a:xfrm>
            <a:off x="4400567" y="2171700"/>
            <a:ext cx="515813"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E7C21CB-6954-3E8D-869B-7D8444E50421}"/>
              </a:ext>
            </a:extLst>
          </p:cNvPr>
          <p:cNvCxnSpPr>
            <a:cxnSpLocks/>
          </p:cNvCxnSpPr>
          <p:nvPr/>
        </p:nvCxnSpPr>
        <p:spPr bwMode="auto">
          <a:xfrm>
            <a:off x="4400567" y="2559752"/>
            <a:ext cx="515813" cy="0"/>
          </a:xfrm>
          <a:prstGeom prst="line">
            <a:avLst/>
          </a:prstGeom>
          <a:noFill/>
          <a:ln w="28575" cap="flat" cmpd="sng" algn="ctr">
            <a:solidFill>
              <a:schemeClr val="accent3"/>
            </a:solidFill>
            <a:prstDash val="solid"/>
            <a:round/>
            <a:headEnd type="none" w="med" len="med"/>
            <a:tailEnd type="none" w="med" len="med"/>
          </a:ln>
          <a:effectLst/>
        </p:spPr>
      </p:cxnSp>
      <p:sp>
        <p:nvSpPr>
          <p:cNvPr id="9216" name="Freeform: Shape 9215">
            <a:extLst>
              <a:ext uri="{FF2B5EF4-FFF2-40B4-BE49-F238E27FC236}">
                <a16:creationId xmlns:a16="http://schemas.microsoft.com/office/drawing/2014/main" id="{93547386-662D-1BBE-A607-33CD34C476BA}"/>
              </a:ext>
            </a:extLst>
          </p:cNvPr>
          <p:cNvSpPr/>
          <p:nvPr/>
        </p:nvSpPr>
        <p:spPr bwMode="auto">
          <a:xfrm>
            <a:off x="2489200" y="1733550"/>
            <a:ext cx="7112000" cy="3206750"/>
          </a:xfrm>
          <a:custGeom>
            <a:avLst/>
            <a:gdLst>
              <a:gd name="connsiteX0" fmla="*/ 7112000 w 7112000"/>
              <a:gd name="connsiteY0" fmla="*/ 3206750 h 3206750"/>
              <a:gd name="connsiteX1" fmla="*/ 7054850 w 7112000"/>
              <a:gd name="connsiteY1" fmla="*/ 3206750 h 3206750"/>
              <a:gd name="connsiteX2" fmla="*/ 7054850 w 7112000"/>
              <a:gd name="connsiteY2" fmla="*/ 3105150 h 3206750"/>
              <a:gd name="connsiteX3" fmla="*/ 4641850 w 7112000"/>
              <a:gd name="connsiteY3" fmla="*/ 3105150 h 3206750"/>
              <a:gd name="connsiteX4" fmla="*/ 4641850 w 7112000"/>
              <a:gd name="connsiteY4" fmla="*/ 3048000 h 3206750"/>
              <a:gd name="connsiteX5" fmla="*/ 3606800 w 7112000"/>
              <a:gd name="connsiteY5" fmla="*/ 3048000 h 3206750"/>
              <a:gd name="connsiteX6" fmla="*/ 3606800 w 7112000"/>
              <a:gd name="connsiteY6" fmla="*/ 2997200 h 3206750"/>
              <a:gd name="connsiteX7" fmla="*/ 3289300 w 7112000"/>
              <a:gd name="connsiteY7" fmla="*/ 2997200 h 3206750"/>
              <a:gd name="connsiteX8" fmla="*/ 3289300 w 7112000"/>
              <a:gd name="connsiteY8" fmla="*/ 2959100 h 3206750"/>
              <a:gd name="connsiteX9" fmla="*/ 3092450 w 7112000"/>
              <a:gd name="connsiteY9" fmla="*/ 2959100 h 3206750"/>
              <a:gd name="connsiteX10" fmla="*/ 3092450 w 7112000"/>
              <a:gd name="connsiteY10" fmla="*/ 2921000 h 3206750"/>
              <a:gd name="connsiteX11" fmla="*/ 3054350 w 7112000"/>
              <a:gd name="connsiteY11" fmla="*/ 2921000 h 3206750"/>
              <a:gd name="connsiteX12" fmla="*/ 3054350 w 7112000"/>
              <a:gd name="connsiteY12" fmla="*/ 2876550 h 3206750"/>
              <a:gd name="connsiteX13" fmla="*/ 2844800 w 7112000"/>
              <a:gd name="connsiteY13" fmla="*/ 2876550 h 3206750"/>
              <a:gd name="connsiteX14" fmla="*/ 2844800 w 7112000"/>
              <a:gd name="connsiteY14" fmla="*/ 2819400 h 3206750"/>
              <a:gd name="connsiteX15" fmla="*/ 2832100 w 7112000"/>
              <a:gd name="connsiteY15" fmla="*/ 2819400 h 3206750"/>
              <a:gd name="connsiteX16" fmla="*/ 2832100 w 7112000"/>
              <a:gd name="connsiteY16" fmla="*/ 2762250 h 3206750"/>
              <a:gd name="connsiteX17" fmla="*/ 2806700 w 7112000"/>
              <a:gd name="connsiteY17" fmla="*/ 2762250 h 3206750"/>
              <a:gd name="connsiteX18" fmla="*/ 2806700 w 7112000"/>
              <a:gd name="connsiteY18" fmla="*/ 2724150 h 3206750"/>
              <a:gd name="connsiteX19" fmla="*/ 2768600 w 7112000"/>
              <a:gd name="connsiteY19" fmla="*/ 2724150 h 3206750"/>
              <a:gd name="connsiteX20" fmla="*/ 2768600 w 7112000"/>
              <a:gd name="connsiteY20" fmla="*/ 2686050 h 3206750"/>
              <a:gd name="connsiteX21" fmla="*/ 2711450 w 7112000"/>
              <a:gd name="connsiteY21" fmla="*/ 2686050 h 3206750"/>
              <a:gd name="connsiteX22" fmla="*/ 2711450 w 7112000"/>
              <a:gd name="connsiteY22" fmla="*/ 2616200 h 3206750"/>
              <a:gd name="connsiteX23" fmla="*/ 2654300 w 7112000"/>
              <a:gd name="connsiteY23" fmla="*/ 2616200 h 3206750"/>
              <a:gd name="connsiteX24" fmla="*/ 2654300 w 7112000"/>
              <a:gd name="connsiteY24" fmla="*/ 2578100 h 3206750"/>
              <a:gd name="connsiteX25" fmla="*/ 2635250 w 7112000"/>
              <a:gd name="connsiteY25" fmla="*/ 2578100 h 3206750"/>
              <a:gd name="connsiteX26" fmla="*/ 2635250 w 7112000"/>
              <a:gd name="connsiteY26" fmla="*/ 2546350 h 3206750"/>
              <a:gd name="connsiteX27" fmla="*/ 2520950 w 7112000"/>
              <a:gd name="connsiteY27" fmla="*/ 2546350 h 3206750"/>
              <a:gd name="connsiteX28" fmla="*/ 2520950 w 7112000"/>
              <a:gd name="connsiteY28" fmla="*/ 2508250 h 3206750"/>
              <a:gd name="connsiteX29" fmla="*/ 2470150 w 7112000"/>
              <a:gd name="connsiteY29" fmla="*/ 2508250 h 3206750"/>
              <a:gd name="connsiteX30" fmla="*/ 2470150 w 7112000"/>
              <a:gd name="connsiteY30" fmla="*/ 2476500 h 3206750"/>
              <a:gd name="connsiteX31" fmla="*/ 2343150 w 7112000"/>
              <a:gd name="connsiteY31" fmla="*/ 2476500 h 3206750"/>
              <a:gd name="connsiteX32" fmla="*/ 2343150 w 7112000"/>
              <a:gd name="connsiteY32" fmla="*/ 2362200 h 3206750"/>
              <a:gd name="connsiteX33" fmla="*/ 2330450 w 7112000"/>
              <a:gd name="connsiteY33" fmla="*/ 2362200 h 3206750"/>
              <a:gd name="connsiteX34" fmla="*/ 2330450 w 7112000"/>
              <a:gd name="connsiteY34" fmla="*/ 2324100 h 3206750"/>
              <a:gd name="connsiteX35" fmla="*/ 2292350 w 7112000"/>
              <a:gd name="connsiteY35" fmla="*/ 2324100 h 3206750"/>
              <a:gd name="connsiteX36" fmla="*/ 2292350 w 7112000"/>
              <a:gd name="connsiteY36" fmla="*/ 2286000 h 3206750"/>
              <a:gd name="connsiteX37" fmla="*/ 2216150 w 7112000"/>
              <a:gd name="connsiteY37" fmla="*/ 2286000 h 3206750"/>
              <a:gd name="connsiteX38" fmla="*/ 2216150 w 7112000"/>
              <a:gd name="connsiteY38" fmla="*/ 2260600 h 3206750"/>
              <a:gd name="connsiteX39" fmla="*/ 1930400 w 7112000"/>
              <a:gd name="connsiteY39" fmla="*/ 2260600 h 3206750"/>
              <a:gd name="connsiteX40" fmla="*/ 1930400 w 7112000"/>
              <a:gd name="connsiteY40" fmla="*/ 2222500 h 3206750"/>
              <a:gd name="connsiteX41" fmla="*/ 1892300 w 7112000"/>
              <a:gd name="connsiteY41" fmla="*/ 2222500 h 3206750"/>
              <a:gd name="connsiteX42" fmla="*/ 1892300 w 7112000"/>
              <a:gd name="connsiteY42" fmla="*/ 2203450 h 3206750"/>
              <a:gd name="connsiteX43" fmla="*/ 1860550 w 7112000"/>
              <a:gd name="connsiteY43" fmla="*/ 2203450 h 3206750"/>
              <a:gd name="connsiteX44" fmla="*/ 1860550 w 7112000"/>
              <a:gd name="connsiteY44" fmla="*/ 2165350 h 3206750"/>
              <a:gd name="connsiteX45" fmla="*/ 1847850 w 7112000"/>
              <a:gd name="connsiteY45" fmla="*/ 2165350 h 3206750"/>
              <a:gd name="connsiteX46" fmla="*/ 1847850 w 7112000"/>
              <a:gd name="connsiteY46" fmla="*/ 2114550 h 3206750"/>
              <a:gd name="connsiteX47" fmla="*/ 1809750 w 7112000"/>
              <a:gd name="connsiteY47" fmla="*/ 2114550 h 3206750"/>
              <a:gd name="connsiteX48" fmla="*/ 1809750 w 7112000"/>
              <a:gd name="connsiteY48" fmla="*/ 2101850 h 3206750"/>
              <a:gd name="connsiteX49" fmla="*/ 1758950 w 7112000"/>
              <a:gd name="connsiteY49" fmla="*/ 2101850 h 3206750"/>
              <a:gd name="connsiteX50" fmla="*/ 1758950 w 7112000"/>
              <a:gd name="connsiteY50" fmla="*/ 2076450 h 3206750"/>
              <a:gd name="connsiteX51" fmla="*/ 1708150 w 7112000"/>
              <a:gd name="connsiteY51" fmla="*/ 2076450 h 3206750"/>
              <a:gd name="connsiteX52" fmla="*/ 1708150 w 7112000"/>
              <a:gd name="connsiteY52" fmla="*/ 2051050 h 3206750"/>
              <a:gd name="connsiteX53" fmla="*/ 1651000 w 7112000"/>
              <a:gd name="connsiteY53" fmla="*/ 2051050 h 3206750"/>
              <a:gd name="connsiteX54" fmla="*/ 1651000 w 7112000"/>
              <a:gd name="connsiteY54" fmla="*/ 2012950 h 3206750"/>
              <a:gd name="connsiteX55" fmla="*/ 1619250 w 7112000"/>
              <a:gd name="connsiteY55" fmla="*/ 2012950 h 3206750"/>
              <a:gd name="connsiteX56" fmla="*/ 1619250 w 7112000"/>
              <a:gd name="connsiteY56" fmla="*/ 1993900 h 3206750"/>
              <a:gd name="connsiteX57" fmla="*/ 1562100 w 7112000"/>
              <a:gd name="connsiteY57" fmla="*/ 1993900 h 3206750"/>
              <a:gd name="connsiteX58" fmla="*/ 1562100 w 7112000"/>
              <a:gd name="connsiteY58" fmla="*/ 1949450 h 3206750"/>
              <a:gd name="connsiteX59" fmla="*/ 1524000 w 7112000"/>
              <a:gd name="connsiteY59" fmla="*/ 1949450 h 3206750"/>
              <a:gd name="connsiteX60" fmla="*/ 1524000 w 7112000"/>
              <a:gd name="connsiteY60" fmla="*/ 1917700 h 3206750"/>
              <a:gd name="connsiteX61" fmla="*/ 1473200 w 7112000"/>
              <a:gd name="connsiteY61" fmla="*/ 1917700 h 3206750"/>
              <a:gd name="connsiteX62" fmla="*/ 1473200 w 7112000"/>
              <a:gd name="connsiteY62" fmla="*/ 1892300 h 3206750"/>
              <a:gd name="connsiteX63" fmla="*/ 1416050 w 7112000"/>
              <a:gd name="connsiteY63" fmla="*/ 1892300 h 3206750"/>
              <a:gd name="connsiteX64" fmla="*/ 1416050 w 7112000"/>
              <a:gd name="connsiteY64" fmla="*/ 1822450 h 3206750"/>
              <a:gd name="connsiteX65" fmla="*/ 1384300 w 7112000"/>
              <a:gd name="connsiteY65" fmla="*/ 1822450 h 3206750"/>
              <a:gd name="connsiteX66" fmla="*/ 1384300 w 7112000"/>
              <a:gd name="connsiteY66" fmla="*/ 1733550 h 3206750"/>
              <a:gd name="connsiteX67" fmla="*/ 1371600 w 7112000"/>
              <a:gd name="connsiteY67" fmla="*/ 1733550 h 3206750"/>
              <a:gd name="connsiteX68" fmla="*/ 1371600 w 7112000"/>
              <a:gd name="connsiteY68" fmla="*/ 1701800 h 3206750"/>
              <a:gd name="connsiteX69" fmla="*/ 1295400 w 7112000"/>
              <a:gd name="connsiteY69" fmla="*/ 1701800 h 3206750"/>
              <a:gd name="connsiteX70" fmla="*/ 1295400 w 7112000"/>
              <a:gd name="connsiteY70" fmla="*/ 1663700 h 3206750"/>
              <a:gd name="connsiteX71" fmla="*/ 1206500 w 7112000"/>
              <a:gd name="connsiteY71" fmla="*/ 1663700 h 3206750"/>
              <a:gd name="connsiteX72" fmla="*/ 1206500 w 7112000"/>
              <a:gd name="connsiteY72" fmla="*/ 1644650 h 3206750"/>
              <a:gd name="connsiteX73" fmla="*/ 1022350 w 7112000"/>
              <a:gd name="connsiteY73" fmla="*/ 1644650 h 3206750"/>
              <a:gd name="connsiteX74" fmla="*/ 1022350 w 7112000"/>
              <a:gd name="connsiteY74" fmla="*/ 1587500 h 3206750"/>
              <a:gd name="connsiteX75" fmla="*/ 933450 w 7112000"/>
              <a:gd name="connsiteY75" fmla="*/ 1587500 h 3206750"/>
              <a:gd name="connsiteX76" fmla="*/ 933450 w 7112000"/>
              <a:gd name="connsiteY76" fmla="*/ 1549400 h 3206750"/>
              <a:gd name="connsiteX77" fmla="*/ 908050 w 7112000"/>
              <a:gd name="connsiteY77" fmla="*/ 1549400 h 3206750"/>
              <a:gd name="connsiteX78" fmla="*/ 908050 w 7112000"/>
              <a:gd name="connsiteY78" fmla="*/ 1504950 h 3206750"/>
              <a:gd name="connsiteX79" fmla="*/ 889000 w 7112000"/>
              <a:gd name="connsiteY79" fmla="*/ 1504950 h 3206750"/>
              <a:gd name="connsiteX80" fmla="*/ 889000 w 7112000"/>
              <a:gd name="connsiteY80" fmla="*/ 1384300 h 3206750"/>
              <a:gd name="connsiteX81" fmla="*/ 876300 w 7112000"/>
              <a:gd name="connsiteY81" fmla="*/ 1384300 h 3206750"/>
              <a:gd name="connsiteX82" fmla="*/ 876300 w 7112000"/>
              <a:gd name="connsiteY82" fmla="*/ 1339850 h 3206750"/>
              <a:gd name="connsiteX83" fmla="*/ 857250 w 7112000"/>
              <a:gd name="connsiteY83" fmla="*/ 1339850 h 3206750"/>
              <a:gd name="connsiteX84" fmla="*/ 857250 w 7112000"/>
              <a:gd name="connsiteY84" fmla="*/ 1289050 h 3206750"/>
              <a:gd name="connsiteX85" fmla="*/ 857250 w 7112000"/>
              <a:gd name="connsiteY85" fmla="*/ 1295400 h 3206750"/>
              <a:gd name="connsiteX86" fmla="*/ 857250 w 7112000"/>
              <a:gd name="connsiteY86" fmla="*/ 1257300 h 3206750"/>
              <a:gd name="connsiteX87" fmla="*/ 723900 w 7112000"/>
              <a:gd name="connsiteY87" fmla="*/ 1257300 h 3206750"/>
              <a:gd name="connsiteX88" fmla="*/ 723900 w 7112000"/>
              <a:gd name="connsiteY88" fmla="*/ 1225550 h 3206750"/>
              <a:gd name="connsiteX89" fmla="*/ 711200 w 7112000"/>
              <a:gd name="connsiteY89" fmla="*/ 1225550 h 3206750"/>
              <a:gd name="connsiteX90" fmla="*/ 711200 w 7112000"/>
              <a:gd name="connsiteY90" fmla="*/ 1200150 h 3206750"/>
              <a:gd name="connsiteX91" fmla="*/ 660400 w 7112000"/>
              <a:gd name="connsiteY91" fmla="*/ 1200150 h 3206750"/>
              <a:gd name="connsiteX92" fmla="*/ 660400 w 7112000"/>
              <a:gd name="connsiteY92" fmla="*/ 1130300 h 3206750"/>
              <a:gd name="connsiteX93" fmla="*/ 596900 w 7112000"/>
              <a:gd name="connsiteY93" fmla="*/ 1130300 h 3206750"/>
              <a:gd name="connsiteX94" fmla="*/ 596900 w 7112000"/>
              <a:gd name="connsiteY94" fmla="*/ 1047750 h 3206750"/>
              <a:gd name="connsiteX95" fmla="*/ 539750 w 7112000"/>
              <a:gd name="connsiteY95" fmla="*/ 1047750 h 3206750"/>
              <a:gd name="connsiteX96" fmla="*/ 539750 w 7112000"/>
              <a:gd name="connsiteY96" fmla="*/ 1009650 h 3206750"/>
              <a:gd name="connsiteX97" fmla="*/ 539750 w 7112000"/>
              <a:gd name="connsiteY97" fmla="*/ 1009650 h 3206750"/>
              <a:gd name="connsiteX98" fmla="*/ 514350 w 7112000"/>
              <a:gd name="connsiteY98" fmla="*/ 984250 h 3206750"/>
              <a:gd name="connsiteX99" fmla="*/ 476250 w 7112000"/>
              <a:gd name="connsiteY99" fmla="*/ 984250 h 3206750"/>
              <a:gd name="connsiteX100" fmla="*/ 476250 w 7112000"/>
              <a:gd name="connsiteY100" fmla="*/ 920750 h 3206750"/>
              <a:gd name="connsiteX101" fmla="*/ 457200 w 7112000"/>
              <a:gd name="connsiteY101" fmla="*/ 920750 h 3206750"/>
              <a:gd name="connsiteX102" fmla="*/ 457200 w 7112000"/>
              <a:gd name="connsiteY102" fmla="*/ 889000 h 3206750"/>
              <a:gd name="connsiteX103" fmla="*/ 450850 w 7112000"/>
              <a:gd name="connsiteY103" fmla="*/ 889000 h 3206750"/>
              <a:gd name="connsiteX104" fmla="*/ 450850 w 7112000"/>
              <a:gd name="connsiteY104" fmla="*/ 850900 h 3206750"/>
              <a:gd name="connsiteX105" fmla="*/ 425450 w 7112000"/>
              <a:gd name="connsiteY105" fmla="*/ 850900 h 3206750"/>
              <a:gd name="connsiteX106" fmla="*/ 425450 w 7112000"/>
              <a:gd name="connsiteY106" fmla="*/ 635000 h 3206750"/>
              <a:gd name="connsiteX107" fmla="*/ 406400 w 7112000"/>
              <a:gd name="connsiteY107" fmla="*/ 635000 h 3206750"/>
              <a:gd name="connsiteX108" fmla="*/ 406400 w 7112000"/>
              <a:gd name="connsiteY108" fmla="*/ 514350 h 3206750"/>
              <a:gd name="connsiteX109" fmla="*/ 400050 w 7112000"/>
              <a:gd name="connsiteY109" fmla="*/ 508000 h 3206750"/>
              <a:gd name="connsiteX110" fmla="*/ 400050 w 7112000"/>
              <a:gd name="connsiteY110" fmla="*/ 349250 h 3206750"/>
              <a:gd name="connsiteX111" fmla="*/ 374650 w 7112000"/>
              <a:gd name="connsiteY111" fmla="*/ 349250 h 3206750"/>
              <a:gd name="connsiteX112" fmla="*/ 374650 w 7112000"/>
              <a:gd name="connsiteY112" fmla="*/ 266700 h 3206750"/>
              <a:gd name="connsiteX113" fmla="*/ 361950 w 7112000"/>
              <a:gd name="connsiteY113" fmla="*/ 266700 h 3206750"/>
              <a:gd name="connsiteX114" fmla="*/ 361950 w 7112000"/>
              <a:gd name="connsiteY114" fmla="*/ 209550 h 3206750"/>
              <a:gd name="connsiteX115" fmla="*/ 285750 w 7112000"/>
              <a:gd name="connsiteY115" fmla="*/ 209550 h 3206750"/>
              <a:gd name="connsiteX116" fmla="*/ 285750 w 7112000"/>
              <a:gd name="connsiteY116" fmla="*/ 171450 h 3206750"/>
              <a:gd name="connsiteX117" fmla="*/ 254000 w 7112000"/>
              <a:gd name="connsiteY117" fmla="*/ 171450 h 3206750"/>
              <a:gd name="connsiteX118" fmla="*/ 254000 w 7112000"/>
              <a:gd name="connsiteY118" fmla="*/ 120650 h 3206750"/>
              <a:gd name="connsiteX119" fmla="*/ 254000 w 7112000"/>
              <a:gd name="connsiteY119" fmla="*/ 76200 h 3206750"/>
              <a:gd name="connsiteX120" fmla="*/ 171450 w 7112000"/>
              <a:gd name="connsiteY120" fmla="*/ 76200 h 3206750"/>
              <a:gd name="connsiteX121" fmla="*/ 171450 w 7112000"/>
              <a:gd name="connsiteY121" fmla="*/ 50800 h 3206750"/>
              <a:gd name="connsiteX122" fmla="*/ 120650 w 7112000"/>
              <a:gd name="connsiteY122" fmla="*/ 50800 h 3206750"/>
              <a:gd name="connsiteX123" fmla="*/ 120650 w 7112000"/>
              <a:gd name="connsiteY123" fmla="*/ 31750 h 3206750"/>
              <a:gd name="connsiteX124" fmla="*/ 0 w 7112000"/>
              <a:gd name="connsiteY124" fmla="*/ 31750 h 3206750"/>
              <a:gd name="connsiteX125" fmla="*/ 0 w 7112000"/>
              <a:gd name="connsiteY125" fmla="*/ 0 h 3206750"/>
              <a:gd name="connsiteX0" fmla="*/ 7112000 w 7112000"/>
              <a:gd name="connsiteY0" fmla="*/ 3206750 h 3206750"/>
              <a:gd name="connsiteX1" fmla="*/ 7054850 w 7112000"/>
              <a:gd name="connsiteY1" fmla="*/ 3206750 h 3206750"/>
              <a:gd name="connsiteX2" fmla="*/ 7054850 w 7112000"/>
              <a:gd name="connsiteY2" fmla="*/ 3105150 h 3206750"/>
              <a:gd name="connsiteX3" fmla="*/ 4641850 w 7112000"/>
              <a:gd name="connsiteY3" fmla="*/ 3105150 h 3206750"/>
              <a:gd name="connsiteX4" fmla="*/ 4641850 w 7112000"/>
              <a:gd name="connsiteY4" fmla="*/ 3048000 h 3206750"/>
              <a:gd name="connsiteX5" fmla="*/ 3606800 w 7112000"/>
              <a:gd name="connsiteY5" fmla="*/ 3048000 h 3206750"/>
              <a:gd name="connsiteX6" fmla="*/ 3606800 w 7112000"/>
              <a:gd name="connsiteY6" fmla="*/ 2997200 h 3206750"/>
              <a:gd name="connsiteX7" fmla="*/ 3289300 w 7112000"/>
              <a:gd name="connsiteY7" fmla="*/ 2997200 h 3206750"/>
              <a:gd name="connsiteX8" fmla="*/ 3289300 w 7112000"/>
              <a:gd name="connsiteY8" fmla="*/ 2959100 h 3206750"/>
              <a:gd name="connsiteX9" fmla="*/ 3092450 w 7112000"/>
              <a:gd name="connsiteY9" fmla="*/ 2959100 h 3206750"/>
              <a:gd name="connsiteX10" fmla="*/ 3092450 w 7112000"/>
              <a:gd name="connsiteY10" fmla="*/ 2921000 h 3206750"/>
              <a:gd name="connsiteX11" fmla="*/ 3054350 w 7112000"/>
              <a:gd name="connsiteY11" fmla="*/ 2921000 h 3206750"/>
              <a:gd name="connsiteX12" fmla="*/ 3054350 w 7112000"/>
              <a:gd name="connsiteY12" fmla="*/ 2876550 h 3206750"/>
              <a:gd name="connsiteX13" fmla="*/ 2844800 w 7112000"/>
              <a:gd name="connsiteY13" fmla="*/ 2876550 h 3206750"/>
              <a:gd name="connsiteX14" fmla="*/ 2844800 w 7112000"/>
              <a:gd name="connsiteY14" fmla="*/ 2819400 h 3206750"/>
              <a:gd name="connsiteX15" fmla="*/ 2832100 w 7112000"/>
              <a:gd name="connsiteY15" fmla="*/ 2819400 h 3206750"/>
              <a:gd name="connsiteX16" fmla="*/ 2832100 w 7112000"/>
              <a:gd name="connsiteY16" fmla="*/ 2762250 h 3206750"/>
              <a:gd name="connsiteX17" fmla="*/ 2806700 w 7112000"/>
              <a:gd name="connsiteY17" fmla="*/ 2762250 h 3206750"/>
              <a:gd name="connsiteX18" fmla="*/ 2806700 w 7112000"/>
              <a:gd name="connsiteY18" fmla="*/ 2724150 h 3206750"/>
              <a:gd name="connsiteX19" fmla="*/ 2768600 w 7112000"/>
              <a:gd name="connsiteY19" fmla="*/ 2724150 h 3206750"/>
              <a:gd name="connsiteX20" fmla="*/ 2768600 w 7112000"/>
              <a:gd name="connsiteY20" fmla="*/ 2686050 h 3206750"/>
              <a:gd name="connsiteX21" fmla="*/ 2711450 w 7112000"/>
              <a:gd name="connsiteY21" fmla="*/ 2686050 h 3206750"/>
              <a:gd name="connsiteX22" fmla="*/ 2711450 w 7112000"/>
              <a:gd name="connsiteY22" fmla="*/ 2616200 h 3206750"/>
              <a:gd name="connsiteX23" fmla="*/ 2654300 w 7112000"/>
              <a:gd name="connsiteY23" fmla="*/ 2616200 h 3206750"/>
              <a:gd name="connsiteX24" fmla="*/ 2654300 w 7112000"/>
              <a:gd name="connsiteY24" fmla="*/ 2578100 h 3206750"/>
              <a:gd name="connsiteX25" fmla="*/ 2635250 w 7112000"/>
              <a:gd name="connsiteY25" fmla="*/ 2578100 h 3206750"/>
              <a:gd name="connsiteX26" fmla="*/ 2635250 w 7112000"/>
              <a:gd name="connsiteY26" fmla="*/ 2546350 h 3206750"/>
              <a:gd name="connsiteX27" fmla="*/ 2520950 w 7112000"/>
              <a:gd name="connsiteY27" fmla="*/ 2546350 h 3206750"/>
              <a:gd name="connsiteX28" fmla="*/ 2520950 w 7112000"/>
              <a:gd name="connsiteY28" fmla="*/ 2508250 h 3206750"/>
              <a:gd name="connsiteX29" fmla="*/ 2470150 w 7112000"/>
              <a:gd name="connsiteY29" fmla="*/ 2508250 h 3206750"/>
              <a:gd name="connsiteX30" fmla="*/ 2470150 w 7112000"/>
              <a:gd name="connsiteY30" fmla="*/ 2476500 h 3206750"/>
              <a:gd name="connsiteX31" fmla="*/ 2343150 w 7112000"/>
              <a:gd name="connsiteY31" fmla="*/ 2476500 h 3206750"/>
              <a:gd name="connsiteX32" fmla="*/ 2343150 w 7112000"/>
              <a:gd name="connsiteY32" fmla="*/ 2362200 h 3206750"/>
              <a:gd name="connsiteX33" fmla="*/ 2330450 w 7112000"/>
              <a:gd name="connsiteY33" fmla="*/ 2362200 h 3206750"/>
              <a:gd name="connsiteX34" fmla="*/ 2330450 w 7112000"/>
              <a:gd name="connsiteY34" fmla="*/ 2324100 h 3206750"/>
              <a:gd name="connsiteX35" fmla="*/ 2292350 w 7112000"/>
              <a:gd name="connsiteY35" fmla="*/ 2324100 h 3206750"/>
              <a:gd name="connsiteX36" fmla="*/ 2292350 w 7112000"/>
              <a:gd name="connsiteY36" fmla="*/ 2286000 h 3206750"/>
              <a:gd name="connsiteX37" fmla="*/ 2216150 w 7112000"/>
              <a:gd name="connsiteY37" fmla="*/ 2286000 h 3206750"/>
              <a:gd name="connsiteX38" fmla="*/ 2216150 w 7112000"/>
              <a:gd name="connsiteY38" fmla="*/ 2260600 h 3206750"/>
              <a:gd name="connsiteX39" fmla="*/ 1930400 w 7112000"/>
              <a:gd name="connsiteY39" fmla="*/ 2260600 h 3206750"/>
              <a:gd name="connsiteX40" fmla="*/ 1930400 w 7112000"/>
              <a:gd name="connsiteY40" fmla="*/ 2222500 h 3206750"/>
              <a:gd name="connsiteX41" fmla="*/ 1892300 w 7112000"/>
              <a:gd name="connsiteY41" fmla="*/ 2222500 h 3206750"/>
              <a:gd name="connsiteX42" fmla="*/ 1892300 w 7112000"/>
              <a:gd name="connsiteY42" fmla="*/ 2203450 h 3206750"/>
              <a:gd name="connsiteX43" fmla="*/ 1860550 w 7112000"/>
              <a:gd name="connsiteY43" fmla="*/ 2203450 h 3206750"/>
              <a:gd name="connsiteX44" fmla="*/ 1860550 w 7112000"/>
              <a:gd name="connsiteY44" fmla="*/ 2165350 h 3206750"/>
              <a:gd name="connsiteX45" fmla="*/ 1847850 w 7112000"/>
              <a:gd name="connsiteY45" fmla="*/ 2165350 h 3206750"/>
              <a:gd name="connsiteX46" fmla="*/ 1847850 w 7112000"/>
              <a:gd name="connsiteY46" fmla="*/ 2114550 h 3206750"/>
              <a:gd name="connsiteX47" fmla="*/ 1809750 w 7112000"/>
              <a:gd name="connsiteY47" fmla="*/ 2114550 h 3206750"/>
              <a:gd name="connsiteX48" fmla="*/ 1809750 w 7112000"/>
              <a:gd name="connsiteY48" fmla="*/ 2101850 h 3206750"/>
              <a:gd name="connsiteX49" fmla="*/ 1758950 w 7112000"/>
              <a:gd name="connsiteY49" fmla="*/ 2101850 h 3206750"/>
              <a:gd name="connsiteX50" fmla="*/ 1758950 w 7112000"/>
              <a:gd name="connsiteY50" fmla="*/ 2076450 h 3206750"/>
              <a:gd name="connsiteX51" fmla="*/ 1708150 w 7112000"/>
              <a:gd name="connsiteY51" fmla="*/ 2076450 h 3206750"/>
              <a:gd name="connsiteX52" fmla="*/ 1708150 w 7112000"/>
              <a:gd name="connsiteY52" fmla="*/ 2051050 h 3206750"/>
              <a:gd name="connsiteX53" fmla="*/ 1651000 w 7112000"/>
              <a:gd name="connsiteY53" fmla="*/ 2051050 h 3206750"/>
              <a:gd name="connsiteX54" fmla="*/ 1651000 w 7112000"/>
              <a:gd name="connsiteY54" fmla="*/ 2012950 h 3206750"/>
              <a:gd name="connsiteX55" fmla="*/ 1619250 w 7112000"/>
              <a:gd name="connsiteY55" fmla="*/ 2012950 h 3206750"/>
              <a:gd name="connsiteX56" fmla="*/ 1619250 w 7112000"/>
              <a:gd name="connsiteY56" fmla="*/ 1993900 h 3206750"/>
              <a:gd name="connsiteX57" fmla="*/ 1562100 w 7112000"/>
              <a:gd name="connsiteY57" fmla="*/ 1993900 h 3206750"/>
              <a:gd name="connsiteX58" fmla="*/ 1562100 w 7112000"/>
              <a:gd name="connsiteY58" fmla="*/ 1949450 h 3206750"/>
              <a:gd name="connsiteX59" fmla="*/ 1524000 w 7112000"/>
              <a:gd name="connsiteY59" fmla="*/ 1949450 h 3206750"/>
              <a:gd name="connsiteX60" fmla="*/ 1524000 w 7112000"/>
              <a:gd name="connsiteY60" fmla="*/ 1917700 h 3206750"/>
              <a:gd name="connsiteX61" fmla="*/ 1473200 w 7112000"/>
              <a:gd name="connsiteY61" fmla="*/ 1917700 h 3206750"/>
              <a:gd name="connsiteX62" fmla="*/ 1473200 w 7112000"/>
              <a:gd name="connsiteY62" fmla="*/ 1892300 h 3206750"/>
              <a:gd name="connsiteX63" fmla="*/ 1416050 w 7112000"/>
              <a:gd name="connsiteY63" fmla="*/ 1892300 h 3206750"/>
              <a:gd name="connsiteX64" fmla="*/ 1416050 w 7112000"/>
              <a:gd name="connsiteY64" fmla="*/ 1822450 h 3206750"/>
              <a:gd name="connsiteX65" fmla="*/ 1384300 w 7112000"/>
              <a:gd name="connsiteY65" fmla="*/ 1822450 h 3206750"/>
              <a:gd name="connsiteX66" fmla="*/ 1384300 w 7112000"/>
              <a:gd name="connsiteY66" fmla="*/ 1733550 h 3206750"/>
              <a:gd name="connsiteX67" fmla="*/ 1371600 w 7112000"/>
              <a:gd name="connsiteY67" fmla="*/ 1733550 h 3206750"/>
              <a:gd name="connsiteX68" fmla="*/ 1371600 w 7112000"/>
              <a:gd name="connsiteY68" fmla="*/ 1701800 h 3206750"/>
              <a:gd name="connsiteX69" fmla="*/ 1295400 w 7112000"/>
              <a:gd name="connsiteY69" fmla="*/ 1701800 h 3206750"/>
              <a:gd name="connsiteX70" fmla="*/ 1295400 w 7112000"/>
              <a:gd name="connsiteY70" fmla="*/ 1663700 h 3206750"/>
              <a:gd name="connsiteX71" fmla="*/ 1206500 w 7112000"/>
              <a:gd name="connsiteY71" fmla="*/ 1663700 h 3206750"/>
              <a:gd name="connsiteX72" fmla="*/ 1206500 w 7112000"/>
              <a:gd name="connsiteY72" fmla="*/ 1644650 h 3206750"/>
              <a:gd name="connsiteX73" fmla="*/ 1022350 w 7112000"/>
              <a:gd name="connsiteY73" fmla="*/ 1644650 h 3206750"/>
              <a:gd name="connsiteX74" fmla="*/ 1022350 w 7112000"/>
              <a:gd name="connsiteY74" fmla="*/ 1587500 h 3206750"/>
              <a:gd name="connsiteX75" fmla="*/ 933450 w 7112000"/>
              <a:gd name="connsiteY75" fmla="*/ 1587500 h 3206750"/>
              <a:gd name="connsiteX76" fmla="*/ 933450 w 7112000"/>
              <a:gd name="connsiteY76" fmla="*/ 1549400 h 3206750"/>
              <a:gd name="connsiteX77" fmla="*/ 908050 w 7112000"/>
              <a:gd name="connsiteY77" fmla="*/ 1549400 h 3206750"/>
              <a:gd name="connsiteX78" fmla="*/ 908050 w 7112000"/>
              <a:gd name="connsiteY78" fmla="*/ 1504950 h 3206750"/>
              <a:gd name="connsiteX79" fmla="*/ 889000 w 7112000"/>
              <a:gd name="connsiteY79" fmla="*/ 1504950 h 3206750"/>
              <a:gd name="connsiteX80" fmla="*/ 889000 w 7112000"/>
              <a:gd name="connsiteY80" fmla="*/ 1384300 h 3206750"/>
              <a:gd name="connsiteX81" fmla="*/ 876300 w 7112000"/>
              <a:gd name="connsiteY81" fmla="*/ 1384300 h 3206750"/>
              <a:gd name="connsiteX82" fmla="*/ 876300 w 7112000"/>
              <a:gd name="connsiteY82" fmla="*/ 1339850 h 3206750"/>
              <a:gd name="connsiteX83" fmla="*/ 857250 w 7112000"/>
              <a:gd name="connsiteY83" fmla="*/ 1339850 h 3206750"/>
              <a:gd name="connsiteX84" fmla="*/ 857250 w 7112000"/>
              <a:gd name="connsiteY84" fmla="*/ 1289050 h 3206750"/>
              <a:gd name="connsiteX85" fmla="*/ 857250 w 7112000"/>
              <a:gd name="connsiteY85" fmla="*/ 1295400 h 3206750"/>
              <a:gd name="connsiteX86" fmla="*/ 857250 w 7112000"/>
              <a:gd name="connsiteY86" fmla="*/ 1257300 h 3206750"/>
              <a:gd name="connsiteX87" fmla="*/ 723900 w 7112000"/>
              <a:gd name="connsiteY87" fmla="*/ 1257300 h 3206750"/>
              <a:gd name="connsiteX88" fmla="*/ 723900 w 7112000"/>
              <a:gd name="connsiteY88" fmla="*/ 1225550 h 3206750"/>
              <a:gd name="connsiteX89" fmla="*/ 711200 w 7112000"/>
              <a:gd name="connsiteY89" fmla="*/ 1225550 h 3206750"/>
              <a:gd name="connsiteX90" fmla="*/ 711200 w 7112000"/>
              <a:gd name="connsiteY90" fmla="*/ 1200150 h 3206750"/>
              <a:gd name="connsiteX91" fmla="*/ 660400 w 7112000"/>
              <a:gd name="connsiteY91" fmla="*/ 1200150 h 3206750"/>
              <a:gd name="connsiteX92" fmla="*/ 660400 w 7112000"/>
              <a:gd name="connsiteY92" fmla="*/ 1130300 h 3206750"/>
              <a:gd name="connsiteX93" fmla="*/ 596900 w 7112000"/>
              <a:gd name="connsiteY93" fmla="*/ 1130300 h 3206750"/>
              <a:gd name="connsiteX94" fmla="*/ 596900 w 7112000"/>
              <a:gd name="connsiteY94" fmla="*/ 1047750 h 3206750"/>
              <a:gd name="connsiteX95" fmla="*/ 539750 w 7112000"/>
              <a:gd name="connsiteY95" fmla="*/ 1047750 h 3206750"/>
              <a:gd name="connsiteX96" fmla="*/ 539750 w 7112000"/>
              <a:gd name="connsiteY96" fmla="*/ 1009650 h 3206750"/>
              <a:gd name="connsiteX97" fmla="*/ 539750 w 7112000"/>
              <a:gd name="connsiteY97" fmla="*/ 1009650 h 3206750"/>
              <a:gd name="connsiteX98" fmla="*/ 514350 w 7112000"/>
              <a:gd name="connsiteY98" fmla="*/ 984250 h 3206750"/>
              <a:gd name="connsiteX99" fmla="*/ 476250 w 7112000"/>
              <a:gd name="connsiteY99" fmla="*/ 984250 h 3206750"/>
              <a:gd name="connsiteX100" fmla="*/ 476250 w 7112000"/>
              <a:gd name="connsiteY100" fmla="*/ 920750 h 3206750"/>
              <a:gd name="connsiteX101" fmla="*/ 457200 w 7112000"/>
              <a:gd name="connsiteY101" fmla="*/ 920750 h 3206750"/>
              <a:gd name="connsiteX102" fmla="*/ 457200 w 7112000"/>
              <a:gd name="connsiteY102" fmla="*/ 889000 h 3206750"/>
              <a:gd name="connsiteX103" fmla="*/ 450850 w 7112000"/>
              <a:gd name="connsiteY103" fmla="*/ 889000 h 3206750"/>
              <a:gd name="connsiteX104" fmla="*/ 450850 w 7112000"/>
              <a:gd name="connsiteY104" fmla="*/ 850900 h 3206750"/>
              <a:gd name="connsiteX105" fmla="*/ 425450 w 7112000"/>
              <a:gd name="connsiteY105" fmla="*/ 850900 h 3206750"/>
              <a:gd name="connsiteX106" fmla="*/ 425450 w 7112000"/>
              <a:gd name="connsiteY106" fmla="*/ 635000 h 3206750"/>
              <a:gd name="connsiteX107" fmla="*/ 406400 w 7112000"/>
              <a:gd name="connsiteY107" fmla="*/ 635000 h 3206750"/>
              <a:gd name="connsiteX108" fmla="*/ 406400 w 7112000"/>
              <a:gd name="connsiteY108" fmla="*/ 514350 h 3206750"/>
              <a:gd name="connsiteX109" fmla="*/ 400050 w 7112000"/>
              <a:gd name="connsiteY109" fmla="*/ 508000 h 3206750"/>
              <a:gd name="connsiteX110" fmla="*/ 400050 w 7112000"/>
              <a:gd name="connsiteY110" fmla="*/ 349250 h 3206750"/>
              <a:gd name="connsiteX111" fmla="*/ 374650 w 7112000"/>
              <a:gd name="connsiteY111" fmla="*/ 349250 h 3206750"/>
              <a:gd name="connsiteX112" fmla="*/ 374650 w 7112000"/>
              <a:gd name="connsiteY112" fmla="*/ 266700 h 3206750"/>
              <a:gd name="connsiteX113" fmla="*/ 361950 w 7112000"/>
              <a:gd name="connsiteY113" fmla="*/ 266700 h 3206750"/>
              <a:gd name="connsiteX114" fmla="*/ 361950 w 7112000"/>
              <a:gd name="connsiteY114" fmla="*/ 209550 h 3206750"/>
              <a:gd name="connsiteX115" fmla="*/ 285750 w 7112000"/>
              <a:gd name="connsiteY115" fmla="*/ 242888 h 3206750"/>
              <a:gd name="connsiteX116" fmla="*/ 285750 w 7112000"/>
              <a:gd name="connsiteY116" fmla="*/ 171450 h 3206750"/>
              <a:gd name="connsiteX117" fmla="*/ 254000 w 7112000"/>
              <a:gd name="connsiteY117" fmla="*/ 171450 h 3206750"/>
              <a:gd name="connsiteX118" fmla="*/ 254000 w 7112000"/>
              <a:gd name="connsiteY118" fmla="*/ 120650 h 3206750"/>
              <a:gd name="connsiteX119" fmla="*/ 254000 w 7112000"/>
              <a:gd name="connsiteY119" fmla="*/ 76200 h 3206750"/>
              <a:gd name="connsiteX120" fmla="*/ 171450 w 7112000"/>
              <a:gd name="connsiteY120" fmla="*/ 76200 h 3206750"/>
              <a:gd name="connsiteX121" fmla="*/ 171450 w 7112000"/>
              <a:gd name="connsiteY121" fmla="*/ 50800 h 3206750"/>
              <a:gd name="connsiteX122" fmla="*/ 120650 w 7112000"/>
              <a:gd name="connsiteY122" fmla="*/ 50800 h 3206750"/>
              <a:gd name="connsiteX123" fmla="*/ 120650 w 7112000"/>
              <a:gd name="connsiteY123" fmla="*/ 31750 h 3206750"/>
              <a:gd name="connsiteX124" fmla="*/ 0 w 7112000"/>
              <a:gd name="connsiteY124" fmla="*/ 31750 h 3206750"/>
              <a:gd name="connsiteX125" fmla="*/ 0 w 7112000"/>
              <a:gd name="connsiteY125" fmla="*/ 0 h 3206750"/>
              <a:gd name="connsiteX0" fmla="*/ 7112000 w 7112000"/>
              <a:gd name="connsiteY0" fmla="*/ 3206750 h 3206750"/>
              <a:gd name="connsiteX1" fmla="*/ 7054850 w 7112000"/>
              <a:gd name="connsiteY1" fmla="*/ 3206750 h 3206750"/>
              <a:gd name="connsiteX2" fmla="*/ 7054850 w 7112000"/>
              <a:gd name="connsiteY2" fmla="*/ 3105150 h 3206750"/>
              <a:gd name="connsiteX3" fmla="*/ 4641850 w 7112000"/>
              <a:gd name="connsiteY3" fmla="*/ 3105150 h 3206750"/>
              <a:gd name="connsiteX4" fmla="*/ 4641850 w 7112000"/>
              <a:gd name="connsiteY4" fmla="*/ 3048000 h 3206750"/>
              <a:gd name="connsiteX5" fmla="*/ 3606800 w 7112000"/>
              <a:gd name="connsiteY5" fmla="*/ 3048000 h 3206750"/>
              <a:gd name="connsiteX6" fmla="*/ 3606800 w 7112000"/>
              <a:gd name="connsiteY6" fmla="*/ 2997200 h 3206750"/>
              <a:gd name="connsiteX7" fmla="*/ 3289300 w 7112000"/>
              <a:gd name="connsiteY7" fmla="*/ 2997200 h 3206750"/>
              <a:gd name="connsiteX8" fmla="*/ 3289300 w 7112000"/>
              <a:gd name="connsiteY8" fmla="*/ 2959100 h 3206750"/>
              <a:gd name="connsiteX9" fmla="*/ 3092450 w 7112000"/>
              <a:gd name="connsiteY9" fmla="*/ 2959100 h 3206750"/>
              <a:gd name="connsiteX10" fmla="*/ 3092450 w 7112000"/>
              <a:gd name="connsiteY10" fmla="*/ 2921000 h 3206750"/>
              <a:gd name="connsiteX11" fmla="*/ 3054350 w 7112000"/>
              <a:gd name="connsiteY11" fmla="*/ 2921000 h 3206750"/>
              <a:gd name="connsiteX12" fmla="*/ 3054350 w 7112000"/>
              <a:gd name="connsiteY12" fmla="*/ 2876550 h 3206750"/>
              <a:gd name="connsiteX13" fmla="*/ 2844800 w 7112000"/>
              <a:gd name="connsiteY13" fmla="*/ 2876550 h 3206750"/>
              <a:gd name="connsiteX14" fmla="*/ 2844800 w 7112000"/>
              <a:gd name="connsiteY14" fmla="*/ 2819400 h 3206750"/>
              <a:gd name="connsiteX15" fmla="*/ 2832100 w 7112000"/>
              <a:gd name="connsiteY15" fmla="*/ 2819400 h 3206750"/>
              <a:gd name="connsiteX16" fmla="*/ 2832100 w 7112000"/>
              <a:gd name="connsiteY16" fmla="*/ 2762250 h 3206750"/>
              <a:gd name="connsiteX17" fmla="*/ 2806700 w 7112000"/>
              <a:gd name="connsiteY17" fmla="*/ 2762250 h 3206750"/>
              <a:gd name="connsiteX18" fmla="*/ 2806700 w 7112000"/>
              <a:gd name="connsiteY18" fmla="*/ 2724150 h 3206750"/>
              <a:gd name="connsiteX19" fmla="*/ 2768600 w 7112000"/>
              <a:gd name="connsiteY19" fmla="*/ 2724150 h 3206750"/>
              <a:gd name="connsiteX20" fmla="*/ 2768600 w 7112000"/>
              <a:gd name="connsiteY20" fmla="*/ 2686050 h 3206750"/>
              <a:gd name="connsiteX21" fmla="*/ 2711450 w 7112000"/>
              <a:gd name="connsiteY21" fmla="*/ 2686050 h 3206750"/>
              <a:gd name="connsiteX22" fmla="*/ 2711450 w 7112000"/>
              <a:gd name="connsiteY22" fmla="*/ 2616200 h 3206750"/>
              <a:gd name="connsiteX23" fmla="*/ 2654300 w 7112000"/>
              <a:gd name="connsiteY23" fmla="*/ 2616200 h 3206750"/>
              <a:gd name="connsiteX24" fmla="*/ 2654300 w 7112000"/>
              <a:gd name="connsiteY24" fmla="*/ 2578100 h 3206750"/>
              <a:gd name="connsiteX25" fmla="*/ 2635250 w 7112000"/>
              <a:gd name="connsiteY25" fmla="*/ 2578100 h 3206750"/>
              <a:gd name="connsiteX26" fmla="*/ 2635250 w 7112000"/>
              <a:gd name="connsiteY26" fmla="*/ 2546350 h 3206750"/>
              <a:gd name="connsiteX27" fmla="*/ 2520950 w 7112000"/>
              <a:gd name="connsiteY27" fmla="*/ 2546350 h 3206750"/>
              <a:gd name="connsiteX28" fmla="*/ 2520950 w 7112000"/>
              <a:gd name="connsiteY28" fmla="*/ 2508250 h 3206750"/>
              <a:gd name="connsiteX29" fmla="*/ 2470150 w 7112000"/>
              <a:gd name="connsiteY29" fmla="*/ 2508250 h 3206750"/>
              <a:gd name="connsiteX30" fmla="*/ 2470150 w 7112000"/>
              <a:gd name="connsiteY30" fmla="*/ 2476500 h 3206750"/>
              <a:gd name="connsiteX31" fmla="*/ 2343150 w 7112000"/>
              <a:gd name="connsiteY31" fmla="*/ 2476500 h 3206750"/>
              <a:gd name="connsiteX32" fmla="*/ 2343150 w 7112000"/>
              <a:gd name="connsiteY32" fmla="*/ 2362200 h 3206750"/>
              <a:gd name="connsiteX33" fmla="*/ 2330450 w 7112000"/>
              <a:gd name="connsiteY33" fmla="*/ 2362200 h 3206750"/>
              <a:gd name="connsiteX34" fmla="*/ 2330450 w 7112000"/>
              <a:gd name="connsiteY34" fmla="*/ 2324100 h 3206750"/>
              <a:gd name="connsiteX35" fmla="*/ 2292350 w 7112000"/>
              <a:gd name="connsiteY35" fmla="*/ 2324100 h 3206750"/>
              <a:gd name="connsiteX36" fmla="*/ 2292350 w 7112000"/>
              <a:gd name="connsiteY36" fmla="*/ 2286000 h 3206750"/>
              <a:gd name="connsiteX37" fmla="*/ 2216150 w 7112000"/>
              <a:gd name="connsiteY37" fmla="*/ 2286000 h 3206750"/>
              <a:gd name="connsiteX38" fmla="*/ 2216150 w 7112000"/>
              <a:gd name="connsiteY38" fmla="*/ 2260600 h 3206750"/>
              <a:gd name="connsiteX39" fmla="*/ 1930400 w 7112000"/>
              <a:gd name="connsiteY39" fmla="*/ 2260600 h 3206750"/>
              <a:gd name="connsiteX40" fmla="*/ 1930400 w 7112000"/>
              <a:gd name="connsiteY40" fmla="*/ 2222500 h 3206750"/>
              <a:gd name="connsiteX41" fmla="*/ 1892300 w 7112000"/>
              <a:gd name="connsiteY41" fmla="*/ 2222500 h 3206750"/>
              <a:gd name="connsiteX42" fmla="*/ 1892300 w 7112000"/>
              <a:gd name="connsiteY42" fmla="*/ 2203450 h 3206750"/>
              <a:gd name="connsiteX43" fmla="*/ 1860550 w 7112000"/>
              <a:gd name="connsiteY43" fmla="*/ 2203450 h 3206750"/>
              <a:gd name="connsiteX44" fmla="*/ 1860550 w 7112000"/>
              <a:gd name="connsiteY44" fmla="*/ 2165350 h 3206750"/>
              <a:gd name="connsiteX45" fmla="*/ 1847850 w 7112000"/>
              <a:gd name="connsiteY45" fmla="*/ 2165350 h 3206750"/>
              <a:gd name="connsiteX46" fmla="*/ 1847850 w 7112000"/>
              <a:gd name="connsiteY46" fmla="*/ 2114550 h 3206750"/>
              <a:gd name="connsiteX47" fmla="*/ 1809750 w 7112000"/>
              <a:gd name="connsiteY47" fmla="*/ 2114550 h 3206750"/>
              <a:gd name="connsiteX48" fmla="*/ 1809750 w 7112000"/>
              <a:gd name="connsiteY48" fmla="*/ 2101850 h 3206750"/>
              <a:gd name="connsiteX49" fmla="*/ 1758950 w 7112000"/>
              <a:gd name="connsiteY49" fmla="*/ 2101850 h 3206750"/>
              <a:gd name="connsiteX50" fmla="*/ 1758950 w 7112000"/>
              <a:gd name="connsiteY50" fmla="*/ 2076450 h 3206750"/>
              <a:gd name="connsiteX51" fmla="*/ 1708150 w 7112000"/>
              <a:gd name="connsiteY51" fmla="*/ 2076450 h 3206750"/>
              <a:gd name="connsiteX52" fmla="*/ 1708150 w 7112000"/>
              <a:gd name="connsiteY52" fmla="*/ 2051050 h 3206750"/>
              <a:gd name="connsiteX53" fmla="*/ 1651000 w 7112000"/>
              <a:gd name="connsiteY53" fmla="*/ 2051050 h 3206750"/>
              <a:gd name="connsiteX54" fmla="*/ 1651000 w 7112000"/>
              <a:gd name="connsiteY54" fmla="*/ 2012950 h 3206750"/>
              <a:gd name="connsiteX55" fmla="*/ 1619250 w 7112000"/>
              <a:gd name="connsiteY55" fmla="*/ 2012950 h 3206750"/>
              <a:gd name="connsiteX56" fmla="*/ 1619250 w 7112000"/>
              <a:gd name="connsiteY56" fmla="*/ 1993900 h 3206750"/>
              <a:gd name="connsiteX57" fmla="*/ 1562100 w 7112000"/>
              <a:gd name="connsiteY57" fmla="*/ 1993900 h 3206750"/>
              <a:gd name="connsiteX58" fmla="*/ 1562100 w 7112000"/>
              <a:gd name="connsiteY58" fmla="*/ 1949450 h 3206750"/>
              <a:gd name="connsiteX59" fmla="*/ 1524000 w 7112000"/>
              <a:gd name="connsiteY59" fmla="*/ 1949450 h 3206750"/>
              <a:gd name="connsiteX60" fmla="*/ 1524000 w 7112000"/>
              <a:gd name="connsiteY60" fmla="*/ 1917700 h 3206750"/>
              <a:gd name="connsiteX61" fmla="*/ 1473200 w 7112000"/>
              <a:gd name="connsiteY61" fmla="*/ 1917700 h 3206750"/>
              <a:gd name="connsiteX62" fmla="*/ 1473200 w 7112000"/>
              <a:gd name="connsiteY62" fmla="*/ 1892300 h 3206750"/>
              <a:gd name="connsiteX63" fmla="*/ 1416050 w 7112000"/>
              <a:gd name="connsiteY63" fmla="*/ 1892300 h 3206750"/>
              <a:gd name="connsiteX64" fmla="*/ 1416050 w 7112000"/>
              <a:gd name="connsiteY64" fmla="*/ 1822450 h 3206750"/>
              <a:gd name="connsiteX65" fmla="*/ 1384300 w 7112000"/>
              <a:gd name="connsiteY65" fmla="*/ 1822450 h 3206750"/>
              <a:gd name="connsiteX66" fmla="*/ 1384300 w 7112000"/>
              <a:gd name="connsiteY66" fmla="*/ 1733550 h 3206750"/>
              <a:gd name="connsiteX67" fmla="*/ 1371600 w 7112000"/>
              <a:gd name="connsiteY67" fmla="*/ 1733550 h 3206750"/>
              <a:gd name="connsiteX68" fmla="*/ 1371600 w 7112000"/>
              <a:gd name="connsiteY68" fmla="*/ 1701800 h 3206750"/>
              <a:gd name="connsiteX69" fmla="*/ 1295400 w 7112000"/>
              <a:gd name="connsiteY69" fmla="*/ 1701800 h 3206750"/>
              <a:gd name="connsiteX70" fmla="*/ 1295400 w 7112000"/>
              <a:gd name="connsiteY70" fmla="*/ 1663700 h 3206750"/>
              <a:gd name="connsiteX71" fmla="*/ 1206500 w 7112000"/>
              <a:gd name="connsiteY71" fmla="*/ 1663700 h 3206750"/>
              <a:gd name="connsiteX72" fmla="*/ 1206500 w 7112000"/>
              <a:gd name="connsiteY72" fmla="*/ 1644650 h 3206750"/>
              <a:gd name="connsiteX73" fmla="*/ 1022350 w 7112000"/>
              <a:gd name="connsiteY73" fmla="*/ 1644650 h 3206750"/>
              <a:gd name="connsiteX74" fmla="*/ 1022350 w 7112000"/>
              <a:gd name="connsiteY74" fmla="*/ 1587500 h 3206750"/>
              <a:gd name="connsiteX75" fmla="*/ 933450 w 7112000"/>
              <a:gd name="connsiteY75" fmla="*/ 1587500 h 3206750"/>
              <a:gd name="connsiteX76" fmla="*/ 933450 w 7112000"/>
              <a:gd name="connsiteY76" fmla="*/ 1549400 h 3206750"/>
              <a:gd name="connsiteX77" fmla="*/ 908050 w 7112000"/>
              <a:gd name="connsiteY77" fmla="*/ 1549400 h 3206750"/>
              <a:gd name="connsiteX78" fmla="*/ 908050 w 7112000"/>
              <a:gd name="connsiteY78" fmla="*/ 1504950 h 3206750"/>
              <a:gd name="connsiteX79" fmla="*/ 889000 w 7112000"/>
              <a:gd name="connsiteY79" fmla="*/ 1504950 h 3206750"/>
              <a:gd name="connsiteX80" fmla="*/ 889000 w 7112000"/>
              <a:gd name="connsiteY80" fmla="*/ 1384300 h 3206750"/>
              <a:gd name="connsiteX81" fmla="*/ 876300 w 7112000"/>
              <a:gd name="connsiteY81" fmla="*/ 1384300 h 3206750"/>
              <a:gd name="connsiteX82" fmla="*/ 876300 w 7112000"/>
              <a:gd name="connsiteY82" fmla="*/ 1339850 h 3206750"/>
              <a:gd name="connsiteX83" fmla="*/ 857250 w 7112000"/>
              <a:gd name="connsiteY83" fmla="*/ 1339850 h 3206750"/>
              <a:gd name="connsiteX84" fmla="*/ 857250 w 7112000"/>
              <a:gd name="connsiteY84" fmla="*/ 1289050 h 3206750"/>
              <a:gd name="connsiteX85" fmla="*/ 857250 w 7112000"/>
              <a:gd name="connsiteY85" fmla="*/ 1295400 h 3206750"/>
              <a:gd name="connsiteX86" fmla="*/ 857250 w 7112000"/>
              <a:gd name="connsiteY86" fmla="*/ 1257300 h 3206750"/>
              <a:gd name="connsiteX87" fmla="*/ 723900 w 7112000"/>
              <a:gd name="connsiteY87" fmla="*/ 1257300 h 3206750"/>
              <a:gd name="connsiteX88" fmla="*/ 723900 w 7112000"/>
              <a:gd name="connsiteY88" fmla="*/ 1225550 h 3206750"/>
              <a:gd name="connsiteX89" fmla="*/ 711200 w 7112000"/>
              <a:gd name="connsiteY89" fmla="*/ 1225550 h 3206750"/>
              <a:gd name="connsiteX90" fmla="*/ 711200 w 7112000"/>
              <a:gd name="connsiteY90" fmla="*/ 1200150 h 3206750"/>
              <a:gd name="connsiteX91" fmla="*/ 660400 w 7112000"/>
              <a:gd name="connsiteY91" fmla="*/ 1200150 h 3206750"/>
              <a:gd name="connsiteX92" fmla="*/ 660400 w 7112000"/>
              <a:gd name="connsiteY92" fmla="*/ 1130300 h 3206750"/>
              <a:gd name="connsiteX93" fmla="*/ 596900 w 7112000"/>
              <a:gd name="connsiteY93" fmla="*/ 1130300 h 3206750"/>
              <a:gd name="connsiteX94" fmla="*/ 596900 w 7112000"/>
              <a:gd name="connsiteY94" fmla="*/ 1047750 h 3206750"/>
              <a:gd name="connsiteX95" fmla="*/ 539750 w 7112000"/>
              <a:gd name="connsiteY95" fmla="*/ 1047750 h 3206750"/>
              <a:gd name="connsiteX96" fmla="*/ 539750 w 7112000"/>
              <a:gd name="connsiteY96" fmla="*/ 1009650 h 3206750"/>
              <a:gd name="connsiteX97" fmla="*/ 539750 w 7112000"/>
              <a:gd name="connsiteY97" fmla="*/ 1009650 h 3206750"/>
              <a:gd name="connsiteX98" fmla="*/ 514350 w 7112000"/>
              <a:gd name="connsiteY98" fmla="*/ 984250 h 3206750"/>
              <a:gd name="connsiteX99" fmla="*/ 476250 w 7112000"/>
              <a:gd name="connsiteY99" fmla="*/ 984250 h 3206750"/>
              <a:gd name="connsiteX100" fmla="*/ 476250 w 7112000"/>
              <a:gd name="connsiteY100" fmla="*/ 920750 h 3206750"/>
              <a:gd name="connsiteX101" fmla="*/ 457200 w 7112000"/>
              <a:gd name="connsiteY101" fmla="*/ 920750 h 3206750"/>
              <a:gd name="connsiteX102" fmla="*/ 457200 w 7112000"/>
              <a:gd name="connsiteY102" fmla="*/ 889000 h 3206750"/>
              <a:gd name="connsiteX103" fmla="*/ 450850 w 7112000"/>
              <a:gd name="connsiteY103" fmla="*/ 889000 h 3206750"/>
              <a:gd name="connsiteX104" fmla="*/ 450850 w 7112000"/>
              <a:gd name="connsiteY104" fmla="*/ 850900 h 3206750"/>
              <a:gd name="connsiteX105" fmla="*/ 425450 w 7112000"/>
              <a:gd name="connsiteY105" fmla="*/ 850900 h 3206750"/>
              <a:gd name="connsiteX106" fmla="*/ 425450 w 7112000"/>
              <a:gd name="connsiteY106" fmla="*/ 635000 h 3206750"/>
              <a:gd name="connsiteX107" fmla="*/ 406400 w 7112000"/>
              <a:gd name="connsiteY107" fmla="*/ 635000 h 3206750"/>
              <a:gd name="connsiteX108" fmla="*/ 406400 w 7112000"/>
              <a:gd name="connsiteY108" fmla="*/ 514350 h 3206750"/>
              <a:gd name="connsiteX109" fmla="*/ 400050 w 7112000"/>
              <a:gd name="connsiteY109" fmla="*/ 508000 h 3206750"/>
              <a:gd name="connsiteX110" fmla="*/ 400050 w 7112000"/>
              <a:gd name="connsiteY110" fmla="*/ 349250 h 3206750"/>
              <a:gd name="connsiteX111" fmla="*/ 374650 w 7112000"/>
              <a:gd name="connsiteY111" fmla="*/ 349250 h 3206750"/>
              <a:gd name="connsiteX112" fmla="*/ 374650 w 7112000"/>
              <a:gd name="connsiteY112" fmla="*/ 266700 h 3206750"/>
              <a:gd name="connsiteX113" fmla="*/ 361950 w 7112000"/>
              <a:gd name="connsiteY113" fmla="*/ 266700 h 3206750"/>
              <a:gd name="connsiteX114" fmla="*/ 352425 w 7112000"/>
              <a:gd name="connsiteY114" fmla="*/ 250031 h 3206750"/>
              <a:gd name="connsiteX115" fmla="*/ 285750 w 7112000"/>
              <a:gd name="connsiteY115" fmla="*/ 242888 h 3206750"/>
              <a:gd name="connsiteX116" fmla="*/ 285750 w 7112000"/>
              <a:gd name="connsiteY116" fmla="*/ 171450 h 3206750"/>
              <a:gd name="connsiteX117" fmla="*/ 254000 w 7112000"/>
              <a:gd name="connsiteY117" fmla="*/ 171450 h 3206750"/>
              <a:gd name="connsiteX118" fmla="*/ 254000 w 7112000"/>
              <a:gd name="connsiteY118" fmla="*/ 120650 h 3206750"/>
              <a:gd name="connsiteX119" fmla="*/ 254000 w 7112000"/>
              <a:gd name="connsiteY119" fmla="*/ 76200 h 3206750"/>
              <a:gd name="connsiteX120" fmla="*/ 171450 w 7112000"/>
              <a:gd name="connsiteY120" fmla="*/ 76200 h 3206750"/>
              <a:gd name="connsiteX121" fmla="*/ 171450 w 7112000"/>
              <a:gd name="connsiteY121" fmla="*/ 50800 h 3206750"/>
              <a:gd name="connsiteX122" fmla="*/ 120650 w 7112000"/>
              <a:gd name="connsiteY122" fmla="*/ 50800 h 3206750"/>
              <a:gd name="connsiteX123" fmla="*/ 120650 w 7112000"/>
              <a:gd name="connsiteY123" fmla="*/ 31750 h 3206750"/>
              <a:gd name="connsiteX124" fmla="*/ 0 w 7112000"/>
              <a:gd name="connsiteY124" fmla="*/ 31750 h 3206750"/>
              <a:gd name="connsiteX125" fmla="*/ 0 w 7112000"/>
              <a:gd name="connsiteY125" fmla="*/ 0 h 3206750"/>
              <a:gd name="connsiteX0" fmla="*/ 7112000 w 7112000"/>
              <a:gd name="connsiteY0" fmla="*/ 3206750 h 3206750"/>
              <a:gd name="connsiteX1" fmla="*/ 7054850 w 7112000"/>
              <a:gd name="connsiteY1" fmla="*/ 3206750 h 3206750"/>
              <a:gd name="connsiteX2" fmla="*/ 7054850 w 7112000"/>
              <a:gd name="connsiteY2" fmla="*/ 3105150 h 3206750"/>
              <a:gd name="connsiteX3" fmla="*/ 4641850 w 7112000"/>
              <a:gd name="connsiteY3" fmla="*/ 3105150 h 3206750"/>
              <a:gd name="connsiteX4" fmla="*/ 4641850 w 7112000"/>
              <a:gd name="connsiteY4" fmla="*/ 3048000 h 3206750"/>
              <a:gd name="connsiteX5" fmla="*/ 3606800 w 7112000"/>
              <a:gd name="connsiteY5" fmla="*/ 3048000 h 3206750"/>
              <a:gd name="connsiteX6" fmla="*/ 3606800 w 7112000"/>
              <a:gd name="connsiteY6" fmla="*/ 2997200 h 3206750"/>
              <a:gd name="connsiteX7" fmla="*/ 3289300 w 7112000"/>
              <a:gd name="connsiteY7" fmla="*/ 2997200 h 3206750"/>
              <a:gd name="connsiteX8" fmla="*/ 3289300 w 7112000"/>
              <a:gd name="connsiteY8" fmla="*/ 2959100 h 3206750"/>
              <a:gd name="connsiteX9" fmla="*/ 3092450 w 7112000"/>
              <a:gd name="connsiteY9" fmla="*/ 2959100 h 3206750"/>
              <a:gd name="connsiteX10" fmla="*/ 3092450 w 7112000"/>
              <a:gd name="connsiteY10" fmla="*/ 2921000 h 3206750"/>
              <a:gd name="connsiteX11" fmla="*/ 3054350 w 7112000"/>
              <a:gd name="connsiteY11" fmla="*/ 2921000 h 3206750"/>
              <a:gd name="connsiteX12" fmla="*/ 3054350 w 7112000"/>
              <a:gd name="connsiteY12" fmla="*/ 2876550 h 3206750"/>
              <a:gd name="connsiteX13" fmla="*/ 2844800 w 7112000"/>
              <a:gd name="connsiteY13" fmla="*/ 2876550 h 3206750"/>
              <a:gd name="connsiteX14" fmla="*/ 2844800 w 7112000"/>
              <a:gd name="connsiteY14" fmla="*/ 2819400 h 3206750"/>
              <a:gd name="connsiteX15" fmla="*/ 2832100 w 7112000"/>
              <a:gd name="connsiteY15" fmla="*/ 2819400 h 3206750"/>
              <a:gd name="connsiteX16" fmla="*/ 2832100 w 7112000"/>
              <a:gd name="connsiteY16" fmla="*/ 2762250 h 3206750"/>
              <a:gd name="connsiteX17" fmla="*/ 2806700 w 7112000"/>
              <a:gd name="connsiteY17" fmla="*/ 2762250 h 3206750"/>
              <a:gd name="connsiteX18" fmla="*/ 2806700 w 7112000"/>
              <a:gd name="connsiteY18" fmla="*/ 2724150 h 3206750"/>
              <a:gd name="connsiteX19" fmla="*/ 2768600 w 7112000"/>
              <a:gd name="connsiteY19" fmla="*/ 2724150 h 3206750"/>
              <a:gd name="connsiteX20" fmla="*/ 2768600 w 7112000"/>
              <a:gd name="connsiteY20" fmla="*/ 2686050 h 3206750"/>
              <a:gd name="connsiteX21" fmla="*/ 2711450 w 7112000"/>
              <a:gd name="connsiteY21" fmla="*/ 2686050 h 3206750"/>
              <a:gd name="connsiteX22" fmla="*/ 2711450 w 7112000"/>
              <a:gd name="connsiteY22" fmla="*/ 2616200 h 3206750"/>
              <a:gd name="connsiteX23" fmla="*/ 2654300 w 7112000"/>
              <a:gd name="connsiteY23" fmla="*/ 2616200 h 3206750"/>
              <a:gd name="connsiteX24" fmla="*/ 2654300 w 7112000"/>
              <a:gd name="connsiteY24" fmla="*/ 2578100 h 3206750"/>
              <a:gd name="connsiteX25" fmla="*/ 2635250 w 7112000"/>
              <a:gd name="connsiteY25" fmla="*/ 2578100 h 3206750"/>
              <a:gd name="connsiteX26" fmla="*/ 2635250 w 7112000"/>
              <a:gd name="connsiteY26" fmla="*/ 2546350 h 3206750"/>
              <a:gd name="connsiteX27" fmla="*/ 2520950 w 7112000"/>
              <a:gd name="connsiteY27" fmla="*/ 2546350 h 3206750"/>
              <a:gd name="connsiteX28" fmla="*/ 2520950 w 7112000"/>
              <a:gd name="connsiteY28" fmla="*/ 2508250 h 3206750"/>
              <a:gd name="connsiteX29" fmla="*/ 2470150 w 7112000"/>
              <a:gd name="connsiteY29" fmla="*/ 2508250 h 3206750"/>
              <a:gd name="connsiteX30" fmla="*/ 2470150 w 7112000"/>
              <a:gd name="connsiteY30" fmla="*/ 2476500 h 3206750"/>
              <a:gd name="connsiteX31" fmla="*/ 2343150 w 7112000"/>
              <a:gd name="connsiteY31" fmla="*/ 2476500 h 3206750"/>
              <a:gd name="connsiteX32" fmla="*/ 2343150 w 7112000"/>
              <a:gd name="connsiteY32" fmla="*/ 2362200 h 3206750"/>
              <a:gd name="connsiteX33" fmla="*/ 2330450 w 7112000"/>
              <a:gd name="connsiteY33" fmla="*/ 2362200 h 3206750"/>
              <a:gd name="connsiteX34" fmla="*/ 2330450 w 7112000"/>
              <a:gd name="connsiteY34" fmla="*/ 2324100 h 3206750"/>
              <a:gd name="connsiteX35" fmla="*/ 2292350 w 7112000"/>
              <a:gd name="connsiteY35" fmla="*/ 2324100 h 3206750"/>
              <a:gd name="connsiteX36" fmla="*/ 2292350 w 7112000"/>
              <a:gd name="connsiteY36" fmla="*/ 2286000 h 3206750"/>
              <a:gd name="connsiteX37" fmla="*/ 2216150 w 7112000"/>
              <a:gd name="connsiteY37" fmla="*/ 2286000 h 3206750"/>
              <a:gd name="connsiteX38" fmla="*/ 2216150 w 7112000"/>
              <a:gd name="connsiteY38" fmla="*/ 2260600 h 3206750"/>
              <a:gd name="connsiteX39" fmla="*/ 1930400 w 7112000"/>
              <a:gd name="connsiteY39" fmla="*/ 2260600 h 3206750"/>
              <a:gd name="connsiteX40" fmla="*/ 1930400 w 7112000"/>
              <a:gd name="connsiteY40" fmla="*/ 2222500 h 3206750"/>
              <a:gd name="connsiteX41" fmla="*/ 1892300 w 7112000"/>
              <a:gd name="connsiteY41" fmla="*/ 2222500 h 3206750"/>
              <a:gd name="connsiteX42" fmla="*/ 1892300 w 7112000"/>
              <a:gd name="connsiteY42" fmla="*/ 2203450 h 3206750"/>
              <a:gd name="connsiteX43" fmla="*/ 1860550 w 7112000"/>
              <a:gd name="connsiteY43" fmla="*/ 2203450 h 3206750"/>
              <a:gd name="connsiteX44" fmla="*/ 1860550 w 7112000"/>
              <a:gd name="connsiteY44" fmla="*/ 2165350 h 3206750"/>
              <a:gd name="connsiteX45" fmla="*/ 1847850 w 7112000"/>
              <a:gd name="connsiteY45" fmla="*/ 2165350 h 3206750"/>
              <a:gd name="connsiteX46" fmla="*/ 1847850 w 7112000"/>
              <a:gd name="connsiteY46" fmla="*/ 2114550 h 3206750"/>
              <a:gd name="connsiteX47" fmla="*/ 1809750 w 7112000"/>
              <a:gd name="connsiteY47" fmla="*/ 2114550 h 3206750"/>
              <a:gd name="connsiteX48" fmla="*/ 1809750 w 7112000"/>
              <a:gd name="connsiteY48" fmla="*/ 2101850 h 3206750"/>
              <a:gd name="connsiteX49" fmla="*/ 1758950 w 7112000"/>
              <a:gd name="connsiteY49" fmla="*/ 2101850 h 3206750"/>
              <a:gd name="connsiteX50" fmla="*/ 1758950 w 7112000"/>
              <a:gd name="connsiteY50" fmla="*/ 2076450 h 3206750"/>
              <a:gd name="connsiteX51" fmla="*/ 1708150 w 7112000"/>
              <a:gd name="connsiteY51" fmla="*/ 2076450 h 3206750"/>
              <a:gd name="connsiteX52" fmla="*/ 1708150 w 7112000"/>
              <a:gd name="connsiteY52" fmla="*/ 2051050 h 3206750"/>
              <a:gd name="connsiteX53" fmla="*/ 1651000 w 7112000"/>
              <a:gd name="connsiteY53" fmla="*/ 2051050 h 3206750"/>
              <a:gd name="connsiteX54" fmla="*/ 1651000 w 7112000"/>
              <a:gd name="connsiteY54" fmla="*/ 2012950 h 3206750"/>
              <a:gd name="connsiteX55" fmla="*/ 1619250 w 7112000"/>
              <a:gd name="connsiteY55" fmla="*/ 2012950 h 3206750"/>
              <a:gd name="connsiteX56" fmla="*/ 1619250 w 7112000"/>
              <a:gd name="connsiteY56" fmla="*/ 1993900 h 3206750"/>
              <a:gd name="connsiteX57" fmla="*/ 1562100 w 7112000"/>
              <a:gd name="connsiteY57" fmla="*/ 1993900 h 3206750"/>
              <a:gd name="connsiteX58" fmla="*/ 1562100 w 7112000"/>
              <a:gd name="connsiteY58" fmla="*/ 1949450 h 3206750"/>
              <a:gd name="connsiteX59" fmla="*/ 1524000 w 7112000"/>
              <a:gd name="connsiteY59" fmla="*/ 1949450 h 3206750"/>
              <a:gd name="connsiteX60" fmla="*/ 1524000 w 7112000"/>
              <a:gd name="connsiteY60" fmla="*/ 1917700 h 3206750"/>
              <a:gd name="connsiteX61" fmla="*/ 1473200 w 7112000"/>
              <a:gd name="connsiteY61" fmla="*/ 1917700 h 3206750"/>
              <a:gd name="connsiteX62" fmla="*/ 1473200 w 7112000"/>
              <a:gd name="connsiteY62" fmla="*/ 1892300 h 3206750"/>
              <a:gd name="connsiteX63" fmla="*/ 1416050 w 7112000"/>
              <a:gd name="connsiteY63" fmla="*/ 1892300 h 3206750"/>
              <a:gd name="connsiteX64" fmla="*/ 1416050 w 7112000"/>
              <a:gd name="connsiteY64" fmla="*/ 1822450 h 3206750"/>
              <a:gd name="connsiteX65" fmla="*/ 1384300 w 7112000"/>
              <a:gd name="connsiteY65" fmla="*/ 1822450 h 3206750"/>
              <a:gd name="connsiteX66" fmla="*/ 1384300 w 7112000"/>
              <a:gd name="connsiteY66" fmla="*/ 1733550 h 3206750"/>
              <a:gd name="connsiteX67" fmla="*/ 1371600 w 7112000"/>
              <a:gd name="connsiteY67" fmla="*/ 1733550 h 3206750"/>
              <a:gd name="connsiteX68" fmla="*/ 1371600 w 7112000"/>
              <a:gd name="connsiteY68" fmla="*/ 1701800 h 3206750"/>
              <a:gd name="connsiteX69" fmla="*/ 1295400 w 7112000"/>
              <a:gd name="connsiteY69" fmla="*/ 1701800 h 3206750"/>
              <a:gd name="connsiteX70" fmla="*/ 1295400 w 7112000"/>
              <a:gd name="connsiteY70" fmla="*/ 1663700 h 3206750"/>
              <a:gd name="connsiteX71" fmla="*/ 1206500 w 7112000"/>
              <a:gd name="connsiteY71" fmla="*/ 1663700 h 3206750"/>
              <a:gd name="connsiteX72" fmla="*/ 1206500 w 7112000"/>
              <a:gd name="connsiteY72" fmla="*/ 1644650 h 3206750"/>
              <a:gd name="connsiteX73" fmla="*/ 1022350 w 7112000"/>
              <a:gd name="connsiteY73" fmla="*/ 1644650 h 3206750"/>
              <a:gd name="connsiteX74" fmla="*/ 1022350 w 7112000"/>
              <a:gd name="connsiteY74" fmla="*/ 1587500 h 3206750"/>
              <a:gd name="connsiteX75" fmla="*/ 933450 w 7112000"/>
              <a:gd name="connsiteY75" fmla="*/ 1587500 h 3206750"/>
              <a:gd name="connsiteX76" fmla="*/ 933450 w 7112000"/>
              <a:gd name="connsiteY76" fmla="*/ 1549400 h 3206750"/>
              <a:gd name="connsiteX77" fmla="*/ 908050 w 7112000"/>
              <a:gd name="connsiteY77" fmla="*/ 1549400 h 3206750"/>
              <a:gd name="connsiteX78" fmla="*/ 908050 w 7112000"/>
              <a:gd name="connsiteY78" fmla="*/ 1504950 h 3206750"/>
              <a:gd name="connsiteX79" fmla="*/ 889000 w 7112000"/>
              <a:gd name="connsiteY79" fmla="*/ 1504950 h 3206750"/>
              <a:gd name="connsiteX80" fmla="*/ 889000 w 7112000"/>
              <a:gd name="connsiteY80" fmla="*/ 1384300 h 3206750"/>
              <a:gd name="connsiteX81" fmla="*/ 876300 w 7112000"/>
              <a:gd name="connsiteY81" fmla="*/ 1384300 h 3206750"/>
              <a:gd name="connsiteX82" fmla="*/ 876300 w 7112000"/>
              <a:gd name="connsiteY82" fmla="*/ 1339850 h 3206750"/>
              <a:gd name="connsiteX83" fmla="*/ 857250 w 7112000"/>
              <a:gd name="connsiteY83" fmla="*/ 1339850 h 3206750"/>
              <a:gd name="connsiteX84" fmla="*/ 857250 w 7112000"/>
              <a:gd name="connsiteY84" fmla="*/ 1289050 h 3206750"/>
              <a:gd name="connsiteX85" fmla="*/ 857250 w 7112000"/>
              <a:gd name="connsiteY85" fmla="*/ 1295400 h 3206750"/>
              <a:gd name="connsiteX86" fmla="*/ 857250 w 7112000"/>
              <a:gd name="connsiteY86" fmla="*/ 1257300 h 3206750"/>
              <a:gd name="connsiteX87" fmla="*/ 723900 w 7112000"/>
              <a:gd name="connsiteY87" fmla="*/ 1257300 h 3206750"/>
              <a:gd name="connsiteX88" fmla="*/ 723900 w 7112000"/>
              <a:gd name="connsiteY88" fmla="*/ 1225550 h 3206750"/>
              <a:gd name="connsiteX89" fmla="*/ 711200 w 7112000"/>
              <a:gd name="connsiteY89" fmla="*/ 1225550 h 3206750"/>
              <a:gd name="connsiteX90" fmla="*/ 711200 w 7112000"/>
              <a:gd name="connsiteY90" fmla="*/ 1200150 h 3206750"/>
              <a:gd name="connsiteX91" fmla="*/ 660400 w 7112000"/>
              <a:gd name="connsiteY91" fmla="*/ 1200150 h 3206750"/>
              <a:gd name="connsiteX92" fmla="*/ 660400 w 7112000"/>
              <a:gd name="connsiteY92" fmla="*/ 1130300 h 3206750"/>
              <a:gd name="connsiteX93" fmla="*/ 596900 w 7112000"/>
              <a:gd name="connsiteY93" fmla="*/ 1130300 h 3206750"/>
              <a:gd name="connsiteX94" fmla="*/ 596900 w 7112000"/>
              <a:gd name="connsiteY94" fmla="*/ 1047750 h 3206750"/>
              <a:gd name="connsiteX95" fmla="*/ 539750 w 7112000"/>
              <a:gd name="connsiteY95" fmla="*/ 1047750 h 3206750"/>
              <a:gd name="connsiteX96" fmla="*/ 539750 w 7112000"/>
              <a:gd name="connsiteY96" fmla="*/ 1009650 h 3206750"/>
              <a:gd name="connsiteX97" fmla="*/ 539750 w 7112000"/>
              <a:gd name="connsiteY97" fmla="*/ 1009650 h 3206750"/>
              <a:gd name="connsiteX98" fmla="*/ 514350 w 7112000"/>
              <a:gd name="connsiteY98" fmla="*/ 984250 h 3206750"/>
              <a:gd name="connsiteX99" fmla="*/ 476250 w 7112000"/>
              <a:gd name="connsiteY99" fmla="*/ 984250 h 3206750"/>
              <a:gd name="connsiteX100" fmla="*/ 476250 w 7112000"/>
              <a:gd name="connsiteY100" fmla="*/ 920750 h 3206750"/>
              <a:gd name="connsiteX101" fmla="*/ 457200 w 7112000"/>
              <a:gd name="connsiteY101" fmla="*/ 920750 h 3206750"/>
              <a:gd name="connsiteX102" fmla="*/ 457200 w 7112000"/>
              <a:gd name="connsiteY102" fmla="*/ 889000 h 3206750"/>
              <a:gd name="connsiteX103" fmla="*/ 450850 w 7112000"/>
              <a:gd name="connsiteY103" fmla="*/ 889000 h 3206750"/>
              <a:gd name="connsiteX104" fmla="*/ 450850 w 7112000"/>
              <a:gd name="connsiteY104" fmla="*/ 850900 h 3206750"/>
              <a:gd name="connsiteX105" fmla="*/ 425450 w 7112000"/>
              <a:gd name="connsiteY105" fmla="*/ 850900 h 3206750"/>
              <a:gd name="connsiteX106" fmla="*/ 425450 w 7112000"/>
              <a:gd name="connsiteY106" fmla="*/ 635000 h 3206750"/>
              <a:gd name="connsiteX107" fmla="*/ 406400 w 7112000"/>
              <a:gd name="connsiteY107" fmla="*/ 635000 h 3206750"/>
              <a:gd name="connsiteX108" fmla="*/ 406400 w 7112000"/>
              <a:gd name="connsiteY108" fmla="*/ 514350 h 3206750"/>
              <a:gd name="connsiteX109" fmla="*/ 400050 w 7112000"/>
              <a:gd name="connsiteY109" fmla="*/ 508000 h 3206750"/>
              <a:gd name="connsiteX110" fmla="*/ 400050 w 7112000"/>
              <a:gd name="connsiteY110" fmla="*/ 349250 h 3206750"/>
              <a:gd name="connsiteX111" fmla="*/ 374650 w 7112000"/>
              <a:gd name="connsiteY111" fmla="*/ 349250 h 3206750"/>
              <a:gd name="connsiteX112" fmla="*/ 374650 w 7112000"/>
              <a:gd name="connsiteY112" fmla="*/ 266700 h 3206750"/>
              <a:gd name="connsiteX113" fmla="*/ 361950 w 7112000"/>
              <a:gd name="connsiteY113" fmla="*/ 266700 h 3206750"/>
              <a:gd name="connsiteX114" fmla="*/ 352425 w 7112000"/>
              <a:gd name="connsiteY114" fmla="*/ 233362 h 3206750"/>
              <a:gd name="connsiteX115" fmla="*/ 285750 w 7112000"/>
              <a:gd name="connsiteY115" fmla="*/ 242888 h 3206750"/>
              <a:gd name="connsiteX116" fmla="*/ 285750 w 7112000"/>
              <a:gd name="connsiteY116" fmla="*/ 171450 h 3206750"/>
              <a:gd name="connsiteX117" fmla="*/ 254000 w 7112000"/>
              <a:gd name="connsiteY117" fmla="*/ 171450 h 3206750"/>
              <a:gd name="connsiteX118" fmla="*/ 254000 w 7112000"/>
              <a:gd name="connsiteY118" fmla="*/ 120650 h 3206750"/>
              <a:gd name="connsiteX119" fmla="*/ 254000 w 7112000"/>
              <a:gd name="connsiteY119" fmla="*/ 76200 h 3206750"/>
              <a:gd name="connsiteX120" fmla="*/ 171450 w 7112000"/>
              <a:gd name="connsiteY120" fmla="*/ 76200 h 3206750"/>
              <a:gd name="connsiteX121" fmla="*/ 171450 w 7112000"/>
              <a:gd name="connsiteY121" fmla="*/ 50800 h 3206750"/>
              <a:gd name="connsiteX122" fmla="*/ 120650 w 7112000"/>
              <a:gd name="connsiteY122" fmla="*/ 50800 h 3206750"/>
              <a:gd name="connsiteX123" fmla="*/ 120650 w 7112000"/>
              <a:gd name="connsiteY123" fmla="*/ 31750 h 3206750"/>
              <a:gd name="connsiteX124" fmla="*/ 0 w 7112000"/>
              <a:gd name="connsiteY124" fmla="*/ 31750 h 3206750"/>
              <a:gd name="connsiteX125" fmla="*/ 0 w 7112000"/>
              <a:gd name="connsiteY125" fmla="*/ 0 h 3206750"/>
              <a:gd name="connsiteX0" fmla="*/ 7112000 w 7112000"/>
              <a:gd name="connsiteY0" fmla="*/ 3206750 h 3206750"/>
              <a:gd name="connsiteX1" fmla="*/ 7054850 w 7112000"/>
              <a:gd name="connsiteY1" fmla="*/ 3206750 h 3206750"/>
              <a:gd name="connsiteX2" fmla="*/ 7054850 w 7112000"/>
              <a:gd name="connsiteY2" fmla="*/ 3105150 h 3206750"/>
              <a:gd name="connsiteX3" fmla="*/ 4641850 w 7112000"/>
              <a:gd name="connsiteY3" fmla="*/ 3105150 h 3206750"/>
              <a:gd name="connsiteX4" fmla="*/ 4641850 w 7112000"/>
              <a:gd name="connsiteY4" fmla="*/ 3048000 h 3206750"/>
              <a:gd name="connsiteX5" fmla="*/ 3606800 w 7112000"/>
              <a:gd name="connsiteY5" fmla="*/ 3048000 h 3206750"/>
              <a:gd name="connsiteX6" fmla="*/ 3606800 w 7112000"/>
              <a:gd name="connsiteY6" fmla="*/ 2997200 h 3206750"/>
              <a:gd name="connsiteX7" fmla="*/ 3289300 w 7112000"/>
              <a:gd name="connsiteY7" fmla="*/ 2997200 h 3206750"/>
              <a:gd name="connsiteX8" fmla="*/ 3289300 w 7112000"/>
              <a:gd name="connsiteY8" fmla="*/ 2959100 h 3206750"/>
              <a:gd name="connsiteX9" fmla="*/ 3092450 w 7112000"/>
              <a:gd name="connsiteY9" fmla="*/ 2959100 h 3206750"/>
              <a:gd name="connsiteX10" fmla="*/ 3092450 w 7112000"/>
              <a:gd name="connsiteY10" fmla="*/ 2921000 h 3206750"/>
              <a:gd name="connsiteX11" fmla="*/ 3054350 w 7112000"/>
              <a:gd name="connsiteY11" fmla="*/ 2921000 h 3206750"/>
              <a:gd name="connsiteX12" fmla="*/ 3054350 w 7112000"/>
              <a:gd name="connsiteY12" fmla="*/ 2876550 h 3206750"/>
              <a:gd name="connsiteX13" fmla="*/ 2844800 w 7112000"/>
              <a:gd name="connsiteY13" fmla="*/ 2876550 h 3206750"/>
              <a:gd name="connsiteX14" fmla="*/ 2844800 w 7112000"/>
              <a:gd name="connsiteY14" fmla="*/ 2819400 h 3206750"/>
              <a:gd name="connsiteX15" fmla="*/ 2832100 w 7112000"/>
              <a:gd name="connsiteY15" fmla="*/ 2819400 h 3206750"/>
              <a:gd name="connsiteX16" fmla="*/ 2832100 w 7112000"/>
              <a:gd name="connsiteY16" fmla="*/ 2762250 h 3206750"/>
              <a:gd name="connsiteX17" fmla="*/ 2806700 w 7112000"/>
              <a:gd name="connsiteY17" fmla="*/ 2762250 h 3206750"/>
              <a:gd name="connsiteX18" fmla="*/ 2806700 w 7112000"/>
              <a:gd name="connsiteY18" fmla="*/ 2724150 h 3206750"/>
              <a:gd name="connsiteX19" fmla="*/ 2768600 w 7112000"/>
              <a:gd name="connsiteY19" fmla="*/ 2724150 h 3206750"/>
              <a:gd name="connsiteX20" fmla="*/ 2768600 w 7112000"/>
              <a:gd name="connsiteY20" fmla="*/ 2686050 h 3206750"/>
              <a:gd name="connsiteX21" fmla="*/ 2711450 w 7112000"/>
              <a:gd name="connsiteY21" fmla="*/ 2686050 h 3206750"/>
              <a:gd name="connsiteX22" fmla="*/ 2711450 w 7112000"/>
              <a:gd name="connsiteY22" fmla="*/ 2616200 h 3206750"/>
              <a:gd name="connsiteX23" fmla="*/ 2654300 w 7112000"/>
              <a:gd name="connsiteY23" fmla="*/ 2616200 h 3206750"/>
              <a:gd name="connsiteX24" fmla="*/ 2654300 w 7112000"/>
              <a:gd name="connsiteY24" fmla="*/ 2578100 h 3206750"/>
              <a:gd name="connsiteX25" fmla="*/ 2635250 w 7112000"/>
              <a:gd name="connsiteY25" fmla="*/ 2578100 h 3206750"/>
              <a:gd name="connsiteX26" fmla="*/ 2635250 w 7112000"/>
              <a:gd name="connsiteY26" fmla="*/ 2546350 h 3206750"/>
              <a:gd name="connsiteX27" fmla="*/ 2520950 w 7112000"/>
              <a:gd name="connsiteY27" fmla="*/ 2546350 h 3206750"/>
              <a:gd name="connsiteX28" fmla="*/ 2520950 w 7112000"/>
              <a:gd name="connsiteY28" fmla="*/ 2508250 h 3206750"/>
              <a:gd name="connsiteX29" fmla="*/ 2470150 w 7112000"/>
              <a:gd name="connsiteY29" fmla="*/ 2508250 h 3206750"/>
              <a:gd name="connsiteX30" fmla="*/ 2470150 w 7112000"/>
              <a:gd name="connsiteY30" fmla="*/ 2476500 h 3206750"/>
              <a:gd name="connsiteX31" fmla="*/ 2343150 w 7112000"/>
              <a:gd name="connsiteY31" fmla="*/ 2476500 h 3206750"/>
              <a:gd name="connsiteX32" fmla="*/ 2343150 w 7112000"/>
              <a:gd name="connsiteY32" fmla="*/ 2362200 h 3206750"/>
              <a:gd name="connsiteX33" fmla="*/ 2330450 w 7112000"/>
              <a:gd name="connsiteY33" fmla="*/ 2362200 h 3206750"/>
              <a:gd name="connsiteX34" fmla="*/ 2330450 w 7112000"/>
              <a:gd name="connsiteY34" fmla="*/ 2324100 h 3206750"/>
              <a:gd name="connsiteX35" fmla="*/ 2292350 w 7112000"/>
              <a:gd name="connsiteY35" fmla="*/ 2324100 h 3206750"/>
              <a:gd name="connsiteX36" fmla="*/ 2292350 w 7112000"/>
              <a:gd name="connsiteY36" fmla="*/ 2286000 h 3206750"/>
              <a:gd name="connsiteX37" fmla="*/ 2216150 w 7112000"/>
              <a:gd name="connsiteY37" fmla="*/ 2286000 h 3206750"/>
              <a:gd name="connsiteX38" fmla="*/ 2216150 w 7112000"/>
              <a:gd name="connsiteY38" fmla="*/ 2260600 h 3206750"/>
              <a:gd name="connsiteX39" fmla="*/ 1930400 w 7112000"/>
              <a:gd name="connsiteY39" fmla="*/ 2260600 h 3206750"/>
              <a:gd name="connsiteX40" fmla="*/ 1930400 w 7112000"/>
              <a:gd name="connsiteY40" fmla="*/ 2222500 h 3206750"/>
              <a:gd name="connsiteX41" fmla="*/ 1892300 w 7112000"/>
              <a:gd name="connsiteY41" fmla="*/ 2222500 h 3206750"/>
              <a:gd name="connsiteX42" fmla="*/ 1892300 w 7112000"/>
              <a:gd name="connsiteY42" fmla="*/ 2203450 h 3206750"/>
              <a:gd name="connsiteX43" fmla="*/ 1860550 w 7112000"/>
              <a:gd name="connsiteY43" fmla="*/ 2203450 h 3206750"/>
              <a:gd name="connsiteX44" fmla="*/ 1860550 w 7112000"/>
              <a:gd name="connsiteY44" fmla="*/ 2165350 h 3206750"/>
              <a:gd name="connsiteX45" fmla="*/ 1847850 w 7112000"/>
              <a:gd name="connsiteY45" fmla="*/ 2165350 h 3206750"/>
              <a:gd name="connsiteX46" fmla="*/ 1847850 w 7112000"/>
              <a:gd name="connsiteY46" fmla="*/ 2114550 h 3206750"/>
              <a:gd name="connsiteX47" fmla="*/ 1809750 w 7112000"/>
              <a:gd name="connsiteY47" fmla="*/ 2114550 h 3206750"/>
              <a:gd name="connsiteX48" fmla="*/ 1809750 w 7112000"/>
              <a:gd name="connsiteY48" fmla="*/ 2101850 h 3206750"/>
              <a:gd name="connsiteX49" fmla="*/ 1758950 w 7112000"/>
              <a:gd name="connsiteY49" fmla="*/ 2101850 h 3206750"/>
              <a:gd name="connsiteX50" fmla="*/ 1758950 w 7112000"/>
              <a:gd name="connsiteY50" fmla="*/ 2076450 h 3206750"/>
              <a:gd name="connsiteX51" fmla="*/ 1708150 w 7112000"/>
              <a:gd name="connsiteY51" fmla="*/ 2076450 h 3206750"/>
              <a:gd name="connsiteX52" fmla="*/ 1708150 w 7112000"/>
              <a:gd name="connsiteY52" fmla="*/ 2051050 h 3206750"/>
              <a:gd name="connsiteX53" fmla="*/ 1651000 w 7112000"/>
              <a:gd name="connsiteY53" fmla="*/ 2051050 h 3206750"/>
              <a:gd name="connsiteX54" fmla="*/ 1651000 w 7112000"/>
              <a:gd name="connsiteY54" fmla="*/ 2012950 h 3206750"/>
              <a:gd name="connsiteX55" fmla="*/ 1619250 w 7112000"/>
              <a:gd name="connsiteY55" fmla="*/ 2012950 h 3206750"/>
              <a:gd name="connsiteX56" fmla="*/ 1619250 w 7112000"/>
              <a:gd name="connsiteY56" fmla="*/ 1993900 h 3206750"/>
              <a:gd name="connsiteX57" fmla="*/ 1562100 w 7112000"/>
              <a:gd name="connsiteY57" fmla="*/ 1993900 h 3206750"/>
              <a:gd name="connsiteX58" fmla="*/ 1562100 w 7112000"/>
              <a:gd name="connsiteY58" fmla="*/ 1949450 h 3206750"/>
              <a:gd name="connsiteX59" fmla="*/ 1524000 w 7112000"/>
              <a:gd name="connsiteY59" fmla="*/ 1949450 h 3206750"/>
              <a:gd name="connsiteX60" fmla="*/ 1524000 w 7112000"/>
              <a:gd name="connsiteY60" fmla="*/ 1917700 h 3206750"/>
              <a:gd name="connsiteX61" fmla="*/ 1473200 w 7112000"/>
              <a:gd name="connsiteY61" fmla="*/ 1917700 h 3206750"/>
              <a:gd name="connsiteX62" fmla="*/ 1473200 w 7112000"/>
              <a:gd name="connsiteY62" fmla="*/ 1892300 h 3206750"/>
              <a:gd name="connsiteX63" fmla="*/ 1416050 w 7112000"/>
              <a:gd name="connsiteY63" fmla="*/ 1892300 h 3206750"/>
              <a:gd name="connsiteX64" fmla="*/ 1416050 w 7112000"/>
              <a:gd name="connsiteY64" fmla="*/ 1822450 h 3206750"/>
              <a:gd name="connsiteX65" fmla="*/ 1384300 w 7112000"/>
              <a:gd name="connsiteY65" fmla="*/ 1822450 h 3206750"/>
              <a:gd name="connsiteX66" fmla="*/ 1384300 w 7112000"/>
              <a:gd name="connsiteY66" fmla="*/ 1733550 h 3206750"/>
              <a:gd name="connsiteX67" fmla="*/ 1371600 w 7112000"/>
              <a:gd name="connsiteY67" fmla="*/ 1733550 h 3206750"/>
              <a:gd name="connsiteX68" fmla="*/ 1371600 w 7112000"/>
              <a:gd name="connsiteY68" fmla="*/ 1701800 h 3206750"/>
              <a:gd name="connsiteX69" fmla="*/ 1295400 w 7112000"/>
              <a:gd name="connsiteY69" fmla="*/ 1701800 h 3206750"/>
              <a:gd name="connsiteX70" fmla="*/ 1295400 w 7112000"/>
              <a:gd name="connsiteY70" fmla="*/ 1663700 h 3206750"/>
              <a:gd name="connsiteX71" fmla="*/ 1206500 w 7112000"/>
              <a:gd name="connsiteY71" fmla="*/ 1663700 h 3206750"/>
              <a:gd name="connsiteX72" fmla="*/ 1206500 w 7112000"/>
              <a:gd name="connsiteY72" fmla="*/ 1644650 h 3206750"/>
              <a:gd name="connsiteX73" fmla="*/ 1022350 w 7112000"/>
              <a:gd name="connsiteY73" fmla="*/ 1644650 h 3206750"/>
              <a:gd name="connsiteX74" fmla="*/ 1022350 w 7112000"/>
              <a:gd name="connsiteY74" fmla="*/ 1587500 h 3206750"/>
              <a:gd name="connsiteX75" fmla="*/ 933450 w 7112000"/>
              <a:gd name="connsiteY75" fmla="*/ 1587500 h 3206750"/>
              <a:gd name="connsiteX76" fmla="*/ 933450 w 7112000"/>
              <a:gd name="connsiteY76" fmla="*/ 1549400 h 3206750"/>
              <a:gd name="connsiteX77" fmla="*/ 908050 w 7112000"/>
              <a:gd name="connsiteY77" fmla="*/ 1549400 h 3206750"/>
              <a:gd name="connsiteX78" fmla="*/ 908050 w 7112000"/>
              <a:gd name="connsiteY78" fmla="*/ 1504950 h 3206750"/>
              <a:gd name="connsiteX79" fmla="*/ 889000 w 7112000"/>
              <a:gd name="connsiteY79" fmla="*/ 1504950 h 3206750"/>
              <a:gd name="connsiteX80" fmla="*/ 889000 w 7112000"/>
              <a:gd name="connsiteY80" fmla="*/ 1384300 h 3206750"/>
              <a:gd name="connsiteX81" fmla="*/ 876300 w 7112000"/>
              <a:gd name="connsiteY81" fmla="*/ 1384300 h 3206750"/>
              <a:gd name="connsiteX82" fmla="*/ 876300 w 7112000"/>
              <a:gd name="connsiteY82" fmla="*/ 1339850 h 3206750"/>
              <a:gd name="connsiteX83" fmla="*/ 857250 w 7112000"/>
              <a:gd name="connsiteY83" fmla="*/ 1339850 h 3206750"/>
              <a:gd name="connsiteX84" fmla="*/ 857250 w 7112000"/>
              <a:gd name="connsiteY84" fmla="*/ 1289050 h 3206750"/>
              <a:gd name="connsiteX85" fmla="*/ 857250 w 7112000"/>
              <a:gd name="connsiteY85" fmla="*/ 1295400 h 3206750"/>
              <a:gd name="connsiteX86" fmla="*/ 857250 w 7112000"/>
              <a:gd name="connsiteY86" fmla="*/ 1257300 h 3206750"/>
              <a:gd name="connsiteX87" fmla="*/ 723900 w 7112000"/>
              <a:gd name="connsiteY87" fmla="*/ 1257300 h 3206750"/>
              <a:gd name="connsiteX88" fmla="*/ 723900 w 7112000"/>
              <a:gd name="connsiteY88" fmla="*/ 1225550 h 3206750"/>
              <a:gd name="connsiteX89" fmla="*/ 711200 w 7112000"/>
              <a:gd name="connsiteY89" fmla="*/ 1225550 h 3206750"/>
              <a:gd name="connsiteX90" fmla="*/ 711200 w 7112000"/>
              <a:gd name="connsiteY90" fmla="*/ 1200150 h 3206750"/>
              <a:gd name="connsiteX91" fmla="*/ 660400 w 7112000"/>
              <a:gd name="connsiteY91" fmla="*/ 1200150 h 3206750"/>
              <a:gd name="connsiteX92" fmla="*/ 660400 w 7112000"/>
              <a:gd name="connsiteY92" fmla="*/ 1130300 h 3206750"/>
              <a:gd name="connsiteX93" fmla="*/ 596900 w 7112000"/>
              <a:gd name="connsiteY93" fmla="*/ 1130300 h 3206750"/>
              <a:gd name="connsiteX94" fmla="*/ 596900 w 7112000"/>
              <a:gd name="connsiteY94" fmla="*/ 1047750 h 3206750"/>
              <a:gd name="connsiteX95" fmla="*/ 539750 w 7112000"/>
              <a:gd name="connsiteY95" fmla="*/ 1047750 h 3206750"/>
              <a:gd name="connsiteX96" fmla="*/ 539750 w 7112000"/>
              <a:gd name="connsiteY96" fmla="*/ 1009650 h 3206750"/>
              <a:gd name="connsiteX97" fmla="*/ 539750 w 7112000"/>
              <a:gd name="connsiteY97" fmla="*/ 1009650 h 3206750"/>
              <a:gd name="connsiteX98" fmla="*/ 514350 w 7112000"/>
              <a:gd name="connsiteY98" fmla="*/ 984250 h 3206750"/>
              <a:gd name="connsiteX99" fmla="*/ 476250 w 7112000"/>
              <a:gd name="connsiteY99" fmla="*/ 984250 h 3206750"/>
              <a:gd name="connsiteX100" fmla="*/ 476250 w 7112000"/>
              <a:gd name="connsiteY100" fmla="*/ 920750 h 3206750"/>
              <a:gd name="connsiteX101" fmla="*/ 457200 w 7112000"/>
              <a:gd name="connsiteY101" fmla="*/ 920750 h 3206750"/>
              <a:gd name="connsiteX102" fmla="*/ 457200 w 7112000"/>
              <a:gd name="connsiteY102" fmla="*/ 889000 h 3206750"/>
              <a:gd name="connsiteX103" fmla="*/ 450850 w 7112000"/>
              <a:gd name="connsiteY103" fmla="*/ 889000 h 3206750"/>
              <a:gd name="connsiteX104" fmla="*/ 450850 w 7112000"/>
              <a:gd name="connsiteY104" fmla="*/ 850900 h 3206750"/>
              <a:gd name="connsiteX105" fmla="*/ 425450 w 7112000"/>
              <a:gd name="connsiteY105" fmla="*/ 850900 h 3206750"/>
              <a:gd name="connsiteX106" fmla="*/ 425450 w 7112000"/>
              <a:gd name="connsiteY106" fmla="*/ 635000 h 3206750"/>
              <a:gd name="connsiteX107" fmla="*/ 406400 w 7112000"/>
              <a:gd name="connsiteY107" fmla="*/ 635000 h 3206750"/>
              <a:gd name="connsiteX108" fmla="*/ 406400 w 7112000"/>
              <a:gd name="connsiteY108" fmla="*/ 514350 h 3206750"/>
              <a:gd name="connsiteX109" fmla="*/ 400050 w 7112000"/>
              <a:gd name="connsiteY109" fmla="*/ 508000 h 3206750"/>
              <a:gd name="connsiteX110" fmla="*/ 400050 w 7112000"/>
              <a:gd name="connsiteY110" fmla="*/ 349250 h 3206750"/>
              <a:gd name="connsiteX111" fmla="*/ 374650 w 7112000"/>
              <a:gd name="connsiteY111" fmla="*/ 349250 h 3206750"/>
              <a:gd name="connsiteX112" fmla="*/ 374650 w 7112000"/>
              <a:gd name="connsiteY112" fmla="*/ 266700 h 3206750"/>
              <a:gd name="connsiteX113" fmla="*/ 361950 w 7112000"/>
              <a:gd name="connsiteY113" fmla="*/ 266700 h 3206750"/>
              <a:gd name="connsiteX114" fmla="*/ 352425 w 7112000"/>
              <a:gd name="connsiteY114" fmla="*/ 233362 h 3206750"/>
              <a:gd name="connsiteX115" fmla="*/ 285750 w 7112000"/>
              <a:gd name="connsiteY115" fmla="*/ 223838 h 3206750"/>
              <a:gd name="connsiteX116" fmla="*/ 285750 w 7112000"/>
              <a:gd name="connsiteY116" fmla="*/ 171450 h 3206750"/>
              <a:gd name="connsiteX117" fmla="*/ 254000 w 7112000"/>
              <a:gd name="connsiteY117" fmla="*/ 171450 h 3206750"/>
              <a:gd name="connsiteX118" fmla="*/ 254000 w 7112000"/>
              <a:gd name="connsiteY118" fmla="*/ 120650 h 3206750"/>
              <a:gd name="connsiteX119" fmla="*/ 254000 w 7112000"/>
              <a:gd name="connsiteY119" fmla="*/ 76200 h 3206750"/>
              <a:gd name="connsiteX120" fmla="*/ 171450 w 7112000"/>
              <a:gd name="connsiteY120" fmla="*/ 76200 h 3206750"/>
              <a:gd name="connsiteX121" fmla="*/ 171450 w 7112000"/>
              <a:gd name="connsiteY121" fmla="*/ 50800 h 3206750"/>
              <a:gd name="connsiteX122" fmla="*/ 120650 w 7112000"/>
              <a:gd name="connsiteY122" fmla="*/ 50800 h 3206750"/>
              <a:gd name="connsiteX123" fmla="*/ 120650 w 7112000"/>
              <a:gd name="connsiteY123" fmla="*/ 31750 h 3206750"/>
              <a:gd name="connsiteX124" fmla="*/ 0 w 7112000"/>
              <a:gd name="connsiteY124" fmla="*/ 31750 h 3206750"/>
              <a:gd name="connsiteX125" fmla="*/ 0 w 7112000"/>
              <a:gd name="connsiteY125" fmla="*/ 0 h 3206750"/>
              <a:gd name="connsiteX0" fmla="*/ 7112000 w 7112000"/>
              <a:gd name="connsiteY0" fmla="*/ 3206750 h 3206750"/>
              <a:gd name="connsiteX1" fmla="*/ 7054850 w 7112000"/>
              <a:gd name="connsiteY1" fmla="*/ 3206750 h 3206750"/>
              <a:gd name="connsiteX2" fmla="*/ 7054850 w 7112000"/>
              <a:gd name="connsiteY2" fmla="*/ 3105150 h 3206750"/>
              <a:gd name="connsiteX3" fmla="*/ 4641850 w 7112000"/>
              <a:gd name="connsiteY3" fmla="*/ 3105150 h 3206750"/>
              <a:gd name="connsiteX4" fmla="*/ 4641850 w 7112000"/>
              <a:gd name="connsiteY4" fmla="*/ 3048000 h 3206750"/>
              <a:gd name="connsiteX5" fmla="*/ 3606800 w 7112000"/>
              <a:gd name="connsiteY5" fmla="*/ 3048000 h 3206750"/>
              <a:gd name="connsiteX6" fmla="*/ 3606800 w 7112000"/>
              <a:gd name="connsiteY6" fmla="*/ 2997200 h 3206750"/>
              <a:gd name="connsiteX7" fmla="*/ 3289300 w 7112000"/>
              <a:gd name="connsiteY7" fmla="*/ 2997200 h 3206750"/>
              <a:gd name="connsiteX8" fmla="*/ 3289300 w 7112000"/>
              <a:gd name="connsiteY8" fmla="*/ 2959100 h 3206750"/>
              <a:gd name="connsiteX9" fmla="*/ 3092450 w 7112000"/>
              <a:gd name="connsiteY9" fmla="*/ 2959100 h 3206750"/>
              <a:gd name="connsiteX10" fmla="*/ 3092450 w 7112000"/>
              <a:gd name="connsiteY10" fmla="*/ 2921000 h 3206750"/>
              <a:gd name="connsiteX11" fmla="*/ 3054350 w 7112000"/>
              <a:gd name="connsiteY11" fmla="*/ 2921000 h 3206750"/>
              <a:gd name="connsiteX12" fmla="*/ 3054350 w 7112000"/>
              <a:gd name="connsiteY12" fmla="*/ 2876550 h 3206750"/>
              <a:gd name="connsiteX13" fmla="*/ 2844800 w 7112000"/>
              <a:gd name="connsiteY13" fmla="*/ 2876550 h 3206750"/>
              <a:gd name="connsiteX14" fmla="*/ 2844800 w 7112000"/>
              <a:gd name="connsiteY14" fmla="*/ 2819400 h 3206750"/>
              <a:gd name="connsiteX15" fmla="*/ 2832100 w 7112000"/>
              <a:gd name="connsiteY15" fmla="*/ 2819400 h 3206750"/>
              <a:gd name="connsiteX16" fmla="*/ 2832100 w 7112000"/>
              <a:gd name="connsiteY16" fmla="*/ 2762250 h 3206750"/>
              <a:gd name="connsiteX17" fmla="*/ 2806700 w 7112000"/>
              <a:gd name="connsiteY17" fmla="*/ 2762250 h 3206750"/>
              <a:gd name="connsiteX18" fmla="*/ 2806700 w 7112000"/>
              <a:gd name="connsiteY18" fmla="*/ 2724150 h 3206750"/>
              <a:gd name="connsiteX19" fmla="*/ 2768600 w 7112000"/>
              <a:gd name="connsiteY19" fmla="*/ 2724150 h 3206750"/>
              <a:gd name="connsiteX20" fmla="*/ 2768600 w 7112000"/>
              <a:gd name="connsiteY20" fmla="*/ 2686050 h 3206750"/>
              <a:gd name="connsiteX21" fmla="*/ 2711450 w 7112000"/>
              <a:gd name="connsiteY21" fmla="*/ 2686050 h 3206750"/>
              <a:gd name="connsiteX22" fmla="*/ 2711450 w 7112000"/>
              <a:gd name="connsiteY22" fmla="*/ 2616200 h 3206750"/>
              <a:gd name="connsiteX23" fmla="*/ 2654300 w 7112000"/>
              <a:gd name="connsiteY23" fmla="*/ 2616200 h 3206750"/>
              <a:gd name="connsiteX24" fmla="*/ 2654300 w 7112000"/>
              <a:gd name="connsiteY24" fmla="*/ 2578100 h 3206750"/>
              <a:gd name="connsiteX25" fmla="*/ 2635250 w 7112000"/>
              <a:gd name="connsiteY25" fmla="*/ 2578100 h 3206750"/>
              <a:gd name="connsiteX26" fmla="*/ 2635250 w 7112000"/>
              <a:gd name="connsiteY26" fmla="*/ 2546350 h 3206750"/>
              <a:gd name="connsiteX27" fmla="*/ 2520950 w 7112000"/>
              <a:gd name="connsiteY27" fmla="*/ 2546350 h 3206750"/>
              <a:gd name="connsiteX28" fmla="*/ 2520950 w 7112000"/>
              <a:gd name="connsiteY28" fmla="*/ 2508250 h 3206750"/>
              <a:gd name="connsiteX29" fmla="*/ 2470150 w 7112000"/>
              <a:gd name="connsiteY29" fmla="*/ 2508250 h 3206750"/>
              <a:gd name="connsiteX30" fmla="*/ 2470150 w 7112000"/>
              <a:gd name="connsiteY30" fmla="*/ 2476500 h 3206750"/>
              <a:gd name="connsiteX31" fmla="*/ 2343150 w 7112000"/>
              <a:gd name="connsiteY31" fmla="*/ 2476500 h 3206750"/>
              <a:gd name="connsiteX32" fmla="*/ 2343150 w 7112000"/>
              <a:gd name="connsiteY32" fmla="*/ 2362200 h 3206750"/>
              <a:gd name="connsiteX33" fmla="*/ 2330450 w 7112000"/>
              <a:gd name="connsiteY33" fmla="*/ 2362200 h 3206750"/>
              <a:gd name="connsiteX34" fmla="*/ 2330450 w 7112000"/>
              <a:gd name="connsiteY34" fmla="*/ 2324100 h 3206750"/>
              <a:gd name="connsiteX35" fmla="*/ 2292350 w 7112000"/>
              <a:gd name="connsiteY35" fmla="*/ 2324100 h 3206750"/>
              <a:gd name="connsiteX36" fmla="*/ 2292350 w 7112000"/>
              <a:gd name="connsiteY36" fmla="*/ 2286000 h 3206750"/>
              <a:gd name="connsiteX37" fmla="*/ 2216150 w 7112000"/>
              <a:gd name="connsiteY37" fmla="*/ 2286000 h 3206750"/>
              <a:gd name="connsiteX38" fmla="*/ 2216150 w 7112000"/>
              <a:gd name="connsiteY38" fmla="*/ 2260600 h 3206750"/>
              <a:gd name="connsiteX39" fmla="*/ 1930400 w 7112000"/>
              <a:gd name="connsiteY39" fmla="*/ 2260600 h 3206750"/>
              <a:gd name="connsiteX40" fmla="*/ 1930400 w 7112000"/>
              <a:gd name="connsiteY40" fmla="*/ 2222500 h 3206750"/>
              <a:gd name="connsiteX41" fmla="*/ 1892300 w 7112000"/>
              <a:gd name="connsiteY41" fmla="*/ 2222500 h 3206750"/>
              <a:gd name="connsiteX42" fmla="*/ 1892300 w 7112000"/>
              <a:gd name="connsiteY42" fmla="*/ 2203450 h 3206750"/>
              <a:gd name="connsiteX43" fmla="*/ 1860550 w 7112000"/>
              <a:gd name="connsiteY43" fmla="*/ 2203450 h 3206750"/>
              <a:gd name="connsiteX44" fmla="*/ 1860550 w 7112000"/>
              <a:gd name="connsiteY44" fmla="*/ 2165350 h 3206750"/>
              <a:gd name="connsiteX45" fmla="*/ 1847850 w 7112000"/>
              <a:gd name="connsiteY45" fmla="*/ 2165350 h 3206750"/>
              <a:gd name="connsiteX46" fmla="*/ 1847850 w 7112000"/>
              <a:gd name="connsiteY46" fmla="*/ 2114550 h 3206750"/>
              <a:gd name="connsiteX47" fmla="*/ 1809750 w 7112000"/>
              <a:gd name="connsiteY47" fmla="*/ 2114550 h 3206750"/>
              <a:gd name="connsiteX48" fmla="*/ 1809750 w 7112000"/>
              <a:gd name="connsiteY48" fmla="*/ 2101850 h 3206750"/>
              <a:gd name="connsiteX49" fmla="*/ 1758950 w 7112000"/>
              <a:gd name="connsiteY49" fmla="*/ 2101850 h 3206750"/>
              <a:gd name="connsiteX50" fmla="*/ 1758950 w 7112000"/>
              <a:gd name="connsiteY50" fmla="*/ 2076450 h 3206750"/>
              <a:gd name="connsiteX51" fmla="*/ 1708150 w 7112000"/>
              <a:gd name="connsiteY51" fmla="*/ 2076450 h 3206750"/>
              <a:gd name="connsiteX52" fmla="*/ 1708150 w 7112000"/>
              <a:gd name="connsiteY52" fmla="*/ 2051050 h 3206750"/>
              <a:gd name="connsiteX53" fmla="*/ 1651000 w 7112000"/>
              <a:gd name="connsiteY53" fmla="*/ 2051050 h 3206750"/>
              <a:gd name="connsiteX54" fmla="*/ 1651000 w 7112000"/>
              <a:gd name="connsiteY54" fmla="*/ 2012950 h 3206750"/>
              <a:gd name="connsiteX55" fmla="*/ 1619250 w 7112000"/>
              <a:gd name="connsiteY55" fmla="*/ 2012950 h 3206750"/>
              <a:gd name="connsiteX56" fmla="*/ 1619250 w 7112000"/>
              <a:gd name="connsiteY56" fmla="*/ 1993900 h 3206750"/>
              <a:gd name="connsiteX57" fmla="*/ 1562100 w 7112000"/>
              <a:gd name="connsiteY57" fmla="*/ 1993900 h 3206750"/>
              <a:gd name="connsiteX58" fmla="*/ 1562100 w 7112000"/>
              <a:gd name="connsiteY58" fmla="*/ 1949450 h 3206750"/>
              <a:gd name="connsiteX59" fmla="*/ 1524000 w 7112000"/>
              <a:gd name="connsiteY59" fmla="*/ 1949450 h 3206750"/>
              <a:gd name="connsiteX60" fmla="*/ 1524000 w 7112000"/>
              <a:gd name="connsiteY60" fmla="*/ 1917700 h 3206750"/>
              <a:gd name="connsiteX61" fmla="*/ 1473200 w 7112000"/>
              <a:gd name="connsiteY61" fmla="*/ 1917700 h 3206750"/>
              <a:gd name="connsiteX62" fmla="*/ 1473200 w 7112000"/>
              <a:gd name="connsiteY62" fmla="*/ 1892300 h 3206750"/>
              <a:gd name="connsiteX63" fmla="*/ 1416050 w 7112000"/>
              <a:gd name="connsiteY63" fmla="*/ 1892300 h 3206750"/>
              <a:gd name="connsiteX64" fmla="*/ 1416050 w 7112000"/>
              <a:gd name="connsiteY64" fmla="*/ 1822450 h 3206750"/>
              <a:gd name="connsiteX65" fmla="*/ 1384300 w 7112000"/>
              <a:gd name="connsiteY65" fmla="*/ 1822450 h 3206750"/>
              <a:gd name="connsiteX66" fmla="*/ 1384300 w 7112000"/>
              <a:gd name="connsiteY66" fmla="*/ 1733550 h 3206750"/>
              <a:gd name="connsiteX67" fmla="*/ 1371600 w 7112000"/>
              <a:gd name="connsiteY67" fmla="*/ 1733550 h 3206750"/>
              <a:gd name="connsiteX68" fmla="*/ 1371600 w 7112000"/>
              <a:gd name="connsiteY68" fmla="*/ 1701800 h 3206750"/>
              <a:gd name="connsiteX69" fmla="*/ 1295400 w 7112000"/>
              <a:gd name="connsiteY69" fmla="*/ 1701800 h 3206750"/>
              <a:gd name="connsiteX70" fmla="*/ 1295400 w 7112000"/>
              <a:gd name="connsiteY70" fmla="*/ 1663700 h 3206750"/>
              <a:gd name="connsiteX71" fmla="*/ 1206500 w 7112000"/>
              <a:gd name="connsiteY71" fmla="*/ 1663700 h 3206750"/>
              <a:gd name="connsiteX72" fmla="*/ 1206500 w 7112000"/>
              <a:gd name="connsiteY72" fmla="*/ 1644650 h 3206750"/>
              <a:gd name="connsiteX73" fmla="*/ 1022350 w 7112000"/>
              <a:gd name="connsiteY73" fmla="*/ 1644650 h 3206750"/>
              <a:gd name="connsiteX74" fmla="*/ 1022350 w 7112000"/>
              <a:gd name="connsiteY74" fmla="*/ 1587500 h 3206750"/>
              <a:gd name="connsiteX75" fmla="*/ 933450 w 7112000"/>
              <a:gd name="connsiteY75" fmla="*/ 1587500 h 3206750"/>
              <a:gd name="connsiteX76" fmla="*/ 933450 w 7112000"/>
              <a:gd name="connsiteY76" fmla="*/ 1549400 h 3206750"/>
              <a:gd name="connsiteX77" fmla="*/ 908050 w 7112000"/>
              <a:gd name="connsiteY77" fmla="*/ 1549400 h 3206750"/>
              <a:gd name="connsiteX78" fmla="*/ 908050 w 7112000"/>
              <a:gd name="connsiteY78" fmla="*/ 1504950 h 3206750"/>
              <a:gd name="connsiteX79" fmla="*/ 889000 w 7112000"/>
              <a:gd name="connsiteY79" fmla="*/ 1504950 h 3206750"/>
              <a:gd name="connsiteX80" fmla="*/ 889000 w 7112000"/>
              <a:gd name="connsiteY80" fmla="*/ 1384300 h 3206750"/>
              <a:gd name="connsiteX81" fmla="*/ 876300 w 7112000"/>
              <a:gd name="connsiteY81" fmla="*/ 1384300 h 3206750"/>
              <a:gd name="connsiteX82" fmla="*/ 876300 w 7112000"/>
              <a:gd name="connsiteY82" fmla="*/ 1339850 h 3206750"/>
              <a:gd name="connsiteX83" fmla="*/ 857250 w 7112000"/>
              <a:gd name="connsiteY83" fmla="*/ 1339850 h 3206750"/>
              <a:gd name="connsiteX84" fmla="*/ 857250 w 7112000"/>
              <a:gd name="connsiteY84" fmla="*/ 1289050 h 3206750"/>
              <a:gd name="connsiteX85" fmla="*/ 857250 w 7112000"/>
              <a:gd name="connsiteY85" fmla="*/ 1295400 h 3206750"/>
              <a:gd name="connsiteX86" fmla="*/ 857250 w 7112000"/>
              <a:gd name="connsiteY86" fmla="*/ 1257300 h 3206750"/>
              <a:gd name="connsiteX87" fmla="*/ 723900 w 7112000"/>
              <a:gd name="connsiteY87" fmla="*/ 1257300 h 3206750"/>
              <a:gd name="connsiteX88" fmla="*/ 723900 w 7112000"/>
              <a:gd name="connsiteY88" fmla="*/ 1225550 h 3206750"/>
              <a:gd name="connsiteX89" fmla="*/ 711200 w 7112000"/>
              <a:gd name="connsiteY89" fmla="*/ 1225550 h 3206750"/>
              <a:gd name="connsiteX90" fmla="*/ 711200 w 7112000"/>
              <a:gd name="connsiteY90" fmla="*/ 1200150 h 3206750"/>
              <a:gd name="connsiteX91" fmla="*/ 660400 w 7112000"/>
              <a:gd name="connsiteY91" fmla="*/ 1200150 h 3206750"/>
              <a:gd name="connsiteX92" fmla="*/ 660400 w 7112000"/>
              <a:gd name="connsiteY92" fmla="*/ 1130300 h 3206750"/>
              <a:gd name="connsiteX93" fmla="*/ 596900 w 7112000"/>
              <a:gd name="connsiteY93" fmla="*/ 1130300 h 3206750"/>
              <a:gd name="connsiteX94" fmla="*/ 596900 w 7112000"/>
              <a:gd name="connsiteY94" fmla="*/ 1047750 h 3206750"/>
              <a:gd name="connsiteX95" fmla="*/ 539750 w 7112000"/>
              <a:gd name="connsiteY95" fmla="*/ 1047750 h 3206750"/>
              <a:gd name="connsiteX96" fmla="*/ 539750 w 7112000"/>
              <a:gd name="connsiteY96" fmla="*/ 1009650 h 3206750"/>
              <a:gd name="connsiteX97" fmla="*/ 539750 w 7112000"/>
              <a:gd name="connsiteY97" fmla="*/ 1009650 h 3206750"/>
              <a:gd name="connsiteX98" fmla="*/ 514350 w 7112000"/>
              <a:gd name="connsiteY98" fmla="*/ 984250 h 3206750"/>
              <a:gd name="connsiteX99" fmla="*/ 476250 w 7112000"/>
              <a:gd name="connsiteY99" fmla="*/ 984250 h 3206750"/>
              <a:gd name="connsiteX100" fmla="*/ 476250 w 7112000"/>
              <a:gd name="connsiteY100" fmla="*/ 920750 h 3206750"/>
              <a:gd name="connsiteX101" fmla="*/ 457200 w 7112000"/>
              <a:gd name="connsiteY101" fmla="*/ 920750 h 3206750"/>
              <a:gd name="connsiteX102" fmla="*/ 457200 w 7112000"/>
              <a:gd name="connsiteY102" fmla="*/ 889000 h 3206750"/>
              <a:gd name="connsiteX103" fmla="*/ 450850 w 7112000"/>
              <a:gd name="connsiteY103" fmla="*/ 889000 h 3206750"/>
              <a:gd name="connsiteX104" fmla="*/ 450850 w 7112000"/>
              <a:gd name="connsiteY104" fmla="*/ 850900 h 3206750"/>
              <a:gd name="connsiteX105" fmla="*/ 425450 w 7112000"/>
              <a:gd name="connsiteY105" fmla="*/ 850900 h 3206750"/>
              <a:gd name="connsiteX106" fmla="*/ 425450 w 7112000"/>
              <a:gd name="connsiteY106" fmla="*/ 635000 h 3206750"/>
              <a:gd name="connsiteX107" fmla="*/ 406400 w 7112000"/>
              <a:gd name="connsiteY107" fmla="*/ 635000 h 3206750"/>
              <a:gd name="connsiteX108" fmla="*/ 406400 w 7112000"/>
              <a:gd name="connsiteY108" fmla="*/ 514350 h 3206750"/>
              <a:gd name="connsiteX109" fmla="*/ 400050 w 7112000"/>
              <a:gd name="connsiteY109" fmla="*/ 508000 h 3206750"/>
              <a:gd name="connsiteX110" fmla="*/ 400050 w 7112000"/>
              <a:gd name="connsiteY110" fmla="*/ 349250 h 3206750"/>
              <a:gd name="connsiteX111" fmla="*/ 374650 w 7112000"/>
              <a:gd name="connsiteY111" fmla="*/ 349250 h 3206750"/>
              <a:gd name="connsiteX112" fmla="*/ 374650 w 7112000"/>
              <a:gd name="connsiteY112" fmla="*/ 266700 h 3206750"/>
              <a:gd name="connsiteX113" fmla="*/ 361950 w 7112000"/>
              <a:gd name="connsiteY113" fmla="*/ 266700 h 3206750"/>
              <a:gd name="connsiteX114" fmla="*/ 352425 w 7112000"/>
              <a:gd name="connsiteY114" fmla="*/ 233362 h 3206750"/>
              <a:gd name="connsiteX115" fmla="*/ 290513 w 7112000"/>
              <a:gd name="connsiteY115" fmla="*/ 228601 h 3206750"/>
              <a:gd name="connsiteX116" fmla="*/ 285750 w 7112000"/>
              <a:gd name="connsiteY116" fmla="*/ 171450 h 3206750"/>
              <a:gd name="connsiteX117" fmla="*/ 254000 w 7112000"/>
              <a:gd name="connsiteY117" fmla="*/ 171450 h 3206750"/>
              <a:gd name="connsiteX118" fmla="*/ 254000 w 7112000"/>
              <a:gd name="connsiteY118" fmla="*/ 120650 h 3206750"/>
              <a:gd name="connsiteX119" fmla="*/ 254000 w 7112000"/>
              <a:gd name="connsiteY119" fmla="*/ 76200 h 3206750"/>
              <a:gd name="connsiteX120" fmla="*/ 171450 w 7112000"/>
              <a:gd name="connsiteY120" fmla="*/ 76200 h 3206750"/>
              <a:gd name="connsiteX121" fmla="*/ 171450 w 7112000"/>
              <a:gd name="connsiteY121" fmla="*/ 50800 h 3206750"/>
              <a:gd name="connsiteX122" fmla="*/ 120650 w 7112000"/>
              <a:gd name="connsiteY122" fmla="*/ 50800 h 3206750"/>
              <a:gd name="connsiteX123" fmla="*/ 120650 w 7112000"/>
              <a:gd name="connsiteY123" fmla="*/ 31750 h 3206750"/>
              <a:gd name="connsiteX124" fmla="*/ 0 w 7112000"/>
              <a:gd name="connsiteY124" fmla="*/ 31750 h 3206750"/>
              <a:gd name="connsiteX125" fmla="*/ 0 w 7112000"/>
              <a:gd name="connsiteY125" fmla="*/ 0 h 3206750"/>
              <a:gd name="connsiteX0" fmla="*/ 7112000 w 7112000"/>
              <a:gd name="connsiteY0" fmla="*/ 3206750 h 3206750"/>
              <a:gd name="connsiteX1" fmla="*/ 7054850 w 7112000"/>
              <a:gd name="connsiteY1" fmla="*/ 3206750 h 3206750"/>
              <a:gd name="connsiteX2" fmla="*/ 7054850 w 7112000"/>
              <a:gd name="connsiteY2" fmla="*/ 3105150 h 3206750"/>
              <a:gd name="connsiteX3" fmla="*/ 4641850 w 7112000"/>
              <a:gd name="connsiteY3" fmla="*/ 3105150 h 3206750"/>
              <a:gd name="connsiteX4" fmla="*/ 4641850 w 7112000"/>
              <a:gd name="connsiteY4" fmla="*/ 3048000 h 3206750"/>
              <a:gd name="connsiteX5" fmla="*/ 3606800 w 7112000"/>
              <a:gd name="connsiteY5" fmla="*/ 3048000 h 3206750"/>
              <a:gd name="connsiteX6" fmla="*/ 3606800 w 7112000"/>
              <a:gd name="connsiteY6" fmla="*/ 2997200 h 3206750"/>
              <a:gd name="connsiteX7" fmla="*/ 3289300 w 7112000"/>
              <a:gd name="connsiteY7" fmla="*/ 2997200 h 3206750"/>
              <a:gd name="connsiteX8" fmla="*/ 3289300 w 7112000"/>
              <a:gd name="connsiteY8" fmla="*/ 2959100 h 3206750"/>
              <a:gd name="connsiteX9" fmla="*/ 3092450 w 7112000"/>
              <a:gd name="connsiteY9" fmla="*/ 2959100 h 3206750"/>
              <a:gd name="connsiteX10" fmla="*/ 3092450 w 7112000"/>
              <a:gd name="connsiteY10" fmla="*/ 2921000 h 3206750"/>
              <a:gd name="connsiteX11" fmla="*/ 3054350 w 7112000"/>
              <a:gd name="connsiteY11" fmla="*/ 2921000 h 3206750"/>
              <a:gd name="connsiteX12" fmla="*/ 3054350 w 7112000"/>
              <a:gd name="connsiteY12" fmla="*/ 2876550 h 3206750"/>
              <a:gd name="connsiteX13" fmla="*/ 2844800 w 7112000"/>
              <a:gd name="connsiteY13" fmla="*/ 2876550 h 3206750"/>
              <a:gd name="connsiteX14" fmla="*/ 2844800 w 7112000"/>
              <a:gd name="connsiteY14" fmla="*/ 2819400 h 3206750"/>
              <a:gd name="connsiteX15" fmla="*/ 2832100 w 7112000"/>
              <a:gd name="connsiteY15" fmla="*/ 2819400 h 3206750"/>
              <a:gd name="connsiteX16" fmla="*/ 2832100 w 7112000"/>
              <a:gd name="connsiteY16" fmla="*/ 2762250 h 3206750"/>
              <a:gd name="connsiteX17" fmla="*/ 2806700 w 7112000"/>
              <a:gd name="connsiteY17" fmla="*/ 2762250 h 3206750"/>
              <a:gd name="connsiteX18" fmla="*/ 2806700 w 7112000"/>
              <a:gd name="connsiteY18" fmla="*/ 2724150 h 3206750"/>
              <a:gd name="connsiteX19" fmla="*/ 2768600 w 7112000"/>
              <a:gd name="connsiteY19" fmla="*/ 2724150 h 3206750"/>
              <a:gd name="connsiteX20" fmla="*/ 2768600 w 7112000"/>
              <a:gd name="connsiteY20" fmla="*/ 2686050 h 3206750"/>
              <a:gd name="connsiteX21" fmla="*/ 2711450 w 7112000"/>
              <a:gd name="connsiteY21" fmla="*/ 2686050 h 3206750"/>
              <a:gd name="connsiteX22" fmla="*/ 2711450 w 7112000"/>
              <a:gd name="connsiteY22" fmla="*/ 2616200 h 3206750"/>
              <a:gd name="connsiteX23" fmla="*/ 2654300 w 7112000"/>
              <a:gd name="connsiteY23" fmla="*/ 2616200 h 3206750"/>
              <a:gd name="connsiteX24" fmla="*/ 2654300 w 7112000"/>
              <a:gd name="connsiteY24" fmla="*/ 2578100 h 3206750"/>
              <a:gd name="connsiteX25" fmla="*/ 2635250 w 7112000"/>
              <a:gd name="connsiteY25" fmla="*/ 2578100 h 3206750"/>
              <a:gd name="connsiteX26" fmla="*/ 2635250 w 7112000"/>
              <a:gd name="connsiteY26" fmla="*/ 2546350 h 3206750"/>
              <a:gd name="connsiteX27" fmla="*/ 2520950 w 7112000"/>
              <a:gd name="connsiteY27" fmla="*/ 2546350 h 3206750"/>
              <a:gd name="connsiteX28" fmla="*/ 2520950 w 7112000"/>
              <a:gd name="connsiteY28" fmla="*/ 2508250 h 3206750"/>
              <a:gd name="connsiteX29" fmla="*/ 2470150 w 7112000"/>
              <a:gd name="connsiteY29" fmla="*/ 2508250 h 3206750"/>
              <a:gd name="connsiteX30" fmla="*/ 2470150 w 7112000"/>
              <a:gd name="connsiteY30" fmla="*/ 2476500 h 3206750"/>
              <a:gd name="connsiteX31" fmla="*/ 2343150 w 7112000"/>
              <a:gd name="connsiteY31" fmla="*/ 2476500 h 3206750"/>
              <a:gd name="connsiteX32" fmla="*/ 2343150 w 7112000"/>
              <a:gd name="connsiteY32" fmla="*/ 2362200 h 3206750"/>
              <a:gd name="connsiteX33" fmla="*/ 2330450 w 7112000"/>
              <a:gd name="connsiteY33" fmla="*/ 2362200 h 3206750"/>
              <a:gd name="connsiteX34" fmla="*/ 2330450 w 7112000"/>
              <a:gd name="connsiteY34" fmla="*/ 2324100 h 3206750"/>
              <a:gd name="connsiteX35" fmla="*/ 2292350 w 7112000"/>
              <a:gd name="connsiteY35" fmla="*/ 2324100 h 3206750"/>
              <a:gd name="connsiteX36" fmla="*/ 2292350 w 7112000"/>
              <a:gd name="connsiteY36" fmla="*/ 2286000 h 3206750"/>
              <a:gd name="connsiteX37" fmla="*/ 2216150 w 7112000"/>
              <a:gd name="connsiteY37" fmla="*/ 2286000 h 3206750"/>
              <a:gd name="connsiteX38" fmla="*/ 2216150 w 7112000"/>
              <a:gd name="connsiteY38" fmla="*/ 2260600 h 3206750"/>
              <a:gd name="connsiteX39" fmla="*/ 1930400 w 7112000"/>
              <a:gd name="connsiteY39" fmla="*/ 2260600 h 3206750"/>
              <a:gd name="connsiteX40" fmla="*/ 1930400 w 7112000"/>
              <a:gd name="connsiteY40" fmla="*/ 2222500 h 3206750"/>
              <a:gd name="connsiteX41" fmla="*/ 1892300 w 7112000"/>
              <a:gd name="connsiteY41" fmla="*/ 2222500 h 3206750"/>
              <a:gd name="connsiteX42" fmla="*/ 1892300 w 7112000"/>
              <a:gd name="connsiteY42" fmla="*/ 2203450 h 3206750"/>
              <a:gd name="connsiteX43" fmla="*/ 1860550 w 7112000"/>
              <a:gd name="connsiteY43" fmla="*/ 2203450 h 3206750"/>
              <a:gd name="connsiteX44" fmla="*/ 1860550 w 7112000"/>
              <a:gd name="connsiteY44" fmla="*/ 2165350 h 3206750"/>
              <a:gd name="connsiteX45" fmla="*/ 1847850 w 7112000"/>
              <a:gd name="connsiteY45" fmla="*/ 2165350 h 3206750"/>
              <a:gd name="connsiteX46" fmla="*/ 1847850 w 7112000"/>
              <a:gd name="connsiteY46" fmla="*/ 2114550 h 3206750"/>
              <a:gd name="connsiteX47" fmla="*/ 1809750 w 7112000"/>
              <a:gd name="connsiteY47" fmla="*/ 2114550 h 3206750"/>
              <a:gd name="connsiteX48" fmla="*/ 1809750 w 7112000"/>
              <a:gd name="connsiteY48" fmla="*/ 2101850 h 3206750"/>
              <a:gd name="connsiteX49" fmla="*/ 1758950 w 7112000"/>
              <a:gd name="connsiteY49" fmla="*/ 2101850 h 3206750"/>
              <a:gd name="connsiteX50" fmla="*/ 1758950 w 7112000"/>
              <a:gd name="connsiteY50" fmla="*/ 2076450 h 3206750"/>
              <a:gd name="connsiteX51" fmla="*/ 1708150 w 7112000"/>
              <a:gd name="connsiteY51" fmla="*/ 2076450 h 3206750"/>
              <a:gd name="connsiteX52" fmla="*/ 1708150 w 7112000"/>
              <a:gd name="connsiteY52" fmla="*/ 2051050 h 3206750"/>
              <a:gd name="connsiteX53" fmla="*/ 1651000 w 7112000"/>
              <a:gd name="connsiteY53" fmla="*/ 2051050 h 3206750"/>
              <a:gd name="connsiteX54" fmla="*/ 1651000 w 7112000"/>
              <a:gd name="connsiteY54" fmla="*/ 2012950 h 3206750"/>
              <a:gd name="connsiteX55" fmla="*/ 1619250 w 7112000"/>
              <a:gd name="connsiteY55" fmla="*/ 2012950 h 3206750"/>
              <a:gd name="connsiteX56" fmla="*/ 1619250 w 7112000"/>
              <a:gd name="connsiteY56" fmla="*/ 1993900 h 3206750"/>
              <a:gd name="connsiteX57" fmla="*/ 1562100 w 7112000"/>
              <a:gd name="connsiteY57" fmla="*/ 1993900 h 3206750"/>
              <a:gd name="connsiteX58" fmla="*/ 1562100 w 7112000"/>
              <a:gd name="connsiteY58" fmla="*/ 1949450 h 3206750"/>
              <a:gd name="connsiteX59" fmla="*/ 1524000 w 7112000"/>
              <a:gd name="connsiteY59" fmla="*/ 1949450 h 3206750"/>
              <a:gd name="connsiteX60" fmla="*/ 1524000 w 7112000"/>
              <a:gd name="connsiteY60" fmla="*/ 1917700 h 3206750"/>
              <a:gd name="connsiteX61" fmla="*/ 1473200 w 7112000"/>
              <a:gd name="connsiteY61" fmla="*/ 1917700 h 3206750"/>
              <a:gd name="connsiteX62" fmla="*/ 1473200 w 7112000"/>
              <a:gd name="connsiteY62" fmla="*/ 1892300 h 3206750"/>
              <a:gd name="connsiteX63" fmla="*/ 1416050 w 7112000"/>
              <a:gd name="connsiteY63" fmla="*/ 1892300 h 3206750"/>
              <a:gd name="connsiteX64" fmla="*/ 1416050 w 7112000"/>
              <a:gd name="connsiteY64" fmla="*/ 1822450 h 3206750"/>
              <a:gd name="connsiteX65" fmla="*/ 1384300 w 7112000"/>
              <a:gd name="connsiteY65" fmla="*/ 1822450 h 3206750"/>
              <a:gd name="connsiteX66" fmla="*/ 1384300 w 7112000"/>
              <a:gd name="connsiteY66" fmla="*/ 1733550 h 3206750"/>
              <a:gd name="connsiteX67" fmla="*/ 1371600 w 7112000"/>
              <a:gd name="connsiteY67" fmla="*/ 1733550 h 3206750"/>
              <a:gd name="connsiteX68" fmla="*/ 1371600 w 7112000"/>
              <a:gd name="connsiteY68" fmla="*/ 1701800 h 3206750"/>
              <a:gd name="connsiteX69" fmla="*/ 1295400 w 7112000"/>
              <a:gd name="connsiteY69" fmla="*/ 1701800 h 3206750"/>
              <a:gd name="connsiteX70" fmla="*/ 1295400 w 7112000"/>
              <a:gd name="connsiteY70" fmla="*/ 1663700 h 3206750"/>
              <a:gd name="connsiteX71" fmla="*/ 1206500 w 7112000"/>
              <a:gd name="connsiteY71" fmla="*/ 1663700 h 3206750"/>
              <a:gd name="connsiteX72" fmla="*/ 1206500 w 7112000"/>
              <a:gd name="connsiteY72" fmla="*/ 1644650 h 3206750"/>
              <a:gd name="connsiteX73" fmla="*/ 1022350 w 7112000"/>
              <a:gd name="connsiteY73" fmla="*/ 1644650 h 3206750"/>
              <a:gd name="connsiteX74" fmla="*/ 1022350 w 7112000"/>
              <a:gd name="connsiteY74" fmla="*/ 1587500 h 3206750"/>
              <a:gd name="connsiteX75" fmla="*/ 933450 w 7112000"/>
              <a:gd name="connsiteY75" fmla="*/ 1587500 h 3206750"/>
              <a:gd name="connsiteX76" fmla="*/ 933450 w 7112000"/>
              <a:gd name="connsiteY76" fmla="*/ 1549400 h 3206750"/>
              <a:gd name="connsiteX77" fmla="*/ 908050 w 7112000"/>
              <a:gd name="connsiteY77" fmla="*/ 1549400 h 3206750"/>
              <a:gd name="connsiteX78" fmla="*/ 908050 w 7112000"/>
              <a:gd name="connsiteY78" fmla="*/ 1504950 h 3206750"/>
              <a:gd name="connsiteX79" fmla="*/ 889000 w 7112000"/>
              <a:gd name="connsiteY79" fmla="*/ 1504950 h 3206750"/>
              <a:gd name="connsiteX80" fmla="*/ 889000 w 7112000"/>
              <a:gd name="connsiteY80" fmla="*/ 1384300 h 3206750"/>
              <a:gd name="connsiteX81" fmla="*/ 876300 w 7112000"/>
              <a:gd name="connsiteY81" fmla="*/ 1384300 h 3206750"/>
              <a:gd name="connsiteX82" fmla="*/ 876300 w 7112000"/>
              <a:gd name="connsiteY82" fmla="*/ 1339850 h 3206750"/>
              <a:gd name="connsiteX83" fmla="*/ 857250 w 7112000"/>
              <a:gd name="connsiteY83" fmla="*/ 1339850 h 3206750"/>
              <a:gd name="connsiteX84" fmla="*/ 857250 w 7112000"/>
              <a:gd name="connsiteY84" fmla="*/ 1289050 h 3206750"/>
              <a:gd name="connsiteX85" fmla="*/ 857250 w 7112000"/>
              <a:gd name="connsiteY85" fmla="*/ 1295400 h 3206750"/>
              <a:gd name="connsiteX86" fmla="*/ 857250 w 7112000"/>
              <a:gd name="connsiteY86" fmla="*/ 1257300 h 3206750"/>
              <a:gd name="connsiteX87" fmla="*/ 723900 w 7112000"/>
              <a:gd name="connsiteY87" fmla="*/ 1257300 h 3206750"/>
              <a:gd name="connsiteX88" fmla="*/ 723900 w 7112000"/>
              <a:gd name="connsiteY88" fmla="*/ 1225550 h 3206750"/>
              <a:gd name="connsiteX89" fmla="*/ 711200 w 7112000"/>
              <a:gd name="connsiteY89" fmla="*/ 1225550 h 3206750"/>
              <a:gd name="connsiteX90" fmla="*/ 711200 w 7112000"/>
              <a:gd name="connsiteY90" fmla="*/ 1200150 h 3206750"/>
              <a:gd name="connsiteX91" fmla="*/ 660400 w 7112000"/>
              <a:gd name="connsiteY91" fmla="*/ 1200150 h 3206750"/>
              <a:gd name="connsiteX92" fmla="*/ 660400 w 7112000"/>
              <a:gd name="connsiteY92" fmla="*/ 1130300 h 3206750"/>
              <a:gd name="connsiteX93" fmla="*/ 596900 w 7112000"/>
              <a:gd name="connsiteY93" fmla="*/ 1130300 h 3206750"/>
              <a:gd name="connsiteX94" fmla="*/ 596900 w 7112000"/>
              <a:gd name="connsiteY94" fmla="*/ 1047750 h 3206750"/>
              <a:gd name="connsiteX95" fmla="*/ 539750 w 7112000"/>
              <a:gd name="connsiteY95" fmla="*/ 1047750 h 3206750"/>
              <a:gd name="connsiteX96" fmla="*/ 539750 w 7112000"/>
              <a:gd name="connsiteY96" fmla="*/ 1009650 h 3206750"/>
              <a:gd name="connsiteX97" fmla="*/ 539750 w 7112000"/>
              <a:gd name="connsiteY97" fmla="*/ 1009650 h 3206750"/>
              <a:gd name="connsiteX98" fmla="*/ 514350 w 7112000"/>
              <a:gd name="connsiteY98" fmla="*/ 984250 h 3206750"/>
              <a:gd name="connsiteX99" fmla="*/ 476250 w 7112000"/>
              <a:gd name="connsiteY99" fmla="*/ 984250 h 3206750"/>
              <a:gd name="connsiteX100" fmla="*/ 476250 w 7112000"/>
              <a:gd name="connsiteY100" fmla="*/ 920750 h 3206750"/>
              <a:gd name="connsiteX101" fmla="*/ 457200 w 7112000"/>
              <a:gd name="connsiteY101" fmla="*/ 920750 h 3206750"/>
              <a:gd name="connsiteX102" fmla="*/ 457200 w 7112000"/>
              <a:gd name="connsiteY102" fmla="*/ 889000 h 3206750"/>
              <a:gd name="connsiteX103" fmla="*/ 450850 w 7112000"/>
              <a:gd name="connsiteY103" fmla="*/ 889000 h 3206750"/>
              <a:gd name="connsiteX104" fmla="*/ 450850 w 7112000"/>
              <a:gd name="connsiteY104" fmla="*/ 850900 h 3206750"/>
              <a:gd name="connsiteX105" fmla="*/ 425450 w 7112000"/>
              <a:gd name="connsiteY105" fmla="*/ 850900 h 3206750"/>
              <a:gd name="connsiteX106" fmla="*/ 425450 w 7112000"/>
              <a:gd name="connsiteY106" fmla="*/ 635000 h 3206750"/>
              <a:gd name="connsiteX107" fmla="*/ 406400 w 7112000"/>
              <a:gd name="connsiteY107" fmla="*/ 635000 h 3206750"/>
              <a:gd name="connsiteX108" fmla="*/ 406400 w 7112000"/>
              <a:gd name="connsiteY108" fmla="*/ 514350 h 3206750"/>
              <a:gd name="connsiteX109" fmla="*/ 400050 w 7112000"/>
              <a:gd name="connsiteY109" fmla="*/ 508000 h 3206750"/>
              <a:gd name="connsiteX110" fmla="*/ 400050 w 7112000"/>
              <a:gd name="connsiteY110" fmla="*/ 349250 h 3206750"/>
              <a:gd name="connsiteX111" fmla="*/ 374650 w 7112000"/>
              <a:gd name="connsiteY111" fmla="*/ 349250 h 3206750"/>
              <a:gd name="connsiteX112" fmla="*/ 374650 w 7112000"/>
              <a:gd name="connsiteY112" fmla="*/ 266700 h 3206750"/>
              <a:gd name="connsiteX113" fmla="*/ 361950 w 7112000"/>
              <a:gd name="connsiteY113" fmla="*/ 266700 h 3206750"/>
              <a:gd name="connsiteX114" fmla="*/ 352425 w 7112000"/>
              <a:gd name="connsiteY114" fmla="*/ 223837 h 3206750"/>
              <a:gd name="connsiteX115" fmla="*/ 290513 w 7112000"/>
              <a:gd name="connsiteY115" fmla="*/ 228601 h 3206750"/>
              <a:gd name="connsiteX116" fmla="*/ 285750 w 7112000"/>
              <a:gd name="connsiteY116" fmla="*/ 171450 h 3206750"/>
              <a:gd name="connsiteX117" fmla="*/ 254000 w 7112000"/>
              <a:gd name="connsiteY117" fmla="*/ 171450 h 3206750"/>
              <a:gd name="connsiteX118" fmla="*/ 254000 w 7112000"/>
              <a:gd name="connsiteY118" fmla="*/ 120650 h 3206750"/>
              <a:gd name="connsiteX119" fmla="*/ 254000 w 7112000"/>
              <a:gd name="connsiteY119" fmla="*/ 76200 h 3206750"/>
              <a:gd name="connsiteX120" fmla="*/ 171450 w 7112000"/>
              <a:gd name="connsiteY120" fmla="*/ 76200 h 3206750"/>
              <a:gd name="connsiteX121" fmla="*/ 171450 w 7112000"/>
              <a:gd name="connsiteY121" fmla="*/ 50800 h 3206750"/>
              <a:gd name="connsiteX122" fmla="*/ 120650 w 7112000"/>
              <a:gd name="connsiteY122" fmla="*/ 50800 h 3206750"/>
              <a:gd name="connsiteX123" fmla="*/ 120650 w 7112000"/>
              <a:gd name="connsiteY123" fmla="*/ 31750 h 3206750"/>
              <a:gd name="connsiteX124" fmla="*/ 0 w 7112000"/>
              <a:gd name="connsiteY124" fmla="*/ 31750 h 3206750"/>
              <a:gd name="connsiteX125" fmla="*/ 0 w 7112000"/>
              <a:gd name="connsiteY125" fmla="*/ 0 h 3206750"/>
              <a:gd name="connsiteX0" fmla="*/ 7112000 w 7112000"/>
              <a:gd name="connsiteY0" fmla="*/ 3206750 h 3206750"/>
              <a:gd name="connsiteX1" fmla="*/ 7054850 w 7112000"/>
              <a:gd name="connsiteY1" fmla="*/ 3206750 h 3206750"/>
              <a:gd name="connsiteX2" fmla="*/ 7054850 w 7112000"/>
              <a:gd name="connsiteY2" fmla="*/ 3105150 h 3206750"/>
              <a:gd name="connsiteX3" fmla="*/ 4641850 w 7112000"/>
              <a:gd name="connsiteY3" fmla="*/ 3105150 h 3206750"/>
              <a:gd name="connsiteX4" fmla="*/ 4641850 w 7112000"/>
              <a:gd name="connsiteY4" fmla="*/ 3048000 h 3206750"/>
              <a:gd name="connsiteX5" fmla="*/ 3606800 w 7112000"/>
              <a:gd name="connsiteY5" fmla="*/ 3048000 h 3206750"/>
              <a:gd name="connsiteX6" fmla="*/ 3606800 w 7112000"/>
              <a:gd name="connsiteY6" fmla="*/ 2997200 h 3206750"/>
              <a:gd name="connsiteX7" fmla="*/ 3289300 w 7112000"/>
              <a:gd name="connsiteY7" fmla="*/ 2997200 h 3206750"/>
              <a:gd name="connsiteX8" fmla="*/ 3289300 w 7112000"/>
              <a:gd name="connsiteY8" fmla="*/ 2959100 h 3206750"/>
              <a:gd name="connsiteX9" fmla="*/ 3092450 w 7112000"/>
              <a:gd name="connsiteY9" fmla="*/ 2959100 h 3206750"/>
              <a:gd name="connsiteX10" fmla="*/ 3092450 w 7112000"/>
              <a:gd name="connsiteY10" fmla="*/ 2921000 h 3206750"/>
              <a:gd name="connsiteX11" fmla="*/ 3054350 w 7112000"/>
              <a:gd name="connsiteY11" fmla="*/ 2921000 h 3206750"/>
              <a:gd name="connsiteX12" fmla="*/ 3054350 w 7112000"/>
              <a:gd name="connsiteY12" fmla="*/ 2876550 h 3206750"/>
              <a:gd name="connsiteX13" fmla="*/ 2844800 w 7112000"/>
              <a:gd name="connsiteY13" fmla="*/ 2876550 h 3206750"/>
              <a:gd name="connsiteX14" fmla="*/ 2844800 w 7112000"/>
              <a:gd name="connsiteY14" fmla="*/ 2819400 h 3206750"/>
              <a:gd name="connsiteX15" fmla="*/ 2832100 w 7112000"/>
              <a:gd name="connsiteY15" fmla="*/ 2819400 h 3206750"/>
              <a:gd name="connsiteX16" fmla="*/ 2832100 w 7112000"/>
              <a:gd name="connsiteY16" fmla="*/ 2762250 h 3206750"/>
              <a:gd name="connsiteX17" fmla="*/ 2806700 w 7112000"/>
              <a:gd name="connsiteY17" fmla="*/ 2762250 h 3206750"/>
              <a:gd name="connsiteX18" fmla="*/ 2806700 w 7112000"/>
              <a:gd name="connsiteY18" fmla="*/ 2724150 h 3206750"/>
              <a:gd name="connsiteX19" fmla="*/ 2768600 w 7112000"/>
              <a:gd name="connsiteY19" fmla="*/ 2724150 h 3206750"/>
              <a:gd name="connsiteX20" fmla="*/ 2768600 w 7112000"/>
              <a:gd name="connsiteY20" fmla="*/ 2686050 h 3206750"/>
              <a:gd name="connsiteX21" fmla="*/ 2711450 w 7112000"/>
              <a:gd name="connsiteY21" fmla="*/ 2686050 h 3206750"/>
              <a:gd name="connsiteX22" fmla="*/ 2711450 w 7112000"/>
              <a:gd name="connsiteY22" fmla="*/ 2616200 h 3206750"/>
              <a:gd name="connsiteX23" fmla="*/ 2654300 w 7112000"/>
              <a:gd name="connsiteY23" fmla="*/ 2616200 h 3206750"/>
              <a:gd name="connsiteX24" fmla="*/ 2654300 w 7112000"/>
              <a:gd name="connsiteY24" fmla="*/ 2578100 h 3206750"/>
              <a:gd name="connsiteX25" fmla="*/ 2635250 w 7112000"/>
              <a:gd name="connsiteY25" fmla="*/ 2578100 h 3206750"/>
              <a:gd name="connsiteX26" fmla="*/ 2635250 w 7112000"/>
              <a:gd name="connsiteY26" fmla="*/ 2546350 h 3206750"/>
              <a:gd name="connsiteX27" fmla="*/ 2520950 w 7112000"/>
              <a:gd name="connsiteY27" fmla="*/ 2546350 h 3206750"/>
              <a:gd name="connsiteX28" fmla="*/ 2520950 w 7112000"/>
              <a:gd name="connsiteY28" fmla="*/ 2508250 h 3206750"/>
              <a:gd name="connsiteX29" fmla="*/ 2470150 w 7112000"/>
              <a:gd name="connsiteY29" fmla="*/ 2508250 h 3206750"/>
              <a:gd name="connsiteX30" fmla="*/ 2470150 w 7112000"/>
              <a:gd name="connsiteY30" fmla="*/ 2476500 h 3206750"/>
              <a:gd name="connsiteX31" fmla="*/ 2343150 w 7112000"/>
              <a:gd name="connsiteY31" fmla="*/ 2476500 h 3206750"/>
              <a:gd name="connsiteX32" fmla="*/ 2343150 w 7112000"/>
              <a:gd name="connsiteY32" fmla="*/ 2362200 h 3206750"/>
              <a:gd name="connsiteX33" fmla="*/ 2330450 w 7112000"/>
              <a:gd name="connsiteY33" fmla="*/ 2362200 h 3206750"/>
              <a:gd name="connsiteX34" fmla="*/ 2330450 w 7112000"/>
              <a:gd name="connsiteY34" fmla="*/ 2324100 h 3206750"/>
              <a:gd name="connsiteX35" fmla="*/ 2292350 w 7112000"/>
              <a:gd name="connsiteY35" fmla="*/ 2324100 h 3206750"/>
              <a:gd name="connsiteX36" fmla="*/ 2292350 w 7112000"/>
              <a:gd name="connsiteY36" fmla="*/ 2286000 h 3206750"/>
              <a:gd name="connsiteX37" fmla="*/ 2216150 w 7112000"/>
              <a:gd name="connsiteY37" fmla="*/ 2286000 h 3206750"/>
              <a:gd name="connsiteX38" fmla="*/ 2216150 w 7112000"/>
              <a:gd name="connsiteY38" fmla="*/ 2260600 h 3206750"/>
              <a:gd name="connsiteX39" fmla="*/ 1930400 w 7112000"/>
              <a:gd name="connsiteY39" fmla="*/ 2260600 h 3206750"/>
              <a:gd name="connsiteX40" fmla="*/ 1930400 w 7112000"/>
              <a:gd name="connsiteY40" fmla="*/ 2222500 h 3206750"/>
              <a:gd name="connsiteX41" fmla="*/ 1892300 w 7112000"/>
              <a:gd name="connsiteY41" fmla="*/ 2222500 h 3206750"/>
              <a:gd name="connsiteX42" fmla="*/ 1892300 w 7112000"/>
              <a:gd name="connsiteY42" fmla="*/ 2203450 h 3206750"/>
              <a:gd name="connsiteX43" fmla="*/ 1860550 w 7112000"/>
              <a:gd name="connsiteY43" fmla="*/ 2203450 h 3206750"/>
              <a:gd name="connsiteX44" fmla="*/ 1860550 w 7112000"/>
              <a:gd name="connsiteY44" fmla="*/ 2165350 h 3206750"/>
              <a:gd name="connsiteX45" fmla="*/ 1847850 w 7112000"/>
              <a:gd name="connsiteY45" fmla="*/ 2165350 h 3206750"/>
              <a:gd name="connsiteX46" fmla="*/ 1847850 w 7112000"/>
              <a:gd name="connsiteY46" fmla="*/ 2114550 h 3206750"/>
              <a:gd name="connsiteX47" fmla="*/ 1809750 w 7112000"/>
              <a:gd name="connsiteY47" fmla="*/ 2114550 h 3206750"/>
              <a:gd name="connsiteX48" fmla="*/ 1809750 w 7112000"/>
              <a:gd name="connsiteY48" fmla="*/ 2101850 h 3206750"/>
              <a:gd name="connsiteX49" fmla="*/ 1758950 w 7112000"/>
              <a:gd name="connsiteY49" fmla="*/ 2101850 h 3206750"/>
              <a:gd name="connsiteX50" fmla="*/ 1758950 w 7112000"/>
              <a:gd name="connsiteY50" fmla="*/ 2076450 h 3206750"/>
              <a:gd name="connsiteX51" fmla="*/ 1708150 w 7112000"/>
              <a:gd name="connsiteY51" fmla="*/ 2076450 h 3206750"/>
              <a:gd name="connsiteX52" fmla="*/ 1708150 w 7112000"/>
              <a:gd name="connsiteY52" fmla="*/ 2051050 h 3206750"/>
              <a:gd name="connsiteX53" fmla="*/ 1651000 w 7112000"/>
              <a:gd name="connsiteY53" fmla="*/ 2051050 h 3206750"/>
              <a:gd name="connsiteX54" fmla="*/ 1651000 w 7112000"/>
              <a:gd name="connsiteY54" fmla="*/ 2012950 h 3206750"/>
              <a:gd name="connsiteX55" fmla="*/ 1619250 w 7112000"/>
              <a:gd name="connsiteY55" fmla="*/ 2012950 h 3206750"/>
              <a:gd name="connsiteX56" fmla="*/ 1619250 w 7112000"/>
              <a:gd name="connsiteY56" fmla="*/ 1993900 h 3206750"/>
              <a:gd name="connsiteX57" fmla="*/ 1562100 w 7112000"/>
              <a:gd name="connsiteY57" fmla="*/ 1993900 h 3206750"/>
              <a:gd name="connsiteX58" fmla="*/ 1562100 w 7112000"/>
              <a:gd name="connsiteY58" fmla="*/ 1949450 h 3206750"/>
              <a:gd name="connsiteX59" fmla="*/ 1524000 w 7112000"/>
              <a:gd name="connsiteY59" fmla="*/ 1949450 h 3206750"/>
              <a:gd name="connsiteX60" fmla="*/ 1524000 w 7112000"/>
              <a:gd name="connsiteY60" fmla="*/ 1917700 h 3206750"/>
              <a:gd name="connsiteX61" fmla="*/ 1473200 w 7112000"/>
              <a:gd name="connsiteY61" fmla="*/ 1917700 h 3206750"/>
              <a:gd name="connsiteX62" fmla="*/ 1473200 w 7112000"/>
              <a:gd name="connsiteY62" fmla="*/ 1892300 h 3206750"/>
              <a:gd name="connsiteX63" fmla="*/ 1416050 w 7112000"/>
              <a:gd name="connsiteY63" fmla="*/ 1892300 h 3206750"/>
              <a:gd name="connsiteX64" fmla="*/ 1416050 w 7112000"/>
              <a:gd name="connsiteY64" fmla="*/ 1822450 h 3206750"/>
              <a:gd name="connsiteX65" fmla="*/ 1384300 w 7112000"/>
              <a:gd name="connsiteY65" fmla="*/ 1822450 h 3206750"/>
              <a:gd name="connsiteX66" fmla="*/ 1384300 w 7112000"/>
              <a:gd name="connsiteY66" fmla="*/ 1733550 h 3206750"/>
              <a:gd name="connsiteX67" fmla="*/ 1371600 w 7112000"/>
              <a:gd name="connsiteY67" fmla="*/ 1733550 h 3206750"/>
              <a:gd name="connsiteX68" fmla="*/ 1371600 w 7112000"/>
              <a:gd name="connsiteY68" fmla="*/ 1701800 h 3206750"/>
              <a:gd name="connsiteX69" fmla="*/ 1295400 w 7112000"/>
              <a:gd name="connsiteY69" fmla="*/ 1701800 h 3206750"/>
              <a:gd name="connsiteX70" fmla="*/ 1295400 w 7112000"/>
              <a:gd name="connsiteY70" fmla="*/ 1663700 h 3206750"/>
              <a:gd name="connsiteX71" fmla="*/ 1206500 w 7112000"/>
              <a:gd name="connsiteY71" fmla="*/ 1663700 h 3206750"/>
              <a:gd name="connsiteX72" fmla="*/ 1206500 w 7112000"/>
              <a:gd name="connsiteY72" fmla="*/ 1644650 h 3206750"/>
              <a:gd name="connsiteX73" fmla="*/ 1022350 w 7112000"/>
              <a:gd name="connsiteY73" fmla="*/ 1644650 h 3206750"/>
              <a:gd name="connsiteX74" fmla="*/ 1022350 w 7112000"/>
              <a:gd name="connsiteY74" fmla="*/ 1587500 h 3206750"/>
              <a:gd name="connsiteX75" fmla="*/ 933450 w 7112000"/>
              <a:gd name="connsiteY75" fmla="*/ 1587500 h 3206750"/>
              <a:gd name="connsiteX76" fmla="*/ 933450 w 7112000"/>
              <a:gd name="connsiteY76" fmla="*/ 1549400 h 3206750"/>
              <a:gd name="connsiteX77" fmla="*/ 908050 w 7112000"/>
              <a:gd name="connsiteY77" fmla="*/ 1549400 h 3206750"/>
              <a:gd name="connsiteX78" fmla="*/ 908050 w 7112000"/>
              <a:gd name="connsiteY78" fmla="*/ 1504950 h 3206750"/>
              <a:gd name="connsiteX79" fmla="*/ 889000 w 7112000"/>
              <a:gd name="connsiteY79" fmla="*/ 1504950 h 3206750"/>
              <a:gd name="connsiteX80" fmla="*/ 889000 w 7112000"/>
              <a:gd name="connsiteY80" fmla="*/ 1384300 h 3206750"/>
              <a:gd name="connsiteX81" fmla="*/ 876300 w 7112000"/>
              <a:gd name="connsiteY81" fmla="*/ 1384300 h 3206750"/>
              <a:gd name="connsiteX82" fmla="*/ 876300 w 7112000"/>
              <a:gd name="connsiteY82" fmla="*/ 1339850 h 3206750"/>
              <a:gd name="connsiteX83" fmla="*/ 857250 w 7112000"/>
              <a:gd name="connsiteY83" fmla="*/ 1339850 h 3206750"/>
              <a:gd name="connsiteX84" fmla="*/ 857250 w 7112000"/>
              <a:gd name="connsiteY84" fmla="*/ 1289050 h 3206750"/>
              <a:gd name="connsiteX85" fmla="*/ 857250 w 7112000"/>
              <a:gd name="connsiteY85" fmla="*/ 1295400 h 3206750"/>
              <a:gd name="connsiteX86" fmla="*/ 857250 w 7112000"/>
              <a:gd name="connsiteY86" fmla="*/ 1257300 h 3206750"/>
              <a:gd name="connsiteX87" fmla="*/ 723900 w 7112000"/>
              <a:gd name="connsiteY87" fmla="*/ 1257300 h 3206750"/>
              <a:gd name="connsiteX88" fmla="*/ 723900 w 7112000"/>
              <a:gd name="connsiteY88" fmla="*/ 1225550 h 3206750"/>
              <a:gd name="connsiteX89" fmla="*/ 711200 w 7112000"/>
              <a:gd name="connsiteY89" fmla="*/ 1225550 h 3206750"/>
              <a:gd name="connsiteX90" fmla="*/ 711200 w 7112000"/>
              <a:gd name="connsiteY90" fmla="*/ 1200150 h 3206750"/>
              <a:gd name="connsiteX91" fmla="*/ 660400 w 7112000"/>
              <a:gd name="connsiteY91" fmla="*/ 1200150 h 3206750"/>
              <a:gd name="connsiteX92" fmla="*/ 660400 w 7112000"/>
              <a:gd name="connsiteY92" fmla="*/ 1130300 h 3206750"/>
              <a:gd name="connsiteX93" fmla="*/ 596900 w 7112000"/>
              <a:gd name="connsiteY93" fmla="*/ 1130300 h 3206750"/>
              <a:gd name="connsiteX94" fmla="*/ 596900 w 7112000"/>
              <a:gd name="connsiteY94" fmla="*/ 1047750 h 3206750"/>
              <a:gd name="connsiteX95" fmla="*/ 539750 w 7112000"/>
              <a:gd name="connsiteY95" fmla="*/ 1047750 h 3206750"/>
              <a:gd name="connsiteX96" fmla="*/ 539750 w 7112000"/>
              <a:gd name="connsiteY96" fmla="*/ 1009650 h 3206750"/>
              <a:gd name="connsiteX97" fmla="*/ 539750 w 7112000"/>
              <a:gd name="connsiteY97" fmla="*/ 1009650 h 3206750"/>
              <a:gd name="connsiteX98" fmla="*/ 514350 w 7112000"/>
              <a:gd name="connsiteY98" fmla="*/ 984250 h 3206750"/>
              <a:gd name="connsiteX99" fmla="*/ 476250 w 7112000"/>
              <a:gd name="connsiteY99" fmla="*/ 984250 h 3206750"/>
              <a:gd name="connsiteX100" fmla="*/ 476250 w 7112000"/>
              <a:gd name="connsiteY100" fmla="*/ 920750 h 3206750"/>
              <a:gd name="connsiteX101" fmla="*/ 457200 w 7112000"/>
              <a:gd name="connsiteY101" fmla="*/ 920750 h 3206750"/>
              <a:gd name="connsiteX102" fmla="*/ 457200 w 7112000"/>
              <a:gd name="connsiteY102" fmla="*/ 889000 h 3206750"/>
              <a:gd name="connsiteX103" fmla="*/ 450850 w 7112000"/>
              <a:gd name="connsiteY103" fmla="*/ 889000 h 3206750"/>
              <a:gd name="connsiteX104" fmla="*/ 450850 w 7112000"/>
              <a:gd name="connsiteY104" fmla="*/ 850900 h 3206750"/>
              <a:gd name="connsiteX105" fmla="*/ 425450 w 7112000"/>
              <a:gd name="connsiteY105" fmla="*/ 850900 h 3206750"/>
              <a:gd name="connsiteX106" fmla="*/ 425450 w 7112000"/>
              <a:gd name="connsiteY106" fmla="*/ 635000 h 3206750"/>
              <a:gd name="connsiteX107" fmla="*/ 406400 w 7112000"/>
              <a:gd name="connsiteY107" fmla="*/ 635000 h 3206750"/>
              <a:gd name="connsiteX108" fmla="*/ 406400 w 7112000"/>
              <a:gd name="connsiteY108" fmla="*/ 514350 h 3206750"/>
              <a:gd name="connsiteX109" fmla="*/ 400050 w 7112000"/>
              <a:gd name="connsiteY109" fmla="*/ 508000 h 3206750"/>
              <a:gd name="connsiteX110" fmla="*/ 400050 w 7112000"/>
              <a:gd name="connsiteY110" fmla="*/ 349250 h 3206750"/>
              <a:gd name="connsiteX111" fmla="*/ 374650 w 7112000"/>
              <a:gd name="connsiteY111" fmla="*/ 349250 h 3206750"/>
              <a:gd name="connsiteX112" fmla="*/ 374650 w 7112000"/>
              <a:gd name="connsiteY112" fmla="*/ 266700 h 3206750"/>
              <a:gd name="connsiteX113" fmla="*/ 361950 w 7112000"/>
              <a:gd name="connsiteY113" fmla="*/ 266700 h 3206750"/>
              <a:gd name="connsiteX114" fmla="*/ 352425 w 7112000"/>
              <a:gd name="connsiteY114" fmla="*/ 226218 h 3206750"/>
              <a:gd name="connsiteX115" fmla="*/ 290513 w 7112000"/>
              <a:gd name="connsiteY115" fmla="*/ 228601 h 3206750"/>
              <a:gd name="connsiteX116" fmla="*/ 285750 w 7112000"/>
              <a:gd name="connsiteY116" fmla="*/ 171450 h 3206750"/>
              <a:gd name="connsiteX117" fmla="*/ 254000 w 7112000"/>
              <a:gd name="connsiteY117" fmla="*/ 171450 h 3206750"/>
              <a:gd name="connsiteX118" fmla="*/ 254000 w 7112000"/>
              <a:gd name="connsiteY118" fmla="*/ 120650 h 3206750"/>
              <a:gd name="connsiteX119" fmla="*/ 254000 w 7112000"/>
              <a:gd name="connsiteY119" fmla="*/ 76200 h 3206750"/>
              <a:gd name="connsiteX120" fmla="*/ 171450 w 7112000"/>
              <a:gd name="connsiteY120" fmla="*/ 76200 h 3206750"/>
              <a:gd name="connsiteX121" fmla="*/ 171450 w 7112000"/>
              <a:gd name="connsiteY121" fmla="*/ 50800 h 3206750"/>
              <a:gd name="connsiteX122" fmla="*/ 120650 w 7112000"/>
              <a:gd name="connsiteY122" fmla="*/ 50800 h 3206750"/>
              <a:gd name="connsiteX123" fmla="*/ 120650 w 7112000"/>
              <a:gd name="connsiteY123" fmla="*/ 31750 h 3206750"/>
              <a:gd name="connsiteX124" fmla="*/ 0 w 7112000"/>
              <a:gd name="connsiteY124" fmla="*/ 31750 h 3206750"/>
              <a:gd name="connsiteX125" fmla="*/ 0 w 7112000"/>
              <a:gd name="connsiteY125" fmla="*/ 0 h 320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7112000" h="3206750">
                <a:moveTo>
                  <a:pt x="7112000" y="3206750"/>
                </a:moveTo>
                <a:lnTo>
                  <a:pt x="7054850" y="3206750"/>
                </a:lnTo>
                <a:lnTo>
                  <a:pt x="7054850" y="3105150"/>
                </a:lnTo>
                <a:lnTo>
                  <a:pt x="4641850" y="3105150"/>
                </a:lnTo>
                <a:lnTo>
                  <a:pt x="4641850" y="3048000"/>
                </a:lnTo>
                <a:lnTo>
                  <a:pt x="3606800" y="3048000"/>
                </a:lnTo>
                <a:lnTo>
                  <a:pt x="3606800" y="2997200"/>
                </a:lnTo>
                <a:lnTo>
                  <a:pt x="3289300" y="2997200"/>
                </a:lnTo>
                <a:lnTo>
                  <a:pt x="3289300" y="2959100"/>
                </a:lnTo>
                <a:lnTo>
                  <a:pt x="3092450" y="2959100"/>
                </a:lnTo>
                <a:lnTo>
                  <a:pt x="3092450" y="2921000"/>
                </a:lnTo>
                <a:lnTo>
                  <a:pt x="3054350" y="2921000"/>
                </a:lnTo>
                <a:lnTo>
                  <a:pt x="3054350" y="2876550"/>
                </a:lnTo>
                <a:lnTo>
                  <a:pt x="2844800" y="2876550"/>
                </a:lnTo>
                <a:lnTo>
                  <a:pt x="2844800" y="2819400"/>
                </a:lnTo>
                <a:lnTo>
                  <a:pt x="2832100" y="2819400"/>
                </a:lnTo>
                <a:lnTo>
                  <a:pt x="2832100" y="2762250"/>
                </a:lnTo>
                <a:lnTo>
                  <a:pt x="2806700" y="2762250"/>
                </a:lnTo>
                <a:lnTo>
                  <a:pt x="2806700" y="2724150"/>
                </a:lnTo>
                <a:lnTo>
                  <a:pt x="2768600" y="2724150"/>
                </a:lnTo>
                <a:lnTo>
                  <a:pt x="2768600" y="2686050"/>
                </a:lnTo>
                <a:lnTo>
                  <a:pt x="2711450" y="2686050"/>
                </a:lnTo>
                <a:lnTo>
                  <a:pt x="2711450" y="2616200"/>
                </a:lnTo>
                <a:lnTo>
                  <a:pt x="2654300" y="2616200"/>
                </a:lnTo>
                <a:lnTo>
                  <a:pt x="2654300" y="2578100"/>
                </a:lnTo>
                <a:lnTo>
                  <a:pt x="2635250" y="2578100"/>
                </a:lnTo>
                <a:lnTo>
                  <a:pt x="2635250" y="2546350"/>
                </a:lnTo>
                <a:lnTo>
                  <a:pt x="2520950" y="2546350"/>
                </a:lnTo>
                <a:lnTo>
                  <a:pt x="2520950" y="2508250"/>
                </a:lnTo>
                <a:lnTo>
                  <a:pt x="2470150" y="2508250"/>
                </a:lnTo>
                <a:lnTo>
                  <a:pt x="2470150" y="2476500"/>
                </a:lnTo>
                <a:lnTo>
                  <a:pt x="2343150" y="2476500"/>
                </a:lnTo>
                <a:lnTo>
                  <a:pt x="2343150" y="2362200"/>
                </a:lnTo>
                <a:lnTo>
                  <a:pt x="2330450" y="2362200"/>
                </a:lnTo>
                <a:lnTo>
                  <a:pt x="2330450" y="2324100"/>
                </a:lnTo>
                <a:lnTo>
                  <a:pt x="2292350" y="2324100"/>
                </a:lnTo>
                <a:lnTo>
                  <a:pt x="2292350" y="2286000"/>
                </a:lnTo>
                <a:lnTo>
                  <a:pt x="2216150" y="2286000"/>
                </a:lnTo>
                <a:lnTo>
                  <a:pt x="2216150" y="2260600"/>
                </a:lnTo>
                <a:lnTo>
                  <a:pt x="1930400" y="2260600"/>
                </a:lnTo>
                <a:lnTo>
                  <a:pt x="1930400" y="2222500"/>
                </a:lnTo>
                <a:lnTo>
                  <a:pt x="1892300" y="2222500"/>
                </a:lnTo>
                <a:lnTo>
                  <a:pt x="1892300" y="2203450"/>
                </a:lnTo>
                <a:lnTo>
                  <a:pt x="1860550" y="2203450"/>
                </a:lnTo>
                <a:lnTo>
                  <a:pt x="1860550" y="2165350"/>
                </a:lnTo>
                <a:lnTo>
                  <a:pt x="1847850" y="2165350"/>
                </a:lnTo>
                <a:lnTo>
                  <a:pt x="1847850" y="2114550"/>
                </a:lnTo>
                <a:lnTo>
                  <a:pt x="1809750" y="2114550"/>
                </a:lnTo>
                <a:lnTo>
                  <a:pt x="1809750" y="2101850"/>
                </a:lnTo>
                <a:lnTo>
                  <a:pt x="1758950" y="2101850"/>
                </a:lnTo>
                <a:lnTo>
                  <a:pt x="1758950" y="2076450"/>
                </a:lnTo>
                <a:lnTo>
                  <a:pt x="1708150" y="2076450"/>
                </a:lnTo>
                <a:lnTo>
                  <a:pt x="1708150" y="2051050"/>
                </a:lnTo>
                <a:lnTo>
                  <a:pt x="1651000" y="2051050"/>
                </a:lnTo>
                <a:lnTo>
                  <a:pt x="1651000" y="2012950"/>
                </a:lnTo>
                <a:lnTo>
                  <a:pt x="1619250" y="2012950"/>
                </a:lnTo>
                <a:lnTo>
                  <a:pt x="1619250" y="1993900"/>
                </a:lnTo>
                <a:lnTo>
                  <a:pt x="1562100" y="1993900"/>
                </a:lnTo>
                <a:lnTo>
                  <a:pt x="1562100" y="1949450"/>
                </a:lnTo>
                <a:lnTo>
                  <a:pt x="1524000" y="1949450"/>
                </a:lnTo>
                <a:lnTo>
                  <a:pt x="1524000" y="1917700"/>
                </a:lnTo>
                <a:lnTo>
                  <a:pt x="1473200" y="1917700"/>
                </a:lnTo>
                <a:lnTo>
                  <a:pt x="1473200" y="1892300"/>
                </a:lnTo>
                <a:lnTo>
                  <a:pt x="1416050" y="1892300"/>
                </a:lnTo>
                <a:lnTo>
                  <a:pt x="1416050" y="1822450"/>
                </a:lnTo>
                <a:lnTo>
                  <a:pt x="1384300" y="1822450"/>
                </a:lnTo>
                <a:lnTo>
                  <a:pt x="1384300" y="1733550"/>
                </a:lnTo>
                <a:lnTo>
                  <a:pt x="1371600" y="1733550"/>
                </a:lnTo>
                <a:lnTo>
                  <a:pt x="1371600" y="1701800"/>
                </a:lnTo>
                <a:lnTo>
                  <a:pt x="1295400" y="1701800"/>
                </a:lnTo>
                <a:lnTo>
                  <a:pt x="1295400" y="1663700"/>
                </a:lnTo>
                <a:lnTo>
                  <a:pt x="1206500" y="1663700"/>
                </a:lnTo>
                <a:lnTo>
                  <a:pt x="1206500" y="1644650"/>
                </a:lnTo>
                <a:lnTo>
                  <a:pt x="1022350" y="1644650"/>
                </a:lnTo>
                <a:lnTo>
                  <a:pt x="1022350" y="1587500"/>
                </a:lnTo>
                <a:lnTo>
                  <a:pt x="933450" y="1587500"/>
                </a:lnTo>
                <a:lnTo>
                  <a:pt x="933450" y="1549400"/>
                </a:lnTo>
                <a:lnTo>
                  <a:pt x="908050" y="1549400"/>
                </a:lnTo>
                <a:lnTo>
                  <a:pt x="908050" y="1504950"/>
                </a:lnTo>
                <a:lnTo>
                  <a:pt x="889000" y="1504950"/>
                </a:lnTo>
                <a:lnTo>
                  <a:pt x="889000" y="1384300"/>
                </a:lnTo>
                <a:lnTo>
                  <a:pt x="876300" y="1384300"/>
                </a:lnTo>
                <a:lnTo>
                  <a:pt x="876300" y="1339850"/>
                </a:lnTo>
                <a:lnTo>
                  <a:pt x="857250" y="1339850"/>
                </a:lnTo>
                <a:lnTo>
                  <a:pt x="857250" y="1289050"/>
                </a:lnTo>
                <a:lnTo>
                  <a:pt x="857250" y="1295400"/>
                </a:lnTo>
                <a:lnTo>
                  <a:pt x="857250" y="1257300"/>
                </a:lnTo>
                <a:lnTo>
                  <a:pt x="723900" y="1257300"/>
                </a:lnTo>
                <a:lnTo>
                  <a:pt x="723900" y="1225550"/>
                </a:lnTo>
                <a:lnTo>
                  <a:pt x="711200" y="1225550"/>
                </a:lnTo>
                <a:lnTo>
                  <a:pt x="711200" y="1200150"/>
                </a:lnTo>
                <a:lnTo>
                  <a:pt x="660400" y="1200150"/>
                </a:lnTo>
                <a:lnTo>
                  <a:pt x="660400" y="1130300"/>
                </a:lnTo>
                <a:lnTo>
                  <a:pt x="596900" y="1130300"/>
                </a:lnTo>
                <a:lnTo>
                  <a:pt x="596900" y="1047750"/>
                </a:lnTo>
                <a:lnTo>
                  <a:pt x="539750" y="1047750"/>
                </a:lnTo>
                <a:lnTo>
                  <a:pt x="539750" y="1009650"/>
                </a:lnTo>
                <a:lnTo>
                  <a:pt x="539750" y="1009650"/>
                </a:lnTo>
                <a:lnTo>
                  <a:pt x="514350" y="984250"/>
                </a:lnTo>
                <a:lnTo>
                  <a:pt x="476250" y="984250"/>
                </a:lnTo>
                <a:lnTo>
                  <a:pt x="476250" y="920750"/>
                </a:lnTo>
                <a:lnTo>
                  <a:pt x="457200" y="920750"/>
                </a:lnTo>
                <a:lnTo>
                  <a:pt x="457200" y="889000"/>
                </a:lnTo>
                <a:lnTo>
                  <a:pt x="450850" y="889000"/>
                </a:lnTo>
                <a:lnTo>
                  <a:pt x="450850" y="850900"/>
                </a:lnTo>
                <a:lnTo>
                  <a:pt x="425450" y="850900"/>
                </a:lnTo>
                <a:lnTo>
                  <a:pt x="425450" y="635000"/>
                </a:lnTo>
                <a:lnTo>
                  <a:pt x="406400" y="635000"/>
                </a:lnTo>
                <a:lnTo>
                  <a:pt x="406400" y="514350"/>
                </a:lnTo>
                <a:lnTo>
                  <a:pt x="400050" y="508000"/>
                </a:lnTo>
                <a:lnTo>
                  <a:pt x="400050" y="349250"/>
                </a:lnTo>
                <a:lnTo>
                  <a:pt x="374650" y="349250"/>
                </a:lnTo>
                <a:lnTo>
                  <a:pt x="374650" y="266700"/>
                </a:lnTo>
                <a:lnTo>
                  <a:pt x="361950" y="266700"/>
                </a:lnTo>
                <a:lnTo>
                  <a:pt x="352425" y="226218"/>
                </a:lnTo>
                <a:lnTo>
                  <a:pt x="290513" y="228601"/>
                </a:lnTo>
                <a:lnTo>
                  <a:pt x="285750" y="171450"/>
                </a:lnTo>
                <a:lnTo>
                  <a:pt x="254000" y="171450"/>
                </a:lnTo>
                <a:lnTo>
                  <a:pt x="254000" y="120650"/>
                </a:lnTo>
                <a:lnTo>
                  <a:pt x="254000" y="76200"/>
                </a:lnTo>
                <a:lnTo>
                  <a:pt x="171450" y="76200"/>
                </a:lnTo>
                <a:lnTo>
                  <a:pt x="171450" y="50800"/>
                </a:lnTo>
                <a:lnTo>
                  <a:pt x="120650" y="50800"/>
                </a:lnTo>
                <a:lnTo>
                  <a:pt x="120650" y="31750"/>
                </a:lnTo>
                <a:lnTo>
                  <a:pt x="0" y="3175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343" name="Group 9342">
            <a:extLst>
              <a:ext uri="{FF2B5EF4-FFF2-40B4-BE49-F238E27FC236}">
                <a16:creationId xmlns:a16="http://schemas.microsoft.com/office/drawing/2014/main" id="{3DD1000F-2D76-C321-4607-96C3F8A6B73C}"/>
              </a:ext>
            </a:extLst>
          </p:cNvPr>
          <p:cNvGrpSpPr/>
          <p:nvPr/>
        </p:nvGrpSpPr>
        <p:grpSpPr>
          <a:xfrm>
            <a:off x="2845884" y="2095143"/>
            <a:ext cx="6783090" cy="2892068"/>
            <a:chOff x="2845884" y="2095143"/>
            <a:chExt cx="6783090" cy="2892068"/>
          </a:xfrm>
        </p:grpSpPr>
        <p:grpSp>
          <p:nvGrpSpPr>
            <p:cNvPr id="9222" name="Group 9221">
              <a:extLst>
                <a:ext uri="{FF2B5EF4-FFF2-40B4-BE49-F238E27FC236}">
                  <a16:creationId xmlns:a16="http://schemas.microsoft.com/office/drawing/2014/main" id="{6EC2B347-1A4C-999D-3686-75506F2ABCBF}"/>
                </a:ext>
              </a:extLst>
            </p:cNvPr>
            <p:cNvGrpSpPr/>
            <p:nvPr/>
          </p:nvGrpSpPr>
          <p:grpSpPr>
            <a:xfrm>
              <a:off x="4822558" y="4144847"/>
              <a:ext cx="93822" cy="93822"/>
              <a:chOff x="5883734" y="3445140"/>
              <a:chExt cx="163262" cy="163262"/>
            </a:xfrm>
          </p:grpSpPr>
          <p:cxnSp>
            <p:nvCxnSpPr>
              <p:cNvPr id="9219" name="Straight Connector 9218">
                <a:extLst>
                  <a:ext uri="{FF2B5EF4-FFF2-40B4-BE49-F238E27FC236}">
                    <a16:creationId xmlns:a16="http://schemas.microsoft.com/office/drawing/2014/main" id="{B3B7B301-F185-95F9-1141-F6B3F12BD897}"/>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83744FFB-F975-561C-33C7-34BB608B0438}"/>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23" name="Group 9222">
              <a:extLst>
                <a:ext uri="{FF2B5EF4-FFF2-40B4-BE49-F238E27FC236}">
                  <a16:creationId xmlns:a16="http://schemas.microsoft.com/office/drawing/2014/main" id="{C2C57DA6-2C77-FCAA-AA11-2E5CCEE7AE91}"/>
                </a:ext>
              </a:extLst>
            </p:cNvPr>
            <p:cNvGrpSpPr/>
            <p:nvPr/>
          </p:nvGrpSpPr>
          <p:grpSpPr>
            <a:xfrm>
              <a:off x="4776869" y="4004114"/>
              <a:ext cx="93822" cy="93822"/>
              <a:chOff x="5883734" y="3445140"/>
              <a:chExt cx="163262" cy="163262"/>
            </a:xfrm>
          </p:grpSpPr>
          <p:cxnSp>
            <p:nvCxnSpPr>
              <p:cNvPr id="9224" name="Straight Connector 9223">
                <a:extLst>
                  <a:ext uri="{FF2B5EF4-FFF2-40B4-BE49-F238E27FC236}">
                    <a16:creationId xmlns:a16="http://schemas.microsoft.com/office/drawing/2014/main" id="{99472073-ABB2-A3E6-F0C2-CDF0E8809AC0}"/>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D7175746-451C-11FC-71FA-4D673F79DCF7}"/>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26" name="Group 9225">
              <a:extLst>
                <a:ext uri="{FF2B5EF4-FFF2-40B4-BE49-F238E27FC236}">
                  <a16:creationId xmlns:a16="http://schemas.microsoft.com/office/drawing/2014/main" id="{4F1A6D23-B8DB-9D32-48B7-42110E7B1A0C}"/>
                </a:ext>
              </a:extLst>
            </p:cNvPr>
            <p:cNvGrpSpPr/>
            <p:nvPr/>
          </p:nvGrpSpPr>
          <p:grpSpPr>
            <a:xfrm>
              <a:off x="4475244" y="3934264"/>
              <a:ext cx="93822" cy="93822"/>
              <a:chOff x="5883734" y="3445140"/>
              <a:chExt cx="163262" cy="163262"/>
            </a:xfrm>
          </p:grpSpPr>
          <p:cxnSp>
            <p:nvCxnSpPr>
              <p:cNvPr id="9227" name="Straight Connector 9226">
                <a:extLst>
                  <a:ext uri="{FF2B5EF4-FFF2-40B4-BE49-F238E27FC236}">
                    <a16:creationId xmlns:a16="http://schemas.microsoft.com/office/drawing/2014/main" id="{B595EF86-0CFF-1EA3-2733-96B5FFF1ED1C}"/>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C4304C91-A228-6E53-416D-03F2672E632D}"/>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29" name="Group 9228">
              <a:extLst>
                <a:ext uri="{FF2B5EF4-FFF2-40B4-BE49-F238E27FC236}">
                  <a16:creationId xmlns:a16="http://schemas.microsoft.com/office/drawing/2014/main" id="{54204284-3416-8BC2-AB3A-3C378167C979}"/>
                </a:ext>
              </a:extLst>
            </p:cNvPr>
            <p:cNvGrpSpPr/>
            <p:nvPr/>
          </p:nvGrpSpPr>
          <p:grpSpPr>
            <a:xfrm>
              <a:off x="5866875" y="4683154"/>
              <a:ext cx="93822" cy="93822"/>
              <a:chOff x="5883734" y="3445140"/>
              <a:chExt cx="163262" cy="163262"/>
            </a:xfrm>
          </p:grpSpPr>
          <p:cxnSp>
            <p:nvCxnSpPr>
              <p:cNvPr id="9230" name="Straight Connector 9229">
                <a:extLst>
                  <a:ext uri="{FF2B5EF4-FFF2-40B4-BE49-F238E27FC236}">
                    <a16:creationId xmlns:a16="http://schemas.microsoft.com/office/drawing/2014/main" id="{65A70454-E6F1-46C4-03F0-87D45F30B9E4}"/>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11956121-231C-549C-670C-3141685C1B20}"/>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2" name="Group 9231">
              <a:extLst>
                <a:ext uri="{FF2B5EF4-FFF2-40B4-BE49-F238E27FC236}">
                  <a16:creationId xmlns:a16="http://schemas.microsoft.com/office/drawing/2014/main" id="{6E25DE3D-41A2-2D9A-8E84-F2302F78BA68}"/>
                </a:ext>
              </a:extLst>
            </p:cNvPr>
            <p:cNvGrpSpPr/>
            <p:nvPr/>
          </p:nvGrpSpPr>
          <p:grpSpPr>
            <a:xfrm>
              <a:off x="5704950" y="4647264"/>
              <a:ext cx="93822" cy="93822"/>
              <a:chOff x="5883734" y="3445140"/>
              <a:chExt cx="163262" cy="163262"/>
            </a:xfrm>
          </p:grpSpPr>
          <p:cxnSp>
            <p:nvCxnSpPr>
              <p:cNvPr id="9233" name="Straight Connector 9232">
                <a:extLst>
                  <a:ext uri="{FF2B5EF4-FFF2-40B4-BE49-F238E27FC236}">
                    <a16:creationId xmlns:a16="http://schemas.microsoft.com/office/drawing/2014/main" id="{7EB53AFF-0E94-558E-923C-8604EA332469}"/>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F6302C2F-EF93-D6E6-9F03-36849129D827}"/>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5" name="Group 9234">
              <a:extLst>
                <a:ext uri="{FF2B5EF4-FFF2-40B4-BE49-F238E27FC236}">
                  <a16:creationId xmlns:a16="http://schemas.microsoft.com/office/drawing/2014/main" id="{3BD7152D-9E4E-A719-F306-F3816EF4C026}"/>
                </a:ext>
              </a:extLst>
            </p:cNvPr>
            <p:cNvGrpSpPr/>
            <p:nvPr/>
          </p:nvGrpSpPr>
          <p:grpSpPr>
            <a:xfrm>
              <a:off x="6968471" y="4734845"/>
              <a:ext cx="93822" cy="93822"/>
              <a:chOff x="5883734" y="3445140"/>
              <a:chExt cx="163262" cy="163262"/>
            </a:xfrm>
          </p:grpSpPr>
          <p:cxnSp>
            <p:nvCxnSpPr>
              <p:cNvPr id="9236" name="Straight Connector 9235">
                <a:extLst>
                  <a:ext uri="{FF2B5EF4-FFF2-40B4-BE49-F238E27FC236}">
                    <a16:creationId xmlns:a16="http://schemas.microsoft.com/office/drawing/2014/main" id="{6DEC0B5D-7A30-0451-9A03-83F3EBCBDF32}"/>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EFC0175E-B4C4-D2A9-5790-4E6D9C467752}"/>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8" name="Group 9237">
              <a:extLst>
                <a:ext uri="{FF2B5EF4-FFF2-40B4-BE49-F238E27FC236}">
                  <a16:creationId xmlns:a16="http://schemas.microsoft.com/office/drawing/2014/main" id="{2305CF85-8070-8951-4AD1-9286B423CA80}"/>
                </a:ext>
              </a:extLst>
            </p:cNvPr>
            <p:cNvGrpSpPr/>
            <p:nvPr/>
          </p:nvGrpSpPr>
          <p:grpSpPr>
            <a:xfrm>
              <a:off x="7093577" y="4787093"/>
              <a:ext cx="93822" cy="93822"/>
              <a:chOff x="5883734" y="3445140"/>
              <a:chExt cx="163262" cy="163262"/>
            </a:xfrm>
          </p:grpSpPr>
          <p:cxnSp>
            <p:nvCxnSpPr>
              <p:cNvPr id="9239" name="Straight Connector 9238">
                <a:extLst>
                  <a:ext uri="{FF2B5EF4-FFF2-40B4-BE49-F238E27FC236}">
                    <a16:creationId xmlns:a16="http://schemas.microsoft.com/office/drawing/2014/main" id="{05FA4DC9-DD23-7019-BD99-03B944D3CB19}"/>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A4585C34-D8CB-BAF9-C65D-C07F3AFCC073}"/>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1" name="Group 9240">
              <a:extLst>
                <a:ext uri="{FF2B5EF4-FFF2-40B4-BE49-F238E27FC236}">
                  <a16:creationId xmlns:a16="http://schemas.microsoft.com/office/drawing/2014/main" id="{408398F3-AF01-E175-F1FF-F986FCB531DE}"/>
                </a:ext>
              </a:extLst>
            </p:cNvPr>
            <p:cNvGrpSpPr/>
            <p:nvPr/>
          </p:nvGrpSpPr>
          <p:grpSpPr>
            <a:xfrm>
              <a:off x="8191013" y="4787093"/>
              <a:ext cx="93822" cy="93822"/>
              <a:chOff x="5883734" y="3445140"/>
              <a:chExt cx="163262" cy="163262"/>
            </a:xfrm>
          </p:grpSpPr>
          <p:cxnSp>
            <p:nvCxnSpPr>
              <p:cNvPr id="9242" name="Straight Connector 9241">
                <a:extLst>
                  <a:ext uri="{FF2B5EF4-FFF2-40B4-BE49-F238E27FC236}">
                    <a16:creationId xmlns:a16="http://schemas.microsoft.com/office/drawing/2014/main" id="{28157A1F-CE60-B9ED-9612-15F62D9432D2}"/>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F1003F9E-D96C-FE6D-8734-4B49397F8DB6}"/>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4" name="Group 9243">
              <a:extLst>
                <a:ext uri="{FF2B5EF4-FFF2-40B4-BE49-F238E27FC236}">
                  <a16:creationId xmlns:a16="http://schemas.microsoft.com/office/drawing/2014/main" id="{4ED98194-6763-E6A7-3752-B8938CDD4C35}"/>
                </a:ext>
              </a:extLst>
            </p:cNvPr>
            <p:cNvGrpSpPr/>
            <p:nvPr/>
          </p:nvGrpSpPr>
          <p:grpSpPr>
            <a:xfrm>
              <a:off x="9535152" y="4893389"/>
              <a:ext cx="93822" cy="93822"/>
              <a:chOff x="5883734" y="3445140"/>
              <a:chExt cx="163262" cy="163262"/>
            </a:xfrm>
          </p:grpSpPr>
          <p:cxnSp>
            <p:nvCxnSpPr>
              <p:cNvPr id="9245" name="Straight Connector 9244">
                <a:extLst>
                  <a:ext uri="{FF2B5EF4-FFF2-40B4-BE49-F238E27FC236}">
                    <a16:creationId xmlns:a16="http://schemas.microsoft.com/office/drawing/2014/main" id="{D15943F9-8EF7-FDF4-059B-F6399C50857F}"/>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FE5FF02C-66C5-B800-E126-DB636C8FEBCE}"/>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7" name="Group 9246">
              <a:extLst>
                <a:ext uri="{FF2B5EF4-FFF2-40B4-BE49-F238E27FC236}">
                  <a16:creationId xmlns:a16="http://schemas.microsoft.com/office/drawing/2014/main" id="{C89DFD70-940A-9948-4BCF-44FA59E54441}"/>
                </a:ext>
              </a:extLst>
            </p:cNvPr>
            <p:cNvGrpSpPr/>
            <p:nvPr/>
          </p:nvGrpSpPr>
          <p:grpSpPr>
            <a:xfrm>
              <a:off x="4776869" y="4144847"/>
              <a:ext cx="93822" cy="93822"/>
              <a:chOff x="5883734" y="3445140"/>
              <a:chExt cx="163262" cy="163262"/>
            </a:xfrm>
          </p:grpSpPr>
          <p:cxnSp>
            <p:nvCxnSpPr>
              <p:cNvPr id="9248" name="Straight Connector 9247">
                <a:extLst>
                  <a:ext uri="{FF2B5EF4-FFF2-40B4-BE49-F238E27FC236}">
                    <a16:creationId xmlns:a16="http://schemas.microsoft.com/office/drawing/2014/main" id="{51553ABC-D09D-BE2A-923F-79E47F418485}"/>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73C85579-D3AD-5DB8-64BB-F2FBDDA1D0F3}"/>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0" name="Group 9249">
              <a:extLst>
                <a:ext uri="{FF2B5EF4-FFF2-40B4-BE49-F238E27FC236}">
                  <a16:creationId xmlns:a16="http://schemas.microsoft.com/office/drawing/2014/main" id="{ED00942D-14A4-4A0F-F0DC-A500F7DB266C}"/>
                </a:ext>
              </a:extLst>
            </p:cNvPr>
            <p:cNvGrpSpPr/>
            <p:nvPr/>
          </p:nvGrpSpPr>
          <p:grpSpPr>
            <a:xfrm>
              <a:off x="9489463" y="4893389"/>
              <a:ext cx="93822" cy="93822"/>
              <a:chOff x="5883734" y="3445140"/>
              <a:chExt cx="163262" cy="163262"/>
            </a:xfrm>
          </p:grpSpPr>
          <p:cxnSp>
            <p:nvCxnSpPr>
              <p:cNvPr id="9251" name="Straight Connector 9250">
                <a:extLst>
                  <a:ext uri="{FF2B5EF4-FFF2-40B4-BE49-F238E27FC236}">
                    <a16:creationId xmlns:a16="http://schemas.microsoft.com/office/drawing/2014/main" id="{B43A89DF-B555-5BB4-12BE-D00BA5EEE821}"/>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9D3D7273-763A-04A1-6405-214815AE0247}"/>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3" name="Group 9252">
              <a:extLst>
                <a:ext uri="{FF2B5EF4-FFF2-40B4-BE49-F238E27FC236}">
                  <a16:creationId xmlns:a16="http://schemas.microsoft.com/office/drawing/2014/main" id="{D014E932-23C9-9B60-3E37-12CF60617B31}"/>
                </a:ext>
              </a:extLst>
            </p:cNvPr>
            <p:cNvGrpSpPr/>
            <p:nvPr/>
          </p:nvGrpSpPr>
          <p:grpSpPr>
            <a:xfrm>
              <a:off x="4258406" y="3798700"/>
              <a:ext cx="93822" cy="93822"/>
              <a:chOff x="5883734" y="3445140"/>
              <a:chExt cx="163262" cy="163262"/>
            </a:xfrm>
          </p:grpSpPr>
          <p:cxnSp>
            <p:nvCxnSpPr>
              <p:cNvPr id="9254" name="Straight Connector 9253">
                <a:extLst>
                  <a:ext uri="{FF2B5EF4-FFF2-40B4-BE49-F238E27FC236}">
                    <a16:creationId xmlns:a16="http://schemas.microsoft.com/office/drawing/2014/main" id="{FBBE2E33-B033-B1EC-2DCF-899B3034CAD1}"/>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43E5C9F7-77E3-BF2B-5C0C-F53FE58A8F0F}"/>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9" name="Group 9258">
              <a:extLst>
                <a:ext uri="{FF2B5EF4-FFF2-40B4-BE49-F238E27FC236}">
                  <a16:creationId xmlns:a16="http://schemas.microsoft.com/office/drawing/2014/main" id="{DEF178C7-E900-C210-7B2D-796D9CC52C9F}"/>
                </a:ext>
              </a:extLst>
            </p:cNvPr>
            <p:cNvGrpSpPr/>
            <p:nvPr/>
          </p:nvGrpSpPr>
          <p:grpSpPr>
            <a:xfrm>
              <a:off x="4292617" y="3798700"/>
              <a:ext cx="93822" cy="93822"/>
              <a:chOff x="5883734" y="3445140"/>
              <a:chExt cx="163262" cy="163262"/>
            </a:xfrm>
          </p:grpSpPr>
          <p:cxnSp>
            <p:nvCxnSpPr>
              <p:cNvPr id="9260" name="Straight Connector 9259">
                <a:extLst>
                  <a:ext uri="{FF2B5EF4-FFF2-40B4-BE49-F238E27FC236}">
                    <a16:creationId xmlns:a16="http://schemas.microsoft.com/office/drawing/2014/main" id="{73F69064-2438-9B9F-63BD-D8FFCD162731}"/>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3EB8FE4B-5865-313B-70C3-F648574D62A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5" name="Group 9264">
              <a:extLst>
                <a:ext uri="{FF2B5EF4-FFF2-40B4-BE49-F238E27FC236}">
                  <a16:creationId xmlns:a16="http://schemas.microsoft.com/office/drawing/2014/main" id="{A571C72B-7153-FAE0-D1B3-6F5EF2E741F9}"/>
                </a:ext>
              </a:extLst>
            </p:cNvPr>
            <p:cNvGrpSpPr/>
            <p:nvPr/>
          </p:nvGrpSpPr>
          <p:grpSpPr>
            <a:xfrm>
              <a:off x="3884453" y="3574162"/>
              <a:ext cx="93822" cy="93822"/>
              <a:chOff x="5883734" y="3445140"/>
              <a:chExt cx="163262" cy="163262"/>
            </a:xfrm>
          </p:grpSpPr>
          <p:cxnSp>
            <p:nvCxnSpPr>
              <p:cNvPr id="9266" name="Straight Connector 9265">
                <a:extLst>
                  <a:ext uri="{FF2B5EF4-FFF2-40B4-BE49-F238E27FC236}">
                    <a16:creationId xmlns:a16="http://schemas.microsoft.com/office/drawing/2014/main" id="{1004AB0D-5A25-F4AC-DBC7-77FB515488DA}"/>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322D711A-180F-EA41-EC98-8508074CE762}"/>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1" name="Group 9270">
              <a:extLst>
                <a:ext uri="{FF2B5EF4-FFF2-40B4-BE49-F238E27FC236}">
                  <a16:creationId xmlns:a16="http://schemas.microsoft.com/office/drawing/2014/main" id="{763861D2-822C-6D7F-E36E-09437186C969}"/>
                </a:ext>
              </a:extLst>
            </p:cNvPr>
            <p:cNvGrpSpPr/>
            <p:nvPr/>
          </p:nvGrpSpPr>
          <p:grpSpPr>
            <a:xfrm>
              <a:off x="3823684" y="3499752"/>
              <a:ext cx="93822" cy="93822"/>
              <a:chOff x="5883734" y="3445140"/>
              <a:chExt cx="163262" cy="163262"/>
            </a:xfrm>
          </p:grpSpPr>
          <p:cxnSp>
            <p:nvCxnSpPr>
              <p:cNvPr id="9272" name="Straight Connector 9271">
                <a:extLst>
                  <a:ext uri="{FF2B5EF4-FFF2-40B4-BE49-F238E27FC236}">
                    <a16:creationId xmlns:a16="http://schemas.microsoft.com/office/drawing/2014/main" id="{F460C3F2-5025-1EB8-A250-BE1B803CE385}"/>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F7F24906-7C29-0C4C-D8D5-47C43C45FC96}"/>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7" name="Group 9276">
              <a:extLst>
                <a:ext uri="{FF2B5EF4-FFF2-40B4-BE49-F238E27FC236}">
                  <a16:creationId xmlns:a16="http://schemas.microsoft.com/office/drawing/2014/main" id="{6723C60E-1C7E-AD5C-2DA5-AB5E303EF7C5}"/>
                </a:ext>
              </a:extLst>
            </p:cNvPr>
            <p:cNvGrpSpPr/>
            <p:nvPr/>
          </p:nvGrpSpPr>
          <p:grpSpPr>
            <a:xfrm>
              <a:off x="3821937" y="3423999"/>
              <a:ext cx="93822" cy="93822"/>
              <a:chOff x="5883734" y="3445140"/>
              <a:chExt cx="163262" cy="163262"/>
            </a:xfrm>
          </p:grpSpPr>
          <p:cxnSp>
            <p:nvCxnSpPr>
              <p:cNvPr id="9278" name="Straight Connector 9277">
                <a:extLst>
                  <a:ext uri="{FF2B5EF4-FFF2-40B4-BE49-F238E27FC236}">
                    <a16:creationId xmlns:a16="http://schemas.microsoft.com/office/drawing/2014/main" id="{39A4C028-7F40-5F4F-502C-E14CC568588F}"/>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A53BC9BD-FDEC-B9F4-2857-06F421172E8B}"/>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3" name="Group 9282">
              <a:extLst>
                <a:ext uri="{FF2B5EF4-FFF2-40B4-BE49-F238E27FC236}">
                  <a16:creationId xmlns:a16="http://schemas.microsoft.com/office/drawing/2014/main" id="{56EE5F06-0759-7432-811D-BCF6E7553FAF}"/>
                </a:ext>
              </a:extLst>
            </p:cNvPr>
            <p:cNvGrpSpPr/>
            <p:nvPr/>
          </p:nvGrpSpPr>
          <p:grpSpPr>
            <a:xfrm>
              <a:off x="3805638" y="3388856"/>
              <a:ext cx="93822" cy="93822"/>
              <a:chOff x="5883734" y="3445140"/>
              <a:chExt cx="163262" cy="163262"/>
            </a:xfrm>
          </p:grpSpPr>
          <p:cxnSp>
            <p:nvCxnSpPr>
              <p:cNvPr id="9284" name="Straight Connector 9283">
                <a:extLst>
                  <a:ext uri="{FF2B5EF4-FFF2-40B4-BE49-F238E27FC236}">
                    <a16:creationId xmlns:a16="http://schemas.microsoft.com/office/drawing/2014/main" id="{55FF7F5F-5ABF-06B9-9AA2-EA6F7339683C}"/>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0E78F106-FA43-E199-90EB-E158C5D8D80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9" name="Group 9288">
              <a:extLst>
                <a:ext uri="{FF2B5EF4-FFF2-40B4-BE49-F238E27FC236}">
                  <a16:creationId xmlns:a16="http://schemas.microsoft.com/office/drawing/2014/main" id="{C8DF1E67-FD04-6999-2468-5DC568922150}"/>
                </a:ext>
              </a:extLst>
            </p:cNvPr>
            <p:cNvGrpSpPr/>
            <p:nvPr/>
          </p:nvGrpSpPr>
          <p:grpSpPr>
            <a:xfrm>
              <a:off x="3340664" y="3146653"/>
              <a:ext cx="93822" cy="93822"/>
              <a:chOff x="5883734" y="3445140"/>
              <a:chExt cx="163262" cy="163262"/>
            </a:xfrm>
          </p:grpSpPr>
          <p:cxnSp>
            <p:nvCxnSpPr>
              <p:cNvPr id="9290" name="Straight Connector 9289">
                <a:extLst>
                  <a:ext uri="{FF2B5EF4-FFF2-40B4-BE49-F238E27FC236}">
                    <a16:creationId xmlns:a16="http://schemas.microsoft.com/office/drawing/2014/main" id="{A89CDF73-0F0F-2B10-1F1E-26D30CC34163}"/>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8E67513C-D9E7-E002-3D6A-77A11AD2BBD3}"/>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5" name="Group 9294">
              <a:extLst>
                <a:ext uri="{FF2B5EF4-FFF2-40B4-BE49-F238E27FC236}">
                  <a16:creationId xmlns:a16="http://schemas.microsoft.com/office/drawing/2014/main" id="{3C2681AA-F519-C1D7-01DA-2174DA70549F}"/>
                </a:ext>
              </a:extLst>
            </p:cNvPr>
            <p:cNvGrpSpPr/>
            <p:nvPr/>
          </p:nvGrpSpPr>
          <p:grpSpPr>
            <a:xfrm>
              <a:off x="3307219" y="2991105"/>
              <a:ext cx="93822" cy="93822"/>
              <a:chOff x="5883734" y="3445140"/>
              <a:chExt cx="163262" cy="163262"/>
            </a:xfrm>
          </p:grpSpPr>
          <p:cxnSp>
            <p:nvCxnSpPr>
              <p:cNvPr id="9296" name="Straight Connector 9295">
                <a:extLst>
                  <a:ext uri="{FF2B5EF4-FFF2-40B4-BE49-F238E27FC236}">
                    <a16:creationId xmlns:a16="http://schemas.microsoft.com/office/drawing/2014/main" id="{F5C218FE-4A21-A8ED-368D-F65655DADF10}"/>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59E00624-0869-CB9E-D4A6-014FE0FBCF00}"/>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1" name="Group 9300">
              <a:extLst>
                <a:ext uri="{FF2B5EF4-FFF2-40B4-BE49-F238E27FC236}">
                  <a16:creationId xmlns:a16="http://schemas.microsoft.com/office/drawing/2014/main" id="{9747E1A7-7A50-704D-8B41-C122829FA955}"/>
                </a:ext>
              </a:extLst>
            </p:cNvPr>
            <p:cNvGrpSpPr/>
            <p:nvPr/>
          </p:nvGrpSpPr>
          <p:grpSpPr>
            <a:xfrm>
              <a:off x="3293753" y="2956768"/>
              <a:ext cx="93822" cy="93822"/>
              <a:chOff x="5883734" y="3445140"/>
              <a:chExt cx="163262" cy="163262"/>
            </a:xfrm>
          </p:grpSpPr>
          <p:cxnSp>
            <p:nvCxnSpPr>
              <p:cNvPr id="9302" name="Straight Connector 9301">
                <a:extLst>
                  <a:ext uri="{FF2B5EF4-FFF2-40B4-BE49-F238E27FC236}">
                    <a16:creationId xmlns:a16="http://schemas.microsoft.com/office/drawing/2014/main" id="{5BE3A901-31F9-4928-0099-C865AF63E6AC}"/>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6406C1F7-6894-CB91-CBB4-A8ABF43BD77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7" name="Group 9306">
              <a:extLst>
                <a:ext uri="{FF2B5EF4-FFF2-40B4-BE49-F238E27FC236}">
                  <a16:creationId xmlns:a16="http://schemas.microsoft.com/office/drawing/2014/main" id="{42F6BD56-6AA6-CEBC-C36B-76531F81942F}"/>
                </a:ext>
              </a:extLst>
            </p:cNvPr>
            <p:cNvGrpSpPr/>
            <p:nvPr/>
          </p:nvGrpSpPr>
          <p:grpSpPr>
            <a:xfrm>
              <a:off x="2991260" y="2726040"/>
              <a:ext cx="93822" cy="93822"/>
              <a:chOff x="5883734" y="3445140"/>
              <a:chExt cx="163262" cy="163262"/>
            </a:xfrm>
          </p:grpSpPr>
          <p:cxnSp>
            <p:nvCxnSpPr>
              <p:cNvPr id="9308" name="Straight Connector 9307">
                <a:extLst>
                  <a:ext uri="{FF2B5EF4-FFF2-40B4-BE49-F238E27FC236}">
                    <a16:creationId xmlns:a16="http://schemas.microsoft.com/office/drawing/2014/main" id="{D591EF28-3CD9-6762-6186-C2B1DF10BD0E}"/>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318BC691-AF8E-1586-5D01-384FE1740109}"/>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3" name="Group 9312">
              <a:extLst>
                <a:ext uri="{FF2B5EF4-FFF2-40B4-BE49-F238E27FC236}">
                  <a16:creationId xmlns:a16="http://schemas.microsoft.com/office/drawing/2014/main" id="{F0F9E99C-BBF8-A1AA-5B65-1699E8BD9685}"/>
                </a:ext>
              </a:extLst>
            </p:cNvPr>
            <p:cNvGrpSpPr/>
            <p:nvPr/>
          </p:nvGrpSpPr>
          <p:grpSpPr>
            <a:xfrm>
              <a:off x="2928263" y="2661948"/>
              <a:ext cx="93822" cy="93822"/>
              <a:chOff x="5883734" y="3445140"/>
              <a:chExt cx="163262" cy="163262"/>
            </a:xfrm>
          </p:grpSpPr>
          <p:cxnSp>
            <p:nvCxnSpPr>
              <p:cNvPr id="9314" name="Straight Connector 9313">
                <a:extLst>
                  <a:ext uri="{FF2B5EF4-FFF2-40B4-BE49-F238E27FC236}">
                    <a16:creationId xmlns:a16="http://schemas.microsoft.com/office/drawing/2014/main" id="{65CBC1B1-12A2-F624-B337-ADC6E08770E8}"/>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0439C1B9-2792-F54A-514D-879CDF631D37}"/>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9" name="Group 9318">
              <a:extLst>
                <a:ext uri="{FF2B5EF4-FFF2-40B4-BE49-F238E27FC236}">
                  <a16:creationId xmlns:a16="http://schemas.microsoft.com/office/drawing/2014/main" id="{23D26FC1-C249-85CF-3C35-67E372D7C73C}"/>
                </a:ext>
              </a:extLst>
            </p:cNvPr>
            <p:cNvGrpSpPr/>
            <p:nvPr/>
          </p:nvGrpSpPr>
          <p:grpSpPr>
            <a:xfrm>
              <a:off x="2860132" y="2328525"/>
              <a:ext cx="93822" cy="93822"/>
              <a:chOff x="5883734" y="3445140"/>
              <a:chExt cx="163262" cy="163262"/>
            </a:xfrm>
          </p:grpSpPr>
          <p:cxnSp>
            <p:nvCxnSpPr>
              <p:cNvPr id="9320" name="Straight Connector 9319">
                <a:extLst>
                  <a:ext uri="{FF2B5EF4-FFF2-40B4-BE49-F238E27FC236}">
                    <a16:creationId xmlns:a16="http://schemas.microsoft.com/office/drawing/2014/main" id="{E96A2DBD-AB55-500F-AF6E-169B2D270718}"/>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D727963F-13FD-D57A-7596-E495654FBE52}"/>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5" name="Group 9324">
              <a:extLst>
                <a:ext uri="{FF2B5EF4-FFF2-40B4-BE49-F238E27FC236}">
                  <a16:creationId xmlns:a16="http://schemas.microsoft.com/office/drawing/2014/main" id="{3CE3D50E-50F1-E183-FD26-037E01E4CF64}"/>
                </a:ext>
              </a:extLst>
            </p:cNvPr>
            <p:cNvGrpSpPr/>
            <p:nvPr/>
          </p:nvGrpSpPr>
          <p:grpSpPr>
            <a:xfrm>
              <a:off x="2846558" y="2254936"/>
              <a:ext cx="93822" cy="93822"/>
              <a:chOff x="5883734" y="3445140"/>
              <a:chExt cx="163262" cy="163262"/>
            </a:xfrm>
          </p:grpSpPr>
          <p:cxnSp>
            <p:nvCxnSpPr>
              <p:cNvPr id="9326" name="Straight Connector 9325">
                <a:extLst>
                  <a:ext uri="{FF2B5EF4-FFF2-40B4-BE49-F238E27FC236}">
                    <a16:creationId xmlns:a16="http://schemas.microsoft.com/office/drawing/2014/main" id="{88C0FCF1-0B07-9BAE-A0CF-758B37BDECD1}"/>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AD38905D-9DA4-3555-97B9-2B8D546FF36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1" name="Group 9330">
              <a:extLst>
                <a:ext uri="{FF2B5EF4-FFF2-40B4-BE49-F238E27FC236}">
                  <a16:creationId xmlns:a16="http://schemas.microsoft.com/office/drawing/2014/main" id="{4AE4639A-7D70-31C1-4AEF-8195B2F5B5D6}"/>
                </a:ext>
              </a:extLst>
            </p:cNvPr>
            <p:cNvGrpSpPr/>
            <p:nvPr/>
          </p:nvGrpSpPr>
          <p:grpSpPr>
            <a:xfrm>
              <a:off x="2845884" y="2095143"/>
              <a:ext cx="93822" cy="93822"/>
              <a:chOff x="5883734" y="3445140"/>
              <a:chExt cx="163262" cy="163262"/>
            </a:xfrm>
          </p:grpSpPr>
          <p:cxnSp>
            <p:nvCxnSpPr>
              <p:cNvPr id="9332" name="Straight Connector 9331">
                <a:extLst>
                  <a:ext uri="{FF2B5EF4-FFF2-40B4-BE49-F238E27FC236}">
                    <a16:creationId xmlns:a16="http://schemas.microsoft.com/office/drawing/2014/main" id="{5C0D71AC-A9DB-E9D5-83D3-F23C634D0E87}"/>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337D3B37-EF5B-BB9C-8DA2-6D6CFFA5C0A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sp>
        <p:nvSpPr>
          <p:cNvPr id="9347" name="Freeform: Shape 9346">
            <a:extLst>
              <a:ext uri="{FF2B5EF4-FFF2-40B4-BE49-F238E27FC236}">
                <a16:creationId xmlns:a16="http://schemas.microsoft.com/office/drawing/2014/main" id="{FA0180CC-B3D5-E495-CF1B-93A31AC90145}"/>
              </a:ext>
            </a:extLst>
          </p:cNvPr>
          <p:cNvSpPr/>
          <p:nvPr/>
        </p:nvSpPr>
        <p:spPr bwMode="auto">
          <a:xfrm>
            <a:off x="2457450" y="1738313"/>
            <a:ext cx="6415088" cy="3024187"/>
          </a:xfrm>
          <a:custGeom>
            <a:avLst/>
            <a:gdLst>
              <a:gd name="connsiteX0" fmla="*/ 6415088 w 6415088"/>
              <a:gd name="connsiteY0" fmla="*/ 3024187 h 3024187"/>
              <a:gd name="connsiteX1" fmla="*/ 3567113 w 6415088"/>
              <a:gd name="connsiteY1" fmla="*/ 3024187 h 3024187"/>
              <a:gd name="connsiteX2" fmla="*/ 3567113 w 6415088"/>
              <a:gd name="connsiteY2" fmla="*/ 2914650 h 3024187"/>
              <a:gd name="connsiteX3" fmla="*/ 2857500 w 6415088"/>
              <a:gd name="connsiteY3" fmla="*/ 2914650 h 3024187"/>
              <a:gd name="connsiteX4" fmla="*/ 2857500 w 6415088"/>
              <a:gd name="connsiteY4" fmla="*/ 2790825 h 3024187"/>
              <a:gd name="connsiteX5" fmla="*/ 2843213 w 6415088"/>
              <a:gd name="connsiteY5" fmla="*/ 2790825 h 3024187"/>
              <a:gd name="connsiteX6" fmla="*/ 2843213 w 6415088"/>
              <a:gd name="connsiteY6" fmla="*/ 2743200 h 3024187"/>
              <a:gd name="connsiteX7" fmla="*/ 1914525 w 6415088"/>
              <a:gd name="connsiteY7" fmla="*/ 2743200 h 3024187"/>
              <a:gd name="connsiteX8" fmla="*/ 1914525 w 6415088"/>
              <a:gd name="connsiteY8" fmla="*/ 2662237 h 3024187"/>
              <a:gd name="connsiteX9" fmla="*/ 1881188 w 6415088"/>
              <a:gd name="connsiteY9" fmla="*/ 2662237 h 3024187"/>
              <a:gd name="connsiteX10" fmla="*/ 1881188 w 6415088"/>
              <a:gd name="connsiteY10" fmla="*/ 2543175 h 3024187"/>
              <a:gd name="connsiteX11" fmla="*/ 1833563 w 6415088"/>
              <a:gd name="connsiteY11" fmla="*/ 2543175 h 3024187"/>
              <a:gd name="connsiteX12" fmla="*/ 1833563 w 6415088"/>
              <a:gd name="connsiteY12" fmla="*/ 2481262 h 3024187"/>
              <a:gd name="connsiteX13" fmla="*/ 1638300 w 6415088"/>
              <a:gd name="connsiteY13" fmla="*/ 2481262 h 3024187"/>
              <a:gd name="connsiteX14" fmla="*/ 1638300 w 6415088"/>
              <a:gd name="connsiteY14" fmla="*/ 2424112 h 3024187"/>
              <a:gd name="connsiteX15" fmla="*/ 1557338 w 6415088"/>
              <a:gd name="connsiteY15" fmla="*/ 2424112 h 3024187"/>
              <a:gd name="connsiteX16" fmla="*/ 1557338 w 6415088"/>
              <a:gd name="connsiteY16" fmla="*/ 2362200 h 3024187"/>
              <a:gd name="connsiteX17" fmla="*/ 1476375 w 6415088"/>
              <a:gd name="connsiteY17" fmla="*/ 2362200 h 3024187"/>
              <a:gd name="connsiteX18" fmla="*/ 1476375 w 6415088"/>
              <a:gd name="connsiteY18" fmla="*/ 2314575 h 3024187"/>
              <a:gd name="connsiteX19" fmla="*/ 1409700 w 6415088"/>
              <a:gd name="connsiteY19" fmla="*/ 2314575 h 3024187"/>
              <a:gd name="connsiteX20" fmla="*/ 1409700 w 6415088"/>
              <a:gd name="connsiteY20" fmla="*/ 2224087 h 3024187"/>
              <a:gd name="connsiteX21" fmla="*/ 1395413 w 6415088"/>
              <a:gd name="connsiteY21" fmla="*/ 2224087 h 3024187"/>
              <a:gd name="connsiteX22" fmla="*/ 1395413 w 6415088"/>
              <a:gd name="connsiteY22" fmla="*/ 2190750 h 3024187"/>
              <a:gd name="connsiteX23" fmla="*/ 1319213 w 6415088"/>
              <a:gd name="connsiteY23" fmla="*/ 2190750 h 3024187"/>
              <a:gd name="connsiteX24" fmla="*/ 1319213 w 6415088"/>
              <a:gd name="connsiteY24" fmla="*/ 2119312 h 3024187"/>
              <a:gd name="connsiteX25" fmla="*/ 1085850 w 6415088"/>
              <a:gd name="connsiteY25" fmla="*/ 2119312 h 3024187"/>
              <a:gd name="connsiteX26" fmla="*/ 1085850 w 6415088"/>
              <a:gd name="connsiteY26" fmla="*/ 2071687 h 3024187"/>
              <a:gd name="connsiteX27" fmla="*/ 1071563 w 6415088"/>
              <a:gd name="connsiteY27" fmla="*/ 2057400 h 3024187"/>
              <a:gd name="connsiteX28" fmla="*/ 1071563 w 6415088"/>
              <a:gd name="connsiteY28" fmla="*/ 2009775 h 3024187"/>
              <a:gd name="connsiteX29" fmla="*/ 1004888 w 6415088"/>
              <a:gd name="connsiteY29" fmla="*/ 2009775 h 3024187"/>
              <a:gd name="connsiteX30" fmla="*/ 1004888 w 6415088"/>
              <a:gd name="connsiteY30" fmla="*/ 1947862 h 3024187"/>
              <a:gd name="connsiteX31" fmla="*/ 942975 w 6415088"/>
              <a:gd name="connsiteY31" fmla="*/ 1947862 h 3024187"/>
              <a:gd name="connsiteX32" fmla="*/ 942975 w 6415088"/>
              <a:gd name="connsiteY32" fmla="*/ 1895475 h 3024187"/>
              <a:gd name="connsiteX33" fmla="*/ 923925 w 6415088"/>
              <a:gd name="connsiteY33" fmla="*/ 1895475 h 3024187"/>
              <a:gd name="connsiteX34" fmla="*/ 923925 w 6415088"/>
              <a:gd name="connsiteY34" fmla="*/ 1552575 h 3024187"/>
              <a:gd name="connsiteX35" fmla="*/ 895350 w 6415088"/>
              <a:gd name="connsiteY35" fmla="*/ 1552575 h 3024187"/>
              <a:gd name="connsiteX36" fmla="*/ 895350 w 6415088"/>
              <a:gd name="connsiteY36" fmla="*/ 1495425 h 3024187"/>
              <a:gd name="connsiteX37" fmla="*/ 876300 w 6415088"/>
              <a:gd name="connsiteY37" fmla="*/ 1495425 h 3024187"/>
              <a:gd name="connsiteX38" fmla="*/ 876300 w 6415088"/>
              <a:gd name="connsiteY38" fmla="*/ 1443037 h 3024187"/>
              <a:gd name="connsiteX39" fmla="*/ 738188 w 6415088"/>
              <a:gd name="connsiteY39" fmla="*/ 1443037 h 3024187"/>
              <a:gd name="connsiteX40" fmla="*/ 738188 w 6415088"/>
              <a:gd name="connsiteY40" fmla="*/ 1385887 h 3024187"/>
              <a:gd name="connsiteX41" fmla="*/ 690563 w 6415088"/>
              <a:gd name="connsiteY41" fmla="*/ 1385887 h 3024187"/>
              <a:gd name="connsiteX42" fmla="*/ 690563 w 6415088"/>
              <a:gd name="connsiteY42" fmla="*/ 1323975 h 3024187"/>
              <a:gd name="connsiteX43" fmla="*/ 676275 w 6415088"/>
              <a:gd name="connsiteY43" fmla="*/ 1323975 h 3024187"/>
              <a:gd name="connsiteX44" fmla="*/ 676275 w 6415088"/>
              <a:gd name="connsiteY44" fmla="*/ 1271587 h 3024187"/>
              <a:gd name="connsiteX45" fmla="*/ 666750 w 6415088"/>
              <a:gd name="connsiteY45" fmla="*/ 1271587 h 3024187"/>
              <a:gd name="connsiteX46" fmla="*/ 666750 w 6415088"/>
              <a:gd name="connsiteY46" fmla="*/ 1228725 h 3024187"/>
              <a:gd name="connsiteX47" fmla="*/ 633413 w 6415088"/>
              <a:gd name="connsiteY47" fmla="*/ 1228725 h 3024187"/>
              <a:gd name="connsiteX48" fmla="*/ 633413 w 6415088"/>
              <a:gd name="connsiteY48" fmla="*/ 1171575 h 3024187"/>
              <a:gd name="connsiteX49" fmla="*/ 557213 w 6415088"/>
              <a:gd name="connsiteY49" fmla="*/ 1171575 h 3024187"/>
              <a:gd name="connsiteX50" fmla="*/ 557213 w 6415088"/>
              <a:gd name="connsiteY50" fmla="*/ 1104900 h 3024187"/>
              <a:gd name="connsiteX51" fmla="*/ 547688 w 6415088"/>
              <a:gd name="connsiteY51" fmla="*/ 1104900 h 3024187"/>
              <a:gd name="connsiteX52" fmla="*/ 547688 w 6415088"/>
              <a:gd name="connsiteY52" fmla="*/ 981075 h 3024187"/>
              <a:gd name="connsiteX53" fmla="*/ 519113 w 6415088"/>
              <a:gd name="connsiteY53" fmla="*/ 981075 h 3024187"/>
              <a:gd name="connsiteX54" fmla="*/ 519113 w 6415088"/>
              <a:gd name="connsiteY54" fmla="*/ 957262 h 3024187"/>
              <a:gd name="connsiteX55" fmla="*/ 481013 w 6415088"/>
              <a:gd name="connsiteY55" fmla="*/ 957262 h 3024187"/>
              <a:gd name="connsiteX56" fmla="*/ 481013 w 6415088"/>
              <a:gd name="connsiteY56" fmla="*/ 881062 h 3024187"/>
              <a:gd name="connsiteX57" fmla="*/ 466725 w 6415088"/>
              <a:gd name="connsiteY57" fmla="*/ 881062 h 3024187"/>
              <a:gd name="connsiteX58" fmla="*/ 466725 w 6415088"/>
              <a:gd name="connsiteY58" fmla="*/ 628650 h 3024187"/>
              <a:gd name="connsiteX59" fmla="*/ 428625 w 6415088"/>
              <a:gd name="connsiteY59" fmla="*/ 628650 h 3024187"/>
              <a:gd name="connsiteX60" fmla="*/ 428625 w 6415088"/>
              <a:gd name="connsiteY60" fmla="*/ 414337 h 3024187"/>
              <a:gd name="connsiteX61" fmla="*/ 414338 w 6415088"/>
              <a:gd name="connsiteY61" fmla="*/ 414337 h 3024187"/>
              <a:gd name="connsiteX62" fmla="*/ 414338 w 6415088"/>
              <a:gd name="connsiteY62" fmla="*/ 266700 h 3024187"/>
              <a:gd name="connsiteX63" fmla="*/ 385763 w 6415088"/>
              <a:gd name="connsiteY63" fmla="*/ 266700 h 3024187"/>
              <a:gd name="connsiteX64" fmla="*/ 385763 w 6415088"/>
              <a:gd name="connsiteY64" fmla="*/ 171450 h 3024187"/>
              <a:gd name="connsiteX65" fmla="*/ 376238 w 6415088"/>
              <a:gd name="connsiteY65" fmla="*/ 161925 h 3024187"/>
              <a:gd name="connsiteX66" fmla="*/ 376238 w 6415088"/>
              <a:gd name="connsiteY66" fmla="*/ 104775 h 3024187"/>
              <a:gd name="connsiteX67" fmla="*/ 271463 w 6415088"/>
              <a:gd name="connsiteY67" fmla="*/ 104775 h 3024187"/>
              <a:gd name="connsiteX68" fmla="*/ 271463 w 6415088"/>
              <a:gd name="connsiteY68" fmla="*/ 57150 h 3024187"/>
              <a:gd name="connsiteX69" fmla="*/ 233363 w 6415088"/>
              <a:gd name="connsiteY69" fmla="*/ 57150 h 3024187"/>
              <a:gd name="connsiteX70" fmla="*/ 233363 w 6415088"/>
              <a:gd name="connsiteY70" fmla="*/ 0 h 3024187"/>
              <a:gd name="connsiteX71" fmla="*/ 38100 w 6415088"/>
              <a:gd name="connsiteY71" fmla="*/ 0 h 3024187"/>
              <a:gd name="connsiteX72" fmla="*/ 0 w 6415088"/>
              <a:gd name="connsiteY72" fmla="*/ 0 h 3024187"/>
              <a:gd name="connsiteX0" fmla="*/ 6415088 w 6415088"/>
              <a:gd name="connsiteY0" fmla="*/ 3024187 h 3024187"/>
              <a:gd name="connsiteX1" fmla="*/ 3567113 w 6415088"/>
              <a:gd name="connsiteY1" fmla="*/ 3024187 h 3024187"/>
              <a:gd name="connsiteX2" fmla="*/ 3567113 w 6415088"/>
              <a:gd name="connsiteY2" fmla="*/ 2914650 h 3024187"/>
              <a:gd name="connsiteX3" fmla="*/ 2857500 w 6415088"/>
              <a:gd name="connsiteY3" fmla="*/ 2914650 h 3024187"/>
              <a:gd name="connsiteX4" fmla="*/ 2857500 w 6415088"/>
              <a:gd name="connsiteY4" fmla="*/ 2790825 h 3024187"/>
              <a:gd name="connsiteX5" fmla="*/ 2843213 w 6415088"/>
              <a:gd name="connsiteY5" fmla="*/ 2790825 h 3024187"/>
              <a:gd name="connsiteX6" fmla="*/ 2846388 w 6415088"/>
              <a:gd name="connsiteY6" fmla="*/ 2730500 h 3024187"/>
              <a:gd name="connsiteX7" fmla="*/ 1914525 w 6415088"/>
              <a:gd name="connsiteY7" fmla="*/ 2743200 h 3024187"/>
              <a:gd name="connsiteX8" fmla="*/ 1914525 w 6415088"/>
              <a:gd name="connsiteY8" fmla="*/ 2662237 h 3024187"/>
              <a:gd name="connsiteX9" fmla="*/ 1881188 w 6415088"/>
              <a:gd name="connsiteY9" fmla="*/ 2662237 h 3024187"/>
              <a:gd name="connsiteX10" fmla="*/ 1881188 w 6415088"/>
              <a:gd name="connsiteY10" fmla="*/ 2543175 h 3024187"/>
              <a:gd name="connsiteX11" fmla="*/ 1833563 w 6415088"/>
              <a:gd name="connsiteY11" fmla="*/ 2543175 h 3024187"/>
              <a:gd name="connsiteX12" fmla="*/ 1833563 w 6415088"/>
              <a:gd name="connsiteY12" fmla="*/ 2481262 h 3024187"/>
              <a:gd name="connsiteX13" fmla="*/ 1638300 w 6415088"/>
              <a:gd name="connsiteY13" fmla="*/ 2481262 h 3024187"/>
              <a:gd name="connsiteX14" fmla="*/ 1638300 w 6415088"/>
              <a:gd name="connsiteY14" fmla="*/ 2424112 h 3024187"/>
              <a:gd name="connsiteX15" fmla="*/ 1557338 w 6415088"/>
              <a:gd name="connsiteY15" fmla="*/ 2424112 h 3024187"/>
              <a:gd name="connsiteX16" fmla="*/ 1557338 w 6415088"/>
              <a:gd name="connsiteY16" fmla="*/ 2362200 h 3024187"/>
              <a:gd name="connsiteX17" fmla="*/ 1476375 w 6415088"/>
              <a:gd name="connsiteY17" fmla="*/ 2362200 h 3024187"/>
              <a:gd name="connsiteX18" fmla="*/ 1476375 w 6415088"/>
              <a:gd name="connsiteY18" fmla="*/ 2314575 h 3024187"/>
              <a:gd name="connsiteX19" fmla="*/ 1409700 w 6415088"/>
              <a:gd name="connsiteY19" fmla="*/ 2314575 h 3024187"/>
              <a:gd name="connsiteX20" fmla="*/ 1409700 w 6415088"/>
              <a:gd name="connsiteY20" fmla="*/ 2224087 h 3024187"/>
              <a:gd name="connsiteX21" fmla="*/ 1395413 w 6415088"/>
              <a:gd name="connsiteY21" fmla="*/ 2224087 h 3024187"/>
              <a:gd name="connsiteX22" fmla="*/ 1395413 w 6415088"/>
              <a:gd name="connsiteY22" fmla="*/ 2190750 h 3024187"/>
              <a:gd name="connsiteX23" fmla="*/ 1319213 w 6415088"/>
              <a:gd name="connsiteY23" fmla="*/ 2190750 h 3024187"/>
              <a:gd name="connsiteX24" fmla="*/ 1319213 w 6415088"/>
              <a:gd name="connsiteY24" fmla="*/ 2119312 h 3024187"/>
              <a:gd name="connsiteX25" fmla="*/ 1085850 w 6415088"/>
              <a:gd name="connsiteY25" fmla="*/ 2119312 h 3024187"/>
              <a:gd name="connsiteX26" fmla="*/ 1085850 w 6415088"/>
              <a:gd name="connsiteY26" fmla="*/ 2071687 h 3024187"/>
              <a:gd name="connsiteX27" fmla="*/ 1071563 w 6415088"/>
              <a:gd name="connsiteY27" fmla="*/ 2057400 h 3024187"/>
              <a:gd name="connsiteX28" fmla="*/ 1071563 w 6415088"/>
              <a:gd name="connsiteY28" fmla="*/ 2009775 h 3024187"/>
              <a:gd name="connsiteX29" fmla="*/ 1004888 w 6415088"/>
              <a:gd name="connsiteY29" fmla="*/ 2009775 h 3024187"/>
              <a:gd name="connsiteX30" fmla="*/ 1004888 w 6415088"/>
              <a:gd name="connsiteY30" fmla="*/ 1947862 h 3024187"/>
              <a:gd name="connsiteX31" fmla="*/ 942975 w 6415088"/>
              <a:gd name="connsiteY31" fmla="*/ 1947862 h 3024187"/>
              <a:gd name="connsiteX32" fmla="*/ 942975 w 6415088"/>
              <a:gd name="connsiteY32" fmla="*/ 1895475 h 3024187"/>
              <a:gd name="connsiteX33" fmla="*/ 923925 w 6415088"/>
              <a:gd name="connsiteY33" fmla="*/ 1895475 h 3024187"/>
              <a:gd name="connsiteX34" fmla="*/ 923925 w 6415088"/>
              <a:gd name="connsiteY34" fmla="*/ 1552575 h 3024187"/>
              <a:gd name="connsiteX35" fmla="*/ 895350 w 6415088"/>
              <a:gd name="connsiteY35" fmla="*/ 1552575 h 3024187"/>
              <a:gd name="connsiteX36" fmla="*/ 895350 w 6415088"/>
              <a:gd name="connsiteY36" fmla="*/ 1495425 h 3024187"/>
              <a:gd name="connsiteX37" fmla="*/ 876300 w 6415088"/>
              <a:gd name="connsiteY37" fmla="*/ 1495425 h 3024187"/>
              <a:gd name="connsiteX38" fmla="*/ 876300 w 6415088"/>
              <a:gd name="connsiteY38" fmla="*/ 1443037 h 3024187"/>
              <a:gd name="connsiteX39" fmla="*/ 738188 w 6415088"/>
              <a:gd name="connsiteY39" fmla="*/ 1443037 h 3024187"/>
              <a:gd name="connsiteX40" fmla="*/ 738188 w 6415088"/>
              <a:gd name="connsiteY40" fmla="*/ 1385887 h 3024187"/>
              <a:gd name="connsiteX41" fmla="*/ 690563 w 6415088"/>
              <a:gd name="connsiteY41" fmla="*/ 1385887 h 3024187"/>
              <a:gd name="connsiteX42" fmla="*/ 690563 w 6415088"/>
              <a:gd name="connsiteY42" fmla="*/ 1323975 h 3024187"/>
              <a:gd name="connsiteX43" fmla="*/ 676275 w 6415088"/>
              <a:gd name="connsiteY43" fmla="*/ 1323975 h 3024187"/>
              <a:gd name="connsiteX44" fmla="*/ 676275 w 6415088"/>
              <a:gd name="connsiteY44" fmla="*/ 1271587 h 3024187"/>
              <a:gd name="connsiteX45" fmla="*/ 666750 w 6415088"/>
              <a:gd name="connsiteY45" fmla="*/ 1271587 h 3024187"/>
              <a:gd name="connsiteX46" fmla="*/ 666750 w 6415088"/>
              <a:gd name="connsiteY46" fmla="*/ 1228725 h 3024187"/>
              <a:gd name="connsiteX47" fmla="*/ 633413 w 6415088"/>
              <a:gd name="connsiteY47" fmla="*/ 1228725 h 3024187"/>
              <a:gd name="connsiteX48" fmla="*/ 633413 w 6415088"/>
              <a:gd name="connsiteY48" fmla="*/ 1171575 h 3024187"/>
              <a:gd name="connsiteX49" fmla="*/ 557213 w 6415088"/>
              <a:gd name="connsiteY49" fmla="*/ 1171575 h 3024187"/>
              <a:gd name="connsiteX50" fmla="*/ 557213 w 6415088"/>
              <a:gd name="connsiteY50" fmla="*/ 1104900 h 3024187"/>
              <a:gd name="connsiteX51" fmla="*/ 547688 w 6415088"/>
              <a:gd name="connsiteY51" fmla="*/ 1104900 h 3024187"/>
              <a:gd name="connsiteX52" fmla="*/ 547688 w 6415088"/>
              <a:gd name="connsiteY52" fmla="*/ 981075 h 3024187"/>
              <a:gd name="connsiteX53" fmla="*/ 519113 w 6415088"/>
              <a:gd name="connsiteY53" fmla="*/ 981075 h 3024187"/>
              <a:gd name="connsiteX54" fmla="*/ 519113 w 6415088"/>
              <a:gd name="connsiteY54" fmla="*/ 957262 h 3024187"/>
              <a:gd name="connsiteX55" fmla="*/ 481013 w 6415088"/>
              <a:gd name="connsiteY55" fmla="*/ 957262 h 3024187"/>
              <a:gd name="connsiteX56" fmla="*/ 481013 w 6415088"/>
              <a:gd name="connsiteY56" fmla="*/ 881062 h 3024187"/>
              <a:gd name="connsiteX57" fmla="*/ 466725 w 6415088"/>
              <a:gd name="connsiteY57" fmla="*/ 881062 h 3024187"/>
              <a:gd name="connsiteX58" fmla="*/ 466725 w 6415088"/>
              <a:gd name="connsiteY58" fmla="*/ 628650 h 3024187"/>
              <a:gd name="connsiteX59" fmla="*/ 428625 w 6415088"/>
              <a:gd name="connsiteY59" fmla="*/ 628650 h 3024187"/>
              <a:gd name="connsiteX60" fmla="*/ 428625 w 6415088"/>
              <a:gd name="connsiteY60" fmla="*/ 414337 h 3024187"/>
              <a:gd name="connsiteX61" fmla="*/ 414338 w 6415088"/>
              <a:gd name="connsiteY61" fmla="*/ 414337 h 3024187"/>
              <a:gd name="connsiteX62" fmla="*/ 414338 w 6415088"/>
              <a:gd name="connsiteY62" fmla="*/ 266700 h 3024187"/>
              <a:gd name="connsiteX63" fmla="*/ 385763 w 6415088"/>
              <a:gd name="connsiteY63" fmla="*/ 266700 h 3024187"/>
              <a:gd name="connsiteX64" fmla="*/ 385763 w 6415088"/>
              <a:gd name="connsiteY64" fmla="*/ 171450 h 3024187"/>
              <a:gd name="connsiteX65" fmla="*/ 376238 w 6415088"/>
              <a:gd name="connsiteY65" fmla="*/ 161925 h 3024187"/>
              <a:gd name="connsiteX66" fmla="*/ 376238 w 6415088"/>
              <a:gd name="connsiteY66" fmla="*/ 104775 h 3024187"/>
              <a:gd name="connsiteX67" fmla="*/ 271463 w 6415088"/>
              <a:gd name="connsiteY67" fmla="*/ 104775 h 3024187"/>
              <a:gd name="connsiteX68" fmla="*/ 271463 w 6415088"/>
              <a:gd name="connsiteY68" fmla="*/ 57150 h 3024187"/>
              <a:gd name="connsiteX69" fmla="*/ 233363 w 6415088"/>
              <a:gd name="connsiteY69" fmla="*/ 57150 h 3024187"/>
              <a:gd name="connsiteX70" fmla="*/ 233363 w 6415088"/>
              <a:gd name="connsiteY70" fmla="*/ 0 h 3024187"/>
              <a:gd name="connsiteX71" fmla="*/ 38100 w 6415088"/>
              <a:gd name="connsiteY71" fmla="*/ 0 h 3024187"/>
              <a:gd name="connsiteX72" fmla="*/ 0 w 6415088"/>
              <a:gd name="connsiteY72" fmla="*/ 0 h 3024187"/>
              <a:gd name="connsiteX0" fmla="*/ 6415088 w 6415088"/>
              <a:gd name="connsiteY0" fmla="*/ 3024187 h 3024187"/>
              <a:gd name="connsiteX1" fmla="*/ 3567113 w 6415088"/>
              <a:gd name="connsiteY1" fmla="*/ 3024187 h 3024187"/>
              <a:gd name="connsiteX2" fmla="*/ 3567113 w 6415088"/>
              <a:gd name="connsiteY2" fmla="*/ 2914650 h 3024187"/>
              <a:gd name="connsiteX3" fmla="*/ 2857500 w 6415088"/>
              <a:gd name="connsiteY3" fmla="*/ 2914650 h 3024187"/>
              <a:gd name="connsiteX4" fmla="*/ 2857500 w 6415088"/>
              <a:gd name="connsiteY4" fmla="*/ 2790825 h 3024187"/>
              <a:gd name="connsiteX5" fmla="*/ 2843213 w 6415088"/>
              <a:gd name="connsiteY5" fmla="*/ 2790825 h 3024187"/>
              <a:gd name="connsiteX6" fmla="*/ 2846388 w 6415088"/>
              <a:gd name="connsiteY6" fmla="*/ 2730500 h 3024187"/>
              <a:gd name="connsiteX7" fmla="*/ 1917700 w 6415088"/>
              <a:gd name="connsiteY7" fmla="*/ 2733675 h 3024187"/>
              <a:gd name="connsiteX8" fmla="*/ 1914525 w 6415088"/>
              <a:gd name="connsiteY8" fmla="*/ 2662237 h 3024187"/>
              <a:gd name="connsiteX9" fmla="*/ 1881188 w 6415088"/>
              <a:gd name="connsiteY9" fmla="*/ 2662237 h 3024187"/>
              <a:gd name="connsiteX10" fmla="*/ 1881188 w 6415088"/>
              <a:gd name="connsiteY10" fmla="*/ 2543175 h 3024187"/>
              <a:gd name="connsiteX11" fmla="*/ 1833563 w 6415088"/>
              <a:gd name="connsiteY11" fmla="*/ 2543175 h 3024187"/>
              <a:gd name="connsiteX12" fmla="*/ 1833563 w 6415088"/>
              <a:gd name="connsiteY12" fmla="*/ 2481262 h 3024187"/>
              <a:gd name="connsiteX13" fmla="*/ 1638300 w 6415088"/>
              <a:gd name="connsiteY13" fmla="*/ 2481262 h 3024187"/>
              <a:gd name="connsiteX14" fmla="*/ 1638300 w 6415088"/>
              <a:gd name="connsiteY14" fmla="*/ 2424112 h 3024187"/>
              <a:gd name="connsiteX15" fmla="*/ 1557338 w 6415088"/>
              <a:gd name="connsiteY15" fmla="*/ 2424112 h 3024187"/>
              <a:gd name="connsiteX16" fmla="*/ 1557338 w 6415088"/>
              <a:gd name="connsiteY16" fmla="*/ 2362200 h 3024187"/>
              <a:gd name="connsiteX17" fmla="*/ 1476375 w 6415088"/>
              <a:gd name="connsiteY17" fmla="*/ 2362200 h 3024187"/>
              <a:gd name="connsiteX18" fmla="*/ 1476375 w 6415088"/>
              <a:gd name="connsiteY18" fmla="*/ 2314575 h 3024187"/>
              <a:gd name="connsiteX19" fmla="*/ 1409700 w 6415088"/>
              <a:gd name="connsiteY19" fmla="*/ 2314575 h 3024187"/>
              <a:gd name="connsiteX20" fmla="*/ 1409700 w 6415088"/>
              <a:gd name="connsiteY20" fmla="*/ 2224087 h 3024187"/>
              <a:gd name="connsiteX21" fmla="*/ 1395413 w 6415088"/>
              <a:gd name="connsiteY21" fmla="*/ 2224087 h 3024187"/>
              <a:gd name="connsiteX22" fmla="*/ 1395413 w 6415088"/>
              <a:gd name="connsiteY22" fmla="*/ 2190750 h 3024187"/>
              <a:gd name="connsiteX23" fmla="*/ 1319213 w 6415088"/>
              <a:gd name="connsiteY23" fmla="*/ 2190750 h 3024187"/>
              <a:gd name="connsiteX24" fmla="*/ 1319213 w 6415088"/>
              <a:gd name="connsiteY24" fmla="*/ 2119312 h 3024187"/>
              <a:gd name="connsiteX25" fmla="*/ 1085850 w 6415088"/>
              <a:gd name="connsiteY25" fmla="*/ 2119312 h 3024187"/>
              <a:gd name="connsiteX26" fmla="*/ 1085850 w 6415088"/>
              <a:gd name="connsiteY26" fmla="*/ 2071687 h 3024187"/>
              <a:gd name="connsiteX27" fmla="*/ 1071563 w 6415088"/>
              <a:gd name="connsiteY27" fmla="*/ 2057400 h 3024187"/>
              <a:gd name="connsiteX28" fmla="*/ 1071563 w 6415088"/>
              <a:gd name="connsiteY28" fmla="*/ 2009775 h 3024187"/>
              <a:gd name="connsiteX29" fmla="*/ 1004888 w 6415088"/>
              <a:gd name="connsiteY29" fmla="*/ 2009775 h 3024187"/>
              <a:gd name="connsiteX30" fmla="*/ 1004888 w 6415088"/>
              <a:gd name="connsiteY30" fmla="*/ 1947862 h 3024187"/>
              <a:gd name="connsiteX31" fmla="*/ 942975 w 6415088"/>
              <a:gd name="connsiteY31" fmla="*/ 1947862 h 3024187"/>
              <a:gd name="connsiteX32" fmla="*/ 942975 w 6415088"/>
              <a:gd name="connsiteY32" fmla="*/ 1895475 h 3024187"/>
              <a:gd name="connsiteX33" fmla="*/ 923925 w 6415088"/>
              <a:gd name="connsiteY33" fmla="*/ 1895475 h 3024187"/>
              <a:gd name="connsiteX34" fmla="*/ 923925 w 6415088"/>
              <a:gd name="connsiteY34" fmla="*/ 1552575 h 3024187"/>
              <a:gd name="connsiteX35" fmla="*/ 895350 w 6415088"/>
              <a:gd name="connsiteY35" fmla="*/ 1552575 h 3024187"/>
              <a:gd name="connsiteX36" fmla="*/ 895350 w 6415088"/>
              <a:gd name="connsiteY36" fmla="*/ 1495425 h 3024187"/>
              <a:gd name="connsiteX37" fmla="*/ 876300 w 6415088"/>
              <a:gd name="connsiteY37" fmla="*/ 1495425 h 3024187"/>
              <a:gd name="connsiteX38" fmla="*/ 876300 w 6415088"/>
              <a:gd name="connsiteY38" fmla="*/ 1443037 h 3024187"/>
              <a:gd name="connsiteX39" fmla="*/ 738188 w 6415088"/>
              <a:gd name="connsiteY39" fmla="*/ 1443037 h 3024187"/>
              <a:gd name="connsiteX40" fmla="*/ 738188 w 6415088"/>
              <a:gd name="connsiteY40" fmla="*/ 1385887 h 3024187"/>
              <a:gd name="connsiteX41" fmla="*/ 690563 w 6415088"/>
              <a:gd name="connsiteY41" fmla="*/ 1385887 h 3024187"/>
              <a:gd name="connsiteX42" fmla="*/ 690563 w 6415088"/>
              <a:gd name="connsiteY42" fmla="*/ 1323975 h 3024187"/>
              <a:gd name="connsiteX43" fmla="*/ 676275 w 6415088"/>
              <a:gd name="connsiteY43" fmla="*/ 1323975 h 3024187"/>
              <a:gd name="connsiteX44" fmla="*/ 676275 w 6415088"/>
              <a:gd name="connsiteY44" fmla="*/ 1271587 h 3024187"/>
              <a:gd name="connsiteX45" fmla="*/ 666750 w 6415088"/>
              <a:gd name="connsiteY45" fmla="*/ 1271587 h 3024187"/>
              <a:gd name="connsiteX46" fmla="*/ 666750 w 6415088"/>
              <a:gd name="connsiteY46" fmla="*/ 1228725 h 3024187"/>
              <a:gd name="connsiteX47" fmla="*/ 633413 w 6415088"/>
              <a:gd name="connsiteY47" fmla="*/ 1228725 h 3024187"/>
              <a:gd name="connsiteX48" fmla="*/ 633413 w 6415088"/>
              <a:gd name="connsiteY48" fmla="*/ 1171575 h 3024187"/>
              <a:gd name="connsiteX49" fmla="*/ 557213 w 6415088"/>
              <a:gd name="connsiteY49" fmla="*/ 1171575 h 3024187"/>
              <a:gd name="connsiteX50" fmla="*/ 557213 w 6415088"/>
              <a:gd name="connsiteY50" fmla="*/ 1104900 h 3024187"/>
              <a:gd name="connsiteX51" fmla="*/ 547688 w 6415088"/>
              <a:gd name="connsiteY51" fmla="*/ 1104900 h 3024187"/>
              <a:gd name="connsiteX52" fmla="*/ 547688 w 6415088"/>
              <a:gd name="connsiteY52" fmla="*/ 981075 h 3024187"/>
              <a:gd name="connsiteX53" fmla="*/ 519113 w 6415088"/>
              <a:gd name="connsiteY53" fmla="*/ 981075 h 3024187"/>
              <a:gd name="connsiteX54" fmla="*/ 519113 w 6415088"/>
              <a:gd name="connsiteY54" fmla="*/ 957262 h 3024187"/>
              <a:gd name="connsiteX55" fmla="*/ 481013 w 6415088"/>
              <a:gd name="connsiteY55" fmla="*/ 957262 h 3024187"/>
              <a:gd name="connsiteX56" fmla="*/ 481013 w 6415088"/>
              <a:gd name="connsiteY56" fmla="*/ 881062 h 3024187"/>
              <a:gd name="connsiteX57" fmla="*/ 466725 w 6415088"/>
              <a:gd name="connsiteY57" fmla="*/ 881062 h 3024187"/>
              <a:gd name="connsiteX58" fmla="*/ 466725 w 6415088"/>
              <a:gd name="connsiteY58" fmla="*/ 628650 h 3024187"/>
              <a:gd name="connsiteX59" fmla="*/ 428625 w 6415088"/>
              <a:gd name="connsiteY59" fmla="*/ 628650 h 3024187"/>
              <a:gd name="connsiteX60" fmla="*/ 428625 w 6415088"/>
              <a:gd name="connsiteY60" fmla="*/ 414337 h 3024187"/>
              <a:gd name="connsiteX61" fmla="*/ 414338 w 6415088"/>
              <a:gd name="connsiteY61" fmla="*/ 414337 h 3024187"/>
              <a:gd name="connsiteX62" fmla="*/ 414338 w 6415088"/>
              <a:gd name="connsiteY62" fmla="*/ 266700 h 3024187"/>
              <a:gd name="connsiteX63" fmla="*/ 385763 w 6415088"/>
              <a:gd name="connsiteY63" fmla="*/ 266700 h 3024187"/>
              <a:gd name="connsiteX64" fmla="*/ 385763 w 6415088"/>
              <a:gd name="connsiteY64" fmla="*/ 171450 h 3024187"/>
              <a:gd name="connsiteX65" fmla="*/ 376238 w 6415088"/>
              <a:gd name="connsiteY65" fmla="*/ 161925 h 3024187"/>
              <a:gd name="connsiteX66" fmla="*/ 376238 w 6415088"/>
              <a:gd name="connsiteY66" fmla="*/ 104775 h 3024187"/>
              <a:gd name="connsiteX67" fmla="*/ 271463 w 6415088"/>
              <a:gd name="connsiteY67" fmla="*/ 104775 h 3024187"/>
              <a:gd name="connsiteX68" fmla="*/ 271463 w 6415088"/>
              <a:gd name="connsiteY68" fmla="*/ 57150 h 3024187"/>
              <a:gd name="connsiteX69" fmla="*/ 233363 w 6415088"/>
              <a:gd name="connsiteY69" fmla="*/ 57150 h 3024187"/>
              <a:gd name="connsiteX70" fmla="*/ 233363 w 6415088"/>
              <a:gd name="connsiteY70" fmla="*/ 0 h 3024187"/>
              <a:gd name="connsiteX71" fmla="*/ 38100 w 6415088"/>
              <a:gd name="connsiteY71" fmla="*/ 0 h 3024187"/>
              <a:gd name="connsiteX72" fmla="*/ 0 w 6415088"/>
              <a:gd name="connsiteY72" fmla="*/ 0 h 3024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415088" h="3024187">
                <a:moveTo>
                  <a:pt x="6415088" y="3024187"/>
                </a:moveTo>
                <a:lnTo>
                  <a:pt x="3567113" y="3024187"/>
                </a:lnTo>
                <a:lnTo>
                  <a:pt x="3567113" y="2914650"/>
                </a:lnTo>
                <a:lnTo>
                  <a:pt x="2857500" y="2914650"/>
                </a:lnTo>
                <a:lnTo>
                  <a:pt x="2857500" y="2790825"/>
                </a:lnTo>
                <a:lnTo>
                  <a:pt x="2843213" y="2790825"/>
                </a:lnTo>
                <a:lnTo>
                  <a:pt x="2846388" y="2730500"/>
                </a:lnTo>
                <a:lnTo>
                  <a:pt x="1917700" y="2733675"/>
                </a:lnTo>
                <a:lnTo>
                  <a:pt x="1914525" y="2662237"/>
                </a:lnTo>
                <a:lnTo>
                  <a:pt x="1881188" y="2662237"/>
                </a:lnTo>
                <a:lnTo>
                  <a:pt x="1881188" y="2543175"/>
                </a:lnTo>
                <a:lnTo>
                  <a:pt x="1833563" y="2543175"/>
                </a:lnTo>
                <a:lnTo>
                  <a:pt x="1833563" y="2481262"/>
                </a:lnTo>
                <a:lnTo>
                  <a:pt x="1638300" y="2481262"/>
                </a:lnTo>
                <a:lnTo>
                  <a:pt x="1638300" y="2424112"/>
                </a:lnTo>
                <a:lnTo>
                  <a:pt x="1557338" y="2424112"/>
                </a:lnTo>
                <a:lnTo>
                  <a:pt x="1557338" y="2362200"/>
                </a:lnTo>
                <a:lnTo>
                  <a:pt x="1476375" y="2362200"/>
                </a:lnTo>
                <a:lnTo>
                  <a:pt x="1476375" y="2314575"/>
                </a:lnTo>
                <a:lnTo>
                  <a:pt x="1409700" y="2314575"/>
                </a:lnTo>
                <a:lnTo>
                  <a:pt x="1409700" y="2224087"/>
                </a:lnTo>
                <a:lnTo>
                  <a:pt x="1395413" y="2224087"/>
                </a:lnTo>
                <a:lnTo>
                  <a:pt x="1395413" y="2190750"/>
                </a:lnTo>
                <a:lnTo>
                  <a:pt x="1319213" y="2190750"/>
                </a:lnTo>
                <a:lnTo>
                  <a:pt x="1319213" y="2119312"/>
                </a:lnTo>
                <a:lnTo>
                  <a:pt x="1085850" y="2119312"/>
                </a:lnTo>
                <a:lnTo>
                  <a:pt x="1085850" y="2071687"/>
                </a:lnTo>
                <a:lnTo>
                  <a:pt x="1071563" y="2057400"/>
                </a:lnTo>
                <a:lnTo>
                  <a:pt x="1071563" y="2009775"/>
                </a:lnTo>
                <a:lnTo>
                  <a:pt x="1004888" y="2009775"/>
                </a:lnTo>
                <a:lnTo>
                  <a:pt x="1004888" y="1947862"/>
                </a:lnTo>
                <a:lnTo>
                  <a:pt x="942975" y="1947862"/>
                </a:lnTo>
                <a:lnTo>
                  <a:pt x="942975" y="1895475"/>
                </a:lnTo>
                <a:lnTo>
                  <a:pt x="923925" y="1895475"/>
                </a:lnTo>
                <a:lnTo>
                  <a:pt x="923925" y="1552575"/>
                </a:lnTo>
                <a:lnTo>
                  <a:pt x="895350" y="1552575"/>
                </a:lnTo>
                <a:lnTo>
                  <a:pt x="895350" y="1495425"/>
                </a:lnTo>
                <a:lnTo>
                  <a:pt x="876300" y="1495425"/>
                </a:lnTo>
                <a:lnTo>
                  <a:pt x="876300" y="1443037"/>
                </a:lnTo>
                <a:lnTo>
                  <a:pt x="738188" y="1443037"/>
                </a:lnTo>
                <a:lnTo>
                  <a:pt x="738188" y="1385887"/>
                </a:lnTo>
                <a:lnTo>
                  <a:pt x="690563" y="1385887"/>
                </a:lnTo>
                <a:lnTo>
                  <a:pt x="690563" y="1323975"/>
                </a:lnTo>
                <a:lnTo>
                  <a:pt x="676275" y="1323975"/>
                </a:lnTo>
                <a:lnTo>
                  <a:pt x="676275" y="1271587"/>
                </a:lnTo>
                <a:lnTo>
                  <a:pt x="666750" y="1271587"/>
                </a:lnTo>
                <a:lnTo>
                  <a:pt x="666750" y="1228725"/>
                </a:lnTo>
                <a:lnTo>
                  <a:pt x="633413" y="1228725"/>
                </a:lnTo>
                <a:lnTo>
                  <a:pt x="633413" y="1171575"/>
                </a:lnTo>
                <a:lnTo>
                  <a:pt x="557213" y="1171575"/>
                </a:lnTo>
                <a:lnTo>
                  <a:pt x="557213" y="1104900"/>
                </a:lnTo>
                <a:lnTo>
                  <a:pt x="547688" y="1104900"/>
                </a:lnTo>
                <a:lnTo>
                  <a:pt x="547688" y="981075"/>
                </a:lnTo>
                <a:lnTo>
                  <a:pt x="519113" y="981075"/>
                </a:lnTo>
                <a:lnTo>
                  <a:pt x="519113" y="957262"/>
                </a:lnTo>
                <a:lnTo>
                  <a:pt x="481013" y="957262"/>
                </a:lnTo>
                <a:lnTo>
                  <a:pt x="481013" y="881062"/>
                </a:lnTo>
                <a:lnTo>
                  <a:pt x="466725" y="881062"/>
                </a:lnTo>
                <a:lnTo>
                  <a:pt x="466725" y="628650"/>
                </a:lnTo>
                <a:lnTo>
                  <a:pt x="428625" y="628650"/>
                </a:lnTo>
                <a:lnTo>
                  <a:pt x="428625" y="414337"/>
                </a:lnTo>
                <a:lnTo>
                  <a:pt x="414338" y="414337"/>
                </a:lnTo>
                <a:lnTo>
                  <a:pt x="414338" y="266700"/>
                </a:lnTo>
                <a:lnTo>
                  <a:pt x="385763" y="266700"/>
                </a:lnTo>
                <a:lnTo>
                  <a:pt x="385763" y="171450"/>
                </a:lnTo>
                <a:lnTo>
                  <a:pt x="376238" y="161925"/>
                </a:lnTo>
                <a:lnTo>
                  <a:pt x="376238" y="104775"/>
                </a:lnTo>
                <a:lnTo>
                  <a:pt x="271463" y="104775"/>
                </a:lnTo>
                <a:lnTo>
                  <a:pt x="271463" y="57150"/>
                </a:lnTo>
                <a:lnTo>
                  <a:pt x="233363" y="57150"/>
                </a:lnTo>
                <a:lnTo>
                  <a:pt x="233363" y="0"/>
                </a:lnTo>
                <a:lnTo>
                  <a:pt x="3810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9375" name="Group 9374">
            <a:extLst>
              <a:ext uri="{FF2B5EF4-FFF2-40B4-BE49-F238E27FC236}">
                <a16:creationId xmlns:a16="http://schemas.microsoft.com/office/drawing/2014/main" id="{1BA18C0E-79DD-46E1-3AF8-D595C25A17DB}"/>
              </a:ext>
            </a:extLst>
          </p:cNvPr>
          <p:cNvGrpSpPr/>
          <p:nvPr/>
        </p:nvGrpSpPr>
        <p:grpSpPr>
          <a:xfrm>
            <a:off x="3801766" y="3914392"/>
            <a:ext cx="5121441" cy="875783"/>
            <a:chOff x="3801766" y="3914392"/>
            <a:chExt cx="5121441" cy="875783"/>
          </a:xfrm>
        </p:grpSpPr>
        <p:grpSp>
          <p:nvGrpSpPr>
            <p:cNvPr id="9348" name="Group 9347">
              <a:extLst>
                <a:ext uri="{FF2B5EF4-FFF2-40B4-BE49-F238E27FC236}">
                  <a16:creationId xmlns:a16="http://schemas.microsoft.com/office/drawing/2014/main" id="{60DC5E0E-ACF0-F8EE-3E09-1D405C90EF7E}"/>
                </a:ext>
              </a:extLst>
            </p:cNvPr>
            <p:cNvGrpSpPr/>
            <p:nvPr/>
          </p:nvGrpSpPr>
          <p:grpSpPr>
            <a:xfrm>
              <a:off x="6415778" y="4693271"/>
              <a:ext cx="93822" cy="93822"/>
              <a:chOff x="5883734" y="3445140"/>
              <a:chExt cx="163262" cy="163262"/>
            </a:xfrm>
          </p:grpSpPr>
          <p:cxnSp>
            <p:nvCxnSpPr>
              <p:cNvPr id="9349" name="Straight Connector 9348">
                <a:extLst>
                  <a:ext uri="{FF2B5EF4-FFF2-40B4-BE49-F238E27FC236}">
                    <a16:creationId xmlns:a16="http://schemas.microsoft.com/office/drawing/2014/main" id="{FEACA170-EF70-C48F-20EA-2CCC38BDD870}"/>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46A0CDAF-5DCD-B61A-FA5A-43A86A0BF7AA}"/>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51" name="Group 9350">
              <a:extLst>
                <a:ext uri="{FF2B5EF4-FFF2-40B4-BE49-F238E27FC236}">
                  <a16:creationId xmlns:a16="http://schemas.microsoft.com/office/drawing/2014/main" id="{4ADA23A2-6AC6-F7BB-4976-ABA306AD4CC3}"/>
                </a:ext>
              </a:extLst>
            </p:cNvPr>
            <p:cNvGrpSpPr/>
            <p:nvPr/>
          </p:nvGrpSpPr>
          <p:grpSpPr>
            <a:xfrm>
              <a:off x="7298479" y="4693271"/>
              <a:ext cx="93822" cy="93822"/>
              <a:chOff x="5883734" y="3445140"/>
              <a:chExt cx="163262" cy="163262"/>
            </a:xfrm>
          </p:grpSpPr>
          <p:cxnSp>
            <p:nvCxnSpPr>
              <p:cNvPr id="9352" name="Straight Connector 9351">
                <a:extLst>
                  <a:ext uri="{FF2B5EF4-FFF2-40B4-BE49-F238E27FC236}">
                    <a16:creationId xmlns:a16="http://schemas.microsoft.com/office/drawing/2014/main" id="{6F1C0517-DC32-E67B-BF8F-4BD418C3DEDE}"/>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E33CB6AD-F99F-8D32-8FEA-AFA4461391C8}"/>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54" name="Group 9353">
              <a:extLst>
                <a:ext uri="{FF2B5EF4-FFF2-40B4-BE49-F238E27FC236}">
                  <a16:creationId xmlns:a16="http://schemas.microsoft.com/office/drawing/2014/main" id="{35E1AFD0-EA36-E9FA-5B34-52E67F98FCB1}"/>
                </a:ext>
              </a:extLst>
            </p:cNvPr>
            <p:cNvGrpSpPr/>
            <p:nvPr/>
          </p:nvGrpSpPr>
          <p:grpSpPr>
            <a:xfrm>
              <a:off x="4763902" y="4410155"/>
              <a:ext cx="93822" cy="93822"/>
              <a:chOff x="5883734" y="3445140"/>
              <a:chExt cx="163262" cy="163262"/>
            </a:xfrm>
          </p:grpSpPr>
          <p:cxnSp>
            <p:nvCxnSpPr>
              <p:cNvPr id="9355" name="Straight Connector 9354">
                <a:extLst>
                  <a:ext uri="{FF2B5EF4-FFF2-40B4-BE49-F238E27FC236}">
                    <a16:creationId xmlns:a16="http://schemas.microsoft.com/office/drawing/2014/main" id="{EADDD6F4-577E-1C06-F0E7-3EA10452FC45}"/>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373B0480-6189-309C-09E3-EEDD9FAC287D}"/>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57" name="Group 9356">
              <a:extLst>
                <a:ext uri="{FF2B5EF4-FFF2-40B4-BE49-F238E27FC236}">
                  <a16:creationId xmlns:a16="http://schemas.microsoft.com/office/drawing/2014/main" id="{5B375A2D-3CB7-9975-8D78-54CDF70F201D}"/>
                </a:ext>
              </a:extLst>
            </p:cNvPr>
            <p:cNvGrpSpPr/>
            <p:nvPr/>
          </p:nvGrpSpPr>
          <p:grpSpPr>
            <a:xfrm>
              <a:off x="5233802" y="4487191"/>
              <a:ext cx="93822" cy="93822"/>
              <a:chOff x="5883734" y="3445140"/>
              <a:chExt cx="163262" cy="163262"/>
            </a:xfrm>
          </p:grpSpPr>
          <p:cxnSp>
            <p:nvCxnSpPr>
              <p:cNvPr id="9358" name="Straight Connector 9357">
                <a:extLst>
                  <a:ext uri="{FF2B5EF4-FFF2-40B4-BE49-F238E27FC236}">
                    <a16:creationId xmlns:a16="http://schemas.microsoft.com/office/drawing/2014/main" id="{12429087-BCB2-BB64-3B3D-9CC275CFBCAC}"/>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D3FB913C-AC14-5380-1133-770DE59109B7}"/>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0" name="Group 9359">
              <a:extLst>
                <a:ext uri="{FF2B5EF4-FFF2-40B4-BE49-F238E27FC236}">
                  <a16:creationId xmlns:a16="http://schemas.microsoft.com/office/drawing/2014/main" id="{F82855B7-3721-7B35-9552-E60A997635DF}"/>
                </a:ext>
              </a:extLst>
            </p:cNvPr>
            <p:cNvGrpSpPr/>
            <p:nvPr/>
          </p:nvGrpSpPr>
          <p:grpSpPr>
            <a:xfrm>
              <a:off x="5238610" y="4408787"/>
              <a:ext cx="93822" cy="93822"/>
              <a:chOff x="5883734" y="3445140"/>
              <a:chExt cx="163262" cy="163262"/>
            </a:xfrm>
          </p:grpSpPr>
          <p:cxnSp>
            <p:nvCxnSpPr>
              <p:cNvPr id="9361" name="Straight Connector 9360">
                <a:extLst>
                  <a:ext uri="{FF2B5EF4-FFF2-40B4-BE49-F238E27FC236}">
                    <a16:creationId xmlns:a16="http://schemas.microsoft.com/office/drawing/2014/main" id="{9E988A7E-13ED-9A05-05DA-7361D7FC8E1C}"/>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5A8BF890-AF5B-ACA0-8919-E6F6477F3997}"/>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3" name="Group 9362">
              <a:extLst>
                <a:ext uri="{FF2B5EF4-FFF2-40B4-BE49-F238E27FC236}">
                  <a16:creationId xmlns:a16="http://schemas.microsoft.com/office/drawing/2014/main" id="{F5F1B219-B9AA-BEA4-369B-BD69D2AA8690}"/>
                </a:ext>
              </a:extLst>
            </p:cNvPr>
            <p:cNvGrpSpPr/>
            <p:nvPr/>
          </p:nvGrpSpPr>
          <p:grpSpPr>
            <a:xfrm>
              <a:off x="4292617" y="4324542"/>
              <a:ext cx="93822" cy="93822"/>
              <a:chOff x="5883734" y="3445140"/>
              <a:chExt cx="163262" cy="163262"/>
            </a:xfrm>
          </p:grpSpPr>
          <p:cxnSp>
            <p:nvCxnSpPr>
              <p:cNvPr id="9364" name="Straight Connector 9363">
                <a:extLst>
                  <a:ext uri="{FF2B5EF4-FFF2-40B4-BE49-F238E27FC236}">
                    <a16:creationId xmlns:a16="http://schemas.microsoft.com/office/drawing/2014/main" id="{DE6B72D9-096B-27A9-6640-045C167EF97A}"/>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31BA217E-E579-DBAE-364D-2B7C6DADDFD0}"/>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6" name="Group 9365">
              <a:extLst>
                <a:ext uri="{FF2B5EF4-FFF2-40B4-BE49-F238E27FC236}">
                  <a16:creationId xmlns:a16="http://schemas.microsoft.com/office/drawing/2014/main" id="{6DB68146-D67A-0401-56A4-DB1F06E33A8C}"/>
                </a:ext>
              </a:extLst>
            </p:cNvPr>
            <p:cNvGrpSpPr/>
            <p:nvPr/>
          </p:nvGrpSpPr>
          <p:grpSpPr>
            <a:xfrm>
              <a:off x="8829385" y="4696353"/>
              <a:ext cx="93822" cy="93822"/>
              <a:chOff x="5883734" y="3445140"/>
              <a:chExt cx="163262" cy="163262"/>
            </a:xfrm>
          </p:grpSpPr>
          <p:cxnSp>
            <p:nvCxnSpPr>
              <p:cNvPr id="9367" name="Straight Connector 9366">
                <a:extLst>
                  <a:ext uri="{FF2B5EF4-FFF2-40B4-BE49-F238E27FC236}">
                    <a16:creationId xmlns:a16="http://schemas.microsoft.com/office/drawing/2014/main" id="{EBA52C14-47F2-07F9-97B3-A84A4FF2295E}"/>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052F5DD7-515E-D23E-A8D5-733282A46DC3}"/>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9" name="Group 9368">
              <a:extLst>
                <a:ext uri="{FF2B5EF4-FFF2-40B4-BE49-F238E27FC236}">
                  <a16:creationId xmlns:a16="http://schemas.microsoft.com/office/drawing/2014/main" id="{5EC2F20B-8A41-33B9-7397-7B8325EA78B6}"/>
                </a:ext>
              </a:extLst>
            </p:cNvPr>
            <p:cNvGrpSpPr/>
            <p:nvPr/>
          </p:nvGrpSpPr>
          <p:grpSpPr>
            <a:xfrm>
              <a:off x="3801766" y="3914392"/>
              <a:ext cx="93822" cy="93822"/>
              <a:chOff x="5883734" y="3445140"/>
              <a:chExt cx="163262" cy="163262"/>
            </a:xfrm>
          </p:grpSpPr>
          <p:cxnSp>
            <p:nvCxnSpPr>
              <p:cNvPr id="9370" name="Straight Connector 9369">
                <a:extLst>
                  <a:ext uri="{FF2B5EF4-FFF2-40B4-BE49-F238E27FC236}">
                    <a16:creationId xmlns:a16="http://schemas.microsoft.com/office/drawing/2014/main" id="{B30BA257-1A99-CF59-1B50-632FF47FBBA1}"/>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CC127C8E-ABD9-3ACB-F282-88CA25B84D05}"/>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3000562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PALMIRA: </a:t>
            </a:r>
            <a:r>
              <a:rPr lang="en-US" dirty="0"/>
              <a:t>PFS Subgroup Analysis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66690"/>
            <a:ext cx="8542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Llombart-Cussac. ASCO 2023. Abstr 1001. Reproduced with permission.</a:t>
            </a:r>
          </a:p>
        </p:txBody>
      </p:sp>
      <p:sp>
        <p:nvSpPr>
          <p:cNvPr id="15" name="TextBox 14">
            <a:extLst>
              <a:ext uri="{FF2B5EF4-FFF2-40B4-BE49-F238E27FC236}">
                <a16:creationId xmlns:a16="http://schemas.microsoft.com/office/drawing/2014/main" id="{13578FE6-CA61-4EB2-2B06-14E70E788C84}"/>
              </a:ext>
            </a:extLst>
          </p:cNvPr>
          <p:cNvSpPr txBox="1"/>
          <p:nvPr/>
        </p:nvSpPr>
        <p:spPr bwMode="auto">
          <a:xfrm>
            <a:off x="3147702" y="1322190"/>
            <a:ext cx="2022990" cy="307777"/>
          </a:xfrm>
          <a:prstGeom prst="rect">
            <a:avLst/>
          </a:prstGeom>
          <a:noFill/>
          <a:ln>
            <a:solidFill>
              <a:schemeClr val="tx1"/>
            </a:solidFill>
          </a:ln>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mn-lt"/>
              </a:rPr>
              <a:t>Palbociclib + ET (n = 136)</a:t>
            </a:r>
          </a:p>
        </p:txBody>
      </p:sp>
      <p:sp>
        <p:nvSpPr>
          <p:cNvPr id="16" name="TextBox 15">
            <a:extLst>
              <a:ext uri="{FF2B5EF4-FFF2-40B4-BE49-F238E27FC236}">
                <a16:creationId xmlns:a16="http://schemas.microsoft.com/office/drawing/2014/main" id="{1217E2AF-3F05-603F-B9CF-90F9F692926B}"/>
              </a:ext>
            </a:extLst>
          </p:cNvPr>
          <p:cNvSpPr txBox="1"/>
          <p:nvPr/>
        </p:nvSpPr>
        <p:spPr bwMode="auto">
          <a:xfrm>
            <a:off x="6151419" y="1322190"/>
            <a:ext cx="962123" cy="307777"/>
          </a:xfrm>
          <a:prstGeom prst="rect">
            <a:avLst/>
          </a:prstGeom>
          <a:noFill/>
          <a:ln>
            <a:solidFill>
              <a:schemeClr val="tx1"/>
            </a:solidFill>
          </a:ln>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mn-lt"/>
              </a:rPr>
              <a:t>ET (n = 62)</a:t>
            </a:r>
          </a:p>
        </p:txBody>
      </p:sp>
      <p:sp>
        <p:nvSpPr>
          <p:cNvPr id="17" name="TextBox 16">
            <a:extLst>
              <a:ext uri="{FF2B5EF4-FFF2-40B4-BE49-F238E27FC236}">
                <a16:creationId xmlns:a16="http://schemas.microsoft.com/office/drawing/2014/main" id="{C33A3952-60F5-801D-FF72-76F18E76A731}"/>
              </a:ext>
            </a:extLst>
          </p:cNvPr>
          <p:cNvSpPr txBox="1"/>
          <p:nvPr/>
        </p:nvSpPr>
        <p:spPr bwMode="auto">
          <a:xfrm>
            <a:off x="10817852" y="1446312"/>
            <a:ext cx="1137043" cy="307777"/>
          </a:xfrm>
          <a:prstGeom prst="rect">
            <a:avLst/>
          </a:prstGeom>
          <a:solidFill>
            <a:schemeClr val="tx1"/>
          </a:solidFill>
          <a:ln>
            <a:solidFill>
              <a:schemeClr val="tx1"/>
            </a:solid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Interaction </a:t>
            </a:r>
            <a:r>
              <a:rPr lang="en-US" sz="1400" i="1" dirty="0">
                <a:solidFill>
                  <a:schemeClr val="bg1"/>
                </a:solidFill>
                <a:latin typeface="Calibri" panose="020F0502020204030204" pitchFamily="34" charset="0"/>
              </a:rPr>
              <a:t>P</a:t>
            </a:r>
            <a:endParaRPr lang="en-US" sz="140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82C8C3E6-C17A-F0D2-3EA1-F8505CCDF3E8}"/>
              </a:ext>
            </a:extLst>
          </p:cNvPr>
          <p:cNvSpPr txBox="1"/>
          <p:nvPr/>
        </p:nvSpPr>
        <p:spPr bwMode="auto">
          <a:xfrm>
            <a:off x="9620679" y="1230868"/>
            <a:ext cx="1244794" cy="738664"/>
          </a:xfrm>
          <a:prstGeom prst="rect">
            <a:avLst/>
          </a:prstGeom>
          <a:solidFill>
            <a:schemeClr val="tx1"/>
          </a:solidFill>
          <a:ln>
            <a:solidFill>
              <a:schemeClr val="tx1"/>
            </a:solid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Adjusted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Hazard Ratio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a:t>
            </a:r>
          </a:p>
        </p:txBody>
      </p:sp>
      <p:sp>
        <p:nvSpPr>
          <p:cNvPr id="21" name="TextBox 20">
            <a:extLst>
              <a:ext uri="{FF2B5EF4-FFF2-40B4-BE49-F238E27FC236}">
                <a16:creationId xmlns:a16="http://schemas.microsoft.com/office/drawing/2014/main" id="{83DEA440-EFBA-3A6D-79BF-CE3E4EE723B1}"/>
              </a:ext>
            </a:extLst>
          </p:cNvPr>
          <p:cNvSpPr txBox="1"/>
          <p:nvPr/>
        </p:nvSpPr>
        <p:spPr bwMode="auto">
          <a:xfrm>
            <a:off x="2887663" y="1661755"/>
            <a:ext cx="1127296" cy="307777"/>
          </a:xfrm>
          <a:prstGeom prst="rect">
            <a:avLst/>
          </a:prstGeom>
          <a:noFill/>
          <a:ln>
            <a:solidFill>
              <a:schemeClr val="tx1"/>
            </a:solidFill>
          </a:ln>
        </p:spPr>
        <p:txBody>
          <a:bodyPr wrap="none" rtlCol="0">
            <a:spAutoFit/>
          </a:bodyPr>
          <a:lstStyle/>
          <a:p>
            <a:pPr algn="ctr">
              <a:lnSpc>
                <a:spcPct val="100000"/>
              </a:lnSpc>
              <a:spcBef>
                <a:spcPct val="50000"/>
              </a:spcBef>
              <a:spcAft>
                <a:spcPct val="0"/>
              </a:spcAft>
              <a:buClrTx/>
              <a:buFontTx/>
              <a:buNone/>
            </a:pPr>
            <a:r>
              <a:rPr lang="en-US" sz="1400" dirty="0">
                <a:solidFill>
                  <a:schemeClr val="accent1"/>
                </a:solidFill>
                <a:latin typeface="+mn-lt"/>
              </a:rPr>
              <a:t>Events/n (%)</a:t>
            </a:r>
          </a:p>
        </p:txBody>
      </p:sp>
      <p:sp>
        <p:nvSpPr>
          <p:cNvPr id="22" name="TextBox 21">
            <a:extLst>
              <a:ext uri="{FF2B5EF4-FFF2-40B4-BE49-F238E27FC236}">
                <a16:creationId xmlns:a16="http://schemas.microsoft.com/office/drawing/2014/main" id="{50745975-0B93-3A9F-DCBC-0C0E7462B68A}"/>
              </a:ext>
            </a:extLst>
          </p:cNvPr>
          <p:cNvSpPr txBox="1"/>
          <p:nvPr/>
        </p:nvSpPr>
        <p:spPr bwMode="auto">
          <a:xfrm>
            <a:off x="5509263" y="1661755"/>
            <a:ext cx="1127296" cy="307777"/>
          </a:xfrm>
          <a:prstGeom prst="rect">
            <a:avLst/>
          </a:prstGeom>
          <a:noFill/>
          <a:ln>
            <a:solidFill>
              <a:schemeClr val="tx1"/>
            </a:solidFill>
          </a:ln>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mn-lt"/>
              </a:rPr>
              <a:t>Events/n (%)</a:t>
            </a:r>
          </a:p>
        </p:txBody>
      </p:sp>
      <p:sp>
        <p:nvSpPr>
          <p:cNvPr id="23" name="TextBox 22">
            <a:extLst>
              <a:ext uri="{FF2B5EF4-FFF2-40B4-BE49-F238E27FC236}">
                <a16:creationId xmlns:a16="http://schemas.microsoft.com/office/drawing/2014/main" id="{63967901-8D6B-22A2-C1D2-343EBC1B5BE3}"/>
              </a:ext>
            </a:extLst>
          </p:cNvPr>
          <p:cNvSpPr txBox="1"/>
          <p:nvPr/>
        </p:nvSpPr>
        <p:spPr bwMode="auto">
          <a:xfrm>
            <a:off x="4034931" y="1661755"/>
            <a:ext cx="1580113" cy="307777"/>
          </a:xfrm>
          <a:prstGeom prst="rect">
            <a:avLst/>
          </a:prstGeom>
          <a:noFill/>
          <a:ln>
            <a:solidFill>
              <a:schemeClr val="tx1"/>
            </a:solidFill>
          </a:ln>
        </p:spPr>
        <p:txBody>
          <a:bodyPr wrap="square" rtlCol="0">
            <a:spAutoFit/>
          </a:bodyPr>
          <a:lstStyle/>
          <a:p>
            <a:pPr algn="ctr">
              <a:lnSpc>
                <a:spcPct val="100000"/>
              </a:lnSpc>
              <a:spcBef>
                <a:spcPct val="50000"/>
              </a:spcBef>
              <a:spcAft>
                <a:spcPct val="0"/>
              </a:spcAft>
              <a:buClrTx/>
              <a:buFontTx/>
              <a:buNone/>
            </a:pPr>
            <a:r>
              <a:rPr lang="en-US" sz="1400" dirty="0">
                <a:solidFill>
                  <a:schemeClr val="accent1"/>
                </a:solidFill>
                <a:latin typeface="+mn-lt"/>
              </a:rPr>
              <a:t>mPFS, Mo (95% CI)</a:t>
            </a:r>
          </a:p>
        </p:txBody>
      </p:sp>
      <p:sp>
        <p:nvSpPr>
          <p:cNvPr id="24" name="TextBox 23">
            <a:extLst>
              <a:ext uri="{FF2B5EF4-FFF2-40B4-BE49-F238E27FC236}">
                <a16:creationId xmlns:a16="http://schemas.microsoft.com/office/drawing/2014/main" id="{218518AC-C5AF-F330-1654-F3957F74A2E0}"/>
              </a:ext>
            </a:extLst>
          </p:cNvPr>
          <p:cNvSpPr txBox="1"/>
          <p:nvPr/>
        </p:nvSpPr>
        <p:spPr bwMode="auto">
          <a:xfrm>
            <a:off x="6591706" y="1661755"/>
            <a:ext cx="1580113" cy="307777"/>
          </a:xfrm>
          <a:prstGeom prst="rect">
            <a:avLst/>
          </a:prstGeom>
          <a:noFill/>
          <a:ln>
            <a:solidFill>
              <a:schemeClr val="tx1"/>
            </a:solidFill>
          </a:ln>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mn-lt"/>
              </a:rPr>
              <a:t>mPFS, Mo (95% CI)</a:t>
            </a:r>
          </a:p>
        </p:txBody>
      </p:sp>
      <p:grpSp>
        <p:nvGrpSpPr>
          <p:cNvPr id="25" name="Group 24">
            <a:extLst>
              <a:ext uri="{FF2B5EF4-FFF2-40B4-BE49-F238E27FC236}">
                <a16:creationId xmlns:a16="http://schemas.microsoft.com/office/drawing/2014/main" id="{706421BB-7D8C-776A-8939-03D68E7C4E81}"/>
              </a:ext>
            </a:extLst>
          </p:cNvPr>
          <p:cNvGrpSpPr/>
          <p:nvPr/>
        </p:nvGrpSpPr>
        <p:grpSpPr>
          <a:xfrm>
            <a:off x="420148" y="1964466"/>
            <a:ext cx="2542491" cy="3910152"/>
            <a:chOff x="719138" y="1964466"/>
            <a:chExt cx="2542491" cy="3910152"/>
          </a:xfrm>
        </p:grpSpPr>
        <p:sp>
          <p:nvSpPr>
            <p:cNvPr id="3" name="TextBox 2">
              <a:extLst>
                <a:ext uri="{FF2B5EF4-FFF2-40B4-BE49-F238E27FC236}">
                  <a16:creationId xmlns:a16="http://schemas.microsoft.com/office/drawing/2014/main" id="{864454E4-46A5-C08C-313F-BD3A4D3EB622}"/>
                </a:ext>
              </a:extLst>
            </p:cNvPr>
            <p:cNvSpPr txBox="1"/>
            <p:nvPr/>
          </p:nvSpPr>
          <p:spPr bwMode="auto">
            <a:xfrm>
              <a:off x="719138" y="1964466"/>
              <a:ext cx="1029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bg1"/>
                  </a:solidFill>
                  <a:latin typeface="+mn-lt"/>
                </a:rPr>
                <a:t>All Patients</a:t>
              </a:r>
            </a:p>
            <a:p>
              <a:pPr algn="l">
                <a:lnSpc>
                  <a:spcPct val="90000"/>
                </a:lnSpc>
                <a:spcBef>
                  <a:spcPts val="0"/>
                </a:spcBef>
                <a:spcAft>
                  <a:spcPct val="0"/>
                </a:spcAft>
                <a:buClrTx/>
                <a:buFontTx/>
                <a:buNone/>
              </a:pPr>
              <a:r>
                <a:rPr lang="en-US" sz="1400" dirty="0">
                  <a:solidFill>
                    <a:schemeClr val="bg1"/>
                  </a:solidFill>
                  <a:latin typeface="+mn-lt"/>
                </a:rPr>
                <a:t>Age</a:t>
              </a:r>
            </a:p>
            <a:p>
              <a:pPr marL="114300" algn="l">
                <a:lnSpc>
                  <a:spcPct val="90000"/>
                </a:lnSpc>
                <a:spcBef>
                  <a:spcPts val="0"/>
                </a:spcBef>
                <a:spcAft>
                  <a:spcPct val="0"/>
                </a:spcAft>
                <a:buClrTx/>
                <a:buFontTx/>
                <a:buNone/>
              </a:pPr>
              <a:r>
                <a:rPr lang="en-US" sz="1400" b="0" dirty="0">
                  <a:solidFill>
                    <a:schemeClr val="bg1"/>
                  </a:solidFill>
                  <a:latin typeface="+mn-lt"/>
                </a:rPr>
                <a:t>&lt;65 </a:t>
              </a:r>
              <a:r>
                <a:rPr lang="en-US" sz="1400" b="0" dirty="0" err="1">
                  <a:solidFill>
                    <a:schemeClr val="bg1"/>
                  </a:solidFill>
                  <a:latin typeface="+mn-lt"/>
                </a:rPr>
                <a:t>yr</a:t>
              </a:r>
              <a:endParaRPr lang="en-US" sz="1400" b="0" dirty="0">
                <a:solidFill>
                  <a:schemeClr val="bg1"/>
                </a:solidFill>
                <a:latin typeface="+mn-lt"/>
              </a:endParaRPr>
            </a:p>
            <a:p>
              <a:pPr marL="114300" algn="l">
                <a:lnSpc>
                  <a:spcPct val="90000"/>
                </a:lnSpc>
                <a:spcBef>
                  <a:spcPts val="0"/>
                </a:spcBef>
                <a:spcAft>
                  <a:spcPct val="0"/>
                </a:spcAft>
                <a:buClrTx/>
                <a:buFontTx/>
                <a:buNone/>
              </a:pPr>
              <a:r>
                <a:rPr lang="en-US" sz="1400" b="0" dirty="0">
                  <a:solidFill>
                    <a:schemeClr val="bg1"/>
                  </a:solidFill>
                  <a:latin typeface="+mn-lt"/>
                </a:rPr>
                <a:t>≥65 </a:t>
              </a:r>
              <a:r>
                <a:rPr lang="en-US" sz="1400" b="0" dirty="0" err="1">
                  <a:solidFill>
                    <a:schemeClr val="bg1"/>
                  </a:solidFill>
                  <a:latin typeface="+mn-lt"/>
                </a:rPr>
                <a:t>yr</a:t>
              </a:r>
              <a:endParaRPr lang="en-US" sz="1400" b="0" dirty="0">
                <a:solidFill>
                  <a:schemeClr val="bg1"/>
                </a:solidFill>
                <a:latin typeface="+mn-lt"/>
              </a:endParaRPr>
            </a:p>
          </p:txBody>
        </p:sp>
        <p:sp>
          <p:nvSpPr>
            <p:cNvPr id="4" name="TextBox 3">
              <a:extLst>
                <a:ext uri="{FF2B5EF4-FFF2-40B4-BE49-F238E27FC236}">
                  <a16:creationId xmlns:a16="http://schemas.microsoft.com/office/drawing/2014/main" id="{458757B4-48C1-05C3-1BFE-426734610920}"/>
                </a:ext>
              </a:extLst>
            </p:cNvPr>
            <p:cNvSpPr txBox="1"/>
            <p:nvPr/>
          </p:nvSpPr>
          <p:spPr bwMode="auto">
            <a:xfrm>
              <a:off x="719138" y="2766809"/>
              <a:ext cx="154869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bg1"/>
                  </a:solidFill>
                  <a:latin typeface="+mn-lt"/>
                </a:rPr>
                <a:t>Endocrine therapy</a:t>
              </a:r>
            </a:p>
            <a:p>
              <a:pPr marL="114300" algn="l">
                <a:lnSpc>
                  <a:spcPct val="90000"/>
                </a:lnSpc>
                <a:spcBef>
                  <a:spcPts val="0"/>
                </a:spcBef>
                <a:spcAft>
                  <a:spcPct val="0"/>
                </a:spcAft>
                <a:buClrTx/>
                <a:buFontTx/>
                <a:buNone/>
              </a:pPr>
              <a:r>
                <a:rPr lang="en-US" sz="1400" b="0" dirty="0" err="1">
                  <a:solidFill>
                    <a:schemeClr val="bg1"/>
                  </a:solidFill>
                  <a:latin typeface="+mn-lt"/>
                </a:rPr>
                <a:t>Fulvestrant</a:t>
              </a:r>
              <a:endParaRPr lang="en-US" sz="1400" b="0" dirty="0">
                <a:solidFill>
                  <a:schemeClr val="bg1"/>
                </a:solidFill>
                <a:latin typeface="+mn-lt"/>
              </a:endParaRPr>
            </a:p>
            <a:p>
              <a:pPr marL="114300" algn="l">
                <a:lnSpc>
                  <a:spcPct val="90000"/>
                </a:lnSpc>
                <a:spcBef>
                  <a:spcPts val="0"/>
                </a:spcBef>
                <a:spcAft>
                  <a:spcPct val="0"/>
                </a:spcAft>
                <a:buClrTx/>
                <a:buFontTx/>
                <a:buNone/>
              </a:pPr>
              <a:r>
                <a:rPr lang="en-US" sz="1400" b="0" dirty="0">
                  <a:solidFill>
                    <a:schemeClr val="bg1"/>
                  </a:solidFill>
                  <a:latin typeface="+mn-lt"/>
                </a:rPr>
                <a:t>Letrozole</a:t>
              </a:r>
            </a:p>
          </p:txBody>
        </p:sp>
        <p:sp>
          <p:nvSpPr>
            <p:cNvPr id="5" name="TextBox 4">
              <a:extLst>
                <a:ext uri="{FF2B5EF4-FFF2-40B4-BE49-F238E27FC236}">
                  <a16:creationId xmlns:a16="http://schemas.microsoft.com/office/drawing/2014/main" id="{2CEC56FC-3D7A-5E79-61A7-9B35FBB8E2D2}"/>
                </a:ext>
              </a:extLst>
            </p:cNvPr>
            <p:cNvSpPr txBox="1"/>
            <p:nvPr/>
          </p:nvSpPr>
          <p:spPr bwMode="auto">
            <a:xfrm>
              <a:off x="719138" y="3375253"/>
              <a:ext cx="20865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bg1"/>
                  </a:solidFill>
                  <a:latin typeface="+mn-lt"/>
                </a:rPr>
                <a:t>ECOG performance status</a:t>
              </a:r>
            </a:p>
            <a:p>
              <a:pPr marL="114300" algn="l">
                <a:lnSpc>
                  <a:spcPct val="90000"/>
                </a:lnSpc>
                <a:spcBef>
                  <a:spcPts val="0"/>
                </a:spcBef>
                <a:spcAft>
                  <a:spcPct val="0"/>
                </a:spcAft>
                <a:buClrTx/>
                <a:buFontTx/>
                <a:buNone/>
              </a:pPr>
              <a:r>
                <a:rPr lang="en-US" sz="1400" b="0" dirty="0">
                  <a:solidFill>
                    <a:schemeClr val="bg1"/>
                  </a:solidFill>
                  <a:latin typeface="+mn-lt"/>
                </a:rPr>
                <a:t>0</a:t>
              </a:r>
            </a:p>
            <a:p>
              <a:pPr marL="114300" algn="l">
                <a:lnSpc>
                  <a:spcPct val="90000"/>
                </a:lnSpc>
                <a:spcBef>
                  <a:spcPts val="0"/>
                </a:spcBef>
                <a:spcAft>
                  <a:spcPct val="0"/>
                </a:spcAft>
                <a:buClrTx/>
                <a:buFontTx/>
                <a:buNone/>
              </a:pPr>
              <a:r>
                <a:rPr lang="en-US" sz="1400" b="0" dirty="0">
                  <a:solidFill>
                    <a:schemeClr val="bg1"/>
                  </a:solidFill>
                  <a:latin typeface="+mn-lt"/>
                </a:rPr>
                <a:t>1 to 2</a:t>
              </a:r>
            </a:p>
          </p:txBody>
        </p:sp>
        <p:sp>
          <p:nvSpPr>
            <p:cNvPr id="6" name="TextBox 5">
              <a:extLst>
                <a:ext uri="{FF2B5EF4-FFF2-40B4-BE49-F238E27FC236}">
                  <a16:creationId xmlns:a16="http://schemas.microsoft.com/office/drawing/2014/main" id="{99094BF0-7A89-1F22-31C5-20BCA75E46ED}"/>
                </a:ext>
              </a:extLst>
            </p:cNvPr>
            <p:cNvSpPr txBox="1"/>
            <p:nvPr/>
          </p:nvSpPr>
          <p:spPr bwMode="auto">
            <a:xfrm>
              <a:off x="719138" y="3983697"/>
              <a:ext cx="135877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bg1"/>
                  </a:solidFill>
                  <a:latin typeface="+mn-lt"/>
                </a:rPr>
                <a:t>Metastatic sites</a:t>
              </a:r>
            </a:p>
            <a:p>
              <a:pPr marL="114300" algn="l">
                <a:lnSpc>
                  <a:spcPct val="90000"/>
                </a:lnSpc>
                <a:spcBef>
                  <a:spcPts val="0"/>
                </a:spcBef>
                <a:spcAft>
                  <a:spcPct val="0"/>
                </a:spcAft>
                <a:buClrTx/>
                <a:buFontTx/>
                <a:buNone/>
              </a:pPr>
              <a:r>
                <a:rPr lang="en-US" sz="1400" b="0" dirty="0">
                  <a:solidFill>
                    <a:schemeClr val="bg1"/>
                  </a:solidFill>
                  <a:latin typeface="+mn-lt"/>
                </a:rPr>
                <a:t>&lt;3</a:t>
              </a:r>
            </a:p>
            <a:p>
              <a:pPr marL="114300" algn="l">
                <a:lnSpc>
                  <a:spcPct val="90000"/>
                </a:lnSpc>
                <a:spcBef>
                  <a:spcPts val="0"/>
                </a:spcBef>
                <a:spcAft>
                  <a:spcPct val="0"/>
                </a:spcAft>
                <a:buClrTx/>
                <a:buFontTx/>
                <a:buNone/>
              </a:pPr>
              <a:r>
                <a:rPr lang="en-US" sz="1400" b="0" dirty="0">
                  <a:solidFill>
                    <a:schemeClr val="bg1"/>
                  </a:solidFill>
                  <a:latin typeface="+mn-lt"/>
                </a:rPr>
                <a:t>≥ 3</a:t>
              </a:r>
            </a:p>
          </p:txBody>
        </p:sp>
        <p:sp>
          <p:nvSpPr>
            <p:cNvPr id="7" name="TextBox 6">
              <a:extLst>
                <a:ext uri="{FF2B5EF4-FFF2-40B4-BE49-F238E27FC236}">
                  <a16:creationId xmlns:a16="http://schemas.microsoft.com/office/drawing/2014/main" id="{2F2C2DC8-F202-1EF3-3FCB-EDED413471DA}"/>
                </a:ext>
              </a:extLst>
            </p:cNvPr>
            <p:cNvSpPr txBox="1"/>
            <p:nvPr/>
          </p:nvSpPr>
          <p:spPr bwMode="auto">
            <a:xfrm>
              <a:off x="719138" y="4592141"/>
              <a:ext cx="173444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bg1"/>
                  </a:solidFill>
                  <a:latin typeface="+mn-lt"/>
                </a:rPr>
                <a:t>Visceral involvement</a:t>
              </a:r>
            </a:p>
            <a:p>
              <a:pPr marL="114300" algn="l">
                <a:lnSpc>
                  <a:spcPct val="90000"/>
                </a:lnSpc>
                <a:spcBef>
                  <a:spcPts val="0"/>
                </a:spcBef>
                <a:spcAft>
                  <a:spcPct val="0"/>
                </a:spcAft>
                <a:buClrTx/>
                <a:buFontTx/>
                <a:buNone/>
              </a:pPr>
              <a:r>
                <a:rPr lang="en-US" sz="1400" b="0" dirty="0">
                  <a:solidFill>
                    <a:schemeClr val="bg1"/>
                  </a:solidFill>
                  <a:latin typeface="+mn-lt"/>
                </a:rPr>
                <a:t>No</a:t>
              </a:r>
            </a:p>
            <a:p>
              <a:pPr marL="114300" algn="l">
                <a:lnSpc>
                  <a:spcPct val="90000"/>
                </a:lnSpc>
                <a:spcBef>
                  <a:spcPts val="0"/>
                </a:spcBef>
                <a:spcAft>
                  <a:spcPct val="0"/>
                </a:spcAft>
                <a:buClrTx/>
                <a:buFontTx/>
                <a:buNone/>
              </a:pPr>
              <a:r>
                <a:rPr lang="en-US" sz="1400" b="0" dirty="0">
                  <a:solidFill>
                    <a:schemeClr val="bg1"/>
                  </a:solidFill>
                  <a:latin typeface="+mn-lt"/>
                </a:rPr>
                <a:t>Yes</a:t>
              </a:r>
            </a:p>
          </p:txBody>
        </p:sp>
        <p:sp>
          <p:nvSpPr>
            <p:cNvPr id="8" name="TextBox 7">
              <a:extLst>
                <a:ext uri="{FF2B5EF4-FFF2-40B4-BE49-F238E27FC236}">
                  <a16:creationId xmlns:a16="http://schemas.microsoft.com/office/drawing/2014/main" id="{F777D447-96BE-D7F0-48C3-99C45C741964}"/>
                </a:ext>
              </a:extLst>
            </p:cNvPr>
            <p:cNvSpPr txBox="1"/>
            <p:nvPr/>
          </p:nvSpPr>
          <p:spPr bwMode="auto">
            <a:xfrm>
              <a:off x="719138" y="5200587"/>
              <a:ext cx="254249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bg1"/>
                  </a:solidFill>
                  <a:latin typeface="+mn-lt"/>
                </a:rPr>
                <a:t>Duration of first-line </a:t>
              </a:r>
              <a:r>
                <a:rPr lang="en-US" sz="1400" dirty="0" err="1">
                  <a:solidFill>
                    <a:schemeClr val="bg1"/>
                  </a:solidFill>
                  <a:latin typeface="+mn-lt"/>
                </a:rPr>
                <a:t>palbociclib</a:t>
              </a:r>
              <a:endParaRPr lang="en-US" sz="1400" dirty="0">
                <a:solidFill>
                  <a:schemeClr val="bg1"/>
                </a:solidFill>
                <a:latin typeface="+mn-lt"/>
              </a:endParaRPr>
            </a:p>
            <a:p>
              <a:pPr marL="114300" algn="l">
                <a:lnSpc>
                  <a:spcPct val="90000"/>
                </a:lnSpc>
                <a:spcBef>
                  <a:spcPts val="0"/>
                </a:spcBef>
                <a:spcAft>
                  <a:spcPct val="0"/>
                </a:spcAft>
                <a:buClrTx/>
                <a:buFontTx/>
                <a:buNone/>
              </a:pPr>
              <a:r>
                <a:rPr lang="en-US" sz="1400" b="0" dirty="0">
                  <a:solidFill>
                    <a:schemeClr val="bg1"/>
                  </a:solidFill>
                  <a:latin typeface="+mn-lt"/>
                </a:rPr>
                <a:t>6-12 </a:t>
              </a:r>
              <a:r>
                <a:rPr lang="en-US" sz="1400" b="0" dirty="0" err="1">
                  <a:solidFill>
                    <a:schemeClr val="bg1"/>
                  </a:solidFill>
                  <a:latin typeface="+mn-lt"/>
                </a:rPr>
                <a:t>mo</a:t>
              </a:r>
              <a:endParaRPr lang="en-US" sz="1400" b="0" dirty="0">
                <a:solidFill>
                  <a:schemeClr val="bg1"/>
                </a:solidFill>
                <a:latin typeface="+mn-lt"/>
              </a:endParaRPr>
            </a:p>
            <a:p>
              <a:pPr marL="114300" algn="l">
                <a:lnSpc>
                  <a:spcPct val="90000"/>
                </a:lnSpc>
                <a:spcBef>
                  <a:spcPts val="0"/>
                </a:spcBef>
                <a:spcAft>
                  <a:spcPct val="0"/>
                </a:spcAft>
                <a:buClrTx/>
                <a:buFontTx/>
                <a:buNone/>
              </a:pPr>
              <a:r>
                <a:rPr lang="en-US" sz="1400" b="0" dirty="0">
                  <a:solidFill>
                    <a:schemeClr val="bg1"/>
                  </a:solidFill>
                  <a:latin typeface="+mn-lt"/>
                </a:rPr>
                <a:t>≥12 </a:t>
              </a:r>
              <a:r>
                <a:rPr lang="en-US" sz="1400" b="0" dirty="0" err="1">
                  <a:solidFill>
                    <a:schemeClr val="bg1"/>
                  </a:solidFill>
                  <a:latin typeface="+mn-lt"/>
                </a:rPr>
                <a:t>mo</a:t>
              </a:r>
              <a:endParaRPr lang="en-US" sz="1400" b="0" dirty="0">
                <a:solidFill>
                  <a:schemeClr val="bg1"/>
                </a:solidFill>
                <a:latin typeface="+mn-lt"/>
              </a:endParaRPr>
            </a:p>
          </p:txBody>
        </p:sp>
      </p:grpSp>
      <p:grpSp>
        <p:nvGrpSpPr>
          <p:cNvPr id="20" name="Group 19">
            <a:extLst>
              <a:ext uri="{FF2B5EF4-FFF2-40B4-BE49-F238E27FC236}">
                <a16:creationId xmlns:a16="http://schemas.microsoft.com/office/drawing/2014/main" id="{7C6D1A93-BD83-376B-2D63-E4B602E344C5}"/>
              </a:ext>
            </a:extLst>
          </p:cNvPr>
          <p:cNvGrpSpPr/>
          <p:nvPr/>
        </p:nvGrpSpPr>
        <p:grpSpPr>
          <a:xfrm>
            <a:off x="2743425" y="1964466"/>
            <a:ext cx="1415772" cy="3910152"/>
            <a:chOff x="3949932" y="1964466"/>
            <a:chExt cx="1415772" cy="3910152"/>
          </a:xfrm>
        </p:grpSpPr>
        <p:sp>
          <p:nvSpPr>
            <p:cNvPr id="9" name="TextBox 8">
              <a:extLst>
                <a:ext uri="{FF2B5EF4-FFF2-40B4-BE49-F238E27FC236}">
                  <a16:creationId xmlns:a16="http://schemas.microsoft.com/office/drawing/2014/main" id="{98704445-4151-A042-850D-4A05613E77B9}"/>
                </a:ext>
              </a:extLst>
            </p:cNvPr>
            <p:cNvSpPr txBox="1"/>
            <p:nvPr/>
          </p:nvSpPr>
          <p:spPr bwMode="auto">
            <a:xfrm>
              <a:off x="3949932" y="1964466"/>
              <a:ext cx="141577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bg1"/>
                  </a:solidFill>
                  <a:latin typeface="+mn-lt"/>
                </a:rPr>
                <a:t>107/136 (78.7%)</a:t>
              </a:r>
            </a:p>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73/94 (77.7%)</a:t>
              </a:r>
            </a:p>
            <a:p>
              <a:pPr algn="ctr">
                <a:lnSpc>
                  <a:spcPct val="90000"/>
                </a:lnSpc>
                <a:spcBef>
                  <a:spcPts val="0"/>
                </a:spcBef>
                <a:spcAft>
                  <a:spcPct val="0"/>
                </a:spcAft>
                <a:buClrTx/>
                <a:buFontTx/>
                <a:buNone/>
              </a:pPr>
              <a:r>
                <a:rPr lang="en-US" sz="1400" b="0" dirty="0">
                  <a:solidFill>
                    <a:schemeClr val="bg1"/>
                  </a:solidFill>
                  <a:latin typeface="+mn-lt"/>
                </a:rPr>
                <a:t>34/42 (81%)</a:t>
              </a:r>
            </a:p>
          </p:txBody>
        </p:sp>
        <p:sp>
          <p:nvSpPr>
            <p:cNvPr id="10" name="TextBox 9">
              <a:extLst>
                <a:ext uri="{FF2B5EF4-FFF2-40B4-BE49-F238E27FC236}">
                  <a16:creationId xmlns:a16="http://schemas.microsoft.com/office/drawing/2014/main" id="{A08E6106-FF09-267C-688C-36A4F96D4903}"/>
                </a:ext>
              </a:extLst>
            </p:cNvPr>
            <p:cNvSpPr txBox="1"/>
            <p:nvPr/>
          </p:nvSpPr>
          <p:spPr bwMode="auto">
            <a:xfrm>
              <a:off x="3949932" y="2766809"/>
              <a:ext cx="12153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96/120 (80%)</a:t>
              </a:r>
            </a:p>
            <a:p>
              <a:pPr algn="ctr">
                <a:lnSpc>
                  <a:spcPct val="90000"/>
                </a:lnSpc>
                <a:spcBef>
                  <a:spcPts val="0"/>
                </a:spcBef>
                <a:spcAft>
                  <a:spcPct val="0"/>
                </a:spcAft>
                <a:buClrTx/>
                <a:buFontTx/>
                <a:buNone/>
              </a:pPr>
              <a:r>
                <a:rPr lang="en-US" sz="1400" b="0" dirty="0">
                  <a:solidFill>
                    <a:schemeClr val="bg1"/>
                  </a:solidFill>
                  <a:latin typeface="+mn-lt"/>
                </a:rPr>
                <a:t>11/16 (68.8%)</a:t>
              </a:r>
            </a:p>
          </p:txBody>
        </p:sp>
        <p:sp>
          <p:nvSpPr>
            <p:cNvPr id="11" name="TextBox 10">
              <a:extLst>
                <a:ext uri="{FF2B5EF4-FFF2-40B4-BE49-F238E27FC236}">
                  <a16:creationId xmlns:a16="http://schemas.microsoft.com/office/drawing/2014/main" id="{6A9E7697-6490-8C9A-7BA5-8F52AB87982E}"/>
                </a:ext>
              </a:extLst>
            </p:cNvPr>
            <p:cNvSpPr txBox="1"/>
            <p:nvPr/>
          </p:nvSpPr>
          <p:spPr bwMode="auto">
            <a:xfrm>
              <a:off x="3949932" y="3375253"/>
              <a:ext cx="12153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70/90 (77.8%)</a:t>
              </a:r>
            </a:p>
            <a:p>
              <a:pPr algn="ctr">
                <a:lnSpc>
                  <a:spcPct val="90000"/>
                </a:lnSpc>
                <a:spcBef>
                  <a:spcPts val="0"/>
                </a:spcBef>
                <a:spcAft>
                  <a:spcPct val="0"/>
                </a:spcAft>
                <a:buClrTx/>
                <a:buFontTx/>
                <a:buNone/>
              </a:pPr>
              <a:r>
                <a:rPr lang="en-US" sz="1400" b="0" dirty="0">
                  <a:solidFill>
                    <a:schemeClr val="bg1"/>
                  </a:solidFill>
                  <a:latin typeface="+mn-lt"/>
                </a:rPr>
                <a:t>37/46 (80.4%)</a:t>
              </a:r>
            </a:p>
          </p:txBody>
        </p:sp>
        <p:sp>
          <p:nvSpPr>
            <p:cNvPr id="12" name="TextBox 11">
              <a:extLst>
                <a:ext uri="{FF2B5EF4-FFF2-40B4-BE49-F238E27FC236}">
                  <a16:creationId xmlns:a16="http://schemas.microsoft.com/office/drawing/2014/main" id="{61321479-9C9F-0606-E513-1214EC728B7D}"/>
                </a:ext>
              </a:extLst>
            </p:cNvPr>
            <p:cNvSpPr txBox="1"/>
            <p:nvPr/>
          </p:nvSpPr>
          <p:spPr bwMode="auto">
            <a:xfrm>
              <a:off x="3949932" y="3983697"/>
              <a:ext cx="12153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65/92 (70.7%)</a:t>
              </a:r>
            </a:p>
            <a:p>
              <a:pPr algn="ctr">
                <a:lnSpc>
                  <a:spcPct val="90000"/>
                </a:lnSpc>
                <a:spcBef>
                  <a:spcPts val="0"/>
                </a:spcBef>
                <a:spcAft>
                  <a:spcPct val="0"/>
                </a:spcAft>
                <a:buClrTx/>
                <a:buFontTx/>
                <a:buNone/>
              </a:pPr>
              <a:r>
                <a:rPr lang="en-US" sz="1400" b="0" dirty="0">
                  <a:solidFill>
                    <a:schemeClr val="bg1"/>
                  </a:solidFill>
                  <a:latin typeface="+mn-lt"/>
                </a:rPr>
                <a:t>42/44 (95.5%)</a:t>
              </a:r>
            </a:p>
          </p:txBody>
        </p:sp>
        <p:sp>
          <p:nvSpPr>
            <p:cNvPr id="13" name="TextBox 12">
              <a:extLst>
                <a:ext uri="{FF2B5EF4-FFF2-40B4-BE49-F238E27FC236}">
                  <a16:creationId xmlns:a16="http://schemas.microsoft.com/office/drawing/2014/main" id="{31C708C3-0D29-19AD-CBD3-AE4CFF408282}"/>
                </a:ext>
              </a:extLst>
            </p:cNvPr>
            <p:cNvSpPr txBox="1"/>
            <p:nvPr/>
          </p:nvSpPr>
          <p:spPr bwMode="auto">
            <a:xfrm>
              <a:off x="3949932" y="4592141"/>
              <a:ext cx="12153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34/52 (65.4%)</a:t>
              </a:r>
            </a:p>
            <a:p>
              <a:pPr algn="ctr">
                <a:lnSpc>
                  <a:spcPct val="90000"/>
                </a:lnSpc>
                <a:spcBef>
                  <a:spcPts val="0"/>
                </a:spcBef>
                <a:spcAft>
                  <a:spcPct val="0"/>
                </a:spcAft>
                <a:buClrTx/>
                <a:buFontTx/>
                <a:buNone/>
              </a:pPr>
              <a:r>
                <a:rPr lang="en-US" sz="1400" b="0" dirty="0">
                  <a:solidFill>
                    <a:schemeClr val="bg1"/>
                  </a:solidFill>
                  <a:latin typeface="+mn-lt"/>
                </a:rPr>
                <a:t>73/84 (86.9%)</a:t>
              </a:r>
            </a:p>
          </p:txBody>
        </p:sp>
        <p:sp>
          <p:nvSpPr>
            <p:cNvPr id="14" name="TextBox 13">
              <a:extLst>
                <a:ext uri="{FF2B5EF4-FFF2-40B4-BE49-F238E27FC236}">
                  <a16:creationId xmlns:a16="http://schemas.microsoft.com/office/drawing/2014/main" id="{E2C247E9-93E8-A8E6-8960-5D7489DFCDF3}"/>
                </a:ext>
              </a:extLst>
            </p:cNvPr>
            <p:cNvSpPr txBox="1"/>
            <p:nvPr/>
          </p:nvSpPr>
          <p:spPr bwMode="auto">
            <a:xfrm>
              <a:off x="3949932" y="5200587"/>
              <a:ext cx="130676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14/18 (77.8%)</a:t>
              </a:r>
            </a:p>
            <a:p>
              <a:pPr algn="ctr">
                <a:lnSpc>
                  <a:spcPct val="90000"/>
                </a:lnSpc>
                <a:spcBef>
                  <a:spcPts val="0"/>
                </a:spcBef>
                <a:spcAft>
                  <a:spcPct val="0"/>
                </a:spcAft>
                <a:buClrTx/>
                <a:buFontTx/>
                <a:buNone/>
              </a:pPr>
              <a:r>
                <a:rPr lang="en-US" sz="1400" b="0" dirty="0">
                  <a:solidFill>
                    <a:schemeClr val="bg1"/>
                  </a:solidFill>
                  <a:latin typeface="+mn-lt"/>
                </a:rPr>
                <a:t>93/118 (78.8%)</a:t>
              </a:r>
            </a:p>
          </p:txBody>
        </p:sp>
      </p:grpSp>
      <p:grpSp>
        <p:nvGrpSpPr>
          <p:cNvPr id="26" name="Group 25">
            <a:extLst>
              <a:ext uri="{FF2B5EF4-FFF2-40B4-BE49-F238E27FC236}">
                <a16:creationId xmlns:a16="http://schemas.microsoft.com/office/drawing/2014/main" id="{5A6FD81A-18A3-707D-95E6-5C0051761E14}"/>
              </a:ext>
            </a:extLst>
          </p:cNvPr>
          <p:cNvGrpSpPr/>
          <p:nvPr/>
        </p:nvGrpSpPr>
        <p:grpSpPr>
          <a:xfrm>
            <a:off x="4239331" y="1964466"/>
            <a:ext cx="1171312" cy="3910152"/>
            <a:chOff x="4022068" y="1964466"/>
            <a:chExt cx="1171312" cy="3910152"/>
          </a:xfrm>
        </p:grpSpPr>
        <p:sp>
          <p:nvSpPr>
            <p:cNvPr id="27" name="TextBox 26">
              <a:extLst>
                <a:ext uri="{FF2B5EF4-FFF2-40B4-BE49-F238E27FC236}">
                  <a16:creationId xmlns:a16="http://schemas.microsoft.com/office/drawing/2014/main" id="{EE696A6A-C096-13F4-3EA7-C2B6080EFC44}"/>
                </a:ext>
              </a:extLst>
            </p:cNvPr>
            <p:cNvSpPr txBox="1"/>
            <p:nvPr/>
          </p:nvSpPr>
          <p:spPr bwMode="auto">
            <a:xfrm>
              <a:off x="4122254" y="1964466"/>
              <a:ext cx="1071126"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bg1"/>
                  </a:solidFill>
                  <a:latin typeface="+mn-lt"/>
                </a:rPr>
                <a:t>4.9 (3.6-6)</a:t>
              </a:r>
            </a:p>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4.1 (3.5-5.8)</a:t>
              </a:r>
            </a:p>
            <a:p>
              <a:pPr algn="ctr">
                <a:lnSpc>
                  <a:spcPct val="90000"/>
                </a:lnSpc>
                <a:spcBef>
                  <a:spcPts val="0"/>
                </a:spcBef>
                <a:spcAft>
                  <a:spcPct val="0"/>
                </a:spcAft>
                <a:buClrTx/>
                <a:buFontTx/>
                <a:buNone/>
              </a:pPr>
              <a:r>
                <a:rPr lang="en-US" sz="1400" b="0" dirty="0">
                  <a:solidFill>
                    <a:schemeClr val="bg1"/>
                  </a:solidFill>
                  <a:latin typeface="+mn-lt"/>
                </a:rPr>
                <a:t>5.5 (2.5-7.6)</a:t>
              </a:r>
            </a:p>
          </p:txBody>
        </p:sp>
        <p:sp>
          <p:nvSpPr>
            <p:cNvPr id="28" name="TextBox 27">
              <a:extLst>
                <a:ext uri="{FF2B5EF4-FFF2-40B4-BE49-F238E27FC236}">
                  <a16:creationId xmlns:a16="http://schemas.microsoft.com/office/drawing/2014/main" id="{BD95155E-1F67-D2D4-9A52-CEDCCDE4EA85}"/>
                </a:ext>
              </a:extLst>
            </p:cNvPr>
            <p:cNvSpPr txBox="1"/>
            <p:nvPr/>
          </p:nvSpPr>
          <p:spPr bwMode="auto">
            <a:xfrm>
              <a:off x="4022069" y="2766809"/>
              <a:ext cx="107112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4.1 (3.5-5.8)</a:t>
              </a:r>
            </a:p>
            <a:p>
              <a:pPr algn="ctr">
                <a:lnSpc>
                  <a:spcPct val="90000"/>
                </a:lnSpc>
                <a:spcBef>
                  <a:spcPts val="0"/>
                </a:spcBef>
                <a:spcAft>
                  <a:spcPct val="0"/>
                </a:spcAft>
                <a:buClrTx/>
                <a:buFontTx/>
                <a:buNone/>
              </a:pPr>
              <a:r>
                <a:rPr lang="en-US" sz="1400" b="0" dirty="0">
                  <a:solidFill>
                    <a:schemeClr val="bg1"/>
                  </a:solidFill>
                  <a:latin typeface="+mn-lt"/>
                </a:rPr>
                <a:t>6.7 (2.5-14)</a:t>
              </a:r>
            </a:p>
          </p:txBody>
        </p:sp>
        <p:sp>
          <p:nvSpPr>
            <p:cNvPr id="29" name="TextBox 28">
              <a:extLst>
                <a:ext uri="{FF2B5EF4-FFF2-40B4-BE49-F238E27FC236}">
                  <a16:creationId xmlns:a16="http://schemas.microsoft.com/office/drawing/2014/main" id="{A51670A1-1738-3DAA-B3C4-47967ABCE9D2}"/>
                </a:ext>
              </a:extLst>
            </p:cNvPr>
            <p:cNvSpPr txBox="1"/>
            <p:nvPr/>
          </p:nvSpPr>
          <p:spPr bwMode="auto">
            <a:xfrm>
              <a:off x="4022069" y="3375253"/>
              <a:ext cx="107112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4.9 (3.5-6.8)</a:t>
              </a:r>
            </a:p>
            <a:p>
              <a:pPr algn="ctr">
                <a:lnSpc>
                  <a:spcPct val="90000"/>
                </a:lnSpc>
                <a:spcBef>
                  <a:spcPts val="0"/>
                </a:spcBef>
                <a:spcAft>
                  <a:spcPct val="0"/>
                </a:spcAft>
                <a:buClrTx/>
                <a:buFontTx/>
                <a:buNone/>
              </a:pPr>
              <a:r>
                <a:rPr lang="en-US" sz="1400" b="0" dirty="0">
                  <a:solidFill>
                    <a:schemeClr val="bg1"/>
                  </a:solidFill>
                  <a:latin typeface="+mn-lt"/>
                </a:rPr>
                <a:t>4.1 (2.8-5.7)</a:t>
              </a:r>
            </a:p>
          </p:txBody>
        </p:sp>
        <p:sp>
          <p:nvSpPr>
            <p:cNvPr id="30" name="TextBox 29">
              <a:extLst>
                <a:ext uri="{FF2B5EF4-FFF2-40B4-BE49-F238E27FC236}">
                  <a16:creationId xmlns:a16="http://schemas.microsoft.com/office/drawing/2014/main" id="{7528BADB-2563-33F2-0E37-73E4E23E9B49}"/>
                </a:ext>
              </a:extLst>
            </p:cNvPr>
            <p:cNvSpPr txBox="1"/>
            <p:nvPr/>
          </p:nvSpPr>
          <p:spPr bwMode="auto">
            <a:xfrm>
              <a:off x="4022069" y="3983697"/>
              <a:ext cx="107112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5.7 (3.6-7.4)</a:t>
              </a:r>
            </a:p>
            <a:p>
              <a:pPr algn="ctr">
                <a:lnSpc>
                  <a:spcPct val="90000"/>
                </a:lnSpc>
                <a:spcBef>
                  <a:spcPts val="0"/>
                </a:spcBef>
                <a:spcAft>
                  <a:spcPct val="0"/>
                </a:spcAft>
                <a:buClrTx/>
                <a:buFontTx/>
                <a:buNone/>
              </a:pPr>
              <a:r>
                <a:rPr lang="en-US" sz="1400" b="0" dirty="0">
                  <a:solidFill>
                    <a:schemeClr val="bg1"/>
                  </a:solidFill>
                  <a:latin typeface="+mn-lt"/>
                </a:rPr>
                <a:t>3.5 (2-5.5)</a:t>
              </a:r>
            </a:p>
          </p:txBody>
        </p:sp>
        <p:sp>
          <p:nvSpPr>
            <p:cNvPr id="31" name="TextBox 30">
              <a:extLst>
                <a:ext uri="{FF2B5EF4-FFF2-40B4-BE49-F238E27FC236}">
                  <a16:creationId xmlns:a16="http://schemas.microsoft.com/office/drawing/2014/main" id="{FABCC00E-7662-4BA1-719C-B17BBE6FC08D}"/>
                </a:ext>
              </a:extLst>
            </p:cNvPr>
            <p:cNvSpPr txBox="1"/>
            <p:nvPr/>
          </p:nvSpPr>
          <p:spPr bwMode="auto">
            <a:xfrm>
              <a:off x="4022068" y="4592141"/>
              <a:ext cx="107112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8.8 (4.2-11)</a:t>
              </a:r>
            </a:p>
            <a:p>
              <a:pPr algn="ctr">
                <a:lnSpc>
                  <a:spcPct val="90000"/>
                </a:lnSpc>
                <a:spcBef>
                  <a:spcPts val="0"/>
                </a:spcBef>
                <a:spcAft>
                  <a:spcPct val="0"/>
                </a:spcAft>
                <a:buClrTx/>
                <a:buFontTx/>
                <a:buNone/>
              </a:pPr>
              <a:r>
                <a:rPr lang="en-US" sz="1400" b="0" dirty="0">
                  <a:solidFill>
                    <a:schemeClr val="bg1"/>
                  </a:solidFill>
                  <a:latin typeface="+mn-lt"/>
                </a:rPr>
                <a:t>3.6 (2.3-5.4)</a:t>
              </a:r>
            </a:p>
          </p:txBody>
        </p:sp>
        <p:sp>
          <p:nvSpPr>
            <p:cNvPr id="32" name="TextBox 31">
              <a:extLst>
                <a:ext uri="{FF2B5EF4-FFF2-40B4-BE49-F238E27FC236}">
                  <a16:creationId xmlns:a16="http://schemas.microsoft.com/office/drawing/2014/main" id="{4FA03D31-9A3F-27CD-90C1-0BC58C91BD3B}"/>
                </a:ext>
              </a:extLst>
            </p:cNvPr>
            <p:cNvSpPr txBox="1"/>
            <p:nvPr/>
          </p:nvSpPr>
          <p:spPr bwMode="auto">
            <a:xfrm>
              <a:off x="4067754" y="5200587"/>
              <a:ext cx="107112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1.8 (1.7-12)</a:t>
              </a:r>
            </a:p>
            <a:p>
              <a:pPr algn="ctr">
                <a:lnSpc>
                  <a:spcPct val="90000"/>
                </a:lnSpc>
                <a:spcBef>
                  <a:spcPts val="0"/>
                </a:spcBef>
                <a:spcAft>
                  <a:spcPct val="0"/>
                </a:spcAft>
                <a:buClrTx/>
                <a:buFontTx/>
                <a:buNone/>
              </a:pPr>
              <a:r>
                <a:rPr lang="en-US" sz="1400" b="0" dirty="0">
                  <a:solidFill>
                    <a:schemeClr val="bg1"/>
                  </a:solidFill>
                  <a:latin typeface="+mn-lt"/>
                </a:rPr>
                <a:t>5.5 (3.6-6.4)</a:t>
              </a:r>
            </a:p>
          </p:txBody>
        </p:sp>
      </p:grpSp>
      <p:grpSp>
        <p:nvGrpSpPr>
          <p:cNvPr id="33" name="Group 32">
            <a:extLst>
              <a:ext uri="{FF2B5EF4-FFF2-40B4-BE49-F238E27FC236}">
                <a16:creationId xmlns:a16="http://schemas.microsoft.com/office/drawing/2014/main" id="{8AF2EB13-52FE-4839-295F-89C7D2C3C35E}"/>
              </a:ext>
            </a:extLst>
          </p:cNvPr>
          <p:cNvGrpSpPr/>
          <p:nvPr/>
        </p:nvGrpSpPr>
        <p:grpSpPr>
          <a:xfrm>
            <a:off x="5410712" y="1964466"/>
            <a:ext cx="1324398" cy="3910152"/>
            <a:chOff x="3949935" y="1964466"/>
            <a:chExt cx="1324398" cy="3910152"/>
          </a:xfrm>
        </p:grpSpPr>
        <p:sp>
          <p:nvSpPr>
            <p:cNvPr id="34" name="TextBox 33">
              <a:extLst>
                <a:ext uri="{FF2B5EF4-FFF2-40B4-BE49-F238E27FC236}">
                  <a16:creationId xmlns:a16="http://schemas.microsoft.com/office/drawing/2014/main" id="{1C051B45-1B90-32CC-B6A5-961AA8ECA89C}"/>
                </a:ext>
              </a:extLst>
            </p:cNvPr>
            <p:cNvSpPr txBox="1"/>
            <p:nvPr/>
          </p:nvSpPr>
          <p:spPr bwMode="auto">
            <a:xfrm>
              <a:off x="4041303" y="1964466"/>
              <a:ext cx="123303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bg1"/>
                  </a:solidFill>
                  <a:latin typeface="+mn-lt"/>
                </a:rPr>
                <a:t>51/62 (82.3%)</a:t>
              </a:r>
            </a:p>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29/33 (87.9%)</a:t>
              </a:r>
            </a:p>
            <a:p>
              <a:pPr algn="ctr">
                <a:lnSpc>
                  <a:spcPct val="90000"/>
                </a:lnSpc>
                <a:spcBef>
                  <a:spcPts val="0"/>
                </a:spcBef>
                <a:spcAft>
                  <a:spcPct val="0"/>
                </a:spcAft>
                <a:buClrTx/>
                <a:buFontTx/>
                <a:buNone/>
              </a:pPr>
              <a:r>
                <a:rPr lang="en-US" sz="1400" b="0" dirty="0">
                  <a:solidFill>
                    <a:schemeClr val="bg1"/>
                  </a:solidFill>
                  <a:latin typeface="+mn-lt"/>
                </a:rPr>
                <a:t>11/29 (75.9%)</a:t>
              </a:r>
            </a:p>
          </p:txBody>
        </p:sp>
        <p:sp>
          <p:nvSpPr>
            <p:cNvPr id="35" name="TextBox 34">
              <a:extLst>
                <a:ext uri="{FF2B5EF4-FFF2-40B4-BE49-F238E27FC236}">
                  <a16:creationId xmlns:a16="http://schemas.microsoft.com/office/drawing/2014/main" id="{475D76D3-A335-FE73-8829-3C494896E441}"/>
                </a:ext>
              </a:extLst>
            </p:cNvPr>
            <p:cNvSpPr txBox="1"/>
            <p:nvPr/>
          </p:nvSpPr>
          <p:spPr bwMode="auto">
            <a:xfrm>
              <a:off x="4018062" y="2766809"/>
              <a:ext cx="107914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47/58 (81%)</a:t>
              </a:r>
            </a:p>
            <a:p>
              <a:pPr algn="ctr">
                <a:lnSpc>
                  <a:spcPct val="90000"/>
                </a:lnSpc>
                <a:spcBef>
                  <a:spcPts val="0"/>
                </a:spcBef>
                <a:spcAft>
                  <a:spcPct val="0"/>
                </a:spcAft>
                <a:buClrTx/>
                <a:buFontTx/>
                <a:buNone/>
              </a:pPr>
              <a:r>
                <a:rPr lang="en-US" sz="1400" b="0" dirty="0">
                  <a:solidFill>
                    <a:schemeClr val="bg1"/>
                  </a:solidFill>
                  <a:latin typeface="+mn-lt"/>
                </a:rPr>
                <a:t>4/4 (100%)</a:t>
              </a:r>
            </a:p>
          </p:txBody>
        </p:sp>
        <p:sp>
          <p:nvSpPr>
            <p:cNvPr id="36" name="TextBox 35">
              <a:extLst>
                <a:ext uri="{FF2B5EF4-FFF2-40B4-BE49-F238E27FC236}">
                  <a16:creationId xmlns:a16="http://schemas.microsoft.com/office/drawing/2014/main" id="{ADCCBC37-0B67-835D-B12E-2919E1AEDAA4}"/>
                </a:ext>
              </a:extLst>
            </p:cNvPr>
            <p:cNvSpPr txBox="1"/>
            <p:nvPr/>
          </p:nvSpPr>
          <p:spPr bwMode="auto">
            <a:xfrm>
              <a:off x="3949935" y="3375253"/>
              <a:ext cx="121539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25/31 (80.6%)</a:t>
              </a:r>
            </a:p>
            <a:p>
              <a:pPr algn="ctr">
                <a:lnSpc>
                  <a:spcPct val="90000"/>
                </a:lnSpc>
                <a:spcBef>
                  <a:spcPts val="0"/>
                </a:spcBef>
                <a:spcAft>
                  <a:spcPct val="0"/>
                </a:spcAft>
                <a:buClrTx/>
                <a:buFontTx/>
                <a:buNone/>
              </a:pPr>
              <a:r>
                <a:rPr lang="en-US" sz="1400" b="0" dirty="0">
                  <a:solidFill>
                    <a:schemeClr val="bg1"/>
                  </a:solidFill>
                  <a:latin typeface="+mn-lt"/>
                </a:rPr>
                <a:t>26/31 (83.9%)</a:t>
              </a:r>
            </a:p>
          </p:txBody>
        </p:sp>
        <p:sp>
          <p:nvSpPr>
            <p:cNvPr id="37" name="TextBox 36">
              <a:extLst>
                <a:ext uri="{FF2B5EF4-FFF2-40B4-BE49-F238E27FC236}">
                  <a16:creationId xmlns:a16="http://schemas.microsoft.com/office/drawing/2014/main" id="{2DE94529-89D3-8887-E3F2-8E9652F23EC9}"/>
                </a:ext>
              </a:extLst>
            </p:cNvPr>
            <p:cNvSpPr txBox="1"/>
            <p:nvPr/>
          </p:nvSpPr>
          <p:spPr bwMode="auto">
            <a:xfrm>
              <a:off x="3949935" y="3983697"/>
              <a:ext cx="121539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30/38 (78.9%)</a:t>
              </a:r>
            </a:p>
            <a:p>
              <a:pPr algn="ctr">
                <a:lnSpc>
                  <a:spcPct val="90000"/>
                </a:lnSpc>
                <a:spcBef>
                  <a:spcPts val="0"/>
                </a:spcBef>
                <a:spcAft>
                  <a:spcPct val="0"/>
                </a:spcAft>
                <a:buClrTx/>
                <a:buFontTx/>
                <a:buNone/>
              </a:pPr>
              <a:r>
                <a:rPr lang="en-US" sz="1400" b="0" dirty="0">
                  <a:solidFill>
                    <a:schemeClr val="bg1"/>
                  </a:solidFill>
                  <a:latin typeface="+mn-lt"/>
                </a:rPr>
                <a:t>21/24 (87.5%)</a:t>
              </a:r>
            </a:p>
          </p:txBody>
        </p:sp>
        <p:sp>
          <p:nvSpPr>
            <p:cNvPr id="38" name="TextBox 37">
              <a:extLst>
                <a:ext uri="{FF2B5EF4-FFF2-40B4-BE49-F238E27FC236}">
                  <a16:creationId xmlns:a16="http://schemas.microsoft.com/office/drawing/2014/main" id="{EA7BC546-E866-85ED-8437-C4D80B085751}"/>
                </a:ext>
              </a:extLst>
            </p:cNvPr>
            <p:cNvSpPr txBox="1"/>
            <p:nvPr/>
          </p:nvSpPr>
          <p:spPr bwMode="auto">
            <a:xfrm>
              <a:off x="3949935" y="4592141"/>
              <a:ext cx="12153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18/25 (72%)</a:t>
              </a:r>
            </a:p>
            <a:p>
              <a:pPr algn="ctr">
                <a:lnSpc>
                  <a:spcPct val="90000"/>
                </a:lnSpc>
                <a:spcBef>
                  <a:spcPts val="0"/>
                </a:spcBef>
                <a:spcAft>
                  <a:spcPct val="0"/>
                </a:spcAft>
                <a:buClrTx/>
                <a:buFontTx/>
                <a:buNone/>
              </a:pPr>
              <a:r>
                <a:rPr lang="en-US" sz="1400" b="0" dirty="0">
                  <a:solidFill>
                    <a:schemeClr val="bg1"/>
                  </a:solidFill>
                  <a:latin typeface="+mn-lt"/>
                </a:rPr>
                <a:t>33/37 (89.2%)</a:t>
              </a:r>
            </a:p>
          </p:txBody>
        </p:sp>
        <p:sp>
          <p:nvSpPr>
            <p:cNvPr id="39" name="TextBox 38">
              <a:extLst>
                <a:ext uri="{FF2B5EF4-FFF2-40B4-BE49-F238E27FC236}">
                  <a16:creationId xmlns:a16="http://schemas.microsoft.com/office/drawing/2014/main" id="{D5E3D7E0-C755-F924-DF45-8B62EC5BB99C}"/>
                </a:ext>
              </a:extLst>
            </p:cNvPr>
            <p:cNvSpPr txBox="1"/>
            <p:nvPr/>
          </p:nvSpPr>
          <p:spPr bwMode="auto">
            <a:xfrm>
              <a:off x="3995620" y="5200587"/>
              <a:ext cx="12153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8/10 (80%)</a:t>
              </a:r>
            </a:p>
            <a:p>
              <a:pPr algn="ctr">
                <a:lnSpc>
                  <a:spcPct val="90000"/>
                </a:lnSpc>
                <a:spcBef>
                  <a:spcPts val="0"/>
                </a:spcBef>
                <a:spcAft>
                  <a:spcPct val="0"/>
                </a:spcAft>
                <a:buClrTx/>
                <a:buFontTx/>
                <a:buNone/>
              </a:pPr>
              <a:r>
                <a:rPr lang="en-US" sz="1400" b="0" dirty="0">
                  <a:solidFill>
                    <a:schemeClr val="bg1"/>
                  </a:solidFill>
                  <a:latin typeface="+mn-lt"/>
                </a:rPr>
                <a:t>43/52 (82.7%)</a:t>
              </a:r>
            </a:p>
          </p:txBody>
        </p:sp>
      </p:grpSp>
      <p:grpSp>
        <p:nvGrpSpPr>
          <p:cNvPr id="40" name="Group 39">
            <a:extLst>
              <a:ext uri="{FF2B5EF4-FFF2-40B4-BE49-F238E27FC236}">
                <a16:creationId xmlns:a16="http://schemas.microsoft.com/office/drawing/2014/main" id="{089079C5-8860-0758-A2EF-A681339989A9}"/>
              </a:ext>
            </a:extLst>
          </p:cNvPr>
          <p:cNvGrpSpPr/>
          <p:nvPr/>
        </p:nvGrpSpPr>
        <p:grpSpPr>
          <a:xfrm>
            <a:off x="6770057" y="1964466"/>
            <a:ext cx="1223411" cy="3910152"/>
            <a:chOff x="3976382" y="1964466"/>
            <a:chExt cx="1223411" cy="3910152"/>
          </a:xfrm>
        </p:grpSpPr>
        <p:sp>
          <p:nvSpPr>
            <p:cNvPr id="41" name="TextBox 40">
              <a:extLst>
                <a:ext uri="{FF2B5EF4-FFF2-40B4-BE49-F238E27FC236}">
                  <a16:creationId xmlns:a16="http://schemas.microsoft.com/office/drawing/2014/main" id="{2AF43513-24FC-648B-E069-DA6AB81C3563}"/>
                </a:ext>
              </a:extLst>
            </p:cNvPr>
            <p:cNvSpPr txBox="1"/>
            <p:nvPr/>
          </p:nvSpPr>
          <p:spPr bwMode="auto">
            <a:xfrm>
              <a:off x="4115842" y="1964466"/>
              <a:ext cx="1083951"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bg1"/>
                  </a:solidFill>
                  <a:latin typeface="+mn-lt"/>
                </a:rPr>
                <a:t>3.6 (2.5-4.2)</a:t>
              </a:r>
            </a:p>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2.7 (1.9-3.9)</a:t>
              </a:r>
            </a:p>
            <a:p>
              <a:pPr algn="ctr">
                <a:lnSpc>
                  <a:spcPct val="90000"/>
                </a:lnSpc>
                <a:spcBef>
                  <a:spcPts val="0"/>
                </a:spcBef>
                <a:spcAft>
                  <a:spcPct val="0"/>
                </a:spcAft>
                <a:buClrTx/>
                <a:buFontTx/>
                <a:buNone/>
              </a:pPr>
              <a:r>
                <a:rPr lang="en-US" sz="1400" b="0" dirty="0">
                  <a:solidFill>
                    <a:schemeClr val="bg1"/>
                  </a:solidFill>
                  <a:latin typeface="+mn-lt"/>
                </a:rPr>
                <a:t>3.6 (3.5-7.1)</a:t>
              </a:r>
            </a:p>
          </p:txBody>
        </p:sp>
        <p:sp>
          <p:nvSpPr>
            <p:cNvPr id="42" name="TextBox 41">
              <a:extLst>
                <a:ext uri="{FF2B5EF4-FFF2-40B4-BE49-F238E27FC236}">
                  <a16:creationId xmlns:a16="http://schemas.microsoft.com/office/drawing/2014/main" id="{648B6AEB-FB43-D3F1-8735-908CFD950BC8}"/>
                </a:ext>
              </a:extLst>
            </p:cNvPr>
            <p:cNvSpPr txBox="1"/>
            <p:nvPr/>
          </p:nvSpPr>
          <p:spPr bwMode="auto">
            <a:xfrm>
              <a:off x="4022069" y="2766809"/>
              <a:ext cx="107112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3.6 (2.7-4.2)</a:t>
              </a:r>
            </a:p>
            <a:p>
              <a:pPr algn="ctr">
                <a:lnSpc>
                  <a:spcPct val="90000"/>
                </a:lnSpc>
                <a:spcBef>
                  <a:spcPts val="0"/>
                </a:spcBef>
                <a:spcAft>
                  <a:spcPct val="0"/>
                </a:spcAft>
                <a:buClrTx/>
                <a:buFontTx/>
                <a:buNone/>
              </a:pPr>
              <a:r>
                <a:rPr lang="en-US" sz="1400" b="0" dirty="0">
                  <a:solidFill>
                    <a:schemeClr val="bg1"/>
                  </a:solidFill>
                  <a:latin typeface="+mn-lt"/>
                </a:rPr>
                <a:t>3.1 (1.6-NA)</a:t>
              </a:r>
            </a:p>
          </p:txBody>
        </p:sp>
        <p:sp>
          <p:nvSpPr>
            <p:cNvPr id="43" name="TextBox 42">
              <a:extLst>
                <a:ext uri="{FF2B5EF4-FFF2-40B4-BE49-F238E27FC236}">
                  <a16:creationId xmlns:a16="http://schemas.microsoft.com/office/drawing/2014/main" id="{57595A11-50A6-5AAB-3FD4-D808FE8F7C0C}"/>
                </a:ext>
              </a:extLst>
            </p:cNvPr>
            <p:cNvSpPr txBox="1"/>
            <p:nvPr/>
          </p:nvSpPr>
          <p:spPr bwMode="auto">
            <a:xfrm>
              <a:off x="4022069" y="3375253"/>
              <a:ext cx="107112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3.6 (1.9-7.3)</a:t>
              </a:r>
            </a:p>
            <a:p>
              <a:pPr algn="ctr">
                <a:lnSpc>
                  <a:spcPct val="90000"/>
                </a:lnSpc>
                <a:spcBef>
                  <a:spcPts val="0"/>
                </a:spcBef>
                <a:spcAft>
                  <a:spcPct val="0"/>
                </a:spcAft>
                <a:buClrTx/>
                <a:buFontTx/>
                <a:buNone/>
              </a:pPr>
              <a:r>
                <a:rPr lang="en-US" sz="1400" b="0" dirty="0">
                  <a:solidFill>
                    <a:schemeClr val="bg1"/>
                  </a:solidFill>
                  <a:latin typeface="+mn-lt"/>
                </a:rPr>
                <a:t>3.6 (2.5-5.5)</a:t>
              </a:r>
            </a:p>
          </p:txBody>
        </p:sp>
        <p:sp>
          <p:nvSpPr>
            <p:cNvPr id="44" name="TextBox 43">
              <a:extLst>
                <a:ext uri="{FF2B5EF4-FFF2-40B4-BE49-F238E27FC236}">
                  <a16:creationId xmlns:a16="http://schemas.microsoft.com/office/drawing/2014/main" id="{8CE0BA5C-B459-4CB4-13C5-AFABFD5E033A}"/>
                </a:ext>
              </a:extLst>
            </p:cNvPr>
            <p:cNvSpPr txBox="1"/>
            <p:nvPr/>
          </p:nvSpPr>
          <p:spPr bwMode="auto">
            <a:xfrm>
              <a:off x="4022069" y="3983697"/>
              <a:ext cx="107112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3.7 (2.7-7.1)</a:t>
              </a:r>
            </a:p>
            <a:p>
              <a:pPr algn="ctr">
                <a:lnSpc>
                  <a:spcPct val="90000"/>
                </a:lnSpc>
                <a:spcBef>
                  <a:spcPts val="0"/>
                </a:spcBef>
                <a:spcAft>
                  <a:spcPct val="0"/>
                </a:spcAft>
                <a:buClrTx/>
                <a:buFontTx/>
                <a:buNone/>
              </a:pPr>
              <a:r>
                <a:rPr lang="en-US" sz="1400" b="0" dirty="0">
                  <a:solidFill>
                    <a:schemeClr val="bg1"/>
                  </a:solidFill>
                  <a:latin typeface="+mn-lt"/>
                </a:rPr>
                <a:t>2.9 (1.8-4.2)</a:t>
              </a:r>
            </a:p>
          </p:txBody>
        </p:sp>
        <p:sp>
          <p:nvSpPr>
            <p:cNvPr id="45" name="TextBox 44">
              <a:extLst>
                <a:ext uri="{FF2B5EF4-FFF2-40B4-BE49-F238E27FC236}">
                  <a16:creationId xmlns:a16="http://schemas.microsoft.com/office/drawing/2014/main" id="{CAB371F4-CC28-AEBF-E903-DB753829B67D}"/>
                </a:ext>
              </a:extLst>
            </p:cNvPr>
            <p:cNvSpPr txBox="1"/>
            <p:nvPr/>
          </p:nvSpPr>
          <p:spPr bwMode="auto">
            <a:xfrm>
              <a:off x="3976382" y="4592141"/>
              <a:ext cx="116249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4.4 (2.8-11.1)</a:t>
              </a:r>
            </a:p>
            <a:p>
              <a:pPr algn="ctr">
                <a:lnSpc>
                  <a:spcPct val="90000"/>
                </a:lnSpc>
                <a:spcBef>
                  <a:spcPts val="0"/>
                </a:spcBef>
                <a:spcAft>
                  <a:spcPct val="0"/>
                </a:spcAft>
                <a:buClrTx/>
                <a:buFontTx/>
                <a:buNone/>
              </a:pPr>
              <a:r>
                <a:rPr lang="en-US" sz="1400" b="0" dirty="0">
                  <a:solidFill>
                    <a:schemeClr val="bg1"/>
                  </a:solidFill>
                  <a:latin typeface="+mn-lt"/>
                </a:rPr>
                <a:t>2.8 (1.8-3.9)</a:t>
              </a:r>
            </a:p>
          </p:txBody>
        </p:sp>
        <p:sp>
          <p:nvSpPr>
            <p:cNvPr id="46" name="TextBox 45">
              <a:extLst>
                <a:ext uri="{FF2B5EF4-FFF2-40B4-BE49-F238E27FC236}">
                  <a16:creationId xmlns:a16="http://schemas.microsoft.com/office/drawing/2014/main" id="{CB87A1E9-528B-B1BC-701F-05A574F80615}"/>
                </a:ext>
              </a:extLst>
            </p:cNvPr>
            <p:cNvSpPr txBox="1"/>
            <p:nvPr/>
          </p:nvSpPr>
          <p:spPr bwMode="auto">
            <a:xfrm>
              <a:off x="4067757" y="5200587"/>
              <a:ext cx="107112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3.5 (1-NA)</a:t>
              </a:r>
            </a:p>
            <a:p>
              <a:pPr algn="ctr">
                <a:lnSpc>
                  <a:spcPct val="90000"/>
                </a:lnSpc>
                <a:spcBef>
                  <a:spcPts val="0"/>
                </a:spcBef>
                <a:spcAft>
                  <a:spcPct val="0"/>
                </a:spcAft>
                <a:buClrTx/>
                <a:buFontTx/>
                <a:buNone/>
              </a:pPr>
              <a:r>
                <a:rPr lang="en-US" sz="1400" b="0" dirty="0">
                  <a:solidFill>
                    <a:schemeClr val="bg1"/>
                  </a:solidFill>
                  <a:latin typeface="+mn-lt"/>
                </a:rPr>
                <a:t>3.6 (2.5-5.2)</a:t>
              </a:r>
            </a:p>
          </p:txBody>
        </p:sp>
      </p:grpSp>
      <p:grpSp>
        <p:nvGrpSpPr>
          <p:cNvPr id="47" name="Group 46">
            <a:extLst>
              <a:ext uri="{FF2B5EF4-FFF2-40B4-BE49-F238E27FC236}">
                <a16:creationId xmlns:a16="http://schemas.microsoft.com/office/drawing/2014/main" id="{841271E2-32E7-D914-CC51-248790834508}"/>
              </a:ext>
            </a:extLst>
          </p:cNvPr>
          <p:cNvGrpSpPr/>
          <p:nvPr/>
        </p:nvGrpSpPr>
        <p:grpSpPr>
          <a:xfrm>
            <a:off x="9517157" y="1964466"/>
            <a:ext cx="1451839" cy="3910152"/>
            <a:chOff x="3885011" y="1964466"/>
            <a:chExt cx="1451839" cy="3910152"/>
          </a:xfrm>
        </p:grpSpPr>
        <p:sp>
          <p:nvSpPr>
            <p:cNvPr id="48" name="TextBox 47">
              <a:extLst>
                <a:ext uri="{FF2B5EF4-FFF2-40B4-BE49-F238E27FC236}">
                  <a16:creationId xmlns:a16="http://schemas.microsoft.com/office/drawing/2014/main" id="{77EB4A7D-08B0-5D34-CE66-B0E1C36D45B1}"/>
                </a:ext>
              </a:extLst>
            </p:cNvPr>
            <p:cNvSpPr txBox="1"/>
            <p:nvPr/>
          </p:nvSpPr>
          <p:spPr bwMode="auto">
            <a:xfrm>
              <a:off x="3978785" y="1964466"/>
              <a:ext cx="1358065"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bg1"/>
                  </a:solidFill>
                  <a:latin typeface="+mn-lt"/>
                </a:rPr>
                <a:t>0.84 (0.66-1.07)</a:t>
              </a:r>
            </a:p>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0.71 (0.52-0.97)</a:t>
              </a:r>
            </a:p>
            <a:p>
              <a:pPr algn="ctr">
                <a:lnSpc>
                  <a:spcPct val="90000"/>
                </a:lnSpc>
                <a:spcBef>
                  <a:spcPts val="0"/>
                </a:spcBef>
                <a:spcAft>
                  <a:spcPct val="0"/>
                </a:spcAft>
                <a:buClrTx/>
                <a:buFontTx/>
                <a:buNone/>
              </a:pPr>
              <a:r>
                <a:rPr lang="en-US" sz="1400" b="0" dirty="0">
                  <a:solidFill>
                    <a:schemeClr val="bg1"/>
                  </a:solidFill>
                  <a:latin typeface="+mn-lt"/>
                </a:rPr>
                <a:t>0.95 (0.75-1.4)</a:t>
              </a:r>
            </a:p>
          </p:txBody>
        </p:sp>
        <p:sp>
          <p:nvSpPr>
            <p:cNvPr id="49" name="TextBox 48">
              <a:extLst>
                <a:ext uri="{FF2B5EF4-FFF2-40B4-BE49-F238E27FC236}">
                  <a16:creationId xmlns:a16="http://schemas.microsoft.com/office/drawing/2014/main" id="{B0C0B287-E962-5271-02FD-C9090274BFCF}"/>
                </a:ext>
              </a:extLst>
            </p:cNvPr>
            <p:cNvSpPr txBox="1"/>
            <p:nvPr/>
          </p:nvSpPr>
          <p:spPr bwMode="auto">
            <a:xfrm>
              <a:off x="3885012" y="2766809"/>
              <a:ext cx="134524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0.86 (0.67-1.11)</a:t>
              </a:r>
            </a:p>
            <a:p>
              <a:pPr algn="ctr">
                <a:lnSpc>
                  <a:spcPct val="90000"/>
                </a:lnSpc>
                <a:spcBef>
                  <a:spcPts val="0"/>
                </a:spcBef>
                <a:spcAft>
                  <a:spcPct val="0"/>
                </a:spcAft>
                <a:buClrTx/>
                <a:buFontTx/>
                <a:buNone/>
              </a:pPr>
              <a:r>
                <a:rPr lang="en-US" sz="1400" b="0" dirty="0">
                  <a:solidFill>
                    <a:schemeClr val="bg1"/>
                  </a:solidFill>
                  <a:latin typeface="+mn-lt"/>
                </a:rPr>
                <a:t>0.53 (0.21-1.30)</a:t>
              </a:r>
            </a:p>
          </p:txBody>
        </p:sp>
        <p:sp>
          <p:nvSpPr>
            <p:cNvPr id="50" name="TextBox 49">
              <a:extLst>
                <a:ext uri="{FF2B5EF4-FFF2-40B4-BE49-F238E27FC236}">
                  <a16:creationId xmlns:a16="http://schemas.microsoft.com/office/drawing/2014/main" id="{0B27A101-4584-4CB4-30A9-8D01E7F504B6}"/>
                </a:ext>
              </a:extLst>
            </p:cNvPr>
            <p:cNvSpPr txBox="1"/>
            <p:nvPr/>
          </p:nvSpPr>
          <p:spPr bwMode="auto">
            <a:xfrm>
              <a:off x="3885012" y="3375253"/>
              <a:ext cx="134524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0.80 (0.58-1.11)</a:t>
              </a:r>
            </a:p>
            <a:p>
              <a:pPr algn="ctr">
                <a:lnSpc>
                  <a:spcPct val="90000"/>
                </a:lnSpc>
                <a:spcBef>
                  <a:spcPts val="0"/>
                </a:spcBef>
                <a:spcAft>
                  <a:spcPct val="0"/>
                </a:spcAft>
                <a:buClrTx/>
                <a:buFontTx/>
                <a:buNone/>
              </a:pPr>
              <a:r>
                <a:rPr lang="en-US" sz="1400" b="0" dirty="0">
                  <a:solidFill>
                    <a:schemeClr val="bg1"/>
                  </a:solidFill>
                  <a:latin typeface="+mn-lt"/>
                </a:rPr>
                <a:t>0.92 (0.64-1.32)</a:t>
              </a:r>
            </a:p>
          </p:txBody>
        </p:sp>
        <p:sp>
          <p:nvSpPr>
            <p:cNvPr id="51" name="TextBox 50">
              <a:extLst>
                <a:ext uri="{FF2B5EF4-FFF2-40B4-BE49-F238E27FC236}">
                  <a16:creationId xmlns:a16="http://schemas.microsoft.com/office/drawing/2014/main" id="{E1A0DEEC-474D-386B-CF8A-77DC43362B7F}"/>
                </a:ext>
              </a:extLst>
            </p:cNvPr>
            <p:cNvSpPr txBox="1"/>
            <p:nvPr/>
          </p:nvSpPr>
          <p:spPr bwMode="auto">
            <a:xfrm>
              <a:off x="3885012" y="3983697"/>
              <a:ext cx="134524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0.91 (0.67-1.24)</a:t>
              </a:r>
            </a:p>
            <a:p>
              <a:pPr algn="ctr">
                <a:lnSpc>
                  <a:spcPct val="90000"/>
                </a:lnSpc>
                <a:spcBef>
                  <a:spcPts val="0"/>
                </a:spcBef>
                <a:spcAft>
                  <a:spcPct val="0"/>
                </a:spcAft>
                <a:buClrTx/>
                <a:buFontTx/>
                <a:buNone/>
              </a:pPr>
              <a:r>
                <a:rPr lang="en-US" sz="1400" b="0" dirty="0">
                  <a:solidFill>
                    <a:schemeClr val="bg1"/>
                  </a:solidFill>
                  <a:latin typeface="+mn-lt"/>
                </a:rPr>
                <a:t>0.73 (0.5-1.07)</a:t>
              </a:r>
            </a:p>
          </p:txBody>
        </p:sp>
        <p:sp>
          <p:nvSpPr>
            <p:cNvPr id="52" name="TextBox 51">
              <a:extLst>
                <a:ext uri="{FF2B5EF4-FFF2-40B4-BE49-F238E27FC236}">
                  <a16:creationId xmlns:a16="http://schemas.microsoft.com/office/drawing/2014/main" id="{3E2611A2-924D-7296-BC0A-8CA0F8451E29}"/>
                </a:ext>
              </a:extLst>
            </p:cNvPr>
            <p:cNvSpPr txBox="1"/>
            <p:nvPr/>
          </p:nvSpPr>
          <p:spPr bwMode="auto">
            <a:xfrm>
              <a:off x="3885011" y="4592141"/>
              <a:ext cx="134524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0.94 (0.62-1.42)</a:t>
              </a:r>
            </a:p>
            <a:p>
              <a:pPr algn="ctr">
                <a:lnSpc>
                  <a:spcPct val="90000"/>
                </a:lnSpc>
                <a:spcBef>
                  <a:spcPts val="0"/>
                </a:spcBef>
                <a:spcAft>
                  <a:spcPct val="0"/>
                </a:spcAft>
                <a:buClrTx/>
                <a:buFontTx/>
                <a:buNone/>
              </a:pPr>
              <a:r>
                <a:rPr lang="en-US" sz="1400" b="0" dirty="0">
                  <a:solidFill>
                    <a:schemeClr val="bg1"/>
                  </a:solidFill>
                  <a:latin typeface="+mn-lt"/>
                </a:rPr>
                <a:t>0.79 (0.59-1.06)</a:t>
              </a:r>
            </a:p>
          </p:txBody>
        </p:sp>
        <p:sp>
          <p:nvSpPr>
            <p:cNvPr id="53" name="TextBox 52">
              <a:extLst>
                <a:ext uri="{FF2B5EF4-FFF2-40B4-BE49-F238E27FC236}">
                  <a16:creationId xmlns:a16="http://schemas.microsoft.com/office/drawing/2014/main" id="{47AE3433-52BF-5591-FDA3-E591C3FF0FDA}"/>
                </a:ext>
              </a:extLst>
            </p:cNvPr>
            <p:cNvSpPr txBox="1"/>
            <p:nvPr/>
          </p:nvSpPr>
          <p:spPr bwMode="auto">
            <a:xfrm>
              <a:off x="3930700" y="5200587"/>
              <a:ext cx="134524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0.93 (0.5-1.73)</a:t>
              </a:r>
            </a:p>
            <a:p>
              <a:pPr algn="ctr">
                <a:lnSpc>
                  <a:spcPct val="90000"/>
                </a:lnSpc>
                <a:spcBef>
                  <a:spcPts val="0"/>
                </a:spcBef>
                <a:spcAft>
                  <a:spcPct val="0"/>
                </a:spcAft>
                <a:buClrTx/>
                <a:buFontTx/>
                <a:buNone/>
              </a:pPr>
              <a:r>
                <a:rPr lang="en-US" sz="1400" b="0" dirty="0">
                  <a:solidFill>
                    <a:schemeClr val="bg1"/>
                  </a:solidFill>
                  <a:latin typeface="+mn-lt"/>
                </a:rPr>
                <a:t>0.83 (0.63-1.07)</a:t>
              </a:r>
            </a:p>
          </p:txBody>
        </p:sp>
      </p:grpSp>
      <p:grpSp>
        <p:nvGrpSpPr>
          <p:cNvPr id="54" name="Group 53">
            <a:extLst>
              <a:ext uri="{FF2B5EF4-FFF2-40B4-BE49-F238E27FC236}">
                <a16:creationId xmlns:a16="http://schemas.microsoft.com/office/drawing/2014/main" id="{3CA369B4-4527-65A0-8C91-A8B747E32BF6}"/>
              </a:ext>
            </a:extLst>
          </p:cNvPr>
          <p:cNvGrpSpPr/>
          <p:nvPr/>
        </p:nvGrpSpPr>
        <p:grpSpPr>
          <a:xfrm>
            <a:off x="11038762" y="1964466"/>
            <a:ext cx="695222" cy="3716252"/>
            <a:chOff x="4260113" y="1964466"/>
            <a:chExt cx="695222" cy="3716252"/>
          </a:xfrm>
        </p:grpSpPr>
        <p:sp>
          <p:nvSpPr>
            <p:cNvPr id="55" name="TextBox 54">
              <a:extLst>
                <a:ext uri="{FF2B5EF4-FFF2-40B4-BE49-F238E27FC236}">
                  <a16:creationId xmlns:a16="http://schemas.microsoft.com/office/drawing/2014/main" id="{26C36A36-80DF-64EB-3570-E33807E04B0C}"/>
                </a:ext>
              </a:extLst>
            </p:cNvPr>
            <p:cNvSpPr txBox="1"/>
            <p:nvPr/>
          </p:nvSpPr>
          <p:spPr bwMode="auto">
            <a:xfrm>
              <a:off x="4360299" y="1964466"/>
              <a:ext cx="59503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0.239</a:t>
              </a:r>
            </a:p>
          </p:txBody>
        </p:sp>
        <p:sp>
          <p:nvSpPr>
            <p:cNvPr id="56" name="TextBox 55">
              <a:extLst>
                <a:ext uri="{FF2B5EF4-FFF2-40B4-BE49-F238E27FC236}">
                  <a16:creationId xmlns:a16="http://schemas.microsoft.com/office/drawing/2014/main" id="{493CB764-B15E-B5C4-DDA7-8C3723E88FC3}"/>
                </a:ext>
              </a:extLst>
            </p:cNvPr>
            <p:cNvSpPr txBox="1"/>
            <p:nvPr/>
          </p:nvSpPr>
          <p:spPr bwMode="auto">
            <a:xfrm>
              <a:off x="4260114" y="2766809"/>
              <a:ext cx="59503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0.313</a:t>
              </a:r>
            </a:p>
          </p:txBody>
        </p:sp>
        <p:sp>
          <p:nvSpPr>
            <p:cNvPr id="57" name="TextBox 56">
              <a:extLst>
                <a:ext uri="{FF2B5EF4-FFF2-40B4-BE49-F238E27FC236}">
                  <a16:creationId xmlns:a16="http://schemas.microsoft.com/office/drawing/2014/main" id="{94E1AB3F-BCBD-BA42-1A3E-650AE84AEE6F}"/>
                </a:ext>
              </a:extLst>
            </p:cNvPr>
            <p:cNvSpPr txBox="1"/>
            <p:nvPr/>
          </p:nvSpPr>
          <p:spPr bwMode="auto">
            <a:xfrm>
              <a:off x="4260114" y="3375253"/>
              <a:ext cx="59503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0.581</a:t>
              </a:r>
            </a:p>
          </p:txBody>
        </p:sp>
        <p:sp>
          <p:nvSpPr>
            <p:cNvPr id="58" name="TextBox 57">
              <a:extLst>
                <a:ext uri="{FF2B5EF4-FFF2-40B4-BE49-F238E27FC236}">
                  <a16:creationId xmlns:a16="http://schemas.microsoft.com/office/drawing/2014/main" id="{3E2788B0-197E-7C0A-2207-A353562F8651}"/>
                </a:ext>
              </a:extLst>
            </p:cNvPr>
            <p:cNvSpPr txBox="1"/>
            <p:nvPr/>
          </p:nvSpPr>
          <p:spPr bwMode="auto">
            <a:xfrm>
              <a:off x="4260114" y="3983697"/>
              <a:ext cx="59503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0.374</a:t>
              </a:r>
            </a:p>
          </p:txBody>
        </p:sp>
        <p:sp>
          <p:nvSpPr>
            <p:cNvPr id="59" name="TextBox 58">
              <a:extLst>
                <a:ext uri="{FF2B5EF4-FFF2-40B4-BE49-F238E27FC236}">
                  <a16:creationId xmlns:a16="http://schemas.microsoft.com/office/drawing/2014/main" id="{904C9044-0096-64FB-F99A-53B177E5B03C}"/>
                </a:ext>
              </a:extLst>
            </p:cNvPr>
            <p:cNvSpPr txBox="1"/>
            <p:nvPr/>
          </p:nvSpPr>
          <p:spPr bwMode="auto">
            <a:xfrm>
              <a:off x="4260113" y="4592141"/>
              <a:ext cx="59503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0.239</a:t>
              </a:r>
            </a:p>
          </p:txBody>
        </p:sp>
        <p:sp>
          <p:nvSpPr>
            <p:cNvPr id="60" name="TextBox 59">
              <a:extLst>
                <a:ext uri="{FF2B5EF4-FFF2-40B4-BE49-F238E27FC236}">
                  <a16:creationId xmlns:a16="http://schemas.microsoft.com/office/drawing/2014/main" id="{66564F52-282D-8312-731F-9180CF4877AA}"/>
                </a:ext>
              </a:extLst>
            </p:cNvPr>
            <p:cNvSpPr txBox="1"/>
            <p:nvPr/>
          </p:nvSpPr>
          <p:spPr bwMode="auto">
            <a:xfrm>
              <a:off x="4305802" y="5200587"/>
              <a:ext cx="59503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0.734</a:t>
              </a:r>
            </a:p>
          </p:txBody>
        </p:sp>
      </p:grpSp>
      <p:grpSp>
        <p:nvGrpSpPr>
          <p:cNvPr id="9235" name="Group 9234">
            <a:extLst>
              <a:ext uri="{FF2B5EF4-FFF2-40B4-BE49-F238E27FC236}">
                <a16:creationId xmlns:a16="http://schemas.microsoft.com/office/drawing/2014/main" id="{57B1A507-B2A3-3CAC-6E78-0EBCDDF3142D}"/>
              </a:ext>
            </a:extLst>
          </p:cNvPr>
          <p:cNvGrpSpPr/>
          <p:nvPr/>
        </p:nvGrpSpPr>
        <p:grpSpPr>
          <a:xfrm>
            <a:off x="7329078" y="6096657"/>
            <a:ext cx="2406692" cy="276999"/>
            <a:chOff x="7329078" y="6096657"/>
            <a:chExt cx="2406692" cy="276999"/>
          </a:xfrm>
        </p:grpSpPr>
        <p:sp>
          <p:nvSpPr>
            <p:cNvPr id="19" name="TextBox 18">
              <a:extLst>
                <a:ext uri="{FF2B5EF4-FFF2-40B4-BE49-F238E27FC236}">
                  <a16:creationId xmlns:a16="http://schemas.microsoft.com/office/drawing/2014/main" id="{237B6324-F2F8-5C63-5503-26C6D1FB2391}"/>
                </a:ext>
              </a:extLst>
            </p:cNvPr>
            <p:cNvSpPr txBox="1"/>
            <p:nvPr/>
          </p:nvSpPr>
          <p:spPr bwMode="auto">
            <a:xfrm>
              <a:off x="7329078" y="6096657"/>
              <a:ext cx="1602042" cy="276999"/>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Palbociclib + ET Better</a:t>
              </a:r>
            </a:p>
          </p:txBody>
        </p:sp>
        <p:sp>
          <p:nvSpPr>
            <p:cNvPr id="61" name="TextBox 60">
              <a:extLst>
                <a:ext uri="{FF2B5EF4-FFF2-40B4-BE49-F238E27FC236}">
                  <a16:creationId xmlns:a16="http://schemas.microsoft.com/office/drawing/2014/main" id="{A2513380-E2CB-2CA0-21A2-CBEFB301EC9A}"/>
                </a:ext>
              </a:extLst>
            </p:cNvPr>
            <p:cNvSpPr txBox="1"/>
            <p:nvPr/>
          </p:nvSpPr>
          <p:spPr bwMode="auto">
            <a:xfrm>
              <a:off x="8967483" y="6096657"/>
              <a:ext cx="768287" cy="276999"/>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ET Better</a:t>
              </a:r>
            </a:p>
          </p:txBody>
        </p:sp>
      </p:grpSp>
      <p:grpSp>
        <p:nvGrpSpPr>
          <p:cNvPr id="9223" name="Group 9222">
            <a:extLst>
              <a:ext uri="{FF2B5EF4-FFF2-40B4-BE49-F238E27FC236}">
                <a16:creationId xmlns:a16="http://schemas.microsoft.com/office/drawing/2014/main" id="{209781A6-6875-B4B1-09D4-844439465069}"/>
              </a:ext>
            </a:extLst>
          </p:cNvPr>
          <p:cNvGrpSpPr/>
          <p:nvPr/>
        </p:nvGrpSpPr>
        <p:grpSpPr>
          <a:xfrm>
            <a:off x="7688877" y="5923775"/>
            <a:ext cx="2200855" cy="276999"/>
            <a:chOff x="7688877" y="5942827"/>
            <a:chExt cx="2200855" cy="276999"/>
          </a:xfrm>
        </p:grpSpPr>
        <p:sp>
          <p:nvSpPr>
            <p:cNvPr id="62" name="TextBox 61">
              <a:extLst>
                <a:ext uri="{FF2B5EF4-FFF2-40B4-BE49-F238E27FC236}">
                  <a16:creationId xmlns:a16="http://schemas.microsoft.com/office/drawing/2014/main" id="{D097715C-5073-26F1-5B75-C07B81A82555}"/>
                </a:ext>
              </a:extLst>
            </p:cNvPr>
            <p:cNvSpPr txBox="1"/>
            <p:nvPr/>
          </p:nvSpPr>
          <p:spPr bwMode="auto">
            <a:xfrm>
              <a:off x="7688877" y="594282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0.40</a:t>
              </a:r>
            </a:p>
          </p:txBody>
        </p:sp>
        <p:sp>
          <p:nvSpPr>
            <p:cNvPr id="63" name="TextBox 62">
              <a:extLst>
                <a:ext uri="{FF2B5EF4-FFF2-40B4-BE49-F238E27FC236}">
                  <a16:creationId xmlns:a16="http://schemas.microsoft.com/office/drawing/2014/main" id="{252D88EE-5878-9F85-7EEE-577F2D4BDD46}"/>
                </a:ext>
              </a:extLst>
            </p:cNvPr>
            <p:cNvSpPr txBox="1"/>
            <p:nvPr/>
          </p:nvSpPr>
          <p:spPr bwMode="auto">
            <a:xfrm>
              <a:off x="8037852" y="594282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0.55</a:t>
              </a:r>
            </a:p>
          </p:txBody>
        </p:sp>
        <p:sp>
          <p:nvSpPr>
            <p:cNvPr id="9216" name="TextBox 9215">
              <a:extLst>
                <a:ext uri="{FF2B5EF4-FFF2-40B4-BE49-F238E27FC236}">
                  <a16:creationId xmlns:a16="http://schemas.microsoft.com/office/drawing/2014/main" id="{6BDC4467-1AB3-94B9-30E9-04823F5E73D9}"/>
                </a:ext>
              </a:extLst>
            </p:cNvPr>
            <p:cNvSpPr txBox="1"/>
            <p:nvPr/>
          </p:nvSpPr>
          <p:spPr bwMode="auto">
            <a:xfrm>
              <a:off x="8389733" y="594282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0.75</a:t>
              </a:r>
            </a:p>
          </p:txBody>
        </p:sp>
        <p:sp>
          <p:nvSpPr>
            <p:cNvPr id="9217" name="TextBox 9216">
              <a:extLst>
                <a:ext uri="{FF2B5EF4-FFF2-40B4-BE49-F238E27FC236}">
                  <a16:creationId xmlns:a16="http://schemas.microsoft.com/office/drawing/2014/main" id="{F2B18678-79A2-8FEE-CB95-428758B3151A}"/>
                </a:ext>
              </a:extLst>
            </p:cNvPr>
            <p:cNvSpPr txBox="1"/>
            <p:nvPr/>
          </p:nvSpPr>
          <p:spPr bwMode="auto">
            <a:xfrm>
              <a:off x="8738935" y="5942827"/>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9219" name="TextBox 9218">
              <a:extLst>
                <a:ext uri="{FF2B5EF4-FFF2-40B4-BE49-F238E27FC236}">
                  <a16:creationId xmlns:a16="http://schemas.microsoft.com/office/drawing/2014/main" id="{84B1A819-1BB2-DE17-1DDC-7C3AA2986C19}"/>
                </a:ext>
              </a:extLst>
            </p:cNvPr>
            <p:cNvSpPr txBox="1"/>
            <p:nvPr/>
          </p:nvSpPr>
          <p:spPr bwMode="auto">
            <a:xfrm>
              <a:off x="9027443" y="5942827"/>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9220" name="TextBox 9219">
              <a:extLst>
                <a:ext uri="{FF2B5EF4-FFF2-40B4-BE49-F238E27FC236}">
                  <a16:creationId xmlns:a16="http://schemas.microsoft.com/office/drawing/2014/main" id="{03474AE7-A008-75E1-19DF-1C060BD9606D}"/>
                </a:ext>
              </a:extLst>
            </p:cNvPr>
            <p:cNvSpPr txBox="1"/>
            <p:nvPr/>
          </p:nvSpPr>
          <p:spPr bwMode="auto">
            <a:xfrm>
              <a:off x="9259499" y="5942827"/>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9222" name="TextBox 9221">
              <a:extLst>
                <a:ext uri="{FF2B5EF4-FFF2-40B4-BE49-F238E27FC236}">
                  <a16:creationId xmlns:a16="http://schemas.microsoft.com/office/drawing/2014/main" id="{3D859D20-2815-0D93-555E-CB1C11B5009C}"/>
                </a:ext>
              </a:extLst>
            </p:cNvPr>
            <p:cNvSpPr txBox="1"/>
            <p:nvPr/>
          </p:nvSpPr>
          <p:spPr bwMode="auto">
            <a:xfrm>
              <a:off x="9509500" y="5942827"/>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grpSp>
      <p:cxnSp>
        <p:nvCxnSpPr>
          <p:cNvPr id="9225" name="Straight Connector 9224">
            <a:extLst>
              <a:ext uri="{FF2B5EF4-FFF2-40B4-BE49-F238E27FC236}">
                <a16:creationId xmlns:a16="http://schemas.microsoft.com/office/drawing/2014/main" id="{93EEBB87-B8CA-58C9-37DD-9379D6179C50}"/>
              </a:ext>
            </a:extLst>
          </p:cNvPr>
          <p:cNvCxnSpPr>
            <a:cxnSpLocks/>
          </p:cNvCxnSpPr>
          <p:nvPr/>
        </p:nvCxnSpPr>
        <p:spPr bwMode="auto">
          <a:xfrm>
            <a:off x="7905922" y="5905650"/>
            <a:ext cx="1786270" cy="0"/>
          </a:xfrm>
          <a:prstGeom prst="line">
            <a:avLst/>
          </a:prstGeom>
          <a:noFill/>
          <a:ln w="28575" cap="flat" cmpd="sng" algn="ctr">
            <a:solidFill>
              <a:schemeClr val="bg1"/>
            </a:solidFill>
            <a:prstDash val="solid"/>
            <a:round/>
            <a:headEnd type="none" w="med" len="med"/>
            <a:tailEnd type="none" w="med" len="med"/>
          </a:ln>
          <a:effectLst/>
        </p:spPr>
      </p:cxnSp>
      <p:grpSp>
        <p:nvGrpSpPr>
          <p:cNvPr id="9227" name="Group 9226">
            <a:extLst>
              <a:ext uri="{FF2B5EF4-FFF2-40B4-BE49-F238E27FC236}">
                <a16:creationId xmlns:a16="http://schemas.microsoft.com/office/drawing/2014/main" id="{30F81A08-D189-EC9A-2D7B-7A43270DAA34}"/>
              </a:ext>
            </a:extLst>
          </p:cNvPr>
          <p:cNvGrpSpPr/>
          <p:nvPr/>
        </p:nvGrpSpPr>
        <p:grpSpPr>
          <a:xfrm rot="5400000">
            <a:off x="8751896" y="5060457"/>
            <a:ext cx="95100" cy="1766442"/>
            <a:chOff x="888497" y="1120363"/>
            <a:chExt cx="1249787" cy="3261911"/>
          </a:xfrm>
        </p:grpSpPr>
        <p:cxnSp>
          <p:nvCxnSpPr>
            <p:cNvPr id="9228" name="Straight Connector 9227">
              <a:extLst>
                <a:ext uri="{FF2B5EF4-FFF2-40B4-BE49-F238E27FC236}">
                  <a16:creationId xmlns:a16="http://schemas.microsoft.com/office/drawing/2014/main" id="{D124DFAF-AA26-5F40-AB45-4314057BC354}"/>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273DD94E-B8D8-0B9A-2C2C-A74EBC96EADD}"/>
                </a:ext>
              </a:extLst>
            </p:cNvPr>
            <p:cNvCxnSpPr>
              <a:cxnSpLocks/>
            </p:cNvCxnSpPr>
            <p:nvPr/>
          </p:nvCxnSpPr>
          <p:spPr bwMode="auto">
            <a:xfrm>
              <a:off x="888497" y="2523568"/>
              <a:ext cx="1249785"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AC4FFC49-867A-6547-8176-E30C0D70735F}"/>
                </a:ext>
              </a:extLst>
            </p:cNvPr>
            <p:cNvCxnSpPr>
              <a:cxnSpLocks/>
            </p:cNvCxnSpPr>
            <p:nvPr/>
          </p:nvCxnSpPr>
          <p:spPr bwMode="auto">
            <a:xfrm>
              <a:off x="888497" y="3082750"/>
              <a:ext cx="1249785"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50EC81B4-D204-9600-2F98-CBF6AE678D06}"/>
                </a:ext>
              </a:extLst>
            </p:cNvPr>
            <p:cNvCxnSpPr>
              <a:cxnSpLocks/>
            </p:cNvCxnSpPr>
            <p:nvPr/>
          </p:nvCxnSpPr>
          <p:spPr bwMode="auto">
            <a:xfrm>
              <a:off x="888498" y="3768136"/>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7099C71A-D9EF-C827-2CA3-46BF7C5FB2DA}"/>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5055D8A1-2070-7E07-083D-59BEEA8D3AFD}"/>
                </a:ext>
              </a:extLst>
            </p:cNvPr>
            <p:cNvCxnSpPr>
              <a:cxnSpLocks/>
            </p:cNvCxnSpPr>
            <p:nvPr/>
          </p:nvCxnSpPr>
          <p:spPr bwMode="auto">
            <a:xfrm>
              <a:off x="888497" y="1561015"/>
              <a:ext cx="1249785" cy="0"/>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7679DD83-B06D-2B7F-CA24-C6CAFF135673}"/>
                </a:ext>
              </a:extLst>
            </p:cNvPr>
            <p:cNvCxnSpPr>
              <a:cxnSpLocks/>
            </p:cNvCxnSpPr>
            <p:nvPr/>
          </p:nvCxnSpPr>
          <p:spPr bwMode="auto">
            <a:xfrm>
              <a:off x="888497" y="1120363"/>
              <a:ext cx="12497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9237" name="Straight Connector 9236">
            <a:extLst>
              <a:ext uri="{FF2B5EF4-FFF2-40B4-BE49-F238E27FC236}">
                <a16:creationId xmlns:a16="http://schemas.microsoft.com/office/drawing/2014/main" id="{E6F64C31-26BC-2702-DD61-95CC62BE90D3}"/>
              </a:ext>
            </a:extLst>
          </p:cNvPr>
          <p:cNvCxnSpPr>
            <a:cxnSpLocks/>
          </p:cNvCxnSpPr>
          <p:nvPr/>
        </p:nvCxnSpPr>
        <p:spPr bwMode="auto">
          <a:xfrm flipV="1">
            <a:off x="8922781" y="1943100"/>
            <a:ext cx="0" cy="3949642"/>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F350D4DC-9B0E-DCAB-5A34-A11CE2AFD9B2}"/>
              </a:ext>
            </a:extLst>
          </p:cNvPr>
          <p:cNvCxnSpPr>
            <a:cxnSpLocks/>
          </p:cNvCxnSpPr>
          <p:nvPr/>
        </p:nvCxnSpPr>
        <p:spPr bwMode="auto">
          <a:xfrm>
            <a:off x="8464297" y="2110137"/>
            <a:ext cx="552703" cy="0"/>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57C9F932-13EB-3476-7837-222E8BCD112B}"/>
              </a:ext>
            </a:extLst>
          </p:cNvPr>
          <p:cNvCxnSpPr>
            <a:cxnSpLocks/>
          </p:cNvCxnSpPr>
          <p:nvPr/>
        </p:nvCxnSpPr>
        <p:spPr bwMode="auto">
          <a:xfrm>
            <a:off x="8187945" y="2472614"/>
            <a:ext cx="714755" cy="0"/>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02AF1FDC-23C4-9636-24DA-5DB8086A672C}"/>
              </a:ext>
            </a:extLst>
          </p:cNvPr>
          <p:cNvCxnSpPr>
            <a:cxnSpLocks/>
          </p:cNvCxnSpPr>
          <p:nvPr/>
        </p:nvCxnSpPr>
        <p:spPr bwMode="auto">
          <a:xfrm>
            <a:off x="8441679" y="2650486"/>
            <a:ext cx="864246" cy="0"/>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D9E3A314-8FCB-594A-4568-96FBA5470F64}"/>
              </a:ext>
            </a:extLst>
          </p:cNvPr>
          <p:cNvCxnSpPr>
            <a:cxnSpLocks/>
          </p:cNvCxnSpPr>
          <p:nvPr/>
        </p:nvCxnSpPr>
        <p:spPr bwMode="auto">
          <a:xfrm>
            <a:off x="8490658" y="3080960"/>
            <a:ext cx="548567" cy="0"/>
          </a:xfrm>
          <a:prstGeom prst="line">
            <a:avLst/>
          </a:prstGeom>
          <a:noFill/>
          <a:ln w="28575"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A0FDCB4F-50BC-FBE4-601C-F4620ED9EDBC}"/>
              </a:ext>
            </a:extLst>
          </p:cNvPr>
          <p:cNvCxnSpPr>
            <a:cxnSpLocks/>
          </p:cNvCxnSpPr>
          <p:nvPr/>
        </p:nvCxnSpPr>
        <p:spPr bwMode="auto">
          <a:xfrm>
            <a:off x="8318996" y="3690043"/>
            <a:ext cx="729754" cy="0"/>
          </a:xfrm>
          <a:prstGeom prst="line">
            <a:avLst/>
          </a:prstGeom>
          <a:noFill/>
          <a:ln w="28575"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44B6F4EE-B4C1-A058-D818-6C743A03BA5B}"/>
              </a:ext>
            </a:extLst>
          </p:cNvPr>
          <p:cNvCxnSpPr>
            <a:cxnSpLocks/>
          </p:cNvCxnSpPr>
          <p:nvPr/>
        </p:nvCxnSpPr>
        <p:spPr bwMode="auto">
          <a:xfrm>
            <a:off x="8411071" y="3880784"/>
            <a:ext cx="821829" cy="0"/>
          </a:xfrm>
          <a:prstGeom prst="line">
            <a:avLst/>
          </a:prstGeom>
          <a:noFill/>
          <a:ln w="28575" cap="flat" cmpd="sng" algn="ctr">
            <a:solidFill>
              <a:schemeClr val="accent1"/>
            </a:solidFill>
            <a:prstDash val="solid"/>
            <a:round/>
            <a:headEnd type="none" w="med" len="med"/>
            <a:tailEnd type="none" w="med" len="med"/>
          </a:ln>
          <a:effectLst/>
        </p:spPr>
      </p:cxnSp>
      <p:cxnSp>
        <p:nvCxnSpPr>
          <p:cNvPr id="9255" name="Straight Arrow Connector 9254">
            <a:extLst>
              <a:ext uri="{FF2B5EF4-FFF2-40B4-BE49-F238E27FC236}">
                <a16:creationId xmlns:a16="http://schemas.microsoft.com/office/drawing/2014/main" id="{D9A21A33-1320-93DD-D47F-1E0F2CA10883}"/>
              </a:ext>
            </a:extLst>
          </p:cNvPr>
          <p:cNvCxnSpPr>
            <a:cxnSpLocks/>
          </p:cNvCxnSpPr>
          <p:nvPr/>
        </p:nvCxnSpPr>
        <p:spPr bwMode="auto">
          <a:xfrm flipH="1">
            <a:off x="7893050" y="3297740"/>
            <a:ext cx="1324509"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9259" name="Straight Connector 9258">
            <a:extLst>
              <a:ext uri="{FF2B5EF4-FFF2-40B4-BE49-F238E27FC236}">
                <a16:creationId xmlns:a16="http://schemas.microsoft.com/office/drawing/2014/main" id="{7F01B0CA-1507-C793-09E7-A93A1A0AE4DC}"/>
              </a:ext>
            </a:extLst>
          </p:cNvPr>
          <p:cNvCxnSpPr>
            <a:cxnSpLocks/>
          </p:cNvCxnSpPr>
          <p:nvPr/>
        </p:nvCxnSpPr>
        <p:spPr bwMode="auto">
          <a:xfrm>
            <a:off x="8480425" y="4311187"/>
            <a:ext cx="692150" cy="0"/>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9ACAC1F8-EF83-41E7-A3D8-08145B8BE56E}"/>
              </a:ext>
            </a:extLst>
          </p:cNvPr>
          <p:cNvCxnSpPr>
            <a:cxnSpLocks/>
          </p:cNvCxnSpPr>
          <p:nvPr/>
        </p:nvCxnSpPr>
        <p:spPr bwMode="auto">
          <a:xfrm>
            <a:off x="8147657" y="4501243"/>
            <a:ext cx="869343" cy="0"/>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24751271-D9E8-B05F-6C61-261572CF7047}"/>
              </a:ext>
            </a:extLst>
          </p:cNvPr>
          <p:cNvCxnSpPr>
            <a:cxnSpLocks/>
          </p:cNvCxnSpPr>
          <p:nvPr/>
        </p:nvCxnSpPr>
        <p:spPr bwMode="auto">
          <a:xfrm>
            <a:off x="8390156" y="4915549"/>
            <a:ext cx="922119" cy="0"/>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7E626477-50AB-F08E-D4D3-C33E53CED00D}"/>
              </a:ext>
            </a:extLst>
          </p:cNvPr>
          <p:cNvCxnSpPr>
            <a:cxnSpLocks/>
          </p:cNvCxnSpPr>
          <p:nvPr/>
        </p:nvCxnSpPr>
        <p:spPr bwMode="auto">
          <a:xfrm>
            <a:off x="8318996" y="5116722"/>
            <a:ext cx="675779" cy="0"/>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240E5EAC-C43F-788A-3BC6-A08923F8F1D5}"/>
              </a:ext>
            </a:extLst>
          </p:cNvPr>
          <p:cNvCxnSpPr>
            <a:cxnSpLocks/>
          </p:cNvCxnSpPr>
          <p:nvPr/>
        </p:nvCxnSpPr>
        <p:spPr bwMode="auto">
          <a:xfrm>
            <a:off x="8152768" y="5536224"/>
            <a:ext cx="1378582" cy="0"/>
          </a:xfrm>
          <a:prstGeom prst="line">
            <a:avLst/>
          </a:prstGeom>
          <a:noFill/>
          <a:ln w="28575"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C2A0158E-143D-DF70-1992-F8DFE5CC0D78}"/>
              </a:ext>
            </a:extLst>
          </p:cNvPr>
          <p:cNvCxnSpPr>
            <a:cxnSpLocks/>
          </p:cNvCxnSpPr>
          <p:nvPr/>
        </p:nvCxnSpPr>
        <p:spPr bwMode="auto">
          <a:xfrm>
            <a:off x="8411071" y="5721993"/>
            <a:ext cx="596404" cy="0"/>
          </a:xfrm>
          <a:prstGeom prst="line">
            <a:avLst/>
          </a:prstGeom>
          <a:noFill/>
          <a:ln w="28575" cap="flat" cmpd="sng" algn="ctr">
            <a:solidFill>
              <a:schemeClr val="accent1"/>
            </a:solidFill>
            <a:prstDash val="solid"/>
            <a:round/>
            <a:headEnd type="none" w="med" len="med"/>
            <a:tailEnd type="none" w="med" len="med"/>
          </a:ln>
          <a:effectLst/>
        </p:spPr>
      </p:cxnSp>
      <p:sp>
        <p:nvSpPr>
          <p:cNvPr id="9273" name="Rectangle 9272">
            <a:extLst>
              <a:ext uri="{FF2B5EF4-FFF2-40B4-BE49-F238E27FC236}">
                <a16:creationId xmlns:a16="http://schemas.microsoft.com/office/drawing/2014/main" id="{A2CD69AD-1566-CBB4-C5BA-6DF8823F71B4}"/>
              </a:ext>
            </a:extLst>
          </p:cNvPr>
          <p:cNvSpPr/>
          <p:nvPr/>
        </p:nvSpPr>
        <p:spPr bwMode="auto">
          <a:xfrm>
            <a:off x="8688575" y="5702297"/>
            <a:ext cx="54430" cy="544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Rectangle 9273">
            <a:extLst>
              <a:ext uri="{FF2B5EF4-FFF2-40B4-BE49-F238E27FC236}">
                <a16:creationId xmlns:a16="http://schemas.microsoft.com/office/drawing/2014/main" id="{9EB427C1-C973-2CE8-83C8-8B2A279A4423}"/>
              </a:ext>
            </a:extLst>
          </p:cNvPr>
          <p:cNvSpPr/>
          <p:nvPr/>
        </p:nvSpPr>
        <p:spPr bwMode="auto">
          <a:xfrm>
            <a:off x="8816153" y="5509103"/>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Rectangle 9274">
            <a:extLst>
              <a:ext uri="{FF2B5EF4-FFF2-40B4-BE49-F238E27FC236}">
                <a16:creationId xmlns:a16="http://schemas.microsoft.com/office/drawing/2014/main" id="{F88C169E-3111-FD87-AD16-3220DF6B1DEF}"/>
              </a:ext>
            </a:extLst>
          </p:cNvPr>
          <p:cNvSpPr/>
          <p:nvPr/>
        </p:nvSpPr>
        <p:spPr bwMode="auto">
          <a:xfrm>
            <a:off x="8638606" y="5096634"/>
            <a:ext cx="54430" cy="544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Rectangle 9275">
            <a:extLst>
              <a:ext uri="{FF2B5EF4-FFF2-40B4-BE49-F238E27FC236}">
                <a16:creationId xmlns:a16="http://schemas.microsoft.com/office/drawing/2014/main" id="{60481B55-BB08-A717-5114-ED5F272AD2FB}"/>
              </a:ext>
            </a:extLst>
          </p:cNvPr>
          <p:cNvSpPr/>
          <p:nvPr/>
        </p:nvSpPr>
        <p:spPr bwMode="auto">
          <a:xfrm>
            <a:off x="8839009" y="4888148"/>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Rectangle 9276">
            <a:extLst>
              <a:ext uri="{FF2B5EF4-FFF2-40B4-BE49-F238E27FC236}">
                <a16:creationId xmlns:a16="http://schemas.microsoft.com/office/drawing/2014/main" id="{4EE6F654-A280-E5CD-D2EA-993CD95F4430}"/>
              </a:ext>
            </a:extLst>
          </p:cNvPr>
          <p:cNvSpPr/>
          <p:nvPr/>
        </p:nvSpPr>
        <p:spPr bwMode="auto">
          <a:xfrm>
            <a:off x="8555304" y="4478383"/>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Rectangle 9277">
            <a:extLst>
              <a:ext uri="{FF2B5EF4-FFF2-40B4-BE49-F238E27FC236}">
                <a16:creationId xmlns:a16="http://schemas.microsoft.com/office/drawing/2014/main" id="{A9B53EE4-9D29-011E-5051-2E32DCC34DBD}"/>
              </a:ext>
            </a:extLst>
          </p:cNvPr>
          <p:cNvSpPr/>
          <p:nvPr/>
        </p:nvSpPr>
        <p:spPr bwMode="auto">
          <a:xfrm>
            <a:off x="8793293" y="4286966"/>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Rectangle 9278">
            <a:extLst>
              <a:ext uri="{FF2B5EF4-FFF2-40B4-BE49-F238E27FC236}">
                <a16:creationId xmlns:a16="http://schemas.microsoft.com/office/drawing/2014/main" id="{7486E52B-040B-CF74-2D95-E5CDE26B72FE}"/>
              </a:ext>
            </a:extLst>
          </p:cNvPr>
          <p:cNvSpPr/>
          <p:nvPr/>
        </p:nvSpPr>
        <p:spPr bwMode="auto">
          <a:xfrm>
            <a:off x="8806338" y="3858482"/>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Rectangle 9279">
            <a:extLst>
              <a:ext uri="{FF2B5EF4-FFF2-40B4-BE49-F238E27FC236}">
                <a16:creationId xmlns:a16="http://schemas.microsoft.com/office/drawing/2014/main" id="{B8CF9201-870B-4E04-FD2A-38A6CAA0AEA2}"/>
              </a:ext>
            </a:extLst>
          </p:cNvPr>
          <p:cNvSpPr/>
          <p:nvPr/>
        </p:nvSpPr>
        <p:spPr bwMode="auto">
          <a:xfrm>
            <a:off x="8658501" y="3667918"/>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Rectangle 9280">
            <a:extLst>
              <a:ext uri="{FF2B5EF4-FFF2-40B4-BE49-F238E27FC236}">
                <a16:creationId xmlns:a16="http://schemas.microsoft.com/office/drawing/2014/main" id="{AD15DBAC-8EC1-8D42-529E-A9DC670E746F}"/>
              </a:ext>
            </a:extLst>
          </p:cNvPr>
          <p:cNvSpPr/>
          <p:nvPr/>
        </p:nvSpPr>
        <p:spPr bwMode="auto">
          <a:xfrm>
            <a:off x="8211168" y="3282433"/>
            <a:ext cx="27432"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Rectangle 9281">
            <a:extLst>
              <a:ext uri="{FF2B5EF4-FFF2-40B4-BE49-F238E27FC236}">
                <a16:creationId xmlns:a16="http://schemas.microsoft.com/office/drawing/2014/main" id="{46467549-2C83-365E-8E47-EEB1C9F7E8C5}"/>
              </a:ext>
            </a:extLst>
          </p:cNvPr>
          <p:cNvSpPr/>
          <p:nvPr/>
        </p:nvSpPr>
        <p:spPr bwMode="auto">
          <a:xfrm>
            <a:off x="8746417" y="3056740"/>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Rectangle 9282">
            <a:extLst>
              <a:ext uri="{FF2B5EF4-FFF2-40B4-BE49-F238E27FC236}">
                <a16:creationId xmlns:a16="http://schemas.microsoft.com/office/drawing/2014/main" id="{DC959F93-2A03-D25F-FE72-5AAFDA870206}"/>
              </a:ext>
            </a:extLst>
          </p:cNvPr>
          <p:cNvSpPr/>
          <p:nvPr/>
        </p:nvSpPr>
        <p:spPr bwMode="auto">
          <a:xfrm>
            <a:off x="8806181" y="2627626"/>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4" name="Rectangle 9283">
            <a:extLst>
              <a:ext uri="{FF2B5EF4-FFF2-40B4-BE49-F238E27FC236}">
                <a16:creationId xmlns:a16="http://schemas.microsoft.com/office/drawing/2014/main" id="{2E31B296-FC04-7DE0-F776-4B05DAC10B11}"/>
              </a:ext>
            </a:extLst>
          </p:cNvPr>
          <p:cNvSpPr/>
          <p:nvPr/>
        </p:nvSpPr>
        <p:spPr bwMode="auto">
          <a:xfrm>
            <a:off x="8517214" y="2450183"/>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Rectangle 9284">
            <a:extLst>
              <a:ext uri="{FF2B5EF4-FFF2-40B4-BE49-F238E27FC236}">
                <a16:creationId xmlns:a16="http://schemas.microsoft.com/office/drawing/2014/main" id="{4F7DBB2A-A539-D476-162E-A1BBF5318E58}"/>
              </a:ext>
            </a:extLst>
          </p:cNvPr>
          <p:cNvSpPr/>
          <p:nvPr/>
        </p:nvSpPr>
        <p:spPr bwMode="auto">
          <a:xfrm>
            <a:off x="8707110" y="2087278"/>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87" name="Straight Connector 9286">
            <a:extLst>
              <a:ext uri="{FF2B5EF4-FFF2-40B4-BE49-F238E27FC236}">
                <a16:creationId xmlns:a16="http://schemas.microsoft.com/office/drawing/2014/main" id="{3206F3B2-DDEF-D025-91B6-4E174F91484B}"/>
              </a:ext>
            </a:extLst>
          </p:cNvPr>
          <p:cNvCxnSpPr/>
          <p:nvPr/>
        </p:nvCxnSpPr>
        <p:spPr bwMode="auto">
          <a:xfrm>
            <a:off x="522288" y="1943100"/>
            <a:ext cx="11432607"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758071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PALMIRA: </a:t>
            </a:r>
            <a:r>
              <a:rPr lang="en-US" dirty="0"/>
              <a:t>Response (RECIST v1.1) and OS</a:t>
            </a:r>
            <a:endParaRPr lang="en-US" altLang="en-US" dirty="0"/>
          </a:p>
        </p:txBody>
      </p:sp>
      <p:sp>
        <p:nvSpPr>
          <p:cNvPr id="6" name="Content Placeholder 5">
            <a:extLst>
              <a:ext uri="{FF2B5EF4-FFF2-40B4-BE49-F238E27FC236}">
                <a16:creationId xmlns:a16="http://schemas.microsoft.com/office/drawing/2014/main" id="{A2182EED-A7BE-DE63-32E0-4F8A26E079F8}"/>
              </a:ext>
            </a:extLst>
          </p:cNvPr>
          <p:cNvSpPr>
            <a:spLocks noGrp="1"/>
          </p:cNvSpPr>
          <p:nvPr>
            <p:ph sz="half" idx="2"/>
          </p:nvPr>
        </p:nvSpPr>
        <p:spPr>
          <a:xfrm>
            <a:off x="6252634" y="5419032"/>
            <a:ext cx="5105929" cy="752052"/>
          </a:xfrm>
        </p:spPr>
        <p:txBody>
          <a:bodyPr/>
          <a:lstStyle/>
          <a:p>
            <a:r>
              <a:rPr lang="en-US" sz="2400" dirty="0"/>
              <a:t>No improvement in OS observed in ITT population</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542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Llombart-Cussac. ASCO 2023. Abstr 1001. Reproduced with permission.</a:t>
            </a:r>
          </a:p>
        </p:txBody>
      </p:sp>
      <p:graphicFrame>
        <p:nvGraphicFramePr>
          <p:cNvPr id="3" name="Group 32">
            <a:extLst>
              <a:ext uri="{FF2B5EF4-FFF2-40B4-BE49-F238E27FC236}">
                <a16:creationId xmlns:a16="http://schemas.microsoft.com/office/drawing/2014/main" id="{20639F37-6860-3872-FFB8-15A94BAA7A4C}"/>
              </a:ext>
            </a:extLst>
          </p:cNvPr>
          <p:cNvGraphicFramePr>
            <a:graphicFrameLocks noGrp="1"/>
          </p:cNvGraphicFramePr>
          <p:nvPr>
            <p:extLst>
              <p:ext uri="{D42A27DB-BD31-4B8C-83A1-F6EECF244321}">
                <p14:modId xmlns:p14="http://schemas.microsoft.com/office/powerpoint/2010/main" val="748821528"/>
              </p:ext>
            </p:extLst>
          </p:nvPr>
        </p:nvGraphicFramePr>
        <p:xfrm>
          <a:off x="524317" y="1604963"/>
          <a:ext cx="5376672" cy="4023440"/>
        </p:xfrm>
        <a:graphic>
          <a:graphicData uri="http://schemas.openxmlformats.org/drawingml/2006/table">
            <a:tbl>
              <a:tblPr/>
              <a:tblGrid>
                <a:gridCol w="2132238">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415634">
                  <a:extLst>
                    <a:ext uri="{9D8B030D-6E8A-4147-A177-3AD203B41FA5}">
                      <a16:colId xmlns:a16="http://schemas.microsoft.com/office/drawing/2014/main" val="1139204354"/>
                    </a:ext>
                  </a:extLst>
                </a:gridCol>
              </a:tblGrid>
              <a:tr h="4948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Palbociclib + ET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365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Overall response </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Non-CR/Non-PD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 (4.4)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49 (36.0)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34 (25.0)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39 (28.7)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 (1.6)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22 (35.5)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13 (21.0)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24 (38.7)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253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(41.9)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(27.4)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185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Measurable disease,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6/94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1/44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7" name="Table 13">
            <a:extLst>
              <a:ext uri="{FF2B5EF4-FFF2-40B4-BE49-F238E27FC236}">
                <a16:creationId xmlns:a16="http://schemas.microsoft.com/office/drawing/2014/main" id="{72D77DD5-0F9A-5BB5-E1E9-66FEA85ABD8C}"/>
              </a:ext>
            </a:extLst>
          </p:cNvPr>
          <p:cNvGraphicFramePr>
            <a:graphicFrameLocks noGrp="1"/>
          </p:cNvGraphicFramePr>
          <p:nvPr>
            <p:extLst>
              <p:ext uri="{D42A27DB-BD31-4B8C-83A1-F6EECF244321}">
                <p14:modId xmlns:p14="http://schemas.microsoft.com/office/powerpoint/2010/main" val="3857003684"/>
              </p:ext>
            </p:extLst>
          </p:nvPr>
        </p:nvGraphicFramePr>
        <p:xfrm>
          <a:off x="6852925" y="3458796"/>
          <a:ext cx="3476980" cy="914400"/>
        </p:xfrm>
        <a:graphic>
          <a:graphicData uri="http://schemas.openxmlformats.org/drawingml/2006/table">
            <a:tbl>
              <a:tblPr firstRow="1" bandRow="1">
                <a:tableStyleId>{93296810-A885-4BE3-A3E7-6D5BEEA58F35}</a:tableStyleId>
              </a:tblPr>
              <a:tblGrid>
                <a:gridCol w="1013968">
                  <a:extLst>
                    <a:ext uri="{9D8B030D-6E8A-4147-A177-3AD203B41FA5}">
                      <a16:colId xmlns:a16="http://schemas.microsoft.com/office/drawing/2014/main" val="2815594300"/>
                    </a:ext>
                  </a:extLst>
                </a:gridCol>
                <a:gridCol w="821004">
                  <a:extLst>
                    <a:ext uri="{9D8B030D-6E8A-4147-A177-3AD203B41FA5}">
                      <a16:colId xmlns:a16="http://schemas.microsoft.com/office/drawing/2014/main" val="411362159"/>
                    </a:ext>
                  </a:extLst>
                </a:gridCol>
                <a:gridCol w="821004">
                  <a:extLst>
                    <a:ext uri="{9D8B030D-6E8A-4147-A177-3AD203B41FA5}">
                      <a16:colId xmlns:a16="http://schemas.microsoft.com/office/drawing/2014/main" val="2505090750"/>
                    </a:ext>
                  </a:extLst>
                </a:gridCol>
                <a:gridCol w="821004">
                  <a:extLst>
                    <a:ext uri="{9D8B030D-6E8A-4147-A177-3AD203B41FA5}">
                      <a16:colId xmlns:a16="http://schemas.microsoft.com/office/drawing/2014/main" val="1305296319"/>
                    </a:ext>
                  </a:extLst>
                </a:gridCol>
              </a:tblGrid>
              <a:tr h="0">
                <a:tc>
                  <a:txBody>
                    <a:bodyPr/>
                    <a:lstStyle/>
                    <a:p>
                      <a:endParaRPr lang="en-US" sz="1200" dirty="0">
                        <a:solidFill>
                          <a:schemeClr val="bg1"/>
                        </a:solidFill>
                      </a:endParaRPr>
                    </a:p>
                  </a:txBody>
                  <a:tcPr marL="0" marR="0" marT="0" marB="0">
                    <a:solidFill>
                      <a:schemeClr val="tx1"/>
                    </a:solidFill>
                  </a:tcPr>
                </a:tc>
                <a:tc>
                  <a:txBody>
                    <a:bodyPr/>
                    <a:lstStyle/>
                    <a:p>
                      <a:pPr algn="ctr"/>
                      <a:r>
                        <a:rPr lang="en-US" sz="1200" dirty="0">
                          <a:solidFill>
                            <a:schemeClr val="bg1"/>
                          </a:solidFill>
                        </a:rPr>
                        <a:t>mOS, Mo</a:t>
                      </a:r>
                    </a:p>
                  </a:txBody>
                  <a:tcPr marL="0" marR="0" marT="0" marB="0">
                    <a:solidFill>
                      <a:schemeClr val="tx1"/>
                    </a:solidFill>
                  </a:tcPr>
                </a:tc>
                <a:tc>
                  <a:txBody>
                    <a:bodyPr/>
                    <a:lstStyle/>
                    <a:p>
                      <a:pPr algn="ctr"/>
                      <a:r>
                        <a:rPr lang="en-US" sz="1200" u="sng" dirty="0">
                          <a:solidFill>
                            <a:schemeClr val="bg1"/>
                          </a:solidFill>
                        </a:rPr>
                        <a:t>12-Mo OS, %</a:t>
                      </a:r>
                    </a:p>
                  </a:txBody>
                  <a:tcPr marL="0" marR="0" marT="0" marB="0">
                    <a:solidFill>
                      <a:schemeClr val="tx1"/>
                    </a:solidFill>
                  </a:tcPr>
                </a:tc>
                <a:tc>
                  <a:txBody>
                    <a:bodyPr/>
                    <a:lstStyle/>
                    <a:p>
                      <a:pPr algn="ctr"/>
                      <a:r>
                        <a:rPr lang="en-US" sz="1200" u="sng" dirty="0">
                          <a:solidFill>
                            <a:schemeClr val="bg1"/>
                          </a:solidFill>
                        </a:rPr>
                        <a:t>24-Mo OS, %</a:t>
                      </a:r>
                    </a:p>
                  </a:txBody>
                  <a:tcPr marL="0" marR="0" marT="0" marB="0">
                    <a:solidFill>
                      <a:schemeClr val="tx1"/>
                    </a:solidFill>
                  </a:tcPr>
                </a:tc>
                <a:extLst>
                  <a:ext uri="{0D108BD9-81ED-4DB2-BD59-A6C34878D82A}">
                    <a16:rowId xmlns:a16="http://schemas.microsoft.com/office/drawing/2014/main" val="1078608829"/>
                  </a:ext>
                </a:extLst>
              </a:tr>
              <a:tr h="0">
                <a:tc>
                  <a:txBody>
                    <a:bodyPr/>
                    <a:lstStyle/>
                    <a:p>
                      <a:r>
                        <a:rPr lang="en-US" sz="1200" b="1" dirty="0">
                          <a:solidFill>
                            <a:schemeClr val="accent1"/>
                          </a:solidFill>
                        </a:rPr>
                        <a:t>Palbociclib + ET</a:t>
                      </a:r>
                    </a:p>
                  </a:txBody>
                  <a:tcPr marL="0" marR="0" marT="0" marB="0">
                    <a:solidFill>
                      <a:schemeClr val="tx1"/>
                    </a:solidFill>
                  </a:tcPr>
                </a:tc>
                <a:tc>
                  <a:txBody>
                    <a:bodyPr/>
                    <a:lstStyle/>
                    <a:p>
                      <a:pPr algn="ctr"/>
                      <a:r>
                        <a:rPr lang="en-US" sz="1200" dirty="0">
                          <a:solidFill>
                            <a:schemeClr val="bg1"/>
                          </a:solidFill>
                        </a:rPr>
                        <a:t>28.3</a:t>
                      </a:r>
                    </a:p>
                  </a:txBody>
                  <a:tcPr marL="0" marR="0" marT="0" marB="0">
                    <a:solidFill>
                      <a:schemeClr val="tx1"/>
                    </a:solidFill>
                  </a:tcPr>
                </a:tc>
                <a:tc>
                  <a:txBody>
                    <a:bodyPr/>
                    <a:lstStyle/>
                    <a:p>
                      <a:pPr algn="ctr"/>
                      <a:r>
                        <a:rPr lang="en-US" sz="1200" dirty="0">
                          <a:solidFill>
                            <a:schemeClr val="bg1"/>
                          </a:solidFill>
                        </a:rPr>
                        <a:t>77.0</a:t>
                      </a:r>
                    </a:p>
                  </a:txBody>
                  <a:tcPr marL="0" marR="0" marT="0" marB="0">
                    <a:solidFill>
                      <a:schemeClr val="tx1"/>
                    </a:solidFill>
                  </a:tcPr>
                </a:tc>
                <a:tc>
                  <a:txBody>
                    <a:bodyPr/>
                    <a:lstStyle/>
                    <a:p>
                      <a:pPr algn="ctr"/>
                      <a:r>
                        <a:rPr lang="en-US" sz="1200" dirty="0">
                          <a:solidFill>
                            <a:schemeClr val="bg1"/>
                          </a:solidFill>
                        </a:rPr>
                        <a:t>58.8</a:t>
                      </a:r>
                    </a:p>
                  </a:txBody>
                  <a:tcPr marL="0" marR="0" marT="0" marB="0">
                    <a:solidFill>
                      <a:schemeClr val="tx1"/>
                    </a:solidFill>
                  </a:tcPr>
                </a:tc>
                <a:extLst>
                  <a:ext uri="{0D108BD9-81ED-4DB2-BD59-A6C34878D82A}">
                    <a16:rowId xmlns:a16="http://schemas.microsoft.com/office/drawing/2014/main" val="4050395548"/>
                  </a:ext>
                </a:extLst>
              </a:tr>
              <a:tr h="0">
                <a:tc>
                  <a:txBody>
                    <a:bodyPr/>
                    <a:lstStyle/>
                    <a:p>
                      <a:r>
                        <a:rPr lang="en-US" sz="1200" b="1" dirty="0">
                          <a:solidFill>
                            <a:schemeClr val="accent3"/>
                          </a:solidFill>
                        </a:rPr>
                        <a:t>ET</a:t>
                      </a:r>
                    </a:p>
                  </a:txBody>
                  <a:tcPr marL="0" marR="0" marT="0" marB="0">
                    <a:solidFill>
                      <a:schemeClr val="tx1"/>
                    </a:solidFill>
                  </a:tcPr>
                </a:tc>
                <a:tc>
                  <a:txBody>
                    <a:bodyPr/>
                    <a:lstStyle/>
                    <a:p>
                      <a:pPr algn="ctr"/>
                      <a:r>
                        <a:rPr lang="en-US" sz="1200" dirty="0">
                          <a:solidFill>
                            <a:schemeClr val="bg1"/>
                          </a:solidFill>
                        </a:rPr>
                        <a:t>28.8</a:t>
                      </a:r>
                    </a:p>
                  </a:txBody>
                  <a:tcPr marL="0" marR="0" marT="0" marB="0">
                    <a:solidFill>
                      <a:schemeClr val="tx1"/>
                    </a:solidFill>
                  </a:tcPr>
                </a:tc>
                <a:tc>
                  <a:txBody>
                    <a:bodyPr/>
                    <a:lstStyle/>
                    <a:p>
                      <a:pPr algn="ctr"/>
                      <a:r>
                        <a:rPr lang="en-US" sz="1200" dirty="0">
                          <a:solidFill>
                            <a:schemeClr val="bg1"/>
                          </a:solidFill>
                        </a:rPr>
                        <a:t>80.6</a:t>
                      </a:r>
                    </a:p>
                  </a:txBody>
                  <a:tcPr marL="0" marR="0" marT="0" marB="0">
                    <a:solidFill>
                      <a:schemeClr val="tx1"/>
                    </a:solidFill>
                  </a:tcPr>
                </a:tc>
                <a:tc>
                  <a:txBody>
                    <a:bodyPr/>
                    <a:lstStyle/>
                    <a:p>
                      <a:pPr algn="ctr"/>
                      <a:r>
                        <a:rPr lang="en-US" sz="1200" dirty="0">
                          <a:solidFill>
                            <a:schemeClr val="bg1"/>
                          </a:solidFill>
                        </a:rPr>
                        <a:t>60.3</a:t>
                      </a:r>
                    </a:p>
                  </a:txBody>
                  <a:tcPr marL="0" marR="0" marT="0" marB="0">
                    <a:solidFill>
                      <a:schemeClr val="tx1"/>
                    </a:solidFill>
                  </a:tcPr>
                </a:tc>
                <a:extLst>
                  <a:ext uri="{0D108BD9-81ED-4DB2-BD59-A6C34878D82A}">
                    <a16:rowId xmlns:a16="http://schemas.microsoft.com/office/drawing/2014/main" val="2041711599"/>
                  </a:ext>
                </a:extLst>
              </a:tr>
              <a:tr h="0">
                <a:tc>
                  <a:txBody>
                    <a:bodyPr/>
                    <a:lstStyle/>
                    <a:p>
                      <a:endParaRPr lang="en-US" sz="1200" dirty="0">
                        <a:solidFill>
                          <a:schemeClr val="bg1"/>
                        </a:solidFill>
                      </a:endParaRPr>
                    </a:p>
                  </a:txBody>
                  <a:tcPr marL="0" marR="0" marT="0" marB="0">
                    <a:solidFill>
                      <a:schemeClr val="tx1"/>
                    </a:solidFill>
                  </a:tcPr>
                </a:tc>
                <a:tc gridSpan="3">
                  <a:txBody>
                    <a:bodyPr/>
                    <a:lstStyle/>
                    <a:p>
                      <a:pPr algn="ctr"/>
                      <a:r>
                        <a:rPr lang="en-US" sz="1200" b="1" dirty="0">
                          <a:solidFill>
                            <a:schemeClr val="bg1"/>
                          </a:solidFill>
                        </a:rPr>
                        <a:t>Hazard ratio: 1.06 (95% CI: 0.75-1.51; </a:t>
                      </a:r>
                    </a:p>
                    <a:p>
                      <a:pPr algn="ctr"/>
                      <a:r>
                        <a:rPr lang="en-US" sz="1200" b="1" dirty="0">
                          <a:solidFill>
                            <a:schemeClr val="bg1"/>
                          </a:solidFill>
                        </a:rPr>
                        <a:t>2-sided </a:t>
                      </a:r>
                      <a:r>
                        <a:rPr lang="en-US" sz="1200" b="1" i="1" dirty="0">
                          <a:solidFill>
                            <a:schemeClr val="bg1"/>
                          </a:solidFill>
                        </a:rPr>
                        <a:t>P </a:t>
                      </a:r>
                      <a:r>
                        <a:rPr lang="en-US" sz="1200" b="1" i="0" dirty="0">
                          <a:solidFill>
                            <a:schemeClr val="bg1"/>
                          </a:solidFill>
                        </a:rPr>
                        <a:t>= .738)</a:t>
                      </a:r>
                      <a:endParaRPr lang="en-US" sz="1200" b="1" dirty="0">
                        <a:solidFill>
                          <a:schemeClr val="bg1"/>
                        </a:solidFill>
                      </a:endParaRPr>
                    </a:p>
                  </a:txBody>
                  <a:tcPr marL="0" marR="0" marT="0" marB="0">
                    <a:solidFill>
                      <a:schemeClr val="tx1"/>
                    </a:solidFill>
                  </a:tcPr>
                </a:tc>
                <a:tc hMerge="1">
                  <a:txBody>
                    <a:bodyPr/>
                    <a:lstStyle/>
                    <a:p>
                      <a:pPr algn="ctr"/>
                      <a:endParaRPr lang="en-US" dirty="0">
                        <a:solidFill>
                          <a:schemeClr val="bg1"/>
                        </a:solidFill>
                      </a:endParaRPr>
                    </a:p>
                  </a:txBody>
                  <a:tcPr>
                    <a:solidFill>
                      <a:schemeClr val="tx1"/>
                    </a:solidFill>
                  </a:tcPr>
                </a:tc>
                <a:tc hMerge="1">
                  <a:txBody>
                    <a:bodyPr/>
                    <a:lstStyle/>
                    <a:p>
                      <a:pPr algn="ctr"/>
                      <a:endParaRPr lang="en-US" dirty="0">
                        <a:solidFill>
                          <a:schemeClr val="bg1"/>
                        </a:solidFill>
                      </a:endParaRPr>
                    </a:p>
                  </a:txBody>
                  <a:tcPr>
                    <a:solidFill>
                      <a:schemeClr val="tx1"/>
                    </a:solidFill>
                  </a:tcPr>
                </a:tc>
                <a:extLst>
                  <a:ext uri="{0D108BD9-81ED-4DB2-BD59-A6C34878D82A}">
                    <a16:rowId xmlns:a16="http://schemas.microsoft.com/office/drawing/2014/main" val="2298222195"/>
                  </a:ext>
                </a:extLst>
              </a:tr>
            </a:tbl>
          </a:graphicData>
        </a:graphic>
      </p:graphicFrame>
      <p:sp>
        <p:nvSpPr>
          <p:cNvPr id="8" name="TextBox 7">
            <a:extLst>
              <a:ext uri="{FF2B5EF4-FFF2-40B4-BE49-F238E27FC236}">
                <a16:creationId xmlns:a16="http://schemas.microsoft.com/office/drawing/2014/main" id="{590376B8-E6D8-3705-9FF9-61DC4006A793}"/>
              </a:ext>
            </a:extLst>
          </p:cNvPr>
          <p:cNvSpPr txBox="1"/>
          <p:nvPr/>
        </p:nvSpPr>
        <p:spPr bwMode="auto">
          <a:xfrm>
            <a:off x="9122913" y="1667185"/>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a:t>
            </a:r>
          </a:p>
        </p:txBody>
      </p:sp>
      <p:sp>
        <p:nvSpPr>
          <p:cNvPr id="9" name="Rectangle 8">
            <a:extLst>
              <a:ext uri="{FF2B5EF4-FFF2-40B4-BE49-F238E27FC236}">
                <a16:creationId xmlns:a16="http://schemas.microsoft.com/office/drawing/2014/main" id="{C3FAA6EC-EE15-F400-3901-A75DE7CD80D6}"/>
              </a:ext>
            </a:extLst>
          </p:cNvPr>
          <p:cNvSpPr/>
          <p:nvPr/>
        </p:nvSpPr>
        <p:spPr bwMode="auto">
          <a:xfrm>
            <a:off x="7924800" y="1947947"/>
            <a:ext cx="2362200" cy="13970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6214D77D-6281-FCC1-7D9E-8DA8BD984832}"/>
              </a:ext>
            </a:extLst>
          </p:cNvPr>
          <p:cNvSpPr txBox="1"/>
          <p:nvPr/>
        </p:nvSpPr>
        <p:spPr bwMode="auto">
          <a:xfrm>
            <a:off x="9128524" y="4627031"/>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3" name="TextBox 12">
            <a:extLst>
              <a:ext uri="{FF2B5EF4-FFF2-40B4-BE49-F238E27FC236}">
                <a16:creationId xmlns:a16="http://schemas.microsoft.com/office/drawing/2014/main" id="{330A4698-7C1E-2C2D-1F89-B6B6D0D6C400}"/>
              </a:ext>
            </a:extLst>
          </p:cNvPr>
          <p:cNvSpPr txBox="1"/>
          <p:nvPr/>
        </p:nvSpPr>
        <p:spPr bwMode="auto">
          <a:xfrm rot="16200000">
            <a:off x="6016532" y="3053099"/>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sp>
        <p:nvSpPr>
          <p:cNvPr id="14" name="TextBox 13">
            <a:extLst>
              <a:ext uri="{FF2B5EF4-FFF2-40B4-BE49-F238E27FC236}">
                <a16:creationId xmlns:a16="http://schemas.microsoft.com/office/drawing/2014/main" id="{BCE085EA-1502-94DF-7CE9-B0D38E1F8D5C}"/>
              </a:ext>
            </a:extLst>
          </p:cNvPr>
          <p:cNvSpPr txBox="1"/>
          <p:nvPr/>
        </p:nvSpPr>
        <p:spPr bwMode="auto">
          <a:xfrm>
            <a:off x="5917379" y="4873887"/>
            <a:ext cx="655691" cy="369332"/>
          </a:xfrm>
          <a:prstGeom prst="rect">
            <a:avLst/>
          </a:prstGeom>
          <a:noFill/>
          <a:ln>
            <a:noFill/>
          </a:ln>
        </p:spPr>
        <p:txBody>
          <a:bodyPr wrap="square" lIns="0" tIns="0" rIns="0" bIns="0" rtlCol="0">
            <a:spAutoFit/>
          </a:bodyPr>
          <a:lstStyle/>
          <a:p>
            <a:pPr algn="r">
              <a:lnSpc>
                <a:spcPct val="100000"/>
              </a:lnSpc>
              <a:spcBef>
                <a:spcPct val="50000"/>
              </a:spcBef>
              <a:spcAft>
                <a:spcPct val="0"/>
              </a:spcAft>
              <a:buClrTx/>
              <a:buFontTx/>
              <a:buNone/>
            </a:pPr>
            <a:br>
              <a:rPr lang="en-US" sz="800" dirty="0">
                <a:solidFill>
                  <a:schemeClr val="bg1"/>
                </a:solidFill>
                <a:latin typeface="Calibri" panose="020F0502020204030204" pitchFamily="34" charset="0"/>
              </a:rPr>
            </a:br>
            <a:r>
              <a:rPr lang="en-US" sz="800" dirty="0">
                <a:solidFill>
                  <a:schemeClr val="accent1"/>
                </a:solidFill>
                <a:latin typeface="Calibri" panose="020F0502020204030204" pitchFamily="34" charset="0"/>
              </a:rPr>
              <a:t>Palbociclib + ET</a:t>
            </a:r>
            <a:br>
              <a:rPr lang="en-US" sz="800" dirty="0">
                <a:solidFill>
                  <a:schemeClr val="accent1"/>
                </a:solidFill>
                <a:latin typeface="Calibri" panose="020F0502020204030204" pitchFamily="34" charset="0"/>
              </a:rPr>
            </a:br>
            <a:r>
              <a:rPr lang="en-US" sz="800" dirty="0">
                <a:solidFill>
                  <a:schemeClr val="accent3"/>
                </a:solidFill>
                <a:latin typeface="Calibri" panose="020F0502020204030204" pitchFamily="34" charset="0"/>
              </a:rPr>
              <a:t>ET</a:t>
            </a:r>
          </a:p>
        </p:txBody>
      </p:sp>
      <p:sp>
        <p:nvSpPr>
          <p:cNvPr id="15" name="TextBox 14">
            <a:extLst>
              <a:ext uri="{FF2B5EF4-FFF2-40B4-BE49-F238E27FC236}">
                <a16:creationId xmlns:a16="http://schemas.microsoft.com/office/drawing/2014/main" id="{8615248D-AFE4-839B-32BD-DE7523EBD094}"/>
              </a:ext>
            </a:extLst>
          </p:cNvPr>
          <p:cNvSpPr txBox="1"/>
          <p:nvPr/>
        </p:nvSpPr>
        <p:spPr bwMode="auto">
          <a:xfrm>
            <a:off x="5925428" y="4838785"/>
            <a:ext cx="1846659" cy="123111"/>
          </a:xfrm>
          <a:prstGeom prst="rect">
            <a:avLst/>
          </a:prstGeom>
          <a:noFill/>
          <a:ln>
            <a:noFill/>
          </a:ln>
        </p:spPr>
        <p:txBody>
          <a:bodyPr wrap="none" lIns="0" tIns="0" rIns="0" bIns="0" rtlCol="0">
            <a:spAutoFit/>
          </a:bodyPr>
          <a:lstStyle/>
          <a:p>
            <a:pPr>
              <a:lnSpc>
                <a:spcPct val="100000"/>
              </a:lnSpc>
              <a:spcBef>
                <a:spcPct val="50000"/>
              </a:spcBef>
              <a:spcAft>
                <a:spcPct val="0"/>
              </a:spcAft>
              <a:buClrTx/>
              <a:buFontTx/>
              <a:buNone/>
            </a:pPr>
            <a:r>
              <a:rPr lang="en-US" sz="800" dirty="0">
                <a:solidFill>
                  <a:schemeClr val="bg1"/>
                </a:solidFill>
                <a:latin typeface="Calibri" panose="020F0502020204030204" pitchFamily="34" charset="0"/>
              </a:rPr>
              <a:t>Patients at Risk, n (%)		</a:t>
            </a:r>
          </a:p>
        </p:txBody>
      </p:sp>
      <p:grpSp>
        <p:nvGrpSpPr>
          <p:cNvPr id="17" name="Group 16">
            <a:extLst>
              <a:ext uri="{FF2B5EF4-FFF2-40B4-BE49-F238E27FC236}">
                <a16:creationId xmlns:a16="http://schemas.microsoft.com/office/drawing/2014/main" id="{9E5E8AA3-7B63-C52B-96B0-1C16A64ACABA}"/>
              </a:ext>
            </a:extLst>
          </p:cNvPr>
          <p:cNvGrpSpPr/>
          <p:nvPr/>
        </p:nvGrpSpPr>
        <p:grpSpPr>
          <a:xfrm>
            <a:off x="6321576" y="1866901"/>
            <a:ext cx="458779" cy="2635250"/>
            <a:chOff x="1299955" y="1778645"/>
            <a:chExt cx="458779" cy="2622406"/>
          </a:xfrm>
        </p:grpSpPr>
        <p:sp>
          <p:nvSpPr>
            <p:cNvPr id="18" name="TextBox 17">
              <a:extLst>
                <a:ext uri="{FF2B5EF4-FFF2-40B4-BE49-F238E27FC236}">
                  <a16:creationId xmlns:a16="http://schemas.microsoft.com/office/drawing/2014/main" id="{42EBABD2-83E0-F3A6-AF51-67CD67319EE4}"/>
                </a:ext>
              </a:extLst>
            </p:cNvPr>
            <p:cNvSpPr txBox="1"/>
            <p:nvPr/>
          </p:nvSpPr>
          <p:spPr bwMode="auto">
            <a:xfrm>
              <a:off x="1299955" y="1778645"/>
              <a:ext cx="458779" cy="22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9" name="TextBox 18">
              <a:extLst>
                <a:ext uri="{FF2B5EF4-FFF2-40B4-BE49-F238E27FC236}">
                  <a16:creationId xmlns:a16="http://schemas.microsoft.com/office/drawing/2014/main" id="{3E5CE369-CD1D-80BF-0CC0-B02B89D91F9E}"/>
                </a:ext>
              </a:extLst>
            </p:cNvPr>
            <p:cNvSpPr txBox="1"/>
            <p:nvPr/>
          </p:nvSpPr>
          <p:spPr bwMode="auto">
            <a:xfrm>
              <a:off x="1391326" y="2390159"/>
              <a:ext cx="367408" cy="22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0" name="TextBox 19">
              <a:extLst>
                <a:ext uri="{FF2B5EF4-FFF2-40B4-BE49-F238E27FC236}">
                  <a16:creationId xmlns:a16="http://schemas.microsoft.com/office/drawing/2014/main" id="{D4D38584-BD3E-32C0-652F-30BAEDF37670}"/>
                </a:ext>
              </a:extLst>
            </p:cNvPr>
            <p:cNvSpPr txBox="1"/>
            <p:nvPr/>
          </p:nvSpPr>
          <p:spPr bwMode="auto">
            <a:xfrm>
              <a:off x="1391326" y="2977950"/>
              <a:ext cx="367408" cy="22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1" name="TextBox 20">
              <a:extLst>
                <a:ext uri="{FF2B5EF4-FFF2-40B4-BE49-F238E27FC236}">
                  <a16:creationId xmlns:a16="http://schemas.microsoft.com/office/drawing/2014/main" id="{1A5822D9-9A7E-1ED9-044E-E085B671E3D0}"/>
                </a:ext>
              </a:extLst>
            </p:cNvPr>
            <p:cNvSpPr txBox="1"/>
            <p:nvPr/>
          </p:nvSpPr>
          <p:spPr bwMode="auto">
            <a:xfrm>
              <a:off x="1391326" y="3589464"/>
              <a:ext cx="367408" cy="22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2" name="TextBox 21">
              <a:extLst>
                <a:ext uri="{FF2B5EF4-FFF2-40B4-BE49-F238E27FC236}">
                  <a16:creationId xmlns:a16="http://schemas.microsoft.com/office/drawing/2014/main" id="{F3C1A4AE-2F37-D2E2-0146-56D50A21F5D3}"/>
                </a:ext>
              </a:extLst>
            </p:cNvPr>
            <p:cNvSpPr txBox="1"/>
            <p:nvPr/>
          </p:nvSpPr>
          <p:spPr bwMode="auto">
            <a:xfrm>
              <a:off x="1482697" y="4180220"/>
              <a:ext cx="276037" cy="22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23" name="Group 22">
            <a:extLst>
              <a:ext uri="{FF2B5EF4-FFF2-40B4-BE49-F238E27FC236}">
                <a16:creationId xmlns:a16="http://schemas.microsoft.com/office/drawing/2014/main" id="{6A266481-35AF-380B-409F-DF9AEB751AE1}"/>
              </a:ext>
            </a:extLst>
          </p:cNvPr>
          <p:cNvGrpSpPr/>
          <p:nvPr/>
        </p:nvGrpSpPr>
        <p:grpSpPr>
          <a:xfrm>
            <a:off x="6728637" y="4460163"/>
            <a:ext cx="5273095" cy="307777"/>
            <a:chOff x="1714180" y="5045576"/>
            <a:chExt cx="5622045" cy="307777"/>
          </a:xfrm>
        </p:grpSpPr>
        <p:sp>
          <p:nvSpPr>
            <p:cNvPr id="24" name="TextBox 23">
              <a:extLst>
                <a:ext uri="{FF2B5EF4-FFF2-40B4-BE49-F238E27FC236}">
                  <a16:creationId xmlns:a16="http://schemas.microsoft.com/office/drawing/2014/main" id="{1D4ADF27-87C1-1604-4CC3-A35A66897FE4}"/>
                </a:ext>
              </a:extLst>
            </p:cNvPr>
            <p:cNvSpPr txBox="1"/>
            <p:nvPr/>
          </p:nvSpPr>
          <p:spPr bwMode="auto">
            <a:xfrm>
              <a:off x="1714180" y="5045576"/>
              <a:ext cx="1348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562DF51E-1477-2238-74EC-530235CEBFD9}"/>
                </a:ext>
              </a:extLst>
            </p:cNvPr>
            <p:cNvSpPr txBox="1"/>
            <p:nvPr/>
          </p:nvSpPr>
          <p:spPr bwMode="auto">
            <a:xfrm>
              <a:off x="2476965" y="5045576"/>
              <a:ext cx="1348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6" name="TextBox 25">
              <a:extLst>
                <a:ext uri="{FF2B5EF4-FFF2-40B4-BE49-F238E27FC236}">
                  <a16:creationId xmlns:a16="http://schemas.microsoft.com/office/drawing/2014/main" id="{098D8118-9208-42A0-4D81-CA6DE1565747}"/>
                </a:ext>
              </a:extLst>
            </p:cNvPr>
            <p:cNvSpPr txBox="1"/>
            <p:nvPr/>
          </p:nvSpPr>
          <p:spPr bwMode="auto">
            <a:xfrm>
              <a:off x="3212926" y="5045576"/>
              <a:ext cx="179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7" name="TextBox 26">
              <a:extLst>
                <a:ext uri="{FF2B5EF4-FFF2-40B4-BE49-F238E27FC236}">
                  <a16:creationId xmlns:a16="http://schemas.microsoft.com/office/drawing/2014/main" id="{6B5B553F-6A07-DBA5-2F88-C41BEC81CD63}"/>
                </a:ext>
              </a:extLst>
            </p:cNvPr>
            <p:cNvSpPr txBox="1"/>
            <p:nvPr/>
          </p:nvSpPr>
          <p:spPr bwMode="auto">
            <a:xfrm>
              <a:off x="3990300" y="5045576"/>
              <a:ext cx="179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8" name="TextBox 27">
              <a:extLst>
                <a:ext uri="{FF2B5EF4-FFF2-40B4-BE49-F238E27FC236}">
                  <a16:creationId xmlns:a16="http://schemas.microsoft.com/office/drawing/2014/main" id="{4226D2A7-412F-895F-A2B7-B2EB0F4ECBF0}"/>
                </a:ext>
              </a:extLst>
            </p:cNvPr>
            <p:cNvSpPr txBox="1"/>
            <p:nvPr/>
          </p:nvSpPr>
          <p:spPr bwMode="auto">
            <a:xfrm>
              <a:off x="4753085" y="5045576"/>
              <a:ext cx="179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9" name="TextBox 28">
              <a:extLst>
                <a:ext uri="{FF2B5EF4-FFF2-40B4-BE49-F238E27FC236}">
                  <a16:creationId xmlns:a16="http://schemas.microsoft.com/office/drawing/2014/main" id="{5855E88A-FCD8-2D19-C13D-C5C24C72167A}"/>
                </a:ext>
              </a:extLst>
            </p:cNvPr>
            <p:cNvSpPr txBox="1"/>
            <p:nvPr/>
          </p:nvSpPr>
          <p:spPr bwMode="auto">
            <a:xfrm>
              <a:off x="5511361" y="5045576"/>
              <a:ext cx="179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44" name="TextBox 43">
              <a:extLst>
                <a:ext uri="{FF2B5EF4-FFF2-40B4-BE49-F238E27FC236}">
                  <a16:creationId xmlns:a16="http://schemas.microsoft.com/office/drawing/2014/main" id="{DD089E6B-17F4-DFC6-0873-F216BE212912}"/>
                </a:ext>
              </a:extLst>
            </p:cNvPr>
            <p:cNvSpPr txBox="1"/>
            <p:nvPr/>
          </p:nvSpPr>
          <p:spPr bwMode="auto">
            <a:xfrm>
              <a:off x="6171503" y="5045576"/>
              <a:ext cx="391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45" name="TextBox 44">
              <a:extLst>
                <a:ext uri="{FF2B5EF4-FFF2-40B4-BE49-F238E27FC236}">
                  <a16:creationId xmlns:a16="http://schemas.microsoft.com/office/drawing/2014/main" id="{3346C8C8-743E-6EF2-470B-D9040EB4A2D2}"/>
                </a:ext>
              </a:extLst>
            </p:cNvPr>
            <p:cNvSpPr txBox="1"/>
            <p:nvPr/>
          </p:nvSpPr>
          <p:spPr bwMode="auto">
            <a:xfrm>
              <a:off x="6944504" y="5045576"/>
              <a:ext cx="391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sp>
        <p:nvSpPr>
          <p:cNvPr id="30" name="Freeform: Shape 29">
            <a:extLst>
              <a:ext uri="{FF2B5EF4-FFF2-40B4-BE49-F238E27FC236}">
                <a16:creationId xmlns:a16="http://schemas.microsoft.com/office/drawing/2014/main" id="{D0D33B7E-219B-CDC6-075A-70BA30ACA545}"/>
              </a:ext>
            </a:extLst>
          </p:cNvPr>
          <p:cNvSpPr/>
          <p:nvPr/>
        </p:nvSpPr>
        <p:spPr bwMode="auto">
          <a:xfrm>
            <a:off x="6790733" y="1866900"/>
            <a:ext cx="5123900" cy="2567939"/>
          </a:xfrm>
          <a:custGeom>
            <a:avLst/>
            <a:gdLst>
              <a:gd name="connsiteX0" fmla="*/ 0 w 6896100"/>
              <a:gd name="connsiteY0" fmla="*/ 0 h 3025140"/>
              <a:gd name="connsiteX1" fmla="*/ 0 w 6896100"/>
              <a:gd name="connsiteY1" fmla="*/ 3025140 h 3025140"/>
              <a:gd name="connsiteX2" fmla="*/ 6896100 w 6896100"/>
              <a:gd name="connsiteY2" fmla="*/ 3025140 h 3025140"/>
            </a:gdLst>
            <a:ahLst/>
            <a:cxnLst>
              <a:cxn ang="0">
                <a:pos x="connsiteX0" y="connsiteY0"/>
              </a:cxn>
              <a:cxn ang="0">
                <a:pos x="connsiteX1" y="connsiteY1"/>
              </a:cxn>
              <a:cxn ang="0">
                <a:pos x="connsiteX2" y="connsiteY2"/>
              </a:cxn>
            </a:cxnLst>
            <a:rect l="l" t="t" r="r" b="b"/>
            <a:pathLst>
              <a:path w="6896100" h="3025140">
                <a:moveTo>
                  <a:pt x="0" y="0"/>
                </a:moveTo>
                <a:lnTo>
                  <a:pt x="0" y="3025140"/>
                </a:lnTo>
                <a:lnTo>
                  <a:pt x="6896100" y="3025140"/>
                </a:lnTo>
              </a:path>
            </a:pathLst>
          </a:custGeom>
          <a:noFill/>
          <a:ln w="28575">
            <a:solidFill>
              <a:schemeClr val="bg1"/>
            </a:solidFill>
            <a:miter lim="800000"/>
            <a:headEnd/>
            <a:tailEnd/>
          </a:ln>
        </p:spPr>
        <p:txBody>
          <a:bodyPr rtlCol="0" anchor="ctr"/>
          <a:lstStyle/>
          <a:p>
            <a:pPr algn="ctr"/>
            <a:endParaRPr lang="en-US"/>
          </a:p>
        </p:txBody>
      </p:sp>
      <p:grpSp>
        <p:nvGrpSpPr>
          <p:cNvPr id="31" name="Group 30">
            <a:extLst>
              <a:ext uri="{FF2B5EF4-FFF2-40B4-BE49-F238E27FC236}">
                <a16:creationId xmlns:a16="http://schemas.microsoft.com/office/drawing/2014/main" id="{38B6DF36-106D-8F98-D87D-105F016D2DDA}"/>
              </a:ext>
            </a:extLst>
          </p:cNvPr>
          <p:cNvGrpSpPr/>
          <p:nvPr/>
        </p:nvGrpSpPr>
        <p:grpSpPr>
          <a:xfrm>
            <a:off x="6686150" y="2012950"/>
            <a:ext cx="104579" cy="2419350"/>
            <a:chOff x="888497" y="1974354"/>
            <a:chExt cx="1249786" cy="2407920"/>
          </a:xfrm>
        </p:grpSpPr>
        <p:cxnSp>
          <p:nvCxnSpPr>
            <p:cNvPr id="32" name="Straight Connector 31">
              <a:extLst>
                <a:ext uri="{FF2B5EF4-FFF2-40B4-BE49-F238E27FC236}">
                  <a16:creationId xmlns:a16="http://schemas.microsoft.com/office/drawing/2014/main" id="{433397C4-A9F1-6AED-B519-E22033F101CE}"/>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62F475F-DB23-CB82-B46B-4683588F7837}"/>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504834B-A19E-6519-8C7F-7BB1C9D6BF91}"/>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2CE0603-508F-88F7-913B-01DC974EA7E1}"/>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2331B95-C37D-2954-6735-A845933C0783}"/>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68ADED4E-54B2-DAA1-AFF5-8F64FFC4AD7F}"/>
              </a:ext>
            </a:extLst>
          </p:cNvPr>
          <p:cNvGrpSpPr/>
          <p:nvPr/>
        </p:nvGrpSpPr>
        <p:grpSpPr>
          <a:xfrm rot="5400000">
            <a:off x="9251227" y="1974128"/>
            <a:ext cx="88900" cy="5017944"/>
            <a:chOff x="888497" y="783635"/>
            <a:chExt cx="1249786" cy="4200619"/>
          </a:xfrm>
        </p:grpSpPr>
        <p:cxnSp>
          <p:nvCxnSpPr>
            <p:cNvPr id="38" name="Straight Connector 37">
              <a:extLst>
                <a:ext uri="{FF2B5EF4-FFF2-40B4-BE49-F238E27FC236}">
                  <a16:creationId xmlns:a16="http://schemas.microsoft.com/office/drawing/2014/main" id="{2F012F12-E85E-599A-3D9C-D3087A23EA43}"/>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8690B6E-6744-EE54-25B5-AD458ED7D94D}"/>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F491A1D-5EB7-4DBF-138C-D70471C90D1B}"/>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CC5CD5C-2625-F86D-1505-D7F637BD5A84}"/>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EFE84DC-FB00-7465-7227-11F2A7811585}"/>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4583778-255B-60CE-BBE1-987E30967E58}"/>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BCEEA7A-DE85-868C-8EC6-FC4A9B832287}"/>
                </a:ext>
              </a:extLst>
            </p:cNvPr>
            <p:cNvCxnSpPr>
              <a:cxnSpLocks/>
            </p:cNvCxnSpPr>
            <p:nvPr/>
          </p:nvCxnSpPr>
          <p:spPr bwMode="auto">
            <a:xfrm>
              <a:off x="888497" y="783635"/>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598D78C-2144-61DD-91AF-419F26300100}"/>
                </a:ext>
              </a:extLst>
            </p:cNvPr>
            <p:cNvCxnSpPr>
              <a:cxnSpLocks/>
            </p:cNvCxnSpPr>
            <p:nvPr/>
          </p:nvCxnSpPr>
          <p:spPr bwMode="auto">
            <a:xfrm>
              <a:off x="888497" y="1385615"/>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47046073-EA60-83B4-0D9F-6FE561306290}"/>
              </a:ext>
            </a:extLst>
          </p:cNvPr>
          <p:cNvGrpSpPr/>
          <p:nvPr/>
        </p:nvGrpSpPr>
        <p:grpSpPr>
          <a:xfrm>
            <a:off x="6503966" y="4946333"/>
            <a:ext cx="5499368" cy="338554"/>
            <a:chOff x="1474640" y="5045576"/>
            <a:chExt cx="5863295" cy="338554"/>
          </a:xfrm>
        </p:grpSpPr>
        <p:sp>
          <p:nvSpPr>
            <p:cNvPr id="49" name="TextBox 48">
              <a:extLst>
                <a:ext uri="{FF2B5EF4-FFF2-40B4-BE49-F238E27FC236}">
                  <a16:creationId xmlns:a16="http://schemas.microsoft.com/office/drawing/2014/main" id="{9AA85809-CEB4-D8EE-5D13-8B74E911C345}"/>
                </a:ext>
              </a:extLst>
            </p:cNvPr>
            <p:cNvSpPr txBox="1"/>
            <p:nvPr/>
          </p:nvSpPr>
          <p:spPr bwMode="auto">
            <a:xfrm>
              <a:off x="1474640" y="5045576"/>
              <a:ext cx="613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136 (100)</a:t>
              </a:r>
            </a:p>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62 (100)</a:t>
              </a:r>
            </a:p>
          </p:txBody>
        </p:sp>
        <p:sp>
          <p:nvSpPr>
            <p:cNvPr id="50" name="TextBox 49">
              <a:extLst>
                <a:ext uri="{FF2B5EF4-FFF2-40B4-BE49-F238E27FC236}">
                  <a16:creationId xmlns:a16="http://schemas.microsoft.com/office/drawing/2014/main" id="{871222C8-AA8C-FEFB-FFB1-D3DE9F36C610}"/>
                </a:ext>
              </a:extLst>
            </p:cNvPr>
            <p:cNvSpPr txBox="1"/>
            <p:nvPr/>
          </p:nvSpPr>
          <p:spPr bwMode="auto">
            <a:xfrm>
              <a:off x="2264774" y="5045576"/>
              <a:ext cx="559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106 (78)</a:t>
              </a:r>
            </a:p>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52 (84)</a:t>
              </a:r>
            </a:p>
          </p:txBody>
        </p:sp>
        <p:sp>
          <p:nvSpPr>
            <p:cNvPr id="51" name="TextBox 50">
              <a:extLst>
                <a:ext uri="{FF2B5EF4-FFF2-40B4-BE49-F238E27FC236}">
                  <a16:creationId xmlns:a16="http://schemas.microsoft.com/office/drawing/2014/main" id="{B7FBDAC6-6C23-44CD-09B8-80A4B8115778}"/>
                </a:ext>
              </a:extLst>
            </p:cNvPr>
            <p:cNvSpPr txBox="1"/>
            <p:nvPr/>
          </p:nvSpPr>
          <p:spPr bwMode="auto">
            <a:xfrm>
              <a:off x="3050397" y="5045576"/>
              <a:ext cx="5045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68 (50)</a:t>
              </a:r>
            </a:p>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35 (56)</a:t>
              </a:r>
            </a:p>
          </p:txBody>
        </p:sp>
        <p:sp>
          <p:nvSpPr>
            <p:cNvPr id="52" name="TextBox 51">
              <a:extLst>
                <a:ext uri="{FF2B5EF4-FFF2-40B4-BE49-F238E27FC236}">
                  <a16:creationId xmlns:a16="http://schemas.microsoft.com/office/drawing/2014/main" id="{B98FF6CE-D1D8-EA4C-8665-C0B815AE7F02}"/>
                </a:ext>
              </a:extLst>
            </p:cNvPr>
            <p:cNvSpPr txBox="1"/>
            <p:nvPr/>
          </p:nvSpPr>
          <p:spPr bwMode="auto">
            <a:xfrm>
              <a:off x="3827769" y="5045576"/>
              <a:ext cx="5045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46 (34)</a:t>
              </a:r>
            </a:p>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23 (37)</a:t>
              </a:r>
            </a:p>
          </p:txBody>
        </p:sp>
        <p:sp>
          <p:nvSpPr>
            <p:cNvPr id="53" name="TextBox 52">
              <a:extLst>
                <a:ext uri="{FF2B5EF4-FFF2-40B4-BE49-F238E27FC236}">
                  <a16:creationId xmlns:a16="http://schemas.microsoft.com/office/drawing/2014/main" id="{8AA431B3-1A04-A060-D211-0AB4DBB52A95}"/>
                </a:ext>
              </a:extLst>
            </p:cNvPr>
            <p:cNvSpPr txBox="1"/>
            <p:nvPr/>
          </p:nvSpPr>
          <p:spPr bwMode="auto">
            <a:xfrm>
              <a:off x="4590554" y="5045576"/>
              <a:ext cx="5045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25 (18)</a:t>
              </a:r>
            </a:p>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15 (24)</a:t>
              </a:r>
            </a:p>
          </p:txBody>
        </p:sp>
        <p:sp>
          <p:nvSpPr>
            <p:cNvPr id="54" name="TextBox 53">
              <a:extLst>
                <a:ext uri="{FF2B5EF4-FFF2-40B4-BE49-F238E27FC236}">
                  <a16:creationId xmlns:a16="http://schemas.microsoft.com/office/drawing/2014/main" id="{F8FAB3F5-EC45-EBB9-2438-D4B2F1236505}"/>
                </a:ext>
              </a:extLst>
            </p:cNvPr>
            <p:cNvSpPr txBox="1"/>
            <p:nvPr/>
          </p:nvSpPr>
          <p:spPr bwMode="auto">
            <a:xfrm>
              <a:off x="5348831" y="5045576"/>
              <a:ext cx="5045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13 (10)</a:t>
              </a:r>
            </a:p>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9 (15)</a:t>
              </a:r>
            </a:p>
          </p:txBody>
        </p:sp>
        <p:sp>
          <p:nvSpPr>
            <p:cNvPr id="55" name="TextBox 54">
              <a:extLst>
                <a:ext uri="{FF2B5EF4-FFF2-40B4-BE49-F238E27FC236}">
                  <a16:creationId xmlns:a16="http://schemas.microsoft.com/office/drawing/2014/main" id="{7DAE35E4-E996-373E-96D7-B99C6A341FE4}"/>
                </a:ext>
              </a:extLst>
            </p:cNvPr>
            <p:cNvSpPr txBox="1"/>
            <p:nvPr/>
          </p:nvSpPr>
          <p:spPr bwMode="auto">
            <a:xfrm>
              <a:off x="6169793" y="5045576"/>
              <a:ext cx="3951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4 (3)</a:t>
              </a:r>
            </a:p>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4 (6)</a:t>
              </a:r>
            </a:p>
          </p:txBody>
        </p:sp>
        <p:sp>
          <p:nvSpPr>
            <p:cNvPr id="56" name="TextBox 55">
              <a:extLst>
                <a:ext uri="{FF2B5EF4-FFF2-40B4-BE49-F238E27FC236}">
                  <a16:creationId xmlns:a16="http://schemas.microsoft.com/office/drawing/2014/main" id="{12F72067-8FBA-5381-5EB1-7132BAC2E2E7}"/>
                </a:ext>
              </a:extLst>
            </p:cNvPr>
            <p:cNvSpPr txBox="1"/>
            <p:nvPr/>
          </p:nvSpPr>
          <p:spPr bwMode="auto">
            <a:xfrm>
              <a:off x="6942795" y="5045576"/>
              <a:ext cx="3951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0 (0)</a:t>
              </a:r>
            </a:p>
            <a:p>
              <a:pPr algn="ctr">
                <a:lnSpc>
                  <a:spcPct val="100000"/>
                </a:lnSpc>
                <a:spcBef>
                  <a:spcPts val="0"/>
                </a:spcBef>
                <a:spcAft>
                  <a:spcPct val="0"/>
                </a:spcAft>
                <a:buClrTx/>
                <a:buFontTx/>
                <a:buNone/>
              </a:pPr>
              <a:r>
                <a:rPr lang="en-US" sz="800" b="0" dirty="0">
                  <a:solidFill>
                    <a:schemeClr val="bg1"/>
                  </a:solidFill>
                  <a:latin typeface="Calibri" panose="020F0502020204030204" pitchFamily="34" charset="0"/>
                </a:rPr>
                <a:t>0 (0)</a:t>
              </a:r>
            </a:p>
          </p:txBody>
        </p:sp>
      </p:grpSp>
      <p:sp>
        <p:nvSpPr>
          <p:cNvPr id="57" name="Freeform: Shape 56">
            <a:extLst>
              <a:ext uri="{FF2B5EF4-FFF2-40B4-BE49-F238E27FC236}">
                <a16:creationId xmlns:a16="http://schemas.microsoft.com/office/drawing/2014/main" id="{104AD917-956E-27BD-E35D-0E393A7BCF2B}"/>
              </a:ext>
            </a:extLst>
          </p:cNvPr>
          <p:cNvSpPr/>
          <p:nvPr/>
        </p:nvSpPr>
        <p:spPr bwMode="auto">
          <a:xfrm>
            <a:off x="6838950" y="2028825"/>
            <a:ext cx="4772025" cy="1962150"/>
          </a:xfrm>
          <a:custGeom>
            <a:avLst/>
            <a:gdLst>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3475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5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20650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93675 w 4772025"/>
              <a:gd name="connsiteY90" fmla="*/ 22225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3475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5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20650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3475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5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17525 w 4772025"/>
              <a:gd name="connsiteY80" fmla="*/ 120650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3475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5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20650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3475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5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463550 w 4772025"/>
              <a:gd name="connsiteY80" fmla="*/ 120650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3475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5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3475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33525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3475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5494 w 4772025"/>
              <a:gd name="connsiteY11" fmla="*/ 1126331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22638 w 4772025"/>
              <a:gd name="connsiteY11" fmla="*/ 1133474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31093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5493 w 4772025"/>
              <a:gd name="connsiteY11" fmla="*/ 1121568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22637 w 4772025"/>
              <a:gd name="connsiteY11" fmla="*/ 1123949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3112 w 4772025"/>
              <a:gd name="connsiteY11" fmla="*/ 1131092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3112 w 4772025"/>
              <a:gd name="connsiteY11" fmla="*/ 1128710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3112 w 4772025"/>
              <a:gd name="connsiteY11" fmla="*/ 1128710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5493 w 4772025"/>
              <a:gd name="connsiteY11" fmla="*/ 1128710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5493 w 4772025"/>
              <a:gd name="connsiteY11" fmla="*/ 1123948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5493 w 4772025"/>
              <a:gd name="connsiteY11" fmla="*/ 1131092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4000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33525 w 4772025"/>
              <a:gd name="connsiteY37" fmla="*/ 606424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20700 w 4772025"/>
              <a:gd name="connsiteY79" fmla="*/ 120650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9055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66738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66738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78645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6912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76264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6912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69120 w 4772025"/>
              <a:gd name="connsiteY74" fmla="*/ 174625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 name="connsiteX0" fmla="*/ 4772025 w 4772025"/>
              <a:gd name="connsiteY0" fmla="*/ 1962150 h 1962150"/>
              <a:gd name="connsiteX1" fmla="*/ 4368800 w 4772025"/>
              <a:gd name="connsiteY1" fmla="*/ 1962150 h 1962150"/>
              <a:gd name="connsiteX2" fmla="*/ 4368800 w 4772025"/>
              <a:gd name="connsiteY2" fmla="*/ 1746250 h 1962150"/>
              <a:gd name="connsiteX3" fmla="*/ 4283075 w 4772025"/>
              <a:gd name="connsiteY3" fmla="*/ 1746250 h 1962150"/>
              <a:gd name="connsiteX4" fmla="*/ 4283075 w 4772025"/>
              <a:gd name="connsiteY4" fmla="*/ 1517650 h 1962150"/>
              <a:gd name="connsiteX5" fmla="*/ 4229100 w 4772025"/>
              <a:gd name="connsiteY5" fmla="*/ 1517650 h 1962150"/>
              <a:gd name="connsiteX6" fmla="*/ 4229100 w 4772025"/>
              <a:gd name="connsiteY6" fmla="*/ 1339850 h 1962150"/>
              <a:gd name="connsiteX7" fmla="*/ 4054475 w 4772025"/>
              <a:gd name="connsiteY7" fmla="*/ 1339850 h 1962150"/>
              <a:gd name="connsiteX8" fmla="*/ 4054475 w 4772025"/>
              <a:gd name="connsiteY8" fmla="*/ 1225550 h 1962150"/>
              <a:gd name="connsiteX9" fmla="*/ 3324225 w 4772025"/>
              <a:gd name="connsiteY9" fmla="*/ 1225550 h 1962150"/>
              <a:gd name="connsiteX10" fmla="*/ 3324225 w 4772025"/>
              <a:gd name="connsiteY10" fmla="*/ 1127125 h 1962150"/>
              <a:gd name="connsiteX11" fmla="*/ 3317875 w 4772025"/>
              <a:gd name="connsiteY11" fmla="*/ 1121567 h 1962150"/>
              <a:gd name="connsiteX12" fmla="*/ 3317875 w 4772025"/>
              <a:gd name="connsiteY12" fmla="*/ 1047750 h 1962150"/>
              <a:gd name="connsiteX13" fmla="*/ 2974975 w 4772025"/>
              <a:gd name="connsiteY13" fmla="*/ 1047750 h 1962150"/>
              <a:gd name="connsiteX14" fmla="*/ 2974975 w 4772025"/>
              <a:gd name="connsiteY14" fmla="*/ 990600 h 1962150"/>
              <a:gd name="connsiteX15" fmla="*/ 2660650 w 4772025"/>
              <a:gd name="connsiteY15" fmla="*/ 990600 h 1962150"/>
              <a:gd name="connsiteX16" fmla="*/ 2660650 w 4772025"/>
              <a:gd name="connsiteY16" fmla="*/ 933450 h 1962150"/>
              <a:gd name="connsiteX17" fmla="*/ 2460625 w 4772025"/>
              <a:gd name="connsiteY17" fmla="*/ 933450 h 1962150"/>
              <a:gd name="connsiteX18" fmla="*/ 2460625 w 4772025"/>
              <a:gd name="connsiteY18" fmla="*/ 898525 h 1962150"/>
              <a:gd name="connsiteX19" fmla="*/ 2425700 w 4772025"/>
              <a:gd name="connsiteY19" fmla="*/ 898525 h 1962150"/>
              <a:gd name="connsiteX20" fmla="*/ 2425700 w 4772025"/>
              <a:gd name="connsiteY20" fmla="*/ 847725 h 1962150"/>
              <a:gd name="connsiteX21" fmla="*/ 2200275 w 4772025"/>
              <a:gd name="connsiteY21" fmla="*/ 847725 h 1962150"/>
              <a:gd name="connsiteX22" fmla="*/ 2200275 w 4772025"/>
              <a:gd name="connsiteY22" fmla="*/ 815975 h 1962150"/>
              <a:gd name="connsiteX23" fmla="*/ 2028825 w 4772025"/>
              <a:gd name="connsiteY23" fmla="*/ 815975 h 1962150"/>
              <a:gd name="connsiteX24" fmla="*/ 2028825 w 4772025"/>
              <a:gd name="connsiteY24" fmla="*/ 777875 h 1962150"/>
              <a:gd name="connsiteX25" fmla="*/ 1920875 w 4772025"/>
              <a:gd name="connsiteY25" fmla="*/ 777875 h 1962150"/>
              <a:gd name="connsiteX26" fmla="*/ 1920875 w 4772025"/>
              <a:gd name="connsiteY26" fmla="*/ 749300 h 1962150"/>
              <a:gd name="connsiteX27" fmla="*/ 1835150 w 4772025"/>
              <a:gd name="connsiteY27" fmla="*/ 749300 h 1962150"/>
              <a:gd name="connsiteX28" fmla="*/ 1835150 w 4772025"/>
              <a:gd name="connsiteY28" fmla="*/ 714375 h 1962150"/>
              <a:gd name="connsiteX29" fmla="*/ 1793875 w 4772025"/>
              <a:gd name="connsiteY29" fmla="*/ 714375 h 1962150"/>
              <a:gd name="connsiteX30" fmla="*/ 1793875 w 4772025"/>
              <a:gd name="connsiteY30" fmla="*/ 682625 h 1962150"/>
              <a:gd name="connsiteX31" fmla="*/ 1752600 w 4772025"/>
              <a:gd name="connsiteY31" fmla="*/ 682625 h 1962150"/>
              <a:gd name="connsiteX32" fmla="*/ 1752600 w 4772025"/>
              <a:gd name="connsiteY32" fmla="*/ 644525 h 1962150"/>
              <a:gd name="connsiteX33" fmla="*/ 1704975 w 4772025"/>
              <a:gd name="connsiteY33" fmla="*/ 644525 h 1962150"/>
              <a:gd name="connsiteX34" fmla="*/ 1704975 w 4772025"/>
              <a:gd name="connsiteY34" fmla="*/ 619125 h 1962150"/>
              <a:gd name="connsiteX35" fmla="*/ 1536700 w 4772025"/>
              <a:gd name="connsiteY35" fmla="*/ 619125 h 1962150"/>
              <a:gd name="connsiteX36" fmla="*/ 1536700 w 4772025"/>
              <a:gd name="connsiteY36" fmla="*/ 619125 h 1962150"/>
              <a:gd name="connsiteX37" fmla="*/ 1528763 w 4772025"/>
              <a:gd name="connsiteY37" fmla="*/ 604043 h 1962150"/>
              <a:gd name="connsiteX38" fmla="*/ 1524000 w 4772025"/>
              <a:gd name="connsiteY38" fmla="*/ 568325 h 1962150"/>
              <a:gd name="connsiteX39" fmla="*/ 1428750 w 4772025"/>
              <a:gd name="connsiteY39" fmla="*/ 568325 h 1962150"/>
              <a:gd name="connsiteX40" fmla="*/ 1428750 w 4772025"/>
              <a:gd name="connsiteY40" fmla="*/ 549275 h 1962150"/>
              <a:gd name="connsiteX41" fmla="*/ 1377950 w 4772025"/>
              <a:gd name="connsiteY41" fmla="*/ 549275 h 1962150"/>
              <a:gd name="connsiteX42" fmla="*/ 1377950 w 4772025"/>
              <a:gd name="connsiteY42" fmla="*/ 517525 h 1962150"/>
              <a:gd name="connsiteX43" fmla="*/ 1330325 w 4772025"/>
              <a:gd name="connsiteY43" fmla="*/ 517525 h 1962150"/>
              <a:gd name="connsiteX44" fmla="*/ 1330325 w 4772025"/>
              <a:gd name="connsiteY44" fmla="*/ 495300 h 1962150"/>
              <a:gd name="connsiteX45" fmla="*/ 1311275 w 4772025"/>
              <a:gd name="connsiteY45" fmla="*/ 495300 h 1962150"/>
              <a:gd name="connsiteX46" fmla="*/ 1311275 w 4772025"/>
              <a:gd name="connsiteY46" fmla="*/ 463550 h 1962150"/>
              <a:gd name="connsiteX47" fmla="*/ 1270000 w 4772025"/>
              <a:gd name="connsiteY47" fmla="*/ 463550 h 1962150"/>
              <a:gd name="connsiteX48" fmla="*/ 1270000 w 4772025"/>
              <a:gd name="connsiteY48" fmla="*/ 434975 h 1962150"/>
              <a:gd name="connsiteX49" fmla="*/ 1270000 w 4772025"/>
              <a:gd name="connsiteY49" fmla="*/ 434975 h 1962150"/>
              <a:gd name="connsiteX50" fmla="*/ 1244600 w 4772025"/>
              <a:gd name="connsiteY50" fmla="*/ 434975 h 1962150"/>
              <a:gd name="connsiteX51" fmla="*/ 1244600 w 4772025"/>
              <a:gd name="connsiteY51" fmla="*/ 434975 h 1962150"/>
              <a:gd name="connsiteX52" fmla="*/ 1244600 w 4772025"/>
              <a:gd name="connsiteY52" fmla="*/ 409575 h 1962150"/>
              <a:gd name="connsiteX53" fmla="*/ 1190625 w 4772025"/>
              <a:gd name="connsiteY53" fmla="*/ 409575 h 1962150"/>
              <a:gd name="connsiteX54" fmla="*/ 1190625 w 4772025"/>
              <a:gd name="connsiteY54" fmla="*/ 387350 h 1962150"/>
              <a:gd name="connsiteX55" fmla="*/ 1130300 w 4772025"/>
              <a:gd name="connsiteY55" fmla="*/ 387350 h 1962150"/>
              <a:gd name="connsiteX56" fmla="*/ 1130300 w 4772025"/>
              <a:gd name="connsiteY56" fmla="*/ 352425 h 1962150"/>
              <a:gd name="connsiteX57" fmla="*/ 1104900 w 4772025"/>
              <a:gd name="connsiteY57" fmla="*/ 352425 h 1962150"/>
              <a:gd name="connsiteX58" fmla="*/ 1104900 w 4772025"/>
              <a:gd name="connsiteY58" fmla="*/ 333375 h 1962150"/>
              <a:gd name="connsiteX59" fmla="*/ 1073150 w 4772025"/>
              <a:gd name="connsiteY59" fmla="*/ 333375 h 1962150"/>
              <a:gd name="connsiteX60" fmla="*/ 1073150 w 4772025"/>
              <a:gd name="connsiteY60" fmla="*/ 307975 h 1962150"/>
              <a:gd name="connsiteX61" fmla="*/ 914400 w 4772025"/>
              <a:gd name="connsiteY61" fmla="*/ 307975 h 1962150"/>
              <a:gd name="connsiteX62" fmla="*/ 914400 w 4772025"/>
              <a:gd name="connsiteY62" fmla="*/ 282575 h 1962150"/>
              <a:gd name="connsiteX63" fmla="*/ 869950 w 4772025"/>
              <a:gd name="connsiteY63" fmla="*/ 282575 h 1962150"/>
              <a:gd name="connsiteX64" fmla="*/ 869950 w 4772025"/>
              <a:gd name="connsiteY64" fmla="*/ 257175 h 1962150"/>
              <a:gd name="connsiteX65" fmla="*/ 793750 w 4772025"/>
              <a:gd name="connsiteY65" fmla="*/ 257175 h 1962150"/>
              <a:gd name="connsiteX66" fmla="*/ 793750 w 4772025"/>
              <a:gd name="connsiteY66" fmla="*/ 231775 h 1962150"/>
              <a:gd name="connsiteX67" fmla="*/ 733425 w 4772025"/>
              <a:gd name="connsiteY67" fmla="*/ 231775 h 1962150"/>
              <a:gd name="connsiteX68" fmla="*/ 733425 w 4772025"/>
              <a:gd name="connsiteY68" fmla="*/ 219075 h 1962150"/>
              <a:gd name="connsiteX69" fmla="*/ 606425 w 4772025"/>
              <a:gd name="connsiteY69" fmla="*/ 219075 h 1962150"/>
              <a:gd name="connsiteX70" fmla="*/ 606425 w 4772025"/>
              <a:gd name="connsiteY70" fmla="*/ 193675 h 1962150"/>
              <a:gd name="connsiteX71" fmla="*/ 590550 w 4772025"/>
              <a:gd name="connsiteY71" fmla="*/ 193675 h 1962150"/>
              <a:gd name="connsiteX72" fmla="*/ 590550 w 4772025"/>
              <a:gd name="connsiteY72" fmla="*/ 174625 h 1962150"/>
              <a:gd name="connsiteX73" fmla="*/ 590550 w 4772025"/>
              <a:gd name="connsiteY73" fmla="*/ 174625 h 1962150"/>
              <a:gd name="connsiteX74" fmla="*/ 573882 w 4772025"/>
              <a:gd name="connsiteY74" fmla="*/ 172244 h 1962150"/>
              <a:gd name="connsiteX75" fmla="*/ 571500 w 4772025"/>
              <a:gd name="connsiteY75" fmla="*/ 155575 h 1962150"/>
              <a:gd name="connsiteX76" fmla="*/ 517525 w 4772025"/>
              <a:gd name="connsiteY76" fmla="*/ 155575 h 1962150"/>
              <a:gd name="connsiteX77" fmla="*/ 517525 w 4772025"/>
              <a:gd name="connsiteY77" fmla="*/ 127000 h 1962150"/>
              <a:gd name="connsiteX78" fmla="*/ 514350 w 4772025"/>
              <a:gd name="connsiteY78" fmla="*/ 127000 h 1962150"/>
              <a:gd name="connsiteX79" fmla="*/ 511175 w 4772025"/>
              <a:gd name="connsiteY79" fmla="*/ 118269 h 1962150"/>
              <a:gd name="connsiteX80" fmla="*/ 508000 w 4772025"/>
              <a:gd name="connsiteY80" fmla="*/ 117475 h 1962150"/>
              <a:gd name="connsiteX81" fmla="*/ 508000 w 4772025"/>
              <a:gd name="connsiteY81" fmla="*/ 92075 h 1962150"/>
              <a:gd name="connsiteX82" fmla="*/ 438150 w 4772025"/>
              <a:gd name="connsiteY82" fmla="*/ 92075 h 1962150"/>
              <a:gd name="connsiteX83" fmla="*/ 438150 w 4772025"/>
              <a:gd name="connsiteY83" fmla="*/ 73025 h 1962150"/>
              <a:gd name="connsiteX84" fmla="*/ 374650 w 4772025"/>
              <a:gd name="connsiteY84" fmla="*/ 73025 h 1962150"/>
              <a:gd name="connsiteX85" fmla="*/ 374650 w 4772025"/>
              <a:gd name="connsiteY85" fmla="*/ 53975 h 1962150"/>
              <a:gd name="connsiteX86" fmla="*/ 266700 w 4772025"/>
              <a:gd name="connsiteY86" fmla="*/ 53975 h 1962150"/>
              <a:gd name="connsiteX87" fmla="*/ 266700 w 4772025"/>
              <a:gd name="connsiteY87" fmla="*/ 53975 h 1962150"/>
              <a:gd name="connsiteX88" fmla="*/ 266700 w 4772025"/>
              <a:gd name="connsiteY88" fmla="*/ 31750 h 1962150"/>
              <a:gd name="connsiteX89" fmla="*/ 184150 w 4772025"/>
              <a:gd name="connsiteY89" fmla="*/ 31750 h 1962150"/>
              <a:gd name="connsiteX90" fmla="*/ 180975 w 4772025"/>
              <a:gd name="connsiteY90" fmla="*/ 19050 h 1962150"/>
              <a:gd name="connsiteX91" fmla="*/ 104775 w 4772025"/>
              <a:gd name="connsiteY91" fmla="*/ 22225 h 1962150"/>
              <a:gd name="connsiteX92" fmla="*/ 104775 w 4772025"/>
              <a:gd name="connsiteY92" fmla="*/ 22225 h 1962150"/>
              <a:gd name="connsiteX93" fmla="*/ 104775 w 4772025"/>
              <a:gd name="connsiteY93" fmla="*/ 0 h 1962150"/>
              <a:gd name="connsiteX94" fmla="*/ 0 w 4772025"/>
              <a:gd name="connsiteY94" fmla="*/ 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72025" h="1962150">
                <a:moveTo>
                  <a:pt x="4772025" y="1962150"/>
                </a:moveTo>
                <a:lnTo>
                  <a:pt x="4368800" y="1962150"/>
                </a:lnTo>
                <a:lnTo>
                  <a:pt x="4368800" y="1746250"/>
                </a:lnTo>
                <a:lnTo>
                  <a:pt x="4283075" y="1746250"/>
                </a:lnTo>
                <a:lnTo>
                  <a:pt x="4283075" y="1517650"/>
                </a:lnTo>
                <a:lnTo>
                  <a:pt x="4229100" y="1517650"/>
                </a:lnTo>
                <a:lnTo>
                  <a:pt x="4229100" y="1339850"/>
                </a:lnTo>
                <a:lnTo>
                  <a:pt x="4054475" y="1339850"/>
                </a:lnTo>
                <a:lnTo>
                  <a:pt x="4054475" y="1225550"/>
                </a:lnTo>
                <a:lnTo>
                  <a:pt x="3324225" y="1225550"/>
                </a:lnTo>
                <a:lnTo>
                  <a:pt x="3324225" y="1127125"/>
                </a:lnTo>
                <a:lnTo>
                  <a:pt x="3317875" y="1121567"/>
                </a:lnTo>
                <a:cubicBezTo>
                  <a:pt x="3318669" y="1095373"/>
                  <a:pt x="3317081" y="1073944"/>
                  <a:pt x="3317875" y="1047750"/>
                </a:cubicBezTo>
                <a:lnTo>
                  <a:pt x="2974975" y="1047750"/>
                </a:lnTo>
                <a:lnTo>
                  <a:pt x="2974975" y="990600"/>
                </a:lnTo>
                <a:lnTo>
                  <a:pt x="2660650" y="990600"/>
                </a:lnTo>
                <a:lnTo>
                  <a:pt x="2660650" y="933450"/>
                </a:lnTo>
                <a:lnTo>
                  <a:pt x="2460625" y="933450"/>
                </a:lnTo>
                <a:lnTo>
                  <a:pt x="2460625" y="898525"/>
                </a:lnTo>
                <a:lnTo>
                  <a:pt x="2425700" y="898525"/>
                </a:lnTo>
                <a:lnTo>
                  <a:pt x="2425700" y="847725"/>
                </a:lnTo>
                <a:lnTo>
                  <a:pt x="2200275" y="847725"/>
                </a:lnTo>
                <a:lnTo>
                  <a:pt x="2200275" y="815975"/>
                </a:lnTo>
                <a:lnTo>
                  <a:pt x="2028825" y="815975"/>
                </a:lnTo>
                <a:lnTo>
                  <a:pt x="2028825" y="777875"/>
                </a:lnTo>
                <a:lnTo>
                  <a:pt x="1920875" y="777875"/>
                </a:lnTo>
                <a:lnTo>
                  <a:pt x="1920875" y="749300"/>
                </a:lnTo>
                <a:lnTo>
                  <a:pt x="1835150" y="749300"/>
                </a:lnTo>
                <a:lnTo>
                  <a:pt x="1835150" y="714375"/>
                </a:lnTo>
                <a:lnTo>
                  <a:pt x="1793875" y="714375"/>
                </a:lnTo>
                <a:lnTo>
                  <a:pt x="1793875" y="682625"/>
                </a:lnTo>
                <a:lnTo>
                  <a:pt x="1752600" y="682625"/>
                </a:lnTo>
                <a:lnTo>
                  <a:pt x="1752600" y="644525"/>
                </a:lnTo>
                <a:lnTo>
                  <a:pt x="1704975" y="644525"/>
                </a:lnTo>
                <a:lnTo>
                  <a:pt x="1704975" y="619125"/>
                </a:lnTo>
                <a:lnTo>
                  <a:pt x="1536700" y="619125"/>
                </a:lnTo>
                <a:lnTo>
                  <a:pt x="1536700" y="619125"/>
                </a:lnTo>
                <a:lnTo>
                  <a:pt x="1528763" y="604043"/>
                </a:lnTo>
                <a:lnTo>
                  <a:pt x="1524000" y="568325"/>
                </a:lnTo>
                <a:lnTo>
                  <a:pt x="1428750" y="568325"/>
                </a:lnTo>
                <a:lnTo>
                  <a:pt x="1428750" y="549275"/>
                </a:lnTo>
                <a:lnTo>
                  <a:pt x="1377950" y="549275"/>
                </a:lnTo>
                <a:lnTo>
                  <a:pt x="1377950" y="517525"/>
                </a:lnTo>
                <a:lnTo>
                  <a:pt x="1330325" y="517525"/>
                </a:lnTo>
                <a:lnTo>
                  <a:pt x="1330325" y="495300"/>
                </a:lnTo>
                <a:lnTo>
                  <a:pt x="1311275" y="495300"/>
                </a:lnTo>
                <a:lnTo>
                  <a:pt x="1311275" y="463550"/>
                </a:lnTo>
                <a:lnTo>
                  <a:pt x="1270000" y="463550"/>
                </a:lnTo>
                <a:lnTo>
                  <a:pt x="1270000" y="434975"/>
                </a:lnTo>
                <a:lnTo>
                  <a:pt x="1270000" y="434975"/>
                </a:lnTo>
                <a:lnTo>
                  <a:pt x="1244600" y="434975"/>
                </a:lnTo>
                <a:lnTo>
                  <a:pt x="1244600" y="434975"/>
                </a:lnTo>
                <a:lnTo>
                  <a:pt x="1244600" y="409575"/>
                </a:lnTo>
                <a:lnTo>
                  <a:pt x="1190625" y="409575"/>
                </a:lnTo>
                <a:lnTo>
                  <a:pt x="1190625" y="387350"/>
                </a:lnTo>
                <a:lnTo>
                  <a:pt x="1130300" y="387350"/>
                </a:lnTo>
                <a:lnTo>
                  <a:pt x="1130300" y="352425"/>
                </a:lnTo>
                <a:lnTo>
                  <a:pt x="1104900" y="352425"/>
                </a:lnTo>
                <a:lnTo>
                  <a:pt x="1104900" y="333375"/>
                </a:lnTo>
                <a:lnTo>
                  <a:pt x="1073150" y="333375"/>
                </a:lnTo>
                <a:lnTo>
                  <a:pt x="1073150" y="307975"/>
                </a:lnTo>
                <a:lnTo>
                  <a:pt x="914400" y="307975"/>
                </a:lnTo>
                <a:lnTo>
                  <a:pt x="914400" y="282575"/>
                </a:lnTo>
                <a:lnTo>
                  <a:pt x="869950" y="282575"/>
                </a:lnTo>
                <a:lnTo>
                  <a:pt x="869950" y="257175"/>
                </a:lnTo>
                <a:lnTo>
                  <a:pt x="793750" y="257175"/>
                </a:lnTo>
                <a:lnTo>
                  <a:pt x="793750" y="231775"/>
                </a:lnTo>
                <a:lnTo>
                  <a:pt x="733425" y="231775"/>
                </a:lnTo>
                <a:lnTo>
                  <a:pt x="733425" y="219075"/>
                </a:lnTo>
                <a:lnTo>
                  <a:pt x="606425" y="219075"/>
                </a:lnTo>
                <a:lnTo>
                  <a:pt x="606425" y="193675"/>
                </a:lnTo>
                <a:lnTo>
                  <a:pt x="590550" y="193675"/>
                </a:lnTo>
                <a:lnTo>
                  <a:pt x="590550" y="174625"/>
                </a:lnTo>
                <a:lnTo>
                  <a:pt x="590550" y="174625"/>
                </a:lnTo>
                <a:lnTo>
                  <a:pt x="573882" y="172244"/>
                </a:lnTo>
                <a:lnTo>
                  <a:pt x="571500" y="155575"/>
                </a:lnTo>
                <a:lnTo>
                  <a:pt x="517525" y="155575"/>
                </a:lnTo>
                <a:lnTo>
                  <a:pt x="517525" y="127000"/>
                </a:lnTo>
                <a:lnTo>
                  <a:pt x="514350" y="127000"/>
                </a:lnTo>
                <a:lnTo>
                  <a:pt x="511175" y="118269"/>
                </a:lnTo>
                <a:lnTo>
                  <a:pt x="508000" y="117475"/>
                </a:lnTo>
                <a:lnTo>
                  <a:pt x="508000" y="92075"/>
                </a:lnTo>
                <a:lnTo>
                  <a:pt x="438150" y="92075"/>
                </a:lnTo>
                <a:lnTo>
                  <a:pt x="438150" y="73025"/>
                </a:lnTo>
                <a:lnTo>
                  <a:pt x="374650" y="73025"/>
                </a:lnTo>
                <a:lnTo>
                  <a:pt x="374650" y="53975"/>
                </a:lnTo>
                <a:lnTo>
                  <a:pt x="266700" y="53975"/>
                </a:lnTo>
                <a:lnTo>
                  <a:pt x="266700" y="53975"/>
                </a:lnTo>
                <a:lnTo>
                  <a:pt x="266700" y="31750"/>
                </a:lnTo>
                <a:lnTo>
                  <a:pt x="184150" y="31750"/>
                </a:lnTo>
                <a:lnTo>
                  <a:pt x="180975" y="19050"/>
                </a:lnTo>
                <a:lnTo>
                  <a:pt x="104775" y="22225"/>
                </a:lnTo>
                <a:lnTo>
                  <a:pt x="104775" y="22225"/>
                </a:lnTo>
                <a:lnTo>
                  <a:pt x="1047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58" name="Freeform: Shape 57">
            <a:extLst>
              <a:ext uri="{FF2B5EF4-FFF2-40B4-BE49-F238E27FC236}">
                <a16:creationId xmlns:a16="http://schemas.microsoft.com/office/drawing/2014/main" id="{87D99E8E-8D94-C1C9-0F57-6485B2D36711}"/>
              </a:ext>
            </a:extLst>
          </p:cNvPr>
          <p:cNvSpPr/>
          <p:nvPr/>
        </p:nvSpPr>
        <p:spPr bwMode="auto">
          <a:xfrm>
            <a:off x="6804025" y="2003425"/>
            <a:ext cx="4902200" cy="1990725"/>
          </a:xfrm>
          <a:custGeom>
            <a:avLst/>
            <a:gdLst>
              <a:gd name="connsiteX0" fmla="*/ 0 w 4902200"/>
              <a:gd name="connsiteY0" fmla="*/ 0 h 1990725"/>
              <a:gd name="connsiteX1" fmla="*/ 342900 w 4902200"/>
              <a:gd name="connsiteY1" fmla="*/ 0 h 1990725"/>
              <a:gd name="connsiteX2" fmla="*/ 342900 w 4902200"/>
              <a:gd name="connsiteY2" fmla="*/ 41275 h 1990725"/>
              <a:gd name="connsiteX3" fmla="*/ 495300 w 4902200"/>
              <a:gd name="connsiteY3" fmla="*/ 41275 h 1990725"/>
              <a:gd name="connsiteX4" fmla="*/ 495300 w 4902200"/>
              <a:gd name="connsiteY4" fmla="*/ 88900 h 1990725"/>
              <a:gd name="connsiteX5" fmla="*/ 609600 w 4902200"/>
              <a:gd name="connsiteY5" fmla="*/ 88900 h 1990725"/>
              <a:gd name="connsiteX6" fmla="*/ 609600 w 4902200"/>
              <a:gd name="connsiteY6" fmla="*/ 127000 h 1990725"/>
              <a:gd name="connsiteX7" fmla="*/ 676275 w 4902200"/>
              <a:gd name="connsiteY7" fmla="*/ 127000 h 1990725"/>
              <a:gd name="connsiteX8" fmla="*/ 676275 w 4902200"/>
              <a:gd name="connsiteY8" fmla="*/ 174625 h 1990725"/>
              <a:gd name="connsiteX9" fmla="*/ 882650 w 4902200"/>
              <a:gd name="connsiteY9" fmla="*/ 174625 h 1990725"/>
              <a:gd name="connsiteX10" fmla="*/ 882650 w 4902200"/>
              <a:gd name="connsiteY10" fmla="*/ 219075 h 1990725"/>
              <a:gd name="connsiteX11" fmla="*/ 930275 w 4902200"/>
              <a:gd name="connsiteY11" fmla="*/ 219075 h 1990725"/>
              <a:gd name="connsiteX12" fmla="*/ 930275 w 4902200"/>
              <a:gd name="connsiteY12" fmla="*/ 260350 h 1990725"/>
              <a:gd name="connsiteX13" fmla="*/ 1177925 w 4902200"/>
              <a:gd name="connsiteY13" fmla="*/ 260350 h 1990725"/>
              <a:gd name="connsiteX14" fmla="*/ 1177925 w 4902200"/>
              <a:gd name="connsiteY14" fmla="*/ 314325 h 1990725"/>
              <a:gd name="connsiteX15" fmla="*/ 1260475 w 4902200"/>
              <a:gd name="connsiteY15" fmla="*/ 314325 h 1990725"/>
              <a:gd name="connsiteX16" fmla="*/ 1260475 w 4902200"/>
              <a:gd name="connsiteY16" fmla="*/ 361950 h 1990725"/>
              <a:gd name="connsiteX17" fmla="*/ 1323975 w 4902200"/>
              <a:gd name="connsiteY17" fmla="*/ 361950 h 1990725"/>
              <a:gd name="connsiteX18" fmla="*/ 1323975 w 4902200"/>
              <a:gd name="connsiteY18" fmla="*/ 415925 h 1990725"/>
              <a:gd name="connsiteX19" fmla="*/ 1387475 w 4902200"/>
              <a:gd name="connsiteY19" fmla="*/ 415925 h 1990725"/>
              <a:gd name="connsiteX20" fmla="*/ 1387475 w 4902200"/>
              <a:gd name="connsiteY20" fmla="*/ 479425 h 1990725"/>
              <a:gd name="connsiteX21" fmla="*/ 1438275 w 4902200"/>
              <a:gd name="connsiteY21" fmla="*/ 479425 h 1990725"/>
              <a:gd name="connsiteX22" fmla="*/ 1438275 w 4902200"/>
              <a:gd name="connsiteY22" fmla="*/ 533400 h 1990725"/>
              <a:gd name="connsiteX23" fmla="*/ 1666875 w 4902200"/>
              <a:gd name="connsiteY23" fmla="*/ 533400 h 1990725"/>
              <a:gd name="connsiteX24" fmla="*/ 1666875 w 4902200"/>
              <a:gd name="connsiteY24" fmla="*/ 590550 h 1990725"/>
              <a:gd name="connsiteX25" fmla="*/ 1739900 w 4902200"/>
              <a:gd name="connsiteY25" fmla="*/ 590550 h 1990725"/>
              <a:gd name="connsiteX26" fmla="*/ 1739900 w 4902200"/>
              <a:gd name="connsiteY26" fmla="*/ 641350 h 1990725"/>
              <a:gd name="connsiteX27" fmla="*/ 1730375 w 4902200"/>
              <a:gd name="connsiteY27" fmla="*/ 650875 h 1990725"/>
              <a:gd name="connsiteX28" fmla="*/ 1952625 w 4902200"/>
              <a:gd name="connsiteY28" fmla="*/ 650875 h 1990725"/>
              <a:gd name="connsiteX29" fmla="*/ 1952625 w 4902200"/>
              <a:gd name="connsiteY29" fmla="*/ 727075 h 1990725"/>
              <a:gd name="connsiteX30" fmla="*/ 2127250 w 4902200"/>
              <a:gd name="connsiteY30" fmla="*/ 727075 h 1990725"/>
              <a:gd name="connsiteX31" fmla="*/ 2127250 w 4902200"/>
              <a:gd name="connsiteY31" fmla="*/ 796925 h 1990725"/>
              <a:gd name="connsiteX32" fmla="*/ 2314575 w 4902200"/>
              <a:gd name="connsiteY32" fmla="*/ 796925 h 1990725"/>
              <a:gd name="connsiteX33" fmla="*/ 2314575 w 4902200"/>
              <a:gd name="connsiteY33" fmla="*/ 869950 h 1990725"/>
              <a:gd name="connsiteX34" fmla="*/ 2797175 w 4902200"/>
              <a:gd name="connsiteY34" fmla="*/ 869950 h 1990725"/>
              <a:gd name="connsiteX35" fmla="*/ 2797175 w 4902200"/>
              <a:gd name="connsiteY35" fmla="*/ 977900 h 1990725"/>
              <a:gd name="connsiteX36" fmla="*/ 2886075 w 4902200"/>
              <a:gd name="connsiteY36" fmla="*/ 977900 h 1990725"/>
              <a:gd name="connsiteX37" fmla="*/ 2886075 w 4902200"/>
              <a:gd name="connsiteY37" fmla="*/ 1066800 h 1990725"/>
              <a:gd name="connsiteX38" fmla="*/ 3171825 w 4902200"/>
              <a:gd name="connsiteY38" fmla="*/ 1066800 h 1990725"/>
              <a:gd name="connsiteX39" fmla="*/ 3171825 w 4902200"/>
              <a:gd name="connsiteY39" fmla="*/ 1174750 h 1990725"/>
              <a:gd name="connsiteX40" fmla="*/ 3429000 w 4902200"/>
              <a:gd name="connsiteY40" fmla="*/ 1174750 h 1990725"/>
              <a:gd name="connsiteX41" fmla="*/ 3429000 w 4902200"/>
              <a:gd name="connsiteY41" fmla="*/ 1289050 h 1990725"/>
              <a:gd name="connsiteX42" fmla="*/ 3552825 w 4902200"/>
              <a:gd name="connsiteY42" fmla="*/ 1289050 h 1990725"/>
              <a:gd name="connsiteX43" fmla="*/ 3552825 w 4902200"/>
              <a:gd name="connsiteY43" fmla="*/ 1403350 h 1990725"/>
              <a:gd name="connsiteX44" fmla="*/ 3587750 w 4902200"/>
              <a:gd name="connsiteY44" fmla="*/ 1403350 h 1990725"/>
              <a:gd name="connsiteX45" fmla="*/ 3587750 w 4902200"/>
              <a:gd name="connsiteY45" fmla="*/ 1524000 h 1990725"/>
              <a:gd name="connsiteX46" fmla="*/ 3908425 w 4902200"/>
              <a:gd name="connsiteY46" fmla="*/ 1524000 h 1990725"/>
              <a:gd name="connsiteX47" fmla="*/ 3908425 w 4902200"/>
              <a:gd name="connsiteY47" fmla="*/ 1631950 h 1990725"/>
              <a:gd name="connsiteX48" fmla="*/ 4216400 w 4902200"/>
              <a:gd name="connsiteY48" fmla="*/ 1631950 h 1990725"/>
              <a:gd name="connsiteX49" fmla="*/ 4216400 w 4902200"/>
              <a:gd name="connsiteY49" fmla="*/ 1765300 h 1990725"/>
              <a:gd name="connsiteX50" fmla="*/ 4346575 w 4902200"/>
              <a:gd name="connsiteY50" fmla="*/ 1765300 h 1990725"/>
              <a:gd name="connsiteX51" fmla="*/ 4346575 w 4902200"/>
              <a:gd name="connsiteY51" fmla="*/ 1778000 h 1990725"/>
              <a:gd name="connsiteX52" fmla="*/ 4403725 w 4902200"/>
              <a:gd name="connsiteY52" fmla="*/ 1778000 h 1990725"/>
              <a:gd name="connsiteX53" fmla="*/ 4403725 w 4902200"/>
              <a:gd name="connsiteY53" fmla="*/ 1990725 h 1990725"/>
              <a:gd name="connsiteX54" fmla="*/ 4902200 w 4902200"/>
              <a:gd name="connsiteY54" fmla="*/ 1990725 h 199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902200" h="1990725">
                <a:moveTo>
                  <a:pt x="0" y="0"/>
                </a:moveTo>
                <a:lnTo>
                  <a:pt x="342900" y="0"/>
                </a:lnTo>
                <a:lnTo>
                  <a:pt x="342900" y="41275"/>
                </a:lnTo>
                <a:lnTo>
                  <a:pt x="495300" y="41275"/>
                </a:lnTo>
                <a:lnTo>
                  <a:pt x="495300" y="88900"/>
                </a:lnTo>
                <a:lnTo>
                  <a:pt x="609600" y="88900"/>
                </a:lnTo>
                <a:lnTo>
                  <a:pt x="609600" y="127000"/>
                </a:lnTo>
                <a:lnTo>
                  <a:pt x="676275" y="127000"/>
                </a:lnTo>
                <a:lnTo>
                  <a:pt x="676275" y="174625"/>
                </a:lnTo>
                <a:lnTo>
                  <a:pt x="882650" y="174625"/>
                </a:lnTo>
                <a:lnTo>
                  <a:pt x="882650" y="219075"/>
                </a:lnTo>
                <a:lnTo>
                  <a:pt x="930275" y="219075"/>
                </a:lnTo>
                <a:lnTo>
                  <a:pt x="930275" y="260350"/>
                </a:lnTo>
                <a:lnTo>
                  <a:pt x="1177925" y="260350"/>
                </a:lnTo>
                <a:lnTo>
                  <a:pt x="1177925" y="314325"/>
                </a:lnTo>
                <a:lnTo>
                  <a:pt x="1260475" y="314325"/>
                </a:lnTo>
                <a:lnTo>
                  <a:pt x="1260475" y="361950"/>
                </a:lnTo>
                <a:lnTo>
                  <a:pt x="1323975" y="361950"/>
                </a:lnTo>
                <a:lnTo>
                  <a:pt x="1323975" y="415925"/>
                </a:lnTo>
                <a:lnTo>
                  <a:pt x="1387475" y="415925"/>
                </a:lnTo>
                <a:lnTo>
                  <a:pt x="1387475" y="479425"/>
                </a:lnTo>
                <a:lnTo>
                  <a:pt x="1438275" y="479425"/>
                </a:lnTo>
                <a:lnTo>
                  <a:pt x="1438275" y="533400"/>
                </a:lnTo>
                <a:lnTo>
                  <a:pt x="1666875" y="533400"/>
                </a:lnTo>
                <a:lnTo>
                  <a:pt x="1666875" y="590550"/>
                </a:lnTo>
                <a:lnTo>
                  <a:pt x="1739900" y="590550"/>
                </a:lnTo>
                <a:lnTo>
                  <a:pt x="1739900" y="641350"/>
                </a:lnTo>
                <a:lnTo>
                  <a:pt x="1730375" y="650875"/>
                </a:lnTo>
                <a:lnTo>
                  <a:pt x="1952625" y="650875"/>
                </a:lnTo>
                <a:lnTo>
                  <a:pt x="1952625" y="727075"/>
                </a:lnTo>
                <a:lnTo>
                  <a:pt x="2127250" y="727075"/>
                </a:lnTo>
                <a:lnTo>
                  <a:pt x="2127250" y="796925"/>
                </a:lnTo>
                <a:lnTo>
                  <a:pt x="2314575" y="796925"/>
                </a:lnTo>
                <a:lnTo>
                  <a:pt x="2314575" y="869950"/>
                </a:lnTo>
                <a:lnTo>
                  <a:pt x="2797175" y="869950"/>
                </a:lnTo>
                <a:lnTo>
                  <a:pt x="2797175" y="977900"/>
                </a:lnTo>
                <a:lnTo>
                  <a:pt x="2886075" y="977900"/>
                </a:lnTo>
                <a:lnTo>
                  <a:pt x="2886075" y="1066800"/>
                </a:lnTo>
                <a:lnTo>
                  <a:pt x="3171825" y="1066800"/>
                </a:lnTo>
                <a:lnTo>
                  <a:pt x="3171825" y="1174750"/>
                </a:lnTo>
                <a:lnTo>
                  <a:pt x="3429000" y="1174750"/>
                </a:lnTo>
                <a:lnTo>
                  <a:pt x="3429000" y="1289050"/>
                </a:lnTo>
                <a:lnTo>
                  <a:pt x="3552825" y="1289050"/>
                </a:lnTo>
                <a:lnTo>
                  <a:pt x="3552825" y="1403350"/>
                </a:lnTo>
                <a:lnTo>
                  <a:pt x="3587750" y="1403350"/>
                </a:lnTo>
                <a:lnTo>
                  <a:pt x="3587750" y="1524000"/>
                </a:lnTo>
                <a:lnTo>
                  <a:pt x="3908425" y="1524000"/>
                </a:lnTo>
                <a:lnTo>
                  <a:pt x="3908425" y="1631950"/>
                </a:lnTo>
                <a:lnTo>
                  <a:pt x="4216400" y="1631950"/>
                </a:lnTo>
                <a:lnTo>
                  <a:pt x="4216400" y="1765300"/>
                </a:lnTo>
                <a:lnTo>
                  <a:pt x="4346575" y="1765300"/>
                </a:lnTo>
                <a:lnTo>
                  <a:pt x="4346575" y="1778000"/>
                </a:lnTo>
                <a:lnTo>
                  <a:pt x="4403725" y="1778000"/>
                </a:lnTo>
                <a:lnTo>
                  <a:pt x="4403725" y="1990725"/>
                </a:lnTo>
                <a:lnTo>
                  <a:pt x="4902200" y="1990725"/>
                </a:lnTo>
              </a:path>
            </a:pathLst>
          </a:custGeom>
          <a:noFill/>
          <a:ln w="28575">
            <a:solidFill>
              <a:schemeClr val="accent3"/>
            </a:solidFill>
            <a:miter lim="800000"/>
            <a:headEnd/>
            <a:tailEnd/>
          </a:ln>
        </p:spPr>
        <p:txBody>
          <a:bodyPr rtlCol="0" anchor="ctr"/>
          <a:lstStyle/>
          <a:p>
            <a:pPr algn="ctr"/>
            <a:endParaRPr lang="en-US"/>
          </a:p>
        </p:txBody>
      </p:sp>
      <p:grpSp>
        <p:nvGrpSpPr>
          <p:cNvPr id="9417" name="Group 9416">
            <a:extLst>
              <a:ext uri="{FF2B5EF4-FFF2-40B4-BE49-F238E27FC236}">
                <a16:creationId xmlns:a16="http://schemas.microsoft.com/office/drawing/2014/main" id="{B680302A-2518-D1D8-37E7-CF41F8E98E9D}"/>
              </a:ext>
            </a:extLst>
          </p:cNvPr>
          <p:cNvGrpSpPr/>
          <p:nvPr/>
        </p:nvGrpSpPr>
        <p:grpSpPr>
          <a:xfrm>
            <a:off x="6855096" y="1981796"/>
            <a:ext cx="4777037" cy="2058364"/>
            <a:chOff x="6855096" y="1981796"/>
            <a:chExt cx="4777037" cy="2058364"/>
          </a:xfrm>
        </p:grpSpPr>
        <p:grpSp>
          <p:nvGrpSpPr>
            <p:cNvPr id="62" name="Group 61">
              <a:extLst>
                <a:ext uri="{FF2B5EF4-FFF2-40B4-BE49-F238E27FC236}">
                  <a16:creationId xmlns:a16="http://schemas.microsoft.com/office/drawing/2014/main" id="{D6469639-12FE-C880-93BB-5C91F9C0B282}"/>
                </a:ext>
              </a:extLst>
            </p:cNvPr>
            <p:cNvGrpSpPr/>
            <p:nvPr/>
          </p:nvGrpSpPr>
          <p:grpSpPr>
            <a:xfrm>
              <a:off x="6855096" y="1981796"/>
              <a:ext cx="93822" cy="93822"/>
              <a:chOff x="5883734" y="3445140"/>
              <a:chExt cx="163262" cy="163262"/>
            </a:xfrm>
          </p:grpSpPr>
          <p:cxnSp>
            <p:nvCxnSpPr>
              <p:cNvPr id="63" name="Straight Connector 62">
                <a:extLst>
                  <a:ext uri="{FF2B5EF4-FFF2-40B4-BE49-F238E27FC236}">
                    <a16:creationId xmlns:a16="http://schemas.microsoft.com/office/drawing/2014/main" id="{359EA5CD-6DB8-0F82-1188-F86395DCDBF3}"/>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031D1388-C36C-3D69-5019-D7D4CEEE9590}"/>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17" name="Group 9216">
              <a:extLst>
                <a:ext uri="{FF2B5EF4-FFF2-40B4-BE49-F238E27FC236}">
                  <a16:creationId xmlns:a16="http://schemas.microsoft.com/office/drawing/2014/main" id="{5A4B9B11-1E1E-3CCA-C25C-55143D37A6D2}"/>
                </a:ext>
              </a:extLst>
            </p:cNvPr>
            <p:cNvGrpSpPr/>
            <p:nvPr/>
          </p:nvGrpSpPr>
          <p:grpSpPr>
            <a:xfrm>
              <a:off x="6894542" y="1993825"/>
              <a:ext cx="93822" cy="93822"/>
              <a:chOff x="5883734" y="3445140"/>
              <a:chExt cx="163262" cy="163262"/>
            </a:xfrm>
          </p:grpSpPr>
          <p:cxnSp>
            <p:nvCxnSpPr>
              <p:cNvPr id="9219" name="Straight Connector 9218">
                <a:extLst>
                  <a:ext uri="{FF2B5EF4-FFF2-40B4-BE49-F238E27FC236}">
                    <a16:creationId xmlns:a16="http://schemas.microsoft.com/office/drawing/2014/main" id="{1A5C4A82-4A73-C1A6-FB71-376B25E8C5EF}"/>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5D7876B9-CD3B-E89D-B659-60D452C7A1A8}"/>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22" name="Group 9221">
              <a:extLst>
                <a:ext uri="{FF2B5EF4-FFF2-40B4-BE49-F238E27FC236}">
                  <a16:creationId xmlns:a16="http://schemas.microsoft.com/office/drawing/2014/main" id="{24851F17-5575-FDD6-9BF4-9D1D11AE5459}"/>
                </a:ext>
              </a:extLst>
            </p:cNvPr>
            <p:cNvGrpSpPr/>
            <p:nvPr/>
          </p:nvGrpSpPr>
          <p:grpSpPr>
            <a:xfrm>
              <a:off x="7023580" y="2012950"/>
              <a:ext cx="93822" cy="93822"/>
              <a:chOff x="5883734" y="3445140"/>
              <a:chExt cx="163262" cy="163262"/>
            </a:xfrm>
          </p:grpSpPr>
          <p:cxnSp>
            <p:nvCxnSpPr>
              <p:cNvPr id="9223" name="Straight Connector 9222">
                <a:extLst>
                  <a:ext uri="{FF2B5EF4-FFF2-40B4-BE49-F238E27FC236}">
                    <a16:creationId xmlns:a16="http://schemas.microsoft.com/office/drawing/2014/main" id="{B0892310-46DC-D84F-0E4F-DB33C9CC600C}"/>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D33720B3-A6AC-7E96-313C-F3789E79F36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25" name="Group 9224">
              <a:extLst>
                <a:ext uri="{FF2B5EF4-FFF2-40B4-BE49-F238E27FC236}">
                  <a16:creationId xmlns:a16="http://schemas.microsoft.com/office/drawing/2014/main" id="{068608EC-5F2A-E5CE-0316-1FA328C4E3BB}"/>
                </a:ext>
              </a:extLst>
            </p:cNvPr>
            <p:cNvGrpSpPr/>
            <p:nvPr/>
          </p:nvGrpSpPr>
          <p:grpSpPr>
            <a:xfrm>
              <a:off x="7082297" y="2028834"/>
              <a:ext cx="93822" cy="93822"/>
              <a:chOff x="5883734" y="3445140"/>
              <a:chExt cx="163262" cy="163262"/>
            </a:xfrm>
          </p:grpSpPr>
          <p:cxnSp>
            <p:nvCxnSpPr>
              <p:cNvPr id="9226" name="Straight Connector 9225">
                <a:extLst>
                  <a:ext uri="{FF2B5EF4-FFF2-40B4-BE49-F238E27FC236}">
                    <a16:creationId xmlns:a16="http://schemas.microsoft.com/office/drawing/2014/main" id="{1B053C28-4D3E-C853-E640-EB5984474879}"/>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16D70BED-8D39-9A68-6663-04A348DB3668}"/>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28" name="Group 9227">
              <a:extLst>
                <a:ext uri="{FF2B5EF4-FFF2-40B4-BE49-F238E27FC236}">
                  <a16:creationId xmlns:a16="http://schemas.microsoft.com/office/drawing/2014/main" id="{801FE8BC-E08D-AC29-C639-9C8538E2C355}"/>
                </a:ext>
              </a:extLst>
            </p:cNvPr>
            <p:cNvGrpSpPr/>
            <p:nvPr/>
          </p:nvGrpSpPr>
          <p:grpSpPr>
            <a:xfrm>
              <a:off x="7109937" y="2031326"/>
              <a:ext cx="93822" cy="93822"/>
              <a:chOff x="5883734" y="3445140"/>
              <a:chExt cx="163262" cy="163262"/>
            </a:xfrm>
          </p:grpSpPr>
          <p:cxnSp>
            <p:nvCxnSpPr>
              <p:cNvPr id="9229" name="Straight Connector 9228">
                <a:extLst>
                  <a:ext uri="{FF2B5EF4-FFF2-40B4-BE49-F238E27FC236}">
                    <a16:creationId xmlns:a16="http://schemas.microsoft.com/office/drawing/2014/main" id="{5F8EED31-6904-59A8-3018-AA35D200504B}"/>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2DD78276-AEF2-3A75-078A-FCBAEFA011E6}"/>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1" name="Group 9230">
              <a:extLst>
                <a:ext uri="{FF2B5EF4-FFF2-40B4-BE49-F238E27FC236}">
                  <a16:creationId xmlns:a16="http://schemas.microsoft.com/office/drawing/2014/main" id="{E2637E81-9C0C-4647-0F22-CC0524B06070}"/>
                </a:ext>
              </a:extLst>
            </p:cNvPr>
            <p:cNvGrpSpPr/>
            <p:nvPr/>
          </p:nvGrpSpPr>
          <p:grpSpPr>
            <a:xfrm>
              <a:off x="7135615" y="2028834"/>
              <a:ext cx="93822" cy="93822"/>
              <a:chOff x="5883734" y="3445140"/>
              <a:chExt cx="163262" cy="163262"/>
            </a:xfrm>
          </p:grpSpPr>
          <p:cxnSp>
            <p:nvCxnSpPr>
              <p:cNvPr id="9232" name="Straight Connector 9231">
                <a:extLst>
                  <a:ext uri="{FF2B5EF4-FFF2-40B4-BE49-F238E27FC236}">
                    <a16:creationId xmlns:a16="http://schemas.microsoft.com/office/drawing/2014/main" id="{95200212-C5E0-ABD7-6163-39E65E16DAA1}"/>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A178F663-04AF-D5D8-0780-68482BE58CE5}"/>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4" name="Group 9233">
              <a:extLst>
                <a:ext uri="{FF2B5EF4-FFF2-40B4-BE49-F238E27FC236}">
                  <a16:creationId xmlns:a16="http://schemas.microsoft.com/office/drawing/2014/main" id="{8B3353BB-7B7A-3F6F-4023-3CC7550C7157}"/>
                </a:ext>
              </a:extLst>
            </p:cNvPr>
            <p:cNvGrpSpPr/>
            <p:nvPr/>
          </p:nvGrpSpPr>
          <p:grpSpPr>
            <a:xfrm>
              <a:off x="7178007" y="2040736"/>
              <a:ext cx="93822" cy="93822"/>
              <a:chOff x="5883734" y="3445140"/>
              <a:chExt cx="163262" cy="163262"/>
            </a:xfrm>
          </p:grpSpPr>
          <p:cxnSp>
            <p:nvCxnSpPr>
              <p:cNvPr id="9235" name="Straight Connector 9234">
                <a:extLst>
                  <a:ext uri="{FF2B5EF4-FFF2-40B4-BE49-F238E27FC236}">
                    <a16:creationId xmlns:a16="http://schemas.microsoft.com/office/drawing/2014/main" id="{B8CD329A-007B-6537-80C7-8F9D71D9B2B5}"/>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46D6499B-9D01-F913-9C33-506859632CE5}"/>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7" name="Group 9236">
              <a:extLst>
                <a:ext uri="{FF2B5EF4-FFF2-40B4-BE49-F238E27FC236}">
                  <a16:creationId xmlns:a16="http://schemas.microsoft.com/office/drawing/2014/main" id="{B16A060F-106C-3140-3CFB-67D10E70F19C}"/>
                </a:ext>
              </a:extLst>
            </p:cNvPr>
            <p:cNvGrpSpPr/>
            <p:nvPr/>
          </p:nvGrpSpPr>
          <p:grpSpPr>
            <a:xfrm>
              <a:off x="7222413" y="2058506"/>
              <a:ext cx="93822" cy="93822"/>
              <a:chOff x="5883734" y="3445140"/>
              <a:chExt cx="163262" cy="163262"/>
            </a:xfrm>
          </p:grpSpPr>
          <p:cxnSp>
            <p:nvCxnSpPr>
              <p:cNvPr id="9238" name="Straight Connector 9237">
                <a:extLst>
                  <a:ext uri="{FF2B5EF4-FFF2-40B4-BE49-F238E27FC236}">
                    <a16:creationId xmlns:a16="http://schemas.microsoft.com/office/drawing/2014/main" id="{58094567-B261-DDA5-033E-49E4B7050C9F}"/>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A2BBA65E-2614-CADB-EC9F-FC620B4108F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0" name="Group 9239">
              <a:extLst>
                <a:ext uri="{FF2B5EF4-FFF2-40B4-BE49-F238E27FC236}">
                  <a16:creationId xmlns:a16="http://schemas.microsoft.com/office/drawing/2014/main" id="{EE035AD2-063D-C1A1-5C9C-A2FBE85294B0}"/>
                </a:ext>
              </a:extLst>
            </p:cNvPr>
            <p:cNvGrpSpPr/>
            <p:nvPr/>
          </p:nvGrpSpPr>
          <p:grpSpPr>
            <a:xfrm>
              <a:off x="7246076" y="2075618"/>
              <a:ext cx="93822" cy="93822"/>
              <a:chOff x="5883734" y="3445140"/>
              <a:chExt cx="163262" cy="163262"/>
            </a:xfrm>
          </p:grpSpPr>
          <p:cxnSp>
            <p:nvCxnSpPr>
              <p:cNvPr id="9241" name="Straight Connector 9240">
                <a:extLst>
                  <a:ext uri="{FF2B5EF4-FFF2-40B4-BE49-F238E27FC236}">
                    <a16:creationId xmlns:a16="http://schemas.microsoft.com/office/drawing/2014/main" id="{EB10E0B4-1E86-E996-3B53-CAC1EFADFCBE}"/>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94DEBF1B-2B85-0456-4D03-AA0655326AC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3" name="Group 9242">
              <a:extLst>
                <a:ext uri="{FF2B5EF4-FFF2-40B4-BE49-F238E27FC236}">
                  <a16:creationId xmlns:a16="http://schemas.microsoft.com/office/drawing/2014/main" id="{81B161BE-A6AE-5D7E-3A11-D3FC87806439}"/>
                </a:ext>
              </a:extLst>
            </p:cNvPr>
            <p:cNvGrpSpPr/>
            <p:nvPr/>
          </p:nvGrpSpPr>
          <p:grpSpPr>
            <a:xfrm>
              <a:off x="7297075" y="2087647"/>
              <a:ext cx="93822" cy="93822"/>
              <a:chOff x="5883734" y="3445140"/>
              <a:chExt cx="163262" cy="163262"/>
            </a:xfrm>
          </p:grpSpPr>
          <p:cxnSp>
            <p:nvCxnSpPr>
              <p:cNvPr id="9244" name="Straight Connector 9243">
                <a:extLst>
                  <a:ext uri="{FF2B5EF4-FFF2-40B4-BE49-F238E27FC236}">
                    <a16:creationId xmlns:a16="http://schemas.microsoft.com/office/drawing/2014/main" id="{72F81601-2B2E-A8A5-EBC3-CE002A655CE4}"/>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80D50482-9E3B-A6D5-7116-BA1AA1914ED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6" name="Group 9245">
              <a:extLst>
                <a:ext uri="{FF2B5EF4-FFF2-40B4-BE49-F238E27FC236}">
                  <a16:creationId xmlns:a16="http://schemas.microsoft.com/office/drawing/2014/main" id="{2363E410-1D60-F176-137D-244C9B615382}"/>
                </a:ext>
              </a:extLst>
            </p:cNvPr>
            <p:cNvGrpSpPr/>
            <p:nvPr/>
          </p:nvGrpSpPr>
          <p:grpSpPr>
            <a:xfrm>
              <a:off x="7360197" y="2134558"/>
              <a:ext cx="93822" cy="93822"/>
              <a:chOff x="5883734" y="3445140"/>
              <a:chExt cx="163262" cy="163262"/>
            </a:xfrm>
          </p:grpSpPr>
          <p:cxnSp>
            <p:nvCxnSpPr>
              <p:cNvPr id="9247" name="Straight Connector 9246">
                <a:extLst>
                  <a:ext uri="{FF2B5EF4-FFF2-40B4-BE49-F238E27FC236}">
                    <a16:creationId xmlns:a16="http://schemas.microsoft.com/office/drawing/2014/main" id="{527C4755-F438-AF7F-CD92-DDC68E60F8E3}"/>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E08CB623-45CF-832B-C69B-F773F7F385F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94535DE2-3B0D-839C-D501-3CB833610114}"/>
                </a:ext>
              </a:extLst>
            </p:cNvPr>
            <p:cNvGrpSpPr/>
            <p:nvPr/>
          </p:nvGrpSpPr>
          <p:grpSpPr>
            <a:xfrm>
              <a:off x="7446910" y="2193920"/>
              <a:ext cx="93822" cy="93822"/>
              <a:chOff x="5883734" y="3445140"/>
              <a:chExt cx="163262" cy="163262"/>
            </a:xfrm>
          </p:grpSpPr>
          <p:cxnSp>
            <p:nvCxnSpPr>
              <p:cNvPr id="9250" name="Straight Connector 9249">
                <a:extLst>
                  <a:ext uri="{FF2B5EF4-FFF2-40B4-BE49-F238E27FC236}">
                    <a16:creationId xmlns:a16="http://schemas.microsoft.com/office/drawing/2014/main" id="{F07B0CCD-5E09-C52D-F389-044165AC173D}"/>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C131FED2-082C-79D9-06DE-E1E75DDA778A}"/>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C99A3782-2BCF-1632-3989-3A78C163E604}"/>
                </a:ext>
              </a:extLst>
            </p:cNvPr>
            <p:cNvGrpSpPr/>
            <p:nvPr/>
          </p:nvGrpSpPr>
          <p:grpSpPr>
            <a:xfrm>
              <a:off x="7476714" y="2193920"/>
              <a:ext cx="93822" cy="93822"/>
              <a:chOff x="5883734" y="3445140"/>
              <a:chExt cx="163262" cy="163262"/>
            </a:xfrm>
          </p:grpSpPr>
          <p:cxnSp>
            <p:nvCxnSpPr>
              <p:cNvPr id="9253" name="Straight Connector 9252">
                <a:extLst>
                  <a:ext uri="{FF2B5EF4-FFF2-40B4-BE49-F238E27FC236}">
                    <a16:creationId xmlns:a16="http://schemas.microsoft.com/office/drawing/2014/main" id="{F90CCC7E-D843-526B-9156-9C655A0540CC}"/>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A335D50C-1E42-B38C-E60B-17E70202AC8A}"/>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0DF48C35-A0BF-AC26-FFE1-426650954427}"/>
                </a:ext>
              </a:extLst>
            </p:cNvPr>
            <p:cNvGrpSpPr/>
            <p:nvPr/>
          </p:nvGrpSpPr>
          <p:grpSpPr>
            <a:xfrm>
              <a:off x="7513190" y="2193920"/>
              <a:ext cx="93822" cy="93822"/>
              <a:chOff x="5883734" y="3445140"/>
              <a:chExt cx="163262" cy="163262"/>
            </a:xfrm>
          </p:grpSpPr>
          <p:cxnSp>
            <p:nvCxnSpPr>
              <p:cNvPr id="9256" name="Straight Connector 9255">
                <a:extLst>
                  <a:ext uri="{FF2B5EF4-FFF2-40B4-BE49-F238E27FC236}">
                    <a16:creationId xmlns:a16="http://schemas.microsoft.com/office/drawing/2014/main" id="{846FEAA2-AD76-DF2D-E050-7AFC2F2B2613}"/>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6D65E00D-125E-28CA-A8CA-F021FC21E0C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8" name="Group 9257">
              <a:extLst>
                <a:ext uri="{FF2B5EF4-FFF2-40B4-BE49-F238E27FC236}">
                  <a16:creationId xmlns:a16="http://schemas.microsoft.com/office/drawing/2014/main" id="{F474900D-2BD6-076F-96D7-0944073C4081}"/>
                </a:ext>
              </a:extLst>
            </p:cNvPr>
            <p:cNvGrpSpPr/>
            <p:nvPr/>
          </p:nvGrpSpPr>
          <p:grpSpPr>
            <a:xfrm>
              <a:off x="7587643" y="2222813"/>
              <a:ext cx="93822" cy="93822"/>
              <a:chOff x="5883734" y="3445140"/>
              <a:chExt cx="163262" cy="163262"/>
            </a:xfrm>
          </p:grpSpPr>
          <p:cxnSp>
            <p:nvCxnSpPr>
              <p:cNvPr id="9259" name="Straight Connector 9258">
                <a:extLst>
                  <a:ext uri="{FF2B5EF4-FFF2-40B4-BE49-F238E27FC236}">
                    <a16:creationId xmlns:a16="http://schemas.microsoft.com/office/drawing/2014/main" id="{F42824AD-2C4F-C881-5FB4-75B110312E90}"/>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C808FDA9-2364-8E1D-8571-FD6FE60C8D7D}"/>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A47DD8B7-8D41-2CF0-CCDE-6BFB2AA629F7}"/>
                </a:ext>
              </a:extLst>
            </p:cNvPr>
            <p:cNvGrpSpPr/>
            <p:nvPr/>
          </p:nvGrpSpPr>
          <p:grpSpPr>
            <a:xfrm>
              <a:off x="7643487" y="2240831"/>
              <a:ext cx="93822" cy="93822"/>
              <a:chOff x="5883734" y="3445140"/>
              <a:chExt cx="163262" cy="163262"/>
            </a:xfrm>
          </p:grpSpPr>
          <p:cxnSp>
            <p:nvCxnSpPr>
              <p:cNvPr id="9262" name="Straight Connector 9261">
                <a:extLst>
                  <a:ext uri="{FF2B5EF4-FFF2-40B4-BE49-F238E27FC236}">
                    <a16:creationId xmlns:a16="http://schemas.microsoft.com/office/drawing/2014/main" id="{7735956F-BECC-E293-8F7E-6FE49589D9EB}"/>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8DF167A0-4DD3-5B69-206F-962B505A7FA8}"/>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3DFDFB65-A592-B8F1-4D06-CB773A3CA5EB}"/>
                </a:ext>
              </a:extLst>
            </p:cNvPr>
            <p:cNvGrpSpPr/>
            <p:nvPr/>
          </p:nvGrpSpPr>
          <p:grpSpPr>
            <a:xfrm>
              <a:off x="7698573" y="2269724"/>
              <a:ext cx="93822" cy="93822"/>
              <a:chOff x="5883734" y="3445140"/>
              <a:chExt cx="163262" cy="163262"/>
            </a:xfrm>
          </p:grpSpPr>
          <p:cxnSp>
            <p:nvCxnSpPr>
              <p:cNvPr id="9265" name="Straight Connector 9264">
                <a:extLst>
                  <a:ext uri="{FF2B5EF4-FFF2-40B4-BE49-F238E27FC236}">
                    <a16:creationId xmlns:a16="http://schemas.microsoft.com/office/drawing/2014/main" id="{B303D01C-586C-FA1D-105F-1729FFF3298E}"/>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661F29E7-57AD-1C17-149A-BAEF2B98DA6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182117B1-BB8D-ED61-F68E-AB97C3F560D7}"/>
                </a:ext>
              </a:extLst>
            </p:cNvPr>
            <p:cNvGrpSpPr/>
            <p:nvPr/>
          </p:nvGrpSpPr>
          <p:grpSpPr>
            <a:xfrm>
              <a:off x="7772941" y="2287742"/>
              <a:ext cx="93822" cy="93822"/>
              <a:chOff x="5883734" y="3445140"/>
              <a:chExt cx="163262" cy="163262"/>
            </a:xfrm>
          </p:grpSpPr>
          <p:cxnSp>
            <p:nvCxnSpPr>
              <p:cNvPr id="9268" name="Straight Connector 9267">
                <a:extLst>
                  <a:ext uri="{FF2B5EF4-FFF2-40B4-BE49-F238E27FC236}">
                    <a16:creationId xmlns:a16="http://schemas.microsoft.com/office/drawing/2014/main" id="{7C5BA943-6E97-C5BC-593E-86631011C09F}"/>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6EDD9E5F-02A7-723C-087B-A3ED4A09BBEF}"/>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0" name="Group 9269">
              <a:extLst>
                <a:ext uri="{FF2B5EF4-FFF2-40B4-BE49-F238E27FC236}">
                  <a16:creationId xmlns:a16="http://schemas.microsoft.com/office/drawing/2014/main" id="{3CDA5102-8AA7-1AE9-477C-BE1DE913EADA}"/>
                </a:ext>
              </a:extLst>
            </p:cNvPr>
            <p:cNvGrpSpPr/>
            <p:nvPr/>
          </p:nvGrpSpPr>
          <p:grpSpPr>
            <a:xfrm>
              <a:off x="7802773" y="2287742"/>
              <a:ext cx="93822" cy="93822"/>
              <a:chOff x="5883734" y="3445140"/>
              <a:chExt cx="163262" cy="163262"/>
            </a:xfrm>
          </p:grpSpPr>
          <p:cxnSp>
            <p:nvCxnSpPr>
              <p:cNvPr id="9271" name="Straight Connector 9270">
                <a:extLst>
                  <a:ext uri="{FF2B5EF4-FFF2-40B4-BE49-F238E27FC236}">
                    <a16:creationId xmlns:a16="http://schemas.microsoft.com/office/drawing/2014/main" id="{8B91872A-DED4-BFF2-DCD0-AB03E319EB26}"/>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D076B380-963A-4B39-DC05-203CA49BAD10}"/>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B54F70FA-9647-1640-D09A-9382103E68B4}"/>
                </a:ext>
              </a:extLst>
            </p:cNvPr>
            <p:cNvGrpSpPr/>
            <p:nvPr/>
          </p:nvGrpSpPr>
          <p:grpSpPr>
            <a:xfrm>
              <a:off x="7855003" y="2287742"/>
              <a:ext cx="93822" cy="93822"/>
              <a:chOff x="5883734" y="3445140"/>
              <a:chExt cx="163262" cy="163262"/>
            </a:xfrm>
          </p:grpSpPr>
          <p:cxnSp>
            <p:nvCxnSpPr>
              <p:cNvPr id="9274" name="Straight Connector 9273">
                <a:extLst>
                  <a:ext uri="{FF2B5EF4-FFF2-40B4-BE49-F238E27FC236}">
                    <a16:creationId xmlns:a16="http://schemas.microsoft.com/office/drawing/2014/main" id="{4E8B3329-774D-7CC0-3CBB-961BEBC17D76}"/>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9059A1C8-B542-E2F5-380A-30AC0DCC152C}"/>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AC2AAC5C-A99F-9831-08F1-2BF257EEA6D5}"/>
                </a:ext>
              </a:extLst>
            </p:cNvPr>
            <p:cNvGrpSpPr/>
            <p:nvPr/>
          </p:nvGrpSpPr>
          <p:grpSpPr>
            <a:xfrm>
              <a:off x="7906119" y="2317663"/>
              <a:ext cx="93822" cy="93822"/>
              <a:chOff x="5883734" y="3445140"/>
              <a:chExt cx="163262" cy="163262"/>
            </a:xfrm>
          </p:grpSpPr>
          <p:cxnSp>
            <p:nvCxnSpPr>
              <p:cNvPr id="9277" name="Straight Connector 9276">
                <a:extLst>
                  <a:ext uri="{FF2B5EF4-FFF2-40B4-BE49-F238E27FC236}">
                    <a16:creationId xmlns:a16="http://schemas.microsoft.com/office/drawing/2014/main" id="{6A42AC54-2F58-CCBA-2505-2FE1D8AA219E}"/>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41390E2A-4978-3E58-96AD-DD752D23198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9" name="Group 9278">
              <a:extLst>
                <a:ext uri="{FF2B5EF4-FFF2-40B4-BE49-F238E27FC236}">
                  <a16:creationId xmlns:a16="http://schemas.microsoft.com/office/drawing/2014/main" id="{B5AA87D6-6149-7586-5B2A-489DB9E03540}"/>
                </a:ext>
              </a:extLst>
            </p:cNvPr>
            <p:cNvGrpSpPr/>
            <p:nvPr/>
          </p:nvGrpSpPr>
          <p:grpSpPr>
            <a:xfrm>
              <a:off x="7916982" y="2324850"/>
              <a:ext cx="93822" cy="93822"/>
              <a:chOff x="5883734" y="3445140"/>
              <a:chExt cx="163262" cy="163262"/>
            </a:xfrm>
          </p:grpSpPr>
          <p:cxnSp>
            <p:nvCxnSpPr>
              <p:cNvPr id="9280" name="Straight Connector 9279">
                <a:extLst>
                  <a:ext uri="{FF2B5EF4-FFF2-40B4-BE49-F238E27FC236}">
                    <a16:creationId xmlns:a16="http://schemas.microsoft.com/office/drawing/2014/main" id="{01E73D76-93FF-40E5-1330-F1F043DDBD66}"/>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90B3FB30-2C75-62E3-C88F-E3A363FB50C3}"/>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2" name="Group 9281">
              <a:extLst>
                <a:ext uri="{FF2B5EF4-FFF2-40B4-BE49-F238E27FC236}">
                  <a16:creationId xmlns:a16="http://schemas.microsoft.com/office/drawing/2014/main" id="{4DCD53AC-BA20-76F0-BD2D-6289467D1501}"/>
                </a:ext>
              </a:extLst>
            </p:cNvPr>
            <p:cNvGrpSpPr/>
            <p:nvPr/>
          </p:nvGrpSpPr>
          <p:grpSpPr>
            <a:xfrm>
              <a:off x="7941044" y="2357659"/>
              <a:ext cx="93822" cy="93822"/>
              <a:chOff x="5883734" y="3445140"/>
              <a:chExt cx="163262" cy="163262"/>
            </a:xfrm>
          </p:grpSpPr>
          <p:cxnSp>
            <p:nvCxnSpPr>
              <p:cNvPr id="9283" name="Straight Connector 9282">
                <a:extLst>
                  <a:ext uri="{FF2B5EF4-FFF2-40B4-BE49-F238E27FC236}">
                    <a16:creationId xmlns:a16="http://schemas.microsoft.com/office/drawing/2014/main" id="{FE687BE9-A2F6-3F61-71AD-9EFBE33EB7D0}"/>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ED43E365-C72E-64F9-FB65-C5FD5927476A}"/>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5" name="Group 9284">
              <a:extLst>
                <a:ext uri="{FF2B5EF4-FFF2-40B4-BE49-F238E27FC236}">
                  <a16:creationId xmlns:a16="http://schemas.microsoft.com/office/drawing/2014/main" id="{C8960775-CDA0-455A-425A-2F02E9DB2554}"/>
                </a:ext>
              </a:extLst>
            </p:cNvPr>
            <p:cNvGrpSpPr/>
            <p:nvPr/>
          </p:nvGrpSpPr>
          <p:grpSpPr>
            <a:xfrm>
              <a:off x="7992386" y="2388749"/>
              <a:ext cx="93822" cy="93822"/>
              <a:chOff x="5883734" y="3445140"/>
              <a:chExt cx="163262" cy="163262"/>
            </a:xfrm>
          </p:grpSpPr>
          <p:cxnSp>
            <p:nvCxnSpPr>
              <p:cNvPr id="9286" name="Straight Connector 9285">
                <a:extLst>
                  <a:ext uri="{FF2B5EF4-FFF2-40B4-BE49-F238E27FC236}">
                    <a16:creationId xmlns:a16="http://schemas.microsoft.com/office/drawing/2014/main" id="{10D1CED9-1500-7696-7AE2-30E83E4BEACC}"/>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9A33FF4C-4DFD-BEBA-2F82-D5DEFCB3F64C}"/>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42BC6793-3FF8-7477-21E5-44D6DF588E8D}"/>
                </a:ext>
              </a:extLst>
            </p:cNvPr>
            <p:cNvGrpSpPr/>
            <p:nvPr/>
          </p:nvGrpSpPr>
          <p:grpSpPr>
            <a:xfrm>
              <a:off x="8049409" y="2404570"/>
              <a:ext cx="93822" cy="93822"/>
              <a:chOff x="5883734" y="3445140"/>
              <a:chExt cx="163262" cy="163262"/>
            </a:xfrm>
          </p:grpSpPr>
          <p:cxnSp>
            <p:nvCxnSpPr>
              <p:cNvPr id="9289" name="Straight Connector 9288">
                <a:extLst>
                  <a:ext uri="{FF2B5EF4-FFF2-40B4-BE49-F238E27FC236}">
                    <a16:creationId xmlns:a16="http://schemas.microsoft.com/office/drawing/2014/main" id="{366114EF-67CC-E98E-8D27-31D013F625F0}"/>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A04AFE44-5D13-7FDA-8837-BE99C7EA238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1" name="Group 9290">
              <a:extLst>
                <a:ext uri="{FF2B5EF4-FFF2-40B4-BE49-F238E27FC236}">
                  <a16:creationId xmlns:a16="http://schemas.microsoft.com/office/drawing/2014/main" id="{0731CC75-EF2E-ECB1-8EAE-6B8C45FC291D}"/>
                </a:ext>
              </a:extLst>
            </p:cNvPr>
            <p:cNvGrpSpPr/>
            <p:nvPr/>
          </p:nvGrpSpPr>
          <p:grpSpPr>
            <a:xfrm>
              <a:off x="8121936" y="2483599"/>
              <a:ext cx="93822" cy="93822"/>
              <a:chOff x="5883734" y="3445140"/>
              <a:chExt cx="163262" cy="163262"/>
            </a:xfrm>
          </p:grpSpPr>
          <p:cxnSp>
            <p:nvCxnSpPr>
              <p:cNvPr id="9292" name="Straight Connector 9291">
                <a:extLst>
                  <a:ext uri="{FF2B5EF4-FFF2-40B4-BE49-F238E27FC236}">
                    <a16:creationId xmlns:a16="http://schemas.microsoft.com/office/drawing/2014/main" id="{128E9E4A-A3C7-F1EC-B64B-9609D493AB2D}"/>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03FBF8F9-493D-577E-7429-DAB787751D7E}"/>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4" name="Group 9293">
              <a:extLst>
                <a:ext uri="{FF2B5EF4-FFF2-40B4-BE49-F238E27FC236}">
                  <a16:creationId xmlns:a16="http://schemas.microsoft.com/office/drawing/2014/main" id="{AF9FC26A-5D0F-BF31-1BDB-8D6AB47E3BD6}"/>
                </a:ext>
              </a:extLst>
            </p:cNvPr>
            <p:cNvGrpSpPr/>
            <p:nvPr/>
          </p:nvGrpSpPr>
          <p:grpSpPr>
            <a:xfrm>
              <a:off x="8353318" y="2600078"/>
              <a:ext cx="93822" cy="93822"/>
              <a:chOff x="5883734" y="3445140"/>
              <a:chExt cx="163262" cy="163262"/>
            </a:xfrm>
          </p:grpSpPr>
          <p:cxnSp>
            <p:nvCxnSpPr>
              <p:cNvPr id="9295" name="Straight Connector 9294">
                <a:extLst>
                  <a:ext uri="{FF2B5EF4-FFF2-40B4-BE49-F238E27FC236}">
                    <a16:creationId xmlns:a16="http://schemas.microsoft.com/office/drawing/2014/main" id="{53ABC062-0A72-AE23-D41E-DF7F84FE9474}"/>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65AEA7AC-502B-97CB-2167-7DDBBA9C21A9}"/>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7" name="Group 9296">
              <a:extLst>
                <a:ext uri="{FF2B5EF4-FFF2-40B4-BE49-F238E27FC236}">
                  <a16:creationId xmlns:a16="http://schemas.microsoft.com/office/drawing/2014/main" id="{AFA9AE71-CAE8-B277-9977-5C7F54E89E95}"/>
                </a:ext>
              </a:extLst>
            </p:cNvPr>
            <p:cNvGrpSpPr/>
            <p:nvPr/>
          </p:nvGrpSpPr>
          <p:grpSpPr>
            <a:xfrm>
              <a:off x="8384274" y="2599141"/>
              <a:ext cx="93822" cy="93822"/>
              <a:chOff x="5883734" y="3445140"/>
              <a:chExt cx="163262" cy="163262"/>
            </a:xfrm>
          </p:grpSpPr>
          <p:cxnSp>
            <p:nvCxnSpPr>
              <p:cNvPr id="9298" name="Straight Connector 9297">
                <a:extLst>
                  <a:ext uri="{FF2B5EF4-FFF2-40B4-BE49-F238E27FC236}">
                    <a16:creationId xmlns:a16="http://schemas.microsoft.com/office/drawing/2014/main" id="{355CB775-8758-8E93-8856-B609C2363E5A}"/>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55DBB907-8FFF-3EE0-6D55-E023116EBB7E}"/>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0" name="Group 9299">
              <a:extLst>
                <a:ext uri="{FF2B5EF4-FFF2-40B4-BE49-F238E27FC236}">
                  <a16:creationId xmlns:a16="http://schemas.microsoft.com/office/drawing/2014/main" id="{FC354D32-ECAE-109A-25AD-464DA9EBE1AB}"/>
                </a:ext>
              </a:extLst>
            </p:cNvPr>
            <p:cNvGrpSpPr/>
            <p:nvPr/>
          </p:nvGrpSpPr>
          <p:grpSpPr>
            <a:xfrm>
              <a:off x="8435154" y="2609034"/>
              <a:ext cx="93822" cy="93822"/>
              <a:chOff x="5883734" y="3445140"/>
              <a:chExt cx="163262" cy="163262"/>
            </a:xfrm>
          </p:grpSpPr>
          <p:cxnSp>
            <p:nvCxnSpPr>
              <p:cNvPr id="9301" name="Straight Connector 9300">
                <a:extLst>
                  <a:ext uri="{FF2B5EF4-FFF2-40B4-BE49-F238E27FC236}">
                    <a16:creationId xmlns:a16="http://schemas.microsoft.com/office/drawing/2014/main" id="{E8576FF9-418F-4317-8EAB-6E8DFF59B636}"/>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108500A3-5FB4-1D87-D159-76C74FCFC936}"/>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3" name="Group 9302">
              <a:extLst>
                <a:ext uri="{FF2B5EF4-FFF2-40B4-BE49-F238E27FC236}">
                  <a16:creationId xmlns:a16="http://schemas.microsoft.com/office/drawing/2014/main" id="{34E585D9-0D59-4FF4-BD5C-CD4521C258C6}"/>
                </a:ext>
              </a:extLst>
            </p:cNvPr>
            <p:cNvGrpSpPr/>
            <p:nvPr/>
          </p:nvGrpSpPr>
          <p:grpSpPr>
            <a:xfrm>
              <a:off x="8486085" y="2609034"/>
              <a:ext cx="93822" cy="93822"/>
              <a:chOff x="5883734" y="3445140"/>
              <a:chExt cx="163262" cy="163262"/>
            </a:xfrm>
          </p:grpSpPr>
          <p:cxnSp>
            <p:nvCxnSpPr>
              <p:cNvPr id="9304" name="Straight Connector 9303">
                <a:extLst>
                  <a:ext uri="{FF2B5EF4-FFF2-40B4-BE49-F238E27FC236}">
                    <a16:creationId xmlns:a16="http://schemas.microsoft.com/office/drawing/2014/main" id="{9C125FDA-82FC-0DE4-8A04-205872858646}"/>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0BEA2B84-6932-DA8F-94FF-D44A597CC802}"/>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6" name="Group 9305">
              <a:extLst>
                <a:ext uri="{FF2B5EF4-FFF2-40B4-BE49-F238E27FC236}">
                  <a16:creationId xmlns:a16="http://schemas.microsoft.com/office/drawing/2014/main" id="{F18BBA28-5079-EE5A-BCB3-C893A76C442B}"/>
                </a:ext>
              </a:extLst>
            </p:cNvPr>
            <p:cNvGrpSpPr/>
            <p:nvPr/>
          </p:nvGrpSpPr>
          <p:grpSpPr>
            <a:xfrm>
              <a:off x="8532944" y="2630796"/>
              <a:ext cx="93822" cy="93822"/>
              <a:chOff x="5883734" y="3445140"/>
              <a:chExt cx="163262" cy="163262"/>
            </a:xfrm>
          </p:grpSpPr>
          <p:cxnSp>
            <p:nvCxnSpPr>
              <p:cNvPr id="9307" name="Straight Connector 9306">
                <a:extLst>
                  <a:ext uri="{FF2B5EF4-FFF2-40B4-BE49-F238E27FC236}">
                    <a16:creationId xmlns:a16="http://schemas.microsoft.com/office/drawing/2014/main" id="{9C3EB36F-8783-FE68-30D9-4C30A8F09016}"/>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01AAAE41-44B9-998D-980C-34F905704E1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69CFBB24-B37A-7BB5-5159-DEE23D211CB5}"/>
                </a:ext>
              </a:extLst>
            </p:cNvPr>
            <p:cNvGrpSpPr/>
            <p:nvPr/>
          </p:nvGrpSpPr>
          <p:grpSpPr>
            <a:xfrm>
              <a:off x="8554155" y="2646052"/>
              <a:ext cx="93822" cy="93822"/>
              <a:chOff x="5883734" y="3445140"/>
              <a:chExt cx="163262" cy="163262"/>
            </a:xfrm>
          </p:grpSpPr>
          <p:cxnSp>
            <p:nvCxnSpPr>
              <p:cNvPr id="9310" name="Straight Connector 9309">
                <a:extLst>
                  <a:ext uri="{FF2B5EF4-FFF2-40B4-BE49-F238E27FC236}">
                    <a16:creationId xmlns:a16="http://schemas.microsoft.com/office/drawing/2014/main" id="{7643824C-2AAE-9BCD-FECF-1F56B29F7AFF}"/>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448FFEA5-5FD6-D486-A78A-86D92613F47B}"/>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2" name="Group 9311">
              <a:extLst>
                <a:ext uri="{FF2B5EF4-FFF2-40B4-BE49-F238E27FC236}">
                  <a16:creationId xmlns:a16="http://schemas.microsoft.com/office/drawing/2014/main" id="{4110280A-40D5-6E84-AF9C-FF4EFBB00DAC}"/>
                </a:ext>
              </a:extLst>
            </p:cNvPr>
            <p:cNvGrpSpPr/>
            <p:nvPr/>
          </p:nvGrpSpPr>
          <p:grpSpPr>
            <a:xfrm>
              <a:off x="8591207" y="2665676"/>
              <a:ext cx="93822" cy="93822"/>
              <a:chOff x="5883734" y="3445140"/>
              <a:chExt cx="163262" cy="163262"/>
            </a:xfrm>
          </p:grpSpPr>
          <p:cxnSp>
            <p:nvCxnSpPr>
              <p:cNvPr id="9313" name="Straight Connector 9312">
                <a:extLst>
                  <a:ext uri="{FF2B5EF4-FFF2-40B4-BE49-F238E27FC236}">
                    <a16:creationId xmlns:a16="http://schemas.microsoft.com/office/drawing/2014/main" id="{4E140E88-9B62-7E25-424A-9F166CDD3F3B}"/>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9C785DAB-6AE6-98C5-41A1-4DEF81973032}"/>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5" name="Group 9314">
              <a:extLst>
                <a:ext uri="{FF2B5EF4-FFF2-40B4-BE49-F238E27FC236}">
                  <a16:creationId xmlns:a16="http://schemas.microsoft.com/office/drawing/2014/main" id="{61231BEF-5F72-C072-71C1-A0D1DBA9CC07}"/>
                </a:ext>
              </a:extLst>
            </p:cNvPr>
            <p:cNvGrpSpPr/>
            <p:nvPr/>
          </p:nvGrpSpPr>
          <p:grpSpPr>
            <a:xfrm>
              <a:off x="8744401" y="2758651"/>
              <a:ext cx="93822" cy="93822"/>
              <a:chOff x="5883734" y="3445140"/>
              <a:chExt cx="163262" cy="163262"/>
            </a:xfrm>
          </p:grpSpPr>
          <p:cxnSp>
            <p:nvCxnSpPr>
              <p:cNvPr id="9316" name="Straight Connector 9315">
                <a:extLst>
                  <a:ext uri="{FF2B5EF4-FFF2-40B4-BE49-F238E27FC236}">
                    <a16:creationId xmlns:a16="http://schemas.microsoft.com/office/drawing/2014/main" id="{71139EEE-CC53-AA6F-A142-3F650EAFC374}"/>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B14C9744-7154-E185-F958-E51F21A4D0A7}"/>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8" name="Group 9317">
              <a:extLst>
                <a:ext uri="{FF2B5EF4-FFF2-40B4-BE49-F238E27FC236}">
                  <a16:creationId xmlns:a16="http://schemas.microsoft.com/office/drawing/2014/main" id="{9286E6D7-F4F6-4823-CD51-C43631C40390}"/>
                </a:ext>
              </a:extLst>
            </p:cNvPr>
            <p:cNvGrpSpPr/>
            <p:nvPr/>
          </p:nvGrpSpPr>
          <p:grpSpPr>
            <a:xfrm>
              <a:off x="8788448" y="2758651"/>
              <a:ext cx="93822" cy="93822"/>
              <a:chOff x="5883734" y="3445140"/>
              <a:chExt cx="163262" cy="163262"/>
            </a:xfrm>
          </p:grpSpPr>
          <p:cxnSp>
            <p:nvCxnSpPr>
              <p:cNvPr id="9319" name="Straight Connector 9318">
                <a:extLst>
                  <a:ext uri="{FF2B5EF4-FFF2-40B4-BE49-F238E27FC236}">
                    <a16:creationId xmlns:a16="http://schemas.microsoft.com/office/drawing/2014/main" id="{FF7875D7-A2C4-11C9-BF8B-2C259ED495B7}"/>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604E79C1-C029-851D-3CBF-CBB01A9FC189}"/>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1" name="Group 9320">
              <a:extLst>
                <a:ext uri="{FF2B5EF4-FFF2-40B4-BE49-F238E27FC236}">
                  <a16:creationId xmlns:a16="http://schemas.microsoft.com/office/drawing/2014/main" id="{6BA1B5CD-36D1-C34E-D3BB-53E8E6781530}"/>
                </a:ext>
              </a:extLst>
            </p:cNvPr>
            <p:cNvGrpSpPr/>
            <p:nvPr/>
          </p:nvGrpSpPr>
          <p:grpSpPr>
            <a:xfrm>
              <a:off x="8826238" y="2786943"/>
              <a:ext cx="93822" cy="93822"/>
              <a:chOff x="5883734" y="3445140"/>
              <a:chExt cx="163262" cy="163262"/>
            </a:xfrm>
          </p:grpSpPr>
          <p:cxnSp>
            <p:nvCxnSpPr>
              <p:cNvPr id="9322" name="Straight Connector 9321">
                <a:extLst>
                  <a:ext uri="{FF2B5EF4-FFF2-40B4-BE49-F238E27FC236}">
                    <a16:creationId xmlns:a16="http://schemas.microsoft.com/office/drawing/2014/main" id="{36178E2A-2A41-50DB-3F0D-E65DA35A4AD5}"/>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136F8A01-77FE-A373-8602-25D6DBD1D8AD}"/>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4" name="Group 9323">
              <a:extLst>
                <a:ext uri="{FF2B5EF4-FFF2-40B4-BE49-F238E27FC236}">
                  <a16:creationId xmlns:a16="http://schemas.microsoft.com/office/drawing/2014/main" id="{7DCC3DB3-5718-1C17-408D-9BD3F649C609}"/>
                </a:ext>
              </a:extLst>
            </p:cNvPr>
            <p:cNvGrpSpPr/>
            <p:nvPr/>
          </p:nvGrpSpPr>
          <p:grpSpPr>
            <a:xfrm>
              <a:off x="8851190" y="2786943"/>
              <a:ext cx="93822" cy="93822"/>
              <a:chOff x="5883734" y="3445140"/>
              <a:chExt cx="163262" cy="163262"/>
            </a:xfrm>
          </p:grpSpPr>
          <p:cxnSp>
            <p:nvCxnSpPr>
              <p:cNvPr id="9325" name="Straight Connector 9324">
                <a:extLst>
                  <a:ext uri="{FF2B5EF4-FFF2-40B4-BE49-F238E27FC236}">
                    <a16:creationId xmlns:a16="http://schemas.microsoft.com/office/drawing/2014/main" id="{0FB73666-9AB5-1BCA-F962-2838A63B565A}"/>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91E24BE4-1590-E416-D88E-4B8488E72FB9}"/>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7" name="Group 9326">
              <a:extLst>
                <a:ext uri="{FF2B5EF4-FFF2-40B4-BE49-F238E27FC236}">
                  <a16:creationId xmlns:a16="http://schemas.microsoft.com/office/drawing/2014/main" id="{1A6E4DD0-E702-8291-5B3B-047C28A58E98}"/>
                </a:ext>
              </a:extLst>
            </p:cNvPr>
            <p:cNvGrpSpPr/>
            <p:nvPr/>
          </p:nvGrpSpPr>
          <p:grpSpPr>
            <a:xfrm>
              <a:off x="8883527" y="2784376"/>
              <a:ext cx="93822" cy="93822"/>
              <a:chOff x="5883734" y="3445140"/>
              <a:chExt cx="163262" cy="163262"/>
            </a:xfrm>
          </p:grpSpPr>
          <p:cxnSp>
            <p:nvCxnSpPr>
              <p:cNvPr id="9328" name="Straight Connector 9327">
                <a:extLst>
                  <a:ext uri="{FF2B5EF4-FFF2-40B4-BE49-F238E27FC236}">
                    <a16:creationId xmlns:a16="http://schemas.microsoft.com/office/drawing/2014/main" id="{40AAB115-9502-788F-96BE-3BB718260955}"/>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2FDB67F3-0B24-FA92-84CF-8FC17DCC7144}"/>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0" name="Group 9329">
              <a:extLst>
                <a:ext uri="{FF2B5EF4-FFF2-40B4-BE49-F238E27FC236}">
                  <a16:creationId xmlns:a16="http://schemas.microsoft.com/office/drawing/2014/main" id="{310F756D-3489-9B19-9ACF-555B72B1F783}"/>
                </a:ext>
              </a:extLst>
            </p:cNvPr>
            <p:cNvGrpSpPr/>
            <p:nvPr/>
          </p:nvGrpSpPr>
          <p:grpSpPr>
            <a:xfrm>
              <a:off x="8977353" y="2793894"/>
              <a:ext cx="93822" cy="93822"/>
              <a:chOff x="5883734" y="3445140"/>
              <a:chExt cx="163262" cy="163262"/>
            </a:xfrm>
          </p:grpSpPr>
          <p:cxnSp>
            <p:nvCxnSpPr>
              <p:cNvPr id="9331" name="Straight Connector 9330">
                <a:extLst>
                  <a:ext uri="{FF2B5EF4-FFF2-40B4-BE49-F238E27FC236}">
                    <a16:creationId xmlns:a16="http://schemas.microsoft.com/office/drawing/2014/main" id="{62B4C1E9-A9B3-F0B9-8307-69DF0C293346}"/>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9D4EC13E-09F8-3BCB-57AB-44C5721BB1D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3" name="Group 9332">
              <a:extLst>
                <a:ext uri="{FF2B5EF4-FFF2-40B4-BE49-F238E27FC236}">
                  <a16:creationId xmlns:a16="http://schemas.microsoft.com/office/drawing/2014/main" id="{638BB3CB-0CAA-DF35-7294-E0B0EDFFFA58}"/>
                </a:ext>
              </a:extLst>
            </p:cNvPr>
            <p:cNvGrpSpPr/>
            <p:nvPr/>
          </p:nvGrpSpPr>
          <p:grpSpPr>
            <a:xfrm>
              <a:off x="9005986" y="2814406"/>
              <a:ext cx="93822" cy="93822"/>
              <a:chOff x="5883734" y="3445140"/>
              <a:chExt cx="163262" cy="163262"/>
            </a:xfrm>
          </p:grpSpPr>
          <p:cxnSp>
            <p:nvCxnSpPr>
              <p:cNvPr id="9334" name="Straight Connector 9333">
                <a:extLst>
                  <a:ext uri="{FF2B5EF4-FFF2-40B4-BE49-F238E27FC236}">
                    <a16:creationId xmlns:a16="http://schemas.microsoft.com/office/drawing/2014/main" id="{42C48A9A-9058-20B6-C14F-82493E9D8771}"/>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AA7D6427-0596-3926-9D9D-EE832D22EC6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6" name="Group 9335">
              <a:extLst>
                <a:ext uri="{FF2B5EF4-FFF2-40B4-BE49-F238E27FC236}">
                  <a16:creationId xmlns:a16="http://schemas.microsoft.com/office/drawing/2014/main" id="{83FEAA9B-3E68-62E0-0557-9C1B1F9A12C0}"/>
                </a:ext>
              </a:extLst>
            </p:cNvPr>
            <p:cNvGrpSpPr/>
            <p:nvPr/>
          </p:nvGrpSpPr>
          <p:grpSpPr>
            <a:xfrm>
              <a:off x="9045422" y="2817350"/>
              <a:ext cx="93822" cy="93822"/>
              <a:chOff x="5883734" y="3445140"/>
              <a:chExt cx="163262" cy="163262"/>
            </a:xfrm>
          </p:grpSpPr>
          <p:cxnSp>
            <p:nvCxnSpPr>
              <p:cNvPr id="9337" name="Straight Connector 9336">
                <a:extLst>
                  <a:ext uri="{FF2B5EF4-FFF2-40B4-BE49-F238E27FC236}">
                    <a16:creationId xmlns:a16="http://schemas.microsoft.com/office/drawing/2014/main" id="{B2C3CAB2-E2DE-FE23-49C2-5A9D32CD41DD}"/>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D9B11C47-C0B0-75A3-769E-61DE9A007DE6}"/>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9" name="Group 9338">
              <a:extLst>
                <a:ext uri="{FF2B5EF4-FFF2-40B4-BE49-F238E27FC236}">
                  <a16:creationId xmlns:a16="http://schemas.microsoft.com/office/drawing/2014/main" id="{0832F65C-246C-D118-FBD9-7F97140B078C}"/>
                </a:ext>
              </a:extLst>
            </p:cNvPr>
            <p:cNvGrpSpPr/>
            <p:nvPr/>
          </p:nvGrpSpPr>
          <p:grpSpPr>
            <a:xfrm>
              <a:off x="9082618" y="2817350"/>
              <a:ext cx="93822" cy="93822"/>
              <a:chOff x="5883734" y="3445140"/>
              <a:chExt cx="163262" cy="163262"/>
            </a:xfrm>
          </p:grpSpPr>
          <p:cxnSp>
            <p:nvCxnSpPr>
              <p:cNvPr id="9340" name="Straight Connector 9339">
                <a:extLst>
                  <a:ext uri="{FF2B5EF4-FFF2-40B4-BE49-F238E27FC236}">
                    <a16:creationId xmlns:a16="http://schemas.microsoft.com/office/drawing/2014/main" id="{A7F1E654-CF83-4FD5-DD64-618C72FFE4A2}"/>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4BB9C3AE-5950-3796-8830-1C7AFBC36D06}"/>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2" name="Group 9341">
              <a:extLst>
                <a:ext uri="{FF2B5EF4-FFF2-40B4-BE49-F238E27FC236}">
                  <a16:creationId xmlns:a16="http://schemas.microsoft.com/office/drawing/2014/main" id="{0946A8C9-FEE5-39B7-1D42-D93B67C55C19}"/>
                </a:ext>
              </a:extLst>
            </p:cNvPr>
            <p:cNvGrpSpPr/>
            <p:nvPr/>
          </p:nvGrpSpPr>
          <p:grpSpPr>
            <a:xfrm>
              <a:off x="9119337" y="2817350"/>
              <a:ext cx="93822" cy="93822"/>
              <a:chOff x="5883734" y="3445140"/>
              <a:chExt cx="163262" cy="163262"/>
            </a:xfrm>
          </p:grpSpPr>
          <p:cxnSp>
            <p:nvCxnSpPr>
              <p:cNvPr id="9343" name="Straight Connector 9342">
                <a:extLst>
                  <a:ext uri="{FF2B5EF4-FFF2-40B4-BE49-F238E27FC236}">
                    <a16:creationId xmlns:a16="http://schemas.microsoft.com/office/drawing/2014/main" id="{A05A280B-B686-7AD7-0BD1-AA7F0EAC6CF0}"/>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1DE8DA69-4D72-2BAB-7E4E-0B80A47E0CC2}"/>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5" name="Group 9344">
              <a:extLst>
                <a:ext uri="{FF2B5EF4-FFF2-40B4-BE49-F238E27FC236}">
                  <a16:creationId xmlns:a16="http://schemas.microsoft.com/office/drawing/2014/main" id="{0233FCAC-C332-E4B3-2947-15D0F6EE8B4A}"/>
                </a:ext>
              </a:extLst>
            </p:cNvPr>
            <p:cNvGrpSpPr/>
            <p:nvPr/>
          </p:nvGrpSpPr>
          <p:grpSpPr>
            <a:xfrm>
              <a:off x="9155346" y="2817350"/>
              <a:ext cx="93822" cy="93822"/>
              <a:chOff x="5883734" y="3445140"/>
              <a:chExt cx="163262" cy="163262"/>
            </a:xfrm>
          </p:grpSpPr>
          <p:cxnSp>
            <p:nvCxnSpPr>
              <p:cNvPr id="9346" name="Straight Connector 9345">
                <a:extLst>
                  <a:ext uri="{FF2B5EF4-FFF2-40B4-BE49-F238E27FC236}">
                    <a16:creationId xmlns:a16="http://schemas.microsoft.com/office/drawing/2014/main" id="{2522EE01-5D77-C589-4997-740E276A888C}"/>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2C998F92-2E0E-3FDB-DEAE-32D9749347EF}"/>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8" name="Group 9347">
              <a:extLst>
                <a:ext uri="{FF2B5EF4-FFF2-40B4-BE49-F238E27FC236}">
                  <a16:creationId xmlns:a16="http://schemas.microsoft.com/office/drawing/2014/main" id="{6D9A670D-A31A-1639-395B-F47F4FAF86D6}"/>
                </a:ext>
              </a:extLst>
            </p:cNvPr>
            <p:cNvGrpSpPr/>
            <p:nvPr/>
          </p:nvGrpSpPr>
          <p:grpSpPr>
            <a:xfrm>
              <a:off x="9255125" y="2917540"/>
              <a:ext cx="93822" cy="93822"/>
              <a:chOff x="5883734" y="3445140"/>
              <a:chExt cx="163262" cy="163262"/>
            </a:xfrm>
          </p:grpSpPr>
          <p:cxnSp>
            <p:nvCxnSpPr>
              <p:cNvPr id="9349" name="Straight Connector 9348">
                <a:extLst>
                  <a:ext uri="{FF2B5EF4-FFF2-40B4-BE49-F238E27FC236}">
                    <a16:creationId xmlns:a16="http://schemas.microsoft.com/office/drawing/2014/main" id="{AC61C316-F88B-5A5F-FD51-544278FF291A}"/>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E9306737-E671-3405-947D-2B86B4728482}"/>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1" name="Group 9350">
              <a:extLst>
                <a:ext uri="{FF2B5EF4-FFF2-40B4-BE49-F238E27FC236}">
                  <a16:creationId xmlns:a16="http://schemas.microsoft.com/office/drawing/2014/main" id="{C67332BA-B751-0EC4-450B-442F6E3B3F98}"/>
                </a:ext>
              </a:extLst>
            </p:cNvPr>
            <p:cNvGrpSpPr/>
            <p:nvPr/>
          </p:nvGrpSpPr>
          <p:grpSpPr>
            <a:xfrm>
              <a:off x="9359325" y="2917540"/>
              <a:ext cx="93822" cy="93822"/>
              <a:chOff x="5883734" y="3445140"/>
              <a:chExt cx="163262" cy="163262"/>
            </a:xfrm>
          </p:grpSpPr>
          <p:cxnSp>
            <p:nvCxnSpPr>
              <p:cNvPr id="9352" name="Straight Connector 9351">
                <a:extLst>
                  <a:ext uri="{FF2B5EF4-FFF2-40B4-BE49-F238E27FC236}">
                    <a16:creationId xmlns:a16="http://schemas.microsoft.com/office/drawing/2014/main" id="{1891B684-8BAE-EE5E-75F7-263908CD582A}"/>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5938E81F-0EBC-9116-428D-AC9C27E8A697}"/>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4" name="Group 9353">
              <a:extLst>
                <a:ext uri="{FF2B5EF4-FFF2-40B4-BE49-F238E27FC236}">
                  <a16:creationId xmlns:a16="http://schemas.microsoft.com/office/drawing/2014/main" id="{B30D4606-B388-FC2F-DE4A-39EC2BC8CF23}"/>
                </a:ext>
              </a:extLst>
            </p:cNvPr>
            <p:cNvGrpSpPr/>
            <p:nvPr/>
          </p:nvGrpSpPr>
          <p:grpSpPr>
            <a:xfrm>
              <a:off x="9432733" y="2917142"/>
              <a:ext cx="93822" cy="93822"/>
              <a:chOff x="5883734" y="3445140"/>
              <a:chExt cx="163262" cy="163262"/>
            </a:xfrm>
          </p:grpSpPr>
          <p:cxnSp>
            <p:nvCxnSpPr>
              <p:cNvPr id="9355" name="Straight Connector 9354">
                <a:extLst>
                  <a:ext uri="{FF2B5EF4-FFF2-40B4-BE49-F238E27FC236}">
                    <a16:creationId xmlns:a16="http://schemas.microsoft.com/office/drawing/2014/main" id="{2D254051-8366-DA30-F6F6-B01CF8E917DB}"/>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BDECB80A-1ABE-A60F-46E6-35CB569F250B}"/>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7" name="Group 9356">
              <a:extLst>
                <a:ext uri="{FF2B5EF4-FFF2-40B4-BE49-F238E27FC236}">
                  <a16:creationId xmlns:a16="http://schemas.microsoft.com/office/drawing/2014/main" id="{56E75384-CA72-A820-41D3-32248EDAB986}"/>
                </a:ext>
              </a:extLst>
            </p:cNvPr>
            <p:cNvGrpSpPr/>
            <p:nvPr/>
          </p:nvGrpSpPr>
          <p:grpSpPr>
            <a:xfrm>
              <a:off x="9472642" y="2971198"/>
              <a:ext cx="93822" cy="93822"/>
              <a:chOff x="5883734" y="3445140"/>
              <a:chExt cx="163262" cy="163262"/>
            </a:xfrm>
          </p:grpSpPr>
          <p:cxnSp>
            <p:nvCxnSpPr>
              <p:cNvPr id="9358" name="Straight Connector 9357">
                <a:extLst>
                  <a:ext uri="{FF2B5EF4-FFF2-40B4-BE49-F238E27FC236}">
                    <a16:creationId xmlns:a16="http://schemas.microsoft.com/office/drawing/2014/main" id="{65B81748-F6C7-A907-8B29-0D6650D36399}"/>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3461998E-E8A9-6A59-4D67-092F9100A0F9}"/>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0" name="Group 9359">
              <a:extLst>
                <a:ext uri="{FF2B5EF4-FFF2-40B4-BE49-F238E27FC236}">
                  <a16:creationId xmlns:a16="http://schemas.microsoft.com/office/drawing/2014/main" id="{8B276955-D569-5237-D88C-1205605FCE5B}"/>
                </a:ext>
              </a:extLst>
            </p:cNvPr>
            <p:cNvGrpSpPr/>
            <p:nvPr/>
          </p:nvGrpSpPr>
          <p:grpSpPr>
            <a:xfrm>
              <a:off x="9519553" y="2971198"/>
              <a:ext cx="93822" cy="93822"/>
              <a:chOff x="5883734" y="3445140"/>
              <a:chExt cx="163262" cy="163262"/>
            </a:xfrm>
          </p:grpSpPr>
          <p:cxnSp>
            <p:nvCxnSpPr>
              <p:cNvPr id="9361" name="Straight Connector 9360">
                <a:extLst>
                  <a:ext uri="{FF2B5EF4-FFF2-40B4-BE49-F238E27FC236}">
                    <a16:creationId xmlns:a16="http://schemas.microsoft.com/office/drawing/2014/main" id="{D4E024F6-AE36-C53C-5329-F3BA84FC1905}"/>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0B17BED6-ABCF-6691-327F-CC0B2C16B4E9}"/>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3" name="Group 9362">
              <a:extLst>
                <a:ext uri="{FF2B5EF4-FFF2-40B4-BE49-F238E27FC236}">
                  <a16:creationId xmlns:a16="http://schemas.microsoft.com/office/drawing/2014/main" id="{4562BF60-C914-0680-7B12-148ED46C855C}"/>
                </a:ext>
              </a:extLst>
            </p:cNvPr>
            <p:cNvGrpSpPr/>
            <p:nvPr/>
          </p:nvGrpSpPr>
          <p:grpSpPr>
            <a:xfrm>
              <a:off x="9566464" y="2971198"/>
              <a:ext cx="93822" cy="93822"/>
              <a:chOff x="5883734" y="3445140"/>
              <a:chExt cx="163262" cy="163262"/>
            </a:xfrm>
          </p:grpSpPr>
          <p:cxnSp>
            <p:nvCxnSpPr>
              <p:cNvPr id="9364" name="Straight Connector 9363">
                <a:extLst>
                  <a:ext uri="{FF2B5EF4-FFF2-40B4-BE49-F238E27FC236}">
                    <a16:creationId xmlns:a16="http://schemas.microsoft.com/office/drawing/2014/main" id="{EE3C9462-7FD2-16FE-0F7F-AF02FE9202E1}"/>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BFD0121D-283F-10B4-FBEF-05FCCA7F302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6" name="Group 9365">
              <a:extLst>
                <a:ext uri="{FF2B5EF4-FFF2-40B4-BE49-F238E27FC236}">
                  <a16:creationId xmlns:a16="http://schemas.microsoft.com/office/drawing/2014/main" id="{F889F15D-C98E-26DC-26B4-C7F05053A59B}"/>
                </a:ext>
              </a:extLst>
            </p:cNvPr>
            <p:cNvGrpSpPr/>
            <p:nvPr/>
          </p:nvGrpSpPr>
          <p:grpSpPr>
            <a:xfrm>
              <a:off x="9621316" y="2971198"/>
              <a:ext cx="93822" cy="93822"/>
              <a:chOff x="5883734" y="3445140"/>
              <a:chExt cx="163262" cy="163262"/>
            </a:xfrm>
          </p:grpSpPr>
          <p:cxnSp>
            <p:nvCxnSpPr>
              <p:cNvPr id="9367" name="Straight Connector 9366">
                <a:extLst>
                  <a:ext uri="{FF2B5EF4-FFF2-40B4-BE49-F238E27FC236}">
                    <a16:creationId xmlns:a16="http://schemas.microsoft.com/office/drawing/2014/main" id="{56F1FCA9-F196-5130-A263-7945DF9FAEF2}"/>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A812FA92-5B66-A037-F97F-D4598E3B3D15}"/>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9" name="Group 9368">
              <a:extLst>
                <a:ext uri="{FF2B5EF4-FFF2-40B4-BE49-F238E27FC236}">
                  <a16:creationId xmlns:a16="http://schemas.microsoft.com/office/drawing/2014/main" id="{9E31E224-B712-2FC8-19ED-9954C757820D}"/>
                </a:ext>
              </a:extLst>
            </p:cNvPr>
            <p:cNvGrpSpPr/>
            <p:nvPr/>
          </p:nvGrpSpPr>
          <p:grpSpPr>
            <a:xfrm>
              <a:off x="9662529" y="2971198"/>
              <a:ext cx="93822" cy="93822"/>
              <a:chOff x="5883734" y="3445140"/>
              <a:chExt cx="163262" cy="163262"/>
            </a:xfrm>
          </p:grpSpPr>
          <p:cxnSp>
            <p:nvCxnSpPr>
              <p:cNvPr id="9370" name="Straight Connector 9369">
                <a:extLst>
                  <a:ext uri="{FF2B5EF4-FFF2-40B4-BE49-F238E27FC236}">
                    <a16:creationId xmlns:a16="http://schemas.microsoft.com/office/drawing/2014/main" id="{6B807A80-D27E-1973-F0BB-038823C7DA0C}"/>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64D233F9-5C9F-D881-48EA-9D77B62AFB82}"/>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2" name="Group 9371">
              <a:extLst>
                <a:ext uri="{FF2B5EF4-FFF2-40B4-BE49-F238E27FC236}">
                  <a16:creationId xmlns:a16="http://schemas.microsoft.com/office/drawing/2014/main" id="{41A27C05-E3BD-E027-270F-C107E4A11512}"/>
                </a:ext>
              </a:extLst>
            </p:cNvPr>
            <p:cNvGrpSpPr/>
            <p:nvPr/>
          </p:nvGrpSpPr>
          <p:grpSpPr>
            <a:xfrm>
              <a:off x="9683623" y="2971198"/>
              <a:ext cx="93822" cy="93822"/>
              <a:chOff x="5883734" y="3445140"/>
              <a:chExt cx="163262" cy="163262"/>
            </a:xfrm>
          </p:grpSpPr>
          <p:cxnSp>
            <p:nvCxnSpPr>
              <p:cNvPr id="9373" name="Straight Connector 9372">
                <a:extLst>
                  <a:ext uri="{FF2B5EF4-FFF2-40B4-BE49-F238E27FC236}">
                    <a16:creationId xmlns:a16="http://schemas.microsoft.com/office/drawing/2014/main" id="{381EE6C0-3EC1-68F2-FE64-EC701C4435A3}"/>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8DEC415E-48B2-81E1-8FF6-CB6C2212ED09}"/>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5" name="Group 9374">
              <a:extLst>
                <a:ext uri="{FF2B5EF4-FFF2-40B4-BE49-F238E27FC236}">
                  <a16:creationId xmlns:a16="http://schemas.microsoft.com/office/drawing/2014/main" id="{64848F0C-6392-EDA2-679E-A175BAF8AC35}"/>
                </a:ext>
              </a:extLst>
            </p:cNvPr>
            <p:cNvGrpSpPr/>
            <p:nvPr/>
          </p:nvGrpSpPr>
          <p:grpSpPr>
            <a:xfrm>
              <a:off x="9848054" y="3016959"/>
              <a:ext cx="93822" cy="93822"/>
              <a:chOff x="5883734" y="3445140"/>
              <a:chExt cx="163262" cy="163262"/>
            </a:xfrm>
          </p:grpSpPr>
          <p:cxnSp>
            <p:nvCxnSpPr>
              <p:cNvPr id="9376" name="Straight Connector 9375">
                <a:extLst>
                  <a:ext uri="{FF2B5EF4-FFF2-40B4-BE49-F238E27FC236}">
                    <a16:creationId xmlns:a16="http://schemas.microsoft.com/office/drawing/2014/main" id="{A2E3B0AF-4D80-DFAB-D300-197D056791FE}"/>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F97AFA98-EEE1-4195-CB54-F68B54AD3B41}"/>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8" name="Group 9377">
              <a:extLst>
                <a:ext uri="{FF2B5EF4-FFF2-40B4-BE49-F238E27FC236}">
                  <a16:creationId xmlns:a16="http://schemas.microsoft.com/office/drawing/2014/main" id="{903AC344-EC64-E66C-ED8C-A911379A1481}"/>
                </a:ext>
              </a:extLst>
            </p:cNvPr>
            <p:cNvGrpSpPr/>
            <p:nvPr/>
          </p:nvGrpSpPr>
          <p:grpSpPr>
            <a:xfrm>
              <a:off x="9958496" y="3032839"/>
              <a:ext cx="93822" cy="93822"/>
              <a:chOff x="5883734" y="3445140"/>
              <a:chExt cx="163262" cy="163262"/>
            </a:xfrm>
          </p:grpSpPr>
          <p:cxnSp>
            <p:nvCxnSpPr>
              <p:cNvPr id="9379" name="Straight Connector 9378">
                <a:extLst>
                  <a:ext uri="{FF2B5EF4-FFF2-40B4-BE49-F238E27FC236}">
                    <a16:creationId xmlns:a16="http://schemas.microsoft.com/office/drawing/2014/main" id="{D0B5306F-01E6-85BC-9C12-92A570D28466}"/>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3244E8ED-DC23-3ADA-BA23-5F06739E1DB7}"/>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1" name="Group 9380">
              <a:extLst>
                <a:ext uri="{FF2B5EF4-FFF2-40B4-BE49-F238E27FC236}">
                  <a16:creationId xmlns:a16="http://schemas.microsoft.com/office/drawing/2014/main" id="{C2C4BB45-C2DC-A910-C0A1-0E162250CB85}"/>
                </a:ext>
              </a:extLst>
            </p:cNvPr>
            <p:cNvGrpSpPr/>
            <p:nvPr/>
          </p:nvGrpSpPr>
          <p:grpSpPr>
            <a:xfrm>
              <a:off x="9988633" y="3032839"/>
              <a:ext cx="93822" cy="93822"/>
              <a:chOff x="5883734" y="3445140"/>
              <a:chExt cx="163262" cy="163262"/>
            </a:xfrm>
          </p:grpSpPr>
          <p:cxnSp>
            <p:nvCxnSpPr>
              <p:cNvPr id="9382" name="Straight Connector 9381">
                <a:extLst>
                  <a:ext uri="{FF2B5EF4-FFF2-40B4-BE49-F238E27FC236}">
                    <a16:creationId xmlns:a16="http://schemas.microsoft.com/office/drawing/2014/main" id="{1D02B0A0-1929-AAF9-7859-FF8915BFE002}"/>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F96E928B-1E1E-9790-074E-B5CA3FA6C6C0}"/>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4" name="Group 9383">
              <a:extLst>
                <a:ext uri="{FF2B5EF4-FFF2-40B4-BE49-F238E27FC236}">
                  <a16:creationId xmlns:a16="http://schemas.microsoft.com/office/drawing/2014/main" id="{C41716DA-1520-2EF4-EC82-18F2D15760F2}"/>
                </a:ext>
              </a:extLst>
            </p:cNvPr>
            <p:cNvGrpSpPr/>
            <p:nvPr/>
          </p:nvGrpSpPr>
          <p:grpSpPr>
            <a:xfrm>
              <a:off x="10040333" y="3032839"/>
              <a:ext cx="93822" cy="93822"/>
              <a:chOff x="5883734" y="3445140"/>
              <a:chExt cx="163262" cy="163262"/>
            </a:xfrm>
          </p:grpSpPr>
          <p:cxnSp>
            <p:nvCxnSpPr>
              <p:cNvPr id="9385" name="Straight Connector 9384">
                <a:extLst>
                  <a:ext uri="{FF2B5EF4-FFF2-40B4-BE49-F238E27FC236}">
                    <a16:creationId xmlns:a16="http://schemas.microsoft.com/office/drawing/2014/main" id="{FEF6D369-E3FB-F5C3-BF73-2B1971837360}"/>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F603DB1E-A181-0A73-6D34-6D8CEF83706E}"/>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7" name="Group 9386">
              <a:extLst>
                <a:ext uri="{FF2B5EF4-FFF2-40B4-BE49-F238E27FC236}">
                  <a16:creationId xmlns:a16="http://schemas.microsoft.com/office/drawing/2014/main" id="{18C287E1-CDCF-0D90-FE68-303852620BDE}"/>
                </a:ext>
              </a:extLst>
            </p:cNvPr>
            <p:cNvGrpSpPr/>
            <p:nvPr/>
          </p:nvGrpSpPr>
          <p:grpSpPr>
            <a:xfrm>
              <a:off x="10236083" y="3205399"/>
              <a:ext cx="93822" cy="93822"/>
              <a:chOff x="5883734" y="3445140"/>
              <a:chExt cx="163262" cy="163262"/>
            </a:xfrm>
          </p:grpSpPr>
          <p:cxnSp>
            <p:nvCxnSpPr>
              <p:cNvPr id="9388" name="Straight Connector 9387">
                <a:extLst>
                  <a:ext uri="{FF2B5EF4-FFF2-40B4-BE49-F238E27FC236}">
                    <a16:creationId xmlns:a16="http://schemas.microsoft.com/office/drawing/2014/main" id="{DE959006-B02A-2A76-EFE3-002BC62D9063}"/>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9686C842-398D-DE71-FB9A-2A5BA71DB1EA}"/>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0" name="Group 9389">
              <a:extLst>
                <a:ext uri="{FF2B5EF4-FFF2-40B4-BE49-F238E27FC236}">
                  <a16:creationId xmlns:a16="http://schemas.microsoft.com/office/drawing/2014/main" id="{CB67EF47-ED0A-04FF-E761-6C249EB67516}"/>
                </a:ext>
              </a:extLst>
            </p:cNvPr>
            <p:cNvGrpSpPr/>
            <p:nvPr/>
          </p:nvGrpSpPr>
          <p:grpSpPr>
            <a:xfrm>
              <a:off x="10382249" y="3205399"/>
              <a:ext cx="93822" cy="93822"/>
              <a:chOff x="5883734" y="3445140"/>
              <a:chExt cx="163262" cy="163262"/>
            </a:xfrm>
          </p:grpSpPr>
          <p:cxnSp>
            <p:nvCxnSpPr>
              <p:cNvPr id="9391" name="Straight Connector 9390">
                <a:extLst>
                  <a:ext uri="{FF2B5EF4-FFF2-40B4-BE49-F238E27FC236}">
                    <a16:creationId xmlns:a16="http://schemas.microsoft.com/office/drawing/2014/main" id="{6558EE2C-9684-721E-174E-8767473C84DA}"/>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F37735FE-8F55-F246-DC8A-E7F41BD7FB7A}"/>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3" name="Group 9392">
              <a:extLst>
                <a:ext uri="{FF2B5EF4-FFF2-40B4-BE49-F238E27FC236}">
                  <a16:creationId xmlns:a16="http://schemas.microsoft.com/office/drawing/2014/main" id="{6EF895DC-CD24-C6A0-E9F6-EE34139B3017}"/>
                </a:ext>
              </a:extLst>
            </p:cNvPr>
            <p:cNvGrpSpPr/>
            <p:nvPr/>
          </p:nvGrpSpPr>
          <p:grpSpPr>
            <a:xfrm>
              <a:off x="10471893" y="3205399"/>
              <a:ext cx="93822" cy="93822"/>
              <a:chOff x="5883734" y="3445140"/>
              <a:chExt cx="163262" cy="163262"/>
            </a:xfrm>
          </p:grpSpPr>
          <p:cxnSp>
            <p:nvCxnSpPr>
              <p:cNvPr id="9394" name="Straight Connector 9393">
                <a:extLst>
                  <a:ext uri="{FF2B5EF4-FFF2-40B4-BE49-F238E27FC236}">
                    <a16:creationId xmlns:a16="http://schemas.microsoft.com/office/drawing/2014/main" id="{AF877E35-EA97-C23C-75AD-1AFB27063617}"/>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CE13DC54-3BF0-211F-D850-1118AEC911CF}"/>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6" name="Group 9395">
              <a:extLst>
                <a:ext uri="{FF2B5EF4-FFF2-40B4-BE49-F238E27FC236}">
                  <a16:creationId xmlns:a16="http://schemas.microsoft.com/office/drawing/2014/main" id="{8AE781D0-E4FB-4985-45C7-2E638D999F68}"/>
                </a:ext>
              </a:extLst>
            </p:cNvPr>
            <p:cNvGrpSpPr/>
            <p:nvPr/>
          </p:nvGrpSpPr>
          <p:grpSpPr>
            <a:xfrm>
              <a:off x="10528415" y="3205399"/>
              <a:ext cx="93822" cy="93822"/>
              <a:chOff x="5883734" y="3445140"/>
              <a:chExt cx="163262" cy="163262"/>
            </a:xfrm>
          </p:grpSpPr>
          <p:cxnSp>
            <p:nvCxnSpPr>
              <p:cNvPr id="9397" name="Straight Connector 9396">
                <a:extLst>
                  <a:ext uri="{FF2B5EF4-FFF2-40B4-BE49-F238E27FC236}">
                    <a16:creationId xmlns:a16="http://schemas.microsoft.com/office/drawing/2014/main" id="{C91F6AFB-7401-10EE-DA25-712E80817A90}"/>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B23087C3-FC34-ED68-8DB0-5D6E56C5D8C6}"/>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9" name="Group 9398">
              <a:extLst>
                <a:ext uri="{FF2B5EF4-FFF2-40B4-BE49-F238E27FC236}">
                  <a16:creationId xmlns:a16="http://schemas.microsoft.com/office/drawing/2014/main" id="{CEBF580B-660A-FE67-89D6-B1A44D4C4E2C}"/>
                </a:ext>
              </a:extLst>
            </p:cNvPr>
            <p:cNvGrpSpPr/>
            <p:nvPr/>
          </p:nvGrpSpPr>
          <p:grpSpPr>
            <a:xfrm>
              <a:off x="10907697" y="3323131"/>
              <a:ext cx="93822" cy="93822"/>
              <a:chOff x="5883734" y="3445140"/>
              <a:chExt cx="163262" cy="163262"/>
            </a:xfrm>
          </p:grpSpPr>
          <p:cxnSp>
            <p:nvCxnSpPr>
              <p:cNvPr id="9400" name="Straight Connector 9399">
                <a:extLst>
                  <a:ext uri="{FF2B5EF4-FFF2-40B4-BE49-F238E27FC236}">
                    <a16:creationId xmlns:a16="http://schemas.microsoft.com/office/drawing/2014/main" id="{CC907359-D537-3060-CD21-42EA871CFD97}"/>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7BDF497C-AACD-552E-EEB1-48A496A253A0}"/>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2" name="Group 9401">
              <a:extLst>
                <a:ext uri="{FF2B5EF4-FFF2-40B4-BE49-F238E27FC236}">
                  <a16:creationId xmlns:a16="http://schemas.microsoft.com/office/drawing/2014/main" id="{09AB957C-69A4-AB65-241F-39CB1EF7B74E}"/>
                </a:ext>
              </a:extLst>
            </p:cNvPr>
            <p:cNvGrpSpPr/>
            <p:nvPr/>
          </p:nvGrpSpPr>
          <p:grpSpPr>
            <a:xfrm>
              <a:off x="10971990" y="3323131"/>
              <a:ext cx="93822" cy="93822"/>
              <a:chOff x="5883734" y="3445140"/>
              <a:chExt cx="163262" cy="163262"/>
            </a:xfrm>
          </p:grpSpPr>
          <p:cxnSp>
            <p:nvCxnSpPr>
              <p:cNvPr id="9403" name="Straight Connector 9402">
                <a:extLst>
                  <a:ext uri="{FF2B5EF4-FFF2-40B4-BE49-F238E27FC236}">
                    <a16:creationId xmlns:a16="http://schemas.microsoft.com/office/drawing/2014/main" id="{0848528F-B5F9-BACE-6E91-18B159175C13}"/>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31491E26-6180-67B2-162E-BE88BB7C7B4B}"/>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5" name="Group 9404">
              <a:extLst>
                <a:ext uri="{FF2B5EF4-FFF2-40B4-BE49-F238E27FC236}">
                  <a16:creationId xmlns:a16="http://schemas.microsoft.com/office/drawing/2014/main" id="{2F46B853-E1FE-6EEF-30F3-4068AA5DDDAD}"/>
                </a:ext>
              </a:extLst>
            </p:cNvPr>
            <p:cNvGrpSpPr/>
            <p:nvPr/>
          </p:nvGrpSpPr>
          <p:grpSpPr>
            <a:xfrm>
              <a:off x="11011901" y="3323131"/>
              <a:ext cx="93822" cy="93822"/>
              <a:chOff x="5883734" y="3445140"/>
              <a:chExt cx="163262" cy="163262"/>
            </a:xfrm>
          </p:grpSpPr>
          <p:cxnSp>
            <p:nvCxnSpPr>
              <p:cNvPr id="9406" name="Straight Connector 9405">
                <a:extLst>
                  <a:ext uri="{FF2B5EF4-FFF2-40B4-BE49-F238E27FC236}">
                    <a16:creationId xmlns:a16="http://schemas.microsoft.com/office/drawing/2014/main" id="{9080D6D3-1F8E-8CCD-42A3-08BC0DF035D2}"/>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0D1A02B8-CC72-2FCB-B096-60B4869F5A8E}"/>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8" name="Group 9407">
              <a:extLst>
                <a:ext uri="{FF2B5EF4-FFF2-40B4-BE49-F238E27FC236}">
                  <a16:creationId xmlns:a16="http://schemas.microsoft.com/office/drawing/2014/main" id="{90AB7B93-5EA7-3256-0D7D-9EFC2E648AE4}"/>
                </a:ext>
              </a:extLst>
            </p:cNvPr>
            <p:cNvGrpSpPr/>
            <p:nvPr/>
          </p:nvGrpSpPr>
          <p:grpSpPr>
            <a:xfrm>
              <a:off x="11028447" y="3503806"/>
              <a:ext cx="93822" cy="93822"/>
              <a:chOff x="5883734" y="3445140"/>
              <a:chExt cx="163262" cy="163262"/>
            </a:xfrm>
          </p:grpSpPr>
          <p:cxnSp>
            <p:nvCxnSpPr>
              <p:cNvPr id="9409" name="Straight Connector 9408">
                <a:extLst>
                  <a:ext uri="{FF2B5EF4-FFF2-40B4-BE49-F238E27FC236}">
                    <a16:creationId xmlns:a16="http://schemas.microsoft.com/office/drawing/2014/main" id="{95D6EF71-AA51-C4CC-EA7A-A6228741DAFA}"/>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5AE37C1-6291-2C98-9CC0-E5EAC271C7A0}"/>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1" name="Group 9410">
              <a:extLst>
                <a:ext uri="{FF2B5EF4-FFF2-40B4-BE49-F238E27FC236}">
                  <a16:creationId xmlns:a16="http://schemas.microsoft.com/office/drawing/2014/main" id="{F9E741AA-6AB0-5706-1671-37710F30C4E8}"/>
                </a:ext>
              </a:extLst>
            </p:cNvPr>
            <p:cNvGrpSpPr/>
            <p:nvPr/>
          </p:nvGrpSpPr>
          <p:grpSpPr>
            <a:xfrm>
              <a:off x="11359384" y="3946338"/>
              <a:ext cx="93822" cy="93822"/>
              <a:chOff x="5883734" y="3445140"/>
              <a:chExt cx="163262" cy="163262"/>
            </a:xfrm>
          </p:grpSpPr>
          <p:cxnSp>
            <p:nvCxnSpPr>
              <p:cNvPr id="9412" name="Straight Connector 9411">
                <a:extLst>
                  <a:ext uri="{FF2B5EF4-FFF2-40B4-BE49-F238E27FC236}">
                    <a16:creationId xmlns:a16="http://schemas.microsoft.com/office/drawing/2014/main" id="{51DA9AD0-7FE4-AD07-4DCF-9C472A33828F}"/>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D5C46B45-4A41-2E94-315A-66F5D2ADEF4C}"/>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4" name="Group 9413">
              <a:extLst>
                <a:ext uri="{FF2B5EF4-FFF2-40B4-BE49-F238E27FC236}">
                  <a16:creationId xmlns:a16="http://schemas.microsoft.com/office/drawing/2014/main" id="{A0BB1C9C-E14A-FB22-8648-0AAC996DCC29}"/>
                </a:ext>
              </a:extLst>
            </p:cNvPr>
            <p:cNvGrpSpPr/>
            <p:nvPr/>
          </p:nvGrpSpPr>
          <p:grpSpPr>
            <a:xfrm>
              <a:off x="11538311" y="3946338"/>
              <a:ext cx="93822" cy="93822"/>
              <a:chOff x="5883734" y="3445140"/>
              <a:chExt cx="163262" cy="163262"/>
            </a:xfrm>
          </p:grpSpPr>
          <p:cxnSp>
            <p:nvCxnSpPr>
              <p:cNvPr id="9415" name="Straight Connector 9414">
                <a:extLst>
                  <a:ext uri="{FF2B5EF4-FFF2-40B4-BE49-F238E27FC236}">
                    <a16:creationId xmlns:a16="http://schemas.microsoft.com/office/drawing/2014/main" id="{91C202C1-5A70-5461-94E5-DFC37453D335}"/>
                  </a:ext>
                </a:extLst>
              </p:cNvPr>
              <p:cNvCxnSpPr>
                <a:cxnSpLocks/>
              </p:cNvCxnSpPr>
              <p:nvPr/>
            </p:nvCxnSpPr>
            <p:spPr bwMode="auto">
              <a:xfrm>
                <a:off x="5965365" y="3445140"/>
                <a:ext cx="0" cy="163262"/>
              </a:xfrm>
              <a:prstGeom prst="line">
                <a:avLst/>
              </a:prstGeom>
              <a:noFill/>
              <a:ln w="28575" cap="flat" cmpd="sng" algn="ctr">
                <a:solidFill>
                  <a:schemeClr val="accent1"/>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C74FD5E9-F572-87A1-ACA2-165E1A13C405}"/>
                  </a:ext>
                </a:extLst>
              </p:cNvPr>
              <p:cNvCxnSpPr>
                <a:cxnSpLocks/>
              </p:cNvCxnSpPr>
              <p:nvPr/>
            </p:nvCxnSpPr>
            <p:spPr bwMode="auto">
              <a:xfrm rot="16200000">
                <a:off x="5965365" y="3445141"/>
                <a:ext cx="0" cy="163262"/>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9508" name="Group 9507">
            <a:extLst>
              <a:ext uri="{FF2B5EF4-FFF2-40B4-BE49-F238E27FC236}">
                <a16:creationId xmlns:a16="http://schemas.microsoft.com/office/drawing/2014/main" id="{9F517274-8746-A425-C3EA-2794C9C2EC75}"/>
              </a:ext>
            </a:extLst>
          </p:cNvPr>
          <p:cNvGrpSpPr/>
          <p:nvPr/>
        </p:nvGrpSpPr>
        <p:grpSpPr>
          <a:xfrm>
            <a:off x="7143641" y="1994672"/>
            <a:ext cx="4592286" cy="2043214"/>
            <a:chOff x="7143641" y="1994672"/>
            <a:chExt cx="4592286" cy="2043214"/>
          </a:xfrm>
        </p:grpSpPr>
        <p:grpSp>
          <p:nvGrpSpPr>
            <p:cNvPr id="9418" name="Group 9417">
              <a:extLst>
                <a:ext uri="{FF2B5EF4-FFF2-40B4-BE49-F238E27FC236}">
                  <a16:creationId xmlns:a16="http://schemas.microsoft.com/office/drawing/2014/main" id="{11790216-626D-DD31-FDFC-F04ED3F5029A}"/>
                </a:ext>
              </a:extLst>
            </p:cNvPr>
            <p:cNvGrpSpPr/>
            <p:nvPr/>
          </p:nvGrpSpPr>
          <p:grpSpPr>
            <a:xfrm>
              <a:off x="7143641" y="1994672"/>
              <a:ext cx="93822" cy="93822"/>
              <a:chOff x="5883734" y="3445140"/>
              <a:chExt cx="163262" cy="163262"/>
            </a:xfrm>
          </p:grpSpPr>
          <p:cxnSp>
            <p:nvCxnSpPr>
              <p:cNvPr id="9419" name="Straight Connector 9418">
                <a:extLst>
                  <a:ext uri="{FF2B5EF4-FFF2-40B4-BE49-F238E27FC236}">
                    <a16:creationId xmlns:a16="http://schemas.microsoft.com/office/drawing/2014/main" id="{104E6CBF-B3FA-2D69-2839-7181C50C79D6}"/>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DA9333A4-7180-CAFD-5B62-8D817A9513B9}"/>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1AB9BA6C-A783-DD09-6EDD-8CE66C7A3841}"/>
                </a:ext>
              </a:extLst>
            </p:cNvPr>
            <p:cNvGrpSpPr/>
            <p:nvPr/>
          </p:nvGrpSpPr>
          <p:grpSpPr>
            <a:xfrm>
              <a:off x="7298406" y="2036926"/>
              <a:ext cx="93822" cy="93822"/>
              <a:chOff x="5883734" y="3445140"/>
              <a:chExt cx="163262" cy="163262"/>
            </a:xfrm>
          </p:grpSpPr>
          <p:cxnSp>
            <p:nvCxnSpPr>
              <p:cNvPr id="9422" name="Straight Connector 9421">
                <a:extLst>
                  <a:ext uri="{FF2B5EF4-FFF2-40B4-BE49-F238E27FC236}">
                    <a16:creationId xmlns:a16="http://schemas.microsoft.com/office/drawing/2014/main" id="{493F0924-6C34-C3DC-7DF7-BCABCE978775}"/>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F9A84A39-F360-B91D-75FA-624F3B07D265}"/>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4F0BF712-1D56-E103-9811-A166487F619A}"/>
                </a:ext>
              </a:extLst>
            </p:cNvPr>
            <p:cNvGrpSpPr/>
            <p:nvPr/>
          </p:nvGrpSpPr>
          <p:grpSpPr>
            <a:xfrm>
              <a:off x="7345747" y="2050467"/>
              <a:ext cx="93822" cy="93822"/>
              <a:chOff x="5883734" y="3445140"/>
              <a:chExt cx="163262" cy="163262"/>
            </a:xfrm>
          </p:grpSpPr>
          <p:cxnSp>
            <p:nvCxnSpPr>
              <p:cNvPr id="9425" name="Straight Connector 9424">
                <a:extLst>
                  <a:ext uri="{FF2B5EF4-FFF2-40B4-BE49-F238E27FC236}">
                    <a16:creationId xmlns:a16="http://schemas.microsoft.com/office/drawing/2014/main" id="{0C810525-9E8B-8FAA-AACD-15C87A02CBD0}"/>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71EA9A36-36AA-F409-746A-7E54C9AF2256}"/>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27" name="Group 9426">
              <a:extLst>
                <a:ext uri="{FF2B5EF4-FFF2-40B4-BE49-F238E27FC236}">
                  <a16:creationId xmlns:a16="http://schemas.microsoft.com/office/drawing/2014/main" id="{94E0CB2B-E69F-92EB-CF14-9C685B2D8869}"/>
                </a:ext>
              </a:extLst>
            </p:cNvPr>
            <p:cNvGrpSpPr/>
            <p:nvPr/>
          </p:nvGrpSpPr>
          <p:grpSpPr>
            <a:xfrm>
              <a:off x="7403481" y="2092161"/>
              <a:ext cx="93822" cy="93822"/>
              <a:chOff x="5883734" y="3445140"/>
              <a:chExt cx="163262" cy="163262"/>
            </a:xfrm>
          </p:grpSpPr>
          <p:cxnSp>
            <p:nvCxnSpPr>
              <p:cNvPr id="9428" name="Straight Connector 9427">
                <a:extLst>
                  <a:ext uri="{FF2B5EF4-FFF2-40B4-BE49-F238E27FC236}">
                    <a16:creationId xmlns:a16="http://schemas.microsoft.com/office/drawing/2014/main" id="{3B9169E3-5F78-69C8-BC3F-787D2F4BAC3F}"/>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C023D3C1-6B88-E64A-9D3F-56CB1EF5251E}"/>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D12C1CD8-182F-CE46-CDE8-CA655F3BC23F}"/>
                </a:ext>
              </a:extLst>
            </p:cNvPr>
            <p:cNvGrpSpPr/>
            <p:nvPr/>
          </p:nvGrpSpPr>
          <p:grpSpPr>
            <a:xfrm>
              <a:off x="7525363" y="2123940"/>
              <a:ext cx="93822" cy="93822"/>
              <a:chOff x="5883734" y="3445140"/>
              <a:chExt cx="163262" cy="163262"/>
            </a:xfrm>
          </p:grpSpPr>
          <p:cxnSp>
            <p:nvCxnSpPr>
              <p:cNvPr id="9431" name="Straight Connector 9430">
                <a:extLst>
                  <a:ext uri="{FF2B5EF4-FFF2-40B4-BE49-F238E27FC236}">
                    <a16:creationId xmlns:a16="http://schemas.microsoft.com/office/drawing/2014/main" id="{050D309E-93A7-C821-9ACE-4E4E2B938E2B}"/>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CE08DB48-921E-360A-BB1E-81C933C74E41}"/>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33" name="Group 9432">
              <a:extLst>
                <a:ext uri="{FF2B5EF4-FFF2-40B4-BE49-F238E27FC236}">
                  <a16:creationId xmlns:a16="http://schemas.microsoft.com/office/drawing/2014/main" id="{00F5BC27-5784-4511-DBB9-4A46AAB4BAF9}"/>
                </a:ext>
              </a:extLst>
            </p:cNvPr>
            <p:cNvGrpSpPr/>
            <p:nvPr/>
          </p:nvGrpSpPr>
          <p:grpSpPr>
            <a:xfrm>
              <a:off x="7587223" y="2123940"/>
              <a:ext cx="93822" cy="93822"/>
              <a:chOff x="5883734" y="3445140"/>
              <a:chExt cx="163262" cy="163262"/>
            </a:xfrm>
          </p:grpSpPr>
          <p:cxnSp>
            <p:nvCxnSpPr>
              <p:cNvPr id="9434" name="Straight Connector 9433">
                <a:extLst>
                  <a:ext uri="{FF2B5EF4-FFF2-40B4-BE49-F238E27FC236}">
                    <a16:creationId xmlns:a16="http://schemas.microsoft.com/office/drawing/2014/main" id="{BF2F74A4-9F6B-1FE2-BEFA-7CDB16A20D8C}"/>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555CC9E7-8575-6A02-D5F9-F926D1035F14}"/>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36" name="Group 9435">
              <a:extLst>
                <a:ext uri="{FF2B5EF4-FFF2-40B4-BE49-F238E27FC236}">
                  <a16:creationId xmlns:a16="http://schemas.microsoft.com/office/drawing/2014/main" id="{B8A8740E-D3DA-7F09-6D83-0D2997498752}"/>
                </a:ext>
              </a:extLst>
            </p:cNvPr>
            <p:cNvGrpSpPr/>
            <p:nvPr/>
          </p:nvGrpSpPr>
          <p:grpSpPr>
            <a:xfrm>
              <a:off x="7709006" y="2211917"/>
              <a:ext cx="93822" cy="93822"/>
              <a:chOff x="5883734" y="3445140"/>
              <a:chExt cx="163262" cy="163262"/>
            </a:xfrm>
          </p:grpSpPr>
          <p:cxnSp>
            <p:nvCxnSpPr>
              <p:cNvPr id="9437" name="Straight Connector 9436">
                <a:extLst>
                  <a:ext uri="{FF2B5EF4-FFF2-40B4-BE49-F238E27FC236}">
                    <a16:creationId xmlns:a16="http://schemas.microsoft.com/office/drawing/2014/main" id="{21D5ACDD-369D-7714-F109-0F64CB827FA1}"/>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01A4AE73-6EFD-4FA3-5524-9AFB9522FE25}"/>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39" name="Group 9438">
              <a:extLst>
                <a:ext uri="{FF2B5EF4-FFF2-40B4-BE49-F238E27FC236}">
                  <a16:creationId xmlns:a16="http://schemas.microsoft.com/office/drawing/2014/main" id="{525F4992-ED55-99C0-9831-37DDB4FF92C8}"/>
                </a:ext>
              </a:extLst>
            </p:cNvPr>
            <p:cNvGrpSpPr/>
            <p:nvPr/>
          </p:nvGrpSpPr>
          <p:grpSpPr>
            <a:xfrm>
              <a:off x="7830231" y="2214703"/>
              <a:ext cx="93822" cy="93822"/>
              <a:chOff x="5883734" y="3445140"/>
              <a:chExt cx="163262" cy="163262"/>
            </a:xfrm>
          </p:grpSpPr>
          <p:cxnSp>
            <p:nvCxnSpPr>
              <p:cNvPr id="9440" name="Straight Connector 9439">
                <a:extLst>
                  <a:ext uri="{FF2B5EF4-FFF2-40B4-BE49-F238E27FC236}">
                    <a16:creationId xmlns:a16="http://schemas.microsoft.com/office/drawing/2014/main" id="{57C894BF-3D68-A038-5154-7041D7B9FF86}"/>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4626DD69-D679-F03E-8148-6BA53D7BBAE4}"/>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9EACCC43-FBF9-AA18-F483-6D50B7FFE21C}"/>
                </a:ext>
              </a:extLst>
            </p:cNvPr>
            <p:cNvGrpSpPr/>
            <p:nvPr/>
          </p:nvGrpSpPr>
          <p:grpSpPr>
            <a:xfrm>
              <a:off x="7863045" y="2214703"/>
              <a:ext cx="93822" cy="93822"/>
              <a:chOff x="5883734" y="3445140"/>
              <a:chExt cx="163262" cy="163262"/>
            </a:xfrm>
          </p:grpSpPr>
          <p:cxnSp>
            <p:nvCxnSpPr>
              <p:cNvPr id="9443" name="Straight Connector 9442">
                <a:extLst>
                  <a:ext uri="{FF2B5EF4-FFF2-40B4-BE49-F238E27FC236}">
                    <a16:creationId xmlns:a16="http://schemas.microsoft.com/office/drawing/2014/main" id="{CF07DB07-E296-3AD4-0C65-DAC2E6DA525B}"/>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F99F8C5B-3733-8895-BF0E-0D71816BCAAB}"/>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45" name="Group 9444">
              <a:extLst>
                <a:ext uri="{FF2B5EF4-FFF2-40B4-BE49-F238E27FC236}">
                  <a16:creationId xmlns:a16="http://schemas.microsoft.com/office/drawing/2014/main" id="{89C0714A-FCFE-6ADD-4F74-32F64B3645FF}"/>
                </a:ext>
              </a:extLst>
            </p:cNvPr>
            <p:cNvGrpSpPr/>
            <p:nvPr/>
          </p:nvGrpSpPr>
          <p:grpSpPr>
            <a:xfrm>
              <a:off x="7930520" y="2224172"/>
              <a:ext cx="93822" cy="93822"/>
              <a:chOff x="5883734" y="3445140"/>
              <a:chExt cx="163262" cy="163262"/>
            </a:xfrm>
          </p:grpSpPr>
          <p:cxnSp>
            <p:nvCxnSpPr>
              <p:cNvPr id="9446" name="Straight Connector 9445">
                <a:extLst>
                  <a:ext uri="{FF2B5EF4-FFF2-40B4-BE49-F238E27FC236}">
                    <a16:creationId xmlns:a16="http://schemas.microsoft.com/office/drawing/2014/main" id="{0AFB9904-BCE0-9956-784F-BFE7093A398B}"/>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75108BAD-5405-1EA8-D67B-822A6906FCCD}"/>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48" name="Group 9447">
              <a:extLst>
                <a:ext uri="{FF2B5EF4-FFF2-40B4-BE49-F238E27FC236}">
                  <a16:creationId xmlns:a16="http://schemas.microsoft.com/office/drawing/2014/main" id="{013A3A42-BE49-A230-9495-89953166269A}"/>
                </a:ext>
              </a:extLst>
            </p:cNvPr>
            <p:cNvGrpSpPr/>
            <p:nvPr/>
          </p:nvGrpSpPr>
          <p:grpSpPr>
            <a:xfrm>
              <a:off x="7987923" y="2269724"/>
              <a:ext cx="93822" cy="93822"/>
              <a:chOff x="5883734" y="3445140"/>
              <a:chExt cx="163262" cy="163262"/>
            </a:xfrm>
          </p:grpSpPr>
          <p:cxnSp>
            <p:nvCxnSpPr>
              <p:cNvPr id="9449" name="Straight Connector 9448">
                <a:extLst>
                  <a:ext uri="{FF2B5EF4-FFF2-40B4-BE49-F238E27FC236}">
                    <a16:creationId xmlns:a16="http://schemas.microsoft.com/office/drawing/2014/main" id="{9B6F68FE-C21C-F04C-B23F-59E13C7738D9}"/>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D92DF9A2-9533-4897-8F70-9A472980EF2D}"/>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51" name="Group 9450">
              <a:extLst>
                <a:ext uri="{FF2B5EF4-FFF2-40B4-BE49-F238E27FC236}">
                  <a16:creationId xmlns:a16="http://schemas.microsoft.com/office/drawing/2014/main" id="{268C2BD4-979E-EB79-1CD7-ACB339138F96}"/>
                </a:ext>
              </a:extLst>
            </p:cNvPr>
            <p:cNvGrpSpPr/>
            <p:nvPr/>
          </p:nvGrpSpPr>
          <p:grpSpPr>
            <a:xfrm>
              <a:off x="8038583" y="2327106"/>
              <a:ext cx="93822" cy="93822"/>
              <a:chOff x="5883734" y="3445140"/>
              <a:chExt cx="163262" cy="163262"/>
            </a:xfrm>
          </p:grpSpPr>
          <p:cxnSp>
            <p:nvCxnSpPr>
              <p:cNvPr id="9452" name="Straight Connector 9451">
                <a:extLst>
                  <a:ext uri="{FF2B5EF4-FFF2-40B4-BE49-F238E27FC236}">
                    <a16:creationId xmlns:a16="http://schemas.microsoft.com/office/drawing/2014/main" id="{84D9A9C8-2554-D993-D77A-2A449B166708}"/>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C2931221-9455-C10A-A44B-B2BA7003A9E6}"/>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54" name="Group 9453">
              <a:extLst>
                <a:ext uri="{FF2B5EF4-FFF2-40B4-BE49-F238E27FC236}">
                  <a16:creationId xmlns:a16="http://schemas.microsoft.com/office/drawing/2014/main" id="{2006EFD2-16B5-491E-9006-9380930C8C05}"/>
                </a:ext>
              </a:extLst>
            </p:cNvPr>
            <p:cNvGrpSpPr/>
            <p:nvPr/>
          </p:nvGrpSpPr>
          <p:grpSpPr>
            <a:xfrm>
              <a:off x="8135712" y="2385401"/>
              <a:ext cx="93822" cy="93822"/>
              <a:chOff x="5883734" y="3445140"/>
              <a:chExt cx="163262" cy="163262"/>
            </a:xfrm>
          </p:grpSpPr>
          <p:cxnSp>
            <p:nvCxnSpPr>
              <p:cNvPr id="9455" name="Straight Connector 9454">
                <a:extLst>
                  <a:ext uri="{FF2B5EF4-FFF2-40B4-BE49-F238E27FC236}">
                    <a16:creationId xmlns:a16="http://schemas.microsoft.com/office/drawing/2014/main" id="{165D315E-7B3C-6E20-65C0-892ABC1B2BB3}"/>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FC014221-9262-E497-5F70-8BBAA96AD180}"/>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57" name="Group 9456">
              <a:extLst>
                <a:ext uri="{FF2B5EF4-FFF2-40B4-BE49-F238E27FC236}">
                  <a16:creationId xmlns:a16="http://schemas.microsoft.com/office/drawing/2014/main" id="{ACE5B2E6-AF1C-A11A-A015-ADFAE5BB34A3}"/>
                </a:ext>
              </a:extLst>
            </p:cNvPr>
            <p:cNvGrpSpPr/>
            <p:nvPr/>
          </p:nvGrpSpPr>
          <p:grpSpPr>
            <a:xfrm>
              <a:off x="8298465" y="2485735"/>
              <a:ext cx="93822" cy="93822"/>
              <a:chOff x="5883734" y="3445140"/>
              <a:chExt cx="163262" cy="163262"/>
            </a:xfrm>
          </p:grpSpPr>
          <p:cxnSp>
            <p:nvCxnSpPr>
              <p:cNvPr id="9458" name="Straight Connector 9457">
                <a:extLst>
                  <a:ext uri="{FF2B5EF4-FFF2-40B4-BE49-F238E27FC236}">
                    <a16:creationId xmlns:a16="http://schemas.microsoft.com/office/drawing/2014/main" id="{E2C103DB-FF00-4AA5-FDAF-0FA0B8E75077}"/>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CB0D91C8-0C90-CE06-F03A-1777C4069506}"/>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60" name="Group 9459">
              <a:extLst>
                <a:ext uri="{FF2B5EF4-FFF2-40B4-BE49-F238E27FC236}">
                  <a16:creationId xmlns:a16="http://schemas.microsoft.com/office/drawing/2014/main" id="{FF3A8466-B54F-7DA7-BC96-9824F77713EE}"/>
                </a:ext>
              </a:extLst>
            </p:cNvPr>
            <p:cNvGrpSpPr/>
            <p:nvPr/>
          </p:nvGrpSpPr>
          <p:grpSpPr>
            <a:xfrm>
              <a:off x="8392287" y="2485735"/>
              <a:ext cx="93822" cy="93822"/>
              <a:chOff x="5883734" y="3445140"/>
              <a:chExt cx="163262" cy="163262"/>
            </a:xfrm>
          </p:grpSpPr>
          <p:cxnSp>
            <p:nvCxnSpPr>
              <p:cNvPr id="9461" name="Straight Connector 9460">
                <a:extLst>
                  <a:ext uri="{FF2B5EF4-FFF2-40B4-BE49-F238E27FC236}">
                    <a16:creationId xmlns:a16="http://schemas.microsoft.com/office/drawing/2014/main" id="{D8F9B792-FF02-7BC2-1D19-E02FAFCA3555}"/>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E65AFD46-06F5-5B1C-D0CA-76CB8766D214}"/>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63" name="Group 9462">
              <a:extLst>
                <a:ext uri="{FF2B5EF4-FFF2-40B4-BE49-F238E27FC236}">
                  <a16:creationId xmlns:a16="http://schemas.microsoft.com/office/drawing/2014/main" id="{1E71F442-0F43-92F0-AE43-399B2E8170B4}"/>
                </a:ext>
              </a:extLst>
            </p:cNvPr>
            <p:cNvGrpSpPr/>
            <p:nvPr/>
          </p:nvGrpSpPr>
          <p:grpSpPr>
            <a:xfrm>
              <a:off x="8425951" y="2485735"/>
              <a:ext cx="93822" cy="93822"/>
              <a:chOff x="5883734" y="3445140"/>
              <a:chExt cx="163262" cy="163262"/>
            </a:xfrm>
          </p:grpSpPr>
          <p:cxnSp>
            <p:nvCxnSpPr>
              <p:cNvPr id="9464" name="Straight Connector 9463">
                <a:extLst>
                  <a:ext uri="{FF2B5EF4-FFF2-40B4-BE49-F238E27FC236}">
                    <a16:creationId xmlns:a16="http://schemas.microsoft.com/office/drawing/2014/main" id="{3B98BD99-56A8-F26A-5F68-367C67B08826}"/>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F5C1D5FF-A8FA-C41E-AE44-5821F5B39918}"/>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66" name="Group 9465">
              <a:extLst>
                <a:ext uri="{FF2B5EF4-FFF2-40B4-BE49-F238E27FC236}">
                  <a16:creationId xmlns:a16="http://schemas.microsoft.com/office/drawing/2014/main" id="{75F15F68-FAE4-8B5D-B895-CE3595A452A5}"/>
                </a:ext>
              </a:extLst>
            </p:cNvPr>
            <p:cNvGrpSpPr/>
            <p:nvPr/>
          </p:nvGrpSpPr>
          <p:grpSpPr>
            <a:xfrm>
              <a:off x="8590237" y="2607100"/>
              <a:ext cx="93822" cy="93822"/>
              <a:chOff x="5883734" y="3445140"/>
              <a:chExt cx="163262" cy="163262"/>
            </a:xfrm>
          </p:grpSpPr>
          <p:cxnSp>
            <p:nvCxnSpPr>
              <p:cNvPr id="9467" name="Straight Connector 9466">
                <a:extLst>
                  <a:ext uri="{FF2B5EF4-FFF2-40B4-BE49-F238E27FC236}">
                    <a16:creationId xmlns:a16="http://schemas.microsoft.com/office/drawing/2014/main" id="{FDF97815-D5ED-FC65-5ACF-42F225A629C7}"/>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C062C5F9-5CE9-5FF5-A54E-5975E0257F47}"/>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69" name="Group 9468">
              <a:extLst>
                <a:ext uri="{FF2B5EF4-FFF2-40B4-BE49-F238E27FC236}">
                  <a16:creationId xmlns:a16="http://schemas.microsoft.com/office/drawing/2014/main" id="{B7BDE208-F3BA-2F2B-FDC7-CCDA18775CE1}"/>
                </a:ext>
              </a:extLst>
            </p:cNvPr>
            <p:cNvGrpSpPr/>
            <p:nvPr/>
          </p:nvGrpSpPr>
          <p:grpSpPr>
            <a:xfrm>
              <a:off x="8633330" y="2607100"/>
              <a:ext cx="93822" cy="93822"/>
              <a:chOff x="5883734" y="3445140"/>
              <a:chExt cx="163262" cy="163262"/>
            </a:xfrm>
          </p:grpSpPr>
          <p:cxnSp>
            <p:nvCxnSpPr>
              <p:cNvPr id="9470" name="Straight Connector 9469">
                <a:extLst>
                  <a:ext uri="{FF2B5EF4-FFF2-40B4-BE49-F238E27FC236}">
                    <a16:creationId xmlns:a16="http://schemas.microsoft.com/office/drawing/2014/main" id="{0C558185-24C6-340D-9D0E-C5400F4BC04D}"/>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ED98C9D3-8AC0-42C7-3972-5C869E5C191B}"/>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72" name="Group 9471">
              <a:extLst>
                <a:ext uri="{FF2B5EF4-FFF2-40B4-BE49-F238E27FC236}">
                  <a16:creationId xmlns:a16="http://schemas.microsoft.com/office/drawing/2014/main" id="{81DAD659-43CC-898F-99AD-F9434F61FCC7}"/>
                </a:ext>
              </a:extLst>
            </p:cNvPr>
            <p:cNvGrpSpPr/>
            <p:nvPr/>
          </p:nvGrpSpPr>
          <p:grpSpPr>
            <a:xfrm>
              <a:off x="8859835" y="2676880"/>
              <a:ext cx="93822" cy="93822"/>
              <a:chOff x="5883734" y="3445140"/>
              <a:chExt cx="163262" cy="163262"/>
            </a:xfrm>
          </p:grpSpPr>
          <p:cxnSp>
            <p:nvCxnSpPr>
              <p:cNvPr id="9473" name="Straight Connector 9472">
                <a:extLst>
                  <a:ext uri="{FF2B5EF4-FFF2-40B4-BE49-F238E27FC236}">
                    <a16:creationId xmlns:a16="http://schemas.microsoft.com/office/drawing/2014/main" id="{82768E59-C6C8-316E-EE5D-E4B4AC41B57A}"/>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0204509C-9C1B-EAFE-154F-27CB2BC7C3C6}"/>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75" name="Group 9474">
              <a:extLst>
                <a:ext uri="{FF2B5EF4-FFF2-40B4-BE49-F238E27FC236}">
                  <a16:creationId xmlns:a16="http://schemas.microsoft.com/office/drawing/2014/main" id="{A8454A69-B227-46B4-13B3-2BF83DD3EB7E}"/>
                </a:ext>
              </a:extLst>
            </p:cNvPr>
            <p:cNvGrpSpPr/>
            <p:nvPr/>
          </p:nvGrpSpPr>
          <p:grpSpPr>
            <a:xfrm>
              <a:off x="8936033" y="2748571"/>
              <a:ext cx="93822" cy="93822"/>
              <a:chOff x="5883734" y="3445140"/>
              <a:chExt cx="163262" cy="163262"/>
            </a:xfrm>
          </p:grpSpPr>
          <p:cxnSp>
            <p:nvCxnSpPr>
              <p:cNvPr id="9476" name="Straight Connector 9475">
                <a:extLst>
                  <a:ext uri="{FF2B5EF4-FFF2-40B4-BE49-F238E27FC236}">
                    <a16:creationId xmlns:a16="http://schemas.microsoft.com/office/drawing/2014/main" id="{F55B0588-EABA-0F7D-E786-12673550F1C0}"/>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40616FEA-12F1-33AA-28EC-BC42905D67FA}"/>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78" name="Group 9477">
              <a:extLst>
                <a:ext uri="{FF2B5EF4-FFF2-40B4-BE49-F238E27FC236}">
                  <a16:creationId xmlns:a16="http://schemas.microsoft.com/office/drawing/2014/main" id="{7B483CB4-7C5B-3B6C-FA49-BE231034C847}"/>
                </a:ext>
              </a:extLst>
            </p:cNvPr>
            <p:cNvGrpSpPr/>
            <p:nvPr/>
          </p:nvGrpSpPr>
          <p:grpSpPr>
            <a:xfrm>
              <a:off x="8997553" y="2748571"/>
              <a:ext cx="93822" cy="93822"/>
              <a:chOff x="5883734" y="3445140"/>
              <a:chExt cx="163262" cy="163262"/>
            </a:xfrm>
          </p:grpSpPr>
          <p:cxnSp>
            <p:nvCxnSpPr>
              <p:cNvPr id="9479" name="Straight Connector 9478">
                <a:extLst>
                  <a:ext uri="{FF2B5EF4-FFF2-40B4-BE49-F238E27FC236}">
                    <a16:creationId xmlns:a16="http://schemas.microsoft.com/office/drawing/2014/main" id="{3B4BE648-603F-5B48-EDFF-D11201BEBB1A}"/>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71EDC28D-BDC3-1EB4-99F2-2FBAE8BC106F}"/>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1" name="Group 9480">
              <a:extLst>
                <a:ext uri="{FF2B5EF4-FFF2-40B4-BE49-F238E27FC236}">
                  <a16:creationId xmlns:a16="http://schemas.microsoft.com/office/drawing/2014/main" id="{6E4BF802-BD04-32FB-3DC3-A184DCAAB022}"/>
                </a:ext>
              </a:extLst>
            </p:cNvPr>
            <p:cNvGrpSpPr/>
            <p:nvPr/>
          </p:nvGrpSpPr>
          <p:grpSpPr>
            <a:xfrm>
              <a:off x="9178679" y="2817649"/>
              <a:ext cx="93822" cy="93822"/>
              <a:chOff x="5883734" y="3445140"/>
              <a:chExt cx="163262" cy="163262"/>
            </a:xfrm>
          </p:grpSpPr>
          <p:cxnSp>
            <p:nvCxnSpPr>
              <p:cNvPr id="9482" name="Straight Connector 9481">
                <a:extLst>
                  <a:ext uri="{FF2B5EF4-FFF2-40B4-BE49-F238E27FC236}">
                    <a16:creationId xmlns:a16="http://schemas.microsoft.com/office/drawing/2014/main" id="{5C5ABDB4-090D-BEF9-BAC0-9F5D52C0C0F8}"/>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B6851377-E0F2-F23C-9F3F-74AC017D2F8D}"/>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4" name="Group 9483">
              <a:extLst>
                <a:ext uri="{FF2B5EF4-FFF2-40B4-BE49-F238E27FC236}">
                  <a16:creationId xmlns:a16="http://schemas.microsoft.com/office/drawing/2014/main" id="{47B38054-8920-4B71-8BE0-B36565CB2995}"/>
                </a:ext>
              </a:extLst>
            </p:cNvPr>
            <p:cNvGrpSpPr/>
            <p:nvPr/>
          </p:nvGrpSpPr>
          <p:grpSpPr>
            <a:xfrm>
              <a:off x="9515652" y="2831454"/>
              <a:ext cx="93822" cy="93822"/>
              <a:chOff x="5883734" y="3445140"/>
              <a:chExt cx="163262" cy="163262"/>
            </a:xfrm>
          </p:grpSpPr>
          <p:cxnSp>
            <p:nvCxnSpPr>
              <p:cNvPr id="9485" name="Straight Connector 9484">
                <a:extLst>
                  <a:ext uri="{FF2B5EF4-FFF2-40B4-BE49-F238E27FC236}">
                    <a16:creationId xmlns:a16="http://schemas.microsoft.com/office/drawing/2014/main" id="{CB1EA6D0-3FEC-7024-2BFF-6F54A48E5E2A}"/>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86" name="Straight Connector 9485">
                <a:extLst>
                  <a:ext uri="{FF2B5EF4-FFF2-40B4-BE49-F238E27FC236}">
                    <a16:creationId xmlns:a16="http://schemas.microsoft.com/office/drawing/2014/main" id="{30981F56-B3DB-A2EF-6599-0A7E153BAE23}"/>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7" name="Group 9486">
              <a:extLst>
                <a:ext uri="{FF2B5EF4-FFF2-40B4-BE49-F238E27FC236}">
                  <a16:creationId xmlns:a16="http://schemas.microsoft.com/office/drawing/2014/main" id="{0B54D8F0-9A62-247A-55BF-7DF04DFE7537}"/>
                </a:ext>
              </a:extLst>
            </p:cNvPr>
            <p:cNvGrpSpPr/>
            <p:nvPr/>
          </p:nvGrpSpPr>
          <p:grpSpPr>
            <a:xfrm>
              <a:off x="9972361" y="3119868"/>
              <a:ext cx="93822" cy="93822"/>
              <a:chOff x="5883734" y="3445140"/>
              <a:chExt cx="163262" cy="163262"/>
            </a:xfrm>
          </p:grpSpPr>
          <p:cxnSp>
            <p:nvCxnSpPr>
              <p:cNvPr id="9488" name="Straight Connector 9487">
                <a:extLst>
                  <a:ext uri="{FF2B5EF4-FFF2-40B4-BE49-F238E27FC236}">
                    <a16:creationId xmlns:a16="http://schemas.microsoft.com/office/drawing/2014/main" id="{776325FD-C671-3B68-9B20-E5E9041D7A5B}"/>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5F1E0356-2DCC-099B-335F-481EC48F4B20}"/>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0" name="Group 9489">
              <a:extLst>
                <a:ext uri="{FF2B5EF4-FFF2-40B4-BE49-F238E27FC236}">
                  <a16:creationId xmlns:a16="http://schemas.microsoft.com/office/drawing/2014/main" id="{4EF44133-1D53-F66F-9FD8-B40C66B6CFF9}"/>
                </a:ext>
              </a:extLst>
            </p:cNvPr>
            <p:cNvGrpSpPr/>
            <p:nvPr/>
          </p:nvGrpSpPr>
          <p:grpSpPr>
            <a:xfrm>
              <a:off x="10142175" y="3119868"/>
              <a:ext cx="93822" cy="93822"/>
              <a:chOff x="5883734" y="3445140"/>
              <a:chExt cx="163262" cy="163262"/>
            </a:xfrm>
          </p:grpSpPr>
          <p:cxnSp>
            <p:nvCxnSpPr>
              <p:cNvPr id="9491" name="Straight Connector 9490">
                <a:extLst>
                  <a:ext uri="{FF2B5EF4-FFF2-40B4-BE49-F238E27FC236}">
                    <a16:creationId xmlns:a16="http://schemas.microsoft.com/office/drawing/2014/main" id="{41C970C8-BE2B-7E09-2E90-714C730D58B0}"/>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92" name="Straight Connector 9491">
                <a:extLst>
                  <a:ext uri="{FF2B5EF4-FFF2-40B4-BE49-F238E27FC236}">
                    <a16:creationId xmlns:a16="http://schemas.microsoft.com/office/drawing/2014/main" id="{3F065BF0-8AE0-C1A1-DF5D-1D37BD6D0648}"/>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3" name="Group 9492">
              <a:extLst>
                <a:ext uri="{FF2B5EF4-FFF2-40B4-BE49-F238E27FC236}">
                  <a16:creationId xmlns:a16="http://schemas.microsoft.com/office/drawing/2014/main" id="{3BEA4970-DD74-F73B-2AF5-B37EFBDCD57F}"/>
                </a:ext>
              </a:extLst>
            </p:cNvPr>
            <p:cNvGrpSpPr/>
            <p:nvPr/>
          </p:nvGrpSpPr>
          <p:grpSpPr>
            <a:xfrm>
              <a:off x="10668431" y="3579296"/>
              <a:ext cx="93822" cy="93822"/>
              <a:chOff x="5883734" y="3445140"/>
              <a:chExt cx="163262" cy="163262"/>
            </a:xfrm>
          </p:grpSpPr>
          <p:cxnSp>
            <p:nvCxnSpPr>
              <p:cNvPr id="9494" name="Straight Connector 9493">
                <a:extLst>
                  <a:ext uri="{FF2B5EF4-FFF2-40B4-BE49-F238E27FC236}">
                    <a16:creationId xmlns:a16="http://schemas.microsoft.com/office/drawing/2014/main" id="{E71713AA-9599-D949-5AE0-1838CB2BE0C7}"/>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95" name="Straight Connector 9494">
                <a:extLst>
                  <a:ext uri="{FF2B5EF4-FFF2-40B4-BE49-F238E27FC236}">
                    <a16:creationId xmlns:a16="http://schemas.microsoft.com/office/drawing/2014/main" id="{AE07AFDD-3BA5-6DB6-1519-25A0BB434507}"/>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6" name="Group 9495">
              <a:extLst>
                <a:ext uri="{FF2B5EF4-FFF2-40B4-BE49-F238E27FC236}">
                  <a16:creationId xmlns:a16="http://schemas.microsoft.com/office/drawing/2014/main" id="{7DCDCBA2-B93A-71C1-FE0A-F0EBE299DF04}"/>
                </a:ext>
              </a:extLst>
            </p:cNvPr>
            <p:cNvGrpSpPr/>
            <p:nvPr/>
          </p:nvGrpSpPr>
          <p:grpSpPr>
            <a:xfrm>
              <a:off x="10971990" y="3718158"/>
              <a:ext cx="93822" cy="93822"/>
              <a:chOff x="5883734" y="3445140"/>
              <a:chExt cx="163262" cy="163262"/>
            </a:xfrm>
          </p:grpSpPr>
          <p:cxnSp>
            <p:nvCxnSpPr>
              <p:cNvPr id="9497" name="Straight Connector 9496">
                <a:extLst>
                  <a:ext uri="{FF2B5EF4-FFF2-40B4-BE49-F238E27FC236}">
                    <a16:creationId xmlns:a16="http://schemas.microsoft.com/office/drawing/2014/main" id="{79A857FE-DF78-4E6E-7F25-DE5CFCDFF11C}"/>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7003316D-589F-E043-E166-3E709AC0A5BD}"/>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9" name="Group 9498">
              <a:extLst>
                <a:ext uri="{FF2B5EF4-FFF2-40B4-BE49-F238E27FC236}">
                  <a16:creationId xmlns:a16="http://schemas.microsoft.com/office/drawing/2014/main" id="{91632A32-D6CB-C239-6DB2-9305F28BDCED}"/>
                </a:ext>
              </a:extLst>
            </p:cNvPr>
            <p:cNvGrpSpPr/>
            <p:nvPr/>
          </p:nvGrpSpPr>
          <p:grpSpPr>
            <a:xfrm>
              <a:off x="11075358" y="3718158"/>
              <a:ext cx="93822" cy="93822"/>
              <a:chOff x="5883734" y="3445140"/>
              <a:chExt cx="163262" cy="163262"/>
            </a:xfrm>
          </p:grpSpPr>
          <p:cxnSp>
            <p:nvCxnSpPr>
              <p:cNvPr id="9500" name="Straight Connector 9499">
                <a:extLst>
                  <a:ext uri="{FF2B5EF4-FFF2-40B4-BE49-F238E27FC236}">
                    <a16:creationId xmlns:a16="http://schemas.microsoft.com/office/drawing/2014/main" id="{3C516F31-78BA-2FD2-2D43-94C12C5CEEC0}"/>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501" name="Straight Connector 9500">
                <a:extLst>
                  <a:ext uri="{FF2B5EF4-FFF2-40B4-BE49-F238E27FC236}">
                    <a16:creationId xmlns:a16="http://schemas.microsoft.com/office/drawing/2014/main" id="{0A85E98F-DE4C-30B9-A9E1-5FE5750F450B}"/>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2" name="Group 9501">
              <a:extLst>
                <a:ext uri="{FF2B5EF4-FFF2-40B4-BE49-F238E27FC236}">
                  <a16:creationId xmlns:a16="http://schemas.microsoft.com/office/drawing/2014/main" id="{5D4DF771-1D06-2D8A-D47B-823745AA9B26}"/>
                </a:ext>
              </a:extLst>
            </p:cNvPr>
            <p:cNvGrpSpPr/>
            <p:nvPr/>
          </p:nvGrpSpPr>
          <p:grpSpPr>
            <a:xfrm>
              <a:off x="11296506" y="3944064"/>
              <a:ext cx="93822" cy="93822"/>
              <a:chOff x="5883734" y="3445140"/>
              <a:chExt cx="163262" cy="163262"/>
            </a:xfrm>
          </p:grpSpPr>
          <p:cxnSp>
            <p:nvCxnSpPr>
              <p:cNvPr id="9503" name="Straight Connector 9502">
                <a:extLst>
                  <a:ext uri="{FF2B5EF4-FFF2-40B4-BE49-F238E27FC236}">
                    <a16:creationId xmlns:a16="http://schemas.microsoft.com/office/drawing/2014/main" id="{05E070D2-3250-C4D3-F8AF-F1401F43FE00}"/>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AB055F1C-9828-BDCE-5606-4C900AB52CB5}"/>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5" name="Group 9504">
              <a:extLst>
                <a:ext uri="{FF2B5EF4-FFF2-40B4-BE49-F238E27FC236}">
                  <a16:creationId xmlns:a16="http://schemas.microsoft.com/office/drawing/2014/main" id="{99D2C996-FB0B-3034-FE61-73CE54D3EAAD}"/>
                </a:ext>
              </a:extLst>
            </p:cNvPr>
            <p:cNvGrpSpPr/>
            <p:nvPr/>
          </p:nvGrpSpPr>
          <p:grpSpPr>
            <a:xfrm>
              <a:off x="11642105" y="3944064"/>
              <a:ext cx="93822" cy="93822"/>
              <a:chOff x="5883734" y="3445140"/>
              <a:chExt cx="163262" cy="163262"/>
            </a:xfrm>
          </p:grpSpPr>
          <p:cxnSp>
            <p:nvCxnSpPr>
              <p:cNvPr id="9506" name="Straight Connector 9505">
                <a:extLst>
                  <a:ext uri="{FF2B5EF4-FFF2-40B4-BE49-F238E27FC236}">
                    <a16:creationId xmlns:a16="http://schemas.microsoft.com/office/drawing/2014/main" id="{8996F843-03A6-377B-8596-CAA65E09F1CF}"/>
                  </a:ext>
                </a:extLst>
              </p:cNvPr>
              <p:cNvCxnSpPr>
                <a:cxnSpLocks/>
              </p:cNvCxnSpPr>
              <p:nvPr/>
            </p:nvCxnSpPr>
            <p:spPr bwMode="auto">
              <a:xfrm>
                <a:off x="5965365" y="3445140"/>
                <a:ext cx="0" cy="163262"/>
              </a:xfrm>
              <a:prstGeom prst="line">
                <a:avLst/>
              </a:prstGeom>
              <a:noFill/>
              <a:ln w="28575" cap="flat" cmpd="sng" algn="ctr">
                <a:solidFill>
                  <a:schemeClr val="accent3"/>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1B000639-4AB8-238B-7BFD-113D709BB487}"/>
                  </a:ext>
                </a:extLst>
              </p:cNvPr>
              <p:cNvCxnSpPr>
                <a:cxnSpLocks/>
              </p:cNvCxnSpPr>
              <p:nvPr/>
            </p:nvCxnSpPr>
            <p:spPr bwMode="auto">
              <a:xfrm rot="16200000">
                <a:off x="5965365" y="3445141"/>
                <a:ext cx="0" cy="163262"/>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435997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PALMIRA:</a:t>
            </a:r>
            <a:r>
              <a:rPr lang="en-US" dirty="0"/>
              <a:t> Safety</a:t>
            </a:r>
            <a:endParaRPr lang="en-US" altLang="en-US" dirty="0"/>
          </a:p>
        </p:txBody>
      </p:sp>
      <p:sp>
        <p:nvSpPr>
          <p:cNvPr id="10" name="Content Placeholder 9">
            <a:extLst>
              <a:ext uri="{FF2B5EF4-FFF2-40B4-BE49-F238E27FC236}">
                <a16:creationId xmlns:a16="http://schemas.microsoft.com/office/drawing/2014/main" id="{8BDE3A1F-6E17-1368-E75C-F3C19FA16EEA}"/>
              </a:ext>
            </a:extLst>
          </p:cNvPr>
          <p:cNvSpPr>
            <a:spLocks noGrp="1"/>
          </p:cNvSpPr>
          <p:nvPr>
            <p:ph idx="1"/>
          </p:nvPr>
        </p:nvSpPr>
        <p:spPr>
          <a:xfrm>
            <a:off x="608506" y="5056618"/>
            <a:ext cx="10877529" cy="1233573"/>
          </a:xfrm>
        </p:spPr>
        <p:txBody>
          <a:bodyPr/>
          <a:lstStyle/>
          <a:p>
            <a:r>
              <a:rPr lang="en-US" sz="2400" dirty="0"/>
              <a:t>No treatment-related deaths observed</a:t>
            </a:r>
          </a:p>
          <a:p>
            <a:r>
              <a:rPr lang="en-US" sz="2400" dirty="0"/>
              <a:t>There were 2 deaths on palbociclib + ET arm due to pulmonary hypertension or thrombotic thrombocytopenic purpura (deemed unrelated to tx)</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542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Llombart-Cussac. ASCO 2023. Abstr 1001. Reproduced with permission.</a:t>
            </a:r>
          </a:p>
        </p:txBody>
      </p:sp>
      <p:grpSp>
        <p:nvGrpSpPr>
          <p:cNvPr id="2" name="Group 1">
            <a:extLst>
              <a:ext uri="{FF2B5EF4-FFF2-40B4-BE49-F238E27FC236}">
                <a16:creationId xmlns:a16="http://schemas.microsoft.com/office/drawing/2014/main" id="{987C6E1E-2CDA-CF3F-2E47-97AC0CE63C54}"/>
              </a:ext>
            </a:extLst>
          </p:cNvPr>
          <p:cNvGrpSpPr/>
          <p:nvPr/>
        </p:nvGrpSpPr>
        <p:grpSpPr>
          <a:xfrm>
            <a:off x="997241" y="1504502"/>
            <a:ext cx="535724" cy="2977852"/>
            <a:chOff x="1223010" y="1778645"/>
            <a:chExt cx="535724" cy="3382421"/>
          </a:xfrm>
        </p:grpSpPr>
        <p:sp>
          <p:nvSpPr>
            <p:cNvPr id="3" name="TextBox 2">
              <a:extLst>
                <a:ext uri="{FF2B5EF4-FFF2-40B4-BE49-F238E27FC236}">
                  <a16:creationId xmlns:a16="http://schemas.microsoft.com/office/drawing/2014/main" id="{2720ABC2-D113-CC9A-8FE5-2A5DB90A0123}"/>
                </a:ext>
              </a:extLst>
            </p:cNvPr>
            <p:cNvSpPr txBox="1"/>
            <p:nvPr/>
          </p:nvSpPr>
          <p:spPr bwMode="auto">
            <a:xfrm>
              <a:off x="1223010" y="17786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 name="TextBox 3">
              <a:extLst>
                <a:ext uri="{FF2B5EF4-FFF2-40B4-BE49-F238E27FC236}">
                  <a16:creationId xmlns:a16="http://schemas.microsoft.com/office/drawing/2014/main" id="{C31A47BB-37B7-B6A0-ACCE-D0175918F28F}"/>
                </a:ext>
              </a:extLst>
            </p:cNvPr>
            <p:cNvSpPr txBox="1"/>
            <p:nvPr/>
          </p:nvSpPr>
          <p:spPr bwMode="auto">
            <a:xfrm>
              <a:off x="1340030" y="23901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 name="TextBox 5">
              <a:extLst>
                <a:ext uri="{FF2B5EF4-FFF2-40B4-BE49-F238E27FC236}">
                  <a16:creationId xmlns:a16="http://schemas.microsoft.com/office/drawing/2014/main" id="{691AC5BB-DCBC-807A-2E90-47803527543C}"/>
                </a:ext>
              </a:extLst>
            </p:cNvPr>
            <p:cNvSpPr txBox="1"/>
            <p:nvPr/>
          </p:nvSpPr>
          <p:spPr bwMode="auto">
            <a:xfrm>
              <a:off x="1340030" y="2977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7" name="TextBox 6">
              <a:extLst>
                <a:ext uri="{FF2B5EF4-FFF2-40B4-BE49-F238E27FC236}">
                  <a16:creationId xmlns:a16="http://schemas.microsoft.com/office/drawing/2014/main" id="{525AC37C-CC73-DEAC-B1D8-D81345ACC01B}"/>
                </a:ext>
              </a:extLst>
            </p:cNvPr>
            <p:cNvSpPr txBox="1"/>
            <p:nvPr/>
          </p:nvSpPr>
          <p:spPr bwMode="auto">
            <a:xfrm>
              <a:off x="1340030" y="35894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8" name="TextBox 7">
              <a:extLst>
                <a:ext uri="{FF2B5EF4-FFF2-40B4-BE49-F238E27FC236}">
                  <a16:creationId xmlns:a16="http://schemas.microsoft.com/office/drawing/2014/main" id="{AD2B1183-1FD5-E59F-FC40-B557A4E0CC48}"/>
                </a:ext>
              </a:extLst>
            </p:cNvPr>
            <p:cNvSpPr txBox="1"/>
            <p:nvPr/>
          </p:nvSpPr>
          <p:spPr bwMode="auto">
            <a:xfrm>
              <a:off x="1340030" y="41802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 name="TextBox 8">
              <a:extLst>
                <a:ext uri="{FF2B5EF4-FFF2-40B4-BE49-F238E27FC236}">
                  <a16:creationId xmlns:a16="http://schemas.microsoft.com/office/drawing/2014/main" id="{9EC7F9ED-6D5B-8CE2-9943-A93778A2174A}"/>
                </a:ext>
              </a:extLst>
            </p:cNvPr>
            <p:cNvSpPr txBox="1"/>
            <p:nvPr/>
          </p:nvSpPr>
          <p:spPr bwMode="auto">
            <a:xfrm>
              <a:off x="1457049" y="47917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7" name="TextBox 16">
            <a:extLst>
              <a:ext uri="{FF2B5EF4-FFF2-40B4-BE49-F238E27FC236}">
                <a16:creationId xmlns:a16="http://schemas.microsoft.com/office/drawing/2014/main" id="{99B175CA-161D-DD1D-47BC-40441881344D}"/>
              </a:ext>
            </a:extLst>
          </p:cNvPr>
          <p:cNvSpPr txBox="1"/>
          <p:nvPr/>
        </p:nvSpPr>
        <p:spPr bwMode="auto">
          <a:xfrm>
            <a:off x="1809328" y="4377285"/>
            <a:ext cx="750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TEAEs</a:t>
            </a:r>
          </a:p>
        </p:txBody>
      </p:sp>
      <p:sp>
        <p:nvSpPr>
          <p:cNvPr id="18" name="TextBox 17">
            <a:extLst>
              <a:ext uri="{FF2B5EF4-FFF2-40B4-BE49-F238E27FC236}">
                <a16:creationId xmlns:a16="http://schemas.microsoft.com/office/drawing/2014/main" id="{C20F6821-B5C8-00A4-B311-174D6623C7F2}"/>
              </a:ext>
            </a:extLst>
          </p:cNvPr>
          <p:cNvSpPr txBox="1"/>
          <p:nvPr/>
        </p:nvSpPr>
        <p:spPr bwMode="auto">
          <a:xfrm>
            <a:off x="2870200" y="4377285"/>
            <a:ext cx="116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Grade 3-4 TEAEs</a:t>
            </a:r>
          </a:p>
        </p:txBody>
      </p:sp>
      <p:sp>
        <p:nvSpPr>
          <p:cNvPr id="27" name="Freeform: Shape 26">
            <a:extLst>
              <a:ext uri="{FF2B5EF4-FFF2-40B4-BE49-F238E27FC236}">
                <a16:creationId xmlns:a16="http://schemas.microsoft.com/office/drawing/2014/main" id="{6E1AB267-E541-CD79-8825-CC8DC994A474}"/>
              </a:ext>
            </a:extLst>
          </p:cNvPr>
          <p:cNvSpPr/>
          <p:nvPr/>
        </p:nvSpPr>
        <p:spPr bwMode="auto">
          <a:xfrm>
            <a:off x="1544863" y="1694329"/>
            <a:ext cx="10198902" cy="2649954"/>
          </a:xfrm>
          <a:custGeom>
            <a:avLst/>
            <a:gdLst>
              <a:gd name="connsiteX0" fmla="*/ 0 w 6896100"/>
              <a:gd name="connsiteY0" fmla="*/ 0 h 3025140"/>
              <a:gd name="connsiteX1" fmla="*/ 0 w 6896100"/>
              <a:gd name="connsiteY1" fmla="*/ 3025140 h 3025140"/>
              <a:gd name="connsiteX2" fmla="*/ 6896100 w 6896100"/>
              <a:gd name="connsiteY2" fmla="*/ 3025140 h 3025140"/>
            </a:gdLst>
            <a:ahLst/>
            <a:cxnLst>
              <a:cxn ang="0">
                <a:pos x="connsiteX0" y="connsiteY0"/>
              </a:cxn>
              <a:cxn ang="0">
                <a:pos x="connsiteX1" y="connsiteY1"/>
              </a:cxn>
              <a:cxn ang="0">
                <a:pos x="connsiteX2" y="connsiteY2"/>
              </a:cxn>
            </a:cxnLst>
            <a:rect l="l" t="t" r="r" b="b"/>
            <a:pathLst>
              <a:path w="6896100" h="3025140">
                <a:moveTo>
                  <a:pt x="0" y="0"/>
                </a:moveTo>
                <a:lnTo>
                  <a:pt x="0" y="3025140"/>
                </a:lnTo>
                <a:lnTo>
                  <a:pt x="6896100" y="3025140"/>
                </a:lnTo>
              </a:path>
            </a:pathLst>
          </a:custGeom>
          <a:noFill/>
          <a:ln w="28575">
            <a:solidFill>
              <a:schemeClr val="bg1"/>
            </a:solidFill>
            <a:miter lim="800000"/>
            <a:headEnd/>
            <a:tailEnd/>
          </a:ln>
        </p:spPr>
        <p:txBody>
          <a:bodyPr rtlCol="0" anchor="ctr"/>
          <a:lstStyle/>
          <a:p>
            <a:pPr algn="ctr"/>
            <a:endParaRPr lang="en-US"/>
          </a:p>
        </p:txBody>
      </p:sp>
      <p:grpSp>
        <p:nvGrpSpPr>
          <p:cNvPr id="28" name="Group 27">
            <a:extLst>
              <a:ext uri="{FF2B5EF4-FFF2-40B4-BE49-F238E27FC236}">
                <a16:creationId xmlns:a16="http://schemas.microsoft.com/office/drawing/2014/main" id="{C0C331E4-8092-6937-0B74-75F7D1DB752D}"/>
              </a:ext>
            </a:extLst>
          </p:cNvPr>
          <p:cNvGrpSpPr/>
          <p:nvPr/>
        </p:nvGrpSpPr>
        <p:grpSpPr>
          <a:xfrm>
            <a:off x="1461247" y="1703293"/>
            <a:ext cx="71718" cy="2640989"/>
            <a:chOff x="888497" y="1974354"/>
            <a:chExt cx="1249786" cy="3009900"/>
          </a:xfrm>
        </p:grpSpPr>
        <p:cxnSp>
          <p:nvCxnSpPr>
            <p:cNvPr id="29" name="Straight Connector 28">
              <a:extLst>
                <a:ext uri="{FF2B5EF4-FFF2-40B4-BE49-F238E27FC236}">
                  <a16:creationId xmlns:a16="http://schemas.microsoft.com/office/drawing/2014/main" id="{DC8FEA1A-D573-1484-3BF8-9770D0D21A22}"/>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8E7915D-ACA3-8377-74B6-A68803B3B2C4}"/>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2802818-4374-2617-C0E0-0203BB1D2037}"/>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D213F2D-C204-D65D-3AC9-97D967D089C3}"/>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13DA993-F790-BEA0-A799-91F45E0DDF33}"/>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CD0E734-3670-5B8D-2540-D919EC2CE3C7}"/>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1466BC4D-69C5-F4C9-B371-92AD4BAE2BF2}"/>
              </a:ext>
            </a:extLst>
          </p:cNvPr>
          <p:cNvGrpSpPr/>
          <p:nvPr/>
        </p:nvGrpSpPr>
        <p:grpSpPr>
          <a:xfrm>
            <a:off x="1544862" y="4352828"/>
            <a:ext cx="10186212" cy="114422"/>
            <a:chOff x="1781594" y="4480091"/>
            <a:chExt cx="6124963" cy="676019"/>
          </a:xfrm>
        </p:grpSpPr>
        <p:grpSp>
          <p:nvGrpSpPr>
            <p:cNvPr id="36" name="Group 35">
              <a:extLst>
                <a:ext uri="{FF2B5EF4-FFF2-40B4-BE49-F238E27FC236}">
                  <a16:creationId xmlns:a16="http://schemas.microsoft.com/office/drawing/2014/main" id="{7E62938D-1BD3-8C39-2CBD-BBCFFBE3B117}"/>
                </a:ext>
              </a:extLst>
            </p:cNvPr>
            <p:cNvGrpSpPr/>
            <p:nvPr/>
          </p:nvGrpSpPr>
          <p:grpSpPr>
            <a:xfrm rot="5400000">
              <a:off x="3349328" y="2912357"/>
              <a:ext cx="676017" cy="3811486"/>
              <a:chOff x="888497" y="1974354"/>
              <a:chExt cx="1249786" cy="3009900"/>
            </a:xfrm>
          </p:grpSpPr>
          <p:cxnSp>
            <p:nvCxnSpPr>
              <p:cNvPr id="42" name="Straight Connector 41">
                <a:extLst>
                  <a:ext uri="{FF2B5EF4-FFF2-40B4-BE49-F238E27FC236}">
                    <a16:creationId xmlns:a16="http://schemas.microsoft.com/office/drawing/2014/main" id="{E014AEC7-CBE3-D2AF-167F-119976900DE1}"/>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2DE0E8D-D491-F3C9-2975-CCBCED5C07A5}"/>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5F8530B-F093-F916-F5DF-532C8F203E2E}"/>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347F26E-C648-0BE1-F0BA-6E192BA27AF7}"/>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6CDB4E2-4D71-F23E-3098-B511292001ED}"/>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D2F0FF6-423E-6E2C-ADCB-2C311DF70872}"/>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1E0735BC-2151-5138-87C0-30C26AE0EDBE}"/>
                </a:ext>
              </a:extLst>
            </p:cNvPr>
            <p:cNvGrpSpPr/>
            <p:nvPr/>
          </p:nvGrpSpPr>
          <p:grpSpPr>
            <a:xfrm rot="5400000">
              <a:off x="6801426" y="4050980"/>
              <a:ext cx="676017" cy="1534244"/>
              <a:chOff x="888497" y="3772674"/>
              <a:chExt cx="1249786" cy="1211580"/>
            </a:xfrm>
          </p:grpSpPr>
          <p:cxnSp>
            <p:nvCxnSpPr>
              <p:cNvPr id="39" name="Straight Connector 38">
                <a:extLst>
                  <a:ext uri="{FF2B5EF4-FFF2-40B4-BE49-F238E27FC236}">
                    <a16:creationId xmlns:a16="http://schemas.microsoft.com/office/drawing/2014/main" id="{09E0FFBA-9564-BEAC-AD7C-6278774EE8EF}"/>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153E5D6-8135-649F-CE46-58DA78656E5C}"/>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1AEBCCC-C0BA-3459-41D1-FC54057ED15F}"/>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8" name="TextBox 47">
            <a:extLst>
              <a:ext uri="{FF2B5EF4-FFF2-40B4-BE49-F238E27FC236}">
                <a16:creationId xmlns:a16="http://schemas.microsoft.com/office/drawing/2014/main" id="{A9D1AD12-4F14-7185-4647-3BD21E8FEF4A}"/>
              </a:ext>
            </a:extLst>
          </p:cNvPr>
          <p:cNvSpPr txBox="1"/>
          <p:nvPr/>
        </p:nvSpPr>
        <p:spPr bwMode="auto">
          <a:xfrm rot="16200000">
            <a:off x="-339048" y="2797730"/>
            <a:ext cx="2467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TEAEs (%)</a:t>
            </a:r>
          </a:p>
        </p:txBody>
      </p:sp>
      <p:sp>
        <p:nvSpPr>
          <p:cNvPr id="49" name="TextBox 48">
            <a:extLst>
              <a:ext uri="{FF2B5EF4-FFF2-40B4-BE49-F238E27FC236}">
                <a16:creationId xmlns:a16="http://schemas.microsoft.com/office/drawing/2014/main" id="{64503340-6428-A6D9-BBC3-6D9169A6F1A5}"/>
              </a:ext>
            </a:extLst>
          </p:cNvPr>
          <p:cNvSpPr txBox="1"/>
          <p:nvPr/>
        </p:nvSpPr>
        <p:spPr bwMode="auto">
          <a:xfrm>
            <a:off x="4164961" y="4377285"/>
            <a:ext cx="116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Related TEAEs</a:t>
            </a:r>
          </a:p>
        </p:txBody>
      </p:sp>
      <p:sp>
        <p:nvSpPr>
          <p:cNvPr id="50" name="TextBox 49">
            <a:extLst>
              <a:ext uri="{FF2B5EF4-FFF2-40B4-BE49-F238E27FC236}">
                <a16:creationId xmlns:a16="http://schemas.microsoft.com/office/drawing/2014/main" id="{99DC6BE3-421E-D465-E4A0-85058D3236D1}"/>
              </a:ext>
            </a:extLst>
          </p:cNvPr>
          <p:cNvSpPr txBox="1"/>
          <p:nvPr/>
        </p:nvSpPr>
        <p:spPr bwMode="auto">
          <a:xfrm>
            <a:off x="5263046" y="4377285"/>
            <a:ext cx="15430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Grade 3-4 related TEAEs</a:t>
            </a:r>
          </a:p>
        </p:txBody>
      </p:sp>
      <p:sp>
        <p:nvSpPr>
          <p:cNvPr id="51" name="TextBox 50">
            <a:extLst>
              <a:ext uri="{FF2B5EF4-FFF2-40B4-BE49-F238E27FC236}">
                <a16:creationId xmlns:a16="http://schemas.microsoft.com/office/drawing/2014/main" id="{ACB3BB16-D04B-596B-62AF-06388C7A7D81}"/>
              </a:ext>
            </a:extLst>
          </p:cNvPr>
          <p:cNvSpPr txBox="1"/>
          <p:nvPr/>
        </p:nvSpPr>
        <p:spPr bwMode="auto">
          <a:xfrm>
            <a:off x="6718214" y="4377285"/>
            <a:ext cx="116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SAEs</a:t>
            </a:r>
          </a:p>
        </p:txBody>
      </p:sp>
      <p:sp>
        <p:nvSpPr>
          <p:cNvPr id="52" name="TextBox 51">
            <a:extLst>
              <a:ext uri="{FF2B5EF4-FFF2-40B4-BE49-F238E27FC236}">
                <a16:creationId xmlns:a16="http://schemas.microsoft.com/office/drawing/2014/main" id="{E0591592-4CBD-2476-B0F9-AF66C44005BD}"/>
              </a:ext>
            </a:extLst>
          </p:cNvPr>
          <p:cNvSpPr txBox="1"/>
          <p:nvPr/>
        </p:nvSpPr>
        <p:spPr bwMode="auto">
          <a:xfrm>
            <a:off x="7950867" y="4377285"/>
            <a:ext cx="116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Related SAEs</a:t>
            </a:r>
          </a:p>
        </p:txBody>
      </p:sp>
      <p:sp>
        <p:nvSpPr>
          <p:cNvPr id="53" name="TextBox 52">
            <a:extLst>
              <a:ext uri="{FF2B5EF4-FFF2-40B4-BE49-F238E27FC236}">
                <a16:creationId xmlns:a16="http://schemas.microsoft.com/office/drawing/2014/main" id="{DA038497-F9F3-721D-02A2-3712A2F684A1}"/>
              </a:ext>
            </a:extLst>
          </p:cNvPr>
          <p:cNvSpPr txBox="1"/>
          <p:nvPr/>
        </p:nvSpPr>
        <p:spPr bwMode="auto">
          <a:xfrm>
            <a:off x="8983580" y="4377285"/>
            <a:ext cx="17690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pc="-30" dirty="0">
                <a:solidFill>
                  <a:schemeClr val="bg1"/>
                </a:solidFill>
                <a:latin typeface="Calibri" panose="020F0502020204030204" pitchFamily="34" charset="0"/>
              </a:rPr>
              <a:t>AEs leading to discontinuation</a:t>
            </a:r>
          </a:p>
        </p:txBody>
      </p:sp>
      <p:sp>
        <p:nvSpPr>
          <p:cNvPr id="54" name="TextBox 53">
            <a:extLst>
              <a:ext uri="{FF2B5EF4-FFF2-40B4-BE49-F238E27FC236}">
                <a16:creationId xmlns:a16="http://schemas.microsoft.com/office/drawing/2014/main" id="{DE292277-E102-E3D7-28DA-DD0A474C8F03}"/>
              </a:ext>
            </a:extLst>
          </p:cNvPr>
          <p:cNvSpPr txBox="1"/>
          <p:nvPr/>
        </p:nvSpPr>
        <p:spPr bwMode="auto">
          <a:xfrm>
            <a:off x="10564813" y="4377285"/>
            <a:ext cx="116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Deaths</a:t>
            </a:r>
          </a:p>
        </p:txBody>
      </p:sp>
      <p:sp>
        <p:nvSpPr>
          <p:cNvPr id="55" name="TextBox 54">
            <a:extLst>
              <a:ext uri="{FF2B5EF4-FFF2-40B4-BE49-F238E27FC236}">
                <a16:creationId xmlns:a16="http://schemas.microsoft.com/office/drawing/2014/main" id="{61CBCC46-538E-A4CA-D9C1-F54B182BA451}"/>
              </a:ext>
            </a:extLst>
          </p:cNvPr>
          <p:cNvSpPr txBox="1"/>
          <p:nvPr/>
        </p:nvSpPr>
        <p:spPr bwMode="auto">
          <a:xfrm>
            <a:off x="1722697" y="1598780"/>
            <a:ext cx="548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92.6</a:t>
            </a:r>
          </a:p>
        </p:txBody>
      </p:sp>
      <p:sp>
        <p:nvSpPr>
          <p:cNvPr id="56" name="TextBox 55">
            <a:extLst>
              <a:ext uri="{FF2B5EF4-FFF2-40B4-BE49-F238E27FC236}">
                <a16:creationId xmlns:a16="http://schemas.microsoft.com/office/drawing/2014/main" id="{180DE517-8427-E46E-4847-EC4235FB62D8}"/>
              </a:ext>
            </a:extLst>
          </p:cNvPr>
          <p:cNvSpPr txBox="1"/>
          <p:nvPr/>
        </p:nvSpPr>
        <p:spPr bwMode="auto">
          <a:xfrm>
            <a:off x="2094126" y="1748885"/>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86.7</a:t>
            </a:r>
          </a:p>
        </p:txBody>
      </p:sp>
      <p:sp>
        <p:nvSpPr>
          <p:cNvPr id="57" name="TextBox 56">
            <a:extLst>
              <a:ext uri="{FF2B5EF4-FFF2-40B4-BE49-F238E27FC236}">
                <a16:creationId xmlns:a16="http://schemas.microsoft.com/office/drawing/2014/main" id="{F6ED298C-D916-029B-A5B6-6E58E465CF19}"/>
              </a:ext>
            </a:extLst>
          </p:cNvPr>
          <p:cNvSpPr txBox="1"/>
          <p:nvPr/>
        </p:nvSpPr>
        <p:spPr bwMode="auto">
          <a:xfrm>
            <a:off x="3014992" y="2813119"/>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45.9</a:t>
            </a:r>
          </a:p>
        </p:txBody>
      </p:sp>
      <p:sp>
        <p:nvSpPr>
          <p:cNvPr id="58" name="TextBox 57">
            <a:extLst>
              <a:ext uri="{FF2B5EF4-FFF2-40B4-BE49-F238E27FC236}">
                <a16:creationId xmlns:a16="http://schemas.microsoft.com/office/drawing/2014/main" id="{00019D6D-4BD7-C684-88A1-535A6234491B}"/>
              </a:ext>
            </a:extLst>
          </p:cNvPr>
          <p:cNvSpPr txBox="1"/>
          <p:nvPr/>
        </p:nvSpPr>
        <p:spPr bwMode="auto">
          <a:xfrm>
            <a:off x="3363053" y="378365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9" name="TextBox 58">
            <a:extLst>
              <a:ext uri="{FF2B5EF4-FFF2-40B4-BE49-F238E27FC236}">
                <a16:creationId xmlns:a16="http://schemas.microsoft.com/office/drawing/2014/main" id="{070D387A-3ACD-43D2-7C0B-F0F7630DB23F}"/>
              </a:ext>
            </a:extLst>
          </p:cNvPr>
          <p:cNvSpPr txBox="1"/>
          <p:nvPr/>
        </p:nvSpPr>
        <p:spPr bwMode="auto">
          <a:xfrm>
            <a:off x="4278038" y="2087439"/>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73.3</a:t>
            </a:r>
          </a:p>
        </p:txBody>
      </p:sp>
      <p:sp>
        <p:nvSpPr>
          <p:cNvPr id="60" name="TextBox 59">
            <a:extLst>
              <a:ext uri="{FF2B5EF4-FFF2-40B4-BE49-F238E27FC236}">
                <a16:creationId xmlns:a16="http://schemas.microsoft.com/office/drawing/2014/main" id="{6FB6D3E1-A409-44E6-7578-E27D2EBA53E7}"/>
              </a:ext>
            </a:extLst>
          </p:cNvPr>
          <p:cNvSpPr txBox="1"/>
          <p:nvPr/>
        </p:nvSpPr>
        <p:spPr bwMode="auto">
          <a:xfrm>
            <a:off x="4669474" y="3111923"/>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35.0</a:t>
            </a:r>
          </a:p>
        </p:txBody>
      </p:sp>
      <p:sp>
        <p:nvSpPr>
          <p:cNvPr id="61" name="TextBox 60">
            <a:extLst>
              <a:ext uri="{FF2B5EF4-FFF2-40B4-BE49-F238E27FC236}">
                <a16:creationId xmlns:a16="http://schemas.microsoft.com/office/drawing/2014/main" id="{B4986355-6178-3D96-ACE7-DCF6D5F2B6E1}"/>
              </a:ext>
            </a:extLst>
          </p:cNvPr>
          <p:cNvSpPr txBox="1"/>
          <p:nvPr/>
        </p:nvSpPr>
        <p:spPr bwMode="auto">
          <a:xfrm>
            <a:off x="5547452" y="3019306"/>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37.8</a:t>
            </a:r>
          </a:p>
        </p:txBody>
      </p:sp>
      <p:sp>
        <p:nvSpPr>
          <p:cNvPr id="62" name="TextBox 61">
            <a:extLst>
              <a:ext uri="{FF2B5EF4-FFF2-40B4-BE49-F238E27FC236}">
                <a16:creationId xmlns:a16="http://schemas.microsoft.com/office/drawing/2014/main" id="{C929D203-5852-08E1-34C7-BEAD50845F74}"/>
              </a:ext>
            </a:extLst>
          </p:cNvPr>
          <p:cNvSpPr txBox="1"/>
          <p:nvPr/>
        </p:nvSpPr>
        <p:spPr bwMode="auto">
          <a:xfrm>
            <a:off x="6064994" y="399174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C06623FE-E54D-A7A2-54D7-79A5A3638352}"/>
              </a:ext>
            </a:extLst>
          </p:cNvPr>
          <p:cNvSpPr txBox="1"/>
          <p:nvPr/>
        </p:nvSpPr>
        <p:spPr bwMode="auto">
          <a:xfrm>
            <a:off x="6883461" y="384303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6.7</a:t>
            </a:r>
          </a:p>
        </p:txBody>
      </p:sp>
      <p:sp>
        <p:nvSpPr>
          <p:cNvPr id="9216" name="TextBox 9215">
            <a:extLst>
              <a:ext uri="{FF2B5EF4-FFF2-40B4-BE49-F238E27FC236}">
                <a16:creationId xmlns:a16="http://schemas.microsoft.com/office/drawing/2014/main" id="{36B17426-F314-C90E-C8CC-520CBB2A3F99}"/>
              </a:ext>
            </a:extLst>
          </p:cNvPr>
          <p:cNvSpPr txBox="1"/>
          <p:nvPr/>
        </p:nvSpPr>
        <p:spPr bwMode="auto">
          <a:xfrm>
            <a:off x="7252548" y="3950262"/>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9217" name="TextBox 9216">
            <a:extLst>
              <a:ext uri="{FF2B5EF4-FFF2-40B4-BE49-F238E27FC236}">
                <a16:creationId xmlns:a16="http://schemas.microsoft.com/office/drawing/2014/main" id="{E752F875-6E70-7CAF-79BE-43917D80F5D4}"/>
              </a:ext>
            </a:extLst>
          </p:cNvPr>
          <p:cNvSpPr txBox="1"/>
          <p:nvPr/>
        </p:nvSpPr>
        <p:spPr bwMode="auto">
          <a:xfrm>
            <a:off x="8151240" y="3991741"/>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9219" name="TextBox 9218">
            <a:extLst>
              <a:ext uri="{FF2B5EF4-FFF2-40B4-BE49-F238E27FC236}">
                <a16:creationId xmlns:a16="http://schemas.microsoft.com/office/drawing/2014/main" id="{4C6A4D78-EBEB-8C2A-A0E2-D9D5FE10E82D}"/>
              </a:ext>
            </a:extLst>
          </p:cNvPr>
          <p:cNvSpPr txBox="1"/>
          <p:nvPr/>
        </p:nvSpPr>
        <p:spPr bwMode="auto">
          <a:xfrm>
            <a:off x="8609105" y="401026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20" name="TextBox 9219">
            <a:extLst>
              <a:ext uri="{FF2B5EF4-FFF2-40B4-BE49-F238E27FC236}">
                <a16:creationId xmlns:a16="http://schemas.microsoft.com/office/drawing/2014/main" id="{3867BAA9-C081-4C51-5273-16EEE44FDC25}"/>
              </a:ext>
            </a:extLst>
          </p:cNvPr>
          <p:cNvSpPr txBox="1"/>
          <p:nvPr/>
        </p:nvSpPr>
        <p:spPr bwMode="auto">
          <a:xfrm>
            <a:off x="9443357" y="388422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3.7</a:t>
            </a:r>
          </a:p>
        </p:txBody>
      </p:sp>
      <p:sp>
        <p:nvSpPr>
          <p:cNvPr id="9222" name="TextBox 9221">
            <a:extLst>
              <a:ext uri="{FF2B5EF4-FFF2-40B4-BE49-F238E27FC236}">
                <a16:creationId xmlns:a16="http://schemas.microsoft.com/office/drawing/2014/main" id="{3A93EC5D-4766-805E-F487-BEF7204480C1}"/>
              </a:ext>
            </a:extLst>
          </p:cNvPr>
          <p:cNvSpPr txBox="1"/>
          <p:nvPr/>
        </p:nvSpPr>
        <p:spPr bwMode="auto">
          <a:xfrm>
            <a:off x="9812444" y="3976184"/>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a:t>
            </a:r>
          </a:p>
        </p:txBody>
      </p:sp>
      <p:sp>
        <p:nvSpPr>
          <p:cNvPr id="9223" name="TextBox 9222">
            <a:extLst>
              <a:ext uri="{FF2B5EF4-FFF2-40B4-BE49-F238E27FC236}">
                <a16:creationId xmlns:a16="http://schemas.microsoft.com/office/drawing/2014/main" id="{3C546A39-A8B2-4F23-4EEB-E40EDC5E014B}"/>
              </a:ext>
            </a:extLst>
          </p:cNvPr>
          <p:cNvSpPr txBox="1"/>
          <p:nvPr/>
        </p:nvSpPr>
        <p:spPr bwMode="auto">
          <a:xfrm>
            <a:off x="10735474" y="3976184"/>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9224" name="TextBox 9223">
            <a:extLst>
              <a:ext uri="{FF2B5EF4-FFF2-40B4-BE49-F238E27FC236}">
                <a16:creationId xmlns:a16="http://schemas.microsoft.com/office/drawing/2014/main" id="{F47E4029-8656-128A-BA08-663EC8493DD6}"/>
              </a:ext>
            </a:extLst>
          </p:cNvPr>
          <p:cNvSpPr txBox="1"/>
          <p:nvPr/>
        </p:nvSpPr>
        <p:spPr bwMode="auto">
          <a:xfrm>
            <a:off x="11179827" y="402050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25" name="TextBox 9224">
            <a:extLst>
              <a:ext uri="{FF2B5EF4-FFF2-40B4-BE49-F238E27FC236}">
                <a16:creationId xmlns:a16="http://schemas.microsoft.com/office/drawing/2014/main" id="{52B0CBE4-A7B8-61F5-5C3F-979F67229C39}"/>
              </a:ext>
            </a:extLst>
          </p:cNvPr>
          <p:cNvSpPr txBox="1"/>
          <p:nvPr/>
        </p:nvSpPr>
        <p:spPr bwMode="auto">
          <a:xfrm>
            <a:off x="9094049" y="2228347"/>
            <a:ext cx="16272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b="0" dirty="0">
                <a:solidFill>
                  <a:schemeClr val="bg1"/>
                </a:solidFill>
                <a:latin typeface="Calibri" panose="020F0502020204030204" pitchFamily="34" charset="0"/>
              </a:rPr>
              <a:t>Palbociclib + ET</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ET</a:t>
            </a:r>
          </a:p>
        </p:txBody>
      </p:sp>
      <p:sp>
        <p:nvSpPr>
          <p:cNvPr id="9226" name="Rectangle 9225">
            <a:extLst>
              <a:ext uri="{FF2B5EF4-FFF2-40B4-BE49-F238E27FC236}">
                <a16:creationId xmlns:a16="http://schemas.microsoft.com/office/drawing/2014/main" id="{8DFA18E3-0EE3-AD34-2FDA-3A22BE2A53D4}"/>
              </a:ext>
            </a:extLst>
          </p:cNvPr>
          <p:cNvSpPr/>
          <p:nvPr/>
        </p:nvSpPr>
        <p:spPr bwMode="auto">
          <a:xfrm>
            <a:off x="8934450" y="2336366"/>
            <a:ext cx="165100" cy="1651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1CDF32FB-D61A-5C53-E171-4C2ED2504272}"/>
              </a:ext>
            </a:extLst>
          </p:cNvPr>
          <p:cNvSpPr/>
          <p:nvPr/>
        </p:nvSpPr>
        <p:spPr bwMode="auto">
          <a:xfrm>
            <a:off x="8934450" y="2604027"/>
            <a:ext cx="165100" cy="1651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DDE75D49-9BFC-F29C-3838-F7DA95AE061B}"/>
              </a:ext>
            </a:extLst>
          </p:cNvPr>
          <p:cNvSpPr/>
          <p:nvPr/>
        </p:nvSpPr>
        <p:spPr bwMode="auto">
          <a:xfrm>
            <a:off x="1854200" y="1892301"/>
            <a:ext cx="298450" cy="24379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7DFC380E-477E-699D-0C17-5473FBE5AE13}"/>
              </a:ext>
            </a:extLst>
          </p:cNvPr>
          <p:cNvSpPr/>
          <p:nvPr/>
        </p:nvSpPr>
        <p:spPr bwMode="auto">
          <a:xfrm>
            <a:off x="2223287" y="2063749"/>
            <a:ext cx="298450" cy="22665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E7F719C0-0034-41AD-BB4F-EAA15A55B91D}"/>
              </a:ext>
            </a:extLst>
          </p:cNvPr>
          <p:cNvSpPr/>
          <p:nvPr/>
        </p:nvSpPr>
        <p:spPr bwMode="auto">
          <a:xfrm>
            <a:off x="3119008" y="3143249"/>
            <a:ext cx="298450" cy="11870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D3A1DE84-2E0D-70C8-4F06-21C6ECCD38BA}"/>
              </a:ext>
            </a:extLst>
          </p:cNvPr>
          <p:cNvSpPr/>
          <p:nvPr/>
        </p:nvSpPr>
        <p:spPr bwMode="auto">
          <a:xfrm>
            <a:off x="3497683" y="4076700"/>
            <a:ext cx="298450" cy="2535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CF64B461-A589-931A-880C-DD6321900F28}"/>
              </a:ext>
            </a:extLst>
          </p:cNvPr>
          <p:cNvSpPr/>
          <p:nvPr/>
        </p:nvSpPr>
        <p:spPr bwMode="auto">
          <a:xfrm>
            <a:off x="4414603" y="2413001"/>
            <a:ext cx="298450" cy="19172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34463CCF-1AB8-A21F-2CDB-15A3E62D5701}"/>
              </a:ext>
            </a:extLst>
          </p:cNvPr>
          <p:cNvSpPr/>
          <p:nvPr/>
        </p:nvSpPr>
        <p:spPr bwMode="auto">
          <a:xfrm>
            <a:off x="4793278" y="3429000"/>
            <a:ext cx="298450" cy="9012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B3930B70-5176-560C-0FE7-2B2A20E9DC88}"/>
              </a:ext>
            </a:extLst>
          </p:cNvPr>
          <p:cNvSpPr/>
          <p:nvPr/>
        </p:nvSpPr>
        <p:spPr bwMode="auto">
          <a:xfrm>
            <a:off x="5684938" y="3340099"/>
            <a:ext cx="298450" cy="9901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1BAF4031-9B05-516F-19CE-5B88D1F9977B}"/>
              </a:ext>
            </a:extLst>
          </p:cNvPr>
          <p:cNvSpPr/>
          <p:nvPr/>
        </p:nvSpPr>
        <p:spPr bwMode="auto">
          <a:xfrm>
            <a:off x="6942504" y="4171950"/>
            <a:ext cx="298450" cy="1583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78C63282-0D27-51D0-E65B-03D3C409F54D}"/>
              </a:ext>
            </a:extLst>
          </p:cNvPr>
          <p:cNvSpPr/>
          <p:nvPr/>
        </p:nvSpPr>
        <p:spPr bwMode="auto">
          <a:xfrm>
            <a:off x="7321179" y="4260850"/>
            <a:ext cx="298450" cy="694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23FF97C9-A821-A59C-E989-41AD53FAA44A}"/>
              </a:ext>
            </a:extLst>
          </p:cNvPr>
          <p:cNvSpPr/>
          <p:nvPr/>
        </p:nvSpPr>
        <p:spPr bwMode="auto">
          <a:xfrm>
            <a:off x="8244209" y="4305129"/>
            <a:ext cx="298450"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38E9500D-CF41-6B72-B7F1-596BC2FFE588}"/>
              </a:ext>
            </a:extLst>
          </p:cNvPr>
          <p:cNvSpPr/>
          <p:nvPr/>
        </p:nvSpPr>
        <p:spPr bwMode="auto">
          <a:xfrm>
            <a:off x="9514770" y="4265526"/>
            <a:ext cx="298450" cy="647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0AAFB7F9-7CEA-A1FE-7572-B48B688E041E}"/>
              </a:ext>
            </a:extLst>
          </p:cNvPr>
          <p:cNvSpPr/>
          <p:nvPr/>
        </p:nvSpPr>
        <p:spPr bwMode="auto">
          <a:xfrm>
            <a:off x="9893445" y="4297883"/>
            <a:ext cx="298450" cy="274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5839028D-87DC-0943-148D-16FDB8061C04}"/>
              </a:ext>
            </a:extLst>
          </p:cNvPr>
          <p:cNvSpPr/>
          <p:nvPr/>
        </p:nvSpPr>
        <p:spPr bwMode="auto">
          <a:xfrm>
            <a:off x="10796360" y="4305129"/>
            <a:ext cx="298450"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960013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PALMIRA: </a:t>
            </a:r>
            <a:r>
              <a:rPr lang="en-US" dirty="0"/>
              <a:t>TEAEs in ≥10% of Population or Grade 4</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542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Llombart-Cussac. ASCO 2023. Abstr 1001.</a:t>
            </a:r>
          </a:p>
        </p:txBody>
      </p:sp>
      <p:graphicFrame>
        <p:nvGraphicFramePr>
          <p:cNvPr id="3" name="Group 32">
            <a:extLst>
              <a:ext uri="{FF2B5EF4-FFF2-40B4-BE49-F238E27FC236}">
                <a16:creationId xmlns:a16="http://schemas.microsoft.com/office/drawing/2014/main" id="{20639F37-6860-3872-FFB8-15A94BAA7A4C}"/>
              </a:ext>
            </a:extLst>
          </p:cNvPr>
          <p:cNvGraphicFramePr>
            <a:graphicFrameLocks noGrp="1"/>
          </p:cNvGraphicFramePr>
          <p:nvPr>
            <p:extLst>
              <p:ext uri="{D42A27DB-BD31-4B8C-83A1-F6EECF244321}">
                <p14:modId xmlns:p14="http://schemas.microsoft.com/office/powerpoint/2010/main" val="1840478138"/>
              </p:ext>
            </p:extLst>
          </p:nvPr>
        </p:nvGraphicFramePr>
        <p:xfrm>
          <a:off x="727076" y="1604963"/>
          <a:ext cx="10816472" cy="4023440"/>
        </p:xfrm>
        <a:graphic>
          <a:graphicData uri="http://schemas.openxmlformats.org/drawingml/2006/table">
            <a:tbl>
              <a:tblPr/>
              <a:tblGrid>
                <a:gridCol w="2003030">
                  <a:extLst>
                    <a:ext uri="{9D8B030D-6E8A-4147-A177-3AD203B41FA5}">
                      <a16:colId xmlns:a16="http://schemas.microsoft.com/office/drawing/2014/main" val="20000"/>
                    </a:ext>
                  </a:extLst>
                </a:gridCol>
                <a:gridCol w="1468907">
                  <a:extLst>
                    <a:ext uri="{9D8B030D-6E8A-4147-A177-3AD203B41FA5}">
                      <a16:colId xmlns:a16="http://schemas.microsoft.com/office/drawing/2014/main" val="20001"/>
                    </a:ext>
                  </a:extLst>
                </a:gridCol>
                <a:gridCol w="1468907">
                  <a:extLst>
                    <a:ext uri="{9D8B030D-6E8A-4147-A177-3AD203B41FA5}">
                      <a16:colId xmlns:a16="http://schemas.microsoft.com/office/drawing/2014/main" val="3617557423"/>
                    </a:ext>
                  </a:extLst>
                </a:gridCol>
                <a:gridCol w="1468907">
                  <a:extLst>
                    <a:ext uri="{9D8B030D-6E8A-4147-A177-3AD203B41FA5}">
                      <a16:colId xmlns:a16="http://schemas.microsoft.com/office/drawing/2014/main" val="626718454"/>
                    </a:ext>
                  </a:extLst>
                </a:gridCol>
                <a:gridCol w="1468907">
                  <a:extLst>
                    <a:ext uri="{9D8B030D-6E8A-4147-A177-3AD203B41FA5}">
                      <a16:colId xmlns:a16="http://schemas.microsoft.com/office/drawing/2014/main" val="1139204354"/>
                    </a:ext>
                  </a:extLst>
                </a:gridCol>
                <a:gridCol w="1468907">
                  <a:extLst>
                    <a:ext uri="{9D8B030D-6E8A-4147-A177-3AD203B41FA5}">
                      <a16:colId xmlns:a16="http://schemas.microsoft.com/office/drawing/2014/main" val="808898587"/>
                    </a:ext>
                  </a:extLst>
                </a:gridCol>
                <a:gridCol w="1468907">
                  <a:extLst>
                    <a:ext uri="{9D8B030D-6E8A-4147-A177-3AD203B41FA5}">
                      <a16:colId xmlns:a16="http://schemas.microsoft.com/office/drawing/2014/main" val="3421346153"/>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TEAEs, n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Palbociclib + ET (n = 135)</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lnL w="12700" cmpd="sng">
                      <a:noFill/>
                      <a:prstDash val="solid"/>
                    </a:ln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(n = 60)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3111613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 (92.6)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mn-lt"/>
                        </a:rPr>
                        <a:t>54 (40.0)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mn-lt"/>
                        </a:rPr>
                        <a:t>8 (5.9)</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52 (86.7)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mn-lt"/>
                        </a:rPr>
                        <a:t>6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Hematologic</a:t>
                      </a:r>
                      <a:endParaRPr kumimoji="0" lang="en-US" sz="18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Leukopenia</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 (60)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71 (52.6)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25 (18.5)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14 (10.4)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dirty="0">
                          <a:solidFill>
                            <a:schemeClr val="bg1"/>
                          </a:solidFill>
                          <a:latin typeface="+mn-lt"/>
                        </a:rPr>
                        <a:t>47 (34.8)</a:t>
                      </a:r>
                      <a:br>
                        <a:rPr lang="en-US" dirty="0">
                          <a:solidFill>
                            <a:schemeClr val="bg1"/>
                          </a:solidFill>
                          <a:latin typeface="+mn-lt"/>
                        </a:rPr>
                      </a:br>
                      <a:r>
                        <a:rPr lang="en-US" dirty="0">
                          <a:solidFill>
                            <a:schemeClr val="bg1"/>
                          </a:solidFill>
                          <a:latin typeface="+mn-lt"/>
                        </a:rPr>
                        <a:t>46 (34.1)</a:t>
                      </a:r>
                      <a:br>
                        <a:rPr lang="en-US" dirty="0">
                          <a:solidFill>
                            <a:schemeClr val="bg1"/>
                          </a:solidFill>
                          <a:latin typeface="+mn-lt"/>
                        </a:rPr>
                      </a:br>
                      <a:r>
                        <a:rPr lang="en-US" dirty="0">
                          <a:solidFill>
                            <a:schemeClr val="bg1"/>
                          </a:solidFill>
                          <a:latin typeface="+mn-lt"/>
                        </a:rPr>
                        <a:t>4 (3.0)</a:t>
                      </a:r>
                      <a:br>
                        <a:rPr lang="en-US" dirty="0">
                          <a:solidFill>
                            <a:schemeClr val="bg1"/>
                          </a:solidFill>
                          <a:latin typeface="+mn-lt"/>
                        </a:rPr>
                      </a:br>
                      <a:r>
                        <a:rPr lang="en-US" dirty="0">
                          <a:solidFill>
                            <a:schemeClr val="bg1"/>
                          </a:solidFill>
                          <a:latin typeface="+mn-lt"/>
                        </a:rPr>
                        <a:t>5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dirty="0">
                          <a:solidFill>
                            <a:schemeClr val="bg1"/>
                          </a:solidFill>
                          <a:latin typeface="+mn-lt"/>
                        </a:rPr>
                        <a:t>6 (4.4)</a:t>
                      </a:r>
                      <a:br>
                        <a:rPr lang="en-US" dirty="0">
                          <a:solidFill>
                            <a:schemeClr val="bg1"/>
                          </a:solidFill>
                          <a:latin typeface="+mn-lt"/>
                        </a:rPr>
                      </a:br>
                      <a:r>
                        <a:rPr lang="en-US" dirty="0">
                          <a:solidFill>
                            <a:schemeClr val="bg1"/>
                          </a:solidFill>
                          <a:latin typeface="+mn-lt"/>
                        </a:rPr>
                        <a:t>6 (4.4)</a:t>
                      </a:r>
                      <a:br>
                        <a:rPr lang="en-US" dirty="0">
                          <a:solidFill>
                            <a:schemeClr val="bg1"/>
                          </a:solidFill>
                          <a:latin typeface="+mn-lt"/>
                        </a:rPr>
                      </a:b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8 (13.3)</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1 (1.7)</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5 (8.3)</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080941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Nonhematologic</a:t>
                      </a:r>
                      <a:endParaRPr kumimoji="0" lang="en-US" sz="18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GGT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Ischemic colitis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 (80.7)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37 (27.4)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23 (17.0)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16 (11.9)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 (4.4)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 (0.7)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mn-lt"/>
                        </a:rPr>
                        <a:t>12 (8.9)</a:t>
                      </a:r>
                      <a:br>
                        <a:rPr lang="en-US" dirty="0">
                          <a:solidFill>
                            <a:schemeClr val="bg1"/>
                          </a:solidFill>
                          <a:latin typeface="+mn-lt"/>
                        </a:rPr>
                      </a:b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2 (1.5)</a:t>
                      </a:r>
                      <a:br>
                        <a:rPr lang="en-US" dirty="0">
                          <a:solidFill>
                            <a:schemeClr val="bg1"/>
                          </a:solidFill>
                          <a:latin typeface="+mn-lt"/>
                        </a:rPr>
                      </a:br>
                      <a:r>
                        <a:rPr lang="en-US" dirty="0">
                          <a:solidFill>
                            <a:schemeClr val="bg1"/>
                          </a:solidFill>
                          <a:latin typeface="+mn-lt"/>
                        </a:rPr>
                        <a:t>0</a:t>
                      </a:r>
                      <a:br>
                        <a:rPr lang="en-US" dirty="0">
                          <a:solidFill>
                            <a:schemeClr val="bg1"/>
                          </a:solidFill>
                          <a:latin typeface="+mn-lt"/>
                        </a:rPr>
                      </a:br>
                      <a:r>
                        <a:rPr lang="en-US" dirty="0">
                          <a:solidFill>
                            <a:schemeClr val="bg1"/>
                          </a:solidFill>
                          <a:latin typeface="+mn-lt"/>
                        </a:rPr>
                        <a:t>3 (2.2)</a:t>
                      </a:r>
                    </a:p>
                    <a:p>
                      <a:pPr algn="ctr"/>
                      <a:r>
                        <a:rPr lang="en-US" dirty="0">
                          <a:solidFill>
                            <a:schemeClr val="bg1"/>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mn-lt"/>
                        </a:rPr>
                        <a:t>2 (1.5)</a:t>
                      </a:r>
                      <a:br>
                        <a:rPr lang="en-US" dirty="0">
                          <a:solidFill>
                            <a:schemeClr val="bg1"/>
                          </a:solidFill>
                          <a:latin typeface="+mn-lt"/>
                        </a:rPr>
                      </a:b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1 (0.7)</a:t>
                      </a:r>
                    </a:p>
                    <a:p>
                      <a:pPr algn="ctr"/>
                      <a:r>
                        <a:rPr lang="en-US" dirty="0">
                          <a:solidFill>
                            <a:schemeClr val="bg1"/>
                          </a:solidFill>
                          <a:latin typeface="+mn-lt"/>
                        </a:rPr>
                        <a:t>1 (0.7)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50 (83.3)</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14 (23.3)</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7 (11.7)</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7 (11.7)</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1 (1.7)</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mn-lt"/>
                        </a:rPr>
                        <a:t>6 (10.0)</a:t>
                      </a:r>
                      <a:br>
                        <a:rPr lang="en-US" dirty="0">
                          <a:solidFill>
                            <a:schemeClr val="bg1"/>
                          </a:solidFill>
                          <a:latin typeface="+mn-lt"/>
                        </a:rPr>
                      </a:b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0</a:t>
                      </a:r>
                    </a:p>
                    <a:p>
                      <a:pPr algn="ctr"/>
                      <a:r>
                        <a:rPr lang="en-US" dirty="0">
                          <a:solidFill>
                            <a:schemeClr val="bg1"/>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5819436"/>
                  </a:ext>
                </a:extLst>
              </a:tr>
            </a:tbl>
          </a:graphicData>
        </a:graphic>
      </p:graphicFrame>
    </p:spTree>
    <p:extLst>
      <p:ext uri="{BB962C8B-B14F-4D97-AF65-F5344CB8AC3E}">
        <p14:creationId xmlns:p14="http://schemas.microsoft.com/office/powerpoint/2010/main" val="4011519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PALMIRA: 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61092"/>
            <a:ext cx="10877529" cy="4650686"/>
          </a:xfrm>
        </p:spPr>
        <p:txBody>
          <a:bodyPr/>
          <a:lstStyle/>
          <a:p>
            <a:r>
              <a:rPr lang="en-US" altLang="en-US" dirty="0"/>
              <a:t>In this </a:t>
            </a:r>
            <a:r>
              <a:rPr lang="en-US" altLang="en-US" sz="2800" dirty="0"/>
              <a:t>analysis of </a:t>
            </a:r>
            <a:r>
              <a:rPr lang="en-US" altLang="en-US" dirty="0"/>
              <a:t>the randomized </a:t>
            </a:r>
            <a:r>
              <a:rPr lang="en-US" altLang="en-US" sz="2800" dirty="0"/>
              <a:t>phase II PALMIRA trial, 2L palbociclib maintenance + alternative ET vs alternative ET alone did not improve PFS in patients with HR+/HER2- ABC that progressed after clinical benefit on 1L palbociclib + ET</a:t>
            </a:r>
          </a:p>
          <a:p>
            <a:pPr lvl="1"/>
            <a:r>
              <a:rPr lang="en-US" altLang="en-US" dirty="0"/>
              <a:t>No significant improvements observed in any prespecified subgroup</a:t>
            </a:r>
          </a:p>
          <a:p>
            <a:pPr lvl="1"/>
            <a:r>
              <a:rPr lang="en-US" altLang="en-US" dirty="0"/>
              <a:t>Trend for potential PFS benefit in patients with poor prognosis features, but CI crossed 1 </a:t>
            </a:r>
          </a:p>
          <a:p>
            <a:r>
              <a:rPr lang="en-US" altLang="en-US" dirty="0"/>
              <a:t>No new safety signals observed</a:t>
            </a:r>
          </a:p>
          <a:p>
            <a:r>
              <a:rPr lang="en-US" altLang="en-US" dirty="0"/>
              <a:t>Biomarker analysis ongoing to help identify patients most likely to benefit from CDK4/6 inhibitor maintenance in this setting</a:t>
            </a:r>
          </a:p>
        </p:txBody>
      </p:sp>
      <p:sp>
        <p:nvSpPr>
          <p:cNvPr id="2" name="Text Box 11">
            <a:extLst>
              <a:ext uri="{FF2B5EF4-FFF2-40B4-BE49-F238E27FC236}">
                <a16:creationId xmlns:a16="http://schemas.microsoft.com/office/drawing/2014/main" id="{6F67D3F5-AF59-0D95-9847-E61CEC64A696}"/>
              </a:ext>
            </a:extLst>
          </p:cNvPr>
          <p:cNvSpPr txBox="1">
            <a:spLocks noChangeArrowheads="1"/>
          </p:cNvSpPr>
          <p:nvPr/>
        </p:nvSpPr>
        <p:spPr bwMode="auto">
          <a:xfrm>
            <a:off x="414339" y="6385740"/>
            <a:ext cx="8542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Llombart-Cussac. ASCO 2023. Abstr 1001.</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56M7VY3CDVN5-716287805-1</_dlc_DocId>
    <_dlc_DocIdUrl xmlns="d54cbe69-32bd-412a-b004-9152f949605e">
      <Url>https://intranet.clinicaloptions.com/mews/oncology/ONC_2023_ASCO_CF_(PRP6243)/Breast_1001_Llombart-Cussac/_layouts/15/DocIdRedir.aspx?ID=56M7VY3CDVN5-716287805-1</Url>
      <Description>56M7VY3CDVN5-716287805-1</Description>
    </_dlc_DocIdUrl>
    <Document_x0020_Category xmlns="80619645-d577-43e0-97aa-98a546adaaeb">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E9FB00FC1FB74199245F68A8EFE279" ma:contentTypeVersion="1" ma:contentTypeDescription="Create a new document." ma:contentTypeScope="" ma:versionID="2efaa8d9d7764b2e0409830ba773d2cc">
  <xsd:schema xmlns:xsd="http://www.w3.org/2001/XMLSchema" xmlns:xs="http://www.w3.org/2001/XMLSchema" xmlns:p="http://schemas.microsoft.com/office/2006/metadata/properties" xmlns:ns2="d54cbe69-32bd-412a-b004-9152f949605e" xmlns:ns3="80619645-d577-43e0-97aa-98a546adaaeb" targetNamespace="http://schemas.microsoft.com/office/2006/metadata/properties" ma:root="true" ma:fieldsID="ffb29a55f7fa3964553e5e97220076ec" ns2:_="" ns3:_="">
    <xsd:import namespace="d54cbe69-32bd-412a-b004-9152f949605e"/>
    <xsd:import namespace="80619645-d577-43e0-97aa-98a546adaae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0619645-d577-43e0-97aa-98a546adaae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www.w3.org/XML/1998/namespace"/>
    <ds:schemaRef ds:uri="http://schemas.microsoft.com/office/2006/documentManagement/types"/>
    <ds:schemaRef ds:uri="http://purl.org/dc/elements/1.1/"/>
    <ds:schemaRef ds:uri="80619645-d577-43e0-97aa-98a546adaaeb"/>
    <ds:schemaRef ds:uri="http://schemas.microsoft.com/office/infopath/2007/PartnerControls"/>
    <ds:schemaRef ds:uri="http://purl.org/dc/dcmitype/"/>
    <ds:schemaRef ds:uri="http://schemas.openxmlformats.org/package/2006/metadata/core-properties"/>
    <ds:schemaRef ds:uri="d54cbe69-32bd-412a-b004-9152f949605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A1176002-0AF9-40B1-96BD-7C067EE012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0619645-d577-43e0-97aa-98a546adaa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1986</TotalTime>
  <Words>2680</Words>
  <Application>Microsoft Office PowerPoint</Application>
  <PresentationFormat>Widescreen</PresentationFormat>
  <Paragraphs>477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 PALMIRA: Second-line ET ± Palbociclib Maintenance in Patients With HR+/HER2- Advanced Breast Cancer After Clinical Benefit on First-line Palbociclib + ET</vt:lpstr>
      <vt:lpstr>About These Slides</vt:lpstr>
      <vt:lpstr>PALMIRA: Background </vt:lpstr>
      <vt:lpstr>PALMIRA: Study Design</vt:lpstr>
      <vt:lpstr>PALMIRA: Baseline Characteristics and  Patient Disposition</vt:lpstr>
      <vt:lpstr>PALMIRA: Investigator-Assessed PFS (Primary Endpoint)</vt:lpstr>
      <vt:lpstr>PALMIRA: PFS Subgroup Analysis</vt:lpstr>
      <vt:lpstr>PALMIRA: Response (RECIST v1.1) and OS</vt:lpstr>
      <vt:lpstr>PALMIRA: Safety</vt:lpstr>
      <vt:lpstr>PALMIRA: TEAEs in ≥10% of Population or Grade 4</vt:lpstr>
      <vt:lpstr>PALMIRA: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PALMIRA: Second-line ET ± Palbociclib Maintenance in Patients With HR+/HER2- Advanced Breast Cancer After Clinical Benefit on First-line Palbociclib + ET</dc:title>
  <dc:creator>Preferred User</dc:creator>
  <cp:lastModifiedBy>nkolenko@clinicaloptions.com</cp:lastModifiedBy>
  <cp:revision>81</cp:revision>
  <cp:lastPrinted>2016-09-26T20:21:49Z</cp:lastPrinted>
  <dcterms:created xsi:type="dcterms:W3CDTF">2005-05-27T15:08:01Z</dcterms:created>
  <dcterms:modified xsi:type="dcterms:W3CDTF">2023-06-09T19:45:30Z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36400ed0-fb2d-46d6-81cf-787f7ff077d9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0x0101000FE9FB00FC1FB74199245F68A8EFE279</vt:lpwstr>
  </property>
  <property fmtid="{D5CDD505-2E9C-101B-9397-08002B2CF9AE}" pid="9" name="MediaServiceImageTags">
    <vt:lpwstr/>
  </property>
</Properties>
</file>