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 id="2147483680" r:id="rId5"/>
    <p:sldMasterId id="2147483692" r:id="rId6"/>
    <p:sldMasterId id="2147483696" r:id="rId7"/>
  </p:sldMasterIdLst>
  <p:notesMasterIdLst>
    <p:notesMasterId r:id="rId20"/>
  </p:notesMasterIdLst>
  <p:sldIdLst>
    <p:sldId id="2147473700" r:id="rId8"/>
    <p:sldId id="308" r:id="rId9"/>
    <p:sldId id="267" r:id="rId10"/>
    <p:sldId id="262" r:id="rId11"/>
    <p:sldId id="2147473664" r:id="rId12"/>
    <p:sldId id="2147473665" r:id="rId13"/>
    <p:sldId id="2147473701" r:id="rId14"/>
    <p:sldId id="2147473704" r:id="rId15"/>
    <p:sldId id="2147473666" r:id="rId16"/>
    <p:sldId id="2147473706" r:id="rId17"/>
    <p:sldId id="2147473668" r:id="rId18"/>
    <p:sldId id="214747368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67B1C4E-65BA-2570-0427-F0237F6DE50F}" name="Mandi Murph" initials="MM" userId="S::MMurph@cealliance.com::17b68f88-caf0-4bf5-9fa1-7c1066b02ecf" providerId="AD"/>
  <p188:author id="{8565475C-9791-6C74-4231-99A53F05625E}" name="Amber Williams" initials="AW" userId="S::awilliams@cealliance.com::981bbddf-314c-40a4-aea3-441dcc545642" providerId="AD"/>
  <p188:author id="{1931278B-F88C-B647-E238-E070D7BE622A}" name="Anna Poppa" initials="AP" userId="Anna Poppa"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ber Williams" initials="AW" lastIdx="1" clrIdx="0">
    <p:extLst>
      <p:ext uri="{19B8F6BF-5375-455C-9EA6-DF929625EA0E}">
        <p15:presenceInfo xmlns:p15="http://schemas.microsoft.com/office/powerpoint/2012/main" userId="S::awilliams@cealliance.com::981bbddf-314c-40a4-aea3-441dcc545642" providerId="AD"/>
      </p:ext>
    </p:extLst>
  </p:cmAuthor>
  <p:cmAuthor id="2" name="Andrea Boecler" initials="AB" lastIdx="1" clrIdx="1">
    <p:extLst>
      <p:ext uri="{19B8F6BF-5375-455C-9EA6-DF929625EA0E}">
        <p15:presenceInfo xmlns:p15="http://schemas.microsoft.com/office/powerpoint/2012/main" userId="S::aboecler@clinicaloptions.com::28e82037-1239-4052-943b-ae184e0bc2a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7AC1AD-CD52-4D67-8F7D-FAF0B6D00096}" v="2" dt="2025-12-15T22:37:05.953"/>
    <p1510:client id="{4FBDB813-CEBD-42D6-BB20-694234C3200A}" v="2" dt="2025-12-15T22:17:32.766"/>
    <p1510:client id="{9AD2440E-9A7C-4DB2-810C-1D046668A0EC}" v="18" dt="2025-12-15T21:31:22.350"/>
    <p1510:client id="{FE44A8C0-A3F5-4315-B47E-21B60D174A10}" v="127" dt="2025-12-15T19:06:12.2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83390" autoAdjust="0"/>
  </p:normalViewPr>
  <p:slideViewPr>
    <p:cSldViewPr snapToGrid="0">
      <p:cViewPr varScale="1">
        <p:scale>
          <a:sx n="62" d="100"/>
          <a:sy n="62" d="100"/>
        </p:scale>
        <p:origin x="764" y="3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2759165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D6F97C-7316-659B-0002-5866DB2E4A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028EA2-5C94-4F32-BBA9-FFAF6B06418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E89279B-DBDC-BC00-8678-2B79140310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CCD8AE-5654-E9C5-22A6-4C9CCFF984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75193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945FE4-B333-2841-F49B-A4B0F32AB3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A3596-91C4-594A-7881-13999C1A53C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A73D368-A798-8B78-909B-444F23EB36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21033F-4557-E922-1152-0C4F063C8B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4184323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99FE58-9603-8B04-4482-D566E6F684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6EF2AD-33EA-FC14-952C-87ADBE14A49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278E155-6CF6-33E7-E56A-E7227BFC77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C6074C-28E2-27B9-A467-D0C963B7E5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894229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F9D59-13D0-8F0A-0E61-6F81EB175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A99585-A9FB-451F-37D4-4AE9C82317D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66AB9D8-5507-1873-3B0C-A47B7059E70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E6BE94-780C-91FD-381D-F4F2316690D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643208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F24B44-707D-CA4C-004B-73059F25FB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A806C-763E-6A07-6B3B-F1C8AA491C4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59699F1-ED1D-6C27-587A-B1F4221E68E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A36314-B77B-F34D-9B3A-6BED07B6EE9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2834263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dirty="0"/>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dirty="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767575974"/>
      </p:ext>
    </p:extLst>
  </p:cSld>
  <p:clrMapOvr>
    <a:overrideClrMapping bg1="dk1" tx1="lt1" bg2="dk2" tx2="lt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9">
            <a:extLst>
              <a:ext uri="{FF2B5EF4-FFF2-40B4-BE49-F238E27FC236}">
                <a16:creationId xmlns:a16="http://schemas.microsoft.com/office/drawing/2014/main" id="{2B2522F5-A2F7-B08B-540C-7C9ABD269293}"/>
              </a:ext>
            </a:extLst>
          </p:cNvPr>
          <p:cNvSpPr>
            <a:spLocks noGrp="1"/>
          </p:cNvSpPr>
          <p:nvPr>
            <p:ph type="body" sz="quarter" idx="11"/>
          </p:nvPr>
        </p:nvSpPr>
        <p:spPr>
          <a:xfrm>
            <a:off x="228600" y="5449449"/>
            <a:ext cx="11734800" cy="423463"/>
          </a:xfrm>
          <a:prstGeom prst="rect">
            <a:avLst/>
          </a:prstGeom>
        </p:spPr>
        <p:txBody>
          <a:bodyPr anchor="b" anchorCtr="0">
            <a:noAutofit/>
          </a:bodyPr>
          <a:lstStyle>
            <a:lvl1pPr marL="0" indent="0">
              <a:spcBef>
                <a:spcPts val="300"/>
              </a:spcBef>
              <a:buNone/>
              <a:defRPr sz="1050">
                <a:solidFill>
                  <a:schemeClr val="bg2"/>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94096530"/>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522291101"/>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5811052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261307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5452993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3384261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88170995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655177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1311948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280719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hyperlink" Target="http://www.clinicaloptions.com/" TargetMode="Externa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sv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 Id="rId14" Type="http://schemas.openxmlformats.org/officeDocument/2006/relationships/image" Target="../media/image4.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1.pn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hyperlink" Target="http://www.clinicaloptions.com/" TargetMode="Externa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2.sv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4.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hyperlink" Target="http://www.clinicaloptions.com/" TargetMode="Externa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0">
            <a:extLst>
              <a:ext uri="{96DAC541-7B7A-43D3-8B79-37D633B846F1}">
                <asvg:svgBlip xmlns:asvg="http://schemas.microsoft.com/office/drawing/2016/SVG/main" r:embed="rId11"/>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2">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433448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228600" y="1408551"/>
            <a:ext cx="11291505" cy="2387600"/>
          </a:xfrm>
          <a:solidFill>
            <a:schemeClr val="accent2"/>
          </a:solidFill>
        </p:spPr>
        <p:txBody>
          <a:bodyPr>
            <a:normAutofit/>
          </a:bodyPr>
          <a:lstStyle/>
          <a:p>
            <a:r>
              <a:rPr lang="en-US" sz="4000" dirty="0"/>
              <a:t>lidERA: Phase III Trial of Adjuvant Giredestrant vs Standard-of-Care Endocrine Therapy for ER+ HER2-Negative Early Breast Cancer</a:t>
            </a:r>
            <a:endParaRPr lang="en-US" altLang="en-US" sz="4000" dirty="0"/>
          </a:p>
        </p:txBody>
      </p:sp>
      <p:sp>
        <p:nvSpPr>
          <p:cNvPr id="4" name="Subtitle 3">
            <a:extLst>
              <a:ext uri="{FF2B5EF4-FFF2-40B4-BE49-F238E27FC236}">
                <a16:creationId xmlns:a16="http://schemas.microsoft.com/office/drawing/2014/main" id="{B31D7F0E-BFC3-A21D-A837-D78943B2602C}"/>
              </a:ext>
            </a:extLst>
          </p:cNvPr>
          <p:cNvSpPr>
            <a:spLocks noGrp="1"/>
          </p:cNvSpPr>
          <p:nvPr>
            <p:ph type="subTitle" idx="1"/>
          </p:nvPr>
        </p:nvSpPr>
        <p:spPr/>
        <p:txBody>
          <a:bodyPr/>
          <a:lstStyle/>
          <a:p>
            <a:r>
              <a:rPr lang="en-US" dirty="0"/>
              <a:t>CCO Independent Conference Highlights* of the 2025 San Antonio Breast Cancer Symposium</a:t>
            </a:r>
          </a:p>
        </p:txBody>
      </p:sp>
      <p:sp>
        <p:nvSpPr>
          <p:cNvPr id="5" name="Text Placeholder 5">
            <a:extLst>
              <a:ext uri="{FF2B5EF4-FFF2-40B4-BE49-F238E27FC236}">
                <a16:creationId xmlns:a16="http://schemas.microsoft.com/office/drawing/2014/main" id="{D15358F4-D27B-BB61-DFA3-E33A2C00322D}"/>
              </a:ext>
            </a:extLst>
          </p:cNvPr>
          <p:cNvSpPr txBox="1">
            <a:spLocks/>
          </p:cNvSpPr>
          <p:nvPr/>
        </p:nvSpPr>
        <p:spPr>
          <a:xfrm>
            <a:off x="228600" y="6240837"/>
            <a:ext cx="10464993"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Decer</a:t>
            </a:r>
            <a:r>
              <a:rPr lang="en-US" altLang="en-US" dirty="0">
                <a:solidFill>
                  <a:srgbClr val="E5DEC1"/>
                </a:solidFill>
                <a:latin typeface="Poppins"/>
              </a:rPr>
              <a:t>a Clinical Education.</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educational grants from AstraZeneca, Daiichi Sankyo, Inc; Genentech, a member of the Roche Group; Gilead Sciences, Inc.; Lilly; Novartis Pharmaceuticals Corporation; and Stemline Therapeutics, Inc.</a:t>
            </a:r>
          </a:p>
        </p:txBody>
      </p:sp>
      <p:sp>
        <p:nvSpPr>
          <p:cNvPr id="7" name="Subtitle 1">
            <a:extLst>
              <a:ext uri="{FF2B5EF4-FFF2-40B4-BE49-F238E27FC236}">
                <a16:creationId xmlns:a16="http://schemas.microsoft.com/office/drawing/2014/main" id="{690D54DB-E287-7B1D-81E1-0AC050815FF8}"/>
              </a:ext>
            </a:extLst>
          </p:cNvPr>
          <p:cNvSpPr txBox="1">
            <a:spLocks/>
          </p:cNvSpPr>
          <p:nvPr/>
        </p:nvSpPr>
        <p:spPr>
          <a:xfrm>
            <a:off x="155711" y="5417021"/>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Tree>
    <p:extLst>
      <p:ext uri="{BB962C8B-B14F-4D97-AF65-F5344CB8AC3E}">
        <p14:creationId xmlns:p14="http://schemas.microsoft.com/office/powerpoint/2010/main" val="414008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8895AD81-D23D-4BD6-9CE3-C6ABB44855EB}"/>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&gt;70% of early breast cancer cases worldwide are ER+/HER2-negative tumors</a:t>
            </a:r>
            <a:r>
              <a:rPr lang="en-US" altLang="en-US" sz="2000" baseline="30000" dirty="0"/>
              <a:t>1</a:t>
            </a:r>
          </a:p>
          <a:p>
            <a:pPr marL="342900" indent="-342900">
              <a:buFont typeface="Arial" panose="020B0604020202020204" pitchFamily="34" charset="0"/>
              <a:buChar char="•"/>
            </a:pPr>
            <a:r>
              <a:rPr lang="en-US" altLang="en-US" sz="2000" dirty="0"/>
              <a:t>Standard tx for ER+ HER2-negative EBC is endocrine therapy (ET) with tamoxifen or AIs</a:t>
            </a:r>
            <a:r>
              <a:rPr lang="en-US" altLang="en-US" sz="2000" baseline="30000" dirty="0"/>
              <a:t>1</a:t>
            </a:r>
          </a:p>
          <a:p>
            <a:pPr marL="574675" lvl="1" indent="-342900">
              <a:buFont typeface="Arial" panose="020B0604020202020204" pitchFamily="34" charset="0"/>
              <a:buChar char="•"/>
            </a:pPr>
            <a:r>
              <a:rPr lang="en-US" altLang="en-US" sz="1800" dirty="0"/>
              <a:t>Newer treatment approaches with CDK4/6 inhibitors, such as abemaciclib and ribociclib, reduce risk of recurrence with increased risk of specific AEs</a:t>
            </a:r>
            <a:r>
              <a:rPr lang="en-US" altLang="en-US" sz="1800" baseline="30000" dirty="0"/>
              <a:t>2,3</a:t>
            </a:r>
          </a:p>
          <a:p>
            <a:pPr marL="342900" indent="-342900">
              <a:buFont typeface="Arial" panose="020B0604020202020204" pitchFamily="34" charset="0"/>
              <a:buChar char="•"/>
            </a:pPr>
            <a:r>
              <a:rPr lang="en-US" altLang="en-US" sz="2000" dirty="0"/>
              <a:t>Patients with ER+/HER2-negative EBC face significant risk of recurrence</a:t>
            </a:r>
            <a:r>
              <a:rPr lang="en-US" altLang="en-US" sz="2000" baseline="30000" dirty="0"/>
              <a:t>4</a:t>
            </a:r>
          </a:p>
          <a:p>
            <a:pPr marL="342900" indent="-342900">
              <a:buFont typeface="Arial" panose="020B0604020202020204" pitchFamily="34" charset="0"/>
              <a:buChar char="•"/>
            </a:pPr>
            <a:r>
              <a:rPr lang="en-US" altLang="en-US" sz="2000" dirty="0"/>
              <a:t>Giredestrant is a novel next-generation oral SERD</a:t>
            </a:r>
            <a:r>
              <a:rPr lang="en-US" altLang="en-US" sz="2000" baseline="30000" dirty="0"/>
              <a:t>5</a:t>
            </a:r>
          </a:p>
          <a:p>
            <a:pPr lvl="2"/>
            <a:r>
              <a:rPr lang="en-US" altLang="en-US" dirty="0"/>
              <a:t>Giredestrant was well tolerated with encouraging antiproliferative activity as neoadjuvant therapy for ER+/HER2-negative EBC in phase II trials vs anastrozole</a:t>
            </a:r>
            <a:r>
              <a:rPr lang="en-US" altLang="en-US" baseline="30000" dirty="0"/>
              <a:t>6</a:t>
            </a:r>
            <a:r>
              <a:rPr lang="en-US" altLang="en-US" dirty="0"/>
              <a:t> and vs tamoxifen</a:t>
            </a:r>
            <a:r>
              <a:rPr lang="en-US" altLang="en-US" baseline="30000" dirty="0"/>
              <a:t>7</a:t>
            </a:r>
          </a:p>
          <a:p>
            <a:pPr marL="342900" indent="-342900">
              <a:buFont typeface="Arial" panose="020B0604020202020204" pitchFamily="34" charset="0"/>
              <a:buChar char="•"/>
            </a:pPr>
            <a:r>
              <a:rPr lang="en-US" altLang="en-US" sz="2000" dirty="0"/>
              <a:t>lidERA Breast Cancer is a phase III trial comparing efficacy and safety of adjuvant giredestrant vs SoC ET in patients with ER+/HER2-negative EBC</a:t>
            </a:r>
            <a:r>
              <a:rPr lang="en-US" altLang="en-US" sz="2000" baseline="30000" dirty="0"/>
              <a:t>8</a:t>
            </a:r>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dirty="0"/>
              <a:t>lidERA: Background</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xfrm>
            <a:off x="3559175" y="6013847"/>
            <a:ext cx="5852454" cy="615553"/>
          </a:xfr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r>
              <a:rPr lang="en-US" altLang="en-US" b="0" dirty="0">
                <a:latin typeface="+mn-lt"/>
              </a:rPr>
              <a:t>1. Loibl. Ann Oncol. 2024;35:159. 2. Johnston. Lancet Oncol. 2023;24:77. 3. Hortobagyi. Ann Oncol. 2025;36:149. 4. O'Shaughnessy. Breast. 2025;81:104437. 5. Liang. J Med Chem. 2021;64:11841. 6. Hurvitz. Lancet Oncol. 2023;24:1029. 7. Llombart-Cussac. ESMO 2025. Abstr 294MO. 8. Bardia</a:t>
            </a:r>
            <a:r>
              <a:rPr lang="en-US" altLang="en-US" b="0" noProof="0" dirty="0">
                <a:latin typeface="+mn-lt"/>
              </a:rPr>
              <a:t>. SABCS 2025. Abstr GS1-10.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CE9BF1C-4496-4898-5C27-651CC1A1FB56}"/>
              </a:ext>
            </a:extLst>
          </p:cNvPr>
          <p:cNvSpPr>
            <a:spLocks noGrp="1"/>
          </p:cNvSpPr>
          <p:nvPr>
            <p:ph idx="1"/>
          </p:nvPr>
        </p:nvSpPr>
        <p:spPr/>
        <p:txBody>
          <a:bodyPr/>
          <a:lstStyle/>
          <a:p>
            <a:pPr marL="342900" indent="-342900">
              <a:buFont typeface="Arial" panose="020B0604020202020204" pitchFamily="34" charset="0"/>
              <a:buChar char="•"/>
            </a:pPr>
            <a:r>
              <a:rPr lang="en-GB" sz="2000" dirty="0"/>
              <a:t>International, multicenter, open-label, randomized phase III trial </a:t>
            </a:r>
            <a:r>
              <a:rPr lang="en-GB" sz="1800" dirty="0"/>
              <a:t>(data cutoff: August 8, 2025)</a:t>
            </a:r>
            <a:endParaRPr lang="en-GB" sz="2000" dirty="0"/>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lidERA: Study Design</a:t>
            </a:r>
          </a:p>
        </p:txBody>
      </p:sp>
      <p:sp>
        <p:nvSpPr>
          <p:cNvPr id="11" name="Text Box 15">
            <a:extLst>
              <a:ext uri="{FF2B5EF4-FFF2-40B4-BE49-F238E27FC236}">
                <a16:creationId xmlns:a16="http://schemas.microsoft.com/office/drawing/2014/main" id="{69ABA474-51D0-3101-A8DD-DA238BAD28FB}"/>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 NCT04961996.</a:t>
            </a:r>
            <a:endParaRPr lang="en-US" altLang="en-US" b="0" dirty="0">
              <a:solidFill>
                <a:srgbClr val="161616"/>
              </a:solidFill>
              <a:latin typeface="Poppins" pitchFamily="2" charset="77"/>
            </a:endParaRP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685800" y="2587685"/>
            <a:ext cx="301157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Patients with ER+ HER2-negative EBC; stage I-III disease</a:t>
            </a:r>
            <a:r>
              <a:rPr kumimoji="0" lang="en-GB" altLang="en-US" sz="1600" b="0" i="0" u="none" strike="noStrike" kern="1200" cap="none" spc="0" normalizeH="0" noProof="0" dirty="0">
                <a:ln>
                  <a:noFill/>
                </a:ln>
                <a:solidFill>
                  <a:srgbClr val="161616"/>
                </a:solidFill>
                <a:effectLst/>
                <a:uLnTx/>
                <a:uFillTx/>
                <a:latin typeface="Poppins" pitchFamily="2" charset="77"/>
                <a:ea typeface="+mn-ea"/>
                <a:cs typeface="Poppins" pitchFamily="2" charset="77"/>
              </a:rPr>
              <a:t>*; surgery for breast cancer in ≤12 mo</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a:t>
            </a:r>
            <a:r>
              <a:rPr lang="en-US" altLang="en-US" sz="1600" dirty="0">
                <a:solidFill>
                  <a:srgbClr val="161616"/>
                </a:solidFill>
                <a:latin typeface="Poppins" pitchFamily="2" charset="77"/>
                <a:cs typeface="Poppins" pitchFamily="2" charset="77"/>
              </a:rPr>
              <a:t>n</a:t>
            </a:r>
            <a:r>
              <a:rPr kumimoji="0" lang="en-US" altLang="en-US" sz="1600" b="0" i="0" u="none" strike="noStrike" kern="1200" cap="none" spc="0" normalizeH="0" baseline="0" noProof="0" dirty="0" err="1">
                <a:ln>
                  <a:noFill/>
                </a:ln>
                <a:solidFill>
                  <a:srgbClr val="161616"/>
                </a:solidFill>
                <a:effectLst/>
                <a:uLnTx/>
                <a:uFillTx/>
                <a:latin typeface="Poppins" pitchFamily="2" charset="77"/>
                <a:ea typeface="+mn-ea"/>
                <a:cs typeface="Poppins" pitchFamily="2" charset="77"/>
              </a:rPr>
              <a:t>eoadjuvant</a:t>
            </a:r>
            <a:r>
              <a:rPr lang="en-US" altLang="en-US" sz="1600" dirty="0">
                <a:solidFill>
                  <a:srgbClr val="161616"/>
                </a:solidFill>
                <a:latin typeface="Poppins" pitchFamily="2" charset="77"/>
                <a:cs typeface="Poppins" pitchFamily="2" charset="77"/>
              </a:rPr>
              <a:t>/</a:t>
            </a:r>
            <a:r>
              <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adjuvant CT permitted; </a:t>
            </a: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ECOG PS 0-2</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 = 4170)</a:t>
            </a:r>
            <a:endParaRPr kumimoji="0" lang="en-US" altLang="en-US" sz="16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1" name="Rectangle 46">
            <a:extLst>
              <a:ext uri="{FF2B5EF4-FFF2-40B4-BE49-F238E27FC236}">
                <a16:creationId xmlns:a16="http://schemas.microsoft.com/office/drawing/2014/main" id="{937A8B82-B1A2-4F68-B7FF-D7788F4B7C74}"/>
              </a:ext>
            </a:extLst>
          </p:cNvPr>
          <p:cNvSpPr>
            <a:spLocks noChangeArrowheads="1"/>
          </p:cNvSpPr>
          <p:nvPr/>
        </p:nvSpPr>
        <p:spPr bwMode="auto">
          <a:xfrm>
            <a:off x="9033546" y="3284358"/>
            <a:ext cx="18003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161616"/>
                </a:solidFill>
                <a:effectLst/>
                <a:uLnTx/>
                <a:uFillTx/>
                <a:latin typeface="Poppins" pitchFamily="2" charset="77"/>
                <a:ea typeface="+mn-ea"/>
                <a:cs typeface="Poppins" pitchFamily="2" charset="77"/>
              </a:rPr>
              <a:t>5-yr follow-up</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4568320" y="2645655"/>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Giredestrant</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 30 mg PO QD</a:t>
            </a:r>
          </a:p>
          <a:p>
            <a:pPr marL="0" marR="0" lvl="0" indent="0" algn="ctr" defTabSz="914400" rtl="0" eaLnBrk="1" fontAlgn="auto" latinLnBrk="0" hangingPunct="1">
              <a:lnSpc>
                <a:spcPct val="100000"/>
              </a:lnSpc>
              <a:spcBef>
                <a:spcPct val="0"/>
              </a:spcBef>
              <a:spcAft>
                <a:spcPct val="0"/>
              </a:spcAft>
              <a:buClrTx/>
              <a:buSzTx/>
              <a:buFontTx/>
              <a:buNone/>
              <a:tabLst/>
              <a:defRPr/>
            </a:pPr>
            <a:r>
              <a:rPr lang="en-US" altLang="en-US" sz="1600" dirty="0">
                <a:solidFill>
                  <a:srgbClr val="F9F3D9"/>
                </a:solidFill>
                <a:latin typeface="Poppins" pitchFamily="2" charset="77"/>
                <a:cs typeface="Poppins" pitchFamily="2" charset="77"/>
              </a:rPr>
              <a:t>(</a:t>
            </a:r>
            <a:r>
              <a:rPr kumimoji="0" lang="en-US" alt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2084)</a:t>
            </a:r>
          </a:p>
        </p:txBody>
      </p:sp>
      <p:sp>
        <p:nvSpPr>
          <p:cNvPr id="19466" name="Line 52">
            <a:extLst>
              <a:ext uri="{FF2B5EF4-FFF2-40B4-BE49-F238E27FC236}">
                <a16:creationId xmlns:a16="http://schemas.microsoft.com/office/drawing/2014/main" id="{809AEC4D-D360-4462-B28D-A44E89AF0366}"/>
              </a:ext>
            </a:extLst>
          </p:cNvPr>
          <p:cNvSpPr>
            <a:spLocks noChangeShapeType="1"/>
          </p:cNvSpPr>
          <p:nvPr/>
        </p:nvSpPr>
        <p:spPr bwMode="auto">
          <a:xfrm>
            <a:off x="8442745" y="3465210"/>
            <a:ext cx="479425"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831720" y="3598156"/>
            <a:ext cx="622300" cy="3508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831720" y="2998080"/>
            <a:ext cx="622300" cy="3476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3" name="Rectangle 28">
            <a:extLst>
              <a:ext uri="{FF2B5EF4-FFF2-40B4-BE49-F238E27FC236}">
                <a16:creationId xmlns:a16="http://schemas.microsoft.com/office/drawing/2014/main" id="{A601C5F4-A25E-BE4E-D9A1-8132AE84FBE7}"/>
              </a:ext>
            </a:extLst>
          </p:cNvPr>
          <p:cNvSpPr>
            <a:spLocks noChangeArrowheads="1"/>
          </p:cNvSpPr>
          <p:nvPr/>
        </p:nvSpPr>
        <p:spPr bwMode="auto">
          <a:xfrm>
            <a:off x="4572158" y="3590807"/>
            <a:ext cx="3790950" cy="703262"/>
          </a:xfrm>
          <a:prstGeom prst="rect">
            <a:avLst/>
          </a:prstGeom>
          <a:solidFill>
            <a:schemeClr val="bg1">
              <a:lumMod val="50000"/>
            </a:schemeClr>
          </a:solidFill>
          <a:ln w="9525">
            <a:noFill/>
            <a:miter lim="800000"/>
            <a:headEnd/>
            <a:tailEnd/>
          </a:ln>
        </p:spPr>
        <p:txBody>
          <a:bodyPr wrap="none" anchor="ctr" anchorCtr="1"/>
          <a:lstStyle/>
          <a:p>
            <a:pPr algn="ctr">
              <a:defRPr/>
            </a:pPr>
            <a:r>
              <a:rPr kumimoji="0" lang="en-US" sz="1600" b="1"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SoC ET</a:t>
            </a:r>
            <a:r>
              <a:rPr kumimoji="0" lang="en-US" sz="1600" b="1" i="0" u="none" strike="noStrike" kern="1200" cap="none" spc="0" normalizeH="0" baseline="30000" noProof="0" dirty="0">
                <a:ln>
                  <a:noFill/>
                </a:ln>
                <a:solidFill>
                  <a:srgbClr val="F9F3D9"/>
                </a:solidFill>
                <a:effectLst/>
                <a:uLnTx/>
                <a:uFillTx/>
                <a:latin typeface="Poppins" pitchFamily="2" charset="77"/>
                <a:ea typeface="+mn-ea"/>
                <a:cs typeface="Poppins" pitchFamily="2" charset="77"/>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F9F3D9"/>
                </a:solidFill>
                <a:effectLst/>
                <a:uLnTx/>
                <a:uFillTx/>
                <a:latin typeface="Poppins" pitchFamily="2" charset="77"/>
                <a:ea typeface="+mn-ea"/>
                <a:cs typeface="Poppins" pitchFamily="2" charset="77"/>
              </a:rPr>
              <a:t>(n = 2086)</a:t>
            </a:r>
          </a:p>
        </p:txBody>
      </p:sp>
      <p:sp>
        <p:nvSpPr>
          <p:cNvPr id="6" name="TextBox 5">
            <a:extLst>
              <a:ext uri="{FF2B5EF4-FFF2-40B4-BE49-F238E27FC236}">
                <a16:creationId xmlns:a16="http://schemas.microsoft.com/office/drawing/2014/main" id="{1C6F63AF-F7DB-DBEE-F8EA-848ADB2A93E4}"/>
              </a:ext>
            </a:extLst>
          </p:cNvPr>
          <p:cNvSpPr txBox="1"/>
          <p:nvPr/>
        </p:nvSpPr>
        <p:spPr>
          <a:xfrm>
            <a:off x="609883" y="4461780"/>
            <a:ext cx="11028603" cy="561096"/>
          </a:xfrm>
          <a:prstGeom prst="rect">
            <a:avLst/>
          </a:prstGeom>
        </p:spPr>
        <p:txBody>
          <a:bodyPr vert="horz" wrap="square" lIns="0" tIns="0" rIns="0" bIns="0" rtlCol="0">
            <a:noAutofit/>
          </a:bodyPr>
          <a:lstStyle/>
          <a:p>
            <a:r>
              <a:rPr lang="en-GB" sz="1100" dirty="0"/>
              <a:t>*Defined as either pN0 and pT &gt;1 cm with grade 3, or Ki67 ≥20%, or high genomic assay score, or pT4N0; node positive. </a:t>
            </a:r>
            <a:r>
              <a:rPr lang="en-GB" sz="1100" baseline="30000" dirty="0"/>
              <a:t>†</a:t>
            </a:r>
            <a:r>
              <a:rPr lang="en-GB" sz="1100" dirty="0"/>
              <a:t>Permitted ET: tamoxifen, anastrozole, letrozole, or exemestane. </a:t>
            </a:r>
            <a:r>
              <a:rPr lang="en-GB" sz="1100" baseline="30000" dirty="0"/>
              <a:t>‡</a:t>
            </a:r>
            <a:r>
              <a:rPr lang="en-US" sz="1100" dirty="0"/>
              <a:t>Other than any in situ carcinoma and nonmelanoma skin cancer.</a:t>
            </a:r>
            <a:endParaRPr lang="en-GB" sz="1100" dirty="0"/>
          </a:p>
        </p:txBody>
      </p:sp>
      <p:sp>
        <p:nvSpPr>
          <p:cNvPr id="7" name="TextBox 6">
            <a:extLst>
              <a:ext uri="{FF2B5EF4-FFF2-40B4-BE49-F238E27FC236}">
                <a16:creationId xmlns:a16="http://schemas.microsoft.com/office/drawing/2014/main" id="{E2FB5F4E-B908-6456-5049-9FA0AB98023A}"/>
              </a:ext>
            </a:extLst>
          </p:cNvPr>
          <p:cNvSpPr txBox="1"/>
          <p:nvPr/>
        </p:nvSpPr>
        <p:spPr>
          <a:xfrm>
            <a:off x="1264362" y="1846256"/>
            <a:ext cx="5672101" cy="573010"/>
          </a:xfrm>
          <a:prstGeom prst="rect">
            <a:avLst/>
          </a:prstGeom>
        </p:spPr>
        <p:txBody>
          <a:bodyPr vert="horz" wrap="square" lIns="0" tIns="0" rIns="0" bIns="0" rtlCol="0">
            <a:noAutofit/>
          </a:bodyPr>
          <a:lstStyle/>
          <a:p>
            <a:pPr algn="ctr"/>
            <a:r>
              <a:rPr lang="en-GB" sz="1100" i="1" dirty="0"/>
              <a:t>Stratified by risk (medium vs high); </a:t>
            </a:r>
            <a:br>
              <a:rPr lang="en-GB" sz="1100" i="1" dirty="0"/>
            </a:br>
            <a:r>
              <a:rPr lang="en-GB" sz="1100" i="1" dirty="0"/>
              <a:t>region (US/Canada/Western Europe vs Asia-Pacific vs ROW); </a:t>
            </a:r>
            <a:br>
              <a:rPr lang="en-GB" sz="1100" i="1" dirty="0"/>
            </a:br>
            <a:r>
              <a:rPr lang="en-GB" sz="1100" i="1" dirty="0"/>
              <a:t>prior CT (no vs yes); menopausal status (premenopausal vs postmenopausal)</a:t>
            </a:r>
          </a:p>
        </p:txBody>
      </p:sp>
      <p:sp>
        <p:nvSpPr>
          <p:cNvPr id="8" name="Line 54">
            <a:extLst>
              <a:ext uri="{FF2B5EF4-FFF2-40B4-BE49-F238E27FC236}">
                <a16:creationId xmlns:a16="http://schemas.microsoft.com/office/drawing/2014/main" id="{95322A01-E016-98C0-CDE0-42F5FD533138}"/>
              </a:ext>
            </a:extLst>
          </p:cNvPr>
          <p:cNvSpPr>
            <a:spLocks noChangeShapeType="1"/>
          </p:cNvSpPr>
          <p:nvPr/>
        </p:nvSpPr>
        <p:spPr bwMode="auto">
          <a:xfrm>
            <a:off x="4100413" y="2419266"/>
            <a:ext cx="3434" cy="630000"/>
          </a:xfrm>
          <a:prstGeom prst="line">
            <a:avLst/>
          </a:prstGeom>
          <a:noFill/>
          <a:ln w="28575">
            <a:solidFill>
              <a:schemeClr val="tx1"/>
            </a:solidFill>
            <a:prstDash val="dash"/>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9" name="Rectangle 46">
            <a:extLst>
              <a:ext uri="{FF2B5EF4-FFF2-40B4-BE49-F238E27FC236}">
                <a16:creationId xmlns:a16="http://schemas.microsoft.com/office/drawing/2014/main" id="{0D3A5BCA-3D10-6E35-5995-9F1F76E9FD21}"/>
              </a:ext>
            </a:extLst>
          </p:cNvPr>
          <p:cNvSpPr>
            <a:spLocks noChangeArrowheads="1"/>
          </p:cNvSpPr>
          <p:nvPr/>
        </p:nvSpPr>
        <p:spPr bwMode="auto">
          <a:xfrm>
            <a:off x="7435941" y="1810297"/>
            <a:ext cx="180035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kumimoji="0" lang="en-US" altLang="en-US" sz="1400" i="1" u="none" strike="noStrike" kern="1200" cap="none" spc="0" normalizeH="0" baseline="0" noProof="0" dirty="0">
                <a:ln>
                  <a:noFill/>
                </a:ln>
                <a:solidFill>
                  <a:srgbClr val="161616"/>
                </a:solidFill>
                <a:effectLst/>
                <a:uLnTx/>
                <a:uFillTx/>
                <a:latin typeface="Poppins" pitchFamily="2" charset="77"/>
                <a:cs typeface="Poppins" pitchFamily="2" charset="77"/>
              </a:rPr>
              <a:t>Treatment period ≥5 yr</a:t>
            </a:r>
          </a:p>
        </p:txBody>
      </p:sp>
      <p:sp>
        <p:nvSpPr>
          <p:cNvPr id="10" name="Line 54">
            <a:extLst>
              <a:ext uri="{FF2B5EF4-FFF2-40B4-BE49-F238E27FC236}">
                <a16:creationId xmlns:a16="http://schemas.microsoft.com/office/drawing/2014/main" id="{D7A2F1CC-8708-E962-4A3A-A507F2CCD70C}"/>
              </a:ext>
            </a:extLst>
          </p:cNvPr>
          <p:cNvSpPr>
            <a:spLocks noChangeShapeType="1"/>
          </p:cNvSpPr>
          <p:nvPr/>
        </p:nvSpPr>
        <p:spPr bwMode="auto">
          <a:xfrm>
            <a:off x="8332686" y="2280409"/>
            <a:ext cx="3434" cy="360000"/>
          </a:xfrm>
          <a:prstGeom prst="line">
            <a:avLst/>
          </a:prstGeom>
          <a:noFill/>
          <a:ln w="28575">
            <a:solidFill>
              <a:schemeClr val="tx1"/>
            </a:solidFill>
            <a:prstDash val="solid"/>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 name="Content Placeholder 3">
            <a:extLst>
              <a:ext uri="{FF2B5EF4-FFF2-40B4-BE49-F238E27FC236}">
                <a16:creationId xmlns:a16="http://schemas.microsoft.com/office/drawing/2014/main" id="{6C841283-CE59-7A83-C6E2-316C1B7E47C1}"/>
              </a:ext>
            </a:extLst>
          </p:cNvPr>
          <p:cNvSpPr txBox="1">
            <a:spLocks/>
          </p:cNvSpPr>
          <p:nvPr/>
        </p:nvSpPr>
        <p:spPr>
          <a:xfrm>
            <a:off x="225870" y="4958300"/>
            <a:ext cx="11740260" cy="948211"/>
          </a:xfrm>
          <a:prstGeom prst="rect">
            <a:avLst/>
          </a:prstGeom>
        </p:spPr>
        <p:txBody>
          <a:bodyPr vert="horz" lIns="0" tIns="0" rIns="0" bIns="0" rtlCol="0">
            <a:noAutofit/>
          </a:bodyPr>
          <a:lstStyle>
            <a:lvl1pPr marL="0" indent="0" algn="l" defTabSz="914400" rtl="0" eaLnBrk="1" latinLnBrk="0" hangingPunct="1">
              <a:lnSpc>
                <a:spcPct val="100000"/>
              </a:lnSpc>
              <a:spcBef>
                <a:spcPts val="1600"/>
              </a:spcBef>
              <a:buFont typeface="Arial" panose="020B0604020202020204" pitchFamily="34" charset="0"/>
              <a:buNone/>
              <a:defRPr lang="en-US" sz="2400" kern="120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16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16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1600"/>
              </a:spcBef>
              <a:buFont typeface="Arial" panose="020B0604020202020204" pitchFamily="34" charset="0"/>
              <a:buChar char="•"/>
              <a:defRPr lang="en-US" sz="1600" kern="120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16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r>
              <a:rPr lang="en-GB" sz="2000" b="1" dirty="0"/>
              <a:t>Primary endpoint:</a:t>
            </a:r>
            <a:r>
              <a:rPr lang="en-GB" sz="2000" dirty="0"/>
              <a:t> IDFS (not including second primary cancer outside breast) in ITT group</a:t>
            </a:r>
          </a:p>
          <a:p>
            <a:pPr marL="342900" indent="-342900">
              <a:buFont typeface="Arial" panose="020B0604020202020204" pitchFamily="34" charset="0"/>
              <a:buChar char="•"/>
            </a:pPr>
            <a:r>
              <a:rPr lang="en-GB" sz="2000" b="1" dirty="0"/>
              <a:t>Secondary endpoints:</a:t>
            </a:r>
            <a:r>
              <a:rPr lang="en-GB" sz="2000" dirty="0"/>
              <a:t> DFS, DRFI, IDFS (including second primary cancer outside breast</a:t>
            </a:r>
            <a:r>
              <a:rPr lang="en-GB" sz="2000" baseline="30000" dirty="0"/>
              <a:t>‡</a:t>
            </a:r>
            <a:r>
              <a:rPr lang="en-GB" sz="2000" dirty="0"/>
              <a:t>), LRRFI, OS, safety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p:txBody>
          <a:bodyPr/>
          <a:lstStyle/>
          <a:p>
            <a:r>
              <a:rPr lang="en-US" altLang="en-US" dirty="0"/>
              <a:t>lidERA: Baseline Characteristics</a:t>
            </a:r>
          </a:p>
        </p:txBody>
      </p:sp>
      <p:sp>
        <p:nvSpPr>
          <p:cNvPr id="5" name="Text Box 15">
            <a:extLst>
              <a:ext uri="{FF2B5EF4-FFF2-40B4-BE49-F238E27FC236}">
                <a16:creationId xmlns:a16="http://schemas.microsoft.com/office/drawing/2014/main" id="{05769C6B-F481-FFE1-B86A-D3A1AE54B9B0}"/>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a:t>
            </a:r>
            <a:endParaRPr lang="en-US" altLang="en-US" b="0" dirty="0">
              <a:solidFill>
                <a:srgbClr val="161616"/>
              </a:solidFill>
              <a:latin typeface="Poppins" pitchFamily="2" charset="77"/>
            </a:endParaRPr>
          </a:p>
        </p:txBody>
      </p:sp>
      <p:graphicFrame>
        <p:nvGraphicFramePr>
          <p:cNvPr id="4" name="Group 3">
            <a:extLst>
              <a:ext uri="{FF2B5EF4-FFF2-40B4-BE49-F238E27FC236}">
                <a16:creationId xmlns:a16="http://schemas.microsoft.com/office/drawing/2014/main" id="{A68C10D6-6D79-56EB-9BA4-211FB720B8AA}"/>
              </a:ext>
            </a:extLst>
          </p:cNvPr>
          <p:cNvGraphicFramePr>
            <a:graphicFrameLocks/>
          </p:cNvGraphicFramePr>
          <p:nvPr>
            <p:extLst>
              <p:ext uri="{D42A27DB-BD31-4B8C-83A1-F6EECF244321}">
                <p14:modId xmlns:p14="http://schemas.microsoft.com/office/powerpoint/2010/main" val="409047722"/>
              </p:ext>
            </p:extLst>
          </p:nvPr>
        </p:nvGraphicFramePr>
        <p:xfrm>
          <a:off x="231078" y="1333500"/>
          <a:ext cx="5761907" cy="3840576"/>
        </p:xfrm>
        <a:graphic>
          <a:graphicData uri="http://schemas.openxmlformats.org/drawingml/2006/table">
            <a:tbl>
              <a:tblPr/>
              <a:tblGrid>
                <a:gridCol w="3137155">
                  <a:extLst>
                    <a:ext uri="{9D8B030D-6E8A-4147-A177-3AD203B41FA5}">
                      <a16:colId xmlns:a16="http://schemas.microsoft.com/office/drawing/2014/main" val="20000"/>
                    </a:ext>
                  </a:extLst>
                </a:gridCol>
                <a:gridCol w="1275348">
                  <a:extLst>
                    <a:ext uri="{9D8B030D-6E8A-4147-A177-3AD203B41FA5}">
                      <a16:colId xmlns:a16="http://schemas.microsoft.com/office/drawing/2014/main" val="20001"/>
                    </a:ext>
                  </a:extLst>
                </a:gridCol>
                <a:gridCol w="1349404">
                  <a:extLst>
                    <a:ext uri="{9D8B030D-6E8A-4147-A177-3AD203B41FA5}">
                      <a16:colId xmlns:a16="http://schemas.microsoft.com/office/drawing/2014/main" val="20002"/>
                    </a:ext>
                  </a:extLst>
                </a:gridCol>
              </a:tblGrid>
              <a:tr h="3690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2"/>
                          </a:solidFill>
                          <a:effectLst/>
                          <a:latin typeface="Poppins" pitchFamily="2" charset="77"/>
                          <a:cs typeface="Poppins" pitchFamily="2" charset="77"/>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Giredestrant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(n =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(n = 2086)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54.0 (22-91)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54.0 (25-89)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Female,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2073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2075 (99.5)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9593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American Indian or Alaska Native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Asian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White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77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461 (22.1)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50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263 (12.6)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1233 (59.2)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62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467 (22.4)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50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232 (11.1)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1275 (61.1)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811794">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Region,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Asia-Pacific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USA/Canada/Western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Latin America/Africa/Eastern Europe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544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860 (41.3)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680 (32.6)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544 (26.1)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905 (43.4)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637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31807595"/>
                  </a:ext>
                </a:extLst>
              </a:tr>
              <a:tr h="51660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Menopausal status,</a:t>
                      </a:r>
                      <a:r>
                        <a:rPr kumimoji="0" lang="en-US" sz="1200" b="0" i="0" u="none" strike="noStrike" cap="none" normalizeH="0" baseline="0" dirty="0">
                          <a:ln>
                            <a:noFill/>
                          </a:ln>
                          <a:solidFill>
                            <a:schemeClr val="tx1"/>
                          </a:solidFill>
                          <a:effectLst/>
                          <a:latin typeface="Poppins" pitchFamily="2" charset="77"/>
                          <a:cs typeface="Poppins" pitchFamily="2" charset="77"/>
                        </a:rPr>
                        <a:t>*</a:t>
                      </a: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849 (41.0)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1220 (59.0)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838 (40.4)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1236 (59.6)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218692185"/>
                  </a:ext>
                </a:extLst>
              </a:tr>
            </a:tbl>
          </a:graphicData>
        </a:graphic>
      </p:graphicFrame>
      <p:graphicFrame>
        <p:nvGraphicFramePr>
          <p:cNvPr id="10" name="Group 3">
            <a:extLst>
              <a:ext uri="{FF2B5EF4-FFF2-40B4-BE49-F238E27FC236}">
                <a16:creationId xmlns:a16="http://schemas.microsoft.com/office/drawing/2014/main" id="{D0488994-111F-2BCF-9A59-61CD3D4AB7D9}"/>
              </a:ext>
            </a:extLst>
          </p:cNvPr>
          <p:cNvGraphicFramePr>
            <a:graphicFrameLocks/>
          </p:cNvGraphicFramePr>
          <p:nvPr>
            <p:extLst>
              <p:ext uri="{D42A27DB-BD31-4B8C-83A1-F6EECF244321}">
                <p14:modId xmlns:p14="http://schemas.microsoft.com/office/powerpoint/2010/main" val="3961835982"/>
              </p:ext>
            </p:extLst>
          </p:nvPr>
        </p:nvGraphicFramePr>
        <p:xfrm>
          <a:off x="6314767" y="1333500"/>
          <a:ext cx="5656572" cy="4023456"/>
        </p:xfrm>
        <a:graphic>
          <a:graphicData uri="http://schemas.openxmlformats.org/drawingml/2006/table">
            <a:tbl>
              <a:tblPr/>
              <a:tblGrid>
                <a:gridCol w="2940698">
                  <a:extLst>
                    <a:ext uri="{9D8B030D-6E8A-4147-A177-3AD203B41FA5}">
                      <a16:colId xmlns:a16="http://schemas.microsoft.com/office/drawing/2014/main" val="20000"/>
                    </a:ext>
                  </a:extLst>
                </a:gridCol>
                <a:gridCol w="1391139">
                  <a:extLst>
                    <a:ext uri="{9D8B030D-6E8A-4147-A177-3AD203B41FA5}">
                      <a16:colId xmlns:a16="http://schemas.microsoft.com/office/drawing/2014/main" val="20001"/>
                    </a:ext>
                  </a:extLst>
                </a:gridCol>
                <a:gridCol w="1324735">
                  <a:extLst>
                    <a:ext uri="{9D8B030D-6E8A-4147-A177-3AD203B41FA5}">
                      <a16:colId xmlns:a16="http://schemas.microsoft.com/office/drawing/2014/main" val="20002"/>
                    </a:ext>
                  </a:extLst>
                </a:gridCol>
              </a:tblGrid>
              <a:tr h="2969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2"/>
                          </a:solidFill>
                          <a:effectLst/>
                          <a:latin typeface="Poppins" pitchFamily="2" charset="77"/>
                          <a:cs typeface="Poppins" pitchFamily="2" charset="77"/>
                        </a:rPr>
                        <a:t>Characteristic,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Giredestrant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(n =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(n = 2086)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41577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ER status</a:t>
                      </a:r>
                      <a:r>
                        <a:rPr kumimoji="0" lang="en-US" sz="1200" b="0" i="0" u="none" strike="noStrike" cap="none" normalizeH="0" baseline="30000" dirty="0">
                          <a:ln>
                            <a:noFill/>
                          </a:ln>
                          <a:solidFill>
                            <a:schemeClr val="tx1"/>
                          </a:solidFill>
                          <a:effectLst/>
                          <a:latin typeface="Poppins" pitchFamily="2" charset="77"/>
                          <a:cs typeface="Poppins" pitchFamily="2" charset="77"/>
                        </a:rPr>
                        <a:t>†</a:t>
                      </a: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Low positive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Positive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2030 (97.8)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52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2031 (97.5)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534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200" b="0" i="0" u="none" strike="noStrike" cap="none" normalizeH="0" baseline="0" dirty="0">
                          <a:ln>
                            <a:noFill/>
                          </a:ln>
                          <a:solidFill>
                            <a:schemeClr val="tx1"/>
                          </a:solidFill>
                          <a:effectLst/>
                          <a:latin typeface="Poppins" pitchFamily="2" charset="77"/>
                          <a:cs typeface="Poppins" pitchFamily="2" charset="77"/>
                        </a:rPr>
                        <a:t>AJCC stage at surgery</a:t>
                      </a:r>
                      <a:r>
                        <a:rPr kumimoji="0" lang="en-US" sz="1200" b="0" i="0" u="none" strike="noStrike" cap="none" normalizeH="0" baseline="30000" dirty="0">
                          <a:ln>
                            <a:noFill/>
                          </a:ln>
                          <a:solidFill>
                            <a:schemeClr val="tx1"/>
                          </a:solidFill>
                          <a:effectLst/>
                          <a:latin typeface="Poppins" pitchFamily="2" charset="77"/>
                          <a:cs typeface="Poppins" pitchFamily="2" charset="77"/>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254 (12.3)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1013 (49.0)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799 (38.7)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283 (13.6)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950 (45.7)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844 (40.6)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5345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Nodal stage on surgical specimen</a:t>
                      </a:r>
                      <a:r>
                        <a:rPr kumimoji="0" lang="en-US" sz="1200" b="0" i="0" u="none" strike="noStrike" cap="none" normalizeH="0" baseline="30000" dirty="0">
                          <a:ln>
                            <a:noFill/>
                          </a:ln>
                          <a:solidFill>
                            <a:schemeClr val="tx1"/>
                          </a:solidFill>
                          <a:effectLst/>
                          <a:latin typeface="Poppins" pitchFamily="2" charset="77"/>
                          <a:cs typeface="Poppins" pitchFamily="2" charset="77"/>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pN0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pN1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pN2-3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449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968 (46.6)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662 (31.8)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441 (21.2)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953 (45.7)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691 (33.1)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415779">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Medium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1448 (69.5)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636 (30.5)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1447 (69.4)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639 (30.6)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931807595"/>
                  </a:ext>
                </a:extLst>
              </a:tr>
              <a:tr h="415779">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Prior 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396 (19.0)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1688 (81.0)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450 (21.6)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1636 (78.4)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218692185"/>
                  </a:ext>
                </a:extLst>
              </a:tr>
            </a:tbl>
          </a:graphicData>
        </a:graphic>
      </p:graphicFrame>
      <p:sp>
        <p:nvSpPr>
          <p:cNvPr id="11" name="TextBox 10">
            <a:extLst>
              <a:ext uri="{FF2B5EF4-FFF2-40B4-BE49-F238E27FC236}">
                <a16:creationId xmlns:a16="http://schemas.microsoft.com/office/drawing/2014/main" id="{1C3409D2-37A3-9B80-47E2-2EB345DAC3EA}"/>
              </a:ext>
            </a:extLst>
          </p:cNvPr>
          <p:cNvSpPr txBox="1"/>
          <p:nvPr/>
        </p:nvSpPr>
        <p:spPr>
          <a:xfrm>
            <a:off x="231078" y="5524499"/>
            <a:ext cx="11740260" cy="547847"/>
          </a:xfrm>
          <a:prstGeom prst="rect">
            <a:avLst/>
          </a:prstGeom>
        </p:spPr>
        <p:txBody>
          <a:bodyPr vert="horz" wrap="square" lIns="0" tIns="0" rIns="0" bIns="0" rtlCol="0">
            <a:noAutofit/>
          </a:bodyPr>
          <a:lstStyle/>
          <a:p>
            <a:r>
              <a:rPr lang="en-GB" sz="1000" dirty="0"/>
              <a:t>*n = 27 patients with unknown menopausal status (</a:t>
            </a:r>
            <a:r>
              <a:rPr lang="en-US" sz="1000" dirty="0">
                <a:latin typeface="Poppins" pitchFamily="2" charset="77"/>
                <a:cs typeface="Poppins" pitchFamily="2" charset="77"/>
              </a:rPr>
              <a:t>giredestrant: n = 15; SoC: n = 12). </a:t>
            </a:r>
            <a:r>
              <a:rPr lang="en-US" sz="1000" baseline="30000" dirty="0">
                <a:latin typeface="Poppins" pitchFamily="2" charset="77"/>
                <a:cs typeface="Poppins" pitchFamily="2" charset="77"/>
              </a:rPr>
              <a:t>†</a:t>
            </a:r>
            <a:r>
              <a:rPr lang="en-GB" sz="1000" dirty="0"/>
              <a:t>Low positive = </a:t>
            </a:r>
            <a:r>
              <a:rPr lang="en-US" sz="1000" dirty="0">
                <a:latin typeface="Poppins" pitchFamily="2" charset="77"/>
                <a:cs typeface="Poppins" pitchFamily="2" charset="77"/>
              </a:rPr>
              <a:t>1-10% of cells positive; positive = &gt;10% of cells positive. </a:t>
            </a:r>
            <a:r>
              <a:rPr lang="en-US" sz="1000" baseline="30000" dirty="0">
                <a:latin typeface="Poppins" pitchFamily="2" charset="77"/>
                <a:cs typeface="Poppins" pitchFamily="2" charset="77"/>
              </a:rPr>
              <a:t>‡</a:t>
            </a:r>
            <a:r>
              <a:rPr lang="en-US" sz="1000" dirty="0">
                <a:latin typeface="Poppins" pitchFamily="2" charset="77"/>
                <a:cs typeface="Poppins" pitchFamily="2" charset="77"/>
              </a:rPr>
              <a:t>n=1 patient with stage 0 disease and n = 26 in whom stage was unknown (giredestrant: n = 18; SoC: n = 8). </a:t>
            </a:r>
            <a:r>
              <a:rPr lang="en-US" sz="1000" baseline="30000" dirty="0">
                <a:latin typeface="Poppins" pitchFamily="2" charset="77"/>
                <a:cs typeface="Poppins" pitchFamily="2" charset="77"/>
              </a:rPr>
              <a:t>§</a:t>
            </a:r>
            <a:r>
              <a:rPr lang="en-US" sz="1000" dirty="0">
                <a:latin typeface="Poppins" pitchFamily="2" charset="77"/>
                <a:cs typeface="Poppins" pitchFamily="2" charset="77"/>
              </a:rPr>
              <a:t>n = 6 patients with unknown nodal status </a:t>
            </a:r>
            <a:r>
              <a:rPr lang="en-GB" sz="1000" dirty="0"/>
              <a:t>(</a:t>
            </a:r>
            <a:r>
              <a:rPr lang="en-US" sz="1000" dirty="0">
                <a:latin typeface="Poppins" pitchFamily="2" charset="77"/>
                <a:cs typeface="Poppins" pitchFamily="2" charset="77"/>
              </a:rPr>
              <a:t>giredestrant: n = 5; SoC: n = 1).</a:t>
            </a:r>
            <a:endParaRPr lang="en-GB" sz="1000" dirty="0"/>
          </a:p>
        </p:txBody>
      </p:sp>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BF0F54-4C1F-8977-66B4-F3CF55D12E55}"/>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ACBC1158-2D7F-9840-F3B5-A8991CFFA0AD}"/>
              </a:ext>
            </a:extLst>
          </p:cNvPr>
          <p:cNvSpPr>
            <a:spLocks noGrp="1"/>
          </p:cNvSpPr>
          <p:nvPr>
            <p:ph idx="1"/>
          </p:nvPr>
        </p:nvSpPr>
        <p:spPr>
          <a:xfrm>
            <a:off x="231078" y="4535203"/>
            <a:ext cx="11740260" cy="1554699"/>
          </a:xfrm>
        </p:spPr>
        <p:txBody>
          <a:bodyPr/>
          <a:lstStyle/>
          <a:p>
            <a:pPr marL="342900" indent="-342900">
              <a:buFont typeface="Arial" panose="020B0604020202020204" pitchFamily="34" charset="0"/>
              <a:buChar char="•"/>
            </a:pPr>
            <a:r>
              <a:rPr lang="en-US" altLang="en-US" sz="2000" dirty="0"/>
              <a:t>In an exploratory analysis of IDFS by SoC ET, giredestrant improved IDFS vs AI (HR: 0.73; 95% CI: 0.58-0.92) and vs tamoxifen (HR: 0.53; 95% CI: 0.35-0.80)</a:t>
            </a:r>
          </a:p>
        </p:txBody>
      </p:sp>
      <p:sp>
        <p:nvSpPr>
          <p:cNvPr id="10243" name="Rectangle 4">
            <a:extLst>
              <a:ext uri="{FF2B5EF4-FFF2-40B4-BE49-F238E27FC236}">
                <a16:creationId xmlns:a16="http://schemas.microsoft.com/office/drawing/2014/main" id="{498A3993-5211-E82E-E547-676278519716}"/>
              </a:ext>
            </a:extLst>
          </p:cNvPr>
          <p:cNvSpPr>
            <a:spLocks noGrp="1" noChangeArrowheads="1"/>
          </p:cNvSpPr>
          <p:nvPr>
            <p:ph type="title"/>
          </p:nvPr>
        </p:nvSpPr>
        <p:spPr>
          <a:xfrm>
            <a:off x="231078" y="534083"/>
            <a:ext cx="11740260" cy="496290"/>
          </a:xfrm>
        </p:spPr>
        <p:txBody>
          <a:bodyPr/>
          <a:lstStyle/>
          <a:p>
            <a:r>
              <a:rPr lang="en-US" altLang="en-US" dirty="0"/>
              <a:t>lidERA: </a:t>
            </a:r>
            <a:r>
              <a:rPr lang="en-US" dirty="0"/>
              <a:t>IDFS (Primary Endpoint)</a:t>
            </a:r>
            <a:endParaRPr lang="en-US" altLang="en-US" dirty="0"/>
          </a:p>
        </p:txBody>
      </p:sp>
      <p:sp>
        <p:nvSpPr>
          <p:cNvPr id="5" name="Text Box 15">
            <a:extLst>
              <a:ext uri="{FF2B5EF4-FFF2-40B4-BE49-F238E27FC236}">
                <a16:creationId xmlns:a16="http://schemas.microsoft.com/office/drawing/2014/main" id="{75DE7846-2174-2112-A58F-06D032E2E08B}"/>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a:t>
            </a:r>
            <a:endParaRPr lang="en-US" altLang="en-US"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6640959F-D376-F9A1-3BA5-2357D5FE6557}"/>
              </a:ext>
            </a:extLst>
          </p:cNvPr>
          <p:cNvGraphicFramePr>
            <a:graphicFrameLocks/>
          </p:cNvGraphicFramePr>
          <p:nvPr>
            <p:extLst>
              <p:ext uri="{D42A27DB-BD31-4B8C-83A1-F6EECF244321}">
                <p14:modId xmlns:p14="http://schemas.microsoft.com/office/powerpoint/2010/main" val="2087053491"/>
              </p:ext>
            </p:extLst>
          </p:nvPr>
        </p:nvGraphicFramePr>
        <p:xfrm>
          <a:off x="231078" y="1333500"/>
          <a:ext cx="11815867" cy="3078592"/>
        </p:xfrm>
        <a:graphic>
          <a:graphicData uri="http://schemas.openxmlformats.org/drawingml/2006/table">
            <a:tbl>
              <a:tblPr/>
              <a:tblGrid>
                <a:gridCol w="4130610">
                  <a:extLst>
                    <a:ext uri="{9D8B030D-6E8A-4147-A177-3AD203B41FA5}">
                      <a16:colId xmlns:a16="http://schemas.microsoft.com/office/drawing/2014/main" val="20000"/>
                    </a:ext>
                  </a:extLst>
                </a:gridCol>
                <a:gridCol w="2788920">
                  <a:extLst>
                    <a:ext uri="{9D8B030D-6E8A-4147-A177-3AD203B41FA5}">
                      <a16:colId xmlns:a16="http://schemas.microsoft.com/office/drawing/2014/main" val="20001"/>
                    </a:ext>
                  </a:extLst>
                </a:gridCol>
                <a:gridCol w="505829">
                  <a:extLst>
                    <a:ext uri="{9D8B030D-6E8A-4147-A177-3AD203B41FA5}">
                      <a16:colId xmlns:a16="http://schemas.microsoft.com/office/drawing/2014/main" val="20002"/>
                    </a:ext>
                  </a:extLst>
                </a:gridCol>
                <a:gridCol w="2164716">
                  <a:extLst>
                    <a:ext uri="{9D8B030D-6E8A-4147-A177-3AD203B41FA5}">
                      <a16:colId xmlns:a16="http://schemas.microsoft.com/office/drawing/2014/main" val="3424481987"/>
                    </a:ext>
                  </a:extLst>
                </a:gridCol>
                <a:gridCol w="2225792">
                  <a:extLst>
                    <a:ext uri="{9D8B030D-6E8A-4147-A177-3AD203B41FA5}">
                      <a16:colId xmlns:a16="http://schemas.microsoft.com/office/drawing/2014/main" val="2373850928"/>
                    </a:ext>
                  </a:extLst>
                </a:gridCol>
              </a:tblGrid>
              <a:tr h="3690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bg2"/>
                          </a:solidFill>
                          <a:effectLst/>
                          <a:latin typeface="Poppins" pitchFamily="2" charset="77"/>
                          <a:cs typeface="Poppins" pitchFamily="2" charset="77"/>
                        </a:rPr>
                        <a:t>IDFS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solidFill>
                          <a:effectLst/>
                          <a:latin typeface="Poppins" pitchFamily="2" charset="77"/>
                          <a:cs typeface="Poppins" pitchFamily="2" charset="77"/>
                        </a:rPr>
                        <a:t>Giredestrant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solidFill>
                          <a:effectLst/>
                          <a:latin typeface="Poppins" pitchFamily="2" charset="77"/>
                          <a:cs typeface="Poppins" pitchFamily="2" charset="77"/>
                        </a:rPr>
                        <a:t>(n =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solidFill>
                          <a:effectLst/>
                          <a:latin typeface="Poppins" pitchFamily="2" charset="77"/>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solidFill>
                          <a:effectLst/>
                          <a:latin typeface="Poppins" pitchFamily="2" charset="77"/>
                          <a:cs typeface="Poppins" pitchFamily="2" charset="77"/>
                        </a:rPr>
                        <a:t>(n = 2086)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1" u="none" strike="noStrike" cap="none" normalizeH="0" baseline="0" dirty="0">
                          <a:ln>
                            <a:noFill/>
                          </a:ln>
                          <a:solidFill>
                            <a:schemeClr val="bg2"/>
                          </a:solidFill>
                          <a:effectLst/>
                          <a:latin typeface="Poppins" pitchFamily="2" charset="77"/>
                          <a:cs typeface="Poppins" pitchFamily="2" charset="77"/>
                        </a:rPr>
                        <a:t>P</a:t>
                      </a:r>
                      <a:r>
                        <a:rPr kumimoji="0" lang="en-US" sz="2000" b="1" i="0" u="none" strike="noStrike" cap="none" normalizeH="0" baseline="0" dirty="0">
                          <a:ln>
                            <a:noFill/>
                          </a:ln>
                          <a:solidFill>
                            <a:schemeClr val="bg2"/>
                          </a:solidFill>
                          <a:effectLst/>
                          <a:latin typeface="Poppins" pitchFamily="2" charset="77"/>
                          <a:cs typeface="Poppins" pitchFamily="2" charset="77"/>
                        </a:rPr>
                        <a:t> 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IDFS events,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140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196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Stratified 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0.70 (0.57-0.87)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.0014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12-mo IDFS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96.9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140426860"/>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24-mo IDFS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94.6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92.3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37539046"/>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36-mo IDFS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92.4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GB"/>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89.6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621874714"/>
                  </a:ext>
                </a:extLst>
              </a:tr>
              <a:tr h="2214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altLang="en-US" sz="2000" dirty="0"/>
                        <a:t>Median follow-up, mo</a:t>
                      </a:r>
                      <a:endParaRPr kumimoji="0" lang="en-US" sz="20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32.4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32.3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Poppins" pitchFamily="2" charset="77"/>
                          <a:cs typeface="Poppins" pitchFamily="2" charset="77"/>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93270625"/>
                  </a:ext>
                </a:extLst>
              </a:tr>
            </a:tbl>
          </a:graphicData>
        </a:graphic>
      </p:graphicFrame>
    </p:spTree>
    <p:extLst>
      <p:ext uri="{BB962C8B-B14F-4D97-AF65-F5344CB8AC3E}">
        <p14:creationId xmlns:p14="http://schemas.microsoft.com/office/powerpoint/2010/main" val="4765647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22A00-D9A3-ACC4-1285-53AD948A8589}"/>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83AB1394-AA2C-BE38-D508-14BD9F36BA2F}"/>
              </a:ext>
            </a:extLst>
          </p:cNvPr>
          <p:cNvSpPr>
            <a:spLocks noGrp="1" noChangeArrowheads="1"/>
          </p:cNvSpPr>
          <p:nvPr>
            <p:ph type="title"/>
          </p:nvPr>
        </p:nvSpPr>
        <p:spPr>
          <a:xfrm>
            <a:off x="231078" y="280168"/>
            <a:ext cx="11740260" cy="1004121"/>
          </a:xfrm>
        </p:spPr>
        <p:txBody>
          <a:bodyPr/>
          <a:lstStyle/>
          <a:p>
            <a:r>
              <a:rPr lang="en-US" altLang="en-US" dirty="0"/>
              <a:t>lidERA: </a:t>
            </a:r>
            <a:r>
              <a:rPr lang="en-US" dirty="0"/>
              <a:t>IDFS by Subgroup</a:t>
            </a:r>
            <a:br>
              <a:rPr lang="en-US" dirty="0"/>
            </a:br>
            <a:endParaRPr lang="en-US" altLang="en-US" dirty="0"/>
          </a:p>
        </p:txBody>
      </p:sp>
      <p:sp>
        <p:nvSpPr>
          <p:cNvPr id="5" name="Text Box 15">
            <a:extLst>
              <a:ext uri="{FF2B5EF4-FFF2-40B4-BE49-F238E27FC236}">
                <a16:creationId xmlns:a16="http://schemas.microsoft.com/office/drawing/2014/main" id="{BA05B456-5997-C066-73F0-BF88DB8939BE}"/>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a:t>
            </a:r>
            <a:endParaRPr lang="en-US" altLang="en-US"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72809C35-E047-2F2B-B4CD-975A9C103007}"/>
              </a:ext>
            </a:extLst>
          </p:cNvPr>
          <p:cNvGraphicFramePr>
            <a:graphicFrameLocks/>
          </p:cNvGraphicFramePr>
          <p:nvPr>
            <p:extLst>
              <p:ext uri="{D42A27DB-BD31-4B8C-83A1-F6EECF244321}">
                <p14:modId xmlns:p14="http://schemas.microsoft.com/office/powerpoint/2010/main" val="1173788464"/>
              </p:ext>
            </p:extLst>
          </p:nvPr>
        </p:nvGraphicFramePr>
        <p:xfrm>
          <a:off x="220662" y="828528"/>
          <a:ext cx="11740260" cy="5395104"/>
        </p:xfrm>
        <a:graphic>
          <a:graphicData uri="http://schemas.openxmlformats.org/drawingml/2006/table">
            <a:tbl>
              <a:tblPr/>
              <a:tblGrid>
                <a:gridCol w="3391798">
                  <a:extLst>
                    <a:ext uri="{9D8B030D-6E8A-4147-A177-3AD203B41FA5}">
                      <a16:colId xmlns:a16="http://schemas.microsoft.com/office/drawing/2014/main" val="20000"/>
                    </a:ext>
                  </a:extLst>
                </a:gridCol>
                <a:gridCol w="2164083">
                  <a:extLst>
                    <a:ext uri="{9D8B030D-6E8A-4147-A177-3AD203B41FA5}">
                      <a16:colId xmlns:a16="http://schemas.microsoft.com/office/drawing/2014/main" val="2428557851"/>
                    </a:ext>
                  </a:extLst>
                </a:gridCol>
                <a:gridCol w="2164083">
                  <a:extLst>
                    <a:ext uri="{9D8B030D-6E8A-4147-A177-3AD203B41FA5}">
                      <a16:colId xmlns:a16="http://schemas.microsoft.com/office/drawing/2014/main" val="4056126082"/>
                    </a:ext>
                  </a:extLst>
                </a:gridCol>
                <a:gridCol w="2164083">
                  <a:extLst>
                    <a:ext uri="{9D8B030D-6E8A-4147-A177-3AD203B41FA5}">
                      <a16:colId xmlns:a16="http://schemas.microsoft.com/office/drawing/2014/main" val="1534707292"/>
                    </a:ext>
                  </a:extLst>
                </a:gridCol>
                <a:gridCol w="1856213">
                  <a:extLst>
                    <a:ext uri="{9D8B030D-6E8A-4147-A177-3AD203B41FA5}">
                      <a16:colId xmlns:a16="http://schemas.microsoft.com/office/drawing/2014/main" val="2373850928"/>
                    </a:ext>
                  </a:extLst>
                </a:gridCol>
              </a:tblGrid>
              <a:tr h="25234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200" b="1" i="0" u="none" strike="noStrike" cap="none" normalizeH="0" baseline="0" dirty="0">
                          <a:ln>
                            <a:noFill/>
                          </a:ln>
                          <a:solidFill>
                            <a:schemeClr val="bg2"/>
                          </a:solidFill>
                          <a:effectLst/>
                          <a:latin typeface="Poppins" pitchFamily="2" charset="77"/>
                          <a:cs typeface="Poppins" pitchFamily="2" charset="77"/>
                        </a:rPr>
                        <a:t>Variable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Patients, n</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Poppins" pitchFamily="2" charset="77"/>
                        <a:cs typeface="Poppins" pitchFamily="2" charset="77"/>
                      </a:endParaRP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HR (95% CI)</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443239388"/>
                  </a:ext>
                </a:extLst>
              </a:tr>
              <a:tr h="252347">
                <a:tc vMerge="1">
                  <a:txBody>
                    <a:bodyPr/>
                    <a:lstStyle/>
                    <a:p>
                      <a:endParaRPr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Total</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Giredestrant</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1" i="0" u="none" strike="noStrike" cap="none" normalizeH="0" baseline="0" dirty="0">
                          <a:ln>
                            <a:noFill/>
                          </a:ln>
                          <a:solidFill>
                            <a:schemeClr val="bg2"/>
                          </a:solidFill>
                          <a:effectLst/>
                          <a:latin typeface="Poppins" pitchFamily="2" charset="77"/>
                          <a:cs typeface="Poppins" pitchFamily="2" charset="77"/>
                        </a:rPr>
                        <a:t>SoC ET</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vMerge="1">
                  <a:txBody>
                    <a:bodyPr/>
                    <a:lstStyle/>
                    <a:p>
                      <a:endParaRPr dirty="0"/>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25234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All 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4170</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2084</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2086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0.70 (0.57-0.87)</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925234">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Age group,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≤45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&gt;45 to ≤55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&gt;55 to ≤65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&gt;65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1118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791</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385</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406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0.81 (0.50-1.33)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0.54 (0.36-0.80)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0.77 (0.53-1.13)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0.82 (0.49-1.36)</a:t>
                      </a:r>
                    </a:p>
                  </a:txBody>
                  <a:tcPr marL="121699" marR="121699" marT="45728" marB="45728" anchor="ctr" horzOverflow="overflow">
                    <a:lnL w="12700" cmpd="sng">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757012">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Region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Asia-Pacific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Latin America/Africa/Eastern Europe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USA/Canada/Western Europe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1317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1765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0.70 (0.44-1.12)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0.68 (0.51-0.92)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0.68 (0.44-1.04)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140426860"/>
                  </a:ext>
                </a:extLst>
              </a:tr>
              <a:tr h="58879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Menopausal status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Postmenopausal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2490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0.65 (0.44-0.95)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0.73 (0.56-0.95)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37539046"/>
                  </a:ext>
                </a:extLst>
              </a:tr>
              <a:tr h="7570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AJCC stage at surgery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200" b="0" i="0" u="none" strike="noStrike" cap="none" normalizeH="0" baseline="0" dirty="0">
                          <a:ln>
                            <a:noFill/>
                          </a:ln>
                          <a:solidFill>
                            <a:schemeClr val="tx1"/>
                          </a:solidFill>
                          <a:effectLst/>
                          <a:latin typeface="Poppins" pitchFamily="2" charset="77"/>
                          <a:cs typeface="Poppins" pitchFamily="2" charset="77"/>
                        </a:rPr>
                        <a:t>III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537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1963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1013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950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844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0.89 (0.42-1.90)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0.58 (0.39-0.85)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0.74 (0.56-0.98)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21874714"/>
                  </a:ext>
                </a:extLst>
              </a:tr>
              <a:tr h="58879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Risk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Medium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2895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1275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1448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1447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639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0.69 (0.55-0.88)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0.74 (0.42-1.31)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1172416"/>
                  </a:ext>
                </a:extLst>
              </a:tr>
              <a:tr h="588791">
                <a:tc>
                  <a:txBody>
                    <a:bodyPr/>
                    <a:lstStyle/>
                    <a:p>
                      <a:pPr marL="0" marR="0" lvl="0" indent="0" algn="l" defTabSz="914400" rtl="0" eaLnBrk="1" fontAlgn="base" latinLnBrk="0" hangingPunct="1">
                        <a:lnSpc>
                          <a:spcPct val="100000"/>
                        </a:lnSpc>
                        <a:spcBef>
                          <a:spcPct val="0"/>
                        </a:spcBef>
                        <a:spcAft>
                          <a:spcPct val="0"/>
                        </a:spcAft>
                        <a:buClr>
                          <a:srgbClr val="161616"/>
                        </a:buClr>
                        <a:buSzTx/>
                        <a:buFont typeface="Wingdings" pitchFamily="2" charset="2"/>
                        <a:buNone/>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Prior chemotherapy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No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2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787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3383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395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1691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2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0.63 (0.33-1.21)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200" b="0" i="0" u="none" strike="noStrike" cap="none" normalizeH="0" baseline="0" dirty="0">
                          <a:ln>
                            <a:noFill/>
                          </a:ln>
                          <a:solidFill>
                            <a:schemeClr val="tx1"/>
                          </a:solidFill>
                          <a:effectLst/>
                          <a:latin typeface="Poppins" pitchFamily="2" charset="77"/>
                          <a:cs typeface="Poppins" pitchFamily="2" charset="77"/>
                        </a:rPr>
                        <a:t>0.71 (0.57-0.90)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200535032"/>
                  </a:ext>
                </a:extLst>
              </a:tr>
            </a:tbl>
          </a:graphicData>
        </a:graphic>
      </p:graphicFrame>
    </p:spTree>
    <p:extLst>
      <p:ext uri="{BB962C8B-B14F-4D97-AF65-F5344CB8AC3E}">
        <p14:creationId xmlns:p14="http://schemas.microsoft.com/office/powerpoint/2010/main" val="4543748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F40D5-A616-DA41-912F-082D1EAD6FCD}"/>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E0EE61A5-87AE-2E5A-57A3-69FB4576EF3C}"/>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In an exploratory analysis of IDFS by SoC ET, giredestrant increased IDFS vs AI (HR: 0.73 [95%CI: 0.58, 0.92]) and vs tamoxifen (HR: 0.53 [95%CI: 0.35, 0.80])</a:t>
            </a:r>
          </a:p>
        </p:txBody>
      </p:sp>
      <p:sp>
        <p:nvSpPr>
          <p:cNvPr id="10243" name="Rectangle 4">
            <a:extLst>
              <a:ext uri="{FF2B5EF4-FFF2-40B4-BE49-F238E27FC236}">
                <a16:creationId xmlns:a16="http://schemas.microsoft.com/office/drawing/2014/main" id="{52EA6027-B2FA-7D04-61C4-03E93DC4D8B1}"/>
              </a:ext>
            </a:extLst>
          </p:cNvPr>
          <p:cNvSpPr>
            <a:spLocks noGrp="1" noChangeArrowheads="1"/>
          </p:cNvSpPr>
          <p:nvPr>
            <p:ph type="title"/>
          </p:nvPr>
        </p:nvSpPr>
        <p:spPr>
          <a:xfrm>
            <a:off x="231078" y="534083"/>
            <a:ext cx="11740260" cy="496290"/>
          </a:xfrm>
        </p:spPr>
        <p:txBody>
          <a:bodyPr/>
          <a:lstStyle/>
          <a:p>
            <a:r>
              <a:rPr lang="en-US" altLang="en-US" dirty="0"/>
              <a:t>lidERA: </a:t>
            </a:r>
            <a:r>
              <a:rPr lang="en-US" dirty="0"/>
              <a:t>DRFI and Interim OS</a:t>
            </a:r>
            <a:endParaRPr lang="en-US" altLang="en-US" dirty="0"/>
          </a:p>
        </p:txBody>
      </p:sp>
      <p:sp>
        <p:nvSpPr>
          <p:cNvPr id="5" name="Text Box 15">
            <a:extLst>
              <a:ext uri="{FF2B5EF4-FFF2-40B4-BE49-F238E27FC236}">
                <a16:creationId xmlns:a16="http://schemas.microsoft.com/office/drawing/2014/main" id="{CE39D28A-5882-868D-540C-FD6611D6C366}"/>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a:t>
            </a:r>
            <a:endParaRPr lang="en-US" altLang="en-US"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EFD83BA5-A5DE-898D-00C9-8EDD88990703}"/>
              </a:ext>
            </a:extLst>
          </p:cNvPr>
          <p:cNvGraphicFramePr>
            <a:graphicFrameLocks/>
          </p:cNvGraphicFramePr>
          <p:nvPr>
            <p:extLst>
              <p:ext uri="{D42A27DB-BD31-4B8C-83A1-F6EECF244321}">
                <p14:modId xmlns:p14="http://schemas.microsoft.com/office/powerpoint/2010/main" val="2170666577"/>
              </p:ext>
            </p:extLst>
          </p:nvPr>
        </p:nvGraphicFramePr>
        <p:xfrm>
          <a:off x="241492" y="1284289"/>
          <a:ext cx="11719430" cy="2331792"/>
        </p:xfrm>
        <a:graphic>
          <a:graphicData uri="http://schemas.openxmlformats.org/drawingml/2006/table">
            <a:tbl>
              <a:tblPr/>
              <a:tblGrid>
                <a:gridCol w="5562896">
                  <a:extLst>
                    <a:ext uri="{9D8B030D-6E8A-4147-A177-3AD203B41FA5}">
                      <a16:colId xmlns:a16="http://schemas.microsoft.com/office/drawing/2014/main" val="20000"/>
                    </a:ext>
                  </a:extLst>
                </a:gridCol>
                <a:gridCol w="3130145">
                  <a:extLst>
                    <a:ext uri="{9D8B030D-6E8A-4147-A177-3AD203B41FA5}">
                      <a16:colId xmlns:a16="http://schemas.microsoft.com/office/drawing/2014/main" val="20001"/>
                    </a:ext>
                  </a:extLst>
                </a:gridCol>
                <a:gridCol w="3026389">
                  <a:extLst>
                    <a:ext uri="{9D8B030D-6E8A-4147-A177-3AD203B41FA5}">
                      <a16:colId xmlns:a16="http://schemas.microsoft.com/office/drawing/2014/main" val="342448198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mn-lt"/>
                          <a:cs typeface="Poppins" pitchFamily="2" charset="77"/>
                        </a:rPr>
                        <a:t>DRFI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Giredestrant</a:t>
                      </a:r>
                      <a:endParaRPr kumimoji="0" lang="en-US" sz="1800" b="1" i="0" u="none" strike="noStrike" cap="none" normalizeH="0" baseline="0" dirty="0">
                        <a:ln>
                          <a:noFill/>
                        </a:ln>
                        <a:solidFill>
                          <a:schemeClr val="bg2"/>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(n =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(n = 2086)</a:t>
                      </a:r>
                      <a:endParaRPr lang="en-GB" sz="1800" dirty="0">
                        <a:solidFill>
                          <a:schemeClr val="bg2"/>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Events, n (%)</a:t>
                      </a:r>
                      <a:endParaRPr kumimoji="0" lang="en-US" sz="1800" b="0" i="0" u="none" strike="noStrike" kern="1200" cap="none" spc="0" normalizeH="0" baseline="0" noProof="0" dirty="0">
                        <a:ln>
                          <a:noFill/>
                        </a:ln>
                        <a:solidFill>
                          <a:srgbClr val="161616"/>
                        </a:solidFill>
                        <a:effectLst/>
                        <a:uLnTx/>
                        <a:uFillTx/>
                        <a:latin typeface="+mn-lt"/>
                        <a:ea typeface="+mn-ea"/>
                        <a:cs typeface="Poppins" pitchFamily="2" charset="77"/>
                      </a:endParaRP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102 (4.9)</a:t>
                      </a: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GB" sz="1800" dirty="0">
                          <a:latin typeface="+mn-lt"/>
                        </a:rPr>
                        <a:t>145 (7.0)</a:t>
                      </a: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161616"/>
                          </a:solidFill>
                          <a:effectLst/>
                          <a:uLnTx/>
                          <a:uFillTx/>
                          <a:latin typeface="+mn-lt"/>
                          <a:ea typeface="+mn-ea"/>
                          <a:cs typeface="Poppins" pitchFamily="2" charset="77"/>
                        </a:rPr>
                        <a:t>Stratified HR (95% CI)</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algn="ctr"/>
                      <a:r>
                        <a:rPr lang="en-GB" sz="1800" dirty="0">
                          <a:latin typeface="+mn-lt"/>
                        </a:rPr>
                        <a:t>0.69 (0.54-0.89)</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algn="ctr"/>
                      <a:endParaRPr lang="en-GB"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88258069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12-mo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398038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24-mo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37539046"/>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36-mo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621874714"/>
                  </a:ext>
                </a:extLst>
              </a:tr>
            </a:tbl>
          </a:graphicData>
        </a:graphic>
      </p:graphicFrame>
      <p:graphicFrame>
        <p:nvGraphicFramePr>
          <p:cNvPr id="3" name="Group 3">
            <a:extLst>
              <a:ext uri="{FF2B5EF4-FFF2-40B4-BE49-F238E27FC236}">
                <a16:creationId xmlns:a16="http://schemas.microsoft.com/office/drawing/2014/main" id="{5BF0EB53-AC8B-E481-7DC2-694AE417FA0A}"/>
              </a:ext>
            </a:extLst>
          </p:cNvPr>
          <p:cNvGraphicFramePr>
            <a:graphicFrameLocks/>
          </p:cNvGraphicFramePr>
          <p:nvPr>
            <p:extLst>
              <p:ext uri="{D42A27DB-BD31-4B8C-83A1-F6EECF244321}">
                <p14:modId xmlns:p14="http://schemas.microsoft.com/office/powerpoint/2010/main" val="404081265"/>
              </p:ext>
            </p:extLst>
          </p:nvPr>
        </p:nvGraphicFramePr>
        <p:xfrm>
          <a:off x="231078" y="3658568"/>
          <a:ext cx="11719430" cy="2651832"/>
        </p:xfrm>
        <a:graphic>
          <a:graphicData uri="http://schemas.openxmlformats.org/drawingml/2006/table">
            <a:tbl>
              <a:tblPr/>
              <a:tblGrid>
                <a:gridCol w="5562896">
                  <a:extLst>
                    <a:ext uri="{9D8B030D-6E8A-4147-A177-3AD203B41FA5}">
                      <a16:colId xmlns:a16="http://schemas.microsoft.com/office/drawing/2014/main" val="20000"/>
                    </a:ext>
                  </a:extLst>
                </a:gridCol>
                <a:gridCol w="3130145">
                  <a:extLst>
                    <a:ext uri="{9D8B030D-6E8A-4147-A177-3AD203B41FA5}">
                      <a16:colId xmlns:a16="http://schemas.microsoft.com/office/drawing/2014/main" val="20001"/>
                    </a:ext>
                  </a:extLst>
                </a:gridCol>
                <a:gridCol w="3026389">
                  <a:extLst>
                    <a:ext uri="{9D8B030D-6E8A-4147-A177-3AD203B41FA5}">
                      <a16:colId xmlns:a16="http://schemas.microsoft.com/office/drawing/2014/main" val="3424481987"/>
                    </a:ext>
                  </a:extLst>
                </a:gridCol>
              </a:tblGrid>
              <a:tr h="15767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mn-lt"/>
                          <a:cs typeface="Poppins" pitchFamily="2" charset="77"/>
                        </a:rPr>
                        <a:t>Interim OS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Giredestrant</a:t>
                      </a:r>
                      <a:endParaRPr kumimoji="0" lang="en-US" sz="1800" b="1" i="0" u="none" strike="noStrike" cap="none" normalizeH="0" baseline="0" dirty="0">
                        <a:ln>
                          <a:noFill/>
                        </a:ln>
                        <a:solidFill>
                          <a:schemeClr val="bg2"/>
                        </a:solidFill>
                        <a:effectLst/>
                        <a:latin typeface="+mn-lt"/>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(n = 2084)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mn-lt"/>
                          <a:cs typeface="Poppins" pitchFamily="2" charset="77"/>
                        </a:rPr>
                        <a:t>(n = 2086)</a:t>
                      </a:r>
                      <a:endParaRPr lang="en-GB" sz="1800" dirty="0">
                        <a:solidFill>
                          <a:schemeClr val="bg2"/>
                        </a:solidFill>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108373934"/>
                  </a:ext>
                </a:extLst>
              </a:tr>
              <a:tr h="7883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Events, n (%)</a:t>
                      </a:r>
                      <a:endParaRPr kumimoji="0" lang="en-US" sz="1800" b="0" i="0" u="none" strike="noStrike" kern="1200" cap="none" spc="0" normalizeH="0" baseline="0" noProof="0" dirty="0">
                        <a:ln>
                          <a:noFill/>
                        </a:ln>
                        <a:solidFill>
                          <a:srgbClr val="161616"/>
                        </a:solidFill>
                        <a:effectLst/>
                        <a:uLnTx/>
                        <a:uFillTx/>
                        <a:latin typeface="+mn-lt"/>
                        <a:ea typeface="+mn-ea"/>
                        <a:cs typeface="Poppins" pitchFamily="2" charset="77"/>
                      </a:endParaRP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57.0 (2.7)</a:t>
                      </a: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GB" sz="1800" dirty="0">
                          <a:latin typeface="+mn-lt"/>
                        </a:rPr>
                        <a:t>71.0 (3.4)</a:t>
                      </a: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331061606"/>
                  </a:ext>
                </a:extLst>
              </a:tr>
              <a:tr h="6757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161616"/>
                          </a:solidFill>
                          <a:effectLst/>
                          <a:uLnTx/>
                          <a:uFillTx/>
                          <a:latin typeface="+mn-lt"/>
                          <a:ea typeface="+mn-ea"/>
                          <a:cs typeface="Poppins" pitchFamily="2" charset="77"/>
                        </a:rPr>
                        <a:t>Stratified HR (95% CI)</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GB" sz="1800" dirty="0">
                          <a:latin typeface="+mn-lt"/>
                        </a:rPr>
                        <a:t>0.79 (0.56-1.12)</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algn="ctr"/>
                      <a:endParaRPr lang="en-GB"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599706902"/>
                  </a:ext>
                </a:extLst>
              </a:tr>
              <a:tr h="78837">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1" u="none" strike="noStrike" kern="1200" cap="none" spc="0" normalizeH="0" baseline="0" noProof="0" dirty="0">
                          <a:ln>
                            <a:noFill/>
                          </a:ln>
                          <a:solidFill>
                            <a:srgbClr val="161616"/>
                          </a:solidFill>
                          <a:effectLst/>
                          <a:uLnTx/>
                          <a:uFillTx/>
                          <a:latin typeface="+mn-lt"/>
                          <a:ea typeface="+mn-ea"/>
                          <a:cs typeface="Poppins" pitchFamily="2" charset="77"/>
                        </a:rPr>
                        <a:t>P </a:t>
                      </a:r>
                      <a:r>
                        <a:rPr kumimoji="0" lang="en-US" sz="1800" b="0" i="0" u="none" strike="noStrike" kern="1200" cap="none" spc="0" normalizeH="0" baseline="0" noProof="0" dirty="0">
                          <a:ln>
                            <a:noFill/>
                          </a:ln>
                          <a:solidFill>
                            <a:srgbClr val="161616"/>
                          </a:solidFill>
                          <a:effectLst/>
                          <a:uLnTx/>
                          <a:uFillTx/>
                          <a:latin typeface="+mn-lt"/>
                          <a:ea typeface="+mn-ea"/>
                          <a:cs typeface="Poppins" pitchFamily="2" charset="77"/>
                        </a:rPr>
                        <a:t>value</a:t>
                      </a:r>
                      <a:endParaRPr kumimoji="0" lang="en-US" sz="1800" b="0" i="1" u="none" strike="noStrike" kern="1200" cap="none" spc="0" normalizeH="0" baseline="0" noProof="0" dirty="0">
                        <a:ln>
                          <a:noFill/>
                        </a:ln>
                        <a:solidFill>
                          <a:srgbClr val="161616"/>
                        </a:solidFill>
                        <a:effectLst/>
                        <a:uLnTx/>
                        <a:uFillTx/>
                        <a:latin typeface="+mn-lt"/>
                        <a:ea typeface="+mn-ea"/>
                        <a:cs typeface="Poppins" pitchFamily="2" charset="77"/>
                      </a:endParaRPr>
                    </a:p>
                  </a:txBody>
                  <a:tcPr marL="121699" marR="121699" marT="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.1863</a:t>
                      </a:r>
                    </a:p>
                  </a:txBody>
                  <a:tcPr marL="121699" marR="121699" marT="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algn="ctr"/>
                      <a:endParaRPr lang="en-GB" sz="1600"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47097698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12-mo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1256651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24-mo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87917081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36-mo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994227702"/>
                  </a:ext>
                </a:extLst>
              </a:tr>
            </a:tbl>
          </a:graphicData>
        </a:graphic>
      </p:graphicFrame>
    </p:spTree>
    <p:extLst>
      <p:ext uri="{BB962C8B-B14F-4D97-AF65-F5344CB8AC3E}">
        <p14:creationId xmlns:p14="http://schemas.microsoft.com/office/powerpoint/2010/main" val="4172276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F3B3EA-278C-E453-5024-F4F39E418408}"/>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11D2F904-7571-90BF-0876-9CDA672D4C15}"/>
              </a:ext>
            </a:extLst>
          </p:cNvPr>
          <p:cNvSpPr>
            <a:spLocks noGrp="1" noChangeArrowheads="1"/>
          </p:cNvSpPr>
          <p:nvPr>
            <p:ph type="title"/>
          </p:nvPr>
        </p:nvSpPr>
        <p:spPr>
          <a:xfrm>
            <a:off x="231078" y="534083"/>
            <a:ext cx="11740260" cy="496290"/>
          </a:xfrm>
        </p:spPr>
        <p:txBody>
          <a:bodyPr/>
          <a:lstStyle/>
          <a:p>
            <a:r>
              <a:rPr lang="en-US" altLang="en-US" dirty="0"/>
              <a:t>lidERA: </a:t>
            </a:r>
            <a:r>
              <a:rPr lang="en-US" dirty="0"/>
              <a:t>Safety</a:t>
            </a:r>
            <a:endParaRPr lang="en-US" altLang="en-US" dirty="0"/>
          </a:p>
        </p:txBody>
      </p:sp>
      <p:sp>
        <p:nvSpPr>
          <p:cNvPr id="5" name="Text Box 15">
            <a:extLst>
              <a:ext uri="{FF2B5EF4-FFF2-40B4-BE49-F238E27FC236}">
                <a16:creationId xmlns:a16="http://schemas.microsoft.com/office/drawing/2014/main" id="{8BDC8F6B-54F1-49DD-3183-A0C6F1591007}"/>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a:t>
            </a:r>
            <a:endParaRPr lang="en-US" altLang="en-US" b="0" dirty="0">
              <a:solidFill>
                <a:srgbClr val="161616"/>
              </a:solidFill>
              <a:latin typeface="Poppins" pitchFamily="2" charset="77"/>
            </a:endParaRPr>
          </a:p>
        </p:txBody>
      </p:sp>
      <p:graphicFrame>
        <p:nvGraphicFramePr>
          <p:cNvPr id="2" name="Group 3">
            <a:extLst>
              <a:ext uri="{FF2B5EF4-FFF2-40B4-BE49-F238E27FC236}">
                <a16:creationId xmlns:a16="http://schemas.microsoft.com/office/drawing/2014/main" id="{81164212-F2FA-3EEA-42F1-7847D49AA317}"/>
              </a:ext>
            </a:extLst>
          </p:cNvPr>
          <p:cNvGraphicFramePr>
            <a:graphicFrameLocks/>
          </p:cNvGraphicFramePr>
          <p:nvPr>
            <p:extLst>
              <p:ext uri="{D42A27DB-BD31-4B8C-83A1-F6EECF244321}">
                <p14:modId xmlns:p14="http://schemas.microsoft.com/office/powerpoint/2010/main" val="610970418"/>
              </p:ext>
            </p:extLst>
          </p:nvPr>
        </p:nvGraphicFramePr>
        <p:xfrm>
          <a:off x="231078" y="1333500"/>
          <a:ext cx="11740261" cy="3535744"/>
        </p:xfrm>
        <a:graphic>
          <a:graphicData uri="http://schemas.openxmlformats.org/drawingml/2006/table">
            <a:tbl>
              <a:tblPr/>
              <a:tblGrid>
                <a:gridCol w="4757611">
                  <a:extLst>
                    <a:ext uri="{9D8B030D-6E8A-4147-A177-3AD203B41FA5}">
                      <a16:colId xmlns:a16="http://schemas.microsoft.com/office/drawing/2014/main" val="20000"/>
                    </a:ext>
                  </a:extLst>
                </a:gridCol>
                <a:gridCol w="3491325">
                  <a:extLst>
                    <a:ext uri="{9D8B030D-6E8A-4147-A177-3AD203B41FA5}">
                      <a16:colId xmlns:a16="http://schemas.microsoft.com/office/drawing/2014/main" val="20001"/>
                    </a:ext>
                  </a:extLst>
                </a:gridCol>
                <a:gridCol w="3491325">
                  <a:extLst>
                    <a:ext uri="{9D8B030D-6E8A-4147-A177-3AD203B41FA5}">
                      <a16:colId xmlns:a16="http://schemas.microsoft.com/office/drawing/2014/main" val="20002"/>
                    </a:ext>
                  </a:extLst>
                </a:gridCol>
              </a:tblGrid>
              <a:tr h="54295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bg2"/>
                          </a:solidFill>
                          <a:effectLst/>
                          <a:latin typeface="Poppins" pitchFamily="2" charset="77"/>
                          <a:cs typeface="Poppins" pitchFamily="2" charset="77"/>
                        </a:rPr>
                        <a:t>Safety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Giredestrant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(n = 2060)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2"/>
                          </a:solidFill>
                          <a:effectLst/>
                          <a:latin typeface="Poppins" pitchFamily="2" charset="77"/>
                          <a:cs typeface="Poppins" pitchFamily="2" charset="77"/>
                        </a:rPr>
                        <a:t>(n = 2074)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14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Median treatment duration, mo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31.64 (0.03-46.36)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30.88 (0.03-46.26)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31435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Mean dose intensity, % (SD)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98.77 (3.07)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98.68 (3.73)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3"/>
                  </a:ext>
                </a:extLst>
              </a:tr>
              <a:tr h="21432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Patients with ≥1 AE, n (%)</a:t>
                      </a:r>
                      <a:endPar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Any-grade AE</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TRAEs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Fatal AEs</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1600" b="0" i="0" u="none" strike="noStrike" cap="none" normalizeH="0" baseline="0" dirty="0">
                          <a:ln>
                            <a:noFill/>
                          </a:ln>
                          <a:solidFill>
                            <a:schemeClr val="bg2">
                              <a:lumMod val="10000"/>
                            </a:schemeClr>
                          </a:solidFill>
                          <a:effectLst/>
                          <a:latin typeface="Poppins" pitchFamily="2" charset="77"/>
                          <a:cs typeface="Poppins" pitchFamily="2" charset="77"/>
                        </a:rPr>
                        <a:t>Fatal TRAEs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Grade 3/4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Serious 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AEs leading to dose interruption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tx1"/>
                          </a:solidFill>
                          <a:effectLst/>
                          <a:latin typeface="Poppins" pitchFamily="2" charset="77"/>
                          <a:cs typeface="Poppins" pitchFamily="2" charset="77"/>
                        </a:rPr>
                        <a:t>AEs leading to treatment discontinuation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1955 (94.9)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1510 (73.3)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 (0.3)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407 (19.8)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223 (10.8)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261 (12.7)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110 (5.3)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tx1"/>
                        </a:solidFill>
                        <a:effectLst/>
                        <a:latin typeface="Poppins" pitchFamily="2" charset="77"/>
                        <a:cs typeface="Poppins" pitchFamily="2" charset="77"/>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1957 (94.4)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1498 (72.2)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16 (0.8)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 (&lt;0.1)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372 (17.9)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209 (10.1)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136 (6.6)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171 (8.2)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61045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EED4F-2848-FB79-B3A5-9D420D570984}"/>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129FFE20-5F06-9A08-F56B-2F603399EEDA}"/>
              </a:ext>
            </a:extLst>
          </p:cNvPr>
          <p:cNvSpPr>
            <a:spLocks noGrp="1" noChangeArrowheads="1"/>
          </p:cNvSpPr>
          <p:nvPr>
            <p:ph type="title"/>
          </p:nvPr>
        </p:nvSpPr>
        <p:spPr>
          <a:xfrm>
            <a:off x="231078" y="535756"/>
            <a:ext cx="11740260" cy="492944"/>
          </a:xfrm>
        </p:spPr>
        <p:txBody>
          <a:bodyPr/>
          <a:lstStyle/>
          <a:p>
            <a:r>
              <a:rPr lang="en-US" altLang="en-US" dirty="0"/>
              <a:t>lidERA: </a:t>
            </a:r>
            <a:r>
              <a:rPr lang="en-US" dirty="0"/>
              <a:t>Safety (cont’d)</a:t>
            </a:r>
            <a:endParaRPr lang="en-US" altLang="en-US" dirty="0"/>
          </a:p>
        </p:txBody>
      </p:sp>
      <p:sp>
        <p:nvSpPr>
          <p:cNvPr id="14" name="Content Placeholder 6">
            <a:extLst>
              <a:ext uri="{FF2B5EF4-FFF2-40B4-BE49-F238E27FC236}">
                <a16:creationId xmlns:a16="http://schemas.microsoft.com/office/drawing/2014/main" id="{D42534AC-4F3A-FA0C-D1C4-26E615B09047}"/>
              </a:ext>
            </a:extLst>
          </p:cNvPr>
          <p:cNvSpPr>
            <a:spLocks noGrp="1"/>
          </p:cNvSpPr>
          <p:nvPr>
            <p:ph sz="quarter" idx="10"/>
          </p:nvPr>
        </p:nvSpPr>
        <p:spPr>
          <a:xfrm>
            <a:off x="3559175" y="6302375"/>
            <a:ext cx="5732463" cy="327025"/>
          </a:xfrm>
        </p:spPr>
        <p:txBody>
          <a:bodyPr/>
          <a:lstStyle/>
          <a:p>
            <a:r>
              <a:rPr lang="en-US" altLang="en-US" dirty="0"/>
              <a:t>Bardia. SABCS 2025. Abstr GS1-10.</a:t>
            </a:r>
          </a:p>
        </p:txBody>
      </p:sp>
      <p:graphicFrame>
        <p:nvGraphicFramePr>
          <p:cNvPr id="2" name="Group 3">
            <a:extLst>
              <a:ext uri="{FF2B5EF4-FFF2-40B4-BE49-F238E27FC236}">
                <a16:creationId xmlns:a16="http://schemas.microsoft.com/office/drawing/2014/main" id="{73CB1EE6-24F4-A5E0-9374-A0F297795FC7}"/>
              </a:ext>
            </a:extLst>
          </p:cNvPr>
          <p:cNvGraphicFramePr>
            <a:graphicFrameLocks/>
          </p:cNvGraphicFramePr>
          <p:nvPr>
            <p:extLst>
              <p:ext uri="{D42A27DB-BD31-4B8C-83A1-F6EECF244321}">
                <p14:modId xmlns:p14="http://schemas.microsoft.com/office/powerpoint/2010/main" val="3637350363"/>
              </p:ext>
            </p:extLst>
          </p:nvPr>
        </p:nvGraphicFramePr>
        <p:xfrm>
          <a:off x="6096000" y="1322013"/>
          <a:ext cx="5864920" cy="2743248"/>
        </p:xfrm>
        <a:graphic>
          <a:graphicData uri="http://schemas.openxmlformats.org/drawingml/2006/table">
            <a:tbl>
              <a:tblPr/>
              <a:tblGrid>
                <a:gridCol w="2590800">
                  <a:extLst>
                    <a:ext uri="{9D8B030D-6E8A-4147-A177-3AD203B41FA5}">
                      <a16:colId xmlns:a16="http://schemas.microsoft.com/office/drawing/2014/main" val="20000"/>
                    </a:ext>
                  </a:extLst>
                </a:gridCol>
                <a:gridCol w="1749669">
                  <a:extLst>
                    <a:ext uri="{9D8B030D-6E8A-4147-A177-3AD203B41FA5}">
                      <a16:colId xmlns:a16="http://schemas.microsoft.com/office/drawing/2014/main" val="20001"/>
                    </a:ext>
                  </a:extLst>
                </a:gridCol>
                <a:gridCol w="1524451">
                  <a:extLst>
                    <a:ext uri="{9D8B030D-6E8A-4147-A177-3AD203B41FA5}">
                      <a16:colId xmlns:a16="http://schemas.microsoft.com/office/drawing/2014/main" val="20002"/>
                    </a:ext>
                  </a:extLst>
                </a:gridCol>
              </a:tblGrid>
              <a:tr h="15552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AEs leading to Tx Discontinuation, </a:t>
                      </a:r>
                      <a:br>
                        <a:rPr kumimoji="0" lang="en-GB" sz="1800" b="1" i="0" u="none" strike="noStrike" cap="none" normalizeH="0" baseline="0" dirty="0">
                          <a:ln>
                            <a:noFill/>
                          </a:ln>
                          <a:solidFill>
                            <a:schemeClr val="bg2"/>
                          </a:solidFill>
                          <a:effectLst/>
                          <a:latin typeface="Poppins" pitchFamily="2" charset="77"/>
                          <a:cs typeface="Poppins" pitchFamily="2" charset="77"/>
                        </a:rPr>
                      </a:br>
                      <a:r>
                        <a:rPr kumimoji="0" lang="en-GB" sz="1800" b="1" i="0" u="none" strike="noStrike" cap="none" normalizeH="0" baseline="0" dirty="0">
                          <a:ln>
                            <a:noFill/>
                          </a:ln>
                          <a:solidFill>
                            <a:schemeClr val="bg2"/>
                          </a:solidFill>
                          <a:effectLst/>
                          <a:latin typeface="Poppins" pitchFamily="2" charset="77"/>
                          <a:cs typeface="Poppins" pitchFamily="2" charset="77"/>
                        </a:rPr>
                        <a:t>n (%)</a:t>
                      </a: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Giredestrant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2060)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2074)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Musculoskeletal disorders</a:t>
                      </a:r>
                      <a:endParaRPr kumimoji="0" lang="en-US" sz="18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Arthralgias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38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32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92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76 (3.7)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Vasomotor disorders</a:t>
                      </a:r>
                      <a:endParaRPr kumimoji="0" lang="en-US" sz="1800" b="0" i="0" u="none" strike="noStrike" cap="none" normalizeH="0" baseline="0" dirty="0">
                        <a:ln>
                          <a:noFill/>
                        </a:ln>
                        <a:solidFill>
                          <a:schemeClr val="bg2">
                            <a:lumMod val="10000"/>
                          </a:schemeClr>
                        </a:solidFill>
                        <a:effectLst/>
                        <a:latin typeface="Poppins" pitchFamily="2" charset="77"/>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tx1"/>
                          </a:solidFill>
                          <a:effectLst/>
                          <a:latin typeface="Poppins" pitchFamily="2" charset="77"/>
                          <a:cs typeface="Poppins" pitchFamily="2" charset="77"/>
                        </a:rPr>
                        <a:t>Hot flush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2 (&lt;0.1)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18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16 (0.9)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25396324"/>
                  </a:ext>
                </a:extLst>
              </a:tr>
            </a:tbl>
          </a:graphicData>
        </a:graphic>
      </p:graphicFrame>
      <p:graphicFrame>
        <p:nvGraphicFramePr>
          <p:cNvPr id="6" name="Group 3">
            <a:extLst>
              <a:ext uri="{FF2B5EF4-FFF2-40B4-BE49-F238E27FC236}">
                <a16:creationId xmlns:a16="http://schemas.microsoft.com/office/drawing/2014/main" id="{4B72F26E-0302-3F19-5506-6ED9F2AC872D}"/>
              </a:ext>
            </a:extLst>
          </p:cNvPr>
          <p:cNvGraphicFramePr>
            <a:graphicFrameLocks/>
          </p:cNvGraphicFramePr>
          <p:nvPr>
            <p:extLst>
              <p:ext uri="{D42A27DB-BD31-4B8C-83A1-F6EECF244321}">
                <p14:modId xmlns:p14="http://schemas.microsoft.com/office/powerpoint/2010/main" val="2095910149"/>
              </p:ext>
            </p:extLst>
          </p:nvPr>
        </p:nvGraphicFramePr>
        <p:xfrm>
          <a:off x="220660" y="4162011"/>
          <a:ext cx="11740259" cy="1737424"/>
        </p:xfrm>
        <a:graphic>
          <a:graphicData uri="http://schemas.openxmlformats.org/drawingml/2006/table">
            <a:tbl>
              <a:tblPr/>
              <a:tblGrid>
                <a:gridCol w="3519119">
                  <a:extLst>
                    <a:ext uri="{9D8B030D-6E8A-4147-A177-3AD203B41FA5}">
                      <a16:colId xmlns:a16="http://schemas.microsoft.com/office/drawing/2014/main" val="20000"/>
                    </a:ext>
                  </a:extLst>
                </a:gridCol>
                <a:gridCol w="1370190">
                  <a:extLst>
                    <a:ext uri="{9D8B030D-6E8A-4147-A177-3AD203B41FA5}">
                      <a16:colId xmlns:a16="http://schemas.microsoft.com/office/drawing/2014/main" val="1556466578"/>
                    </a:ext>
                  </a:extLst>
                </a:gridCol>
                <a:gridCol w="1370190">
                  <a:extLst>
                    <a:ext uri="{9D8B030D-6E8A-4147-A177-3AD203B41FA5}">
                      <a16:colId xmlns:a16="http://schemas.microsoft.com/office/drawing/2014/main" val="1119504566"/>
                    </a:ext>
                  </a:extLst>
                </a:gridCol>
                <a:gridCol w="1370190">
                  <a:extLst>
                    <a:ext uri="{9D8B030D-6E8A-4147-A177-3AD203B41FA5}">
                      <a16:colId xmlns:a16="http://schemas.microsoft.com/office/drawing/2014/main" val="3894088869"/>
                    </a:ext>
                  </a:extLst>
                </a:gridCol>
                <a:gridCol w="1370190">
                  <a:extLst>
                    <a:ext uri="{9D8B030D-6E8A-4147-A177-3AD203B41FA5}">
                      <a16:colId xmlns:a16="http://schemas.microsoft.com/office/drawing/2014/main" val="20002"/>
                    </a:ext>
                  </a:extLst>
                </a:gridCol>
                <a:gridCol w="1370190">
                  <a:extLst>
                    <a:ext uri="{9D8B030D-6E8A-4147-A177-3AD203B41FA5}">
                      <a16:colId xmlns:a16="http://schemas.microsoft.com/office/drawing/2014/main" val="140712378"/>
                    </a:ext>
                  </a:extLst>
                </a:gridCol>
                <a:gridCol w="1370190">
                  <a:extLst>
                    <a:ext uri="{9D8B030D-6E8A-4147-A177-3AD203B41FA5}">
                      <a16:colId xmlns:a16="http://schemas.microsoft.com/office/drawing/2014/main" val="2411005395"/>
                    </a:ext>
                  </a:extLst>
                </a:gridCol>
              </a:tblGrid>
              <a:tr h="1555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Select AEs, n (%)</a:t>
                      </a: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Giredestrant (n = 2060)</a:t>
                      </a:r>
                      <a:endParaRPr lang="en-GB" sz="2400" dirty="0">
                        <a:solidFill>
                          <a:schemeClr val="bg2"/>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lnL w="12700" cmpd="sng">
                      <a:noFill/>
                      <a:prstDash val="solid"/>
                    </a:lnL>
                  </a:tcPr>
                </a:tc>
                <a:tc hMerge="1">
                  <a:txBody>
                    <a:bodyPr/>
                    <a:lstStyle/>
                    <a:p>
                      <a:endParaRPr lang="en-GB"/>
                    </a:p>
                  </a:txBody>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SoC ET (n = 2074)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1"/>
                  </a:ext>
                </a:extLst>
              </a:tr>
              <a:tr h="15552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2"/>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GB" sz="1800" b="1" i="0" u="none" strike="noStrike" cap="none" normalizeH="0" baseline="0" dirty="0">
                          <a:ln>
                            <a:noFill/>
                          </a:ln>
                          <a:solidFill>
                            <a:schemeClr val="bg2"/>
                          </a:solidFill>
                          <a:effectLst/>
                          <a:latin typeface="Poppins" pitchFamily="2" charset="77"/>
                          <a:cs typeface="Poppins" pitchFamily="2" charset="77"/>
                        </a:rPr>
                        <a:t>Gr 1</a:t>
                      </a:r>
                      <a:endParaRPr lang="en-GB" sz="2400" dirty="0">
                        <a:solidFill>
                          <a:schemeClr val="bg2"/>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431253363"/>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Bradycardia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GB" sz="1800" dirty="0">
                          <a:latin typeface="+mn-lt"/>
                        </a:rPr>
                        <a:t>217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15 (0.7)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64 (3.1)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tx1"/>
                          </a:solidFill>
                          <a:effectLst/>
                          <a:latin typeface="Poppins" pitchFamily="2" charset="77"/>
                          <a:cs typeface="Poppins" pitchFamily="2" charset="77"/>
                        </a:rPr>
                        <a:t>Venous thromboembolic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GB" sz="1800" dirty="0">
                          <a:latin typeface="+mn-lt"/>
                        </a:rPr>
                        <a:t>4 (0.2)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 (&lt;0.1)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 (0.1)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7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7 (0.3)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25396324"/>
                  </a:ext>
                </a:extLst>
              </a:tr>
            </a:tbl>
          </a:graphicData>
        </a:graphic>
      </p:graphicFrame>
      <p:sp>
        <p:nvSpPr>
          <p:cNvPr id="9" name="TextBox 8">
            <a:extLst>
              <a:ext uri="{FF2B5EF4-FFF2-40B4-BE49-F238E27FC236}">
                <a16:creationId xmlns:a16="http://schemas.microsoft.com/office/drawing/2014/main" id="{5EBF7190-1728-F085-BD93-C6BB4B309E84}"/>
              </a:ext>
            </a:extLst>
          </p:cNvPr>
          <p:cNvSpPr txBox="1"/>
          <p:nvPr/>
        </p:nvSpPr>
        <p:spPr>
          <a:xfrm>
            <a:off x="6285053" y="-1331089"/>
            <a:ext cx="0" cy="0"/>
          </a:xfrm>
          <a:prstGeom prst="rect">
            <a:avLst/>
          </a:prstGeom>
        </p:spPr>
        <p:txBody>
          <a:bodyPr vert="horz" wrap="none" lIns="0" tIns="0" rIns="0" bIns="0" rtlCol="0">
            <a:noAutofit/>
          </a:bodyPr>
          <a:lstStyle/>
          <a:p>
            <a:pPr algn="l"/>
            <a:endParaRPr lang="en-GB" sz="1200" dirty="0"/>
          </a:p>
        </p:txBody>
      </p:sp>
      <p:graphicFrame>
        <p:nvGraphicFramePr>
          <p:cNvPr id="4" name="Group 3">
            <a:extLst>
              <a:ext uri="{FF2B5EF4-FFF2-40B4-BE49-F238E27FC236}">
                <a16:creationId xmlns:a16="http://schemas.microsoft.com/office/drawing/2014/main" id="{EBA5FB2A-3C86-8C91-E5B6-6801F86EE007}"/>
              </a:ext>
            </a:extLst>
          </p:cNvPr>
          <p:cNvGraphicFramePr>
            <a:graphicFrameLocks/>
          </p:cNvGraphicFramePr>
          <p:nvPr>
            <p:extLst>
              <p:ext uri="{D42A27DB-BD31-4B8C-83A1-F6EECF244321}">
                <p14:modId xmlns:p14="http://schemas.microsoft.com/office/powerpoint/2010/main" val="2173656926"/>
              </p:ext>
            </p:extLst>
          </p:nvPr>
        </p:nvGraphicFramePr>
        <p:xfrm>
          <a:off x="220660" y="1322013"/>
          <a:ext cx="5641680" cy="2286064"/>
        </p:xfrm>
        <a:graphic>
          <a:graphicData uri="http://schemas.openxmlformats.org/drawingml/2006/table">
            <a:tbl>
              <a:tblPr/>
              <a:tblGrid>
                <a:gridCol w="1471506">
                  <a:extLst>
                    <a:ext uri="{9D8B030D-6E8A-4147-A177-3AD203B41FA5}">
                      <a16:colId xmlns:a16="http://schemas.microsoft.com/office/drawing/2014/main" val="20000"/>
                    </a:ext>
                  </a:extLst>
                </a:gridCol>
                <a:gridCol w="1019503">
                  <a:extLst>
                    <a:ext uri="{9D8B030D-6E8A-4147-A177-3AD203B41FA5}">
                      <a16:colId xmlns:a16="http://schemas.microsoft.com/office/drawing/2014/main" val="1556466578"/>
                    </a:ext>
                  </a:extLst>
                </a:gridCol>
                <a:gridCol w="1103586">
                  <a:extLst>
                    <a:ext uri="{9D8B030D-6E8A-4147-A177-3AD203B41FA5}">
                      <a16:colId xmlns:a16="http://schemas.microsoft.com/office/drawing/2014/main" val="1119504566"/>
                    </a:ext>
                  </a:extLst>
                </a:gridCol>
                <a:gridCol w="914400">
                  <a:extLst>
                    <a:ext uri="{9D8B030D-6E8A-4147-A177-3AD203B41FA5}">
                      <a16:colId xmlns:a16="http://schemas.microsoft.com/office/drawing/2014/main" val="20002"/>
                    </a:ext>
                  </a:extLst>
                </a:gridCol>
                <a:gridCol w="1132685">
                  <a:extLst>
                    <a:ext uri="{9D8B030D-6E8A-4147-A177-3AD203B41FA5}">
                      <a16:colId xmlns:a16="http://schemas.microsoft.com/office/drawing/2014/main" val="140712378"/>
                    </a:ext>
                  </a:extLst>
                </a:gridCol>
              </a:tblGrid>
              <a:tr h="155521">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Most Common TEAEs,* n (%)</a:t>
                      </a: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Giredestrant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2060)</a:t>
                      </a:r>
                      <a:endParaRPr lang="en-GB" sz="2400" dirty="0">
                        <a:solidFill>
                          <a:schemeClr val="bg2"/>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lnL w="12700" cmpd="sng">
                      <a:noFill/>
                      <a:prstDash val="solid"/>
                    </a:ln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SoC ET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solidFill>
                          <a:effectLst/>
                          <a:latin typeface="Poppins" pitchFamily="2" charset="77"/>
                          <a:cs typeface="Poppins" pitchFamily="2" charset="77"/>
                        </a:rPr>
                        <a:t>(n = 2074)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endParaRPr lang="en-GB"/>
                    </a:p>
                  </a:txBody>
                  <a:tcPr/>
                </a:tc>
                <a:extLst>
                  <a:ext uri="{0D108BD9-81ED-4DB2-BD59-A6C34878D82A}">
                    <a16:rowId xmlns:a16="http://schemas.microsoft.com/office/drawing/2014/main" val="10001"/>
                  </a:ext>
                </a:extLst>
              </a:tr>
              <a:tr h="155521">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bg2"/>
                        </a:solidFill>
                        <a:effectLst/>
                        <a:latin typeface="Poppins" pitchFamily="2" charset="77"/>
                        <a:cs typeface="Poppins" pitchFamily="2" charset="77"/>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GB" sz="1800" b="1" i="0" u="none" strike="noStrike" cap="none" normalizeH="0" baseline="0" dirty="0">
                          <a:ln>
                            <a:noFill/>
                          </a:ln>
                          <a:solidFill>
                            <a:schemeClr val="bg2"/>
                          </a:solidFill>
                          <a:effectLst/>
                          <a:latin typeface="Poppins" pitchFamily="2" charset="77"/>
                          <a:cs typeface="Poppins" pitchFamily="2" charset="77"/>
                        </a:rPr>
                        <a:t>Gr 1/2</a:t>
                      </a:r>
                      <a:endParaRPr lang="en-GB" sz="2400" dirty="0">
                        <a:solidFill>
                          <a:schemeClr val="bg2"/>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algn="ctr"/>
                      <a:r>
                        <a:rPr kumimoji="0" lang="en-GB" sz="1800" b="1" i="0" u="none" strike="noStrike" cap="none" normalizeH="0" baseline="0" dirty="0">
                          <a:ln>
                            <a:noFill/>
                          </a:ln>
                          <a:solidFill>
                            <a:schemeClr val="bg2"/>
                          </a:solidFill>
                          <a:effectLst/>
                          <a:latin typeface="Poppins" pitchFamily="2" charset="77"/>
                          <a:cs typeface="Poppins" pitchFamily="2" charset="77"/>
                        </a:rPr>
                        <a:t>Gr 1/2</a:t>
                      </a:r>
                      <a:endParaRPr lang="en-GB" sz="2400" dirty="0">
                        <a:solidFill>
                          <a:schemeClr val="bg2"/>
                        </a:solidFill>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bg2"/>
                          </a:solidFill>
                          <a:effectLst/>
                          <a:latin typeface="Poppins" pitchFamily="2" charset="77"/>
                          <a:cs typeface="Poppins" pitchFamily="2" charset="77"/>
                        </a:rPr>
                        <a:t>Gr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2431253363"/>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Arthralgia</a:t>
                      </a: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GB" sz="1800" dirty="0">
                          <a:latin typeface="+mn-lt"/>
                        </a:rPr>
                        <a:t>46.5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4"/>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Poppins" pitchFamily="2" charset="77"/>
                          <a:cs typeface="Poppins" pitchFamily="2" charset="77"/>
                        </a:rPr>
                        <a:t>Hot flush</a:t>
                      </a: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GB" sz="1800" dirty="0">
                          <a:latin typeface="+mn-lt"/>
                        </a:rPr>
                        <a:t>27.1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25396324"/>
                  </a:ext>
                </a:extLst>
              </a:tr>
              <a:tr h="3263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rPr>
                        <a:t>Headache</a:t>
                      </a:r>
                      <a:endParaRPr kumimoji="0" lang="en-US" sz="1800" b="0" i="0" u="none" strike="noStrike" cap="none" normalizeH="0" baseline="0" dirty="0">
                        <a:ln>
                          <a:noFill/>
                        </a:ln>
                        <a:solidFill>
                          <a:schemeClr val="tx1"/>
                        </a:solidFill>
                        <a:effectLst/>
                        <a:latin typeface="Poppins" pitchFamily="2" charset="77"/>
                        <a:cs typeface="Poppins" pitchFamily="2" charset="77"/>
                      </a:endParaRPr>
                    </a:p>
                  </a:txBody>
                  <a:tcPr marL="121699" marR="121699" marT="45728" marB="45728" anchor="ctr" horzOverflow="overflow">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GB" sz="1800" dirty="0">
                          <a:latin typeface="+mn-lt"/>
                        </a:rPr>
                        <a:t>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09994049"/>
                  </a:ext>
                </a:extLst>
              </a:tr>
            </a:tbl>
          </a:graphicData>
        </a:graphic>
      </p:graphicFrame>
      <p:sp>
        <p:nvSpPr>
          <p:cNvPr id="3" name="TextBox 2">
            <a:extLst>
              <a:ext uri="{FF2B5EF4-FFF2-40B4-BE49-F238E27FC236}">
                <a16:creationId xmlns:a16="http://schemas.microsoft.com/office/drawing/2014/main" id="{FCA84EE3-AB28-0E27-D6A5-0B8E9CB11747}"/>
              </a:ext>
            </a:extLst>
          </p:cNvPr>
          <p:cNvSpPr txBox="1"/>
          <p:nvPr/>
        </p:nvSpPr>
        <p:spPr>
          <a:xfrm>
            <a:off x="731520" y="3660262"/>
            <a:ext cx="914400" cy="224781"/>
          </a:xfrm>
          <a:prstGeom prst="rect">
            <a:avLst/>
          </a:prstGeom>
        </p:spPr>
        <p:txBody>
          <a:bodyPr vert="horz" wrap="none" lIns="0" tIns="0" rIns="0" bIns="0" rtlCol="0">
            <a:noAutofit/>
          </a:bodyPr>
          <a:lstStyle/>
          <a:p>
            <a:pPr algn="l"/>
            <a:r>
              <a:rPr lang="en-US" sz="1200" dirty="0"/>
              <a:t>*≥7.5% of pts in either arm</a:t>
            </a:r>
          </a:p>
        </p:txBody>
      </p:sp>
    </p:spTree>
    <p:extLst>
      <p:ext uri="{BB962C8B-B14F-4D97-AF65-F5344CB8AC3E}">
        <p14:creationId xmlns:p14="http://schemas.microsoft.com/office/powerpoint/2010/main" val="37445236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4" name="Content Placeholder 12">
            <a:extLst>
              <a:ext uri="{FF2B5EF4-FFF2-40B4-BE49-F238E27FC236}">
                <a16:creationId xmlns:a16="http://schemas.microsoft.com/office/drawing/2014/main" id="{DB475B4E-0A9A-B301-CDBD-15C0FF465F04}"/>
              </a:ext>
            </a:extLst>
          </p:cNvPr>
          <p:cNvSpPr>
            <a:spLocks noGrp="1"/>
          </p:cNvSpPr>
          <p:nvPr>
            <p:ph idx="1"/>
          </p:nvPr>
        </p:nvSpPr>
        <p:spPr/>
        <p:txBody>
          <a:bodyPr/>
          <a:lstStyle/>
          <a:p>
            <a:pPr marL="342900" indent="-342900">
              <a:buFont typeface="Arial" panose="020B0604020202020204" pitchFamily="34" charset="0"/>
              <a:buChar char="•"/>
            </a:pPr>
            <a:r>
              <a:rPr lang="en-US" altLang="en-US" dirty="0"/>
              <a:t>In this phase III trial, adjuvant giredestrant significantly reduced risk of disease recurrence vs SoC ET in patients with ER+/HER2-negative EBC</a:t>
            </a:r>
            <a:endParaRPr lang="en-US" altLang="en-US" baseline="30000" dirty="0"/>
          </a:p>
          <a:p>
            <a:pPr marL="574675" lvl="1" indent="-342900">
              <a:buFont typeface="Calibri" panose="020F0502020204030204" pitchFamily="34" charset="0"/>
              <a:buChar char="─"/>
            </a:pPr>
            <a:r>
              <a:rPr lang="en-US" altLang="en-US" sz="2200" dirty="0"/>
              <a:t>IDFS HR: </a:t>
            </a:r>
            <a:r>
              <a:rPr lang="en-US" sz="2200" dirty="0"/>
              <a:t>0.70 (95% CI: 0.57-0.87; </a:t>
            </a:r>
            <a:r>
              <a:rPr lang="en-US" sz="2200" i="1" dirty="0"/>
              <a:t>P</a:t>
            </a:r>
            <a:r>
              <a:rPr lang="en-US" sz="2200" dirty="0"/>
              <a:t> = .0014)</a:t>
            </a:r>
          </a:p>
          <a:p>
            <a:pPr marL="574675" lvl="1" indent="-342900">
              <a:buFont typeface="Calibri" panose="020F0502020204030204" pitchFamily="34" charset="0"/>
              <a:buChar char="─"/>
            </a:pPr>
            <a:r>
              <a:rPr lang="en-US" altLang="en-US" sz="2200" dirty="0"/>
              <a:t>36-mo IDFS rate: 92.4% vs 89.6%</a:t>
            </a:r>
          </a:p>
          <a:p>
            <a:pPr marL="342900" indent="-342900">
              <a:buFont typeface="Arial" panose="020B0604020202020204" pitchFamily="34" charset="0"/>
              <a:buChar char="•"/>
            </a:pPr>
            <a:r>
              <a:rPr lang="en-GB" dirty="0"/>
              <a:t>Interim OS data favored </a:t>
            </a:r>
            <a:r>
              <a:rPr lang="en-US" altLang="en-US" dirty="0"/>
              <a:t>giredestrant</a:t>
            </a:r>
          </a:p>
          <a:p>
            <a:pPr marL="342900" indent="-342900">
              <a:buFont typeface="Arial" panose="020B0604020202020204" pitchFamily="34" charset="0"/>
              <a:buChar char="•"/>
            </a:pPr>
            <a:r>
              <a:rPr lang="en-US" dirty="0"/>
              <a:t>DRFI increased with </a:t>
            </a:r>
            <a:r>
              <a:rPr lang="en-US" altLang="en-US" dirty="0"/>
              <a:t>giredestrant (HR: </a:t>
            </a:r>
            <a:r>
              <a:rPr lang="en-GB" dirty="0"/>
              <a:t>0.69; 95% CI: 0.54-0.89)</a:t>
            </a:r>
          </a:p>
          <a:p>
            <a:pPr marL="342900" indent="-342900">
              <a:buFont typeface="Arial" panose="020B0604020202020204" pitchFamily="34" charset="0"/>
              <a:buChar char="•"/>
            </a:pPr>
            <a:r>
              <a:rPr lang="en-US" altLang="en-US" dirty="0"/>
              <a:t>No new safety signals identified for giredestrant</a:t>
            </a:r>
          </a:p>
          <a:p>
            <a:pPr marL="342900" indent="-342900">
              <a:buFont typeface="Arial" panose="020B0604020202020204" pitchFamily="34" charset="0"/>
              <a:buChar char="•"/>
            </a:pPr>
            <a:r>
              <a:rPr lang="en-GB" dirty="0"/>
              <a:t>Investigators concluded that </a:t>
            </a:r>
            <a:r>
              <a:rPr lang="en-US" altLang="en-US" dirty="0"/>
              <a:t>giredestrant could become new standard-of-care therapy in ER+/HER2-negative EBC</a:t>
            </a:r>
            <a:endParaRPr lang="en-GB" dirty="0"/>
          </a:p>
          <a:p>
            <a:pPr marL="574675" lvl="1" indent="-342900">
              <a:buFont typeface="Arial" panose="020B0604020202020204" pitchFamily="34" charset="0"/>
              <a:buChar char="•"/>
            </a:pPr>
            <a:endParaRPr lang="en-US" altLang="en-US" dirty="0"/>
          </a:p>
        </p:txBody>
      </p:sp>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altLang="en-US" dirty="0"/>
              <a:t>lidERA: </a:t>
            </a:r>
            <a:r>
              <a:rPr lang="en-US" dirty="0"/>
              <a:t>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475512"/>
            <a:ext cx="5732463" cy="153888"/>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b="0" spc="-10" dirty="0">
                <a:solidFill>
                  <a:srgbClr val="161616"/>
                </a:solidFill>
                <a:latin typeface="Poppins" pitchFamily="2" charset="77"/>
              </a:rPr>
              <a:t>Bardia. SABCS 2025. Abstr GS1-10.</a:t>
            </a:r>
            <a:endParaRPr lang="en-US" altLang="en-US" b="0" dirty="0">
              <a:solidFill>
                <a:srgbClr val="161616"/>
              </a:solidFill>
              <a:latin typeface="Poppins" pitchFamily="2" charset="77"/>
            </a:endParaRPr>
          </a:p>
        </p:txBody>
      </p:sp>
    </p:spTree>
    <p:extLst>
      <p:ext uri="{BB962C8B-B14F-4D97-AF65-F5344CB8AC3E}">
        <p14:creationId xmlns:p14="http://schemas.microsoft.com/office/powerpoint/2010/main" val="2733978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1036181"/>
          </a:xfrm>
        </p:spPr>
        <p:txBody>
          <a:bodyPr/>
          <a:lstStyle/>
          <a:p>
            <a:pPr algn="l"/>
            <a:r>
              <a:rPr lang="en-US" sz="1800" dirty="0"/>
              <a:t>Capsule Summaries of all the key data</a:t>
            </a:r>
          </a:p>
          <a:p>
            <a:pPr algn="l"/>
            <a:r>
              <a:rPr lang="en-US" sz="1800" dirty="0"/>
              <a:t>Additional CME/CE-certified analyses with expert faculty commentary on all the key studies in early and advanced stage breast cancers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SABCS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D2FC30CF42DED4FB6D1DC8BA31BFD6A" ma:contentTypeVersion="9" ma:contentTypeDescription="Create a new document." ma:contentTypeScope="" ma:versionID="bd0034f36dfccc1fe0a02a9ba4d4a83b">
  <xsd:schema xmlns:xsd="http://www.w3.org/2001/XMLSchema" xmlns:xs="http://www.w3.org/2001/XMLSchema" xmlns:p="http://schemas.microsoft.com/office/2006/metadata/properties" xmlns:ns2="61c28a77-e754-4451-a7ca-87108c003a1f" xmlns:ns3="22fd6914-46d4-4c7e-bbad-46e82841b69d" targetNamespace="http://schemas.microsoft.com/office/2006/metadata/properties" ma:root="true" ma:fieldsID="fbb0ab8625fdc771b04fd77fefb4f8b4" ns2:_="" ns3:_="">
    <xsd:import namespace="61c28a77-e754-4451-a7ca-87108c003a1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28a77-e754-4451-a7ca-87108c003a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1c28a77-e754-4451-a7ca-87108c003a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BC5BF86-6A4B-4F62-A270-C77CF0AD5D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c28a77-e754-4451-a7ca-87108c003a1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33A63C-3672-465C-9212-9BAA02850A49}">
  <ds:schemaRefs>
    <ds:schemaRef ds:uri="http://schemas.microsoft.com/sharepoint/v3/contenttype/forms"/>
  </ds:schemaRefs>
</ds:datastoreItem>
</file>

<file path=customXml/itemProps3.xml><?xml version="1.0" encoding="utf-8"?>
<ds:datastoreItem xmlns:ds="http://schemas.openxmlformats.org/officeDocument/2006/customXml" ds:itemID="{FBAAB449-ACAC-4A0A-A0D2-6B3242124AF4}">
  <ds:schemaRefs>
    <ds:schemaRef ds:uri="http://purl.org/dc/terms/"/>
    <ds:schemaRef ds:uri="http://schemas.microsoft.com/office/2006/metadata/properties"/>
    <ds:schemaRef ds:uri="http://www.w3.org/XML/1998/namespace"/>
    <ds:schemaRef ds:uri="http://purl.org/dc/elements/1.1/"/>
    <ds:schemaRef ds:uri="22fd6914-46d4-4c7e-bbad-46e82841b69d"/>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61c28a77-e754-4451-a7ca-87108c003a1f"/>
  </ds:schemaRefs>
</ds:datastoreItem>
</file>

<file path=docProps/app.xml><?xml version="1.0" encoding="utf-8"?>
<Properties xmlns="http://schemas.openxmlformats.org/officeDocument/2006/extended-properties" xmlns:vt="http://schemas.openxmlformats.org/officeDocument/2006/docPropsVTypes">
  <TotalTime>3428</TotalTime>
  <Words>2130</Words>
  <Application>Microsoft Office PowerPoint</Application>
  <PresentationFormat>Widescreen</PresentationFormat>
  <Paragraphs>477</Paragraphs>
  <Slides>12</Slides>
  <Notes>12</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12</vt:i4>
      </vt:variant>
    </vt:vector>
  </HeadingPairs>
  <TitlesOfParts>
    <vt:vector size="25" baseType="lpstr">
      <vt:lpstr>Aptos</vt:lpstr>
      <vt:lpstr>Arial</vt:lpstr>
      <vt:lpstr>Calibri</vt:lpstr>
      <vt:lpstr>Newsreader ExtraBold</vt:lpstr>
      <vt:lpstr>Newsreader SemiBold</vt:lpstr>
      <vt:lpstr>Poppins</vt:lpstr>
      <vt:lpstr>Poppins Light</vt:lpstr>
      <vt:lpstr>Times</vt:lpstr>
      <vt:lpstr>Wingdings</vt:lpstr>
      <vt:lpstr>4_Office</vt:lpstr>
      <vt:lpstr>3_Office</vt:lpstr>
      <vt:lpstr>2_Office</vt:lpstr>
      <vt:lpstr>1_Office</vt:lpstr>
      <vt:lpstr>lidERA: Phase III Trial of Adjuvant Giredestrant vs Standard-of-Care Endocrine Therapy for ER+ HER2-Negative Early Breast Cancer</vt:lpstr>
      <vt:lpstr>About These Slides</vt:lpstr>
      <vt:lpstr>lidERA: Background</vt:lpstr>
      <vt:lpstr>lidERA: Study Design</vt:lpstr>
      <vt:lpstr>lidERA: Baseline Characteristics</vt:lpstr>
      <vt:lpstr>lidERA: IDFS (Primary Endpoint)</vt:lpstr>
      <vt:lpstr>lidERA: IDFS by Subgroup </vt:lpstr>
      <vt:lpstr>lidERA: DRFI and Interim OS</vt:lpstr>
      <vt:lpstr>lidERA: Safety</vt:lpstr>
      <vt:lpstr>lidERA: Safety (cont’d)</vt:lpstr>
      <vt:lpstr>lidERA: Investigators’ Conclusions</vt:lpstr>
      <vt:lpstr>Go Online for More Coverage of SABCS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lidERA: Phase III Trial of Adjuvant Giredestrant vs Standard-of-Care Endocrine Therapy for ER+ HER2-Negative Early Breast Cancer</dc:title>
  <dc:creator>Timothy Quill</dc:creator>
  <cp:lastModifiedBy>Valerie Wenzel</cp:lastModifiedBy>
  <cp:revision>37</cp:revision>
  <dcterms:created xsi:type="dcterms:W3CDTF">2025-12-04T13:55:49Z</dcterms:created>
  <dcterms:modified xsi:type="dcterms:W3CDTF">2026-02-24T14:44:00Z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0x0101002D2FC30CF42DED4FB6D1DC8BA31BFD6A</vt:lpwstr>
  </property>
  <property fmtid="{D5CDD505-2E9C-101B-9397-08002B2CF9AE}" pid="3" name="MediaServiceImageTags">
    <vt:lpwstr/>
  </property>
</Properties>
</file>