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50"/>
  </p:notesMasterIdLst>
  <p:handoutMasterIdLst>
    <p:handoutMasterId r:id="rId51"/>
  </p:handoutMasterIdLst>
  <p:sldIdLst>
    <p:sldId id="322" r:id="rId6"/>
    <p:sldId id="2147471277" r:id="rId7"/>
    <p:sldId id="2147471309" r:id="rId8"/>
    <p:sldId id="2147471278" r:id="rId9"/>
    <p:sldId id="2147471282" r:id="rId10"/>
    <p:sldId id="2147471286" r:id="rId11"/>
    <p:sldId id="2147471302" r:id="rId12"/>
    <p:sldId id="2147471288" r:id="rId13"/>
    <p:sldId id="362" r:id="rId14"/>
    <p:sldId id="363" r:id="rId15"/>
    <p:sldId id="2147471291" r:id="rId16"/>
    <p:sldId id="370" r:id="rId17"/>
    <p:sldId id="371" r:id="rId18"/>
    <p:sldId id="2145707036" r:id="rId19"/>
    <p:sldId id="2145707037" r:id="rId20"/>
    <p:sldId id="2147471299" r:id="rId21"/>
    <p:sldId id="2147471300" r:id="rId22"/>
    <p:sldId id="2145707042" r:id="rId23"/>
    <p:sldId id="377" r:id="rId24"/>
    <p:sldId id="2147471304" r:id="rId25"/>
    <p:sldId id="380" r:id="rId26"/>
    <p:sldId id="383" r:id="rId27"/>
    <p:sldId id="2147471305" r:id="rId28"/>
    <p:sldId id="387" r:id="rId29"/>
    <p:sldId id="2147471306" r:id="rId30"/>
    <p:sldId id="2147471287" r:id="rId31"/>
    <p:sldId id="262" r:id="rId32"/>
    <p:sldId id="2147471301" r:id="rId33"/>
    <p:sldId id="531" r:id="rId34"/>
    <p:sldId id="2147471307" r:id="rId35"/>
    <p:sldId id="2147471308" r:id="rId36"/>
    <p:sldId id="2147471281" r:id="rId37"/>
    <p:sldId id="2145707038" r:id="rId38"/>
    <p:sldId id="2145707039" r:id="rId39"/>
    <p:sldId id="2147471303" r:id="rId40"/>
    <p:sldId id="2145707043" r:id="rId41"/>
    <p:sldId id="420" r:id="rId42"/>
    <p:sldId id="2147471293" r:id="rId43"/>
    <p:sldId id="2147471294" r:id="rId44"/>
    <p:sldId id="2147471295" r:id="rId45"/>
    <p:sldId id="2147471296" r:id="rId46"/>
    <p:sldId id="2147471297" r:id="rId47"/>
    <p:sldId id="2147471298" r:id="rId48"/>
    <p:sldId id="318" r:id="rId49"/>
  </p:sldIdLst>
  <p:sldSz cx="12192000" cy="6858000"/>
  <p:notesSz cx="7315200" cy="9601200"/>
  <p:custDataLst>
    <p:tags r:id="rId5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8" pos="312" userDrawn="1">
          <p15:clr>
            <a:srgbClr val="A4A3A4"/>
          </p15:clr>
        </p15:guide>
        <p15:guide id="12" orient="horz" pos="2136"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2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Melanie Couton" initials="" lastIdx="3" clrIdx="15">
    <p:extLst>
      <p:ext uri="{19B8F6BF-5375-455C-9EA6-DF929625EA0E}">
        <p15:presenceInfo xmlns:p15="http://schemas.microsoft.com/office/powerpoint/2012/main" userId="S::mcouton@clinicaloptions.com::b5a8fb1e-a716-46a0-9a38-0d707f5e2bfc" providerId="AD"/>
      </p:ext>
    </p:extLst>
  </p:cmAuthor>
  <p:cmAuthor id="17" name="Dussadee Royal" initials="DR" lastIdx="2" clrIdx="16">
    <p:extLst>
      <p:ext uri="{19B8F6BF-5375-455C-9EA6-DF929625EA0E}">
        <p15:presenceInfo xmlns:p15="http://schemas.microsoft.com/office/powerpoint/2012/main" userId="S::droyal@clinicaloptions.com::51beead8-6fa0-4b98-aeba-37044af35e17" providerId="AD"/>
      </p:ext>
    </p:extLst>
  </p:cmAuthor>
  <p:cmAuthor id="18" name="Kristen Rosenthal" initials="KR" lastIdx="2" clrIdx="17">
    <p:extLst>
      <p:ext uri="{19B8F6BF-5375-455C-9EA6-DF929625EA0E}">
        <p15:presenceInfo xmlns:p15="http://schemas.microsoft.com/office/powerpoint/2012/main" userId="S::krosenthal@clinicaloptions.com::67a58a6d-22ff-4b03-8f01-10ea3f44af52" providerId="AD"/>
      </p:ext>
    </p:extLst>
  </p:cmAuthor>
  <p:cmAuthor id="19" name="Zachary Schwartz" initials="ZS" lastIdx="6" clrIdx="18">
    <p:extLst>
      <p:ext uri="{19B8F6BF-5375-455C-9EA6-DF929625EA0E}">
        <p15:presenceInfo xmlns:p15="http://schemas.microsoft.com/office/powerpoint/2012/main" userId="S::zschwartz@clinicaloptions.com::64648e91-b212-4092-bee8-eff2e880b6f9" providerId="AD"/>
      </p:ext>
    </p:extLst>
  </p:cmAuthor>
  <p:cmAuthor id="20" name="Gwyneth Hunger" initials="GH" lastIdx="258" clrIdx="19">
    <p:extLst>
      <p:ext uri="{19B8F6BF-5375-455C-9EA6-DF929625EA0E}">
        <p15:presenceInfo xmlns:p15="http://schemas.microsoft.com/office/powerpoint/2012/main" userId="S::ghunger@clinicalcaresolutions.net::428137d0-8d03-44a8-85df-3a472e59ac58" providerId="AD"/>
      </p:ext>
    </p:extLst>
  </p:cmAuthor>
  <p:cmAuthor id="21" name="Nicolle Rochino" initials="NR" lastIdx="78" clrIdx="20">
    <p:extLst>
      <p:ext uri="{19B8F6BF-5375-455C-9EA6-DF929625EA0E}">
        <p15:presenceInfo xmlns:p15="http://schemas.microsoft.com/office/powerpoint/2012/main" userId="S::nrochino@cealliance.com::4c37dfe7-ad61-47f6-91fb-42a0366ac35b" providerId="AD"/>
      </p:ext>
    </p:extLst>
  </p:cmAuthor>
  <p:cmAuthor id="22" name="Timothy Quill" initials="TQ" lastIdx="64" clrIdx="21">
    <p:extLst>
      <p:ext uri="{19B8F6BF-5375-455C-9EA6-DF929625EA0E}">
        <p15:presenceInfo xmlns:p15="http://schemas.microsoft.com/office/powerpoint/2012/main" userId="S::tquill@clinicaloptions.com::b1dc6efb-2995-45e7-a306-57a2c67aa886" providerId="AD"/>
      </p:ext>
    </p:extLst>
  </p:cmAuthor>
  <p:cmAuthor id="23" name="Amber Williams" initials="AW" lastIdx="13" clrIdx="22">
    <p:extLst>
      <p:ext uri="{19B8F6BF-5375-455C-9EA6-DF929625EA0E}">
        <p15:presenceInfo xmlns:p15="http://schemas.microsoft.com/office/powerpoint/2012/main" userId="S::awilliams@cealliance.com::981bbddf-314c-40a4-aea3-441dcc545642" providerId="AD"/>
      </p:ext>
    </p:extLst>
  </p:cmAuthor>
  <p:cmAuthor id="24" name="Nicole Mitchell" initials="NM" lastIdx="2" clrIdx="23">
    <p:extLst>
      <p:ext uri="{19B8F6BF-5375-455C-9EA6-DF929625EA0E}">
        <p15:presenceInfo xmlns:p15="http://schemas.microsoft.com/office/powerpoint/2012/main" userId="S::nmitchell@practicingclinicians.com::e6112baa-5d07-499c-8da8-7bdc6749eb49" providerId="AD"/>
      </p:ext>
    </p:extLst>
  </p:cmAuthor>
  <p:cmAuthor id="25" name="Liz Donohue" initials="LD" lastIdx="5" clrIdx="24">
    <p:extLst>
      <p:ext uri="{19B8F6BF-5375-455C-9EA6-DF929625EA0E}">
        <p15:presenceInfo xmlns:p15="http://schemas.microsoft.com/office/powerpoint/2012/main" userId="S::ldonohue@practicingclinicians.com::1dd2b9cf-45e8-40ae-9123-4564d15e27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25B107-1385-4E0D-8F2E-82D8062AC6CA}" v="3" dt="2024-12-27T18:48:58.173"/>
    <p1510:client id="{A20FA933-2B77-4957-8DE7-5EC81FD0F7B9}" v="34" dt="2024-12-27T18:52:47.787"/>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78" autoAdjust="0"/>
    <p:restoredTop sz="87764" autoAdjust="0"/>
  </p:normalViewPr>
  <p:slideViewPr>
    <p:cSldViewPr snapToGrid="0">
      <p:cViewPr varScale="1">
        <p:scale>
          <a:sx n="85" d="100"/>
          <a:sy n="85" d="100"/>
        </p:scale>
        <p:origin x="288" y="58"/>
      </p:cViewPr>
      <p:guideLst>
        <p:guide pos="312"/>
        <p:guide orient="horz" pos="2136"/>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commentAuthors" Target="commentAuthors.xml"/><Relationship Id="rId58" Type="http://schemas.microsoft.com/office/2015/10/relationships/revisionInfo" Target="revisionInfo.xml"/><Relationship Id="rId5" Type="http://schemas.openxmlformats.org/officeDocument/2006/relationships/slideMaster" Target="slideMasters/slideMaster1.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gs" Target="tags/tag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5FF9EC-6068-4E20-8A6E-D4EE9759C0E1}"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US"/>
        </a:p>
      </dgm:t>
    </dgm:pt>
    <dgm:pt modelId="{7EF703B1-6DBE-4931-95F3-B246D2F6AC69}">
      <dgm:prSet phldrT="[Text]" custT="1"/>
      <dgm:spPr>
        <a:solidFill>
          <a:schemeClr val="bg2"/>
        </a:solidFill>
        <a:ln w="3175">
          <a:solidFill>
            <a:schemeClr val="bg1"/>
          </a:solidFill>
        </a:ln>
      </dgm:spPr>
      <dgm:t>
        <a:bodyPr/>
        <a:lstStyle/>
        <a:p>
          <a:r>
            <a:rPr lang="en-US" sz="1800"/>
            <a:t>Midgut NET</a:t>
          </a:r>
        </a:p>
      </dgm:t>
    </dgm:pt>
    <dgm:pt modelId="{2DA76B31-C010-444B-8C33-E383F58B80F3}" type="parTrans" cxnId="{5C0BA378-2F41-40DF-8F21-9CAFF919024F}">
      <dgm:prSet/>
      <dgm:spPr/>
      <dgm:t>
        <a:bodyPr/>
        <a:lstStyle/>
        <a:p>
          <a:endParaRPr lang="en-US"/>
        </a:p>
      </dgm:t>
    </dgm:pt>
    <dgm:pt modelId="{76AA7470-9EE0-4104-AE59-19A16AD0358F}" type="sibTrans" cxnId="{5C0BA378-2F41-40DF-8F21-9CAFF919024F}">
      <dgm:prSet/>
      <dgm:spPr/>
      <dgm:t>
        <a:bodyPr/>
        <a:lstStyle/>
        <a:p>
          <a:endParaRPr lang="en-US"/>
        </a:p>
      </dgm:t>
    </dgm:pt>
    <dgm:pt modelId="{552163D1-65F3-4ED9-8340-23CA621DA294}" type="asst">
      <dgm:prSet phldrT="[Text]" custT="1"/>
      <dgm:spPr>
        <a:solidFill>
          <a:schemeClr val="bg2"/>
        </a:solidFill>
        <a:ln w="3175">
          <a:solidFill>
            <a:schemeClr val="bg1"/>
          </a:solidFill>
        </a:ln>
      </dgm:spPr>
      <dgm:t>
        <a:bodyPr/>
        <a:lstStyle/>
        <a:p>
          <a:r>
            <a:rPr lang="en-US" sz="1800"/>
            <a:t>Somatostatin analog</a:t>
          </a:r>
        </a:p>
      </dgm:t>
    </dgm:pt>
    <dgm:pt modelId="{BD2833F8-C36E-4A2A-8910-AA7ACC8ED654}" type="parTrans" cxnId="{7512F73A-88E3-4290-AA6F-4AC37F54BBDD}">
      <dgm:prSet/>
      <dgm:spPr>
        <a:ln>
          <a:solidFill>
            <a:schemeClr val="bg1"/>
          </a:solidFill>
        </a:ln>
      </dgm:spPr>
      <dgm:t>
        <a:bodyPr/>
        <a:lstStyle/>
        <a:p>
          <a:endParaRPr lang="en-US"/>
        </a:p>
      </dgm:t>
    </dgm:pt>
    <dgm:pt modelId="{13BF6DDB-F0BE-48AF-834C-AABA53435B65}" type="sibTrans" cxnId="{7512F73A-88E3-4290-AA6F-4AC37F54BBDD}">
      <dgm:prSet/>
      <dgm:spPr/>
      <dgm:t>
        <a:bodyPr/>
        <a:lstStyle/>
        <a:p>
          <a:endParaRPr lang="en-US"/>
        </a:p>
      </dgm:t>
    </dgm:pt>
    <dgm:pt modelId="{F6DB3413-D035-4FC3-9F09-98B79F99B3F6}">
      <dgm:prSet custT="1"/>
      <dgm:spPr>
        <a:solidFill>
          <a:schemeClr val="accent1"/>
        </a:solidFill>
        <a:ln w="3175">
          <a:solidFill>
            <a:schemeClr val="bg1"/>
          </a:solidFill>
        </a:ln>
      </dgm:spPr>
      <dgm:t>
        <a:bodyPr/>
        <a:lstStyle/>
        <a:p>
          <a:r>
            <a:rPr lang="en-US" sz="1800" baseline="30000"/>
            <a:t>177</a:t>
          </a:r>
          <a:r>
            <a:rPr lang="en-US" sz="1800"/>
            <a:t>Lu-Dotatate</a:t>
          </a:r>
        </a:p>
      </dgm:t>
    </dgm:pt>
    <dgm:pt modelId="{56A0CAC2-C486-49C2-B7B0-E039B9913228}" type="parTrans" cxnId="{4449972A-3614-4742-840B-D1FF459C7DCE}">
      <dgm:prSet/>
      <dgm:spPr>
        <a:ln>
          <a:solidFill>
            <a:schemeClr val="bg1"/>
          </a:solidFill>
        </a:ln>
      </dgm:spPr>
      <dgm:t>
        <a:bodyPr/>
        <a:lstStyle/>
        <a:p>
          <a:endParaRPr lang="en-US"/>
        </a:p>
      </dgm:t>
    </dgm:pt>
    <dgm:pt modelId="{5C24EDD6-6203-4838-851F-1E3BB00A0E48}" type="sibTrans" cxnId="{4449972A-3614-4742-840B-D1FF459C7DCE}">
      <dgm:prSet/>
      <dgm:spPr/>
      <dgm:t>
        <a:bodyPr/>
        <a:lstStyle/>
        <a:p>
          <a:endParaRPr lang="en-US"/>
        </a:p>
      </dgm:t>
    </dgm:pt>
    <dgm:pt modelId="{D19CAB8A-3E41-4122-ABC6-A82864BDD93F}">
      <dgm:prSet custT="1"/>
      <dgm:spPr>
        <a:solidFill>
          <a:schemeClr val="accent3"/>
        </a:solidFill>
        <a:ln w="3175">
          <a:solidFill>
            <a:schemeClr val="bg1"/>
          </a:solidFill>
        </a:ln>
      </dgm:spPr>
      <dgm:t>
        <a:bodyPr/>
        <a:lstStyle/>
        <a:p>
          <a:r>
            <a:rPr lang="en-US" sz="1800"/>
            <a:t>Hepatic arterial embolization</a:t>
          </a:r>
        </a:p>
      </dgm:t>
    </dgm:pt>
    <dgm:pt modelId="{4B573381-C5C7-4AEF-A13C-989F285656E2}" type="parTrans" cxnId="{F13A5E9A-2A61-4462-BD19-E57AF67F7D41}">
      <dgm:prSet/>
      <dgm:spPr>
        <a:ln>
          <a:solidFill>
            <a:schemeClr val="bg1"/>
          </a:solidFill>
        </a:ln>
      </dgm:spPr>
      <dgm:t>
        <a:bodyPr/>
        <a:lstStyle/>
        <a:p>
          <a:endParaRPr lang="en-US"/>
        </a:p>
      </dgm:t>
    </dgm:pt>
    <dgm:pt modelId="{4A9EBE45-05D2-4684-B339-781F2A357B6D}" type="sibTrans" cxnId="{F13A5E9A-2A61-4462-BD19-E57AF67F7D41}">
      <dgm:prSet/>
      <dgm:spPr/>
      <dgm:t>
        <a:bodyPr/>
        <a:lstStyle/>
        <a:p>
          <a:endParaRPr lang="en-US"/>
        </a:p>
      </dgm:t>
    </dgm:pt>
    <dgm:pt modelId="{F3E83D97-295B-45BB-9299-A62F88C6A9D5}">
      <dgm:prSet custT="1"/>
      <dgm:spPr>
        <a:solidFill>
          <a:schemeClr val="accent4"/>
        </a:solidFill>
        <a:ln w="3175">
          <a:solidFill>
            <a:schemeClr val="bg1"/>
          </a:solidFill>
        </a:ln>
      </dgm:spPr>
      <dgm:t>
        <a:bodyPr/>
        <a:lstStyle/>
        <a:p>
          <a:r>
            <a:rPr lang="en-US" sz="1800" err="1"/>
            <a:t>Everolimus</a:t>
          </a:r>
          <a:endParaRPr lang="en-US" sz="1800"/>
        </a:p>
      </dgm:t>
    </dgm:pt>
    <dgm:pt modelId="{EC72F39C-4B4A-42A4-98C0-926A62CDCD83}" type="parTrans" cxnId="{35B1433A-1D41-4953-AE39-D58BF42EDC9A}">
      <dgm:prSet/>
      <dgm:spPr>
        <a:ln>
          <a:solidFill>
            <a:schemeClr val="bg1"/>
          </a:solidFill>
        </a:ln>
      </dgm:spPr>
      <dgm:t>
        <a:bodyPr/>
        <a:lstStyle/>
        <a:p>
          <a:endParaRPr lang="en-US"/>
        </a:p>
      </dgm:t>
    </dgm:pt>
    <dgm:pt modelId="{D382970C-681E-40A8-9FBD-47673716E9E2}" type="sibTrans" cxnId="{35B1433A-1D41-4953-AE39-D58BF42EDC9A}">
      <dgm:prSet/>
      <dgm:spPr/>
      <dgm:t>
        <a:bodyPr/>
        <a:lstStyle/>
        <a:p>
          <a:endParaRPr lang="en-US"/>
        </a:p>
      </dgm:t>
    </dgm:pt>
    <dgm:pt modelId="{DD98F1DA-C7B2-405E-B62D-6BB87DAA7050}" type="pres">
      <dgm:prSet presAssocID="{CB5FF9EC-6068-4E20-8A6E-D4EE9759C0E1}" presName="Name0" presStyleCnt="0">
        <dgm:presLayoutVars>
          <dgm:chPref val="1"/>
          <dgm:dir/>
          <dgm:animOne val="branch"/>
          <dgm:animLvl val="lvl"/>
          <dgm:resizeHandles val="exact"/>
        </dgm:presLayoutVars>
      </dgm:prSet>
      <dgm:spPr/>
    </dgm:pt>
    <dgm:pt modelId="{91FF34D3-1822-449D-8B64-FFDA0E688CB6}" type="pres">
      <dgm:prSet presAssocID="{7EF703B1-6DBE-4931-95F3-B246D2F6AC69}" presName="root1" presStyleCnt="0"/>
      <dgm:spPr/>
    </dgm:pt>
    <dgm:pt modelId="{253B3CCE-DAB3-46FC-996A-1DAC69031BE3}" type="pres">
      <dgm:prSet presAssocID="{7EF703B1-6DBE-4931-95F3-B246D2F6AC69}" presName="LevelOneTextNode" presStyleLbl="node0" presStyleIdx="0" presStyleCnt="1" custScaleX="56206" custScaleY="52381">
        <dgm:presLayoutVars>
          <dgm:chPref val="3"/>
        </dgm:presLayoutVars>
      </dgm:prSet>
      <dgm:spPr/>
    </dgm:pt>
    <dgm:pt modelId="{A6AE4CDA-104C-4868-9AD1-063AD8379944}" type="pres">
      <dgm:prSet presAssocID="{7EF703B1-6DBE-4931-95F3-B246D2F6AC69}" presName="level2hierChild" presStyleCnt="0"/>
      <dgm:spPr/>
    </dgm:pt>
    <dgm:pt modelId="{B968AAC7-8DEA-46D0-9925-B3EA4A7CFF84}" type="pres">
      <dgm:prSet presAssocID="{BD2833F8-C36E-4A2A-8910-AA7ACC8ED654}" presName="conn2-1" presStyleLbl="parChTrans1D2" presStyleIdx="0" presStyleCnt="1"/>
      <dgm:spPr/>
    </dgm:pt>
    <dgm:pt modelId="{15400785-F0C1-4C35-8B4A-CF48C7F31915}" type="pres">
      <dgm:prSet presAssocID="{BD2833F8-C36E-4A2A-8910-AA7ACC8ED654}" presName="connTx" presStyleLbl="parChTrans1D2" presStyleIdx="0" presStyleCnt="1"/>
      <dgm:spPr/>
    </dgm:pt>
    <dgm:pt modelId="{341F67E0-1D34-4380-96BC-836AFF310C6F}" type="pres">
      <dgm:prSet presAssocID="{552163D1-65F3-4ED9-8340-23CA621DA294}" presName="root2" presStyleCnt="0"/>
      <dgm:spPr/>
    </dgm:pt>
    <dgm:pt modelId="{BFDAEBFB-396D-4ADF-B319-30689EA3EF39}" type="pres">
      <dgm:prSet presAssocID="{552163D1-65F3-4ED9-8340-23CA621DA294}" presName="LevelTwoTextNode" presStyleLbl="asst1" presStyleIdx="0" presStyleCnt="1" custScaleX="45239">
        <dgm:presLayoutVars>
          <dgm:chPref val="3"/>
        </dgm:presLayoutVars>
      </dgm:prSet>
      <dgm:spPr/>
    </dgm:pt>
    <dgm:pt modelId="{0797C0A7-C471-41E4-AC5E-E8DCD02C09FE}" type="pres">
      <dgm:prSet presAssocID="{552163D1-65F3-4ED9-8340-23CA621DA294}" presName="level3hierChild" presStyleCnt="0"/>
      <dgm:spPr/>
    </dgm:pt>
    <dgm:pt modelId="{1229B0EE-D2CE-4734-91DC-154F7B776972}" type="pres">
      <dgm:prSet presAssocID="{56A0CAC2-C486-49C2-B7B0-E039B9913228}" presName="conn2-1" presStyleLbl="parChTrans1D3" presStyleIdx="0" presStyleCnt="3"/>
      <dgm:spPr/>
    </dgm:pt>
    <dgm:pt modelId="{5F08C409-A5B0-4DB7-B851-EC47C140AE62}" type="pres">
      <dgm:prSet presAssocID="{56A0CAC2-C486-49C2-B7B0-E039B9913228}" presName="connTx" presStyleLbl="parChTrans1D3" presStyleIdx="0" presStyleCnt="3"/>
      <dgm:spPr/>
    </dgm:pt>
    <dgm:pt modelId="{C94A05BE-9E5E-418B-A89B-8C600E0D7869}" type="pres">
      <dgm:prSet presAssocID="{F6DB3413-D035-4FC3-9F09-98B79F99B3F6}" presName="root2" presStyleCnt="0"/>
      <dgm:spPr/>
    </dgm:pt>
    <dgm:pt modelId="{77E182A7-AFC8-423B-BE94-BE05C368305C}" type="pres">
      <dgm:prSet presAssocID="{F6DB3413-D035-4FC3-9F09-98B79F99B3F6}" presName="LevelTwoTextNode" presStyleLbl="node3" presStyleIdx="0" presStyleCnt="3">
        <dgm:presLayoutVars>
          <dgm:chPref val="3"/>
        </dgm:presLayoutVars>
      </dgm:prSet>
      <dgm:spPr/>
    </dgm:pt>
    <dgm:pt modelId="{E82DE4C4-8CD7-4BD3-8517-C7C7EE981D00}" type="pres">
      <dgm:prSet presAssocID="{F6DB3413-D035-4FC3-9F09-98B79F99B3F6}" presName="level3hierChild" presStyleCnt="0"/>
      <dgm:spPr/>
    </dgm:pt>
    <dgm:pt modelId="{56D88C6B-BE47-4E3D-A51F-B16B63999572}" type="pres">
      <dgm:prSet presAssocID="{4B573381-C5C7-4AEF-A13C-989F285656E2}" presName="conn2-1" presStyleLbl="parChTrans1D3" presStyleIdx="1" presStyleCnt="3"/>
      <dgm:spPr/>
    </dgm:pt>
    <dgm:pt modelId="{C319E8F0-8295-407B-9C70-89F75ACEA20B}" type="pres">
      <dgm:prSet presAssocID="{4B573381-C5C7-4AEF-A13C-989F285656E2}" presName="connTx" presStyleLbl="parChTrans1D3" presStyleIdx="1" presStyleCnt="3"/>
      <dgm:spPr/>
    </dgm:pt>
    <dgm:pt modelId="{3E56ABE4-0CEC-436D-B428-5AE2B288ED16}" type="pres">
      <dgm:prSet presAssocID="{D19CAB8A-3E41-4122-ABC6-A82864BDD93F}" presName="root2" presStyleCnt="0"/>
      <dgm:spPr/>
    </dgm:pt>
    <dgm:pt modelId="{D1F4330F-919F-4375-B244-E55980778A09}" type="pres">
      <dgm:prSet presAssocID="{D19CAB8A-3E41-4122-ABC6-A82864BDD93F}" presName="LevelTwoTextNode" presStyleLbl="node3" presStyleIdx="1" presStyleCnt="3">
        <dgm:presLayoutVars>
          <dgm:chPref val="3"/>
        </dgm:presLayoutVars>
      </dgm:prSet>
      <dgm:spPr/>
    </dgm:pt>
    <dgm:pt modelId="{7EA93417-7F14-447B-9D0D-0BCC2F1E2185}" type="pres">
      <dgm:prSet presAssocID="{D19CAB8A-3E41-4122-ABC6-A82864BDD93F}" presName="level3hierChild" presStyleCnt="0"/>
      <dgm:spPr/>
    </dgm:pt>
    <dgm:pt modelId="{A55D1340-E6A9-4671-AF9A-CCBD323E0117}" type="pres">
      <dgm:prSet presAssocID="{EC72F39C-4B4A-42A4-98C0-926A62CDCD83}" presName="conn2-1" presStyleLbl="parChTrans1D3" presStyleIdx="2" presStyleCnt="3"/>
      <dgm:spPr/>
    </dgm:pt>
    <dgm:pt modelId="{BBAED99A-DD9A-4C4F-B044-EAC7EAF049A3}" type="pres">
      <dgm:prSet presAssocID="{EC72F39C-4B4A-42A4-98C0-926A62CDCD83}" presName="connTx" presStyleLbl="parChTrans1D3" presStyleIdx="2" presStyleCnt="3"/>
      <dgm:spPr/>
    </dgm:pt>
    <dgm:pt modelId="{8EB93976-6894-4775-BC52-1DD4970F2605}" type="pres">
      <dgm:prSet presAssocID="{F3E83D97-295B-45BB-9299-A62F88C6A9D5}" presName="root2" presStyleCnt="0"/>
      <dgm:spPr/>
    </dgm:pt>
    <dgm:pt modelId="{11D18720-C762-4989-91D5-261E1A2CADB6}" type="pres">
      <dgm:prSet presAssocID="{F3E83D97-295B-45BB-9299-A62F88C6A9D5}" presName="LevelTwoTextNode" presStyleLbl="node3" presStyleIdx="2" presStyleCnt="3">
        <dgm:presLayoutVars>
          <dgm:chPref val="3"/>
        </dgm:presLayoutVars>
      </dgm:prSet>
      <dgm:spPr/>
    </dgm:pt>
    <dgm:pt modelId="{9883104E-E971-4C29-8720-F0B7E16241B3}" type="pres">
      <dgm:prSet presAssocID="{F3E83D97-295B-45BB-9299-A62F88C6A9D5}" presName="level3hierChild" presStyleCnt="0"/>
      <dgm:spPr/>
    </dgm:pt>
  </dgm:ptLst>
  <dgm:cxnLst>
    <dgm:cxn modelId="{E2F98F0E-323F-4B20-B3EB-46FFF0F1487B}" type="presOf" srcId="{CB5FF9EC-6068-4E20-8A6E-D4EE9759C0E1}" destId="{DD98F1DA-C7B2-405E-B62D-6BB87DAA7050}" srcOrd="0" destOrd="0" presId="urn:microsoft.com/office/officeart/2008/layout/HorizontalMultiLevelHierarchy"/>
    <dgm:cxn modelId="{8490AA1B-EB75-4D32-A905-DA6E43A58EDC}" type="presOf" srcId="{56A0CAC2-C486-49C2-B7B0-E039B9913228}" destId="{5F08C409-A5B0-4DB7-B851-EC47C140AE62}" srcOrd="1" destOrd="0" presId="urn:microsoft.com/office/officeart/2008/layout/HorizontalMultiLevelHierarchy"/>
    <dgm:cxn modelId="{4449972A-3614-4742-840B-D1FF459C7DCE}" srcId="{552163D1-65F3-4ED9-8340-23CA621DA294}" destId="{F6DB3413-D035-4FC3-9F09-98B79F99B3F6}" srcOrd="0" destOrd="0" parTransId="{56A0CAC2-C486-49C2-B7B0-E039B9913228}" sibTransId="{5C24EDD6-6203-4838-851F-1E3BB00A0E48}"/>
    <dgm:cxn modelId="{167AD52D-F001-4225-9A20-8B471B152B4B}" type="presOf" srcId="{D19CAB8A-3E41-4122-ABC6-A82864BDD93F}" destId="{D1F4330F-919F-4375-B244-E55980778A09}" srcOrd="0" destOrd="0" presId="urn:microsoft.com/office/officeart/2008/layout/HorizontalMultiLevelHierarchy"/>
    <dgm:cxn modelId="{35B1433A-1D41-4953-AE39-D58BF42EDC9A}" srcId="{552163D1-65F3-4ED9-8340-23CA621DA294}" destId="{F3E83D97-295B-45BB-9299-A62F88C6A9D5}" srcOrd="2" destOrd="0" parTransId="{EC72F39C-4B4A-42A4-98C0-926A62CDCD83}" sibTransId="{D382970C-681E-40A8-9FBD-47673716E9E2}"/>
    <dgm:cxn modelId="{7512F73A-88E3-4290-AA6F-4AC37F54BBDD}" srcId="{7EF703B1-6DBE-4931-95F3-B246D2F6AC69}" destId="{552163D1-65F3-4ED9-8340-23CA621DA294}" srcOrd="0" destOrd="0" parTransId="{BD2833F8-C36E-4A2A-8910-AA7ACC8ED654}" sibTransId="{13BF6DDB-F0BE-48AF-834C-AABA53435B65}"/>
    <dgm:cxn modelId="{5C0BA378-2F41-40DF-8F21-9CAFF919024F}" srcId="{CB5FF9EC-6068-4E20-8A6E-D4EE9759C0E1}" destId="{7EF703B1-6DBE-4931-95F3-B246D2F6AC69}" srcOrd="0" destOrd="0" parTransId="{2DA76B31-C010-444B-8C33-E383F58B80F3}" sibTransId="{76AA7470-9EE0-4104-AE59-19A16AD0358F}"/>
    <dgm:cxn modelId="{B726AF88-7DEA-4294-A9DD-DA31C6EFFECE}" type="presOf" srcId="{BD2833F8-C36E-4A2A-8910-AA7ACC8ED654}" destId="{B968AAC7-8DEA-46D0-9925-B3EA4A7CFF84}" srcOrd="0" destOrd="0" presId="urn:microsoft.com/office/officeart/2008/layout/HorizontalMultiLevelHierarchy"/>
    <dgm:cxn modelId="{9B5A048B-0909-4052-B508-4CE9E053BBCC}" type="presOf" srcId="{EC72F39C-4B4A-42A4-98C0-926A62CDCD83}" destId="{A55D1340-E6A9-4671-AF9A-CCBD323E0117}" srcOrd="0" destOrd="0" presId="urn:microsoft.com/office/officeart/2008/layout/HorizontalMultiLevelHierarchy"/>
    <dgm:cxn modelId="{F13A5E9A-2A61-4462-BD19-E57AF67F7D41}" srcId="{552163D1-65F3-4ED9-8340-23CA621DA294}" destId="{D19CAB8A-3E41-4122-ABC6-A82864BDD93F}" srcOrd="1" destOrd="0" parTransId="{4B573381-C5C7-4AEF-A13C-989F285656E2}" sibTransId="{4A9EBE45-05D2-4684-B339-781F2A357B6D}"/>
    <dgm:cxn modelId="{04A6D9A9-B76F-4304-8EBC-4CA49E93EBBC}" type="presOf" srcId="{4B573381-C5C7-4AEF-A13C-989F285656E2}" destId="{56D88C6B-BE47-4E3D-A51F-B16B63999572}" srcOrd="0" destOrd="0" presId="urn:microsoft.com/office/officeart/2008/layout/HorizontalMultiLevelHierarchy"/>
    <dgm:cxn modelId="{334CFAAB-10B9-4BB0-9206-96FCFB5EE4AB}" type="presOf" srcId="{EC72F39C-4B4A-42A4-98C0-926A62CDCD83}" destId="{BBAED99A-DD9A-4C4F-B044-EAC7EAF049A3}" srcOrd="1" destOrd="0" presId="urn:microsoft.com/office/officeart/2008/layout/HorizontalMultiLevelHierarchy"/>
    <dgm:cxn modelId="{4D647FB1-C42C-4684-A6F5-62C348D7F3A0}" type="presOf" srcId="{7EF703B1-6DBE-4931-95F3-B246D2F6AC69}" destId="{253B3CCE-DAB3-46FC-996A-1DAC69031BE3}" srcOrd="0" destOrd="0" presId="urn:microsoft.com/office/officeart/2008/layout/HorizontalMultiLevelHierarchy"/>
    <dgm:cxn modelId="{55F471B4-4C70-4147-90AF-90B617D49D27}" type="presOf" srcId="{F6DB3413-D035-4FC3-9F09-98B79F99B3F6}" destId="{77E182A7-AFC8-423B-BE94-BE05C368305C}" srcOrd="0" destOrd="0" presId="urn:microsoft.com/office/officeart/2008/layout/HorizontalMultiLevelHierarchy"/>
    <dgm:cxn modelId="{78CB5DB8-AB33-412C-A818-416C0DAEF68B}" type="presOf" srcId="{56A0CAC2-C486-49C2-B7B0-E039B9913228}" destId="{1229B0EE-D2CE-4734-91DC-154F7B776972}" srcOrd="0" destOrd="0" presId="urn:microsoft.com/office/officeart/2008/layout/HorizontalMultiLevelHierarchy"/>
    <dgm:cxn modelId="{C9A13BC3-A08D-4C59-916F-64DFDF08A2A3}" type="presOf" srcId="{552163D1-65F3-4ED9-8340-23CA621DA294}" destId="{BFDAEBFB-396D-4ADF-B319-30689EA3EF39}" srcOrd="0" destOrd="0" presId="urn:microsoft.com/office/officeart/2008/layout/HorizontalMultiLevelHierarchy"/>
    <dgm:cxn modelId="{1DC4AECE-176A-4200-A3FB-6BDEEE011E45}" type="presOf" srcId="{4B573381-C5C7-4AEF-A13C-989F285656E2}" destId="{C319E8F0-8295-407B-9C70-89F75ACEA20B}" srcOrd="1" destOrd="0" presId="urn:microsoft.com/office/officeart/2008/layout/HorizontalMultiLevelHierarchy"/>
    <dgm:cxn modelId="{879AB7DA-00E7-4790-8B24-C6C4932DF28C}" type="presOf" srcId="{BD2833F8-C36E-4A2A-8910-AA7ACC8ED654}" destId="{15400785-F0C1-4C35-8B4A-CF48C7F31915}" srcOrd="1" destOrd="0" presId="urn:microsoft.com/office/officeart/2008/layout/HorizontalMultiLevelHierarchy"/>
    <dgm:cxn modelId="{2B4EB5E8-9993-406D-8B81-7A909042B6F9}" type="presOf" srcId="{F3E83D97-295B-45BB-9299-A62F88C6A9D5}" destId="{11D18720-C762-4989-91D5-261E1A2CADB6}" srcOrd="0" destOrd="0" presId="urn:microsoft.com/office/officeart/2008/layout/HorizontalMultiLevelHierarchy"/>
    <dgm:cxn modelId="{55A1B9E8-9C3F-4186-BE1B-2117765F71F9}" type="presParOf" srcId="{DD98F1DA-C7B2-405E-B62D-6BB87DAA7050}" destId="{91FF34D3-1822-449D-8B64-FFDA0E688CB6}" srcOrd="0" destOrd="0" presId="urn:microsoft.com/office/officeart/2008/layout/HorizontalMultiLevelHierarchy"/>
    <dgm:cxn modelId="{0D8E2B67-B678-4FD8-99E1-1291DA7612F9}" type="presParOf" srcId="{91FF34D3-1822-449D-8B64-FFDA0E688CB6}" destId="{253B3CCE-DAB3-46FC-996A-1DAC69031BE3}" srcOrd="0" destOrd="0" presId="urn:microsoft.com/office/officeart/2008/layout/HorizontalMultiLevelHierarchy"/>
    <dgm:cxn modelId="{076C2967-BBA7-45B5-BF78-11D10B2B65B8}" type="presParOf" srcId="{91FF34D3-1822-449D-8B64-FFDA0E688CB6}" destId="{A6AE4CDA-104C-4868-9AD1-063AD8379944}" srcOrd="1" destOrd="0" presId="urn:microsoft.com/office/officeart/2008/layout/HorizontalMultiLevelHierarchy"/>
    <dgm:cxn modelId="{20F162D0-FFC9-4DC7-AAD4-195E6CC10C0B}" type="presParOf" srcId="{A6AE4CDA-104C-4868-9AD1-063AD8379944}" destId="{B968AAC7-8DEA-46D0-9925-B3EA4A7CFF84}" srcOrd="0" destOrd="0" presId="urn:microsoft.com/office/officeart/2008/layout/HorizontalMultiLevelHierarchy"/>
    <dgm:cxn modelId="{900203AF-4F96-457D-94F4-5651E32AF81E}" type="presParOf" srcId="{B968AAC7-8DEA-46D0-9925-B3EA4A7CFF84}" destId="{15400785-F0C1-4C35-8B4A-CF48C7F31915}" srcOrd="0" destOrd="0" presId="urn:microsoft.com/office/officeart/2008/layout/HorizontalMultiLevelHierarchy"/>
    <dgm:cxn modelId="{F104A4AD-DBB7-456A-A30B-F9C87CA63454}" type="presParOf" srcId="{A6AE4CDA-104C-4868-9AD1-063AD8379944}" destId="{341F67E0-1D34-4380-96BC-836AFF310C6F}" srcOrd="1" destOrd="0" presId="urn:microsoft.com/office/officeart/2008/layout/HorizontalMultiLevelHierarchy"/>
    <dgm:cxn modelId="{BAF48B4E-773D-48D6-8C6C-1FDE5ED1A1DF}" type="presParOf" srcId="{341F67E0-1D34-4380-96BC-836AFF310C6F}" destId="{BFDAEBFB-396D-4ADF-B319-30689EA3EF39}" srcOrd="0" destOrd="0" presId="urn:microsoft.com/office/officeart/2008/layout/HorizontalMultiLevelHierarchy"/>
    <dgm:cxn modelId="{961B9D0C-3A17-4748-AE3C-7B02139CBA5F}" type="presParOf" srcId="{341F67E0-1D34-4380-96BC-836AFF310C6F}" destId="{0797C0A7-C471-41E4-AC5E-E8DCD02C09FE}" srcOrd="1" destOrd="0" presId="urn:microsoft.com/office/officeart/2008/layout/HorizontalMultiLevelHierarchy"/>
    <dgm:cxn modelId="{CB607325-E75C-45C9-9DE8-AE24C8069B72}" type="presParOf" srcId="{0797C0A7-C471-41E4-AC5E-E8DCD02C09FE}" destId="{1229B0EE-D2CE-4734-91DC-154F7B776972}" srcOrd="0" destOrd="0" presId="urn:microsoft.com/office/officeart/2008/layout/HorizontalMultiLevelHierarchy"/>
    <dgm:cxn modelId="{480432C6-8590-4FF1-846E-27C05A2ED3D2}" type="presParOf" srcId="{1229B0EE-D2CE-4734-91DC-154F7B776972}" destId="{5F08C409-A5B0-4DB7-B851-EC47C140AE62}" srcOrd="0" destOrd="0" presId="urn:microsoft.com/office/officeart/2008/layout/HorizontalMultiLevelHierarchy"/>
    <dgm:cxn modelId="{472C94C6-99A1-401F-B65E-CD22B823188E}" type="presParOf" srcId="{0797C0A7-C471-41E4-AC5E-E8DCD02C09FE}" destId="{C94A05BE-9E5E-418B-A89B-8C600E0D7869}" srcOrd="1" destOrd="0" presId="urn:microsoft.com/office/officeart/2008/layout/HorizontalMultiLevelHierarchy"/>
    <dgm:cxn modelId="{5E391721-3EDB-4AD0-80DE-0038AC3EE558}" type="presParOf" srcId="{C94A05BE-9E5E-418B-A89B-8C600E0D7869}" destId="{77E182A7-AFC8-423B-BE94-BE05C368305C}" srcOrd="0" destOrd="0" presId="urn:microsoft.com/office/officeart/2008/layout/HorizontalMultiLevelHierarchy"/>
    <dgm:cxn modelId="{CBDCD1A9-918A-4BAA-9CAA-8031DC83C1DB}" type="presParOf" srcId="{C94A05BE-9E5E-418B-A89B-8C600E0D7869}" destId="{E82DE4C4-8CD7-4BD3-8517-C7C7EE981D00}" srcOrd="1" destOrd="0" presId="urn:microsoft.com/office/officeart/2008/layout/HorizontalMultiLevelHierarchy"/>
    <dgm:cxn modelId="{CD35A2D0-6AE3-49A0-A7C2-64E9C839CF72}" type="presParOf" srcId="{0797C0A7-C471-41E4-AC5E-E8DCD02C09FE}" destId="{56D88C6B-BE47-4E3D-A51F-B16B63999572}" srcOrd="2" destOrd="0" presId="urn:microsoft.com/office/officeart/2008/layout/HorizontalMultiLevelHierarchy"/>
    <dgm:cxn modelId="{AAB7235D-C987-4901-A55B-BF8D66070540}" type="presParOf" srcId="{56D88C6B-BE47-4E3D-A51F-B16B63999572}" destId="{C319E8F0-8295-407B-9C70-89F75ACEA20B}" srcOrd="0" destOrd="0" presId="urn:microsoft.com/office/officeart/2008/layout/HorizontalMultiLevelHierarchy"/>
    <dgm:cxn modelId="{B9718142-745D-4E50-A4C7-D66638CDAC89}" type="presParOf" srcId="{0797C0A7-C471-41E4-AC5E-E8DCD02C09FE}" destId="{3E56ABE4-0CEC-436D-B428-5AE2B288ED16}" srcOrd="3" destOrd="0" presId="urn:microsoft.com/office/officeart/2008/layout/HorizontalMultiLevelHierarchy"/>
    <dgm:cxn modelId="{F542098F-8738-40CE-80EF-C9DAF4765854}" type="presParOf" srcId="{3E56ABE4-0CEC-436D-B428-5AE2B288ED16}" destId="{D1F4330F-919F-4375-B244-E55980778A09}" srcOrd="0" destOrd="0" presId="urn:microsoft.com/office/officeart/2008/layout/HorizontalMultiLevelHierarchy"/>
    <dgm:cxn modelId="{98E4C648-B442-4C17-951C-1AEE867CBC89}" type="presParOf" srcId="{3E56ABE4-0CEC-436D-B428-5AE2B288ED16}" destId="{7EA93417-7F14-447B-9D0D-0BCC2F1E2185}" srcOrd="1" destOrd="0" presId="urn:microsoft.com/office/officeart/2008/layout/HorizontalMultiLevelHierarchy"/>
    <dgm:cxn modelId="{D5625BA6-51C7-4A11-8F5F-C511C9DC1812}" type="presParOf" srcId="{0797C0A7-C471-41E4-AC5E-E8DCD02C09FE}" destId="{A55D1340-E6A9-4671-AF9A-CCBD323E0117}" srcOrd="4" destOrd="0" presId="urn:microsoft.com/office/officeart/2008/layout/HorizontalMultiLevelHierarchy"/>
    <dgm:cxn modelId="{235DD8FD-913E-4FD9-B4AA-A6D788B8D46F}" type="presParOf" srcId="{A55D1340-E6A9-4671-AF9A-CCBD323E0117}" destId="{BBAED99A-DD9A-4C4F-B044-EAC7EAF049A3}" srcOrd="0" destOrd="0" presId="urn:microsoft.com/office/officeart/2008/layout/HorizontalMultiLevelHierarchy"/>
    <dgm:cxn modelId="{93416216-CECD-430A-9498-793C59119DAE}" type="presParOf" srcId="{0797C0A7-C471-41E4-AC5E-E8DCD02C09FE}" destId="{8EB93976-6894-4775-BC52-1DD4970F2605}" srcOrd="5" destOrd="0" presId="urn:microsoft.com/office/officeart/2008/layout/HorizontalMultiLevelHierarchy"/>
    <dgm:cxn modelId="{20019DC8-42DD-48F8-B90A-EA1009949681}" type="presParOf" srcId="{8EB93976-6894-4775-BC52-1DD4970F2605}" destId="{11D18720-C762-4989-91D5-261E1A2CADB6}" srcOrd="0" destOrd="0" presId="urn:microsoft.com/office/officeart/2008/layout/HorizontalMultiLevelHierarchy"/>
    <dgm:cxn modelId="{9A255550-C1D0-4843-AE51-5014DD7040FF}" type="presParOf" srcId="{8EB93976-6894-4775-BC52-1DD4970F2605}" destId="{9883104E-E971-4C29-8720-F0B7E16241B3}" srcOrd="1" destOrd="0" presId="urn:microsoft.com/office/officeart/2008/layout/HorizontalMultiLevelHierarchy"/>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0CE8354-54C5-4811-9542-533004DF1918}"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en-US"/>
        </a:p>
      </dgm:t>
    </dgm:pt>
    <dgm:pt modelId="{86DC45D6-727A-4BA1-982A-E100BA56DA80}">
      <dgm:prSet phldrT="[Text]" custT="1"/>
      <dgm:spPr>
        <a:solidFill>
          <a:schemeClr val="bg2"/>
        </a:solidFill>
        <a:ln w="6350">
          <a:solidFill>
            <a:schemeClr val="bg1"/>
          </a:solidFill>
        </a:ln>
      </dgm:spPr>
      <dgm:t>
        <a:bodyPr/>
        <a:lstStyle/>
        <a:p>
          <a:r>
            <a:rPr lang="en-US" sz="1800" b="1"/>
            <a:t>SSTR+</a:t>
          </a:r>
        </a:p>
      </dgm:t>
    </dgm:pt>
    <dgm:pt modelId="{13ADBEE7-9D05-488D-8046-FDCAACD23856}" type="parTrans" cxnId="{8D773D43-C331-4074-BD29-18439B2FDF2E}">
      <dgm:prSet/>
      <dgm:spPr/>
      <dgm:t>
        <a:bodyPr/>
        <a:lstStyle/>
        <a:p>
          <a:endParaRPr lang="en-US"/>
        </a:p>
      </dgm:t>
    </dgm:pt>
    <dgm:pt modelId="{624F1488-AE9D-4808-8E1E-F5CC3234F021}" type="sibTrans" cxnId="{8D773D43-C331-4074-BD29-18439B2FDF2E}">
      <dgm:prSet/>
      <dgm:spPr/>
      <dgm:t>
        <a:bodyPr/>
        <a:lstStyle/>
        <a:p>
          <a:endParaRPr lang="en-US"/>
        </a:p>
      </dgm:t>
    </dgm:pt>
    <dgm:pt modelId="{B7433D6E-16BE-4701-A80D-68C460A63EEA}" type="asst">
      <dgm:prSet phldrT="[Text]" custT="1"/>
      <dgm:spPr>
        <a:solidFill>
          <a:schemeClr val="accent2"/>
        </a:solidFill>
        <a:ln w="6350">
          <a:solidFill>
            <a:schemeClr val="bg1"/>
          </a:solidFill>
        </a:ln>
      </dgm:spPr>
      <dgm:t>
        <a:bodyPr/>
        <a:lstStyle/>
        <a:p>
          <a:r>
            <a:rPr lang="en-US" sz="1800"/>
            <a:t>SSA</a:t>
          </a:r>
        </a:p>
      </dgm:t>
    </dgm:pt>
    <dgm:pt modelId="{F6CED987-EFA2-41E2-9273-67A9670AD9CC}" type="parTrans" cxnId="{29032D82-14BC-4E98-9979-CE6AC056FD8A}">
      <dgm:prSet/>
      <dgm:spPr/>
      <dgm:t>
        <a:bodyPr/>
        <a:lstStyle/>
        <a:p>
          <a:endParaRPr lang="en-US" sz="1800"/>
        </a:p>
      </dgm:t>
    </dgm:pt>
    <dgm:pt modelId="{7B71A514-66A1-4EF7-8DC9-99F1507DD1DC}" type="sibTrans" cxnId="{29032D82-14BC-4E98-9979-CE6AC056FD8A}">
      <dgm:prSet/>
      <dgm:spPr/>
      <dgm:t>
        <a:bodyPr/>
        <a:lstStyle/>
        <a:p>
          <a:endParaRPr lang="en-US"/>
        </a:p>
      </dgm:t>
    </dgm:pt>
    <dgm:pt modelId="{1816D1C4-96BC-4486-94E8-B9F46492ABD6}">
      <dgm:prSet phldrT="[Text]" custT="1"/>
      <dgm:spPr>
        <a:ln w="6350">
          <a:solidFill>
            <a:schemeClr val="bg1"/>
          </a:solidFill>
        </a:ln>
      </dgm:spPr>
      <dgm:t>
        <a:bodyPr/>
        <a:lstStyle/>
        <a:p>
          <a:r>
            <a:rPr lang="en-US" sz="1800" baseline="30000"/>
            <a:t>177</a:t>
          </a:r>
          <a:r>
            <a:rPr lang="en-US" sz="1800"/>
            <a:t>Lu-dotatate</a:t>
          </a:r>
        </a:p>
      </dgm:t>
    </dgm:pt>
    <dgm:pt modelId="{C19AECF2-BD0D-47E4-9124-63EEEF18B08B}" type="parTrans" cxnId="{8DC55916-7AD1-4834-8CC8-76A5D61B9AEA}">
      <dgm:prSet/>
      <dgm:spPr/>
      <dgm:t>
        <a:bodyPr/>
        <a:lstStyle/>
        <a:p>
          <a:endParaRPr lang="en-US" sz="1800"/>
        </a:p>
      </dgm:t>
    </dgm:pt>
    <dgm:pt modelId="{A1ABF5CC-3B91-4952-833B-376516BCEF9B}" type="sibTrans" cxnId="{8DC55916-7AD1-4834-8CC8-76A5D61B9AEA}">
      <dgm:prSet/>
      <dgm:spPr/>
      <dgm:t>
        <a:bodyPr/>
        <a:lstStyle/>
        <a:p>
          <a:endParaRPr lang="en-US"/>
        </a:p>
      </dgm:t>
    </dgm:pt>
    <dgm:pt modelId="{88FF56B3-2924-4B3E-8552-106146180EBA}">
      <dgm:prSet phldrT="[Text]" custT="1"/>
      <dgm:spPr>
        <a:solidFill>
          <a:schemeClr val="accent3"/>
        </a:solidFill>
        <a:ln w="6350">
          <a:solidFill>
            <a:schemeClr val="bg1"/>
          </a:solidFill>
        </a:ln>
      </dgm:spPr>
      <dgm:t>
        <a:bodyPr/>
        <a:lstStyle/>
        <a:p>
          <a:r>
            <a:rPr lang="en-US" sz="1800"/>
            <a:t>Cape/</a:t>
          </a:r>
          <a:r>
            <a:rPr lang="en-US" sz="1800" err="1"/>
            <a:t>Tem</a:t>
          </a:r>
          <a:r>
            <a:rPr lang="en-US" sz="1800"/>
            <a:t> chemo</a:t>
          </a:r>
        </a:p>
      </dgm:t>
    </dgm:pt>
    <dgm:pt modelId="{90C5E502-14D5-452D-A965-9E8DC901E7FC}" type="parTrans" cxnId="{34C962EE-C138-41BC-AFAB-75C85C82D97F}">
      <dgm:prSet/>
      <dgm:spPr/>
      <dgm:t>
        <a:bodyPr/>
        <a:lstStyle/>
        <a:p>
          <a:endParaRPr lang="en-US" sz="1800"/>
        </a:p>
      </dgm:t>
    </dgm:pt>
    <dgm:pt modelId="{38326779-FC75-4B7A-BEC4-AFA70866288D}" type="sibTrans" cxnId="{34C962EE-C138-41BC-AFAB-75C85C82D97F}">
      <dgm:prSet/>
      <dgm:spPr/>
      <dgm:t>
        <a:bodyPr/>
        <a:lstStyle/>
        <a:p>
          <a:endParaRPr lang="en-US"/>
        </a:p>
      </dgm:t>
    </dgm:pt>
    <dgm:pt modelId="{B2738E7A-F6F3-4505-8E03-29099E1B1BD6}">
      <dgm:prSet phldrT="[Text]" custT="1"/>
      <dgm:spPr>
        <a:solidFill>
          <a:schemeClr val="accent4"/>
        </a:solidFill>
        <a:ln w="6350">
          <a:solidFill>
            <a:schemeClr val="bg1"/>
          </a:solidFill>
        </a:ln>
      </dgm:spPr>
      <dgm:t>
        <a:bodyPr/>
        <a:lstStyle/>
        <a:p>
          <a:r>
            <a:rPr lang="en-US" sz="1800" err="1"/>
            <a:t>Everolimus</a:t>
          </a:r>
          <a:endParaRPr lang="en-US" sz="1800"/>
        </a:p>
      </dgm:t>
    </dgm:pt>
    <dgm:pt modelId="{CF393716-306B-4B8A-BD1C-569A105D5ADB}" type="parTrans" cxnId="{C38167A3-F7CD-4BE1-AE37-EDA9C01CC5E7}">
      <dgm:prSet/>
      <dgm:spPr/>
      <dgm:t>
        <a:bodyPr/>
        <a:lstStyle/>
        <a:p>
          <a:endParaRPr lang="en-US" sz="1800"/>
        </a:p>
      </dgm:t>
    </dgm:pt>
    <dgm:pt modelId="{39F1920B-C436-4F04-92AC-13F039DC74BA}" type="sibTrans" cxnId="{C38167A3-F7CD-4BE1-AE37-EDA9C01CC5E7}">
      <dgm:prSet/>
      <dgm:spPr/>
      <dgm:t>
        <a:bodyPr/>
        <a:lstStyle/>
        <a:p>
          <a:endParaRPr lang="en-US"/>
        </a:p>
      </dgm:t>
    </dgm:pt>
    <dgm:pt modelId="{96CA10C8-61B7-4586-BB32-03ECCFBB3218}">
      <dgm:prSet custT="1"/>
      <dgm:spPr>
        <a:solidFill>
          <a:schemeClr val="accent6"/>
        </a:solidFill>
        <a:ln w="6350">
          <a:solidFill>
            <a:schemeClr val="bg1"/>
          </a:solidFill>
        </a:ln>
      </dgm:spPr>
      <dgm:t>
        <a:bodyPr/>
        <a:lstStyle/>
        <a:p>
          <a:r>
            <a:rPr lang="en-US" sz="1800" err="1"/>
            <a:t>Sunitinib</a:t>
          </a:r>
          <a:endParaRPr lang="en-US" sz="1800"/>
        </a:p>
      </dgm:t>
    </dgm:pt>
    <dgm:pt modelId="{9F77F868-8E13-4551-96F1-18481E0F1B73}" type="parTrans" cxnId="{BC0BF4D1-2CD2-4DD0-A934-047DA7A56C52}">
      <dgm:prSet/>
      <dgm:spPr/>
      <dgm:t>
        <a:bodyPr/>
        <a:lstStyle/>
        <a:p>
          <a:endParaRPr lang="en-US" sz="1800"/>
        </a:p>
      </dgm:t>
    </dgm:pt>
    <dgm:pt modelId="{913A8E8B-6B3B-430A-96BE-7117FB416598}" type="sibTrans" cxnId="{BC0BF4D1-2CD2-4DD0-A934-047DA7A56C52}">
      <dgm:prSet/>
      <dgm:spPr/>
      <dgm:t>
        <a:bodyPr/>
        <a:lstStyle/>
        <a:p>
          <a:endParaRPr lang="en-US"/>
        </a:p>
      </dgm:t>
    </dgm:pt>
    <dgm:pt modelId="{CD8FCC78-4724-4898-95CB-9C1C657CE909}" type="pres">
      <dgm:prSet presAssocID="{E0CE8354-54C5-4811-9542-533004DF1918}" presName="hierChild1" presStyleCnt="0">
        <dgm:presLayoutVars>
          <dgm:orgChart val="1"/>
          <dgm:chPref val="1"/>
          <dgm:dir/>
          <dgm:animOne val="branch"/>
          <dgm:animLvl val="lvl"/>
          <dgm:resizeHandles/>
        </dgm:presLayoutVars>
      </dgm:prSet>
      <dgm:spPr/>
    </dgm:pt>
    <dgm:pt modelId="{FD9BB61B-0299-4F7D-B051-9DA64A073416}" type="pres">
      <dgm:prSet presAssocID="{86DC45D6-727A-4BA1-982A-E100BA56DA80}" presName="hierRoot1" presStyleCnt="0">
        <dgm:presLayoutVars>
          <dgm:hierBranch val="init"/>
        </dgm:presLayoutVars>
      </dgm:prSet>
      <dgm:spPr/>
    </dgm:pt>
    <dgm:pt modelId="{14383509-BDED-4568-9763-468CB90EC71D}" type="pres">
      <dgm:prSet presAssocID="{86DC45D6-727A-4BA1-982A-E100BA56DA80}" presName="rootComposite1" presStyleCnt="0"/>
      <dgm:spPr/>
    </dgm:pt>
    <dgm:pt modelId="{77062ADD-76A9-4492-B702-96865D7D7070}" type="pres">
      <dgm:prSet presAssocID="{86DC45D6-727A-4BA1-982A-E100BA56DA80}" presName="rootText1" presStyleLbl="node0" presStyleIdx="0" presStyleCnt="1">
        <dgm:presLayoutVars>
          <dgm:chPref val="3"/>
        </dgm:presLayoutVars>
      </dgm:prSet>
      <dgm:spPr/>
    </dgm:pt>
    <dgm:pt modelId="{35A9DDA2-5507-46E9-AD08-48562696D97D}" type="pres">
      <dgm:prSet presAssocID="{86DC45D6-727A-4BA1-982A-E100BA56DA80}" presName="rootConnector1" presStyleLbl="node1" presStyleIdx="0" presStyleCnt="0"/>
      <dgm:spPr/>
    </dgm:pt>
    <dgm:pt modelId="{FADEC1D7-5AC1-47FA-9BCA-E75902810AAE}" type="pres">
      <dgm:prSet presAssocID="{86DC45D6-727A-4BA1-982A-E100BA56DA80}" presName="hierChild2" presStyleCnt="0"/>
      <dgm:spPr/>
    </dgm:pt>
    <dgm:pt modelId="{5FBDA57E-F482-48B6-9DB6-09DCD6800FC7}" type="pres">
      <dgm:prSet presAssocID="{C19AECF2-BD0D-47E4-9124-63EEEF18B08B}" presName="Name64" presStyleLbl="parChTrans1D2" presStyleIdx="0" presStyleCnt="5"/>
      <dgm:spPr/>
    </dgm:pt>
    <dgm:pt modelId="{D2717EAE-8EC2-46DF-977B-A630896302E2}" type="pres">
      <dgm:prSet presAssocID="{1816D1C4-96BC-4486-94E8-B9F46492ABD6}" presName="hierRoot2" presStyleCnt="0">
        <dgm:presLayoutVars>
          <dgm:hierBranch val="init"/>
        </dgm:presLayoutVars>
      </dgm:prSet>
      <dgm:spPr/>
    </dgm:pt>
    <dgm:pt modelId="{F15496BF-F85A-4640-AEAB-96064B44667D}" type="pres">
      <dgm:prSet presAssocID="{1816D1C4-96BC-4486-94E8-B9F46492ABD6}" presName="rootComposite" presStyleCnt="0"/>
      <dgm:spPr/>
    </dgm:pt>
    <dgm:pt modelId="{A8C15400-64E4-4145-B3FB-7785C5F82139}" type="pres">
      <dgm:prSet presAssocID="{1816D1C4-96BC-4486-94E8-B9F46492ABD6}" presName="rootText" presStyleLbl="node2" presStyleIdx="0" presStyleCnt="4">
        <dgm:presLayoutVars>
          <dgm:chPref val="3"/>
        </dgm:presLayoutVars>
      </dgm:prSet>
      <dgm:spPr/>
    </dgm:pt>
    <dgm:pt modelId="{BDD7C1F8-E906-41DF-8C20-85329E6DB764}" type="pres">
      <dgm:prSet presAssocID="{1816D1C4-96BC-4486-94E8-B9F46492ABD6}" presName="rootConnector" presStyleLbl="node2" presStyleIdx="0" presStyleCnt="4"/>
      <dgm:spPr/>
    </dgm:pt>
    <dgm:pt modelId="{1CBE5935-9BD8-44E6-A86F-EC466C2A4D61}" type="pres">
      <dgm:prSet presAssocID="{1816D1C4-96BC-4486-94E8-B9F46492ABD6}" presName="hierChild4" presStyleCnt="0"/>
      <dgm:spPr/>
    </dgm:pt>
    <dgm:pt modelId="{B721DCFD-0645-4AD5-B232-B2A5368A16C5}" type="pres">
      <dgm:prSet presAssocID="{1816D1C4-96BC-4486-94E8-B9F46492ABD6}" presName="hierChild5" presStyleCnt="0"/>
      <dgm:spPr/>
    </dgm:pt>
    <dgm:pt modelId="{C2A85170-7FDB-47F0-83F2-D2EE86AF7D70}" type="pres">
      <dgm:prSet presAssocID="{90C5E502-14D5-452D-A965-9E8DC901E7FC}" presName="Name64" presStyleLbl="parChTrans1D2" presStyleIdx="1" presStyleCnt="5"/>
      <dgm:spPr/>
    </dgm:pt>
    <dgm:pt modelId="{35EE61D4-1586-452E-814F-2E42C072CBD5}" type="pres">
      <dgm:prSet presAssocID="{88FF56B3-2924-4B3E-8552-106146180EBA}" presName="hierRoot2" presStyleCnt="0">
        <dgm:presLayoutVars>
          <dgm:hierBranch val="init"/>
        </dgm:presLayoutVars>
      </dgm:prSet>
      <dgm:spPr/>
    </dgm:pt>
    <dgm:pt modelId="{46D4694F-DED0-4030-83BE-36E024ABB469}" type="pres">
      <dgm:prSet presAssocID="{88FF56B3-2924-4B3E-8552-106146180EBA}" presName="rootComposite" presStyleCnt="0"/>
      <dgm:spPr/>
    </dgm:pt>
    <dgm:pt modelId="{EBF90A32-0A84-484D-90F4-02E508248A76}" type="pres">
      <dgm:prSet presAssocID="{88FF56B3-2924-4B3E-8552-106146180EBA}" presName="rootText" presStyleLbl="node2" presStyleIdx="1" presStyleCnt="4" custScaleX="100000" custScaleY="94016">
        <dgm:presLayoutVars>
          <dgm:chPref val="3"/>
        </dgm:presLayoutVars>
      </dgm:prSet>
      <dgm:spPr/>
    </dgm:pt>
    <dgm:pt modelId="{D5FA044E-8C10-4D8B-8557-820EE4C9910A}" type="pres">
      <dgm:prSet presAssocID="{88FF56B3-2924-4B3E-8552-106146180EBA}" presName="rootConnector" presStyleLbl="node2" presStyleIdx="1" presStyleCnt="4"/>
      <dgm:spPr/>
    </dgm:pt>
    <dgm:pt modelId="{18094D8A-4785-465A-B1DB-EF317180EF10}" type="pres">
      <dgm:prSet presAssocID="{88FF56B3-2924-4B3E-8552-106146180EBA}" presName="hierChild4" presStyleCnt="0"/>
      <dgm:spPr/>
    </dgm:pt>
    <dgm:pt modelId="{37CE96AD-6226-42BD-8E6D-BB1E681E0685}" type="pres">
      <dgm:prSet presAssocID="{88FF56B3-2924-4B3E-8552-106146180EBA}" presName="hierChild5" presStyleCnt="0"/>
      <dgm:spPr/>
    </dgm:pt>
    <dgm:pt modelId="{CF84FBAE-34A6-4822-9759-37A510884D2B}" type="pres">
      <dgm:prSet presAssocID="{CF393716-306B-4B8A-BD1C-569A105D5ADB}" presName="Name64" presStyleLbl="parChTrans1D2" presStyleIdx="2" presStyleCnt="5"/>
      <dgm:spPr/>
    </dgm:pt>
    <dgm:pt modelId="{086F3176-7403-43FD-A322-D870CCE8AE3B}" type="pres">
      <dgm:prSet presAssocID="{B2738E7A-F6F3-4505-8E03-29099E1B1BD6}" presName="hierRoot2" presStyleCnt="0">
        <dgm:presLayoutVars>
          <dgm:hierBranch val="init"/>
        </dgm:presLayoutVars>
      </dgm:prSet>
      <dgm:spPr/>
    </dgm:pt>
    <dgm:pt modelId="{AE6AA533-9B56-4432-8643-5DA302BD3405}" type="pres">
      <dgm:prSet presAssocID="{B2738E7A-F6F3-4505-8E03-29099E1B1BD6}" presName="rootComposite" presStyleCnt="0"/>
      <dgm:spPr/>
    </dgm:pt>
    <dgm:pt modelId="{59BF65FA-179B-43C3-86EB-021E7455DF17}" type="pres">
      <dgm:prSet presAssocID="{B2738E7A-F6F3-4505-8E03-29099E1B1BD6}" presName="rootText" presStyleLbl="node2" presStyleIdx="2" presStyleCnt="4">
        <dgm:presLayoutVars>
          <dgm:chPref val="3"/>
        </dgm:presLayoutVars>
      </dgm:prSet>
      <dgm:spPr/>
    </dgm:pt>
    <dgm:pt modelId="{60988F9C-DFE6-43C9-A05C-710DD85C6434}" type="pres">
      <dgm:prSet presAssocID="{B2738E7A-F6F3-4505-8E03-29099E1B1BD6}" presName="rootConnector" presStyleLbl="node2" presStyleIdx="2" presStyleCnt="4"/>
      <dgm:spPr/>
    </dgm:pt>
    <dgm:pt modelId="{8AB8E008-1344-4C11-B23B-E7312E2E0885}" type="pres">
      <dgm:prSet presAssocID="{B2738E7A-F6F3-4505-8E03-29099E1B1BD6}" presName="hierChild4" presStyleCnt="0"/>
      <dgm:spPr/>
    </dgm:pt>
    <dgm:pt modelId="{13781133-7416-42FC-9F1F-CBC1D4324CF1}" type="pres">
      <dgm:prSet presAssocID="{B2738E7A-F6F3-4505-8E03-29099E1B1BD6}" presName="hierChild5" presStyleCnt="0"/>
      <dgm:spPr/>
    </dgm:pt>
    <dgm:pt modelId="{D34457E5-BC0D-4C2B-8014-B5CDE04C5053}" type="pres">
      <dgm:prSet presAssocID="{9F77F868-8E13-4551-96F1-18481E0F1B73}" presName="Name64" presStyleLbl="parChTrans1D2" presStyleIdx="3" presStyleCnt="5"/>
      <dgm:spPr/>
    </dgm:pt>
    <dgm:pt modelId="{9F730B21-04B4-4363-9029-ACFFC3D41AE4}" type="pres">
      <dgm:prSet presAssocID="{96CA10C8-61B7-4586-BB32-03ECCFBB3218}" presName="hierRoot2" presStyleCnt="0">
        <dgm:presLayoutVars>
          <dgm:hierBranch val="init"/>
        </dgm:presLayoutVars>
      </dgm:prSet>
      <dgm:spPr/>
    </dgm:pt>
    <dgm:pt modelId="{85674F76-E67A-4AAC-B349-F3BDD32BB01E}" type="pres">
      <dgm:prSet presAssocID="{96CA10C8-61B7-4586-BB32-03ECCFBB3218}" presName="rootComposite" presStyleCnt="0"/>
      <dgm:spPr/>
    </dgm:pt>
    <dgm:pt modelId="{12B6C67F-BE04-4900-AC01-F100730B2781}" type="pres">
      <dgm:prSet presAssocID="{96CA10C8-61B7-4586-BB32-03ECCFBB3218}" presName="rootText" presStyleLbl="node2" presStyleIdx="3" presStyleCnt="4">
        <dgm:presLayoutVars>
          <dgm:chPref val="3"/>
        </dgm:presLayoutVars>
      </dgm:prSet>
      <dgm:spPr/>
    </dgm:pt>
    <dgm:pt modelId="{8F03CFA6-5C9A-40E7-9421-00701D79BB13}" type="pres">
      <dgm:prSet presAssocID="{96CA10C8-61B7-4586-BB32-03ECCFBB3218}" presName="rootConnector" presStyleLbl="node2" presStyleIdx="3" presStyleCnt="4"/>
      <dgm:spPr/>
    </dgm:pt>
    <dgm:pt modelId="{5924164B-C99D-4FD7-B7EC-F9D7CDE88116}" type="pres">
      <dgm:prSet presAssocID="{96CA10C8-61B7-4586-BB32-03ECCFBB3218}" presName="hierChild4" presStyleCnt="0"/>
      <dgm:spPr/>
    </dgm:pt>
    <dgm:pt modelId="{A8467ABF-050E-442F-9074-32455FE948A3}" type="pres">
      <dgm:prSet presAssocID="{96CA10C8-61B7-4586-BB32-03ECCFBB3218}" presName="hierChild5" presStyleCnt="0"/>
      <dgm:spPr/>
    </dgm:pt>
    <dgm:pt modelId="{3231A6E4-92D1-4D9D-A589-9CD17B8A6427}" type="pres">
      <dgm:prSet presAssocID="{86DC45D6-727A-4BA1-982A-E100BA56DA80}" presName="hierChild3" presStyleCnt="0"/>
      <dgm:spPr/>
    </dgm:pt>
    <dgm:pt modelId="{4C30A57C-C497-4265-BE2F-A0AB9FF265D5}" type="pres">
      <dgm:prSet presAssocID="{F6CED987-EFA2-41E2-9273-67A9670AD9CC}" presName="Name115" presStyleLbl="parChTrans1D2" presStyleIdx="4" presStyleCnt="5"/>
      <dgm:spPr/>
    </dgm:pt>
    <dgm:pt modelId="{9B02EA04-DE15-4569-BF63-E9AB06C824B3}" type="pres">
      <dgm:prSet presAssocID="{B7433D6E-16BE-4701-A80D-68C460A63EEA}" presName="hierRoot3" presStyleCnt="0">
        <dgm:presLayoutVars>
          <dgm:hierBranch val="init"/>
        </dgm:presLayoutVars>
      </dgm:prSet>
      <dgm:spPr/>
    </dgm:pt>
    <dgm:pt modelId="{AB706E8C-7043-4E5E-BE33-2FBF72FA1227}" type="pres">
      <dgm:prSet presAssocID="{B7433D6E-16BE-4701-A80D-68C460A63EEA}" presName="rootComposite3" presStyleCnt="0"/>
      <dgm:spPr/>
    </dgm:pt>
    <dgm:pt modelId="{7180EA89-4401-4C87-82EF-A72C0A1E11BD}" type="pres">
      <dgm:prSet presAssocID="{B7433D6E-16BE-4701-A80D-68C460A63EEA}" presName="rootText3" presStyleLbl="asst1" presStyleIdx="0" presStyleCnt="1">
        <dgm:presLayoutVars>
          <dgm:chPref val="3"/>
        </dgm:presLayoutVars>
      </dgm:prSet>
      <dgm:spPr/>
    </dgm:pt>
    <dgm:pt modelId="{89DCDBB2-AEDD-4093-8A17-8C1EB7820B18}" type="pres">
      <dgm:prSet presAssocID="{B7433D6E-16BE-4701-A80D-68C460A63EEA}" presName="rootConnector3" presStyleLbl="asst1" presStyleIdx="0" presStyleCnt="1"/>
      <dgm:spPr/>
    </dgm:pt>
    <dgm:pt modelId="{931ABF1F-9AE6-4C1A-A9A1-F769169FE1AC}" type="pres">
      <dgm:prSet presAssocID="{B7433D6E-16BE-4701-A80D-68C460A63EEA}" presName="hierChild6" presStyleCnt="0"/>
      <dgm:spPr/>
    </dgm:pt>
    <dgm:pt modelId="{D551897D-EF3D-4389-9CB4-C77C7D56CA65}" type="pres">
      <dgm:prSet presAssocID="{B7433D6E-16BE-4701-A80D-68C460A63EEA}" presName="hierChild7" presStyleCnt="0"/>
      <dgm:spPr/>
    </dgm:pt>
  </dgm:ptLst>
  <dgm:cxnLst>
    <dgm:cxn modelId="{DC254D02-601B-49FB-876C-FDE0B420EDA2}" type="presOf" srcId="{CF393716-306B-4B8A-BD1C-569A105D5ADB}" destId="{CF84FBAE-34A6-4822-9759-37A510884D2B}" srcOrd="0" destOrd="0" presId="urn:microsoft.com/office/officeart/2009/3/layout/HorizontalOrganizationChart"/>
    <dgm:cxn modelId="{18323804-5F9D-4C90-877D-4002B9F80EF1}" type="presOf" srcId="{1816D1C4-96BC-4486-94E8-B9F46492ABD6}" destId="{A8C15400-64E4-4145-B3FB-7785C5F82139}" srcOrd="0" destOrd="0" presId="urn:microsoft.com/office/officeart/2009/3/layout/HorizontalOrganizationChart"/>
    <dgm:cxn modelId="{CDB48F0A-4647-4D9D-A49D-C2D83C7E4700}" type="presOf" srcId="{9F77F868-8E13-4551-96F1-18481E0F1B73}" destId="{D34457E5-BC0D-4C2B-8014-B5CDE04C5053}" srcOrd="0" destOrd="0" presId="urn:microsoft.com/office/officeart/2009/3/layout/HorizontalOrganizationChart"/>
    <dgm:cxn modelId="{8DC55916-7AD1-4834-8CC8-76A5D61B9AEA}" srcId="{86DC45D6-727A-4BA1-982A-E100BA56DA80}" destId="{1816D1C4-96BC-4486-94E8-B9F46492ABD6}" srcOrd="1" destOrd="0" parTransId="{C19AECF2-BD0D-47E4-9124-63EEEF18B08B}" sibTransId="{A1ABF5CC-3B91-4952-833B-376516BCEF9B}"/>
    <dgm:cxn modelId="{788F2417-C806-4EE8-A16B-43D4CCDC9799}" type="presOf" srcId="{90C5E502-14D5-452D-A965-9E8DC901E7FC}" destId="{C2A85170-7FDB-47F0-83F2-D2EE86AF7D70}" srcOrd="0" destOrd="0" presId="urn:microsoft.com/office/officeart/2009/3/layout/HorizontalOrganizationChart"/>
    <dgm:cxn modelId="{58DDEA1B-E2E5-4D8E-B6E2-6F652BAFBA2B}" type="presOf" srcId="{86DC45D6-727A-4BA1-982A-E100BA56DA80}" destId="{77062ADD-76A9-4492-B702-96865D7D7070}" srcOrd="0" destOrd="0" presId="urn:microsoft.com/office/officeart/2009/3/layout/HorizontalOrganizationChart"/>
    <dgm:cxn modelId="{DC795C31-206C-4537-A26B-BBCA890E227C}" type="presOf" srcId="{B7433D6E-16BE-4701-A80D-68C460A63EEA}" destId="{7180EA89-4401-4C87-82EF-A72C0A1E11BD}" srcOrd="0" destOrd="0" presId="urn:microsoft.com/office/officeart/2009/3/layout/HorizontalOrganizationChart"/>
    <dgm:cxn modelId="{2AD69A31-2953-4716-A97F-443566DA0083}" type="presOf" srcId="{B2738E7A-F6F3-4505-8E03-29099E1B1BD6}" destId="{60988F9C-DFE6-43C9-A05C-710DD85C6434}" srcOrd="1" destOrd="0" presId="urn:microsoft.com/office/officeart/2009/3/layout/HorizontalOrganizationChart"/>
    <dgm:cxn modelId="{D5570B38-71BF-405A-AA0B-D5B6ACFA6B86}" type="presOf" srcId="{B7433D6E-16BE-4701-A80D-68C460A63EEA}" destId="{89DCDBB2-AEDD-4093-8A17-8C1EB7820B18}" srcOrd="1" destOrd="0" presId="urn:microsoft.com/office/officeart/2009/3/layout/HorizontalOrganizationChart"/>
    <dgm:cxn modelId="{8D773D43-C331-4074-BD29-18439B2FDF2E}" srcId="{E0CE8354-54C5-4811-9542-533004DF1918}" destId="{86DC45D6-727A-4BA1-982A-E100BA56DA80}" srcOrd="0" destOrd="0" parTransId="{13ADBEE7-9D05-488D-8046-FDCAACD23856}" sibTransId="{624F1488-AE9D-4808-8E1E-F5CC3234F021}"/>
    <dgm:cxn modelId="{B3766471-5AD7-49C2-AA74-F9AC07581AB7}" type="presOf" srcId="{96CA10C8-61B7-4586-BB32-03ECCFBB3218}" destId="{12B6C67F-BE04-4900-AC01-F100730B2781}" srcOrd="0" destOrd="0" presId="urn:microsoft.com/office/officeart/2009/3/layout/HorizontalOrganizationChart"/>
    <dgm:cxn modelId="{39512557-0A68-4C6E-80A2-913456535274}" type="presOf" srcId="{B2738E7A-F6F3-4505-8E03-29099E1B1BD6}" destId="{59BF65FA-179B-43C3-86EB-021E7455DF17}" srcOrd="0" destOrd="0" presId="urn:microsoft.com/office/officeart/2009/3/layout/HorizontalOrganizationChart"/>
    <dgm:cxn modelId="{29032D82-14BC-4E98-9979-CE6AC056FD8A}" srcId="{86DC45D6-727A-4BA1-982A-E100BA56DA80}" destId="{B7433D6E-16BE-4701-A80D-68C460A63EEA}" srcOrd="0" destOrd="0" parTransId="{F6CED987-EFA2-41E2-9273-67A9670AD9CC}" sibTransId="{7B71A514-66A1-4EF7-8DC9-99F1507DD1DC}"/>
    <dgm:cxn modelId="{B92D1691-5645-4938-8B7E-ACCBEA996A71}" type="presOf" srcId="{86DC45D6-727A-4BA1-982A-E100BA56DA80}" destId="{35A9DDA2-5507-46E9-AD08-48562696D97D}" srcOrd="1" destOrd="0" presId="urn:microsoft.com/office/officeart/2009/3/layout/HorizontalOrganizationChart"/>
    <dgm:cxn modelId="{C38167A3-F7CD-4BE1-AE37-EDA9C01CC5E7}" srcId="{86DC45D6-727A-4BA1-982A-E100BA56DA80}" destId="{B2738E7A-F6F3-4505-8E03-29099E1B1BD6}" srcOrd="3" destOrd="0" parTransId="{CF393716-306B-4B8A-BD1C-569A105D5ADB}" sibTransId="{39F1920B-C436-4F04-92AC-13F039DC74BA}"/>
    <dgm:cxn modelId="{41FBECAD-3013-46D4-A800-A7620EEA0BED}" type="presOf" srcId="{88FF56B3-2924-4B3E-8552-106146180EBA}" destId="{D5FA044E-8C10-4D8B-8557-820EE4C9910A}" srcOrd="1" destOrd="0" presId="urn:microsoft.com/office/officeart/2009/3/layout/HorizontalOrganizationChart"/>
    <dgm:cxn modelId="{D04827BC-2CA9-40D5-99A3-8EAEF3AB3103}" type="presOf" srcId="{C19AECF2-BD0D-47E4-9124-63EEEF18B08B}" destId="{5FBDA57E-F482-48B6-9DB6-09DCD6800FC7}" srcOrd="0" destOrd="0" presId="urn:microsoft.com/office/officeart/2009/3/layout/HorizontalOrganizationChart"/>
    <dgm:cxn modelId="{9E929EC0-9D3F-41E8-B9FD-AE737F18F167}" type="presOf" srcId="{88FF56B3-2924-4B3E-8552-106146180EBA}" destId="{EBF90A32-0A84-484D-90F4-02E508248A76}" srcOrd="0" destOrd="0" presId="urn:microsoft.com/office/officeart/2009/3/layout/HorizontalOrganizationChart"/>
    <dgm:cxn modelId="{39D9C2D1-E03A-4398-9C3B-60588D7C1EE1}" type="presOf" srcId="{F6CED987-EFA2-41E2-9273-67A9670AD9CC}" destId="{4C30A57C-C497-4265-BE2F-A0AB9FF265D5}" srcOrd="0" destOrd="0" presId="urn:microsoft.com/office/officeart/2009/3/layout/HorizontalOrganizationChart"/>
    <dgm:cxn modelId="{BC0BF4D1-2CD2-4DD0-A934-047DA7A56C52}" srcId="{86DC45D6-727A-4BA1-982A-E100BA56DA80}" destId="{96CA10C8-61B7-4586-BB32-03ECCFBB3218}" srcOrd="4" destOrd="0" parTransId="{9F77F868-8E13-4551-96F1-18481E0F1B73}" sibTransId="{913A8E8B-6B3B-430A-96BE-7117FB416598}"/>
    <dgm:cxn modelId="{A09DC6D8-F3F9-43F1-B98B-071C96E6AFEC}" type="presOf" srcId="{E0CE8354-54C5-4811-9542-533004DF1918}" destId="{CD8FCC78-4724-4898-95CB-9C1C657CE909}" srcOrd="0" destOrd="0" presId="urn:microsoft.com/office/officeart/2009/3/layout/HorizontalOrganizationChart"/>
    <dgm:cxn modelId="{90BEBFEA-25CC-40F8-B743-CE9EB2241233}" type="presOf" srcId="{96CA10C8-61B7-4586-BB32-03ECCFBB3218}" destId="{8F03CFA6-5C9A-40E7-9421-00701D79BB13}" srcOrd="1" destOrd="0" presId="urn:microsoft.com/office/officeart/2009/3/layout/HorizontalOrganizationChart"/>
    <dgm:cxn modelId="{34C962EE-C138-41BC-AFAB-75C85C82D97F}" srcId="{86DC45D6-727A-4BA1-982A-E100BA56DA80}" destId="{88FF56B3-2924-4B3E-8552-106146180EBA}" srcOrd="2" destOrd="0" parTransId="{90C5E502-14D5-452D-A965-9E8DC901E7FC}" sibTransId="{38326779-FC75-4B7A-BEC4-AFA70866288D}"/>
    <dgm:cxn modelId="{D99D15FB-C59C-4DAD-B0E1-AF9616EFA2E3}" type="presOf" srcId="{1816D1C4-96BC-4486-94E8-B9F46492ABD6}" destId="{BDD7C1F8-E906-41DF-8C20-85329E6DB764}" srcOrd="1" destOrd="0" presId="urn:microsoft.com/office/officeart/2009/3/layout/HorizontalOrganizationChart"/>
    <dgm:cxn modelId="{7120B2A5-89A6-4952-9E6D-8C25848EEC88}" type="presParOf" srcId="{CD8FCC78-4724-4898-95CB-9C1C657CE909}" destId="{FD9BB61B-0299-4F7D-B051-9DA64A073416}" srcOrd="0" destOrd="0" presId="urn:microsoft.com/office/officeart/2009/3/layout/HorizontalOrganizationChart"/>
    <dgm:cxn modelId="{CEFB0B60-688C-4BB0-BD40-A81433652A04}" type="presParOf" srcId="{FD9BB61B-0299-4F7D-B051-9DA64A073416}" destId="{14383509-BDED-4568-9763-468CB90EC71D}" srcOrd="0" destOrd="0" presId="urn:microsoft.com/office/officeart/2009/3/layout/HorizontalOrganizationChart"/>
    <dgm:cxn modelId="{2B303CF5-7D18-4494-B2BF-78C262B82750}" type="presParOf" srcId="{14383509-BDED-4568-9763-468CB90EC71D}" destId="{77062ADD-76A9-4492-B702-96865D7D7070}" srcOrd="0" destOrd="0" presId="urn:microsoft.com/office/officeart/2009/3/layout/HorizontalOrganizationChart"/>
    <dgm:cxn modelId="{19115D84-C60A-48F6-A1BD-560C1965098A}" type="presParOf" srcId="{14383509-BDED-4568-9763-468CB90EC71D}" destId="{35A9DDA2-5507-46E9-AD08-48562696D97D}" srcOrd="1" destOrd="0" presId="urn:microsoft.com/office/officeart/2009/3/layout/HorizontalOrganizationChart"/>
    <dgm:cxn modelId="{DDF8908E-FC01-4173-B909-F7B72E7BA513}" type="presParOf" srcId="{FD9BB61B-0299-4F7D-B051-9DA64A073416}" destId="{FADEC1D7-5AC1-47FA-9BCA-E75902810AAE}" srcOrd="1" destOrd="0" presId="urn:microsoft.com/office/officeart/2009/3/layout/HorizontalOrganizationChart"/>
    <dgm:cxn modelId="{B4C85E18-CB6D-4EA3-9582-1D1145C834B7}" type="presParOf" srcId="{FADEC1D7-5AC1-47FA-9BCA-E75902810AAE}" destId="{5FBDA57E-F482-48B6-9DB6-09DCD6800FC7}" srcOrd="0" destOrd="0" presId="urn:microsoft.com/office/officeart/2009/3/layout/HorizontalOrganizationChart"/>
    <dgm:cxn modelId="{2023F52A-38EC-4558-A306-C3C9F597E0B2}" type="presParOf" srcId="{FADEC1D7-5AC1-47FA-9BCA-E75902810AAE}" destId="{D2717EAE-8EC2-46DF-977B-A630896302E2}" srcOrd="1" destOrd="0" presId="urn:microsoft.com/office/officeart/2009/3/layout/HorizontalOrganizationChart"/>
    <dgm:cxn modelId="{AE14AF21-FB22-4CA3-A939-644037D67D50}" type="presParOf" srcId="{D2717EAE-8EC2-46DF-977B-A630896302E2}" destId="{F15496BF-F85A-4640-AEAB-96064B44667D}" srcOrd="0" destOrd="0" presId="urn:microsoft.com/office/officeart/2009/3/layout/HorizontalOrganizationChart"/>
    <dgm:cxn modelId="{D25538EC-17BB-4B78-9E1E-A728690C9067}" type="presParOf" srcId="{F15496BF-F85A-4640-AEAB-96064B44667D}" destId="{A8C15400-64E4-4145-B3FB-7785C5F82139}" srcOrd="0" destOrd="0" presId="urn:microsoft.com/office/officeart/2009/3/layout/HorizontalOrganizationChart"/>
    <dgm:cxn modelId="{E49699AF-927F-48AC-A13C-6B0151B6E9E6}" type="presParOf" srcId="{F15496BF-F85A-4640-AEAB-96064B44667D}" destId="{BDD7C1F8-E906-41DF-8C20-85329E6DB764}" srcOrd="1" destOrd="0" presId="urn:microsoft.com/office/officeart/2009/3/layout/HorizontalOrganizationChart"/>
    <dgm:cxn modelId="{1558E667-A365-42A0-986F-6C1343E028A7}" type="presParOf" srcId="{D2717EAE-8EC2-46DF-977B-A630896302E2}" destId="{1CBE5935-9BD8-44E6-A86F-EC466C2A4D61}" srcOrd="1" destOrd="0" presId="urn:microsoft.com/office/officeart/2009/3/layout/HorizontalOrganizationChart"/>
    <dgm:cxn modelId="{D0B13727-479A-46DF-85EC-6499B3FA83DE}" type="presParOf" srcId="{D2717EAE-8EC2-46DF-977B-A630896302E2}" destId="{B721DCFD-0645-4AD5-B232-B2A5368A16C5}" srcOrd="2" destOrd="0" presId="urn:microsoft.com/office/officeart/2009/3/layout/HorizontalOrganizationChart"/>
    <dgm:cxn modelId="{FC8048D0-AAF1-4B76-83B3-A04B46ABD7D2}" type="presParOf" srcId="{FADEC1D7-5AC1-47FA-9BCA-E75902810AAE}" destId="{C2A85170-7FDB-47F0-83F2-D2EE86AF7D70}" srcOrd="2" destOrd="0" presId="urn:microsoft.com/office/officeart/2009/3/layout/HorizontalOrganizationChart"/>
    <dgm:cxn modelId="{523659FD-0CE9-4B18-B278-07887D3C7C58}" type="presParOf" srcId="{FADEC1D7-5AC1-47FA-9BCA-E75902810AAE}" destId="{35EE61D4-1586-452E-814F-2E42C072CBD5}" srcOrd="3" destOrd="0" presId="urn:microsoft.com/office/officeart/2009/3/layout/HorizontalOrganizationChart"/>
    <dgm:cxn modelId="{E2856BF3-923C-45E4-AF44-6FBA9259379E}" type="presParOf" srcId="{35EE61D4-1586-452E-814F-2E42C072CBD5}" destId="{46D4694F-DED0-4030-83BE-36E024ABB469}" srcOrd="0" destOrd="0" presId="urn:microsoft.com/office/officeart/2009/3/layout/HorizontalOrganizationChart"/>
    <dgm:cxn modelId="{CCCAEF23-1F47-426D-9D71-BB6EA356313E}" type="presParOf" srcId="{46D4694F-DED0-4030-83BE-36E024ABB469}" destId="{EBF90A32-0A84-484D-90F4-02E508248A76}" srcOrd="0" destOrd="0" presId="urn:microsoft.com/office/officeart/2009/3/layout/HorizontalOrganizationChart"/>
    <dgm:cxn modelId="{7BA06986-DF79-405D-AE27-4441E7CCE786}" type="presParOf" srcId="{46D4694F-DED0-4030-83BE-36E024ABB469}" destId="{D5FA044E-8C10-4D8B-8557-820EE4C9910A}" srcOrd="1" destOrd="0" presId="urn:microsoft.com/office/officeart/2009/3/layout/HorizontalOrganizationChart"/>
    <dgm:cxn modelId="{99F828AE-BE03-4510-AC19-D6F04735F216}" type="presParOf" srcId="{35EE61D4-1586-452E-814F-2E42C072CBD5}" destId="{18094D8A-4785-465A-B1DB-EF317180EF10}" srcOrd="1" destOrd="0" presId="urn:microsoft.com/office/officeart/2009/3/layout/HorizontalOrganizationChart"/>
    <dgm:cxn modelId="{8E7421FB-CFD5-42C9-96F2-44670785CE91}" type="presParOf" srcId="{35EE61D4-1586-452E-814F-2E42C072CBD5}" destId="{37CE96AD-6226-42BD-8E6D-BB1E681E0685}" srcOrd="2" destOrd="0" presId="urn:microsoft.com/office/officeart/2009/3/layout/HorizontalOrganizationChart"/>
    <dgm:cxn modelId="{8CBBF447-5CE2-449A-A86C-3B95EF6F55B8}" type="presParOf" srcId="{FADEC1D7-5AC1-47FA-9BCA-E75902810AAE}" destId="{CF84FBAE-34A6-4822-9759-37A510884D2B}" srcOrd="4" destOrd="0" presId="urn:microsoft.com/office/officeart/2009/3/layout/HorizontalOrganizationChart"/>
    <dgm:cxn modelId="{6FE648D3-827F-48B4-A2F5-B0AC55544B7B}" type="presParOf" srcId="{FADEC1D7-5AC1-47FA-9BCA-E75902810AAE}" destId="{086F3176-7403-43FD-A322-D870CCE8AE3B}" srcOrd="5" destOrd="0" presId="urn:microsoft.com/office/officeart/2009/3/layout/HorizontalOrganizationChart"/>
    <dgm:cxn modelId="{FF1CD474-9A8B-461C-B2E2-B0B5994E9D13}" type="presParOf" srcId="{086F3176-7403-43FD-A322-D870CCE8AE3B}" destId="{AE6AA533-9B56-4432-8643-5DA302BD3405}" srcOrd="0" destOrd="0" presId="urn:microsoft.com/office/officeart/2009/3/layout/HorizontalOrganizationChart"/>
    <dgm:cxn modelId="{1CDDF190-03F4-44EE-BAF1-861F0C00198E}" type="presParOf" srcId="{AE6AA533-9B56-4432-8643-5DA302BD3405}" destId="{59BF65FA-179B-43C3-86EB-021E7455DF17}" srcOrd="0" destOrd="0" presId="urn:microsoft.com/office/officeart/2009/3/layout/HorizontalOrganizationChart"/>
    <dgm:cxn modelId="{94B82EDA-4D7E-4367-88F7-5EB5BC2B4738}" type="presParOf" srcId="{AE6AA533-9B56-4432-8643-5DA302BD3405}" destId="{60988F9C-DFE6-43C9-A05C-710DD85C6434}" srcOrd="1" destOrd="0" presId="urn:microsoft.com/office/officeart/2009/3/layout/HorizontalOrganizationChart"/>
    <dgm:cxn modelId="{D751A54E-3A71-4B28-B0BA-C73084BEF0FF}" type="presParOf" srcId="{086F3176-7403-43FD-A322-D870CCE8AE3B}" destId="{8AB8E008-1344-4C11-B23B-E7312E2E0885}" srcOrd="1" destOrd="0" presId="urn:microsoft.com/office/officeart/2009/3/layout/HorizontalOrganizationChart"/>
    <dgm:cxn modelId="{BFB5C339-9A4D-4659-B772-4142B9518B49}" type="presParOf" srcId="{086F3176-7403-43FD-A322-D870CCE8AE3B}" destId="{13781133-7416-42FC-9F1F-CBC1D4324CF1}" srcOrd="2" destOrd="0" presId="urn:microsoft.com/office/officeart/2009/3/layout/HorizontalOrganizationChart"/>
    <dgm:cxn modelId="{63336AC7-4C52-4EAE-ACAB-F70EBDA04008}" type="presParOf" srcId="{FADEC1D7-5AC1-47FA-9BCA-E75902810AAE}" destId="{D34457E5-BC0D-4C2B-8014-B5CDE04C5053}" srcOrd="6" destOrd="0" presId="urn:microsoft.com/office/officeart/2009/3/layout/HorizontalOrganizationChart"/>
    <dgm:cxn modelId="{95D670FB-9EE6-46B4-90D6-6B631F293262}" type="presParOf" srcId="{FADEC1D7-5AC1-47FA-9BCA-E75902810AAE}" destId="{9F730B21-04B4-4363-9029-ACFFC3D41AE4}" srcOrd="7" destOrd="0" presId="urn:microsoft.com/office/officeart/2009/3/layout/HorizontalOrganizationChart"/>
    <dgm:cxn modelId="{67545363-C891-4D10-8613-ABBF3AD520F9}" type="presParOf" srcId="{9F730B21-04B4-4363-9029-ACFFC3D41AE4}" destId="{85674F76-E67A-4AAC-B349-F3BDD32BB01E}" srcOrd="0" destOrd="0" presId="urn:microsoft.com/office/officeart/2009/3/layout/HorizontalOrganizationChart"/>
    <dgm:cxn modelId="{370AC03E-43B8-4039-A125-0AA871E88088}" type="presParOf" srcId="{85674F76-E67A-4AAC-B349-F3BDD32BB01E}" destId="{12B6C67F-BE04-4900-AC01-F100730B2781}" srcOrd="0" destOrd="0" presId="urn:microsoft.com/office/officeart/2009/3/layout/HorizontalOrganizationChart"/>
    <dgm:cxn modelId="{84EADEDE-C1B4-4C24-BF03-3F33C8526B49}" type="presParOf" srcId="{85674F76-E67A-4AAC-B349-F3BDD32BB01E}" destId="{8F03CFA6-5C9A-40E7-9421-00701D79BB13}" srcOrd="1" destOrd="0" presId="urn:microsoft.com/office/officeart/2009/3/layout/HorizontalOrganizationChart"/>
    <dgm:cxn modelId="{4CCBBF99-8AF1-4E73-A5BE-58C3CAEE6977}" type="presParOf" srcId="{9F730B21-04B4-4363-9029-ACFFC3D41AE4}" destId="{5924164B-C99D-4FD7-B7EC-F9D7CDE88116}" srcOrd="1" destOrd="0" presId="urn:microsoft.com/office/officeart/2009/3/layout/HorizontalOrganizationChart"/>
    <dgm:cxn modelId="{82C758C5-76CF-4BE9-AE08-17AAB93F6D59}" type="presParOf" srcId="{9F730B21-04B4-4363-9029-ACFFC3D41AE4}" destId="{A8467ABF-050E-442F-9074-32455FE948A3}" srcOrd="2" destOrd="0" presId="urn:microsoft.com/office/officeart/2009/3/layout/HorizontalOrganizationChart"/>
    <dgm:cxn modelId="{D605EFDF-3E1D-4D5E-8C48-AB51EE65D83A}" type="presParOf" srcId="{FD9BB61B-0299-4F7D-B051-9DA64A073416}" destId="{3231A6E4-92D1-4D9D-A589-9CD17B8A6427}" srcOrd="2" destOrd="0" presId="urn:microsoft.com/office/officeart/2009/3/layout/HorizontalOrganizationChart"/>
    <dgm:cxn modelId="{5E2DF65B-5B7F-45D0-BA85-0ABEA79B7310}" type="presParOf" srcId="{3231A6E4-92D1-4D9D-A589-9CD17B8A6427}" destId="{4C30A57C-C497-4265-BE2F-A0AB9FF265D5}" srcOrd="0" destOrd="0" presId="urn:microsoft.com/office/officeart/2009/3/layout/HorizontalOrganizationChart"/>
    <dgm:cxn modelId="{D5F4B8B4-C9FF-4FCE-B154-146441E26355}" type="presParOf" srcId="{3231A6E4-92D1-4D9D-A589-9CD17B8A6427}" destId="{9B02EA04-DE15-4569-BF63-E9AB06C824B3}" srcOrd="1" destOrd="0" presId="urn:microsoft.com/office/officeart/2009/3/layout/HorizontalOrganizationChart"/>
    <dgm:cxn modelId="{E2BA56BE-3FE1-43E1-A41F-CC7162F22EC5}" type="presParOf" srcId="{9B02EA04-DE15-4569-BF63-E9AB06C824B3}" destId="{AB706E8C-7043-4E5E-BE33-2FBF72FA1227}" srcOrd="0" destOrd="0" presId="urn:microsoft.com/office/officeart/2009/3/layout/HorizontalOrganizationChart"/>
    <dgm:cxn modelId="{4CFF772F-9DE8-4EBA-9B03-CD1764269865}" type="presParOf" srcId="{AB706E8C-7043-4E5E-BE33-2FBF72FA1227}" destId="{7180EA89-4401-4C87-82EF-A72C0A1E11BD}" srcOrd="0" destOrd="0" presId="urn:microsoft.com/office/officeart/2009/3/layout/HorizontalOrganizationChart"/>
    <dgm:cxn modelId="{1A46A0C6-8D92-4BF7-BD10-60CD5308F717}" type="presParOf" srcId="{AB706E8C-7043-4E5E-BE33-2FBF72FA1227}" destId="{89DCDBB2-AEDD-4093-8A17-8C1EB7820B18}" srcOrd="1" destOrd="0" presId="urn:microsoft.com/office/officeart/2009/3/layout/HorizontalOrganizationChart"/>
    <dgm:cxn modelId="{B5434EA4-8487-4A4E-8672-1106B93EFF41}" type="presParOf" srcId="{9B02EA04-DE15-4569-BF63-E9AB06C824B3}" destId="{931ABF1F-9AE6-4C1A-A9A1-F769169FE1AC}" srcOrd="1" destOrd="0" presId="urn:microsoft.com/office/officeart/2009/3/layout/HorizontalOrganizationChart"/>
    <dgm:cxn modelId="{F0FA347F-A2B2-4EDB-90FD-75577EF87ABC}" type="presParOf" srcId="{9B02EA04-DE15-4569-BF63-E9AB06C824B3}" destId="{D551897D-EF3D-4389-9CB4-C77C7D56CA65}"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0CE8354-54C5-4811-9542-533004DF1918}"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en-US"/>
        </a:p>
      </dgm:t>
    </dgm:pt>
    <dgm:pt modelId="{86DC45D6-727A-4BA1-982A-E100BA56DA80}">
      <dgm:prSet phldrT="[Text]" custT="1"/>
      <dgm:spPr>
        <a:solidFill>
          <a:schemeClr val="bg2"/>
        </a:solidFill>
        <a:ln w="3175">
          <a:solidFill>
            <a:schemeClr val="bg1"/>
          </a:solidFill>
        </a:ln>
      </dgm:spPr>
      <dgm:t>
        <a:bodyPr/>
        <a:lstStyle/>
        <a:p>
          <a:r>
            <a:rPr lang="en-US" sz="1800" b="1"/>
            <a:t>SSTR-</a:t>
          </a:r>
        </a:p>
      </dgm:t>
    </dgm:pt>
    <dgm:pt modelId="{13ADBEE7-9D05-488D-8046-FDCAACD23856}" type="parTrans" cxnId="{8D773D43-C331-4074-BD29-18439B2FDF2E}">
      <dgm:prSet/>
      <dgm:spPr/>
      <dgm:t>
        <a:bodyPr/>
        <a:lstStyle/>
        <a:p>
          <a:endParaRPr lang="en-US"/>
        </a:p>
      </dgm:t>
    </dgm:pt>
    <dgm:pt modelId="{624F1488-AE9D-4808-8E1E-F5CC3234F021}" type="sibTrans" cxnId="{8D773D43-C331-4074-BD29-18439B2FDF2E}">
      <dgm:prSet/>
      <dgm:spPr/>
      <dgm:t>
        <a:bodyPr/>
        <a:lstStyle/>
        <a:p>
          <a:endParaRPr lang="en-US"/>
        </a:p>
      </dgm:t>
    </dgm:pt>
    <dgm:pt modelId="{88FF56B3-2924-4B3E-8552-106146180EBA}">
      <dgm:prSet phldrT="[Text]" custT="1"/>
      <dgm:spPr>
        <a:solidFill>
          <a:schemeClr val="accent3"/>
        </a:solidFill>
        <a:ln w="3175">
          <a:solidFill>
            <a:schemeClr val="bg1"/>
          </a:solidFill>
        </a:ln>
      </dgm:spPr>
      <dgm:t>
        <a:bodyPr/>
        <a:lstStyle/>
        <a:p>
          <a:r>
            <a:rPr lang="en-US" sz="1800"/>
            <a:t>Cape/</a:t>
          </a:r>
          <a:r>
            <a:rPr lang="en-US" sz="1800" err="1"/>
            <a:t>Tem</a:t>
          </a:r>
          <a:r>
            <a:rPr lang="en-US" sz="1800"/>
            <a:t> chemo</a:t>
          </a:r>
        </a:p>
      </dgm:t>
    </dgm:pt>
    <dgm:pt modelId="{90C5E502-14D5-452D-A965-9E8DC901E7FC}" type="parTrans" cxnId="{34C962EE-C138-41BC-AFAB-75C85C82D97F}">
      <dgm:prSet/>
      <dgm:spPr/>
      <dgm:t>
        <a:bodyPr/>
        <a:lstStyle/>
        <a:p>
          <a:endParaRPr lang="en-US" sz="1800"/>
        </a:p>
      </dgm:t>
    </dgm:pt>
    <dgm:pt modelId="{38326779-FC75-4B7A-BEC4-AFA70866288D}" type="sibTrans" cxnId="{34C962EE-C138-41BC-AFAB-75C85C82D97F}">
      <dgm:prSet/>
      <dgm:spPr/>
      <dgm:t>
        <a:bodyPr/>
        <a:lstStyle/>
        <a:p>
          <a:endParaRPr lang="en-US"/>
        </a:p>
      </dgm:t>
    </dgm:pt>
    <dgm:pt modelId="{B2738E7A-F6F3-4505-8E03-29099E1B1BD6}">
      <dgm:prSet phldrT="[Text]" custT="1"/>
      <dgm:spPr>
        <a:solidFill>
          <a:schemeClr val="accent4"/>
        </a:solidFill>
        <a:ln w="3175">
          <a:solidFill>
            <a:schemeClr val="bg1"/>
          </a:solidFill>
        </a:ln>
      </dgm:spPr>
      <dgm:t>
        <a:bodyPr/>
        <a:lstStyle/>
        <a:p>
          <a:r>
            <a:rPr lang="en-US" sz="1800" err="1"/>
            <a:t>Everolimus</a:t>
          </a:r>
          <a:endParaRPr lang="en-US" sz="1800"/>
        </a:p>
      </dgm:t>
    </dgm:pt>
    <dgm:pt modelId="{CF393716-306B-4B8A-BD1C-569A105D5ADB}" type="parTrans" cxnId="{C38167A3-F7CD-4BE1-AE37-EDA9C01CC5E7}">
      <dgm:prSet/>
      <dgm:spPr/>
      <dgm:t>
        <a:bodyPr/>
        <a:lstStyle/>
        <a:p>
          <a:endParaRPr lang="en-US" sz="1800"/>
        </a:p>
      </dgm:t>
    </dgm:pt>
    <dgm:pt modelId="{39F1920B-C436-4F04-92AC-13F039DC74BA}" type="sibTrans" cxnId="{C38167A3-F7CD-4BE1-AE37-EDA9C01CC5E7}">
      <dgm:prSet/>
      <dgm:spPr/>
      <dgm:t>
        <a:bodyPr/>
        <a:lstStyle/>
        <a:p>
          <a:endParaRPr lang="en-US"/>
        </a:p>
      </dgm:t>
    </dgm:pt>
    <dgm:pt modelId="{96CA10C8-61B7-4586-BB32-03ECCFBB3218}">
      <dgm:prSet custT="1"/>
      <dgm:spPr>
        <a:solidFill>
          <a:schemeClr val="accent6"/>
        </a:solidFill>
        <a:ln w="3175">
          <a:solidFill>
            <a:schemeClr val="bg1"/>
          </a:solidFill>
        </a:ln>
      </dgm:spPr>
      <dgm:t>
        <a:bodyPr/>
        <a:lstStyle/>
        <a:p>
          <a:r>
            <a:rPr lang="en-US" sz="1800"/>
            <a:t>Sunitinib</a:t>
          </a:r>
        </a:p>
      </dgm:t>
    </dgm:pt>
    <dgm:pt modelId="{9F77F868-8E13-4551-96F1-18481E0F1B73}" type="parTrans" cxnId="{BC0BF4D1-2CD2-4DD0-A934-047DA7A56C52}">
      <dgm:prSet/>
      <dgm:spPr/>
      <dgm:t>
        <a:bodyPr/>
        <a:lstStyle/>
        <a:p>
          <a:endParaRPr lang="en-US" sz="1800"/>
        </a:p>
      </dgm:t>
    </dgm:pt>
    <dgm:pt modelId="{913A8E8B-6B3B-430A-96BE-7117FB416598}" type="sibTrans" cxnId="{BC0BF4D1-2CD2-4DD0-A934-047DA7A56C52}">
      <dgm:prSet/>
      <dgm:spPr/>
      <dgm:t>
        <a:bodyPr/>
        <a:lstStyle/>
        <a:p>
          <a:endParaRPr lang="en-US"/>
        </a:p>
      </dgm:t>
    </dgm:pt>
    <dgm:pt modelId="{CD8FCC78-4724-4898-95CB-9C1C657CE909}" type="pres">
      <dgm:prSet presAssocID="{E0CE8354-54C5-4811-9542-533004DF1918}" presName="hierChild1" presStyleCnt="0">
        <dgm:presLayoutVars>
          <dgm:orgChart val="1"/>
          <dgm:chPref val="1"/>
          <dgm:dir/>
          <dgm:animOne val="branch"/>
          <dgm:animLvl val="lvl"/>
          <dgm:resizeHandles/>
        </dgm:presLayoutVars>
      </dgm:prSet>
      <dgm:spPr/>
    </dgm:pt>
    <dgm:pt modelId="{FD9BB61B-0299-4F7D-B051-9DA64A073416}" type="pres">
      <dgm:prSet presAssocID="{86DC45D6-727A-4BA1-982A-E100BA56DA80}" presName="hierRoot1" presStyleCnt="0">
        <dgm:presLayoutVars>
          <dgm:hierBranch val="init"/>
        </dgm:presLayoutVars>
      </dgm:prSet>
      <dgm:spPr/>
    </dgm:pt>
    <dgm:pt modelId="{14383509-BDED-4568-9763-468CB90EC71D}" type="pres">
      <dgm:prSet presAssocID="{86DC45D6-727A-4BA1-982A-E100BA56DA80}" presName="rootComposite1" presStyleCnt="0"/>
      <dgm:spPr/>
    </dgm:pt>
    <dgm:pt modelId="{77062ADD-76A9-4492-B702-96865D7D7070}" type="pres">
      <dgm:prSet presAssocID="{86DC45D6-727A-4BA1-982A-E100BA56DA80}" presName="rootText1" presStyleLbl="node0" presStyleIdx="0" presStyleCnt="1" custScaleX="48049" custScaleY="48111">
        <dgm:presLayoutVars>
          <dgm:chPref val="3"/>
        </dgm:presLayoutVars>
      </dgm:prSet>
      <dgm:spPr/>
    </dgm:pt>
    <dgm:pt modelId="{35A9DDA2-5507-46E9-AD08-48562696D97D}" type="pres">
      <dgm:prSet presAssocID="{86DC45D6-727A-4BA1-982A-E100BA56DA80}" presName="rootConnector1" presStyleLbl="node1" presStyleIdx="0" presStyleCnt="0"/>
      <dgm:spPr/>
    </dgm:pt>
    <dgm:pt modelId="{FADEC1D7-5AC1-47FA-9BCA-E75902810AAE}" type="pres">
      <dgm:prSet presAssocID="{86DC45D6-727A-4BA1-982A-E100BA56DA80}" presName="hierChild2" presStyleCnt="0"/>
      <dgm:spPr/>
    </dgm:pt>
    <dgm:pt modelId="{C2A85170-7FDB-47F0-83F2-D2EE86AF7D70}" type="pres">
      <dgm:prSet presAssocID="{90C5E502-14D5-452D-A965-9E8DC901E7FC}" presName="Name64" presStyleLbl="parChTrans1D2" presStyleIdx="0" presStyleCnt="3"/>
      <dgm:spPr/>
    </dgm:pt>
    <dgm:pt modelId="{35EE61D4-1586-452E-814F-2E42C072CBD5}" type="pres">
      <dgm:prSet presAssocID="{88FF56B3-2924-4B3E-8552-106146180EBA}" presName="hierRoot2" presStyleCnt="0">
        <dgm:presLayoutVars>
          <dgm:hierBranch val="init"/>
        </dgm:presLayoutVars>
      </dgm:prSet>
      <dgm:spPr/>
    </dgm:pt>
    <dgm:pt modelId="{46D4694F-DED0-4030-83BE-36E024ABB469}" type="pres">
      <dgm:prSet presAssocID="{88FF56B3-2924-4B3E-8552-106146180EBA}" presName="rootComposite" presStyleCnt="0"/>
      <dgm:spPr/>
    </dgm:pt>
    <dgm:pt modelId="{EBF90A32-0A84-484D-90F4-02E508248A76}" type="pres">
      <dgm:prSet presAssocID="{88FF56B3-2924-4B3E-8552-106146180EBA}" presName="rootText" presStyleLbl="node2" presStyleIdx="0" presStyleCnt="3" custScaleX="40404" custScaleY="41100">
        <dgm:presLayoutVars>
          <dgm:chPref val="3"/>
        </dgm:presLayoutVars>
      </dgm:prSet>
      <dgm:spPr/>
    </dgm:pt>
    <dgm:pt modelId="{D5FA044E-8C10-4D8B-8557-820EE4C9910A}" type="pres">
      <dgm:prSet presAssocID="{88FF56B3-2924-4B3E-8552-106146180EBA}" presName="rootConnector" presStyleLbl="node2" presStyleIdx="0" presStyleCnt="3"/>
      <dgm:spPr/>
    </dgm:pt>
    <dgm:pt modelId="{18094D8A-4785-465A-B1DB-EF317180EF10}" type="pres">
      <dgm:prSet presAssocID="{88FF56B3-2924-4B3E-8552-106146180EBA}" presName="hierChild4" presStyleCnt="0"/>
      <dgm:spPr/>
    </dgm:pt>
    <dgm:pt modelId="{37CE96AD-6226-42BD-8E6D-BB1E681E0685}" type="pres">
      <dgm:prSet presAssocID="{88FF56B3-2924-4B3E-8552-106146180EBA}" presName="hierChild5" presStyleCnt="0"/>
      <dgm:spPr/>
    </dgm:pt>
    <dgm:pt modelId="{CF84FBAE-34A6-4822-9759-37A510884D2B}" type="pres">
      <dgm:prSet presAssocID="{CF393716-306B-4B8A-BD1C-569A105D5ADB}" presName="Name64" presStyleLbl="parChTrans1D2" presStyleIdx="1" presStyleCnt="3"/>
      <dgm:spPr/>
    </dgm:pt>
    <dgm:pt modelId="{086F3176-7403-43FD-A322-D870CCE8AE3B}" type="pres">
      <dgm:prSet presAssocID="{B2738E7A-F6F3-4505-8E03-29099E1B1BD6}" presName="hierRoot2" presStyleCnt="0">
        <dgm:presLayoutVars>
          <dgm:hierBranch val="init"/>
        </dgm:presLayoutVars>
      </dgm:prSet>
      <dgm:spPr/>
    </dgm:pt>
    <dgm:pt modelId="{AE6AA533-9B56-4432-8643-5DA302BD3405}" type="pres">
      <dgm:prSet presAssocID="{B2738E7A-F6F3-4505-8E03-29099E1B1BD6}" presName="rootComposite" presStyleCnt="0"/>
      <dgm:spPr/>
    </dgm:pt>
    <dgm:pt modelId="{59BF65FA-179B-43C3-86EB-021E7455DF17}" type="pres">
      <dgm:prSet presAssocID="{B2738E7A-F6F3-4505-8E03-29099E1B1BD6}" presName="rootText" presStyleLbl="node2" presStyleIdx="1" presStyleCnt="3" custScaleX="41048" custScaleY="44219">
        <dgm:presLayoutVars>
          <dgm:chPref val="3"/>
        </dgm:presLayoutVars>
      </dgm:prSet>
      <dgm:spPr/>
    </dgm:pt>
    <dgm:pt modelId="{60988F9C-DFE6-43C9-A05C-710DD85C6434}" type="pres">
      <dgm:prSet presAssocID="{B2738E7A-F6F3-4505-8E03-29099E1B1BD6}" presName="rootConnector" presStyleLbl="node2" presStyleIdx="1" presStyleCnt="3"/>
      <dgm:spPr/>
    </dgm:pt>
    <dgm:pt modelId="{8AB8E008-1344-4C11-B23B-E7312E2E0885}" type="pres">
      <dgm:prSet presAssocID="{B2738E7A-F6F3-4505-8E03-29099E1B1BD6}" presName="hierChild4" presStyleCnt="0"/>
      <dgm:spPr/>
    </dgm:pt>
    <dgm:pt modelId="{13781133-7416-42FC-9F1F-CBC1D4324CF1}" type="pres">
      <dgm:prSet presAssocID="{B2738E7A-F6F3-4505-8E03-29099E1B1BD6}" presName="hierChild5" presStyleCnt="0"/>
      <dgm:spPr/>
    </dgm:pt>
    <dgm:pt modelId="{D34457E5-BC0D-4C2B-8014-B5CDE04C5053}" type="pres">
      <dgm:prSet presAssocID="{9F77F868-8E13-4551-96F1-18481E0F1B73}" presName="Name64" presStyleLbl="parChTrans1D2" presStyleIdx="2" presStyleCnt="3"/>
      <dgm:spPr/>
    </dgm:pt>
    <dgm:pt modelId="{9F730B21-04B4-4363-9029-ACFFC3D41AE4}" type="pres">
      <dgm:prSet presAssocID="{96CA10C8-61B7-4586-BB32-03ECCFBB3218}" presName="hierRoot2" presStyleCnt="0">
        <dgm:presLayoutVars>
          <dgm:hierBranch val="init"/>
        </dgm:presLayoutVars>
      </dgm:prSet>
      <dgm:spPr/>
    </dgm:pt>
    <dgm:pt modelId="{85674F76-E67A-4AAC-B349-F3BDD32BB01E}" type="pres">
      <dgm:prSet presAssocID="{96CA10C8-61B7-4586-BB32-03ECCFBB3218}" presName="rootComposite" presStyleCnt="0"/>
      <dgm:spPr/>
    </dgm:pt>
    <dgm:pt modelId="{12B6C67F-BE04-4900-AC01-F100730B2781}" type="pres">
      <dgm:prSet presAssocID="{96CA10C8-61B7-4586-BB32-03ECCFBB3218}" presName="rootText" presStyleLbl="node2" presStyleIdx="2" presStyleCnt="3" custScaleX="41048" custScaleY="44219">
        <dgm:presLayoutVars>
          <dgm:chPref val="3"/>
        </dgm:presLayoutVars>
      </dgm:prSet>
      <dgm:spPr/>
    </dgm:pt>
    <dgm:pt modelId="{8F03CFA6-5C9A-40E7-9421-00701D79BB13}" type="pres">
      <dgm:prSet presAssocID="{96CA10C8-61B7-4586-BB32-03ECCFBB3218}" presName="rootConnector" presStyleLbl="node2" presStyleIdx="2" presStyleCnt="3"/>
      <dgm:spPr/>
    </dgm:pt>
    <dgm:pt modelId="{5924164B-C99D-4FD7-B7EC-F9D7CDE88116}" type="pres">
      <dgm:prSet presAssocID="{96CA10C8-61B7-4586-BB32-03ECCFBB3218}" presName="hierChild4" presStyleCnt="0"/>
      <dgm:spPr/>
    </dgm:pt>
    <dgm:pt modelId="{A8467ABF-050E-442F-9074-32455FE948A3}" type="pres">
      <dgm:prSet presAssocID="{96CA10C8-61B7-4586-BB32-03ECCFBB3218}" presName="hierChild5" presStyleCnt="0"/>
      <dgm:spPr/>
    </dgm:pt>
    <dgm:pt modelId="{3231A6E4-92D1-4D9D-A589-9CD17B8A6427}" type="pres">
      <dgm:prSet presAssocID="{86DC45D6-727A-4BA1-982A-E100BA56DA80}" presName="hierChild3" presStyleCnt="0"/>
      <dgm:spPr/>
    </dgm:pt>
  </dgm:ptLst>
  <dgm:cxnLst>
    <dgm:cxn modelId="{D78F7B2B-E1BA-4E35-A7DE-037CDFCDE16E}" type="presOf" srcId="{B2738E7A-F6F3-4505-8E03-29099E1B1BD6}" destId="{59BF65FA-179B-43C3-86EB-021E7455DF17}" srcOrd="0" destOrd="0" presId="urn:microsoft.com/office/officeart/2009/3/layout/HorizontalOrganizationChart"/>
    <dgm:cxn modelId="{63588133-680B-444B-ABDB-1147A97558B9}" type="presOf" srcId="{96CA10C8-61B7-4586-BB32-03ECCFBB3218}" destId="{12B6C67F-BE04-4900-AC01-F100730B2781}" srcOrd="0" destOrd="0" presId="urn:microsoft.com/office/officeart/2009/3/layout/HorizontalOrganizationChart"/>
    <dgm:cxn modelId="{82CECC3F-D315-451F-851E-BF5E182C428F}" type="presOf" srcId="{86DC45D6-727A-4BA1-982A-E100BA56DA80}" destId="{77062ADD-76A9-4492-B702-96865D7D7070}" srcOrd="0" destOrd="0" presId="urn:microsoft.com/office/officeart/2009/3/layout/HorizontalOrganizationChart"/>
    <dgm:cxn modelId="{8D773D43-C331-4074-BD29-18439B2FDF2E}" srcId="{E0CE8354-54C5-4811-9542-533004DF1918}" destId="{86DC45D6-727A-4BA1-982A-E100BA56DA80}" srcOrd="0" destOrd="0" parTransId="{13ADBEE7-9D05-488D-8046-FDCAACD23856}" sibTransId="{624F1488-AE9D-4808-8E1E-F5CC3234F021}"/>
    <dgm:cxn modelId="{4EBFD963-BF82-4873-BB0F-E352D3E91C59}" type="presOf" srcId="{88FF56B3-2924-4B3E-8552-106146180EBA}" destId="{D5FA044E-8C10-4D8B-8557-820EE4C9910A}" srcOrd="1" destOrd="0" presId="urn:microsoft.com/office/officeart/2009/3/layout/HorizontalOrganizationChart"/>
    <dgm:cxn modelId="{C971CF7D-4718-4E7C-9A0A-AF15F9A792E2}" type="presOf" srcId="{E0CE8354-54C5-4811-9542-533004DF1918}" destId="{CD8FCC78-4724-4898-95CB-9C1C657CE909}" srcOrd="0" destOrd="0" presId="urn:microsoft.com/office/officeart/2009/3/layout/HorizontalOrganizationChart"/>
    <dgm:cxn modelId="{C38167A3-F7CD-4BE1-AE37-EDA9C01CC5E7}" srcId="{86DC45D6-727A-4BA1-982A-E100BA56DA80}" destId="{B2738E7A-F6F3-4505-8E03-29099E1B1BD6}" srcOrd="1" destOrd="0" parTransId="{CF393716-306B-4B8A-BD1C-569A105D5ADB}" sibTransId="{39F1920B-C436-4F04-92AC-13F039DC74BA}"/>
    <dgm:cxn modelId="{1D7EC3A5-CFEF-4503-AF20-868D284F25EF}" type="presOf" srcId="{96CA10C8-61B7-4586-BB32-03ECCFBB3218}" destId="{8F03CFA6-5C9A-40E7-9421-00701D79BB13}" srcOrd="1" destOrd="0" presId="urn:microsoft.com/office/officeart/2009/3/layout/HorizontalOrganizationChart"/>
    <dgm:cxn modelId="{38E9C3A6-311F-49B1-A173-8A9DBECBE0B5}" type="presOf" srcId="{88FF56B3-2924-4B3E-8552-106146180EBA}" destId="{EBF90A32-0A84-484D-90F4-02E508248A76}" srcOrd="0" destOrd="0" presId="urn:microsoft.com/office/officeart/2009/3/layout/HorizontalOrganizationChart"/>
    <dgm:cxn modelId="{5F37C9A7-9DE2-4D11-BB46-CB51721B4B66}" type="presOf" srcId="{B2738E7A-F6F3-4505-8E03-29099E1B1BD6}" destId="{60988F9C-DFE6-43C9-A05C-710DD85C6434}" srcOrd="1" destOrd="0" presId="urn:microsoft.com/office/officeart/2009/3/layout/HorizontalOrganizationChart"/>
    <dgm:cxn modelId="{BC0BF4D1-2CD2-4DD0-A934-047DA7A56C52}" srcId="{86DC45D6-727A-4BA1-982A-E100BA56DA80}" destId="{96CA10C8-61B7-4586-BB32-03ECCFBB3218}" srcOrd="2" destOrd="0" parTransId="{9F77F868-8E13-4551-96F1-18481E0F1B73}" sibTransId="{913A8E8B-6B3B-430A-96BE-7117FB416598}"/>
    <dgm:cxn modelId="{A4270AE0-E8B3-4F22-BF2C-2D88C1CA0292}" type="presOf" srcId="{90C5E502-14D5-452D-A965-9E8DC901E7FC}" destId="{C2A85170-7FDB-47F0-83F2-D2EE86AF7D70}" srcOrd="0" destOrd="0" presId="urn:microsoft.com/office/officeart/2009/3/layout/HorizontalOrganizationChart"/>
    <dgm:cxn modelId="{2F4EE9E2-0669-4E81-8694-27D5C574427A}" type="presOf" srcId="{86DC45D6-727A-4BA1-982A-E100BA56DA80}" destId="{35A9DDA2-5507-46E9-AD08-48562696D97D}" srcOrd="1" destOrd="0" presId="urn:microsoft.com/office/officeart/2009/3/layout/HorizontalOrganizationChart"/>
    <dgm:cxn modelId="{650054E6-8156-4AC3-9F17-51B46F3FCAB4}" type="presOf" srcId="{9F77F868-8E13-4551-96F1-18481E0F1B73}" destId="{D34457E5-BC0D-4C2B-8014-B5CDE04C5053}" srcOrd="0" destOrd="0" presId="urn:microsoft.com/office/officeart/2009/3/layout/HorizontalOrganizationChart"/>
    <dgm:cxn modelId="{34C962EE-C138-41BC-AFAB-75C85C82D97F}" srcId="{86DC45D6-727A-4BA1-982A-E100BA56DA80}" destId="{88FF56B3-2924-4B3E-8552-106146180EBA}" srcOrd="0" destOrd="0" parTransId="{90C5E502-14D5-452D-A965-9E8DC901E7FC}" sibTransId="{38326779-FC75-4B7A-BEC4-AFA70866288D}"/>
    <dgm:cxn modelId="{187499F6-9DB1-42CC-BE73-81E7C513FAA7}" type="presOf" srcId="{CF393716-306B-4B8A-BD1C-569A105D5ADB}" destId="{CF84FBAE-34A6-4822-9759-37A510884D2B}" srcOrd="0" destOrd="0" presId="urn:microsoft.com/office/officeart/2009/3/layout/HorizontalOrganizationChart"/>
    <dgm:cxn modelId="{2A8FBFC0-6057-49AE-8A3B-3A7B39585AA6}" type="presParOf" srcId="{CD8FCC78-4724-4898-95CB-9C1C657CE909}" destId="{FD9BB61B-0299-4F7D-B051-9DA64A073416}" srcOrd="0" destOrd="0" presId="urn:microsoft.com/office/officeart/2009/3/layout/HorizontalOrganizationChart"/>
    <dgm:cxn modelId="{873A4A04-89E7-40CB-875A-04B5D8F071C9}" type="presParOf" srcId="{FD9BB61B-0299-4F7D-B051-9DA64A073416}" destId="{14383509-BDED-4568-9763-468CB90EC71D}" srcOrd="0" destOrd="0" presId="urn:microsoft.com/office/officeart/2009/3/layout/HorizontalOrganizationChart"/>
    <dgm:cxn modelId="{63ACA6C6-F7B7-4381-834C-999C9D091109}" type="presParOf" srcId="{14383509-BDED-4568-9763-468CB90EC71D}" destId="{77062ADD-76A9-4492-B702-96865D7D7070}" srcOrd="0" destOrd="0" presId="urn:microsoft.com/office/officeart/2009/3/layout/HorizontalOrganizationChart"/>
    <dgm:cxn modelId="{E79BECD0-0F55-453F-A9DC-A16BCBE4A780}" type="presParOf" srcId="{14383509-BDED-4568-9763-468CB90EC71D}" destId="{35A9DDA2-5507-46E9-AD08-48562696D97D}" srcOrd="1" destOrd="0" presId="urn:microsoft.com/office/officeart/2009/3/layout/HorizontalOrganizationChart"/>
    <dgm:cxn modelId="{DC83D9D2-5BDB-408F-BC77-84F2EFC52B0E}" type="presParOf" srcId="{FD9BB61B-0299-4F7D-B051-9DA64A073416}" destId="{FADEC1D7-5AC1-47FA-9BCA-E75902810AAE}" srcOrd="1" destOrd="0" presId="urn:microsoft.com/office/officeart/2009/3/layout/HorizontalOrganizationChart"/>
    <dgm:cxn modelId="{75E05099-D83F-4BEB-B937-14319B32E2FF}" type="presParOf" srcId="{FADEC1D7-5AC1-47FA-9BCA-E75902810AAE}" destId="{C2A85170-7FDB-47F0-83F2-D2EE86AF7D70}" srcOrd="0" destOrd="0" presId="urn:microsoft.com/office/officeart/2009/3/layout/HorizontalOrganizationChart"/>
    <dgm:cxn modelId="{692C5481-C204-4034-A2E7-BC16CF012260}" type="presParOf" srcId="{FADEC1D7-5AC1-47FA-9BCA-E75902810AAE}" destId="{35EE61D4-1586-452E-814F-2E42C072CBD5}" srcOrd="1" destOrd="0" presId="urn:microsoft.com/office/officeart/2009/3/layout/HorizontalOrganizationChart"/>
    <dgm:cxn modelId="{17CFBF5F-771A-4A9E-9497-1F00520F9037}" type="presParOf" srcId="{35EE61D4-1586-452E-814F-2E42C072CBD5}" destId="{46D4694F-DED0-4030-83BE-36E024ABB469}" srcOrd="0" destOrd="0" presId="urn:microsoft.com/office/officeart/2009/3/layout/HorizontalOrganizationChart"/>
    <dgm:cxn modelId="{E72947EE-74D7-4A2E-BB05-777005DF2363}" type="presParOf" srcId="{46D4694F-DED0-4030-83BE-36E024ABB469}" destId="{EBF90A32-0A84-484D-90F4-02E508248A76}" srcOrd="0" destOrd="0" presId="urn:microsoft.com/office/officeart/2009/3/layout/HorizontalOrganizationChart"/>
    <dgm:cxn modelId="{B1916A0F-EE04-4434-8AF0-5227E0629B6C}" type="presParOf" srcId="{46D4694F-DED0-4030-83BE-36E024ABB469}" destId="{D5FA044E-8C10-4D8B-8557-820EE4C9910A}" srcOrd="1" destOrd="0" presId="urn:microsoft.com/office/officeart/2009/3/layout/HorizontalOrganizationChart"/>
    <dgm:cxn modelId="{69B8001B-3A98-4D82-99AC-6CB52F34BD75}" type="presParOf" srcId="{35EE61D4-1586-452E-814F-2E42C072CBD5}" destId="{18094D8A-4785-465A-B1DB-EF317180EF10}" srcOrd="1" destOrd="0" presId="urn:microsoft.com/office/officeart/2009/3/layout/HorizontalOrganizationChart"/>
    <dgm:cxn modelId="{0A447636-D56D-488F-8334-7D1C4CD17B60}" type="presParOf" srcId="{35EE61D4-1586-452E-814F-2E42C072CBD5}" destId="{37CE96AD-6226-42BD-8E6D-BB1E681E0685}" srcOrd="2" destOrd="0" presId="urn:microsoft.com/office/officeart/2009/3/layout/HorizontalOrganizationChart"/>
    <dgm:cxn modelId="{1CF15B8B-7B9C-46D0-BE81-51CEC5BD91F8}" type="presParOf" srcId="{FADEC1D7-5AC1-47FA-9BCA-E75902810AAE}" destId="{CF84FBAE-34A6-4822-9759-37A510884D2B}" srcOrd="2" destOrd="0" presId="urn:microsoft.com/office/officeart/2009/3/layout/HorizontalOrganizationChart"/>
    <dgm:cxn modelId="{1E046DD7-A877-4A4F-ACF7-74C5A7B1136D}" type="presParOf" srcId="{FADEC1D7-5AC1-47FA-9BCA-E75902810AAE}" destId="{086F3176-7403-43FD-A322-D870CCE8AE3B}" srcOrd="3" destOrd="0" presId="urn:microsoft.com/office/officeart/2009/3/layout/HorizontalOrganizationChart"/>
    <dgm:cxn modelId="{E1E71AA1-3E7E-4807-BBE0-DB40BF61DEA9}" type="presParOf" srcId="{086F3176-7403-43FD-A322-D870CCE8AE3B}" destId="{AE6AA533-9B56-4432-8643-5DA302BD3405}" srcOrd="0" destOrd="0" presId="urn:microsoft.com/office/officeart/2009/3/layout/HorizontalOrganizationChart"/>
    <dgm:cxn modelId="{A4F3B55F-319C-440C-B2A4-17B3FB7EEEF1}" type="presParOf" srcId="{AE6AA533-9B56-4432-8643-5DA302BD3405}" destId="{59BF65FA-179B-43C3-86EB-021E7455DF17}" srcOrd="0" destOrd="0" presId="urn:microsoft.com/office/officeart/2009/3/layout/HorizontalOrganizationChart"/>
    <dgm:cxn modelId="{CBD6C7AC-4FB8-451D-AA62-FB4681A44E55}" type="presParOf" srcId="{AE6AA533-9B56-4432-8643-5DA302BD3405}" destId="{60988F9C-DFE6-43C9-A05C-710DD85C6434}" srcOrd="1" destOrd="0" presId="urn:microsoft.com/office/officeart/2009/3/layout/HorizontalOrganizationChart"/>
    <dgm:cxn modelId="{EC90FBAC-6641-48E9-8BEF-15BBBA7130B6}" type="presParOf" srcId="{086F3176-7403-43FD-A322-D870CCE8AE3B}" destId="{8AB8E008-1344-4C11-B23B-E7312E2E0885}" srcOrd="1" destOrd="0" presId="urn:microsoft.com/office/officeart/2009/3/layout/HorizontalOrganizationChart"/>
    <dgm:cxn modelId="{69C4AABC-38A1-40F0-A310-B2DAD12AF167}" type="presParOf" srcId="{086F3176-7403-43FD-A322-D870CCE8AE3B}" destId="{13781133-7416-42FC-9F1F-CBC1D4324CF1}" srcOrd="2" destOrd="0" presId="urn:microsoft.com/office/officeart/2009/3/layout/HorizontalOrganizationChart"/>
    <dgm:cxn modelId="{4335CBDF-E53C-4469-9550-10DA73551FCB}" type="presParOf" srcId="{FADEC1D7-5AC1-47FA-9BCA-E75902810AAE}" destId="{D34457E5-BC0D-4C2B-8014-B5CDE04C5053}" srcOrd="4" destOrd="0" presId="urn:microsoft.com/office/officeart/2009/3/layout/HorizontalOrganizationChart"/>
    <dgm:cxn modelId="{AC5A840C-4CCF-4530-B1A1-AA27E65D7CFC}" type="presParOf" srcId="{FADEC1D7-5AC1-47FA-9BCA-E75902810AAE}" destId="{9F730B21-04B4-4363-9029-ACFFC3D41AE4}" srcOrd="5" destOrd="0" presId="urn:microsoft.com/office/officeart/2009/3/layout/HorizontalOrganizationChart"/>
    <dgm:cxn modelId="{63721875-95F7-4FB4-821E-E8DD02510165}" type="presParOf" srcId="{9F730B21-04B4-4363-9029-ACFFC3D41AE4}" destId="{85674F76-E67A-4AAC-B349-F3BDD32BB01E}" srcOrd="0" destOrd="0" presId="urn:microsoft.com/office/officeart/2009/3/layout/HorizontalOrganizationChart"/>
    <dgm:cxn modelId="{1EE6F539-73B1-4592-BC18-87F743080CC4}" type="presParOf" srcId="{85674F76-E67A-4AAC-B349-F3BDD32BB01E}" destId="{12B6C67F-BE04-4900-AC01-F100730B2781}" srcOrd="0" destOrd="0" presId="urn:microsoft.com/office/officeart/2009/3/layout/HorizontalOrganizationChart"/>
    <dgm:cxn modelId="{B3FD8669-99E6-4D9A-B30F-8DB7B817EBE5}" type="presParOf" srcId="{85674F76-E67A-4AAC-B349-F3BDD32BB01E}" destId="{8F03CFA6-5C9A-40E7-9421-00701D79BB13}" srcOrd="1" destOrd="0" presId="urn:microsoft.com/office/officeart/2009/3/layout/HorizontalOrganizationChart"/>
    <dgm:cxn modelId="{5E530845-6E01-4580-BDFD-742751843422}" type="presParOf" srcId="{9F730B21-04B4-4363-9029-ACFFC3D41AE4}" destId="{5924164B-C99D-4FD7-B7EC-F9D7CDE88116}" srcOrd="1" destOrd="0" presId="urn:microsoft.com/office/officeart/2009/3/layout/HorizontalOrganizationChart"/>
    <dgm:cxn modelId="{3787AFED-A23C-450B-A571-D626DA5BC0DD}" type="presParOf" srcId="{9F730B21-04B4-4363-9029-ACFFC3D41AE4}" destId="{A8467ABF-050E-442F-9074-32455FE948A3}" srcOrd="2" destOrd="0" presId="urn:microsoft.com/office/officeart/2009/3/layout/HorizontalOrganizationChart"/>
    <dgm:cxn modelId="{D48BDE7D-26A3-4527-A1A6-33FC7D5759ED}" type="presParOf" srcId="{FD9BB61B-0299-4F7D-B051-9DA64A073416}" destId="{3231A6E4-92D1-4D9D-A589-9CD17B8A6427}" srcOrd="2" destOrd="0" presId="urn:microsoft.com/office/officeart/2009/3/layout/HorizontalOrganizationChar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B5FF9EC-6068-4E20-8A6E-D4EE9759C0E1}"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US"/>
        </a:p>
      </dgm:t>
    </dgm:pt>
    <dgm:pt modelId="{7EF703B1-6DBE-4931-95F3-B246D2F6AC69}">
      <dgm:prSet phldrT="[Text]" custT="1"/>
      <dgm:spPr>
        <a:solidFill>
          <a:schemeClr val="bg2"/>
        </a:solidFill>
        <a:ln w="3175">
          <a:solidFill>
            <a:schemeClr val="bg1"/>
          </a:solidFill>
        </a:ln>
      </dgm:spPr>
      <dgm:t>
        <a:bodyPr/>
        <a:lstStyle/>
        <a:p>
          <a:r>
            <a:rPr lang="en-US" sz="1800"/>
            <a:t>Non-midgut NET</a:t>
          </a:r>
        </a:p>
      </dgm:t>
    </dgm:pt>
    <dgm:pt modelId="{2DA76B31-C010-444B-8C33-E383F58B80F3}" type="parTrans" cxnId="{5C0BA378-2F41-40DF-8F21-9CAFF919024F}">
      <dgm:prSet/>
      <dgm:spPr/>
      <dgm:t>
        <a:bodyPr/>
        <a:lstStyle/>
        <a:p>
          <a:endParaRPr lang="en-US"/>
        </a:p>
      </dgm:t>
    </dgm:pt>
    <dgm:pt modelId="{76AA7470-9EE0-4104-AE59-19A16AD0358F}" type="sibTrans" cxnId="{5C0BA378-2F41-40DF-8F21-9CAFF919024F}">
      <dgm:prSet/>
      <dgm:spPr/>
      <dgm:t>
        <a:bodyPr/>
        <a:lstStyle/>
        <a:p>
          <a:endParaRPr lang="en-US"/>
        </a:p>
      </dgm:t>
    </dgm:pt>
    <dgm:pt modelId="{552163D1-65F3-4ED9-8340-23CA621DA294}" type="asst">
      <dgm:prSet phldrT="[Text]" custT="1"/>
      <dgm:spPr>
        <a:solidFill>
          <a:schemeClr val="bg2"/>
        </a:solidFill>
        <a:ln w="3175">
          <a:solidFill>
            <a:schemeClr val="bg1"/>
          </a:solidFill>
        </a:ln>
      </dgm:spPr>
      <dgm:t>
        <a:bodyPr/>
        <a:lstStyle/>
        <a:p>
          <a:r>
            <a:rPr lang="en-US" sz="1800"/>
            <a:t>Somatostatin analog</a:t>
          </a:r>
        </a:p>
      </dgm:t>
    </dgm:pt>
    <dgm:pt modelId="{BD2833F8-C36E-4A2A-8910-AA7ACC8ED654}" type="parTrans" cxnId="{7512F73A-88E3-4290-AA6F-4AC37F54BBDD}">
      <dgm:prSet/>
      <dgm:spPr>
        <a:ln>
          <a:solidFill>
            <a:schemeClr val="bg1"/>
          </a:solidFill>
        </a:ln>
      </dgm:spPr>
      <dgm:t>
        <a:bodyPr/>
        <a:lstStyle/>
        <a:p>
          <a:endParaRPr lang="en-US"/>
        </a:p>
      </dgm:t>
    </dgm:pt>
    <dgm:pt modelId="{13BF6DDB-F0BE-48AF-834C-AABA53435B65}" type="sibTrans" cxnId="{7512F73A-88E3-4290-AA6F-4AC37F54BBDD}">
      <dgm:prSet/>
      <dgm:spPr/>
      <dgm:t>
        <a:bodyPr/>
        <a:lstStyle/>
        <a:p>
          <a:endParaRPr lang="en-US"/>
        </a:p>
      </dgm:t>
    </dgm:pt>
    <dgm:pt modelId="{F6DB3413-D035-4FC3-9F09-98B79F99B3F6}">
      <dgm:prSet custT="1"/>
      <dgm:spPr>
        <a:solidFill>
          <a:schemeClr val="accent4"/>
        </a:solidFill>
        <a:ln w="3175">
          <a:solidFill>
            <a:schemeClr val="bg1"/>
          </a:solidFill>
        </a:ln>
      </dgm:spPr>
      <dgm:t>
        <a:bodyPr/>
        <a:lstStyle/>
        <a:p>
          <a:r>
            <a:rPr lang="en-US" sz="1800" err="1"/>
            <a:t>Everolimus</a:t>
          </a:r>
          <a:endParaRPr lang="en-US" sz="1800"/>
        </a:p>
      </dgm:t>
    </dgm:pt>
    <dgm:pt modelId="{56A0CAC2-C486-49C2-B7B0-E039B9913228}" type="parTrans" cxnId="{4449972A-3614-4742-840B-D1FF459C7DCE}">
      <dgm:prSet/>
      <dgm:spPr>
        <a:ln>
          <a:solidFill>
            <a:schemeClr val="bg1"/>
          </a:solidFill>
        </a:ln>
      </dgm:spPr>
      <dgm:t>
        <a:bodyPr/>
        <a:lstStyle/>
        <a:p>
          <a:endParaRPr lang="en-US"/>
        </a:p>
      </dgm:t>
    </dgm:pt>
    <dgm:pt modelId="{5C24EDD6-6203-4838-851F-1E3BB00A0E48}" type="sibTrans" cxnId="{4449972A-3614-4742-840B-D1FF459C7DCE}">
      <dgm:prSet/>
      <dgm:spPr/>
      <dgm:t>
        <a:bodyPr/>
        <a:lstStyle/>
        <a:p>
          <a:endParaRPr lang="en-US"/>
        </a:p>
      </dgm:t>
    </dgm:pt>
    <dgm:pt modelId="{F3E83D97-295B-45BB-9299-A62F88C6A9D5}">
      <dgm:prSet custT="1"/>
      <dgm:spPr>
        <a:solidFill>
          <a:schemeClr val="accent1"/>
        </a:solidFill>
        <a:ln w="3175">
          <a:solidFill>
            <a:schemeClr val="bg1"/>
          </a:solidFill>
        </a:ln>
      </dgm:spPr>
      <dgm:t>
        <a:bodyPr/>
        <a:lstStyle/>
        <a:p>
          <a:r>
            <a:rPr lang="en-US" sz="1800" baseline="30000"/>
            <a:t>177</a:t>
          </a:r>
          <a:r>
            <a:rPr lang="en-US" sz="1800"/>
            <a:t>Lu-Dotatate</a:t>
          </a:r>
        </a:p>
      </dgm:t>
    </dgm:pt>
    <dgm:pt modelId="{EC72F39C-4B4A-42A4-98C0-926A62CDCD83}" type="parTrans" cxnId="{35B1433A-1D41-4953-AE39-D58BF42EDC9A}">
      <dgm:prSet/>
      <dgm:spPr>
        <a:ln>
          <a:solidFill>
            <a:schemeClr val="bg1"/>
          </a:solidFill>
        </a:ln>
      </dgm:spPr>
      <dgm:t>
        <a:bodyPr/>
        <a:lstStyle/>
        <a:p>
          <a:endParaRPr lang="en-US"/>
        </a:p>
      </dgm:t>
    </dgm:pt>
    <dgm:pt modelId="{D382970C-681E-40A8-9FBD-47673716E9E2}" type="sibTrans" cxnId="{35B1433A-1D41-4953-AE39-D58BF42EDC9A}">
      <dgm:prSet/>
      <dgm:spPr/>
      <dgm:t>
        <a:bodyPr/>
        <a:lstStyle/>
        <a:p>
          <a:endParaRPr lang="en-US"/>
        </a:p>
      </dgm:t>
    </dgm:pt>
    <dgm:pt modelId="{BDC2E0E7-FD4A-4842-8687-AB0AAE4D1A86}">
      <dgm:prSet custT="1"/>
      <dgm:spPr>
        <a:solidFill>
          <a:schemeClr val="accent3"/>
        </a:solidFill>
        <a:ln w="3175">
          <a:solidFill>
            <a:schemeClr val="bg1"/>
          </a:solidFill>
        </a:ln>
      </dgm:spPr>
      <dgm:t>
        <a:bodyPr/>
        <a:lstStyle/>
        <a:p>
          <a:r>
            <a:rPr lang="en-US" sz="1800"/>
            <a:t>Hepatic arterial embolization</a:t>
          </a:r>
        </a:p>
      </dgm:t>
    </dgm:pt>
    <dgm:pt modelId="{22EF46A1-606A-4FFA-A4FC-AFEEF148ACDD}" type="parTrans" cxnId="{2B750B5F-0E90-476C-B5E3-D59CDA628055}">
      <dgm:prSet/>
      <dgm:spPr>
        <a:ln>
          <a:solidFill>
            <a:schemeClr val="bg1"/>
          </a:solidFill>
        </a:ln>
      </dgm:spPr>
      <dgm:t>
        <a:bodyPr/>
        <a:lstStyle/>
        <a:p>
          <a:endParaRPr lang="en-US"/>
        </a:p>
      </dgm:t>
    </dgm:pt>
    <dgm:pt modelId="{64E6AD01-1B7B-4C91-B6E0-EB53270DF38E}" type="sibTrans" cxnId="{2B750B5F-0E90-476C-B5E3-D59CDA628055}">
      <dgm:prSet/>
      <dgm:spPr/>
      <dgm:t>
        <a:bodyPr/>
        <a:lstStyle/>
        <a:p>
          <a:endParaRPr lang="en-US"/>
        </a:p>
      </dgm:t>
    </dgm:pt>
    <dgm:pt modelId="{DD98F1DA-C7B2-405E-B62D-6BB87DAA7050}" type="pres">
      <dgm:prSet presAssocID="{CB5FF9EC-6068-4E20-8A6E-D4EE9759C0E1}" presName="Name0" presStyleCnt="0">
        <dgm:presLayoutVars>
          <dgm:chPref val="1"/>
          <dgm:dir/>
          <dgm:animOne val="branch"/>
          <dgm:animLvl val="lvl"/>
          <dgm:resizeHandles val="exact"/>
        </dgm:presLayoutVars>
      </dgm:prSet>
      <dgm:spPr/>
    </dgm:pt>
    <dgm:pt modelId="{91FF34D3-1822-449D-8B64-FFDA0E688CB6}" type="pres">
      <dgm:prSet presAssocID="{7EF703B1-6DBE-4931-95F3-B246D2F6AC69}" presName="root1" presStyleCnt="0"/>
      <dgm:spPr/>
    </dgm:pt>
    <dgm:pt modelId="{253B3CCE-DAB3-46FC-996A-1DAC69031BE3}" type="pres">
      <dgm:prSet presAssocID="{7EF703B1-6DBE-4931-95F3-B246D2F6AC69}" presName="LevelOneTextNode" presStyleLbl="node0" presStyleIdx="0" presStyleCnt="1" custScaleX="56206" custScaleY="52381">
        <dgm:presLayoutVars>
          <dgm:chPref val="3"/>
        </dgm:presLayoutVars>
      </dgm:prSet>
      <dgm:spPr/>
    </dgm:pt>
    <dgm:pt modelId="{A6AE4CDA-104C-4868-9AD1-063AD8379944}" type="pres">
      <dgm:prSet presAssocID="{7EF703B1-6DBE-4931-95F3-B246D2F6AC69}" presName="level2hierChild" presStyleCnt="0"/>
      <dgm:spPr/>
    </dgm:pt>
    <dgm:pt modelId="{B968AAC7-8DEA-46D0-9925-B3EA4A7CFF84}" type="pres">
      <dgm:prSet presAssocID="{BD2833F8-C36E-4A2A-8910-AA7ACC8ED654}" presName="conn2-1" presStyleLbl="parChTrans1D2" presStyleIdx="0" presStyleCnt="1"/>
      <dgm:spPr/>
    </dgm:pt>
    <dgm:pt modelId="{15400785-F0C1-4C35-8B4A-CF48C7F31915}" type="pres">
      <dgm:prSet presAssocID="{BD2833F8-C36E-4A2A-8910-AA7ACC8ED654}" presName="connTx" presStyleLbl="parChTrans1D2" presStyleIdx="0" presStyleCnt="1"/>
      <dgm:spPr/>
    </dgm:pt>
    <dgm:pt modelId="{341F67E0-1D34-4380-96BC-836AFF310C6F}" type="pres">
      <dgm:prSet presAssocID="{552163D1-65F3-4ED9-8340-23CA621DA294}" presName="root2" presStyleCnt="0"/>
      <dgm:spPr/>
    </dgm:pt>
    <dgm:pt modelId="{BFDAEBFB-396D-4ADF-B319-30689EA3EF39}" type="pres">
      <dgm:prSet presAssocID="{552163D1-65F3-4ED9-8340-23CA621DA294}" presName="LevelTwoTextNode" presStyleLbl="asst1" presStyleIdx="0" presStyleCnt="1" custScaleX="45239">
        <dgm:presLayoutVars>
          <dgm:chPref val="3"/>
        </dgm:presLayoutVars>
      </dgm:prSet>
      <dgm:spPr/>
    </dgm:pt>
    <dgm:pt modelId="{0797C0A7-C471-41E4-AC5E-E8DCD02C09FE}" type="pres">
      <dgm:prSet presAssocID="{552163D1-65F3-4ED9-8340-23CA621DA294}" presName="level3hierChild" presStyleCnt="0"/>
      <dgm:spPr/>
    </dgm:pt>
    <dgm:pt modelId="{1229B0EE-D2CE-4734-91DC-154F7B776972}" type="pres">
      <dgm:prSet presAssocID="{56A0CAC2-C486-49C2-B7B0-E039B9913228}" presName="conn2-1" presStyleLbl="parChTrans1D3" presStyleIdx="0" presStyleCnt="3"/>
      <dgm:spPr/>
    </dgm:pt>
    <dgm:pt modelId="{5F08C409-A5B0-4DB7-B851-EC47C140AE62}" type="pres">
      <dgm:prSet presAssocID="{56A0CAC2-C486-49C2-B7B0-E039B9913228}" presName="connTx" presStyleLbl="parChTrans1D3" presStyleIdx="0" presStyleCnt="3"/>
      <dgm:spPr/>
    </dgm:pt>
    <dgm:pt modelId="{C94A05BE-9E5E-418B-A89B-8C600E0D7869}" type="pres">
      <dgm:prSet presAssocID="{F6DB3413-D035-4FC3-9F09-98B79F99B3F6}" presName="root2" presStyleCnt="0"/>
      <dgm:spPr/>
    </dgm:pt>
    <dgm:pt modelId="{77E182A7-AFC8-423B-BE94-BE05C368305C}" type="pres">
      <dgm:prSet presAssocID="{F6DB3413-D035-4FC3-9F09-98B79F99B3F6}" presName="LevelTwoTextNode" presStyleLbl="node3" presStyleIdx="0" presStyleCnt="3" custLinFactNeighborX="-2011">
        <dgm:presLayoutVars>
          <dgm:chPref val="3"/>
        </dgm:presLayoutVars>
      </dgm:prSet>
      <dgm:spPr/>
    </dgm:pt>
    <dgm:pt modelId="{E82DE4C4-8CD7-4BD3-8517-C7C7EE981D00}" type="pres">
      <dgm:prSet presAssocID="{F6DB3413-D035-4FC3-9F09-98B79F99B3F6}" presName="level3hierChild" presStyleCnt="0"/>
      <dgm:spPr/>
    </dgm:pt>
    <dgm:pt modelId="{A55D1340-E6A9-4671-AF9A-CCBD323E0117}" type="pres">
      <dgm:prSet presAssocID="{EC72F39C-4B4A-42A4-98C0-926A62CDCD83}" presName="conn2-1" presStyleLbl="parChTrans1D3" presStyleIdx="1" presStyleCnt="3"/>
      <dgm:spPr/>
    </dgm:pt>
    <dgm:pt modelId="{BBAED99A-DD9A-4C4F-B044-EAC7EAF049A3}" type="pres">
      <dgm:prSet presAssocID="{EC72F39C-4B4A-42A4-98C0-926A62CDCD83}" presName="connTx" presStyleLbl="parChTrans1D3" presStyleIdx="1" presStyleCnt="3"/>
      <dgm:spPr/>
    </dgm:pt>
    <dgm:pt modelId="{8EB93976-6894-4775-BC52-1DD4970F2605}" type="pres">
      <dgm:prSet presAssocID="{F3E83D97-295B-45BB-9299-A62F88C6A9D5}" presName="root2" presStyleCnt="0"/>
      <dgm:spPr/>
    </dgm:pt>
    <dgm:pt modelId="{11D18720-C762-4989-91D5-261E1A2CADB6}" type="pres">
      <dgm:prSet presAssocID="{F3E83D97-295B-45BB-9299-A62F88C6A9D5}" presName="LevelTwoTextNode" presStyleLbl="node3" presStyleIdx="1" presStyleCnt="3" custLinFactNeighborX="-2011">
        <dgm:presLayoutVars>
          <dgm:chPref val="3"/>
        </dgm:presLayoutVars>
      </dgm:prSet>
      <dgm:spPr/>
    </dgm:pt>
    <dgm:pt modelId="{9883104E-E971-4C29-8720-F0B7E16241B3}" type="pres">
      <dgm:prSet presAssocID="{F3E83D97-295B-45BB-9299-A62F88C6A9D5}" presName="level3hierChild" presStyleCnt="0"/>
      <dgm:spPr/>
    </dgm:pt>
    <dgm:pt modelId="{4D1D383D-9F2B-4109-9450-E249699C522D}" type="pres">
      <dgm:prSet presAssocID="{22EF46A1-606A-4FFA-A4FC-AFEEF148ACDD}" presName="conn2-1" presStyleLbl="parChTrans1D3" presStyleIdx="2" presStyleCnt="3"/>
      <dgm:spPr/>
    </dgm:pt>
    <dgm:pt modelId="{074C7AA1-1C8D-4018-992D-D5CF95B7AA53}" type="pres">
      <dgm:prSet presAssocID="{22EF46A1-606A-4FFA-A4FC-AFEEF148ACDD}" presName="connTx" presStyleLbl="parChTrans1D3" presStyleIdx="2" presStyleCnt="3"/>
      <dgm:spPr/>
    </dgm:pt>
    <dgm:pt modelId="{0A468DCF-28A5-449F-9A7E-CC7D1DBE0445}" type="pres">
      <dgm:prSet presAssocID="{BDC2E0E7-FD4A-4842-8687-AB0AAE4D1A86}" presName="root2" presStyleCnt="0"/>
      <dgm:spPr/>
    </dgm:pt>
    <dgm:pt modelId="{D54515E2-FEE4-4213-BB95-611CA31E5968}" type="pres">
      <dgm:prSet presAssocID="{BDC2E0E7-FD4A-4842-8687-AB0AAE4D1A86}" presName="LevelTwoTextNode" presStyleLbl="node3" presStyleIdx="2" presStyleCnt="3" custLinFactNeighborX="-2011">
        <dgm:presLayoutVars>
          <dgm:chPref val="3"/>
        </dgm:presLayoutVars>
      </dgm:prSet>
      <dgm:spPr/>
    </dgm:pt>
    <dgm:pt modelId="{6E97C4DD-450E-4411-9ED1-A5A9BCF134C5}" type="pres">
      <dgm:prSet presAssocID="{BDC2E0E7-FD4A-4842-8687-AB0AAE4D1A86}" presName="level3hierChild" presStyleCnt="0"/>
      <dgm:spPr/>
    </dgm:pt>
  </dgm:ptLst>
  <dgm:cxnLst>
    <dgm:cxn modelId="{A6BFB817-ED15-4F39-93A1-B0CA29E5FE09}" type="presOf" srcId="{552163D1-65F3-4ED9-8340-23CA621DA294}" destId="{BFDAEBFB-396D-4ADF-B319-30689EA3EF39}" srcOrd="0" destOrd="0" presId="urn:microsoft.com/office/officeart/2008/layout/HorizontalMultiLevelHierarchy"/>
    <dgm:cxn modelId="{CD69E11A-05A1-4241-B2FC-70F539D8BFB0}" type="presOf" srcId="{F6DB3413-D035-4FC3-9F09-98B79F99B3F6}" destId="{77E182A7-AFC8-423B-BE94-BE05C368305C}" srcOrd="0" destOrd="0" presId="urn:microsoft.com/office/officeart/2008/layout/HorizontalMultiLevelHierarchy"/>
    <dgm:cxn modelId="{4449972A-3614-4742-840B-D1FF459C7DCE}" srcId="{552163D1-65F3-4ED9-8340-23CA621DA294}" destId="{F6DB3413-D035-4FC3-9F09-98B79F99B3F6}" srcOrd="0" destOrd="0" parTransId="{56A0CAC2-C486-49C2-B7B0-E039B9913228}" sibTransId="{5C24EDD6-6203-4838-851F-1E3BB00A0E48}"/>
    <dgm:cxn modelId="{26C01B31-4814-4210-99CF-CB5638B50B2B}" type="presOf" srcId="{22EF46A1-606A-4FFA-A4FC-AFEEF148ACDD}" destId="{4D1D383D-9F2B-4109-9450-E249699C522D}" srcOrd="0" destOrd="0" presId="urn:microsoft.com/office/officeart/2008/layout/HorizontalMultiLevelHierarchy"/>
    <dgm:cxn modelId="{35B1433A-1D41-4953-AE39-D58BF42EDC9A}" srcId="{552163D1-65F3-4ED9-8340-23CA621DA294}" destId="{F3E83D97-295B-45BB-9299-A62F88C6A9D5}" srcOrd="1" destOrd="0" parTransId="{EC72F39C-4B4A-42A4-98C0-926A62CDCD83}" sibTransId="{D382970C-681E-40A8-9FBD-47673716E9E2}"/>
    <dgm:cxn modelId="{7512F73A-88E3-4290-AA6F-4AC37F54BBDD}" srcId="{7EF703B1-6DBE-4931-95F3-B246D2F6AC69}" destId="{552163D1-65F3-4ED9-8340-23CA621DA294}" srcOrd="0" destOrd="0" parTransId="{BD2833F8-C36E-4A2A-8910-AA7ACC8ED654}" sibTransId="{13BF6DDB-F0BE-48AF-834C-AABA53435B65}"/>
    <dgm:cxn modelId="{2B750B5F-0E90-476C-B5E3-D59CDA628055}" srcId="{552163D1-65F3-4ED9-8340-23CA621DA294}" destId="{BDC2E0E7-FD4A-4842-8687-AB0AAE4D1A86}" srcOrd="2" destOrd="0" parTransId="{22EF46A1-606A-4FFA-A4FC-AFEEF148ACDD}" sibTransId="{64E6AD01-1B7B-4C91-B6E0-EB53270DF38E}"/>
    <dgm:cxn modelId="{50F5E268-FC62-40C9-B826-4C6BA88D1B5F}" type="presOf" srcId="{EC72F39C-4B4A-42A4-98C0-926A62CDCD83}" destId="{A55D1340-E6A9-4671-AF9A-CCBD323E0117}" srcOrd="0" destOrd="0" presId="urn:microsoft.com/office/officeart/2008/layout/HorizontalMultiLevelHierarchy"/>
    <dgm:cxn modelId="{AB3BC949-2868-433B-9017-EEBBE2291FA5}" type="presOf" srcId="{22EF46A1-606A-4FFA-A4FC-AFEEF148ACDD}" destId="{074C7AA1-1C8D-4018-992D-D5CF95B7AA53}" srcOrd="1" destOrd="0" presId="urn:microsoft.com/office/officeart/2008/layout/HorizontalMultiLevelHierarchy"/>
    <dgm:cxn modelId="{B031004C-3E72-42E3-8BD5-CBFEE82D022E}" type="presOf" srcId="{BDC2E0E7-FD4A-4842-8687-AB0AAE4D1A86}" destId="{D54515E2-FEE4-4213-BB95-611CA31E5968}" srcOrd="0" destOrd="0" presId="urn:microsoft.com/office/officeart/2008/layout/HorizontalMultiLevelHierarchy"/>
    <dgm:cxn modelId="{29A1D652-C546-42EC-80AE-74AF25D87440}" type="presOf" srcId="{BD2833F8-C36E-4A2A-8910-AA7ACC8ED654}" destId="{B968AAC7-8DEA-46D0-9925-B3EA4A7CFF84}" srcOrd="0" destOrd="0" presId="urn:microsoft.com/office/officeart/2008/layout/HorizontalMultiLevelHierarchy"/>
    <dgm:cxn modelId="{1EE56E75-29FD-4574-99E1-9BA3F5CB1257}" type="presOf" srcId="{56A0CAC2-C486-49C2-B7B0-E039B9913228}" destId="{5F08C409-A5B0-4DB7-B851-EC47C140AE62}" srcOrd="1" destOrd="0" presId="urn:microsoft.com/office/officeart/2008/layout/HorizontalMultiLevelHierarchy"/>
    <dgm:cxn modelId="{5C0BA378-2F41-40DF-8F21-9CAFF919024F}" srcId="{CB5FF9EC-6068-4E20-8A6E-D4EE9759C0E1}" destId="{7EF703B1-6DBE-4931-95F3-B246D2F6AC69}" srcOrd="0" destOrd="0" parTransId="{2DA76B31-C010-444B-8C33-E383F58B80F3}" sibTransId="{76AA7470-9EE0-4104-AE59-19A16AD0358F}"/>
    <dgm:cxn modelId="{E5B316B6-4E1B-4061-8729-87E1EB4DF11E}" type="presOf" srcId="{56A0CAC2-C486-49C2-B7B0-E039B9913228}" destId="{1229B0EE-D2CE-4734-91DC-154F7B776972}" srcOrd="0" destOrd="0" presId="urn:microsoft.com/office/officeart/2008/layout/HorizontalMultiLevelHierarchy"/>
    <dgm:cxn modelId="{9C857DBC-002F-4392-BD90-41A833C7DF9D}" type="presOf" srcId="{EC72F39C-4B4A-42A4-98C0-926A62CDCD83}" destId="{BBAED99A-DD9A-4C4F-B044-EAC7EAF049A3}" srcOrd="1" destOrd="0" presId="urn:microsoft.com/office/officeart/2008/layout/HorizontalMultiLevelHierarchy"/>
    <dgm:cxn modelId="{38938ADF-5F37-4E33-95A7-3C50112B057E}" type="presOf" srcId="{F3E83D97-295B-45BB-9299-A62F88C6A9D5}" destId="{11D18720-C762-4989-91D5-261E1A2CADB6}" srcOrd="0" destOrd="0" presId="urn:microsoft.com/office/officeart/2008/layout/HorizontalMultiLevelHierarchy"/>
    <dgm:cxn modelId="{B05BA0E9-49B5-4C32-94F4-88BC91514DDD}" type="presOf" srcId="{CB5FF9EC-6068-4E20-8A6E-D4EE9759C0E1}" destId="{DD98F1DA-C7B2-405E-B62D-6BB87DAA7050}" srcOrd="0" destOrd="0" presId="urn:microsoft.com/office/officeart/2008/layout/HorizontalMultiLevelHierarchy"/>
    <dgm:cxn modelId="{90455FF9-FF21-4730-B6E6-7A672CACC67D}" type="presOf" srcId="{7EF703B1-6DBE-4931-95F3-B246D2F6AC69}" destId="{253B3CCE-DAB3-46FC-996A-1DAC69031BE3}" srcOrd="0" destOrd="0" presId="urn:microsoft.com/office/officeart/2008/layout/HorizontalMultiLevelHierarchy"/>
    <dgm:cxn modelId="{4C2EEEFD-BA0B-4D58-AC06-51748012E9F6}" type="presOf" srcId="{BD2833F8-C36E-4A2A-8910-AA7ACC8ED654}" destId="{15400785-F0C1-4C35-8B4A-CF48C7F31915}" srcOrd="1" destOrd="0" presId="urn:microsoft.com/office/officeart/2008/layout/HorizontalMultiLevelHierarchy"/>
    <dgm:cxn modelId="{1636AD28-B61D-4AD7-AB19-9FB600112DC7}" type="presParOf" srcId="{DD98F1DA-C7B2-405E-B62D-6BB87DAA7050}" destId="{91FF34D3-1822-449D-8B64-FFDA0E688CB6}" srcOrd="0" destOrd="0" presId="urn:microsoft.com/office/officeart/2008/layout/HorizontalMultiLevelHierarchy"/>
    <dgm:cxn modelId="{98D65592-555A-407C-B7DC-158402F7328F}" type="presParOf" srcId="{91FF34D3-1822-449D-8B64-FFDA0E688CB6}" destId="{253B3CCE-DAB3-46FC-996A-1DAC69031BE3}" srcOrd="0" destOrd="0" presId="urn:microsoft.com/office/officeart/2008/layout/HorizontalMultiLevelHierarchy"/>
    <dgm:cxn modelId="{3CEBDA85-B118-46C6-88AD-966EE176AEB3}" type="presParOf" srcId="{91FF34D3-1822-449D-8B64-FFDA0E688CB6}" destId="{A6AE4CDA-104C-4868-9AD1-063AD8379944}" srcOrd="1" destOrd="0" presId="urn:microsoft.com/office/officeart/2008/layout/HorizontalMultiLevelHierarchy"/>
    <dgm:cxn modelId="{5046C3D3-A51A-4AB2-91F6-A8CEB435F329}" type="presParOf" srcId="{A6AE4CDA-104C-4868-9AD1-063AD8379944}" destId="{B968AAC7-8DEA-46D0-9925-B3EA4A7CFF84}" srcOrd="0" destOrd="0" presId="urn:microsoft.com/office/officeart/2008/layout/HorizontalMultiLevelHierarchy"/>
    <dgm:cxn modelId="{11275D60-828C-466A-BCE5-F83EB00E43DC}" type="presParOf" srcId="{B968AAC7-8DEA-46D0-9925-B3EA4A7CFF84}" destId="{15400785-F0C1-4C35-8B4A-CF48C7F31915}" srcOrd="0" destOrd="0" presId="urn:microsoft.com/office/officeart/2008/layout/HorizontalMultiLevelHierarchy"/>
    <dgm:cxn modelId="{F73D6BA9-4B75-419C-AE86-ED5F93089D39}" type="presParOf" srcId="{A6AE4CDA-104C-4868-9AD1-063AD8379944}" destId="{341F67E0-1D34-4380-96BC-836AFF310C6F}" srcOrd="1" destOrd="0" presId="urn:microsoft.com/office/officeart/2008/layout/HorizontalMultiLevelHierarchy"/>
    <dgm:cxn modelId="{9E0D3E5A-A4D7-463E-9659-0C0337D4BE73}" type="presParOf" srcId="{341F67E0-1D34-4380-96BC-836AFF310C6F}" destId="{BFDAEBFB-396D-4ADF-B319-30689EA3EF39}" srcOrd="0" destOrd="0" presId="urn:microsoft.com/office/officeart/2008/layout/HorizontalMultiLevelHierarchy"/>
    <dgm:cxn modelId="{6EBAACD7-35D6-4E74-A2EF-6A1152D375A2}" type="presParOf" srcId="{341F67E0-1D34-4380-96BC-836AFF310C6F}" destId="{0797C0A7-C471-41E4-AC5E-E8DCD02C09FE}" srcOrd="1" destOrd="0" presId="urn:microsoft.com/office/officeart/2008/layout/HorizontalMultiLevelHierarchy"/>
    <dgm:cxn modelId="{6B083415-BEA5-43AF-BFA7-F4E12F3B2D4D}" type="presParOf" srcId="{0797C0A7-C471-41E4-AC5E-E8DCD02C09FE}" destId="{1229B0EE-D2CE-4734-91DC-154F7B776972}" srcOrd="0" destOrd="0" presId="urn:microsoft.com/office/officeart/2008/layout/HorizontalMultiLevelHierarchy"/>
    <dgm:cxn modelId="{45ED3192-3D27-4C76-B96D-7BAC7881DAF7}" type="presParOf" srcId="{1229B0EE-D2CE-4734-91DC-154F7B776972}" destId="{5F08C409-A5B0-4DB7-B851-EC47C140AE62}" srcOrd="0" destOrd="0" presId="urn:microsoft.com/office/officeart/2008/layout/HorizontalMultiLevelHierarchy"/>
    <dgm:cxn modelId="{4F540A98-E4BB-4795-A63D-2B5BE3716CD4}" type="presParOf" srcId="{0797C0A7-C471-41E4-AC5E-E8DCD02C09FE}" destId="{C94A05BE-9E5E-418B-A89B-8C600E0D7869}" srcOrd="1" destOrd="0" presId="urn:microsoft.com/office/officeart/2008/layout/HorizontalMultiLevelHierarchy"/>
    <dgm:cxn modelId="{5253EFAE-6BDF-4A60-9756-B4A00FF5EE13}" type="presParOf" srcId="{C94A05BE-9E5E-418B-A89B-8C600E0D7869}" destId="{77E182A7-AFC8-423B-BE94-BE05C368305C}" srcOrd="0" destOrd="0" presId="urn:microsoft.com/office/officeart/2008/layout/HorizontalMultiLevelHierarchy"/>
    <dgm:cxn modelId="{86F629BE-8CBB-47A7-8544-37A7F23BF4CF}" type="presParOf" srcId="{C94A05BE-9E5E-418B-A89B-8C600E0D7869}" destId="{E82DE4C4-8CD7-4BD3-8517-C7C7EE981D00}" srcOrd="1" destOrd="0" presId="urn:microsoft.com/office/officeart/2008/layout/HorizontalMultiLevelHierarchy"/>
    <dgm:cxn modelId="{49DDD923-5D11-4604-A83B-7169B7DED175}" type="presParOf" srcId="{0797C0A7-C471-41E4-AC5E-E8DCD02C09FE}" destId="{A55D1340-E6A9-4671-AF9A-CCBD323E0117}" srcOrd="2" destOrd="0" presId="urn:microsoft.com/office/officeart/2008/layout/HorizontalMultiLevelHierarchy"/>
    <dgm:cxn modelId="{EECBFE00-49D8-4D98-BDAF-0C9142B38CA0}" type="presParOf" srcId="{A55D1340-E6A9-4671-AF9A-CCBD323E0117}" destId="{BBAED99A-DD9A-4C4F-B044-EAC7EAF049A3}" srcOrd="0" destOrd="0" presId="urn:microsoft.com/office/officeart/2008/layout/HorizontalMultiLevelHierarchy"/>
    <dgm:cxn modelId="{436EF4D3-5931-42BD-96AB-EFD7894AF52C}" type="presParOf" srcId="{0797C0A7-C471-41E4-AC5E-E8DCD02C09FE}" destId="{8EB93976-6894-4775-BC52-1DD4970F2605}" srcOrd="3" destOrd="0" presId="urn:microsoft.com/office/officeart/2008/layout/HorizontalMultiLevelHierarchy"/>
    <dgm:cxn modelId="{0BC2026E-E9F3-4F9D-8427-91A684A047C0}" type="presParOf" srcId="{8EB93976-6894-4775-BC52-1DD4970F2605}" destId="{11D18720-C762-4989-91D5-261E1A2CADB6}" srcOrd="0" destOrd="0" presId="urn:microsoft.com/office/officeart/2008/layout/HorizontalMultiLevelHierarchy"/>
    <dgm:cxn modelId="{4E55543D-ADCC-43DB-A4C1-F7E47EDD5C5C}" type="presParOf" srcId="{8EB93976-6894-4775-BC52-1DD4970F2605}" destId="{9883104E-E971-4C29-8720-F0B7E16241B3}" srcOrd="1" destOrd="0" presId="urn:microsoft.com/office/officeart/2008/layout/HorizontalMultiLevelHierarchy"/>
    <dgm:cxn modelId="{6D68C948-E350-4210-9489-5C551C06C719}" type="presParOf" srcId="{0797C0A7-C471-41E4-AC5E-E8DCD02C09FE}" destId="{4D1D383D-9F2B-4109-9450-E249699C522D}" srcOrd="4" destOrd="0" presId="urn:microsoft.com/office/officeart/2008/layout/HorizontalMultiLevelHierarchy"/>
    <dgm:cxn modelId="{6E0EFD7A-1A5D-4A70-B8C1-9267CFEFC142}" type="presParOf" srcId="{4D1D383D-9F2B-4109-9450-E249699C522D}" destId="{074C7AA1-1C8D-4018-992D-D5CF95B7AA53}" srcOrd="0" destOrd="0" presId="urn:microsoft.com/office/officeart/2008/layout/HorizontalMultiLevelHierarchy"/>
    <dgm:cxn modelId="{0BE196E0-D8A4-43F5-AF20-AB2D663E7604}" type="presParOf" srcId="{0797C0A7-C471-41E4-AC5E-E8DCD02C09FE}" destId="{0A468DCF-28A5-449F-9A7E-CC7D1DBE0445}" srcOrd="5" destOrd="0" presId="urn:microsoft.com/office/officeart/2008/layout/HorizontalMultiLevelHierarchy"/>
    <dgm:cxn modelId="{11569A55-BA39-4C91-9CB0-02860A4688FA}" type="presParOf" srcId="{0A468DCF-28A5-449F-9A7E-CC7D1DBE0445}" destId="{D54515E2-FEE4-4213-BB95-611CA31E5968}" srcOrd="0" destOrd="0" presId="urn:microsoft.com/office/officeart/2008/layout/HorizontalMultiLevelHierarchy"/>
    <dgm:cxn modelId="{53437152-810E-483D-9962-F6A3D7A62319}" type="presParOf" srcId="{0A468DCF-28A5-449F-9A7E-CC7D1DBE0445}" destId="{6E97C4DD-450E-4411-9ED1-A5A9BCF134C5}" srcOrd="1" destOrd="0" presId="urn:microsoft.com/office/officeart/2008/layout/HorizontalMultiLevelHierarchy"/>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5D1340-E6A9-4671-AF9A-CCBD323E0117}">
      <dsp:nvSpPr>
        <dsp:cNvPr id="0" name=""/>
        <dsp:cNvSpPr/>
      </dsp:nvSpPr>
      <dsp:spPr>
        <a:xfrm>
          <a:off x="2789979" y="2400300"/>
          <a:ext cx="598346" cy="1140142"/>
        </a:xfrm>
        <a:custGeom>
          <a:avLst/>
          <a:gdLst/>
          <a:ahLst/>
          <a:cxnLst/>
          <a:rect l="0" t="0" r="0" b="0"/>
          <a:pathLst>
            <a:path>
              <a:moveTo>
                <a:pt x="0" y="0"/>
              </a:moveTo>
              <a:lnTo>
                <a:pt x="299173" y="0"/>
              </a:lnTo>
              <a:lnTo>
                <a:pt x="299173" y="1140142"/>
              </a:lnTo>
              <a:lnTo>
                <a:pt x="598346" y="1140142"/>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56962" y="2938180"/>
        <a:ext cx="64380" cy="64380"/>
      </dsp:txXfrm>
    </dsp:sp>
    <dsp:sp modelId="{56D88C6B-BE47-4E3D-A51F-B16B63999572}">
      <dsp:nvSpPr>
        <dsp:cNvPr id="0" name=""/>
        <dsp:cNvSpPr/>
      </dsp:nvSpPr>
      <dsp:spPr>
        <a:xfrm>
          <a:off x="2789979" y="2354580"/>
          <a:ext cx="598346" cy="91440"/>
        </a:xfrm>
        <a:custGeom>
          <a:avLst/>
          <a:gdLst/>
          <a:ahLst/>
          <a:cxnLst/>
          <a:rect l="0" t="0" r="0" b="0"/>
          <a:pathLst>
            <a:path>
              <a:moveTo>
                <a:pt x="0" y="45720"/>
              </a:moveTo>
              <a:lnTo>
                <a:pt x="598346" y="45720"/>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74194" y="2385341"/>
        <a:ext cx="29917" cy="29917"/>
      </dsp:txXfrm>
    </dsp:sp>
    <dsp:sp modelId="{1229B0EE-D2CE-4734-91DC-154F7B776972}">
      <dsp:nvSpPr>
        <dsp:cNvPr id="0" name=""/>
        <dsp:cNvSpPr/>
      </dsp:nvSpPr>
      <dsp:spPr>
        <a:xfrm>
          <a:off x="2789979" y="1260157"/>
          <a:ext cx="598346" cy="1140142"/>
        </a:xfrm>
        <a:custGeom>
          <a:avLst/>
          <a:gdLst/>
          <a:ahLst/>
          <a:cxnLst/>
          <a:rect l="0" t="0" r="0" b="0"/>
          <a:pathLst>
            <a:path>
              <a:moveTo>
                <a:pt x="0" y="1140142"/>
              </a:moveTo>
              <a:lnTo>
                <a:pt x="299173" y="1140142"/>
              </a:lnTo>
              <a:lnTo>
                <a:pt x="299173" y="0"/>
              </a:lnTo>
              <a:lnTo>
                <a:pt x="598346" y="0"/>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56962" y="1798038"/>
        <a:ext cx="64380" cy="64380"/>
      </dsp:txXfrm>
    </dsp:sp>
    <dsp:sp modelId="{B968AAC7-8DEA-46D0-9925-B3EA4A7CFF84}">
      <dsp:nvSpPr>
        <dsp:cNvPr id="0" name=""/>
        <dsp:cNvSpPr/>
      </dsp:nvSpPr>
      <dsp:spPr>
        <a:xfrm>
          <a:off x="838202" y="2354580"/>
          <a:ext cx="598346" cy="91440"/>
        </a:xfrm>
        <a:custGeom>
          <a:avLst/>
          <a:gdLst/>
          <a:ahLst/>
          <a:cxnLst/>
          <a:rect l="0" t="0" r="0" b="0"/>
          <a:pathLst>
            <a:path>
              <a:moveTo>
                <a:pt x="0" y="45720"/>
              </a:moveTo>
              <a:lnTo>
                <a:pt x="598346" y="45720"/>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122417" y="2385341"/>
        <a:ext cx="29917" cy="29917"/>
      </dsp:txXfrm>
    </dsp:sp>
    <dsp:sp modelId="{253B3CCE-DAB3-46FC-996A-1DAC69031BE3}">
      <dsp:nvSpPr>
        <dsp:cNvPr id="0" name=""/>
        <dsp:cNvSpPr/>
      </dsp:nvSpPr>
      <dsp:spPr>
        <a:xfrm rot="16200000">
          <a:off x="-675430" y="2143968"/>
          <a:ext cx="2514602" cy="512662"/>
        </a:xfrm>
        <a:prstGeom prst="rect">
          <a:avLst/>
        </a:prstGeom>
        <a:solidFill>
          <a:schemeClr val="bg2"/>
        </a:solidFill>
        <a:ln w="3175" cap="flat" cmpd="sng" algn="ctr">
          <a:solidFill>
            <a:schemeClr val="bg1"/>
          </a:solidFill>
          <a:prstDash val="solid"/>
        </a:ln>
        <a:effectLst/>
        <a:scene3d>
          <a:camera prst="orthographicFront"/>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t>Midgut NET</a:t>
          </a:r>
        </a:p>
      </dsp:txBody>
      <dsp:txXfrm>
        <a:off x="-675430" y="2143968"/>
        <a:ext cx="2514602" cy="512662"/>
      </dsp:txXfrm>
    </dsp:sp>
    <dsp:sp modelId="{BFDAEBFB-396D-4ADF-B319-30689EA3EF39}">
      <dsp:nvSpPr>
        <dsp:cNvPr id="0" name=""/>
        <dsp:cNvSpPr/>
      </dsp:nvSpPr>
      <dsp:spPr>
        <a:xfrm>
          <a:off x="1436549" y="1944243"/>
          <a:ext cx="1353430" cy="912114"/>
        </a:xfrm>
        <a:prstGeom prst="rect">
          <a:avLst/>
        </a:prstGeom>
        <a:solidFill>
          <a:schemeClr val="bg2"/>
        </a:solidFill>
        <a:ln w="3175" cap="flat" cmpd="sng" algn="ctr">
          <a:solidFill>
            <a:schemeClr val="bg1"/>
          </a:solidFill>
          <a:prstDash val="solid"/>
        </a:ln>
        <a:effectLst/>
        <a:scene3d>
          <a:camera prst="orthographicFront"/>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t>Somatostatin analog</a:t>
          </a:r>
        </a:p>
      </dsp:txBody>
      <dsp:txXfrm>
        <a:off x="1436549" y="1944243"/>
        <a:ext cx="1353430" cy="912114"/>
      </dsp:txXfrm>
    </dsp:sp>
    <dsp:sp modelId="{77E182A7-AFC8-423B-BE94-BE05C368305C}">
      <dsp:nvSpPr>
        <dsp:cNvPr id="0" name=""/>
        <dsp:cNvSpPr/>
      </dsp:nvSpPr>
      <dsp:spPr>
        <a:xfrm>
          <a:off x="3388326" y="804100"/>
          <a:ext cx="2991733" cy="912114"/>
        </a:xfrm>
        <a:prstGeom prst="rect">
          <a:avLst/>
        </a:prstGeom>
        <a:solidFill>
          <a:schemeClr val="accent1"/>
        </a:solidFill>
        <a:ln w="3175" cap="flat" cmpd="sng" algn="ctr">
          <a:solidFill>
            <a:schemeClr val="bg1"/>
          </a:solidFill>
          <a:prstDash val="solid"/>
        </a:ln>
        <a:effectLst/>
        <a:scene3d>
          <a:camera prst="orthographicFront"/>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baseline="30000"/>
            <a:t>177</a:t>
          </a:r>
          <a:r>
            <a:rPr lang="en-US" sz="1800" kern="1200"/>
            <a:t>Lu-Dotatate</a:t>
          </a:r>
        </a:p>
      </dsp:txBody>
      <dsp:txXfrm>
        <a:off x="3388326" y="804100"/>
        <a:ext cx="2991733" cy="912114"/>
      </dsp:txXfrm>
    </dsp:sp>
    <dsp:sp modelId="{D1F4330F-919F-4375-B244-E55980778A09}">
      <dsp:nvSpPr>
        <dsp:cNvPr id="0" name=""/>
        <dsp:cNvSpPr/>
      </dsp:nvSpPr>
      <dsp:spPr>
        <a:xfrm>
          <a:off x="3388326" y="1944243"/>
          <a:ext cx="2991733" cy="912114"/>
        </a:xfrm>
        <a:prstGeom prst="rect">
          <a:avLst/>
        </a:prstGeom>
        <a:solidFill>
          <a:schemeClr val="accent3"/>
        </a:solidFill>
        <a:ln w="3175" cap="flat" cmpd="sng" algn="ctr">
          <a:solidFill>
            <a:schemeClr val="bg1"/>
          </a:solidFill>
          <a:prstDash val="solid"/>
        </a:ln>
        <a:effectLst/>
        <a:scene3d>
          <a:camera prst="orthographicFront"/>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t>Hepatic arterial embolization</a:t>
          </a:r>
        </a:p>
      </dsp:txBody>
      <dsp:txXfrm>
        <a:off x="3388326" y="1944243"/>
        <a:ext cx="2991733" cy="912114"/>
      </dsp:txXfrm>
    </dsp:sp>
    <dsp:sp modelId="{11D18720-C762-4989-91D5-261E1A2CADB6}">
      <dsp:nvSpPr>
        <dsp:cNvPr id="0" name=""/>
        <dsp:cNvSpPr/>
      </dsp:nvSpPr>
      <dsp:spPr>
        <a:xfrm>
          <a:off x="3388326" y="3084385"/>
          <a:ext cx="2991733" cy="912114"/>
        </a:xfrm>
        <a:prstGeom prst="rect">
          <a:avLst/>
        </a:prstGeom>
        <a:solidFill>
          <a:schemeClr val="accent4"/>
        </a:solidFill>
        <a:ln w="3175" cap="flat" cmpd="sng" algn="ctr">
          <a:solidFill>
            <a:schemeClr val="bg1"/>
          </a:solidFill>
          <a:prstDash val="solid"/>
        </a:ln>
        <a:effectLst/>
        <a:scene3d>
          <a:camera prst="orthographicFront"/>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err="1"/>
            <a:t>Everolimus</a:t>
          </a:r>
          <a:endParaRPr lang="en-US" sz="1800" kern="1200"/>
        </a:p>
      </dsp:txBody>
      <dsp:txXfrm>
        <a:off x="3388326" y="3084385"/>
        <a:ext cx="2991733" cy="9121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30A57C-C497-4265-BE2F-A0AB9FF265D5}">
      <dsp:nvSpPr>
        <dsp:cNvPr id="0" name=""/>
        <dsp:cNvSpPr/>
      </dsp:nvSpPr>
      <dsp:spPr>
        <a:xfrm>
          <a:off x="2995504" y="2317842"/>
          <a:ext cx="2094025" cy="186966"/>
        </a:xfrm>
        <a:custGeom>
          <a:avLst/>
          <a:gdLst/>
          <a:ahLst/>
          <a:cxnLst/>
          <a:rect l="0" t="0" r="0" b="0"/>
          <a:pathLst>
            <a:path>
              <a:moveTo>
                <a:pt x="0" y="186966"/>
              </a:moveTo>
              <a:lnTo>
                <a:pt x="2094025" y="186966"/>
              </a:lnTo>
              <a:lnTo>
                <a:pt x="2094025"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4457E5-BC0D-4C2B-8014-B5CDE04C5053}">
      <dsp:nvSpPr>
        <dsp:cNvPr id="0" name=""/>
        <dsp:cNvSpPr/>
      </dsp:nvSpPr>
      <dsp:spPr>
        <a:xfrm>
          <a:off x="2995504" y="2504809"/>
          <a:ext cx="4188051" cy="1902196"/>
        </a:xfrm>
        <a:custGeom>
          <a:avLst/>
          <a:gdLst/>
          <a:ahLst/>
          <a:cxnLst/>
          <a:rect l="0" t="0" r="0" b="0"/>
          <a:pathLst>
            <a:path>
              <a:moveTo>
                <a:pt x="0" y="0"/>
              </a:moveTo>
              <a:lnTo>
                <a:pt x="3888905" y="0"/>
              </a:lnTo>
              <a:lnTo>
                <a:pt x="3888905" y="1902196"/>
              </a:lnTo>
              <a:lnTo>
                <a:pt x="4188051" y="19021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84FBAE-34A6-4822-9759-37A510884D2B}">
      <dsp:nvSpPr>
        <dsp:cNvPr id="0" name=""/>
        <dsp:cNvSpPr/>
      </dsp:nvSpPr>
      <dsp:spPr>
        <a:xfrm>
          <a:off x="2995504" y="2504809"/>
          <a:ext cx="4188051" cy="615866"/>
        </a:xfrm>
        <a:custGeom>
          <a:avLst/>
          <a:gdLst/>
          <a:ahLst/>
          <a:cxnLst/>
          <a:rect l="0" t="0" r="0" b="0"/>
          <a:pathLst>
            <a:path>
              <a:moveTo>
                <a:pt x="0" y="0"/>
              </a:moveTo>
              <a:lnTo>
                <a:pt x="3888905" y="0"/>
              </a:lnTo>
              <a:lnTo>
                <a:pt x="3888905" y="615866"/>
              </a:lnTo>
              <a:lnTo>
                <a:pt x="4188051" y="61586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2A85170-7FDB-47F0-83F2-D2EE86AF7D70}">
      <dsp:nvSpPr>
        <dsp:cNvPr id="0" name=""/>
        <dsp:cNvSpPr/>
      </dsp:nvSpPr>
      <dsp:spPr>
        <a:xfrm>
          <a:off x="2995504" y="1861644"/>
          <a:ext cx="4188051" cy="643165"/>
        </a:xfrm>
        <a:custGeom>
          <a:avLst/>
          <a:gdLst/>
          <a:ahLst/>
          <a:cxnLst/>
          <a:rect l="0" t="0" r="0" b="0"/>
          <a:pathLst>
            <a:path>
              <a:moveTo>
                <a:pt x="0" y="643165"/>
              </a:moveTo>
              <a:lnTo>
                <a:pt x="3888905" y="643165"/>
              </a:lnTo>
              <a:lnTo>
                <a:pt x="3888905" y="0"/>
              </a:lnTo>
              <a:lnTo>
                <a:pt x="4188051"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BDA57E-F482-48B6-9DB6-09DCD6800FC7}">
      <dsp:nvSpPr>
        <dsp:cNvPr id="0" name=""/>
        <dsp:cNvSpPr/>
      </dsp:nvSpPr>
      <dsp:spPr>
        <a:xfrm>
          <a:off x="2995504" y="602613"/>
          <a:ext cx="4188051" cy="1902196"/>
        </a:xfrm>
        <a:custGeom>
          <a:avLst/>
          <a:gdLst/>
          <a:ahLst/>
          <a:cxnLst/>
          <a:rect l="0" t="0" r="0" b="0"/>
          <a:pathLst>
            <a:path>
              <a:moveTo>
                <a:pt x="0" y="1902196"/>
              </a:moveTo>
              <a:lnTo>
                <a:pt x="3888905" y="1902196"/>
              </a:lnTo>
              <a:lnTo>
                <a:pt x="3888905" y="0"/>
              </a:lnTo>
              <a:lnTo>
                <a:pt x="4188051"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7062ADD-76A9-4492-B702-96865D7D7070}">
      <dsp:nvSpPr>
        <dsp:cNvPr id="0" name=""/>
        <dsp:cNvSpPr/>
      </dsp:nvSpPr>
      <dsp:spPr>
        <a:xfrm>
          <a:off x="4038" y="2048610"/>
          <a:ext cx="2991465" cy="912397"/>
        </a:xfrm>
        <a:prstGeom prst="rect">
          <a:avLst/>
        </a:prstGeom>
        <a:solidFill>
          <a:schemeClr val="bg2"/>
        </a:solidFill>
        <a:ln w="635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t>SSTR+</a:t>
          </a:r>
        </a:p>
      </dsp:txBody>
      <dsp:txXfrm>
        <a:off x="4038" y="2048610"/>
        <a:ext cx="2991465" cy="912397"/>
      </dsp:txXfrm>
    </dsp:sp>
    <dsp:sp modelId="{A8C15400-64E4-4145-B3FB-7785C5F82139}">
      <dsp:nvSpPr>
        <dsp:cNvPr id="0" name=""/>
        <dsp:cNvSpPr/>
      </dsp:nvSpPr>
      <dsp:spPr>
        <a:xfrm>
          <a:off x="7183555" y="146414"/>
          <a:ext cx="2991465" cy="912397"/>
        </a:xfrm>
        <a:prstGeom prst="rect">
          <a:avLst/>
        </a:prstGeom>
        <a:solidFill>
          <a:schemeClr val="accent1">
            <a:hueOff val="0"/>
            <a:satOff val="0"/>
            <a:lumOff val="0"/>
            <a:alphaOff val="0"/>
          </a:schemeClr>
        </a:solidFill>
        <a:ln w="635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baseline="30000"/>
            <a:t>177</a:t>
          </a:r>
          <a:r>
            <a:rPr lang="en-US" sz="1800" kern="1200"/>
            <a:t>Lu-dotatate</a:t>
          </a:r>
        </a:p>
      </dsp:txBody>
      <dsp:txXfrm>
        <a:off x="7183555" y="146414"/>
        <a:ext cx="2991465" cy="912397"/>
      </dsp:txXfrm>
    </dsp:sp>
    <dsp:sp modelId="{EBF90A32-0A84-484D-90F4-02E508248A76}">
      <dsp:nvSpPr>
        <dsp:cNvPr id="0" name=""/>
        <dsp:cNvSpPr/>
      </dsp:nvSpPr>
      <dsp:spPr>
        <a:xfrm>
          <a:off x="7183555" y="1432744"/>
          <a:ext cx="2991465" cy="857799"/>
        </a:xfrm>
        <a:prstGeom prst="rect">
          <a:avLst/>
        </a:prstGeom>
        <a:solidFill>
          <a:schemeClr val="accent3"/>
        </a:solidFill>
        <a:ln w="635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t>Cape/</a:t>
          </a:r>
          <a:r>
            <a:rPr lang="en-US" sz="1800" kern="1200" err="1"/>
            <a:t>Tem</a:t>
          </a:r>
          <a:r>
            <a:rPr lang="en-US" sz="1800" kern="1200"/>
            <a:t> chemo</a:t>
          </a:r>
        </a:p>
      </dsp:txBody>
      <dsp:txXfrm>
        <a:off x="7183555" y="1432744"/>
        <a:ext cx="2991465" cy="857799"/>
      </dsp:txXfrm>
    </dsp:sp>
    <dsp:sp modelId="{59BF65FA-179B-43C3-86EB-021E7455DF17}">
      <dsp:nvSpPr>
        <dsp:cNvPr id="0" name=""/>
        <dsp:cNvSpPr/>
      </dsp:nvSpPr>
      <dsp:spPr>
        <a:xfrm>
          <a:off x="7183555" y="2664477"/>
          <a:ext cx="2991465" cy="912397"/>
        </a:xfrm>
        <a:prstGeom prst="rect">
          <a:avLst/>
        </a:prstGeom>
        <a:solidFill>
          <a:schemeClr val="accent4"/>
        </a:solidFill>
        <a:ln w="635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err="1"/>
            <a:t>Everolimus</a:t>
          </a:r>
          <a:endParaRPr lang="en-US" sz="1800" kern="1200"/>
        </a:p>
      </dsp:txBody>
      <dsp:txXfrm>
        <a:off x="7183555" y="2664477"/>
        <a:ext cx="2991465" cy="912397"/>
      </dsp:txXfrm>
    </dsp:sp>
    <dsp:sp modelId="{12B6C67F-BE04-4900-AC01-F100730B2781}">
      <dsp:nvSpPr>
        <dsp:cNvPr id="0" name=""/>
        <dsp:cNvSpPr/>
      </dsp:nvSpPr>
      <dsp:spPr>
        <a:xfrm>
          <a:off x="7183555" y="3950807"/>
          <a:ext cx="2991465" cy="912397"/>
        </a:xfrm>
        <a:prstGeom prst="rect">
          <a:avLst/>
        </a:prstGeom>
        <a:solidFill>
          <a:schemeClr val="accent6"/>
        </a:solidFill>
        <a:ln w="635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err="1"/>
            <a:t>Sunitinib</a:t>
          </a:r>
          <a:endParaRPr lang="en-US" sz="1800" kern="1200"/>
        </a:p>
      </dsp:txBody>
      <dsp:txXfrm>
        <a:off x="7183555" y="3950807"/>
        <a:ext cx="2991465" cy="912397"/>
      </dsp:txXfrm>
    </dsp:sp>
    <dsp:sp modelId="{7180EA89-4401-4C87-82EF-A72C0A1E11BD}">
      <dsp:nvSpPr>
        <dsp:cNvPr id="0" name=""/>
        <dsp:cNvSpPr/>
      </dsp:nvSpPr>
      <dsp:spPr>
        <a:xfrm>
          <a:off x="3593797" y="1405445"/>
          <a:ext cx="2991465" cy="912397"/>
        </a:xfrm>
        <a:prstGeom prst="rect">
          <a:avLst/>
        </a:prstGeom>
        <a:solidFill>
          <a:schemeClr val="accent2"/>
        </a:solidFill>
        <a:ln w="635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t>SSA</a:t>
          </a:r>
        </a:p>
      </dsp:txBody>
      <dsp:txXfrm>
        <a:off x="3593797" y="1405445"/>
        <a:ext cx="2991465" cy="9123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4457E5-BC0D-4C2B-8014-B5CDE04C5053}">
      <dsp:nvSpPr>
        <dsp:cNvPr id="0" name=""/>
        <dsp:cNvSpPr/>
      </dsp:nvSpPr>
      <dsp:spPr>
        <a:xfrm>
          <a:off x="3350493" y="1415952"/>
          <a:ext cx="877878" cy="1119783"/>
        </a:xfrm>
        <a:custGeom>
          <a:avLst/>
          <a:gdLst/>
          <a:ahLst/>
          <a:cxnLst/>
          <a:rect l="0" t="0" r="0" b="0"/>
          <a:pathLst>
            <a:path>
              <a:moveTo>
                <a:pt x="0" y="0"/>
              </a:moveTo>
              <a:lnTo>
                <a:pt x="438939" y="0"/>
              </a:lnTo>
              <a:lnTo>
                <a:pt x="438939" y="1119783"/>
              </a:lnTo>
              <a:lnTo>
                <a:pt x="877878" y="111978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84FBAE-34A6-4822-9759-37A510884D2B}">
      <dsp:nvSpPr>
        <dsp:cNvPr id="0" name=""/>
        <dsp:cNvSpPr/>
      </dsp:nvSpPr>
      <dsp:spPr>
        <a:xfrm>
          <a:off x="3350493" y="1349354"/>
          <a:ext cx="877878" cy="91440"/>
        </a:xfrm>
        <a:custGeom>
          <a:avLst/>
          <a:gdLst/>
          <a:ahLst/>
          <a:cxnLst/>
          <a:rect l="0" t="0" r="0" b="0"/>
          <a:pathLst>
            <a:path>
              <a:moveTo>
                <a:pt x="0" y="66598"/>
              </a:moveTo>
              <a:lnTo>
                <a:pt x="438939" y="66598"/>
              </a:lnTo>
              <a:lnTo>
                <a:pt x="438939" y="45720"/>
              </a:lnTo>
              <a:lnTo>
                <a:pt x="877878" y="4572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2A85170-7FDB-47F0-83F2-D2EE86AF7D70}">
      <dsp:nvSpPr>
        <dsp:cNvPr id="0" name=""/>
        <dsp:cNvSpPr/>
      </dsp:nvSpPr>
      <dsp:spPr>
        <a:xfrm>
          <a:off x="3350493" y="275290"/>
          <a:ext cx="877878" cy="1140661"/>
        </a:xfrm>
        <a:custGeom>
          <a:avLst/>
          <a:gdLst/>
          <a:ahLst/>
          <a:cxnLst/>
          <a:rect l="0" t="0" r="0" b="0"/>
          <a:pathLst>
            <a:path>
              <a:moveTo>
                <a:pt x="0" y="1140661"/>
              </a:moveTo>
              <a:lnTo>
                <a:pt x="438939" y="1140661"/>
              </a:lnTo>
              <a:lnTo>
                <a:pt x="438939" y="0"/>
              </a:lnTo>
              <a:lnTo>
                <a:pt x="87787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7062ADD-76A9-4492-B702-96865D7D7070}">
      <dsp:nvSpPr>
        <dsp:cNvPr id="0" name=""/>
        <dsp:cNvSpPr/>
      </dsp:nvSpPr>
      <dsp:spPr>
        <a:xfrm>
          <a:off x="1241435" y="1093906"/>
          <a:ext cx="2109058" cy="644092"/>
        </a:xfrm>
        <a:prstGeom prst="rect">
          <a:avLst/>
        </a:prstGeom>
        <a:solidFill>
          <a:schemeClr val="bg2"/>
        </a:solidFill>
        <a:ln w="3175"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t>SSTR-</a:t>
          </a:r>
        </a:p>
      </dsp:txBody>
      <dsp:txXfrm>
        <a:off x="1241435" y="1093906"/>
        <a:ext cx="2109058" cy="644092"/>
      </dsp:txXfrm>
    </dsp:sp>
    <dsp:sp modelId="{EBF90A32-0A84-484D-90F4-02E508248A76}">
      <dsp:nvSpPr>
        <dsp:cNvPr id="0" name=""/>
        <dsp:cNvSpPr/>
      </dsp:nvSpPr>
      <dsp:spPr>
        <a:xfrm>
          <a:off x="4228371" y="174"/>
          <a:ext cx="1773489" cy="550232"/>
        </a:xfrm>
        <a:prstGeom prst="rect">
          <a:avLst/>
        </a:prstGeom>
        <a:solidFill>
          <a:schemeClr val="accent3"/>
        </a:solidFill>
        <a:ln w="3175"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t>Cape/</a:t>
          </a:r>
          <a:r>
            <a:rPr lang="en-US" sz="1800" kern="1200" err="1"/>
            <a:t>Tem</a:t>
          </a:r>
          <a:r>
            <a:rPr lang="en-US" sz="1800" kern="1200"/>
            <a:t> chemo</a:t>
          </a:r>
        </a:p>
      </dsp:txBody>
      <dsp:txXfrm>
        <a:off x="4228371" y="174"/>
        <a:ext cx="1773489" cy="550232"/>
      </dsp:txXfrm>
    </dsp:sp>
    <dsp:sp modelId="{59BF65FA-179B-43C3-86EB-021E7455DF17}">
      <dsp:nvSpPr>
        <dsp:cNvPr id="0" name=""/>
        <dsp:cNvSpPr/>
      </dsp:nvSpPr>
      <dsp:spPr>
        <a:xfrm>
          <a:off x="4228371" y="1099080"/>
          <a:ext cx="1801756" cy="591988"/>
        </a:xfrm>
        <a:prstGeom prst="rect">
          <a:avLst/>
        </a:prstGeom>
        <a:solidFill>
          <a:schemeClr val="accent4"/>
        </a:solidFill>
        <a:ln w="3175"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err="1"/>
            <a:t>Everolimus</a:t>
          </a:r>
          <a:endParaRPr lang="en-US" sz="1800" kern="1200"/>
        </a:p>
      </dsp:txBody>
      <dsp:txXfrm>
        <a:off x="4228371" y="1099080"/>
        <a:ext cx="1801756" cy="591988"/>
      </dsp:txXfrm>
    </dsp:sp>
    <dsp:sp modelId="{12B6C67F-BE04-4900-AC01-F100730B2781}">
      <dsp:nvSpPr>
        <dsp:cNvPr id="0" name=""/>
        <dsp:cNvSpPr/>
      </dsp:nvSpPr>
      <dsp:spPr>
        <a:xfrm>
          <a:off x="4228371" y="2239742"/>
          <a:ext cx="1801756" cy="591988"/>
        </a:xfrm>
        <a:prstGeom prst="rect">
          <a:avLst/>
        </a:prstGeom>
        <a:solidFill>
          <a:schemeClr val="accent6"/>
        </a:solidFill>
        <a:ln w="3175"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t>Sunitinib</a:t>
          </a:r>
        </a:p>
      </dsp:txBody>
      <dsp:txXfrm>
        <a:off x="4228371" y="2239742"/>
        <a:ext cx="1801756" cy="59198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1D383D-9F2B-4109-9450-E249699C522D}">
      <dsp:nvSpPr>
        <dsp:cNvPr id="0" name=""/>
        <dsp:cNvSpPr/>
      </dsp:nvSpPr>
      <dsp:spPr>
        <a:xfrm>
          <a:off x="2789979" y="2400300"/>
          <a:ext cx="538183" cy="1140142"/>
        </a:xfrm>
        <a:custGeom>
          <a:avLst/>
          <a:gdLst/>
          <a:ahLst/>
          <a:cxnLst/>
          <a:rect l="0" t="0" r="0" b="0"/>
          <a:pathLst>
            <a:path>
              <a:moveTo>
                <a:pt x="0" y="0"/>
              </a:moveTo>
              <a:lnTo>
                <a:pt x="269091" y="0"/>
              </a:lnTo>
              <a:lnTo>
                <a:pt x="269091" y="1140142"/>
              </a:lnTo>
              <a:lnTo>
                <a:pt x="538183" y="1140142"/>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27551" y="2938851"/>
        <a:ext cx="63038" cy="63038"/>
      </dsp:txXfrm>
    </dsp:sp>
    <dsp:sp modelId="{A55D1340-E6A9-4671-AF9A-CCBD323E0117}">
      <dsp:nvSpPr>
        <dsp:cNvPr id="0" name=""/>
        <dsp:cNvSpPr/>
      </dsp:nvSpPr>
      <dsp:spPr>
        <a:xfrm>
          <a:off x="2789979" y="2354580"/>
          <a:ext cx="538183" cy="91440"/>
        </a:xfrm>
        <a:custGeom>
          <a:avLst/>
          <a:gdLst/>
          <a:ahLst/>
          <a:cxnLst/>
          <a:rect l="0" t="0" r="0" b="0"/>
          <a:pathLst>
            <a:path>
              <a:moveTo>
                <a:pt x="0" y="45720"/>
              </a:moveTo>
              <a:lnTo>
                <a:pt x="538183" y="45720"/>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45616" y="2386845"/>
        <a:ext cx="26909" cy="26909"/>
      </dsp:txXfrm>
    </dsp:sp>
    <dsp:sp modelId="{1229B0EE-D2CE-4734-91DC-154F7B776972}">
      <dsp:nvSpPr>
        <dsp:cNvPr id="0" name=""/>
        <dsp:cNvSpPr/>
      </dsp:nvSpPr>
      <dsp:spPr>
        <a:xfrm>
          <a:off x="2789979" y="1260157"/>
          <a:ext cx="538183" cy="1140142"/>
        </a:xfrm>
        <a:custGeom>
          <a:avLst/>
          <a:gdLst/>
          <a:ahLst/>
          <a:cxnLst/>
          <a:rect l="0" t="0" r="0" b="0"/>
          <a:pathLst>
            <a:path>
              <a:moveTo>
                <a:pt x="0" y="1140142"/>
              </a:moveTo>
              <a:lnTo>
                <a:pt x="269091" y="1140142"/>
              </a:lnTo>
              <a:lnTo>
                <a:pt x="269091" y="0"/>
              </a:lnTo>
              <a:lnTo>
                <a:pt x="538183" y="0"/>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27551" y="1798709"/>
        <a:ext cx="63038" cy="63038"/>
      </dsp:txXfrm>
    </dsp:sp>
    <dsp:sp modelId="{B968AAC7-8DEA-46D0-9925-B3EA4A7CFF84}">
      <dsp:nvSpPr>
        <dsp:cNvPr id="0" name=""/>
        <dsp:cNvSpPr/>
      </dsp:nvSpPr>
      <dsp:spPr>
        <a:xfrm>
          <a:off x="838202" y="2354580"/>
          <a:ext cx="598346" cy="91440"/>
        </a:xfrm>
        <a:custGeom>
          <a:avLst/>
          <a:gdLst/>
          <a:ahLst/>
          <a:cxnLst/>
          <a:rect l="0" t="0" r="0" b="0"/>
          <a:pathLst>
            <a:path>
              <a:moveTo>
                <a:pt x="0" y="45720"/>
              </a:moveTo>
              <a:lnTo>
                <a:pt x="598346" y="45720"/>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122417" y="2385341"/>
        <a:ext cx="29917" cy="29917"/>
      </dsp:txXfrm>
    </dsp:sp>
    <dsp:sp modelId="{253B3CCE-DAB3-46FC-996A-1DAC69031BE3}">
      <dsp:nvSpPr>
        <dsp:cNvPr id="0" name=""/>
        <dsp:cNvSpPr/>
      </dsp:nvSpPr>
      <dsp:spPr>
        <a:xfrm rot="16200000">
          <a:off x="-675430" y="2143968"/>
          <a:ext cx="2514602" cy="512662"/>
        </a:xfrm>
        <a:prstGeom prst="rect">
          <a:avLst/>
        </a:prstGeom>
        <a:solidFill>
          <a:schemeClr val="bg2"/>
        </a:solidFill>
        <a:ln w="3175" cap="flat" cmpd="sng" algn="ctr">
          <a:solidFill>
            <a:schemeClr val="bg1"/>
          </a:solidFill>
          <a:prstDash val="solid"/>
        </a:ln>
        <a:effectLst/>
        <a:scene3d>
          <a:camera prst="orthographicFront"/>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t>Non-midgut NET</a:t>
          </a:r>
        </a:p>
      </dsp:txBody>
      <dsp:txXfrm>
        <a:off x="-675430" y="2143968"/>
        <a:ext cx="2514602" cy="512662"/>
      </dsp:txXfrm>
    </dsp:sp>
    <dsp:sp modelId="{BFDAEBFB-396D-4ADF-B319-30689EA3EF39}">
      <dsp:nvSpPr>
        <dsp:cNvPr id="0" name=""/>
        <dsp:cNvSpPr/>
      </dsp:nvSpPr>
      <dsp:spPr>
        <a:xfrm>
          <a:off x="1436549" y="1944243"/>
          <a:ext cx="1353430" cy="912114"/>
        </a:xfrm>
        <a:prstGeom prst="rect">
          <a:avLst/>
        </a:prstGeom>
        <a:solidFill>
          <a:schemeClr val="bg2"/>
        </a:solidFill>
        <a:ln w="3175" cap="flat" cmpd="sng" algn="ctr">
          <a:solidFill>
            <a:schemeClr val="bg1"/>
          </a:solidFill>
          <a:prstDash val="solid"/>
        </a:ln>
        <a:effectLst/>
        <a:scene3d>
          <a:camera prst="orthographicFront"/>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t>Somatostatin analog</a:t>
          </a:r>
        </a:p>
      </dsp:txBody>
      <dsp:txXfrm>
        <a:off x="1436549" y="1944243"/>
        <a:ext cx="1353430" cy="912114"/>
      </dsp:txXfrm>
    </dsp:sp>
    <dsp:sp modelId="{77E182A7-AFC8-423B-BE94-BE05C368305C}">
      <dsp:nvSpPr>
        <dsp:cNvPr id="0" name=""/>
        <dsp:cNvSpPr/>
      </dsp:nvSpPr>
      <dsp:spPr>
        <a:xfrm>
          <a:off x="3328162" y="804100"/>
          <a:ext cx="2991733" cy="912114"/>
        </a:xfrm>
        <a:prstGeom prst="rect">
          <a:avLst/>
        </a:prstGeom>
        <a:solidFill>
          <a:schemeClr val="accent4"/>
        </a:solidFill>
        <a:ln w="3175" cap="flat" cmpd="sng" algn="ctr">
          <a:solidFill>
            <a:schemeClr val="bg1"/>
          </a:solidFill>
          <a:prstDash val="solid"/>
        </a:ln>
        <a:effectLst/>
        <a:scene3d>
          <a:camera prst="orthographicFront"/>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err="1"/>
            <a:t>Everolimus</a:t>
          </a:r>
          <a:endParaRPr lang="en-US" sz="1800" kern="1200"/>
        </a:p>
      </dsp:txBody>
      <dsp:txXfrm>
        <a:off x="3328162" y="804100"/>
        <a:ext cx="2991733" cy="912114"/>
      </dsp:txXfrm>
    </dsp:sp>
    <dsp:sp modelId="{11D18720-C762-4989-91D5-261E1A2CADB6}">
      <dsp:nvSpPr>
        <dsp:cNvPr id="0" name=""/>
        <dsp:cNvSpPr/>
      </dsp:nvSpPr>
      <dsp:spPr>
        <a:xfrm>
          <a:off x="3328162" y="1944243"/>
          <a:ext cx="2991733" cy="912114"/>
        </a:xfrm>
        <a:prstGeom prst="rect">
          <a:avLst/>
        </a:prstGeom>
        <a:solidFill>
          <a:schemeClr val="accent1"/>
        </a:solidFill>
        <a:ln w="3175" cap="flat" cmpd="sng" algn="ctr">
          <a:solidFill>
            <a:schemeClr val="bg1"/>
          </a:solidFill>
          <a:prstDash val="solid"/>
        </a:ln>
        <a:effectLst/>
        <a:scene3d>
          <a:camera prst="orthographicFront"/>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baseline="30000"/>
            <a:t>177</a:t>
          </a:r>
          <a:r>
            <a:rPr lang="en-US" sz="1800" kern="1200"/>
            <a:t>Lu-Dotatate</a:t>
          </a:r>
        </a:p>
      </dsp:txBody>
      <dsp:txXfrm>
        <a:off x="3328162" y="1944243"/>
        <a:ext cx="2991733" cy="912114"/>
      </dsp:txXfrm>
    </dsp:sp>
    <dsp:sp modelId="{D54515E2-FEE4-4213-BB95-611CA31E5968}">
      <dsp:nvSpPr>
        <dsp:cNvPr id="0" name=""/>
        <dsp:cNvSpPr/>
      </dsp:nvSpPr>
      <dsp:spPr>
        <a:xfrm>
          <a:off x="3328162" y="3084385"/>
          <a:ext cx="2991733" cy="912114"/>
        </a:xfrm>
        <a:prstGeom prst="rect">
          <a:avLst/>
        </a:prstGeom>
        <a:solidFill>
          <a:schemeClr val="accent3"/>
        </a:solidFill>
        <a:ln w="3175" cap="flat" cmpd="sng" algn="ctr">
          <a:solidFill>
            <a:schemeClr val="bg1"/>
          </a:solidFill>
          <a:prstDash val="solid"/>
        </a:ln>
        <a:effectLst/>
        <a:scene3d>
          <a:camera prst="orthographicFront"/>
          <a:lightRig rig="threePt" dir="t"/>
        </a:scene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t>Hepatic arterial embolization</a:t>
          </a:r>
        </a:p>
      </dsp:txBody>
      <dsp:txXfrm>
        <a:off x="3328162" y="3084385"/>
        <a:ext cx="2991733" cy="912114"/>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7066" indent="-291179">
              <a:spcBef>
                <a:spcPct val="30000"/>
              </a:spcBef>
              <a:defRPr sz="1200">
                <a:solidFill>
                  <a:schemeClr val="tx1"/>
                </a:solidFill>
                <a:latin typeface="Arial" panose="020B0604020202020204" pitchFamily="34" charset="0"/>
              </a:defRPr>
            </a:lvl2pPr>
            <a:lvl3pPr marL="1164717" indent="-232943">
              <a:spcBef>
                <a:spcPct val="30000"/>
              </a:spcBef>
              <a:defRPr sz="1200">
                <a:solidFill>
                  <a:schemeClr val="tx1"/>
                </a:solidFill>
                <a:latin typeface="Arial" panose="020B0604020202020204" pitchFamily="34" charset="0"/>
              </a:defRPr>
            </a:lvl3pPr>
            <a:lvl4pPr marL="1630604" indent="-232943">
              <a:spcBef>
                <a:spcPct val="30000"/>
              </a:spcBef>
              <a:defRPr sz="1200">
                <a:solidFill>
                  <a:schemeClr val="tx1"/>
                </a:solidFill>
                <a:latin typeface="Arial" panose="020B0604020202020204" pitchFamily="34" charset="0"/>
              </a:defRPr>
            </a:lvl4pPr>
            <a:lvl5pPr marL="2096491" indent="-232943">
              <a:spcBef>
                <a:spcPct val="30000"/>
              </a:spcBef>
              <a:defRPr sz="1200">
                <a:solidFill>
                  <a:schemeClr val="tx1"/>
                </a:solidFill>
                <a:latin typeface="Arial" panose="020B0604020202020204" pitchFamily="34" charset="0"/>
              </a:defRPr>
            </a:lvl5pPr>
            <a:lvl6pPr marL="2562377" indent="-232943" eaLnBrk="0" fontAlgn="base" hangingPunct="0">
              <a:spcBef>
                <a:spcPct val="30000"/>
              </a:spcBef>
              <a:spcAft>
                <a:spcPct val="0"/>
              </a:spcAft>
              <a:defRPr sz="1200">
                <a:solidFill>
                  <a:schemeClr val="tx1"/>
                </a:solidFill>
                <a:latin typeface="Arial" panose="020B0604020202020204" pitchFamily="34" charset="0"/>
              </a:defRPr>
            </a:lvl6pPr>
            <a:lvl7pPr marL="3028264" indent="-232943" eaLnBrk="0" fontAlgn="base" hangingPunct="0">
              <a:spcBef>
                <a:spcPct val="30000"/>
              </a:spcBef>
              <a:spcAft>
                <a:spcPct val="0"/>
              </a:spcAft>
              <a:defRPr sz="1200">
                <a:solidFill>
                  <a:schemeClr val="tx1"/>
                </a:solidFill>
                <a:latin typeface="Arial" panose="020B0604020202020204" pitchFamily="34" charset="0"/>
              </a:defRPr>
            </a:lvl7pPr>
            <a:lvl8pPr marL="3494151" indent="-232943" eaLnBrk="0" fontAlgn="base" hangingPunct="0">
              <a:spcBef>
                <a:spcPct val="30000"/>
              </a:spcBef>
              <a:spcAft>
                <a:spcPct val="0"/>
              </a:spcAft>
              <a:defRPr sz="1200">
                <a:solidFill>
                  <a:schemeClr val="tx1"/>
                </a:solidFill>
                <a:latin typeface="Arial" panose="020B0604020202020204" pitchFamily="34" charset="0"/>
              </a:defRPr>
            </a:lvl8pPr>
            <a:lvl9pPr marL="3960038" indent="-232943"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85775" y="733425"/>
            <a:ext cx="6505575" cy="3659188"/>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GEP-NET, </a:t>
            </a:r>
            <a:r>
              <a:rPr lang="en-US" i="1" err="1"/>
              <a:t>g</a:t>
            </a:r>
            <a:r>
              <a:rPr lang="en-US" altLang="en-US" sz="1200" i="1" err="1"/>
              <a:t>astroenteropancreatic</a:t>
            </a:r>
            <a:r>
              <a:rPr lang="en-US" i="1"/>
              <a:t> neuroendocrine tumor.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a:p>
        </p:txBody>
      </p:sp>
    </p:spTree>
    <p:extLst>
      <p:ext uri="{BB962C8B-B14F-4D97-AF65-F5344CB8AC3E}">
        <p14:creationId xmlns:p14="http://schemas.microsoft.com/office/powerpoint/2010/main" val="2781161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9A983-E397-B628-B41F-108DF6BCA2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1584D-6B5F-A409-F6F6-3BA34B88F810}"/>
              </a:ext>
            </a:extLst>
          </p:cNvPr>
          <p:cNvSpPr>
            <a:spLocks noGrp="1" noRot="1" noChangeAspect="1"/>
          </p:cNvSpPr>
          <p:nvPr>
            <p:ph type="sldImg"/>
          </p:nvPr>
        </p:nvSpPr>
        <p:spPr>
          <a:xfrm>
            <a:off x="2362200" y="514350"/>
            <a:ext cx="4570413" cy="2571750"/>
          </a:xfrm>
        </p:spPr>
      </p:sp>
      <p:sp>
        <p:nvSpPr>
          <p:cNvPr id="3" name="Notes Placeholder 2">
            <a:extLst>
              <a:ext uri="{FF2B5EF4-FFF2-40B4-BE49-F238E27FC236}">
                <a16:creationId xmlns:a16="http://schemas.microsoft.com/office/drawing/2014/main" id="{2FB99525-8168-E02C-9D47-AEAB10197AD1}"/>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GEP, </a:t>
            </a:r>
            <a:r>
              <a:rPr lang="en-US" altLang="en-US" sz="1200" i="1"/>
              <a:t>Gastroenteropancreatic; </a:t>
            </a:r>
            <a:r>
              <a:rPr lang="en-US" i="1"/>
              <a:t>NET, neuroendocrine tumor; SSTR, somatostatin receptor.</a:t>
            </a:r>
          </a:p>
        </p:txBody>
      </p:sp>
      <p:sp>
        <p:nvSpPr>
          <p:cNvPr id="4" name="Slide Number Placeholder 3">
            <a:extLst>
              <a:ext uri="{FF2B5EF4-FFF2-40B4-BE49-F238E27FC236}">
                <a16:creationId xmlns:a16="http://schemas.microsoft.com/office/drawing/2014/main" id="{1830094C-364D-4978-C2CC-C1B4A193526F}"/>
              </a:ext>
            </a:extLst>
          </p:cNvPr>
          <p:cNvSpPr>
            <a:spLocks noGrp="1"/>
          </p:cNvSpPr>
          <p:nvPr>
            <p:ph type="sldNum" sz="quarter" idx="10"/>
          </p:nvPr>
        </p:nvSpPr>
        <p:spPr/>
        <p:txBody>
          <a:bodyPr/>
          <a:lstStyle/>
          <a:p>
            <a:fld id="{44DDA71A-3122-40D7-816A-54D2E2D493C2}"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19850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GEP, </a:t>
            </a:r>
            <a:r>
              <a:rPr lang="en-US" altLang="en-US" sz="1200" i="1"/>
              <a:t>Gastroenteropancreatic; </a:t>
            </a:r>
            <a:r>
              <a:rPr lang="en-US" i="1" err="1"/>
              <a:t>hpf</a:t>
            </a:r>
            <a:r>
              <a:rPr lang="en-US" i="1"/>
              <a:t>, high-power fields; NET, neuroendocrine tumor. </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28610168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GEP, </a:t>
            </a:r>
            <a:r>
              <a:rPr lang="en-US" sz="1200" i="1" err="1"/>
              <a:t>g</a:t>
            </a:r>
            <a:r>
              <a:rPr lang="en-US" altLang="en-US" sz="1200" i="1" err="1"/>
              <a:t>astroenteropancreatic</a:t>
            </a:r>
            <a:r>
              <a:rPr lang="en-US" altLang="en-US" sz="1200" i="1"/>
              <a:t>; </a:t>
            </a:r>
            <a:r>
              <a:rPr lang="en-US" i="1"/>
              <a:t>IHC, immunohistochemistry; MGMT, O6-methylguanine-DNA methyltransferase; </a:t>
            </a:r>
            <a:r>
              <a:rPr lang="en-US" i="1" err="1"/>
              <a:t>MiNEN</a:t>
            </a:r>
            <a:r>
              <a:rPr lang="en-US" i="1"/>
              <a:t>, mixed neuroendocrine/nonendocrine neoplasm; NECs, neuroendocrine carcinomas; NET, neuroendocrine tumor; Pan-NET, pancreatic NET; SSTR, somatostatin receptor; WHO, World Health Organization.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5292974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NET, neuroendocrine tumor.</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1809136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MEN1, multiple endocrine neoplasia Type 1; NET, neuroendocrine tumor; PPI, proton pump inhibitor.</a:t>
            </a:r>
            <a:endParaRPr lang="en-US" sz="1200" b="0" i="0">
              <a:solidFill>
                <a:srgbClr val="212121"/>
              </a:solidFill>
              <a:effectLst/>
              <a:latin typeface="Cambria" panose="02040503050406030204" pitchFamily="18" charset="0"/>
            </a:endParaRPr>
          </a:p>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a:p>
        </p:txBody>
      </p:sp>
    </p:spTree>
    <p:extLst>
      <p:ext uri="{BB962C8B-B14F-4D97-AF65-F5344CB8AC3E}">
        <p14:creationId xmlns:p14="http://schemas.microsoft.com/office/powerpoint/2010/main" val="40419746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NET, neuroendocrine tumor.</a:t>
            </a:r>
            <a:endParaRPr lang="en-US" sz="1200" b="0" i="0">
              <a:solidFill>
                <a:srgbClr val="212121"/>
              </a:solidFill>
              <a:effectLst/>
              <a:latin typeface="Cambria" panose="02040503050406030204" pitchFamily="18" charset="0"/>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a:p>
        </p:txBody>
      </p:sp>
    </p:spTree>
    <p:extLst>
      <p:ext uri="{BB962C8B-B14F-4D97-AF65-F5344CB8AC3E}">
        <p14:creationId xmlns:p14="http://schemas.microsoft.com/office/powerpoint/2010/main" val="23585358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APR, </a:t>
            </a:r>
            <a:r>
              <a:rPr lang="en-US" b="0" i="1">
                <a:solidFill>
                  <a:srgbClr val="001D35"/>
                </a:solidFill>
                <a:effectLst/>
                <a:latin typeface="Google Sans"/>
              </a:rPr>
              <a:t>abdominoperineal resection; </a:t>
            </a:r>
            <a:r>
              <a:rPr lang="en-US" i="1"/>
              <a:t>LAR, </a:t>
            </a:r>
            <a:r>
              <a:rPr lang="en-US" b="0" i="1">
                <a:solidFill>
                  <a:srgbClr val="001D35"/>
                </a:solidFill>
                <a:effectLst/>
                <a:latin typeface="Google Sans"/>
              </a:rPr>
              <a:t>low anterior resection; </a:t>
            </a:r>
            <a:r>
              <a:rPr lang="en-US" i="1"/>
              <a:t>NET, neuroendocrine tumor.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a:p>
        </p:txBody>
      </p:sp>
    </p:spTree>
    <p:extLst>
      <p:ext uri="{BB962C8B-B14F-4D97-AF65-F5344CB8AC3E}">
        <p14:creationId xmlns:p14="http://schemas.microsoft.com/office/powerpoint/2010/main" val="2053877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NET, neuroendocrine tumor.</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a:p>
        </p:txBody>
      </p:sp>
    </p:spTree>
    <p:extLst>
      <p:ext uri="{BB962C8B-B14F-4D97-AF65-F5344CB8AC3E}">
        <p14:creationId xmlns:p14="http://schemas.microsoft.com/office/powerpoint/2010/main" val="2336459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NET, neuroendocrine tumor.</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a:p>
        </p:txBody>
      </p:sp>
    </p:spTree>
    <p:extLst>
      <p:ext uri="{BB962C8B-B14F-4D97-AF65-F5344CB8AC3E}">
        <p14:creationId xmlns:p14="http://schemas.microsoft.com/office/powerpoint/2010/main" val="12957281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defRPr/>
            </a:pPr>
            <a:endParaRPr lang="en-US" altLang="en-US" sz="1100">
              <a:ea typeface="MS PGothic" pitchFamily="34" charset="-128"/>
            </a:endParaRPr>
          </a:p>
          <a:p>
            <a:pPr algn="l" eaLnBrk="1" hangingPunct="1">
              <a:defRPr/>
            </a:pPr>
            <a:endParaRPr lang="en-GB" sz="1000">
              <a:latin typeface="Calibri" pitchFamily="34" charset="0"/>
            </a:endParaRP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4DDA71A-3122-40D7-816A-54D2E2D493C2}"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446186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2200" y="514350"/>
            <a:ext cx="4570413" cy="2571750"/>
          </a:xfrm>
        </p:spPr>
      </p:sp>
      <p:sp>
        <p:nvSpPr>
          <p:cNvPr id="3" name="Notes Placeholder 2"/>
          <p:cNvSpPr>
            <a:spLocks noGrp="1"/>
          </p:cNvSpPr>
          <p:nvPr>
            <p:ph type="body" idx="1"/>
          </p:nvPr>
        </p:nvSpPr>
        <p:spPr/>
        <p:txBody>
          <a:bodyPr/>
          <a:lstStyle/>
          <a:p>
            <a:r>
              <a:rPr lang="en-US" i="1"/>
              <a:t>NET, neuroendocrine tumor; PFS, progression-free survival; </a:t>
            </a:r>
            <a:r>
              <a:rPr lang="en-US" i="1" err="1"/>
              <a:t>pNET</a:t>
            </a:r>
            <a:r>
              <a:rPr lang="en-US" i="1"/>
              <a:t>, pancreatic neuroendocrine tumor.</a:t>
            </a:r>
            <a:endParaRPr lang="en-US"/>
          </a:p>
          <a:p>
            <a:endParaRPr lang="en-US"/>
          </a:p>
          <a:p>
            <a:r>
              <a:rPr lang="en-US"/>
              <a:t>NCCN GL Dept Review (GZC, 2/21/19):</a:t>
            </a:r>
            <a:r>
              <a:rPr lang="en-US" baseline="0"/>
              <a:t> Added axis labels</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4DDA71A-3122-40D7-816A-54D2E2D493C2}"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650327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2200" y="514350"/>
            <a:ext cx="4570413" cy="2571750"/>
          </a:xfrm>
        </p:spPr>
      </p:sp>
      <p:sp>
        <p:nvSpPr>
          <p:cNvPr id="3" name="Notes Placeholder 2"/>
          <p:cNvSpPr>
            <a:spLocks noGrp="1"/>
          </p:cNvSpPr>
          <p:nvPr>
            <p:ph type="body" idx="1"/>
          </p:nvPr>
        </p:nvSpPr>
        <p:spPr/>
        <p:txBody>
          <a:bodyPr/>
          <a:lstStyle/>
          <a:p>
            <a:r>
              <a:rPr lang="en-US" i="1"/>
              <a:t>NET, neuroendocrine tumor; PFS, progression-free survival.</a:t>
            </a:r>
            <a:endParaRPr lang="en-US"/>
          </a:p>
          <a:p>
            <a:endParaRPr lang="en-US"/>
          </a:p>
          <a:p>
            <a:r>
              <a:rPr lang="en-US"/>
              <a:t>NCCN GL Dept Review (GZC, 2/21/19), query:</a:t>
            </a:r>
            <a:r>
              <a:rPr lang="en-US" baseline="0"/>
              <a:t> Suggest re-naming y-axis: “Probability of PFS (%)”</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4DDA71A-3122-40D7-816A-54D2E2D493C2}"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142579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2200" y="514350"/>
            <a:ext cx="4570413" cy="25717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a:t>CAPE, capecitabine; NET, neuroendocrine tumor; TEM, temozolomide.</a:t>
            </a:r>
            <a:endParaRPr lang="en-US"/>
          </a:p>
          <a:p>
            <a:pPr marL="0" marR="0" indent="0" algn="l" defTabSz="914400" rtl="0" eaLnBrk="1" fontAlgn="auto" latinLnBrk="0" hangingPunct="1">
              <a:lnSpc>
                <a:spcPct val="100000"/>
              </a:lnSpc>
              <a:spcBef>
                <a:spcPts val="0"/>
              </a:spcBef>
              <a:spcAft>
                <a:spcPts val="0"/>
              </a:spcAft>
              <a:buClrTx/>
              <a:buSzTx/>
              <a:buFontTx/>
              <a:buNone/>
              <a:tabLst/>
              <a:defRPr/>
            </a:pPr>
            <a:endParaRPr lang="en-US"/>
          </a:p>
          <a:p>
            <a:pPr marL="0" marR="0" indent="0" algn="l" defTabSz="914400" rtl="0" eaLnBrk="1" fontAlgn="auto" latinLnBrk="0" hangingPunct="1">
              <a:lnSpc>
                <a:spcPct val="100000"/>
              </a:lnSpc>
              <a:spcBef>
                <a:spcPts val="0"/>
              </a:spcBef>
              <a:spcAft>
                <a:spcPts val="0"/>
              </a:spcAft>
              <a:buClrTx/>
              <a:buSzTx/>
              <a:buFontTx/>
              <a:buNone/>
              <a:tabLst/>
              <a:defRPr/>
            </a:pPr>
            <a:endParaRPr lang="en-US"/>
          </a:p>
          <a:p>
            <a:pPr marL="0" marR="0" indent="0" algn="l" defTabSz="914400" rtl="0" eaLnBrk="1" fontAlgn="auto" latinLnBrk="0" hangingPunct="1">
              <a:lnSpc>
                <a:spcPct val="100000"/>
              </a:lnSpc>
              <a:spcBef>
                <a:spcPts val="0"/>
              </a:spcBef>
              <a:spcAft>
                <a:spcPts val="0"/>
              </a:spcAft>
              <a:buClrTx/>
              <a:buSzTx/>
              <a:buFontTx/>
              <a:buNone/>
              <a:tabLst/>
              <a:defRPr/>
            </a:pPr>
            <a:r>
              <a:rPr lang="en-US"/>
              <a:t>The trial met its primary EP of progression free survival and c</a:t>
            </a:r>
            <a:r>
              <a:rPr lang="en-US" sz="1200" b="0" kern="1200">
                <a:solidFill>
                  <a:schemeClr val="tx1"/>
                </a:solidFill>
                <a:effectLst/>
                <a:latin typeface="+mn-lt"/>
                <a:ea typeface="+mn-ea"/>
                <a:cs typeface="+mn-cs"/>
              </a:rPr>
              <a:t>rossed the pre-specified efficacy boundary.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NCCN GL Dept Review (GZC, 2/21/19), change/query:</a:t>
            </a:r>
            <a:r>
              <a:rPr lang="en-US" baseline="0"/>
              <a:t> Suggested citation addition, which could replace the blue citation.</a:t>
            </a:r>
            <a:endParaRPr lang="en-US" sz="1200" b="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258DACF-8309-2044-8EF4-AA7C90F4E9AA}"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51534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a:extLst>
            <a:ext uri="{FF2B5EF4-FFF2-40B4-BE49-F238E27FC236}">
              <a16:creationId xmlns:a16="http://schemas.microsoft.com/office/drawing/2014/main" id="{5571B924-4902-2539-3306-FF0CEA0C4B42}"/>
            </a:ext>
          </a:extLst>
        </p:cNvPr>
        <p:cNvGrpSpPr/>
        <p:nvPr/>
      </p:nvGrpSpPr>
      <p:grpSpPr>
        <a:xfrm>
          <a:off x="0" y="0"/>
          <a:ext cx="0" cy="0"/>
          <a:chOff x="0" y="0"/>
          <a:chExt cx="0" cy="0"/>
        </a:xfrm>
      </p:grpSpPr>
      <p:sp>
        <p:nvSpPr>
          <p:cNvPr id="194" name="Shape 194">
            <a:extLst>
              <a:ext uri="{FF2B5EF4-FFF2-40B4-BE49-F238E27FC236}">
                <a16:creationId xmlns:a16="http://schemas.microsoft.com/office/drawing/2014/main" id="{1B6A509B-FBF3-EAA1-6FA6-2EDA11F32D5B}"/>
              </a:ext>
            </a:extLst>
          </p:cNvPr>
          <p:cNvSpPr txBox="1">
            <a:spLocks noGrp="1"/>
          </p:cNvSpPr>
          <p:nvPr>
            <p:ph type="body" idx="1"/>
          </p:nvPr>
        </p:nvSpPr>
        <p:spPr>
          <a:xfrm>
            <a:off x="1228411" y="3454506"/>
            <a:ext cx="6756238" cy="3272689"/>
          </a:xfrm>
          <a:prstGeom prst="rect">
            <a:avLst/>
          </a:prstGeom>
        </p:spPr>
        <p:txBody>
          <a:bodyPr lIns="91425" tIns="91425" rIns="91425" bIns="91425" anchor="ctr" anchorCtr="0">
            <a:noAutofit/>
          </a:bodyPr>
          <a:lstStyle/>
          <a:p>
            <a:pPr>
              <a:spcBef>
                <a:spcPts val="0"/>
              </a:spcBef>
              <a:buNone/>
            </a:pPr>
            <a:r>
              <a:rPr lang="en-US" i="1"/>
              <a:t>ITT, intention-to-treat; PFS, progression-free survival.</a:t>
            </a:r>
          </a:p>
        </p:txBody>
      </p:sp>
      <p:sp>
        <p:nvSpPr>
          <p:cNvPr id="195" name="Shape 195">
            <a:extLst>
              <a:ext uri="{FF2B5EF4-FFF2-40B4-BE49-F238E27FC236}">
                <a16:creationId xmlns:a16="http://schemas.microsoft.com/office/drawing/2014/main" id="{4D151440-388B-D179-C50B-94ACACD76FD2}"/>
              </a:ext>
            </a:extLst>
          </p:cNvPr>
          <p:cNvSpPr>
            <a:spLocks noGrp="1" noRot="1" noChangeAspect="1"/>
          </p:cNvSpPr>
          <p:nvPr>
            <p:ph type="sldImg" idx="2"/>
          </p:nvPr>
        </p:nvSpPr>
        <p:spPr>
          <a:xfrm>
            <a:off x="2184400" y="546100"/>
            <a:ext cx="4845050" cy="2725738"/>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7773193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2200" y="514350"/>
            <a:ext cx="4570413" cy="25717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a:t>NET, neuroendocrine tumor.</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NCCN GL Dept Review (GZC, 2/21/19) query:</a:t>
            </a:r>
            <a:r>
              <a:rPr lang="en-US" baseline="0"/>
              <a:t> </a:t>
            </a:r>
            <a:r>
              <a:rPr lang="en-US" b="1" baseline="0"/>
              <a:t>Dr. </a:t>
            </a:r>
            <a:r>
              <a:rPr lang="en-US" b="1" baseline="0" err="1"/>
              <a:t>Strosberg</a:t>
            </a:r>
            <a:r>
              <a:rPr lang="en-US" b="1" baseline="0"/>
              <a:t>, </a:t>
            </a:r>
            <a:r>
              <a:rPr lang="en-US" baseline="0"/>
              <a:t>please mention that these recommendations differ somewhat from the NCCN Guidelines for Neuroendocrine and Adrenal Tumors (I am referring to NET-10). We are trying to finalize the v1.2019 update before the conference, in case you want to include a slide with a page from the Guidelines.</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4DDA71A-3122-40D7-816A-54D2E2D493C2}"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239703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a:solidFill>
                  <a:srgbClr val="000000"/>
                </a:solidFill>
                <a:effectLst/>
                <a:latin typeface="+mn-lt"/>
              </a:rPr>
              <a:t>GEP-NET, </a:t>
            </a:r>
            <a:r>
              <a:rPr lang="en-US" sz="1200" b="0" i="1" err="1">
                <a:solidFill>
                  <a:srgbClr val="000000"/>
                </a:solidFill>
                <a:effectLst/>
                <a:latin typeface="+mn-lt"/>
              </a:rPr>
              <a:t>gastroenteropancreatic</a:t>
            </a:r>
            <a:r>
              <a:rPr lang="en-US" sz="1200" b="0" i="1">
                <a:solidFill>
                  <a:srgbClr val="000000"/>
                </a:solidFill>
                <a:effectLst/>
                <a:latin typeface="+mn-lt"/>
              </a:rPr>
              <a:t> neuroendocrine tumor; OS, overall survival; PFS, progression free survival.</a:t>
            </a:r>
          </a:p>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a:p>
        </p:txBody>
      </p:sp>
    </p:spTree>
    <p:extLst>
      <p:ext uri="{BB962C8B-B14F-4D97-AF65-F5344CB8AC3E}">
        <p14:creationId xmlns:p14="http://schemas.microsoft.com/office/powerpoint/2010/main" val="35259568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a:solidFill>
                  <a:srgbClr val="000000"/>
                </a:solidFill>
                <a:effectLst/>
                <a:latin typeface="+mn-lt"/>
              </a:rPr>
              <a:t>GEP-NET, </a:t>
            </a:r>
            <a:r>
              <a:rPr lang="en-US" sz="1200" b="0" i="1" err="1">
                <a:solidFill>
                  <a:srgbClr val="000000"/>
                </a:solidFill>
                <a:effectLst/>
                <a:latin typeface="+mn-lt"/>
              </a:rPr>
              <a:t>gastroenteropancreatic</a:t>
            </a:r>
            <a:r>
              <a:rPr lang="en-US" sz="1200" b="0" i="1">
                <a:solidFill>
                  <a:srgbClr val="000000"/>
                </a:solidFill>
                <a:effectLst/>
                <a:latin typeface="+mn-lt"/>
              </a:rPr>
              <a:t> neuroendocrine tumor.</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a:p>
        </p:txBody>
      </p:sp>
    </p:spTree>
    <p:extLst>
      <p:ext uri="{BB962C8B-B14F-4D97-AF65-F5344CB8AC3E}">
        <p14:creationId xmlns:p14="http://schemas.microsoft.com/office/powerpoint/2010/main" val="26242701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Cape, capecitabine; NET, neuroendocrine tumor; SSA, somatostatin analog; SSTR, somatostatin receptor; </a:t>
            </a:r>
            <a:r>
              <a:rPr lang="en-US" i="1" err="1"/>
              <a:t>Tem</a:t>
            </a:r>
            <a:r>
              <a:rPr lang="en-US" i="1"/>
              <a:t>, temozolomide.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143263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a:solidFill>
                  <a:srgbClr val="212121"/>
                </a:solidFill>
                <a:effectLst/>
                <a:latin typeface="+mj-lt"/>
              </a:rPr>
              <a:t>5-FU, f</a:t>
            </a:r>
            <a:r>
              <a:rPr lang="en-US" i="1"/>
              <a:t>luorouracil; </a:t>
            </a:r>
            <a:r>
              <a:rPr lang="en-US" sz="1200" b="0" i="1">
                <a:solidFill>
                  <a:srgbClr val="212121"/>
                </a:solidFill>
                <a:effectLst/>
                <a:latin typeface="+mj-lt"/>
              </a:rPr>
              <a:t>Cap, capecitabine; NET, neuroendocrine tumor; OS, overall survival; PFS, progression-free survival; RR, response rate; STZ, </a:t>
            </a:r>
            <a:r>
              <a:rPr lang="en-US" sz="1200" b="0" i="1" err="1">
                <a:solidFill>
                  <a:srgbClr val="212121"/>
                </a:solidFill>
                <a:effectLst/>
                <a:latin typeface="+mj-lt"/>
              </a:rPr>
              <a:t>streptozocin</a:t>
            </a:r>
            <a:r>
              <a:rPr lang="en-US" sz="1200" b="0" i="1">
                <a:solidFill>
                  <a:srgbClr val="212121"/>
                </a:solidFill>
                <a:effectLst/>
                <a:latin typeface="+mj-lt"/>
              </a:rPr>
              <a:t>; </a:t>
            </a:r>
            <a:r>
              <a:rPr lang="en-US" sz="1200" b="0" i="1" err="1">
                <a:solidFill>
                  <a:srgbClr val="212121"/>
                </a:solidFill>
                <a:effectLst/>
                <a:latin typeface="+mj-lt"/>
              </a:rPr>
              <a:t>Tem</a:t>
            </a:r>
            <a:r>
              <a:rPr lang="en-US" sz="1200" b="0" i="1">
                <a:solidFill>
                  <a:srgbClr val="212121"/>
                </a:solidFill>
                <a:effectLst/>
                <a:latin typeface="+mj-lt"/>
              </a:rPr>
              <a:t>, </a:t>
            </a:r>
            <a:r>
              <a:rPr lang="en-US" sz="1200" b="0" i="1" err="1">
                <a:solidFill>
                  <a:srgbClr val="212121"/>
                </a:solidFill>
                <a:effectLst/>
                <a:latin typeface="+mj-lt"/>
              </a:rPr>
              <a:t>temozolamide</a:t>
            </a:r>
            <a:endParaRPr lang="en-US" sz="1200" b="0" i="1">
              <a:solidFill>
                <a:srgbClr val="212121"/>
              </a:solidFill>
              <a:effectLst/>
              <a:latin typeface="+mj-lt"/>
            </a:endParaRPr>
          </a:p>
          <a:p>
            <a:endParaRPr lang="en-US" sz="1200" b="0" i="0">
              <a:solidFill>
                <a:srgbClr val="212121"/>
              </a:solidFill>
              <a:effectLst/>
              <a:latin typeface="+mj-lt"/>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a:p>
        </p:txBody>
      </p:sp>
    </p:spTree>
    <p:extLst>
      <p:ext uri="{BB962C8B-B14F-4D97-AF65-F5344CB8AC3E}">
        <p14:creationId xmlns:p14="http://schemas.microsoft.com/office/powerpoint/2010/main" val="21319681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2200" y="514350"/>
            <a:ext cx="4570413" cy="2571750"/>
          </a:xfrm>
        </p:spPr>
      </p:sp>
      <p:sp>
        <p:nvSpPr>
          <p:cNvPr id="3" name="Notes Placeholder 2"/>
          <p:cNvSpPr>
            <a:spLocks noGrp="1"/>
          </p:cNvSpPr>
          <p:nvPr>
            <p:ph type="body" idx="1"/>
          </p:nvPr>
        </p:nvSpPr>
        <p:spPr/>
        <p:txBody>
          <a:bodyPr/>
          <a:lstStyle/>
          <a:p>
            <a:r>
              <a:rPr lang="en-US" i="1"/>
              <a:t>NET, neuroendocrine tumor.</a:t>
            </a:r>
            <a:endParaRPr lang="en-US"/>
          </a:p>
          <a:p>
            <a:endParaRPr lang="en-US"/>
          </a:p>
          <a:p>
            <a:r>
              <a:rPr lang="en-US"/>
              <a:t>NCCN GL Dept Review (GZC, 2/21/19) query:</a:t>
            </a:r>
            <a:r>
              <a:rPr lang="en-US" baseline="0"/>
              <a:t> </a:t>
            </a:r>
            <a:r>
              <a:rPr lang="en-US" b="1" baseline="0"/>
              <a:t>Dr. </a:t>
            </a:r>
            <a:r>
              <a:rPr lang="en-US" b="1" baseline="0" err="1"/>
              <a:t>Strosberg</a:t>
            </a:r>
            <a:r>
              <a:rPr lang="en-US" baseline="0"/>
              <a:t>, please mention that these recommendations differ somewhat from the NCCN Guidelines for Neuroendocrine and Adrenal Tumors. We are trying to finalize the v1.2019 update before the conference, in case you want to include a slide with a page from the Guidelines.</a:t>
            </a:r>
          </a:p>
          <a:p>
            <a:endParaRPr lang="en-US" baseline="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4DDA71A-3122-40D7-816A-54D2E2D493C2}"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699528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a:solidFill>
                  <a:srgbClr val="000000"/>
                </a:solidFill>
                <a:effectLst/>
                <a:latin typeface="+mn-lt"/>
              </a:rPr>
              <a:t>1L, first line; G, grade; GEP-NET, </a:t>
            </a:r>
            <a:r>
              <a:rPr lang="en-US" sz="1200" b="0" i="1" u="none" strike="noStrike" err="1">
                <a:solidFill>
                  <a:srgbClr val="000000"/>
                </a:solidFill>
                <a:effectLst/>
                <a:latin typeface="+mn-lt"/>
              </a:rPr>
              <a:t>gastroenteropancreatic</a:t>
            </a:r>
            <a:r>
              <a:rPr lang="en-US" sz="1200" b="0" i="1" u="none" strike="noStrike">
                <a:solidFill>
                  <a:srgbClr val="000000"/>
                </a:solidFill>
                <a:effectLst/>
                <a:latin typeface="+mn-lt"/>
              </a:rPr>
              <a:t> neuroendocrine tumor; LAR, long-acting repeatable; ORR, objective response rate; PD, progressive disease; PFS, progression-free survival; PRRT, peptide receptor radionuclide therapy; </a:t>
            </a:r>
            <a:r>
              <a:rPr lang="en-US" sz="1200" b="0" i="1">
                <a:solidFill>
                  <a:srgbClr val="000000"/>
                </a:solidFill>
                <a:effectLst/>
                <a:latin typeface="+mn-lt"/>
              </a:rPr>
              <a:t>​</a:t>
            </a:r>
            <a:r>
              <a:rPr lang="en-US" sz="1200" b="0" i="1" u="none" strike="noStrike">
                <a:solidFill>
                  <a:srgbClr val="000000"/>
                </a:solidFill>
                <a:effectLst/>
                <a:latin typeface="+mn-lt"/>
              </a:rPr>
              <a:t>QoL, quality of life; R, randomization; RLT, radioligand therapy; SSTR, somatostatin receptor.</a:t>
            </a:r>
            <a:endParaRPr lang="en-US"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a:p>
        </p:txBody>
      </p:sp>
    </p:spTree>
    <p:extLst>
      <p:ext uri="{BB962C8B-B14F-4D97-AF65-F5344CB8AC3E}">
        <p14:creationId xmlns:p14="http://schemas.microsoft.com/office/powerpoint/2010/main" val="8497890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PFS, progression free survival; NE, not estimable.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4DDA71A-3122-40D7-816A-54D2E2D493C2}"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66385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38E24-9340-92F5-A769-1B947B9014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8197CD-266C-BE0D-8F55-921C5D14DE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6235B8-9A6C-1DAF-F0D1-56C312A7B141}"/>
              </a:ext>
            </a:extLst>
          </p:cNvPr>
          <p:cNvSpPr>
            <a:spLocks noGrp="1"/>
          </p:cNvSpPr>
          <p:nvPr>
            <p:ph type="body" idx="1"/>
          </p:nvPr>
        </p:nvSpPr>
        <p:spPr/>
        <p:txBody>
          <a:bodyPr/>
          <a:lstStyle/>
          <a:p>
            <a:r>
              <a:rPr lang="en-US" i="1"/>
              <a:t>CR, complete response; ORR, overall response rate; NE, not estimable; PD, progressive disease; PR, partial response; SD, stable disease.</a:t>
            </a:r>
          </a:p>
        </p:txBody>
      </p:sp>
      <p:sp>
        <p:nvSpPr>
          <p:cNvPr id="4" name="Slide Number Placeholder 3">
            <a:extLst>
              <a:ext uri="{FF2B5EF4-FFF2-40B4-BE49-F238E27FC236}">
                <a16:creationId xmlns:a16="http://schemas.microsoft.com/office/drawing/2014/main" id="{8BF43B8A-3381-CCA8-7B59-B5EBE250FD06}"/>
              </a:ext>
            </a:extLst>
          </p:cNvPr>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a:p>
        </p:txBody>
      </p:sp>
    </p:spTree>
    <p:extLst>
      <p:ext uri="{BB962C8B-B14F-4D97-AF65-F5344CB8AC3E}">
        <p14:creationId xmlns:p14="http://schemas.microsoft.com/office/powerpoint/2010/main" val="8469210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AE, adverse event; GEP-NETs, </a:t>
            </a:r>
            <a:r>
              <a:rPr lang="en-US" i="1" err="1"/>
              <a:t>gastroenteropancreatic</a:t>
            </a:r>
            <a:r>
              <a:rPr lang="en-US" i="1"/>
              <a:t> neuroendocrine tumors; PPGL,  pheochromocytoma/paraganglioma; SSTR, somatostatin receptor.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a:p>
        </p:txBody>
      </p:sp>
    </p:spTree>
    <p:extLst>
      <p:ext uri="{BB962C8B-B14F-4D97-AF65-F5344CB8AC3E}">
        <p14:creationId xmlns:p14="http://schemas.microsoft.com/office/powerpoint/2010/main" val="14206022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GEP-NETs, </a:t>
            </a:r>
            <a:r>
              <a:rPr lang="en-US" i="1" err="1"/>
              <a:t>gastroenteropancreatic</a:t>
            </a:r>
            <a:r>
              <a:rPr lang="en-US" i="1"/>
              <a:t> neuroendocrine tumors; SSTR, somatostatin receptor.</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a:p>
        </p:txBody>
      </p:sp>
    </p:spTree>
    <p:extLst>
      <p:ext uri="{BB962C8B-B14F-4D97-AF65-F5344CB8AC3E}">
        <p14:creationId xmlns:p14="http://schemas.microsoft.com/office/powerpoint/2010/main" val="35625098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BB66A-73B4-FF61-4FAF-EEF37D0000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F1B9A0-8DCF-5277-1FAB-7B825D37B8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722224-DA15-B543-39FF-F86F562F2EED}"/>
              </a:ext>
            </a:extLst>
          </p:cNvPr>
          <p:cNvSpPr>
            <a:spLocks noGrp="1"/>
          </p:cNvSpPr>
          <p:nvPr>
            <p:ph type="body" idx="1"/>
          </p:nvPr>
        </p:nvSpPr>
        <p:spPr/>
        <p:txBody>
          <a:bodyPr/>
          <a:lstStyle/>
          <a:p>
            <a:r>
              <a:rPr lang="en-US" sz="1200" b="0" i="1" u="none" strike="noStrike" err="1">
                <a:solidFill>
                  <a:srgbClr val="000000"/>
                </a:solidFill>
                <a:effectLst/>
                <a:latin typeface="+mn-lt"/>
              </a:rPr>
              <a:t>epNET</a:t>
            </a:r>
            <a:r>
              <a:rPr lang="en-US" sz="1200" b="0" i="1" u="none" strike="noStrike">
                <a:solidFill>
                  <a:srgbClr val="000000"/>
                </a:solidFill>
                <a:effectLst/>
                <a:latin typeface="+mn-lt"/>
              </a:rPr>
              <a:t>, extra-pancreatic neuroendocrine tumor; OS, overall survival; ORR, objective response rate; PD, progressive disease; PFS, progression-free survival; </a:t>
            </a:r>
            <a:r>
              <a:rPr lang="en-US" sz="1200" b="0" i="1" u="none" strike="noStrike" err="1">
                <a:solidFill>
                  <a:srgbClr val="000000"/>
                </a:solidFill>
                <a:effectLst/>
                <a:latin typeface="+mn-lt"/>
              </a:rPr>
              <a:t>pNET</a:t>
            </a:r>
            <a:r>
              <a:rPr lang="en-US" sz="1200" b="0" i="1" u="none" strike="noStrike">
                <a:solidFill>
                  <a:srgbClr val="000000"/>
                </a:solidFill>
                <a:effectLst/>
                <a:latin typeface="+mn-lt"/>
              </a:rPr>
              <a:t>, pancreatic neuroendocrine tumor; PRRT, peptide receptor radionuclide therapy; </a:t>
            </a:r>
            <a:r>
              <a:rPr lang="en-US" sz="1200" b="0" i="1" u="none" strike="noStrike" err="1">
                <a:solidFill>
                  <a:srgbClr val="000000"/>
                </a:solidFill>
                <a:effectLst/>
                <a:latin typeface="+mn-lt"/>
              </a:rPr>
              <a:t>pNET</a:t>
            </a:r>
            <a:r>
              <a:rPr lang="en-US" sz="1200" b="0" i="1" u="none" strike="noStrike">
                <a:solidFill>
                  <a:srgbClr val="000000"/>
                </a:solidFill>
                <a:effectLst/>
                <a:latin typeface="+mn-lt"/>
              </a:rPr>
              <a:t>, pancreatic neuroendocrine tumor.</a:t>
            </a:r>
          </a:p>
        </p:txBody>
      </p:sp>
      <p:sp>
        <p:nvSpPr>
          <p:cNvPr id="4" name="Slide Number Placeholder 3">
            <a:extLst>
              <a:ext uri="{FF2B5EF4-FFF2-40B4-BE49-F238E27FC236}">
                <a16:creationId xmlns:a16="http://schemas.microsoft.com/office/drawing/2014/main" id="{58D089DD-00CD-4243-E9E9-31A87A0912CA}"/>
              </a:ext>
            </a:extLst>
          </p:cNvPr>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a:p>
        </p:txBody>
      </p:sp>
    </p:spTree>
    <p:extLst>
      <p:ext uri="{BB962C8B-B14F-4D97-AF65-F5344CB8AC3E}">
        <p14:creationId xmlns:p14="http://schemas.microsoft.com/office/powerpoint/2010/main" val="9288488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9D261-459B-1537-210A-7A523DB189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826D7C-9ACA-5136-F5BF-8A91B73E19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D1F7DA-A3AB-4B78-E248-A79CF9459111}"/>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NET, neuroendocrine tumor; OS, overall survival; PFS, progression-free survival.</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p>
        </p:txBody>
      </p:sp>
      <p:sp>
        <p:nvSpPr>
          <p:cNvPr id="4" name="Slide Number Placeholder 3">
            <a:extLst>
              <a:ext uri="{FF2B5EF4-FFF2-40B4-BE49-F238E27FC236}">
                <a16:creationId xmlns:a16="http://schemas.microsoft.com/office/drawing/2014/main" id="{287A4B41-B7FA-C4A9-A6C4-B2021269750B}"/>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288017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0039A-4DE6-FC60-156D-430C136B07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269A13-70BD-A750-38FF-A6C6BBDF34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EE2216-032D-C73D-84A3-738C91E00505}"/>
              </a:ext>
            </a:extLst>
          </p:cNvPr>
          <p:cNvSpPr>
            <a:spLocks noGrp="1"/>
          </p:cNvSpPr>
          <p:nvPr>
            <p:ph type="body" idx="1"/>
          </p:nvPr>
        </p:nvSpPr>
        <p:spPr/>
        <p:txBody>
          <a:bodyPr/>
          <a:lstStyle/>
          <a:p>
            <a:r>
              <a:rPr lang="en-US" i="1"/>
              <a:t>NET, neuroendocrine tumor; OS, overall survival; PFS, progression-free survival.</a:t>
            </a:r>
          </a:p>
        </p:txBody>
      </p:sp>
      <p:sp>
        <p:nvSpPr>
          <p:cNvPr id="4" name="Slide Number Placeholder 3">
            <a:extLst>
              <a:ext uri="{FF2B5EF4-FFF2-40B4-BE49-F238E27FC236}">
                <a16:creationId xmlns:a16="http://schemas.microsoft.com/office/drawing/2014/main" id="{96861A94-E5A1-C4EB-94B1-5034A35AA442}"/>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318282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BICR, blinded independent central review; </a:t>
            </a:r>
            <a:r>
              <a:rPr lang="en-US" i="1" err="1"/>
              <a:t>epNET</a:t>
            </a:r>
            <a:r>
              <a:rPr lang="en-US" i="1"/>
              <a:t>, extra-pancreatic neuroendocrine tumor; NET, neuroendocrine tumor; ORR, overall response rate; </a:t>
            </a:r>
            <a:r>
              <a:rPr lang="en-US" i="1" err="1"/>
              <a:t>pNET</a:t>
            </a:r>
            <a:r>
              <a:rPr lang="en-US" i="1"/>
              <a:t>, pancreatic neuroendocrine tumor.</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885214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E2150-A015-FA5C-B137-39475A4BFF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44775B-0D05-3FEB-F8A7-71CA718ECE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8A6803-9989-45F5-6B74-330DA90F47A6}"/>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NET, neuroendocrine tumor; TRAE, treatment-related adverse event.</a:t>
            </a:r>
          </a:p>
          <a:p>
            <a:endParaRPr lang="en-US"/>
          </a:p>
        </p:txBody>
      </p:sp>
      <p:sp>
        <p:nvSpPr>
          <p:cNvPr id="4" name="Slide Number Placeholder 3">
            <a:extLst>
              <a:ext uri="{FF2B5EF4-FFF2-40B4-BE49-F238E27FC236}">
                <a16:creationId xmlns:a16="http://schemas.microsoft.com/office/drawing/2014/main" id="{56900FB7-2043-A8FC-A575-C40D69E0C457}"/>
              </a:ext>
            </a:extLst>
          </p:cNvPr>
          <p:cNvSpPr>
            <a:spLocks noGrp="1"/>
          </p:cNvSpPr>
          <p:nvPr>
            <p:ph type="sldNum" sz="quarter" idx="5"/>
          </p:nvPr>
        </p:nvSpPr>
        <p:spPr/>
        <p:txBody>
          <a:bodyPr/>
          <a:lstStyle/>
          <a:p>
            <a:pPr>
              <a:defRPr/>
            </a:pPr>
            <a:fld id="{2FB72F01-6714-4A31-8C22-8E0F1B091B56}" type="slidenum">
              <a:rPr lang="en-US" altLang="en-US" smtClean="0"/>
              <a:pPr>
                <a:defRPr/>
              </a:pPr>
              <a:t>36</a:t>
            </a:fld>
            <a:endParaRPr lang="en-US" altLang="en-US"/>
          </a:p>
        </p:txBody>
      </p:sp>
    </p:spTree>
    <p:extLst>
      <p:ext uri="{BB962C8B-B14F-4D97-AF65-F5344CB8AC3E}">
        <p14:creationId xmlns:p14="http://schemas.microsoft.com/office/powerpoint/2010/main" val="5594671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GEP-NET, </a:t>
            </a:r>
            <a:r>
              <a:rPr lang="en-US" i="1" err="1"/>
              <a:t>gastroenteropancreatic</a:t>
            </a:r>
            <a:r>
              <a:rPr lang="en-US" i="1"/>
              <a:t> neuroendocrine tumor; OS, overall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37</a:t>
            </a:fld>
            <a:endParaRPr lang="en-US" altLang="en-US"/>
          </a:p>
        </p:txBody>
      </p:sp>
    </p:spTree>
    <p:extLst>
      <p:ext uri="{BB962C8B-B14F-4D97-AF65-F5344CB8AC3E}">
        <p14:creationId xmlns:p14="http://schemas.microsoft.com/office/powerpoint/2010/main" val="39735988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NEN, neuroendocrine neoplasm.</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38</a:t>
            </a:fld>
            <a:endParaRPr lang="en-US" altLang="en-US"/>
          </a:p>
        </p:txBody>
      </p:sp>
    </p:spTree>
    <p:extLst>
      <p:ext uri="{BB962C8B-B14F-4D97-AF65-F5344CB8AC3E}">
        <p14:creationId xmlns:p14="http://schemas.microsoft.com/office/powerpoint/2010/main" val="14821873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NEN, neuroendocrine neoplasm; NET, neuroendocrine tumor.</a:t>
            </a:r>
          </a:p>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39</a:t>
            </a:fld>
            <a:endParaRPr lang="en-US" altLang="en-US"/>
          </a:p>
        </p:txBody>
      </p:sp>
    </p:spTree>
    <p:extLst>
      <p:ext uri="{BB962C8B-B14F-4D97-AF65-F5344CB8AC3E}">
        <p14:creationId xmlns:p14="http://schemas.microsoft.com/office/powerpoint/2010/main" val="30958694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NEN, neuroendocrine neoplasm.</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40</a:t>
            </a:fld>
            <a:endParaRPr lang="en-US" altLang="en-US"/>
          </a:p>
        </p:txBody>
      </p:sp>
    </p:spTree>
    <p:extLst>
      <p:ext uri="{BB962C8B-B14F-4D97-AF65-F5344CB8AC3E}">
        <p14:creationId xmlns:p14="http://schemas.microsoft.com/office/powerpoint/2010/main" val="13151017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NEN, neuroendocrine neoplasm.</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41</a:t>
            </a:fld>
            <a:endParaRPr lang="en-US" altLang="en-US"/>
          </a:p>
        </p:txBody>
      </p:sp>
    </p:spTree>
    <p:extLst>
      <p:ext uri="{BB962C8B-B14F-4D97-AF65-F5344CB8AC3E}">
        <p14:creationId xmlns:p14="http://schemas.microsoft.com/office/powerpoint/2010/main" val="42393561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2" userDrawn="1">
          <p15:clr>
            <a:srgbClr val="F26B43"/>
          </p15:clr>
        </p15:guide>
        <p15:guide id="3" orient="horz" pos="1008" userDrawn="1">
          <p15:clr>
            <a:srgbClr val="F26B43"/>
          </p15:clr>
        </p15:guide>
        <p15:guide id="4" orient="horz" pos="4128" userDrawn="1">
          <p15:clr>
            <a:srgbClr val="F26B43"/>
          </p15:clr>
        </p15:guide>
        <p15:guide id="5" orient="horz" pos="3888" userDrawn="1">
          <p15:clr>
            <a:srgbClr val="F26B43"/>
          </p15:clr>
        </p15:guide>
        <p15:guide id="6" orient="horz" pos="4032" userDrawn="1">
          <p15:clr>
            <a:srgbClr val="F26B43"/>
          </p15:clr>
        </p15:guide>
        <p15:guide id="7" pos="312" userDrawn="1">
          <p15:clr>
            <a:srgbClr val="F26B43"/>
          </p15:clr>
        </p15:guide>
        <p15:guide id="8" pos="7248" userDrawn="1">
          <p15:clr>
            <a:srgbClr val="F26B43"/>
          </p15:clr>
        </p15:guide>
        <p15:guide id="9" pos="741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a:xfrm>
            <a:off x="609600" y="1600200"/>
            <a:ext cx="11264901" cy="2057400"/>
          </a:xfrm>
        </p:spPr>
        <p:txBody>
          <a:bodyPr>
            <a:normAutofit/>
          </a:bodyPr>
          <a:lstStyle/>
          <a:p>
            <a:r>
              <a:rPr lang="en-US" altLang="en-US" sz="4000" dirty="0"/>
              <a:t>Expert Insights on New Advances in the Treatment of </a:t>
            </a:r>
            <a:r>
              <a:rPr lang="en-US" altLang="en-US" sz="4000" dirty="0" err="1"/>
              <a:t>Gastroenteropancreatic</a:t>
            </a:r>
            <a:r>
              <a:rPr lang="en-US" altLang="en-US" sz="4000" dirty="0"/>
              <a:t> NETs</a:t>
            </a:r>
            <a:endParaRPr lang="en-US" altLang="en-US" dirty="0"/>
          </a:p>
        </p:txBody>
      </p:sp>
      <p:sp>
        <p:nvSpPr>
          <p:cNvPr id="2" name="Text Box 19">
            <a:extLst>
              <a:ext uri="{FF2B5EF4-FFF2-40B4-BE49-F238E27FC236}">
                <a16:creationId xmlns:a16="http://schemas.microsoft.com/office/drawing/2014/main" id="{21AEAF7B-6F90-DEF3-D677-1E84F6E6176D}"/>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a:solidFill>
                  <a:schemeClr val="bg2"/>
                </a:solidFill>
                <a:latin typeface="Calibri" panose="020F0502020204030204" pitchFamily="34" charset="0"/>
              </a:rPr>
              <a:t>Provided by Clinical Care Options, LLC</a:t>
            </a:r>
          </a:p>
        </p:txBody>
      </p:sp>
      <p:sp>
        <p:nvSpPr>
          <p:cNvPr id="4" name="Text Box 21">
            <a:extLst>
              <a:ext uri="{FF2B5EF4-FFF2-40B4-BE49-F238E27FC236}">
                <a16:creationId xmlns:a16="http://schemas.microsoft.com/office/drawing/2014/main" id="{21616188-D4FD-4A8C-842B-804F4606AB3A}"/>
              </a:ext>
            </a:extLst>
          </p:cNvPr>
          <p:cNvSpPr txBox="1">
            <a:spLocks noChangeArrowheads="1"/>
          </p:cNvSpPr>
          <p:nvPr/>
        </p:nvSpPr>
        <p:spPr bwMode="auto">
          <a:xfrm>
            <a:off x="435015" y="6365247"/>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a:solidFill>
                  <a:schemeClr val="bg1"/>
                </a:solidFill>
                <a:latin typeface="Calibri" panose="020F0502020204030204" pitchFamily="34" charset="0"/>
              </a:rPr>
              <a:t>Supported by an educational grant from Novartis Pharmaceuticals Corporation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a:t>Program 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a:xfrm>
            <a:off x="604675" y="1513047"/>
            <a:ext cx="5491325" cy="4650686"/>
          </a:xfrm>
        </p:spPr>
        <p:txBody>
          <a:bodyPr/>
          <a:lstStyle/>
          <a:p>
            <a:pPr marL="0" indent="0">
              <a:spcBef>
                <a:spcPts val="0"/>
              </a:spcBef>
              <a:spcAft>
                <a:spcPts val="0"/>
              </a:spcAft>
              <a:buNone/>
            </a:pPr>
            <a:r>
              <a:rPr lang="en-US" sz="2400" b="1">
                <a:solidFill>
                  <a:srgbClr val="E1471D"/>
                </a:solidFill>
              </a:rPr>
              <a:t>Thor R. </a:t>
            </a:r>
            <a:r>
              <a:rPr lang="en-US" sz="2400" b="1" err="1">
                <a:solidFill>
                  <a:srgbClr val="E1471D"/>
                </a:solidFill>
              </a:rPr>
              <a:t>Halfdanarson</a:t>
            </a:r>
            <a:r>
              <a:rPr lang="en-US" sz="2400" b="1">
                <a:solidFill>
                  <a:srgbClr val="E1471D"/>
                </a:solidFill>
              </a:rPr>
              <a:t>, MD</a:t>
            </a:r>
            <a:br>
              <a:rPr lang="en-US">
                <a:latin typeface="+mn-lt"/>
              </a:rPr>
            </a:br>
            <a:r>
              <a:rPr lang="en-US" sz="2000"/>
              <a:t>Professor of Oncology</a:t>
            </a:r>
          </a:p>
          <a:p>
            <a:pPr marL="0" indent="0">
              <a:spcBef>
                <a:spcPts val="0"/>
              </a:spcBef>
              <a:spcAft>
                <a:spcPts val="0"/>
              </a:spcAft>
              <a:buNone/>
            </a:pPr>
            <a:r>
              <a:rPr lang="en-US" sz="2000"/>
              <a:t>Mayo Clinic Comprehensive Cancer Center</a:t>
            </a:r>
          </a:p>
          <a:p>
            <a:pPr marL="0" indent="0">
              <a:spcBef>
                <a:spcPts val="0"/>
              </a:spcBef>
              <a:spcAft>
                <a:spcPts val="0"/>
              </a:spcAft>
              <a:buNone/>
            </a:pPr>
            <a:r>
              <a:rPr lang="en-US" sz="2000"/>
              <a:t>Rochester, Minnesota</a:t>
            </a:r>
          </a:p>
          <a:p>
            <a:pPr marL="0" indent="0">
              <a:spcBef>
                <a:spcPts val="0"/>
              </a:spcBef>
              <a:spcAft>
                <a:spcPts val="0"/>
              </a:spcAft>
              <a:buNone/>
            </a:pPr>
            <a:br>
              <a:rPr lang="en-US" sz="2000" b="1">
                <a:solidFill>
                  <a:srgbClr val="E1471D"/>
                </a:solidFill>
              </a:rPr>
            </a:br>
            <a:r>
              <a:rPr lang="en-US" sz="2000" b="1">
                <a:solidFill>
                  <a:srgbClr val="E1471D"/>
                </a:solidFill>
              </a:rPr>
              <a:t>Thor R. </a:t>
            </a:r>
            <a:r>
              <a:rPr lang="en-US" sz="2000" b="1" err="1">
                <a:solidFill>
                  <a:srgbClr val="E1471D"/>
                </a:solidFill>
              </a:rPr>
              <a:t>Halfdanarson</a:t>
            </a:r>
            <a:r>
              <a:rPr lang="en-US" sz="2000" b="1">
                <a:solidFill>
                  <a:srgbClr val="E1471D"/>
                </a:solidFill>
              </a:rPr>
              <a:t>, MD</a:t>
            </a:r>
            <a:r>
              <a:rPr lang="en-US" sz="2000" b="1" i="0">
                <a:solidFill>
                  <a:schemeClr val="accent3"/>
                </a:solidFill>
                <a:effectLst/>
                <a:latin typeface="+mn-lt"/>
              </a:rPr>
              <a:t>: </a:t>
            </a:r>
            <a:r>
              <a:rPr lang="en-US" sz="2000" b="0" i="1">
                <a:solidFill>
                  <a:srgbClr val="181818"/>
                </a:solidFill>
                <a:effectLst/>
                <a:latin typeface="+mn-lt"/>
              </a:rPr>
              <a:t> researcher: </a:t>
            </a:r>
            <a:r>
              <a:rPr lang="en-US" sz="2000" b="0">
                <a:solidFill>
                  <a:srgbClr val="181818"/>
                </a:solidFill>
                <a:effectLst/>
                <a:latin typeface="+mn-lt"/>
              </a:rPr>
              <a:t>Advances Accelerator Applications (a Novartis Company), </a:t>
            </a:r>
            <a:r>
              <a:rPr lang="en-US" sz="2000" b="0" err="1">
                <a:solidFill>
                  <a:srgbClr val="181818"/>
                </a:solidFill>
                <a:effectLst/>
                <a:latin typeface="+mn-lt"/>
              </a:rPr>
              <a:t>Camurus</a:t>
            </a:r>
            <a:r>
              <a:rPr lang="en-US" sz="2000" b="0">
                <a:solidFill>
                  <a:srgbClr val="181818"/>
                </a:solidFill>
                <a:effectLst/>
                <a:latin typeface="+mn-lt"/>
              </a:rPr>
              <a:t>, </a:t>
            </a:r>
            <a:r>
              <a:rPr lang="en-US" sz="2000" b="0" err="1">
                <a:solidFill>
                  <a:srgbClr val="181818"/>
                </a:solidFill>
                <a:effectLst/>
                <a:latin typeface="+mn-lt"/>
              </a:rPr>
              <a:t>Crinetics</a:t>
            </a:r>
            <a:r>
              <a:rPr lang="en-US" sz="2000" b="0">
                <a:solidFill>
                  <a:srgbClr val="181818"/>
                </a:solidFill>
                <a:effectLst/>
                <a:latin typeface="+mn-lt"/>
              </a:rPr>
              <a:t>, Exelixis, ITM, Perspective Therapeutics, </a:t>
            </a:r>
            <a:r>
              <a:rPr lang="en-US" sz="2000" b="0" err="1">
                <a:solidFill>
                  <a:srgbClr val="181818"/>
                </a:solidFill>
                <a:effectLst/>
                <a:latin typeface="+mn-lt"/>
              </a:rPr>
              <a:t>TerSera</a:t>
            </a:r>
            <a:r>
              <a:rPr lang="en-US" sz="2000" b="0">
                <a:solidFill>
                  <a:srgbClr val="181818"/>
                </a:solidFill>
                <a:effectLst/>
                <a:latin typeface="+mn-lt"/>
              </a:rPr>
              <a:t>, </a:t>
            </a:r>
            <a:r>
              <a:rPr lang="en-US" sz="2000" b="0" err="1">
                <a:solidFill>
                  <a:srgbClr val="181818"/>
                </a:solidFill>
                <a:effectLst/>
                <a:latin typeface="+mn-lt"/>
              </a:rPr>
              <a:t>Thermo</a:t>
            </a:r>
            <a:r>
              <a:rPr lang="en-US" sz="2000" b="0">
                <a:solidFill>
                  <a:srgbClr val="181818"/>
                </a:solidFill>
                <a:effectLst/>
                <a:latin typeface="+mn-lt"/>
              </a:rPr>
              <a:t> Fisher Scientific</a:t>
            </a:r>
            <a:r>
              <a:rPr lang="en-US" sz="2000" b="0" i="1">
                <a:solidFill>
                  <a:srgbClr val="181818"/>
                </a:solidFill>
                <a:effectLst/>
                <a:latin typeface="+mn-lt"/>
              </a:rPr>
              <a:t>; consultant/advisor/speaker: </a:t>
            </a:r>
            <a:r>
              <a:rPr lang="en-US" sz="2000" b="0" err="1">
                <a:solidFill>
                  <a:srgbClr val="181818"/>
                </a:solidFill>
                <a:effectLst/>
                <a:latin typeface="+mn-lt"/>
              </a:rPr>
              <a:t>Camurus</a:t>
            </a:r>
            <a:r>
              <a:rPr lang="en-US" sz="2000" b="0">
                <a:solidFill>
                  <a:srgbClr val="181818"/>
                </a:solidFill>
                <a:effectLst/>
                <a:latin typeface="+mn-lt"/>
              </a:rPr>
              <a:t>, ITM, Novartis.</a:t>
            </a:r>
            <a:endParaRPr lang="en-US" sz="100" b="0">
              <a:solidFill>
                <a:srgbClr val="181818"/>
              </a:solidFill>
              <a:effectLst/>
              <a:latin typeface="+mn-lt"/>
            </a:endParaRPr>
          </a:p>
        </p:txBody>
      </p:sp>
      <p:sp>
        <p:nvSpPr>
          <p:cNvPr id="2" name="Rectangle 3">
            <a:extLst>
              <a:ext uri="{FF2B5EF4-FFF2-40B4-BE49-F238E27FC236}">
                <a16:creationId xmlns:a16="http://schemas.microsoft.com/office/drawing/2014/main" id="{BDD80BCC-4C82-F8CA-3F34-7E0474427136}"/>
              </a:ext>
            </a:extLst>
          </p:cNvPr>
          <p:cNvSpPr txBox="1">
            <a:spLocks noChangeArrowheads="1"/>
          </p:cNvSpPr>
          <p:nvPr/>
        </p:nvSpPr>
        <p:spPr bwMode="auto">
          <a:xfrm>
            <a:off x="6341446" y="1513047"/>
            <a:ext cx="5491325" cy="465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2400" b="1" i="0" u="none" strike="noStrike" kern="0" cap="none" spc="0" normalizeH="0" baseline="0" noProof="0">
                <a:ln>
                  <a:noFill/>
                </a:ln>
                <a:solidFill>
                  <a:srgbClr val="E1471D"/>
                </a:solidFill>
                <a:effectLst/>
                <a:uLnTx/>
                <a:uFillTx/>
                <a:latin typeface="Calibri" panose="020F0502020204030204" pitchFamily="34" charset="0"/>
                <a:ea typeface="+mn-ea"/>
                <a:cs typeface="+mn-cs"/>
              </a:rPr>
              <a:t>Jonathan </a:t>
            </a:r>
            <a:r>
              <a:rPr kumimoji="0" lang="en-US" sz="2400" b="1" i="0" u="none" strike="noStrike" kern="0" cap="none" spc="0" normalizeH="0" baseline="0" noProof="0" err="1">
                <a:ln>
                  <a:noFill/>
                </a:ln>
                <a:solidFill>
                  <a:srgbClr val="E1471D"/>
                </a:solidFill>
                <a:effectLst/>
                <a:uLnTx/>
                <a:uFillTx/>
                <a:latin typeface="Calibri" panose="020F0502020204030204" pitchFamily="34" charset="0"/>
                <a:ea typeface="+mn-ea"/>
                <a:cs typeface="+mn-cs"/>
              </a:rPr>
              <a:t>Strosberg</a:t>
            </a:r>
            <a:r>
              <a:rPr kumimoji="0" lang="en-US" sz="2400" b="1" i="0" u="none" strike="noStrike" kern="0" cap="none" spc="0" normalizeH="0" baseline="0" noProof="0">
                <a:ln>
                  <a:noFill/>
                </a:ln>
                <a:solidFill>
                  <a:srgbClr val="E1471D"/>
                </a:solidFill>
                <a:effectLst/>
                <a:uLnTx/>
                <a:uFillTx/>
                <a:latin typeface="Calibri" panose="020F0502020204030204" pitchFamily="34" charset="0"/>
                <a:ea typeface="+mn-ea"/>
                <a:cs typeface="+mn-cs"/>
              </a:rPr>
              <a:t>, MD</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Professor GI Oncology</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Chair, Neuroendocrine Tumor Division</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Moffitt Cancer Center and Research Institute</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Tampa, Florida</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br>
              <a:rPr kumimoji="0" lang="en-US" sz="2000" b="1" i="0" u="none" strike="noStrike" kern="0" cap="none" spc="0" normalizeH="0" baseline="0" noProof="0">
                <a:ln>
                  <a:noFill/>
                </a:ln>
                <a:solidFill>
                  <a:srgbClr val="E1471D"/>
                </a:solidFill>
                <a:effectLst/>
                <a:uLnTx/>
                <a:uFillTx/>
                <a:latin typeface="Calibri" panose="020F0502020204030204" pitchFamily="34" charset="0"/>
                <a:ea typeface="+mn-ea"/>
                <a:cs typeface="+mn-cs"/>
              </a:rPr>
            </a:br>
            <a:r>
              <a:rPr kumimoji="0" lang="en-US" sz="2000" b="1" i="0" u="none" strike="noStrike" kern="0" cap="none" spc="0" normalizeH="0" baseline="0" noProof="0">
                <a:ln>
                  <a:noFill/>
                </a:ln>
                <a:solidFill>
                  <a:srgbClr val="E1471D"/>
                </a:solidFill>
                <a:effectLst/>
                <a:uLnTx/>
                <a:uFillTx/>
                <a:latin typeface="Calibri" panose="020F0502020204030204" pitchFamily="34" charset="0"/>
                <a:ea typeface="+mn-ea"/>
                <a:cs typeface="+mn-cs"/>
              </a:rPr>
              <a:t>Jonathan </a:t>
            </a:r>
            <a:r>
              <a:rPr kumimoji="0" lang="en-US" sz="2000" b="1" i="0" u="none" strike="noStrike" kern="0" cap="none" spc="0" normalizeH="0" baseline="0" noProof="0" err="1">
                <a:ln>
                  <a:noFill/>
                </a:ln>
                <a:solidFill>
                  <a:srgbClr val="E1471D"/>
                </a:solidFill>
                <a:effectLst/>
                <a:uLnTx/>
                <a:uFillTx/>
                <a:latin typeface="Calibri" panose="020F0502020204030204" pitchFamily="34" charset="0"/>
                <a:ea typeface="+mn-ea"/>
                <a:cs typeface="+mn-cs"/>
              </a:rPr>
              <a:t>Strosberg</a:t>
            </a:r>
            <a:r>
              <a:rPr kumimoji="0" lang="en-US" sz="2000" b="1" i="0" u="none" strike="noStrike" kern="0" cap="none" spc="0" normalizeH="0" baseline="0" noProof="0">
                <a:ln>
                  <a:noFill/>
                </a:ln>
                <a:solidFill>
                  <a:srgbClr val="E1471D"/>
                </a:solidFill>
                <a:effectLst/>
                <a:uLnTx/>
                <a:uFillTx/>
                <a:latin typeface="Calibri" panose="020F0502020204030204" pitchFamily="34" charset="0"/>
                <a:ea typeface="+mn-ea"/>
                <a:cs typeface="+mn-cs"/>
              </a:rPr>
              <a:t>, MD</a:t>
            </a:r>
            <a:r>
              <a:rPr kumimoji="0" lang="en-US" sz="2000" b="1" i="0" u="none" strike="noStrike" kern="0" cap="none" spc="0" normalizeH="0" baseline="0" noProof="0">
                <a:ln>
                  <a:noFill/>
                </a:ln>
                <a:solidFill>
                  <a:srgbClr val="E1471D"/>
                </a:solidFill>
                <a:effectLst/>
                <a:uLnTx/>
                <a:uFillTx/>
                <a:latin typeface="Calibri"/>
                <a:ea typeface="+mn-ea"/>
                <a:cs typeface="+mn-cs"/>
              </a:rPr>
              <a:t>: </a:t>
            </a:r>
            <a:r>
              <a:rPr kumimoji="0" lang="en-US" sz="2000" b="0" i="1" u="none" strike="noStrike" kern="0" cap="none" spc="0" normalizeH="0" baseline="0" noProof="0">
                <a:ln>
                  <a:noFill/>
                </a:ln>
                <a:solidFill>
                  <a:srgbClr val="181818"/>
                </a:solidFill>
                <a:effectLst/>
                <a:uLnTx/>
                <a:uFillTx/>
                <a:latin typeface="Calibri"/>
                <a:ea typeface="+mn-ea"/>
                <a:cs typeface="+mn-cs"/>
              </a:rPr>
              <a:t>consultant/advisor/speaker: </a:t>
            </a:r>
            <a:r>
              <a:rPr kumimoji="0" lang="en-US" sz="2000" b="0" i="0" u="none" strike="noStrike" kern="0" cap="none" spc="0" normalizeH="0" baseline="0" noProof="0">
                <a:ln>
                  <a:noFill/>
                </a:ln>
                <a:solidFill>
                  <a:srgbClr val="181818"/>
                </a:solidFill>
                <a:effectLst/>
                <a:uLnTx/>
                <a:uFillTx/>
                <a:latin typeface="Calibri"/>
                <a:ea typeface="+mn-ea"/>
                <a:cs typeface="+mn-cs"/>
              </a:rPr>
              <a:t>Boehringer Ingelheim.</a:t>
            </a:r>
            <a:endParaRPr kumimoji="0" lang="en-US" sz="2000" b="0" i="0" u="none" strike="noStrike" kern="0" cap="none" spc="0" normalizeH="0" baseline="0" noProof="0">
              <a:ln>
                <a:noFill/>
              </a:ln>
              <a:solidFill>
                <a:srgbClr val="000000"/>
              </a:solidFill>
              <a:effectLst/>
              <a:uLnTx/>
              <a:uFillTx/>
              <a:latin typeface="Calibri"/>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816057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ABA50-AB84-9DBF-7015-ACDDF1907D32}"/>
              </a:ext>
            </a:extLst>
          </p:cNvPr>
          <p:cNvSpPr>
            <a:spLocks noGrp="1"/>
          </p:cNvSpPr>
          <p:nvPr>
            <p:ph type="title"/>
          </p:nvPr>
        </p:nvSpPr>
        <p:spPr/>
        <p:txBody>
          <a:bodyPr/>
          <a:lstStyle/>
          <a:p>
            <a:r>
              <a:rPr lang="en-US"/>
              <a:t>Learning Objectives</a:t>
            </a:r>
          </a:p>
        </p:txBody>
      </p:sp>
      <p:sp>
        <p:nvSpPr>
          <p:cNvPr id="3" name="Content Placeholder 2">
            <a:extLst>
              <a:ext uri="{FF2B5EF4-FFF2-40B4-BE49-F238E27FC236}">
                <a16:creationId xmlns:a16="http://schemas.microsoft.com/office/drawing/2014/main" id="{53A9F238-BD7D-74F8-EE7F-7AFCE9074BF7}"/>
              </a:ext>
            </a:extLst>
          </p:cNvPr>
          <p:cNvSpPr>
            <a:spLocks noGrp="1"/>
          </p:cNvSpPr>
          <p:nvPr>
            <p:ph idx="1"/>
          </p:nvPr>
        </p:nvSpPr>
        <p:spPr/>
        <p:txBody>
          <a:bodyPr/>
          <a:lstStyle/>
          <a:p>
            <a:r>
              <a:rPr lang="en-US"/>
              <a:t>Differentially diagnose GEP-NETs based on expert guidance regarding examinations, testing, and imaging</a:t>
            </a:r>
          </a:p>
          <a:p>
            <a:r>
              <a:rPr lang="en-US"/>
              <a:t>Apply current guidelines and recommendations to monitor for disease progression in patients with GEP-NETs</a:t>
            </a:r>
          </a:p>
          <a:p>
            <a:r>
              <a:rPr lang="en-US"/>
              <a:t>Select therapies and sequencing strategies for GEP-NETs based on current and emerging efficacy and safety evidence and patient- and disease-related factors</a:t>
            </a:r>
          </a:p>
        </p:txBody>
      </p:sp>
    </p:spTree>
    <p:extLst>
      <p:ext uri="{BB962C8B-B14F-4D97-AF65-F5344CB8AC3E}">
        <p14:creationId xmlns:p14="http://schemas.microsoft.com/office/powerpoint/2010/main" val="508419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78CD7-CB8E-1935-C183-7F9100336CE5}"/>
            </a:ext>
          </a:extLst>
        </p:cNvPr>
        <p:cNvGrpSpPr/>
        <p:nvPr/>
      </p:nvGrpSpPr>
      <p:grpSpPr>
        <a:xfrm>
          <a:off x="0" y="0"/>
          <a:ext cx="0" cy="0"/>
          <a:chOff x="0" y="0"/>
          <a:chExt cx="0" cy="0"/>
        </a:xfrm>
      </p:grpSpPr>
      <p:sp>
        <p:nvSpPr>
          <p:cNvPr id="112645" name="Text Box 6">
            <a:extLst>
              <a:ext uri="{FF2B5EF4-FFF2-40B4-BE49-F238E27FC236}">
                <a16:creationId xmlns:a16="http://schemas.microsoft.com/office/drawing/2014/main" id="{56FF8AFB-8B02-2478-1C86-66DBCB8C036C}"/>
              </a:ext>
            </a:extLst>
          </p:cNvPr>
          <p:cNvSpPr txBox="1">
            <a:spLocks noChangeArrowheads="1"/>
          </p:cNvSpPr>
          <p:nvPr/>
        </p:nvSpPr>
        <p:spPr bwMode="auto">
          <a:xfrm>
            <a:off x="7467600" y="2743200"/>
            <a:ext cx="2743200" cy="304800"/>
          </a:xfrm>
          <a:prstGeom prst="rect">
            <a:avLst/>
          </a:prstGeom>
          <a:noFill/>
          <a:ln w="9525">
            <a:noFill/>
            <a:miter lim="800000"/>
            <a:headEnd/>
            <a:tailEnd/>
          </a:ln>
        </p:spPr>
        <p:txBody>
          <a:bodyPr>
            <a:spAutoFit/>
          </a:bodyPr>
          <a:lstStyle/>
          <a:p>
            <a:pPr>
              <a:spcBef>
                <a:spcPct val="50000"/>
              </a:spcBef>
            </a:pPr>
            <a:endParaRPr lang="en-US" sz="1400">
              <a:solidFill>
                <a:prstClr val="black"/>
              </a:solidFill>
              <a:latin typeface="Times New Roman" pitchFamily="18" charset="0"/>
            </a:endParaRPr>
          </a:p>
        </p:txBody>
      </p:sp>
      <p:sp>
        <p:nvSpPr>
          <p:cNvPr id="9" name="Rectangle 2">
            <a:extLst>
              <a:ext uri="{FF2B5EF4-FFF2-40B4-BE49-F238E27FC236}">
                <a16:creationId xmlns:a16="http://schemas.microsoft.com/office/drawing/2014/main" id="{91E5C8B3-28A6-304C-C992-D601F921C329}"/>
              </a:ext>
            </a:extLst>
          </p:cNvPr>
          <p:cNvSpPr>
            <a:spLocks noGrp="1" noChangeArrowheads="1"/>
          </p:cNvSpPr>
          <p:nvPr>
            <p:ph type="title"/>
          </p:nvPr>
        </p:nvSpPr>
        <p:spPr/>
        <p:txBody>
          <a:bodyPr>
            <a:normAutofit/>
          </a:bodyPr>
          <a:lstStyle/>
          <a:p>
            <a:r>
              <a:rPr lang="en-US"/>
              <a:t>Neuroendocrine Tumors (NETs) are Heterogeneous</a:t>
            </a:r>
          </a:p>
        </p:txBody>
      </p:sp>
      <p:graphicFrame>
        <p:nvGraphicFramePr>
          <p:cNvPr id="5" name="Content Placeholder 4">
            <a:extLst>
              <a:ext uri="{FF2B5EF4-FFF2-40B4-BE49-F238E27FC236}">
                <a16:creationId xmlns:a16="http://schemas.microsoft.com/office/drawing/2014/main" id="{10C93E55-B91A-8037-5889-41A6259FE043}"/>
              </a:ext>
            </a:extLst>
          </p:cNvPr>
          <p:cNvGraphicFramePr>
            <a:graphicFrameLocks noGrp="1"/>
          </p:cNvGraphicFramePr>
          <p:nvPr>
            <p:ph idx="1"/>
            <p:extLst>
              <p:ext uri="{D42A27DB-BD31-4B8C-83A1-F6EECF244321}">
                <p14:modId xmlns:p14="http://schemas.microsoft.com/office/powerpoint/2010/main" val="3330864557"/>
              </p:ext>
            </p:extLst>
          </p:nvPr>
        </p:nvGraphicFramePr>
        <p:xfrm>
          <a:off x="717550" y="1600200"/>
          <a:ext cx="10764652" cy="3332480"/>
        </p:xfrm>
        <a:graphic>
          <a:graphicData uri="http://schemas.openxmlformats.org/drawingml/2006/table">
            <a:tbl>
              <a:tblPr firstRow="1" bandRow="1">
                <a:tableStyleId>{F5AB1C69-6EDB-4FF4-983F-18BD219EF322}</a:tableStyleId>
              </a:tblPr>
              <a:tblGrid>
                <a:gridCol w="3699846">
                  <a:extLst>
                    <a:ext uri="{9D8B030D-6E8A-4147-A177-3AD203B41FA5}">
                      <a16:colId xmlns:a16="http://schemas.microsoft.com/office/drawing/2014/main" val="903900482"/>
                    </a:ext>
                  </a:extLst>
                </a:gridCol>
                <a:gridCol w="2131678">
                  <a:extLst>
                    <a:ext uri="{9D8B030D-6E8A-4147-A177-3AD203B41FA5}">
                      <a16:colId xmlns:a16="http://schemas.microsoft.com/office/drawing/2014/main" val="3209229272"/>
                    </a:ext>
                  </a:extLst>
                </a:gridCol>
                <a:gridCol w="1233282">
                  <a:extLst>
                    <a:ext uri="{9D8B030D-6E8A-4147-A177-3AD203B41FA5}">
                      <a16:colId xmlns:a16="http://schemas.microsoft.com/office/drawing/2014/main" val="219977067"/>
                    </a:ext>
                  </a:extLst>
                </a:gridCol>
                <a:gridCol w="1233282">
                  <a:extLst>
                    <a:ext uri="{9D8B030D-6E8A-4147-A177-3AD203B41FA5}">
                      <a16:colId xmlns:a16="http://schemas.microsoft.com/office/drawing/2014/main" val="3100752523"/>
                    </a:ext>
                  </a:extLst>
                </a:gridCol>
                <a:gridCol w="2466564">
                  <a:extLst>
                    <a:ext uri="{9D8B030D-6E8A-4147-A177-3AD203B41FA5}">
                      <a16:colId xmlns:a16="http://schemas.microsoft.com/office/drawing/2014/main" val="4032175880"/>
                    </a:ext>
                  </a:extLst>
                </a:gridCol>
              </a:tblGrid>
              <a:tr h="283528">
                <a:tc>
                  <a:txBody>
                    <a:bodyPr/>
                    <a:lstStyle/>
                    <a:p>
                      <a:r>
                        <a:rPr lang="en-US"/>
                        <a:t>Heterogeneous NETs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gridSpan="4">
                  <a:txBody>
                    <a:bodyPr/>
                    <a:lstStyle/>
                    <a:p>
                      <a:pPr algn="ctr"/>
                      <a:r>
                        <a:rPr lang="en-US"/>
                        <a:t>Characteristic</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hMerge="1">
                  <a:txBody>
                    <a:bodyPr/>
                    <a:lstStyle/>
                    <a:p>
                      <a:endParaRPr lang="en-US"/>
                    </a:p>
                  </a:txBody>
                  <a:tcPr>
                    <a:lnL w="12700" cmpd="sng">
                      <a:noFill/>
                    </a:lnL>
                  </a:tcPr>
                </a:tc>
                <a:tc hMerge="1">
                  <a:txBody>
                    <a:bodyPr/>
                    <a:lstStyle/>
                    <a:p>
                      <a:endParaRPr lang="en-US"/>
                    </a:p>
                  </a:txBody>
                  <a:tcPr/>
                </a:tc>
                <a:tc hMerge="1">
                  <a:txBody>
                    <a:bodyPr/>
                    <a:lstStyle/>
                    <a:p>
                      <a:endParaRPr lang="en-US"/>
                    </a:p>
                  </a:txBody>
                  <a:tcPr>
                    <a:lnL w="12700" cmpd="sng">
                      <a:noFill/>
                    </a:lnL>
                  </a:tcPr>
                </a:tc>
                <a:extLst>
                  <a:ext uri="{0D108BD9-81ED-4DB2-BD59-A6C34878D82A}">
                    <a16:rowId xmlns:a16="http://schemas.microsoft.com/office/drawing/2014/main" val="3555948495"/>
                  </a:ext>
                </a:extLst>
              </a:tr>
              <a:tr h="370840">
                <a:tc rowSpan="2">
                  <a:txBody>
                    <a:bodyPr/>
                    <a:lstStyle/>
                    <a:p>
                      <a:r>
                        <a:rPr lang="en-US">
                          <a:solidFill>
                            <a:schemeClr val="bg1"/>
                          </a:solidFill>
                        </a:rPr>
                        <a:t>Extent of Disease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gridSpan="2">
                  <a:txBody>
                    <a:bodyPr/>
                    <a:lstStyle/>
                    <a:p>
                      <a:pPr algn="ctr"/>
                      <a:r>
                        <a:rPr lang="en-US">
                          <a:solidFill>
                            <a:schemeClr val="bg1"/>
                          </a:solidFill>
                        </a:rPr>
                        <a:t>Low tumor burden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hMerge="1">
                  <a:txBody>
                    <a:bodyPr/>
                    <a:lstStyle/>
                    <a:p>
                      <a:endParaRPr lang="en-US"/>
                    </a:p>
                  </a:txBody>
                  <a:tcPr>
                    <a:lnL w="12700" cmpd="sng">
                      <a:noFill/>
                    </a:lnL>
                  </a:tcPr>
                </a:tc>
                <a:tc gridSpan="2">
                  <a:txBody>
                    <a:bodyPr/>
                    <a:lstStyle/>
                    <a:p>
                      <a:pPr algn="ctr"/>
                      <a:r>
                        <a:rPr lang="en-US">
                          <a:solidFill>
                            <a:schemeClr val="bg1"/>
                          </a:solidFill>
                        </a:rPr>
                        <a:t>High tumor burden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hMerge="1">
                  <a:txBody>
                    <a:bodyPr/>
                    <a:lstStyle/>
                    <a:p>
                      <a:endParaRPr lang="en-US"/>
                    </a:p>
                  </a:txBody>
                  <a:tcPr>
                    <a:lnL w="12700" cmpd="sng">
                      <a:noFill/>
                    </a:lnL>
                  </a:tcPr>
                </a:tc>
                <a:extLst>
                  <a:ext uri="{0D108BD9-81ED-4DB2-BD59-A6C34878D82A}">
                    <a16:rowId xmlns:a16="http://schemas.microsoft.com/office/drawing/2014/main" val="373831570"/>
                  </a:ext>
                </a:extLst>
              </a:tr>
              <a:tr h="370840">
                <a:tc vMerge="1">
                  <a:txBody>
                    <a:bodyPr/>
                    <a:lstStyle/>
                    <a:p>
                      <a:endParaRPr lang="en-US"/>
                    </a:p>
                  </a:txBody>
                  <a:tcPr/>
                </a:tc>
                <a:tc gridSpan="2">
                  <a:txBody>
                    <a:bodyPr/>
                    <a:lstStyle/>
                    <a:p>
                      <a:pPr algn="ctr"/>
                      <a:r>
                        <a:rPr lang="en-US">
                          <a:solidFill>
                            <a:schemeClr val="bg1"/>
                          </a:solidFill>
                        </a:rPr>
                        <a:t>Liver dominant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hMerge="1">
                  <a:txBody>
                    <a:bodyPr/>
                    <a:lstStyle/>
                    <a:p>
                      <a:endParaRPr lang="en-US"/>
                    </a:p>
                  </a:txBody>
                  <a:tcPr>
                    <a:lnL w="12700" cmpd="sng">
                      <a:noFill/>
                    </a:lnL>
                  </a:tcPr>
                </a:tc>
                <a:tc gridSpan="2">
                  <a:txBody>
                    <a:bodyPr/>
                    <a:lstStyle/>
                    <a:p>
                      <a:pPr algn="ctr"/>
                      <a:r>
                        <a:rPr lang="en-US">
                          <a:solidFill>
                            <a:schemeClr val="bg1"/>
                          </a:solidFill>
                        </a:rPr>
                        <a:t>Widely metastatic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hMerge="1">
                  <a:txBody>
                    <a:bodyPr/>
                    <a:lstStyle/>
                    <a:p>
                      <a:endParaRPr lang="en-US"/>
                    </a:p>
                  </a:txBody>
                  <a:tcPr>
                    <a:lnL w="12700" cmpd="sng">
                      <a:noFill/>
                    </a:lnL>
                  </a:tcPr>
                </a:tc>
                <a:extLst>
                  <a:ext uri="{0D108BD9-81ED-4DB2-BD59-A6C34878D82A}">
                    <a16:rowId xmlns:a16="http://schemas.microsoft.com/office/drawing/2014/main" val="3941435952"/>
                  </a:ext>
                </a:extLst>
              </a:tr>
              <a:tr h="370840">
                <a:tc>
                  <a:txBody>
                    <a:bodyPr/>
                    <a:lstStyle/>
                    <a:p>
                      <a:r>
                        <a:rPr lang="en-US">
                          <a:solidFill>
                            <a:schemeClr val="bg1"/>
                          </a:solidFill>
                        </a:rPr>
                        <a:t>Pace of Growth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gridSpan="2">
                  <a:txBody>
                    <a:bodyPr/>
                    <a:lstStyle/>
                    <a:p>
                      <a:pPr algn="ctr"/>
                      <a:r>
                        <a:rPr lang="en-US">
                          <a:solidFill>
                            <a:schemeClr val="bg1"/>
                          </a:solidFill>
                        </a:rPr>
                        <a:t>Slow/Stable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hMerge="1">
                  <a:txBody>
                    <a:bodyPr/>
                    <a:lstStyle/>
                    <a:p>
                      <a:endParaRPr lang="en-US"/>
                    </a:p>
                  </a:txBody>
                  <a:tcPr>
                    <a:lnL w="12700" cmpd="sng">
                      <a:noFill/>
                    </a:lnL>
                  </a:tcPr>
                </a:tc>
                <a:tc gridSpan="2">
                  <a:txBody>
                    <a:bodyPr/>
                    <a:lstStyle/>
                    <a:p>
                      <a:pPr algn="ctr"/>
                      <a:r>
                        <a:rPr lang="en-US">
                          <a:solidFill>
                            <a:schemeClr val="bg1"/>
                          </a:solidFill>
                        </a:rPr>
                        <a:t>Progressive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hMerge="1">
                  <a:txBody>
                    <a:bodyPr/>
                    <a:lstStyle/>
                    <a:p>
                      <a:endParaRPr lang="en-US"/>
                    </a:p>
                  </a:txBody>
                  <a:tcPr>
                    <a:lnL w="12700" cmpd="sng">
                      <a:noFill/>
                    </a:lnL>
                  </a:tcPr>
                </a:tc>
                <a:extLst>
                  <a:ext uri="{0D108BD9-81ED-4DB2-BD59-A6C34878D82A}">
                    <a16:rowId xmlns:a16="http://schemas.microsoft.com/office/drawing/2014/main" val="3419899539"/>
                  </a:ext>
                </a:extLst>
              </a:tr>
              <a:tr h="370840">
                <a:tc>
                  <a:txBody>
                    <a:bodyPr/>
                    <a:lstStyle/>
                    <a:p>
                      <a:r>
                        <a:rPr lang="en-US">
                          <a:solidFill>
                            <a:schemeClr val="bg1"/>
                          </a:solidFill>
                        </a:rPr>
                        <a:t>Primary Site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gridSpan="4">
                  <a:txBody>
                    <a:bodyPr/>
                    <a:lstStyle/>
                    <a:p>
                      <a:pPr algn="ctr"/>
                      <a:r>
                        <a:rPr lang="en-US">
                          <a:solidFill>
                            <a:schemeClr val="bg1"/>
                          </a:solidFill>
                        </a:rPr>
                        <a:t>Lung       Gastric       Duodenal       Pancreatic       Midgut       Colorectal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hMerge="1">
                  <a:txBody>
                    <a:bodyPr/>
                    <a:lstStyle/>
                    <a:p>
                      <a:endParaRPr/>
                    </a:p>
                  </a:txBody>
                  <a:tcPr>
                    <a:lnL w="12700" cmpd="sng">
                      <a:noFill/>
                    </a:lnL>
                    <a:lnR w="12700" cmpd="sng">
                      <a:noFill/>
                    </a:lnR>
                    <a:lnB w="12700" cmpd="sng">
                      <a:noFill/>
                    </a:lnB>
                    <a:lnTlToBr w="12700" cmpd="sng">
                      <a:noFill/>
                      <a:prstDash val="solid"/>
                    </a:lnTlToBr>
                    <a:lnBlToTr w="12700" cmpd="sng">
                      <a:noFill/>
                      <a:prstDash val="solid"/>
                    </a:lnBlToTr>
                    <a:solidFill>
                      <a:srgbClr val="CDCDCF"/>
                    </a:solidFill>
                  </a:tcPr>
                </a:tc>
                <a:tc h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h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888449607"/>
                  </a:ext>
                </a:extLst>
              </a:tr>
              <a:tr h="370840">
                <a:tc>
                  <a:txBody>
                    <a:bodyPr/>
                    <a:lstStyle/>
                    <a:p>
                      <a:r>
                        <a:rPr lang="en-US">
                          <a:solidFill>
                            <a:schemeClr val="bg1"/>
                          </a:solidFill>
                        </a:rPr>
                        <a:t>Grade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a:solidFill>
                            <a:schemeClr val="bg1"/>
                          </a:solidFill>
                        </a:rPr>
                        <a:t>Low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gridSpan="2">
                  <a:txBody>
                    <a:bodyPr/>
                    <a:lstStyle/>
                    <a:p>
                      <a:pPr algn="ctr"/>
                      <a:r>
                        <a:rPr lang="en-US">
                          <a:solidFill>
                            <a:schemeClr val="bg1"/>
                          </a:solidFill>
                        </a:rPr>
                        <a:t>Intermediate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hMerge="1">
                  <a:txBody>
                    <a:bodyPr/>
                    <a:lstStyle/>
                    <a:p>
                      <a:endParaRPr lang="en-US"/>
                    </a:p>
                  </a:txBody>
                  <a:tcPr/>
                </a:tc>
                <a:tc>
                  <a:txBody>
                    <a:bodyPr/>
                    <a:lstStyle/>
                    <a:p>
                      <a:pPr algn="ctr"/>
                      <a:r>
                        <a:rPr lang="en-US">
                          <a:solidFill>
                            <a:schemeClr val="bg1"/>
                          </a:solidFill>
                        </a:rPr>
                        <a:t>High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45959399"/>
                  </a:ext>
                </a:extLst>
              </a:tr>
              <a:tr h="370840">
                <a:tc>
                  <a:txBody>
                    <a:bodyPr/>
                    <a:lstStyle/>
                    <a:p>
                      <a:r>
                        <a:rPr lang="en-US">
                          <a:solidFill>
                            <a:schemeClr val="bg1"/>
                          </a:solidFill>
                        </a:rPr>
                        <a:t>Differentiation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gridSpan="2">
                  <a:txBody>
                    <a:bodyPr/>
                    <a:lstStyle/>
                    <a:p>
                      <a:pPr algn="ctr"/>
                      <a:r>
                        <a:rPr lang="en-US">
                          <a:solidFill>
                            <a:schemeClr val="bg1"/>
                          </a:solidFill>
                        </a:rPr>
                        <a:t>Well differentiated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hMerge="1">
                  <a:txBody>
                    <a:bodyPr/>
                    <a:lstStyle/>
                    <a:p>
                      <a:endParaRPr/>
                    </a:p>
                  </a:txBody>
                  <a:tcPr>
                    <a:lnL w="12700" cmpd="sng">
                      <a:noFill/>
                    </a:lnL>
                    <a:lnT w="12700" cmpd="sng">
                      <a:noFill/>
                    </a:lnT>
                    <a:lnB w="12700" cmpd="sng">
                      <a:noFill/>
                    </a:lnB>
                    <a:lnTlToBr w="12700" cmpd="sng">
                      <a:noFill/>
                      <a:prstDash val="solid"/>
                    </a:lnTlToBr>
                    <a:lnBlToTr w="12700" cmpd="sng">
                      <a:noFill/>
                      <a:prstDash val="solid"/>
                    </a:lnBlToTr>
                    <a:solidFill>
                      <a:srgbClr val="CDCDCF"/>
                    </a:solidFill>
                  </a:tcPr>
                </a:tc>
                <a:tc gridSpan="2">
                  <a:txBody>
                    <a:bodyPr/>
                    <a:lstStyle/>
                    <a:p>
                      <a:pPr algn="ctr"/>
                      <a:r>
                        <a:rPr lang="en-US">
                          <a:solidFill>
                            <a:schemeClr val="bg1"/>
                          </a:solidFill>
                        </a:rPr>
                        <a:t>Poorly differentiated</a:t>
                      </a:r>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hMerge="1">
                  <a:txBody>
                    <a:bodyPr/>
                    <a:lstStyle/>
                    <a:p>
                      <a:pPr algn="ctr"/>
                      <a:endParaRPr lang="en-US">
                        <a:solidFill>
                          <a:schemeClr val="bg1"/>
                        </a:solidFill>
                      </a:endParaRPr>
                    </a:p>
                  </a:txBody>
                  <a:tcPr>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888140068"/>
                  </a:ext>
                </a:extLst>
              </a:tr>
              <a:tr h="370840">
                <a:tc>
                  <a:txBody>
                    <a:bodyPr/>
                    <a:lstStyle/>
                    <a:p>
                      <a:r>
                        <a:rPr lang="en-US">
                          <a:solidFill>
                            <a:schemeClr val="bg1"/>
                          </a:solidFill>
                        </a:rPr>
                        <a:t>Hormone Status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gridSpan="2">
                  <a:txBody>
                    <a:bodyPr/>
                    <a:lstStyle/>
                    <a:p>
                      <a:pPr algn="ctr"/>
                      <a:r>
                        <a:rPr lang="en-US">
                          <a:solidFill>
                            <a:schemeClr val="bg1"/>
                          </a:solidFill>
                        </a:rPr>
                        <a:t>Functional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hMerge="1">
                  <a:txBody>
                    <a:bodyPr/>
                    <a:lstStyle/>
                    <a:p>
                      <a:endParaRPr lang="en-US"/>
                    </a:p>
                  </a:txBody>
                  <a:tcPr>
                    <a:lnL w="12700" cmpd="sng">
                      <a:noFill/>
                    </a:lnL>
                    <a:lnT w="12700" cmpd="sng">
                      <a:noFill/>
                    </a:lnT>
                  </a:tcPr>
                </a:tc>
                <a:tc gridSpan="2">
                  <a:txBody>
                    <a:bodyPr/>
                    <a:lstStyle/>
                    <a:p>
                      <a:pPr algn="ctr"/>
                      <a:r>
                        <a:rPr lang="en-US">
                          <a:solidFill>
                            <a:schemeClr val="bg1"/>
                          </a:solidFill>
                        </a:rPr>
                        <a:t>Nonfunctional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hMerge="1">
                  <a:txBody>
                    <a:bodyPr/>
                    <a:lstStyle/>
                    <a:p>
                      <a:endParaRPr lang="en-US"/>
                    </a:p>
                  </a:txBody>
                  <a:tcPr>
                    <a:lnL w="12700" cmpd="sng">
                      <a:noFill/>
                    </a:lnL>
                    <a:lnT w="12700" cmpd="sng">
                      <a:noFill/>
                    </a:lnT>
                  </a:tcPr>
                </a:tc>
                <a:extLst>
                  <a:ext uri="{0D108BD9-81ED-4DB2-BD59-A6C34878D82A}">
                    <a16:rowId xmlns:a16="http://schemas.microsoft.com/office/drawing/2014/main" val="3911396278"/>
                  </a:ext>
                </a:extLst>
              </a:tr>
              <a:tr h="370840">
                <a:tc>
                  <a:txBody>
                    <a:bodyPr/>
                    <a:lstStyle/>
                    <a:p>
                      <a:r>
                        <a:rPr lang="en-US">
                          <a:solidFill>
                            <a:schemeClr val="bg1"/>
                          </a:solidFill>
                        </a:rPr>
                        <a:t>SSTR expression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gridSpan="2">
                  <a:txBody>
                    <a:bodyPr/>
                    <a:lstStyle/>
                    <a:p>
                      <a:pPr algn="ctr"/>
                      <a:r>
                        <a:rPr lang="en-US">
                          <a:solidFill>
                            <a:schemeClr val="bg1"/>
                          </a:solidFill>
                        </a:rPr>
                        <a:t>High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hMerge="1">
                  <a:txBody>
                    <a:bodyPr/>
                    <a:lstStyle/>
                    <a:p>
                      <a:endParaRPr lang="en-US"/>
                    </a:p>
                  </a:txBody>
                  <a:tcPr>
                    <a:lnL w="12700" cmpd="sng">
                      <a:noFill/>
                    </a:lnL>
                  </a:tcPr>
                </a:tc>
                <a:tc gridSpan="2">
                  <a:txBody>
                    <a:bodyPr/>
                    <a:lstStyle/>
                    <a:p>
                      <a:pPr algn="ctr"/>
                      <a:r>
                        <a:rPr lang="en-US">
                          <a:solidFill>
                            <a:schemeClr val="bg1"/>
                          </a:solidFill>
                        </a:rPr>
                        <a:t>Low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hMerge="1">
                  <a:txBody>
                    <a:bodyPr/>
                    <a:lstStyle/>
                    <a:p>
                      <a:endParaRPr lang="en-US"/>
                    </a:p>
                  </a:txBody>
                  <a:tcPr>
                    <a:lnL w="12700" cmpd="sng">
                      <a:noFill/>
                    </a:lnL>
                  </a:tcPr>
                </a:tc>
                <a:extLst>
                  <a:ext uri="{0D108BD9-81ED-4DB2-BD59-A6C34878D82A}">
                    <a16:rowId xmlns:a16="http://schemas.microsoft.com/office/drawing/2014/main" val="1868573172"/>
                  </a:ext>
                </a:extLst>
              </a:tr>
            </a:tbl>
          </a:graphicData>
        </a:graphic>
      </p:graphicFrame>
      <p:sp>
        <p:nvSpPr>
          <p:cNvPr id="6" name="TextBox 5">
            <a:extLst>
              <a:ext uri="{FF2B5EF4-FFF2-40B4-BE49-F238E27FC236}">
                <a16:creationId xmlns:a16="http://schemas.microsoft.com/office/drawing/2014/main" id="{8F6B023E-3FB5-5F54-0F8C-EF12686298DF}"/>
              </a:ext>
            </a:extLst>
          </p:cNvPr>
          <p:cNvSpPr txBox="1"/>
          <p:nvPr/>
        </p:nvSpPr>
        <p:spPr bwMode="auto">
          <a:xfrm>
            <a:off x="411480" y="6364224"/>
            <a:ext cx="86709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a:solidFill>
                  <a:schemeClr val="bg2"/>
                </a:solidFill>
                <a:latin typeface="Calibri" panose="020F0502020204030204" pitchFamily="34" charset="0"/>
              </a:rPr>
              <a:t>Hope. JCO. 2022;40:2818.</a:t>
            </a:r>
          </a:p>
        </p:txBody>
      </p:sp>
    </p:spTree>
    <p:extLst>
      <p:ext uri="{BB962C8B-B14F-4D97-AF65-F5344CB8AC3E}">
        <p14:creationId xmlns:p14="http://schemas.microsoft.com/office/powerpoint/2010/main" val="928054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84FE6-7F38-DE77-06FD-FCAC6271E7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B11769-6F9A-CA59-CEA4-243A90C41B22}"/>
              </a:ext>
            </a:extLst>
          </p:cNvPr>
          <p:cNvSpPr>
            <a:spLocks noGrp="1"/>
          </p:cNvSpPr>
          <p:nvPr>
            <p:ph type="title"/>
          </p:nvPr>
        </p:nvSpPr>
        <p:spPr/>
        <p:txBody>
          <a:bodyPr/>
          <a:lstStyle/>
          <a:p>
            <a:r>
              <a:rPr lang="en-US"/>
              <a:t>GEP-NET Grade Classification</a:t>
            </a:r>
          </a:p>
        </p:txBody>
      </p:sp>
      <p:sp>
        <p:nvSpPr>
          <p:cNvPr id="5" name="TextBox 4">
            <a:extLst>
              <a:ext uri="{FF2B5EF4-FFF2-40B4-BE49-F238E27FC236}">
                <a16:creationId xmlns:a16="http://schemas.microsoft.com/office/drawing/2014/main" id="{8172D3C8-A3E3-2CFD-4D46-950339725C21}"/>
              </a:ext>
            </a:extLst>
          </p:cNvPr>
          <p:cNvSpPr txBox="1"/>
          <p:nvPr/>
        </p:nvSpPr>
        <p:spPr bwMode="auto">
          <a:xfrm>
            <a:off x="411480" y="6182959"/>
            <a:ext cx="82562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a:solidFill>
                  <a:schemeClr val="bg2"/>
                </a:solidFill>
                <a:latin typeface="Calibri" panose="020F0502020204030204" pitchFamily="34" charset="0"/>
              </a:rPr>
              <a:t>McCall. Am J Surg </a:t>
            </a:r>
            <a:r>
              <a:rPr lang="en-US" sz="1200" b="0" err="1">
                <a:solidFill>
                  <a:schemeClr val="bg2"/>
                </a:solidFill>
                <a:latin typeface="Calibri" panose="020F0502020204030204" pitchFamily="34" charset="0"/>
              </a:rPr>
              <a:t>Pathol</a:t>
            </a:r>
            <a:r>
              <a:rPr lang="en-US" sz="1200" b="0">
                <a:solidFill>
                  <a:schemeClr val="bg2"/>
                </a:solidFill>
                <a:latin typeface="Calibri" panose="020F0502020204030204" pitchFamily="34" charset="0"/>
              </a:rPr>
              <a:t>. 2013;37:1671. </a:t>
            </a:r>
            <a:r>
              <a:rPr lang="en-US" sz="1200" b="0" err="1">
                <a:solidFill>
                  <a:schemeClr val="bg2"/>
                </a:solidFill>
                <a:latin typeface="Calibri" panose="020F0502020204030204" pitchFamily="34" charset="0"/>
              </a:rPr>
              <a:t>Klimstra</a:t>
            </a:r>
            <a:r>
              <a:rPr lang="en-US" sz="1200" b="0">
                <a:solidFill>
                  <a:schemeClr val="bg2"/>
                </a:solidFill>
                <a:latin typeface="Calibri" panose="020F0502020204030204" pitchFamily="34" charset="0"/>
              </a:rPr>
              <a:t>. WHO Classification of </a:t>
            </a:r>
            <a:r>
              <a:rPr lang="en-US" sz="1200" b="0" err="1">
                <a:solidFill>
                  <a:schemeClr val="bg2"/>
                </a:solidFill>
                <a:latin typeface="Calibri" panose="020F0502020204030204" pitchFamily="34" charset="0"/>
              </a:rPr>
              <a:t>Tumours</a:t>
            </a:r>
            <a:r>
              <a:rPr lang="en-US" sz="1200" b="0">
                <a:solidFill>
                  <a:schemeClr val="bg2"/>
                </a:solidFill>
                <a:latin typeface="Calibri" panose="020F0502020204030204" pitchFamily="34" charset="0"/>
              </a:rPr>
              <a:t> of the Digestive System. 2010;322. </a:t>
            </a:r>
            <a:br>
              <a:rPr lang="en-US" sz="1200" b="0">
                <a:solidFill>
                  <a:schemeClr val="bg2"/>
                </a:solidFill>
                <a:latin typeface="Calibri" panose="020F0502020204030204" pitchFamily="34" charset="0"/>
              </a:rPr>
            </a:br>
            <a:r>
              <a:rPr lang="en-US" sz="1200" b="0">
                <a:solidFill>
                  <a:schemeClr val="bg2"/>
                </a:solidFill>
                <a:latin typeface="Calibri" panose="020F0502020204030204" pitchFamily="34" charset="0"/>
              </a:rPr>
              <a:t>La Rosa. Rev </a:t>
            </a:r>
            <a:r>
              <a:rPr lang="en-US" sz="1200" b="0" err="1">
                <a:solidFill>
                  <a:schemeClr val="bg2"/>
                </a:solidFill>
                <a:latin typeface="Calibri" panose="020F0502020204030204" pitchFamily="34" charset="0"/>
              </a:rPr>
              <a:t>Endocr</a:t>
            </a:r>
            <a:r>
              <a:rPr lang="en-US" sz="1200" b="0">
                <a:solidFill>
                  <a:schemeClr val="bg2"/>
                </a:solidFill>
                <a:latin typeface="Calibri" panose="020F0502020204030204" pitchFamily="34" charset="0"/>
              </a:rPr>
              <a:t> </a:t>
            </a:r>
            <a:r>
              <a:rPr lang="en-US" sz="1200" b="0" err="1">
                <a:solidFill>
                  <a:schemeClr val="bg2"/>
                </a:solidFill>
                <a:latin typeface="Calibri" panose="020F0502020204030204" pitchFamily="34" charset="0"/>
              </a:rPr>
              <a:t>Metab</a:t>
            </a:r>
            <a:r>
              <a:rPr lang="en-US" sz="1200" b="0">
                <a:solidFill>
                  <a:schemeClr val="bg2"/>
                </a:solidFill>
                <a:latin typeface="Calibri" panose="020F0502020204030204" pitchFamily="34" charset="0"/>
              </a:rPr>
              <a:t>. 2020;22:527. </a:t>
            </a:r>
            <a:r>
              <a:rPr lang="en-US" sz="1200" b="0" i="0">
                <a:solidFill>
                  <a:schemeClr val="bg2"/>
                </a:solidFill>
                <a:effectLst/>
                <a:latin typeface="+mn-lt"/>
                <a:hlinkClick r:id="rId3" tooltip="https://creativecommons.org/licenses/by/4.0/">
                  <a:extLst>
                    <a:ext uri="{A12FA001-AC4F-418D-AE19-62706E023703}">
                      <ahyp:hlinkClr xmlns:ahyp="http://schemas.microsoft.com/office/drawing/2018/hyperlinkcolor" val="tx"/>
                    </a:ext>
                  </a:extLst>
                </a:hlinkClick>
              </a:rPr>
              <a:t>CC BY 4.0</a:t>
            </a:r>
            <a:r>
              <a:rPr lang="en-US" sz="1200" b="0" i="0">
                <a:solidFill>
                  <a:schemeClr val="bg2"/>
                </a:solidFill>
                <a:effectLst/>
                <a:latin typeface="+mn-lt"/>
              </a:rPr>
              <a:t>. Images taken from larger figure.</a:t>
            </a:r>
            <a:r>
              <a:rPr lang="en-US" altLang="en-US" sz="1200" b="0">
                <a:solidFill>
                  <a:schemeClr val="bg2"/>
                </a:solidFill>
                <a:latin typeface="+mn-lt"/>
              </a:rPr>
              <a:t> </a:t>
            </a:r>
            <a:endParaRPr lang="en-US" sz="1200" b="0">
              <a:solidFill>
                <a:schemeClr val="bg2"/>
              </a:solidFill>
              <a:latin typeface="Calibri" panose="020F0502020204030204" pitchFamily="34" charset="0"/>
            </a:endParaRPr>
          </a:p>
        </p:txBody>
      </p:sp>
      <p:pic>
        <p:nvPicPr>
          <p:cNvPr id="11" name="Picture 10" descr="A collage of images of cells&#10;&#10;Description automatically generated">
            <a:extLst>
              <a:ext uri="{FF2B5EF4-FFF2-40B4-BE49-F238E27FC236}">
                <a16:creationId xmlns:a16="http://schemas.microsoft.com/office/drawing/2014/main" id="{9E5F3283-0929-5236-674A-6CC90838B6A7}"/>
              </a:ext>
            </a:extLst>
          </p:cNvPr>
          <p:cNvPicPr>
            <a:picLocks noChangeAspect="1"/>
          </p:cNvPicPr>
          <p:nvPr/>
        </p:nvPicPr>
        <p:blipFill>
          <a:blip r:embed="rId4">
            <a:extLst>
              <a:ext uri="{28A0092B-C50C-407E-A947-70E740481C1C}">
                <a14:useLocalDpi xmlns:a14="http://schemas.microsoft.com/office/drawing/2010/main" val="0"/>
              </a:ext>
            </a:extLst>
          </a:blip>
          <a:srcRect l="56243" t="2460" b="78179"/>
          <a:stretch/>
        </p:blipFill>
        <p:spPr>
          <a:xfrm>
            <a:off x="489476" y="2737321"/>
            <a:ext cx="3511322" cy="2358652"/>
          </a:xfrm>
          <a:prstGeom prst="rect">
            <a:avLst/>
          </a:prstGeom>
        </p:spPr>
      </p:pic>
      <p:pic>
        <p:nvPicPr>
          <p:cNvPr id="10" name="Picture 9" descr="A collage of images of cells&#10;&#10;Description automatically generated">
            <a:extLst>
              <a:ext uri="{FF2B5EF4-FFF2-40B4-BE49-F238E27FC236}">
                <a16:creationId xmlns:a16="http://schemas.microsoft.com/office/drawing/2014/main" id="{65B1E6DC-3B54-FFEB-18DC-EE43B99AEC67}"/>
              </a:ext>
            </a:extLst>
          </p:cNvPr>
          <p:cNvPicPr>
            <a:picLocks noChangeAspect="1"/>
          </p:cNvPicPr>
          <p:nvPr/>
        </p:nvPicPr>
        <p:blipFill>
          <a:blip r:embed="rId4">
            <a:extLst>
              <a:ext uri="{28A0092B-C50C-407E-A947-70E740481C1C}">
                <a14:useLocalDpi xmlns:a14="http://schemas.microsoft.com/office/drawing/2010/main" val="0"/>
              </a:ext>
            </a:extLst>
          </a:blip>
          <a:srcRect l="56243" t="21931" b="58452"/>
          <a:stretch/>
        </p:blipFill>
        <p:spPr>
          <a:xfrm>
            <a:off x="4296013" y="2726065"/>
            <a:ext cx="3511322" cy="2389825"/>
          </a:xfrm>
          <a:prstGeom prst="rect">
            <a:avLst/>
          </a:prstGeom>
        </p:spPr>
      </p:pic>
      <p:pic>
        <p:nvPicPr>
          <p:cNvPr id="8" name="Picture 7" descr="A collage of images of cells&#10;&#10;Description automatically generated">
            <a:extLst>
              <a:ext uri="{FF2B5EF4-FFF2-40B4-BE49-F238E27FC236}">
                <a16:creationId xmlns:a16="http://schemas.microsoft.com/office/drawing/2014/main" id="{67C685EC-99EA-D398-C270-9D80EEA91542}"/>
              </a:ext>
            </a:extLst>
          </p:cNvPr>
          <p:cNvPicPr>
            <a:picLocks noChangeAspect="1"/>
          </p:cNvPicPr>
          <p:nvPr/>
        </p:nvPicPr>
        <p:blipFill>
          <a:blip r:embed="rId4">
            <a:extLst>
              <a:ext uri="{28A0092B-C50C-407E-A947-70E740481C1C}">
                <a14:useLocalDpi xmlns:a14="http://schemas.microsoft.com/office/drawing/2010/main" val="0"/>
              </a:ext>
            </a:extLst>
          </a:blip>
          <a:srcRect l="56243" t="41547" b="39091"/>
          <a:stretch/>
        </p:blipFill>
        <p:spPr>
          <a:xfrm>
            <a:off x="8102550" y="2715674"/>
            <a:ext cx="3511322" cy="2358652"/>
          </a:xfrm>
          <a:prstGeom prst="rect">
            <a:avLst/>
          </a:prstGeom>
        </p:spPr>
      </p:pic>
      <p:grpSp>
        <p:nvGrpSpPr>
          <p:cNvPr id="9" name="Group 8">
            <a:extLst>
              <a:ext uri="{FF2B5EF4-FFF2-40B4-BE49-F238E27FC236}">
                <a16:creationId xmlns:a16="http://schemas.microsoft.com/office/drawing/2014/main" id="{597AAA61-35C9-775C-043F-9B0421AA3631}"/>
              </a:ext>
            </a:extLst>
          </p:cNvPr>
          <p:cNvGrpSpPr/>
          <p:nvPr/>
        </p:nvGrpSpPr>
        <p:grpSpPr>
          <a:xfrm>
            <a:off x="442293" y="1473073"/>
            <a:ext cx="11276934" cy="1138773"/>
            <a:chOff x="442293" y="1320673"/>
            <a:chExt cx="11276934" cy="1138773"/>
          </a:xfrm>
        </p:grpSpPr>
        <p:sp>
          <p:nvSpPr>
            <p:cNvPr id="13" name="Text Box 9">
              <a:extLst>
                <a:ext uri="{FF2B5EF4-FFF2-40B4-BE49-F238E27FC236}">
                  <a16:creationId xmlns:a16="http://schemas.microsoft.com/office/drawing/2014/main" id="{734AC724-F6DA-6D70-6660-F4126D9771F6}"/>
                </a:ext>
              </a:extLst>
            </p:cNvPr>
            <p:cNvSpPr txBox="1">
              <a:spLocks noChangeArrowheads="1"/>
            </p:cNvSpPr>
            <p:nvPr/>
          </p:nvSpPr>
          <p:spPr bwMode="auto">
            <a:xfrm>
              <a:off x="442293" y="1320673"/>
              <a:ext cx="3694176" cy="1138773"/>
            </a:xfrm>
            <a:prstGeom prst="rect">
              <a:avLst/>
            </a:prstGeom>
            <a:noFill/>
            <a:ln>
              <a:noFill/>
            </a:ln>
          </p:spPr>
          <p:txBody>
            <a:bodyPr wrap="square">
              <a:spAutoFit/>
            </a:bodyPr>
            <a:lstStyle>
              <a:lvl1pPr defTabSz="457200">
                <a:defRPr sz="2400">
                  <a:solidFill>
                    <a:schemeClr val="tx1"/>
                  </a:solidFill>
                  <a:latin typeface="Verdana" charset="0"/>
                  <a:ea typeface="MS PGothic" charset="0"/>
                  <a:cs typeface="MS PGothic" charset="0"/>
                </a:defRPr>
              </a:lvl1pPr>
              <a:lvl2pPr marL="742950" indent="-285750" defTabSz="457200">
                <a:defRPr sz="2400">
                  <a:solidFill>
                    <a:schemeClr val="tx1"/>
                  </a:solidFill>
                  <a:latin typeface="Verdana" charset="0"/>
                  <a:ea typeface="MS PGothic" charset="0"/>
                  <a:cs typeface="MS PGothic" charset="0"/>
                </a:defRPr>
              </a:lvl2pPr>
              <a:lvl3pPr marL="1143000" indent="-228600" defTabSz="457200">
                <a:defRPr sz="2400">
                  <a:solidFill>
                    <a:schemeClr val="tx1"/>
                  </a:solidFill>
                  <a:latin typeface="Verdana" charset="0"/>
                  <a:ea typeface="MS PGothic" charset="0"/>
                  <a:cs typeface="MS PGothic" charset="0"/>
                </a:defRPr>
              </a:lvl3pPr>
              <a:lvl4pPr marL="1600200" indent="-228600" defTabSz="457200">
                <a:defRPr sz="2400">
                  <a:solidFill>
                    <a:schemeClr val="tx1"/>
                  </a:solidFill>
                  <a:latin typeface="Verdana" charset="0"/>
                  <a:ea typeface="MS PGothic" charset="0"/>
                  <a:cs typeface="MS PGothic" charset="0"/>
                </a:defRPr>
              </a:lvl4pPr>
              <a:lvl5pPr marL="2057400" indent="-228600" defTabSz="457200">
                <a:defRPr sz="2400">
                  <a:solidFill>
                    <a:schemeClr val="tx1"/>
                  </a:solidFill>
                  <a:latin typeface="Verdana" charset="0"/>
                  <a:ea typeface="MS PGothic" charset="0"/>
                  <a:cs typeface="MS PGothic" charset="0"/>
                </a:defRPr>
              </a:lvl5pPr>
              <a:lvl6pPr marL="2514600" indent="-228600" algn="ctr"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algn="ctr"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algn="ctr"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algn="ctr"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defRPr/>
              </a:pPr>
              <a:r>
                <a:rPr lang="en-US" sz="2800">
                  <a:solidFill>
                    <a:schemeClr val="bg1"/>
                  </a:solidFill>
                  <a:latin typeface="Calibri"/>
                  <a:cs typeface="Calibri"/>
                </a:rPr>
                <a:t>Grade 1</a:t>
              </a:r>
            </a:p>
            <a:p>
              <a:pPr eaLnBrk="1" hangingPunct="1">
                <a:defRPr/>
              </a:pPr>
              <a:r>
                <a:rPr lang="en-US" sz="2000" b="0">
                  <a:solidFill>
                    <a:schemeClr val="bg1"/>
                  </a:solidFill>
                  <a:latin typeface="Calibri"/>
                  <a:cs typeface="Calibri"/>
                </a:rPr>
                <a:t>Ki-67: &lt;3%</a:t>
              </a:r>
            </a:p>
            <a:p>
              <a:pPr eaLnBrk="1" hangingPunct="1">
                <a:defRPr/>
              </a:pPr>
              <a:r>
                <a:rPr lang="en-US" sz="2000" b="0">
                  <a:solidFill>
                    <a:schemeClr val="bg1"/>
                  </a:solidFill>
                  <a:latin typeface="Calibri"/>
                  <a:cs typeface="Calibri"/>
                </a:rPr>
                <a:t>Mitotic Index: &lt;2 mitoses/10 </a:t>
              </a:r>
              <a:r>
                <a:rPr lang="en-US" sz="2000" b="0" err="1">
                  <a:solidFill>
                    <a:schemeClr val="bg1"/>
                  </a:solidFill>
                  <a:latin typeface="Calibri"/>
                  <a:cs typeface="Calibri"/>
                </a:rPr>
                <a:t>hpf</a:t>
              </a:r>
              <a:endParaRPr lang="en-US" sz="2000" b="0">
                <a:solidFill>
                  <a:schemeClr val="bg1"/>
                </a:solidFill>
                <a:latin typeface="Calibri"/>
                <a:cs typeface="Calibri"/>
              </a:endParaRPr>
            </a:p>
          </p:txBody>
        </p:sp>
        <p:sp>
          <p:nvSpPr>
            <p:cNvPr id="3" name="Text Box 9">
              <a:extLst>
                <a:ext uri="{FF2B5EF4-FFF2-40B4-BE49-F238E27FC236}">
                  <a16:creationId xmlns:a16="http://schemas.microsoft.com/office/drawing/2014/main" id="{B3CB424B-C21E-0CE1-2B9D-C9358C65B7AF}"/>
                </a:ext>
              </a:extLst>
            </p:cNvPr>
            <p:cNvSpPr txBox="1">
              <a:spLocks noChangeArrowheads="1"/>
            </p:cNvSpPr>
            <p:nvPr/>
          </p:nvSpPr>
          <p:spPr bwMode="auto">
            <a:xfrm>
              <a:off x="4200437" y="1320673"/>
              <a:ext cx="3851922" cy="1138773"/>
            </a:xfrm>
            <a:prstGeom prst="rect">
              <a:avLst/>
            </a:prstGeom>
            <a:noFill/>
            <a:ln>
              <a:noFill/>
            </a:ln>
          </p:spPr>
          <p:txBody>
            <a:bodyPr wrap="square">
              <a:spAutoFit/>
            </a:bodyPr>
            <a:lstStyle>
              <a:lvl1pPr defTabSz="457200">
                <a:defRPr sz="2400">
                  <a:solidFill>
                    <a:schemeClr val="tx1"/>
                  </a:solidFill>
                  <a:latin typeface="Verdana" charset="0"/>
                  <a:ea typeface="MS PGothic" charset="0"/>
                  <a:cs typeface="MS PGothic" charset="0"/>
                </a:defRPr>
              </a:lvl1pPr>
              <a:lvl2pPr marL="742950" indent="-285750" defTabSz="457200">
                <a:defRPr sz="2400">
                  <a:solidFill>
                    <a:schemeClr val="tx1"/>
                  </a:solidFill>
                  <a:latin typeface="Verdana" charset="0"/>
                  <a:ea typeface="MS PGothic" charset="0"/>
                  <a:cs typeface="MS PGothic" charset="0"/>
                </a:defRPr>
              </a:lvl2pPr>
              <a:lvl3pPr marL="1143000" indent="-228600" defTabSz="457200">
                <a:defRPr sz="2400">
                  <a:solidFill>
                    <a:schemeClr val="tx1"/>
                  </a:solidFill>
                  <a:latin typeface="Verdana" charset="0"/>
                  <a:ea typeface="MS PGothic" charset="0"/>
                  <a:cs typeface="MS PGothic" charset="0"/>
                </a:defRPr>
              </a:lvl3pPr>
              <a:lvl4pPr marL="1600200" indent="-228600" defTabSz="457200">
                <a:defRPr sz="2400">
                  <a:solidFill>
                    <a:schemeClr val="tx1"/>
                  </a:solidFill>
                  <a:latin typeface="Verdana" charset="0"/>
                  <a:ea typeface="MS PGothic" charset="0"/>
                  <a:cs typeface="MS PGothic" charset="0"/>
                </a:defRPr>
              </a:lvl4pPr>
              <a:lvl5pPr marL="2057400" indent="-228600" defTabSz="457200">
                <a:defRPr sz="2400">
                  <a:solidFill>
                    <a:schemeClr val="tx1"/>
                  </a:solidFill>
                  <a:latin typeface="Verdana" charset="0"/>
                  <a:ea typeface="MS PGothic" charset="0"/>
                  <a:cs typeface="MS PGothic" charset="0"/>
                </a:defRPr>
              </a:lvl5pPr>
              <a:lvl6pPr marL="2514600" indent="-228600" algn="ctr"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algn="ctr"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algn="ctr"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algn="ctr"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defRPr/>
              </a:pPr>
              <a:r>
                <a:rPr lang="en-US" sz="2800">
                  <a:solidFill>
                    <a:schemeClr val="bg1"/>
                  </a:solidFill>
                  <a:latin typeface="Calibri"/>
                  <a:cs typeface="Calibri"/>
                </a:rPr>
                <a:t>Grade 2</a:t>
              </a:r>
            </a:p>
            <a:p>
              <a:pPr eaLnBrk="1" hangingPunct="1">
                <a:defRPr/>
              </a:pPr>
              <a:r>
                <a:rPr lang="en-US" sz="2000" b="0">
                  <a:solidFill>
                    <a:schemeClr val="bg1"/>
                  </a:solidFill>
                  <a:latin typeface="Calibri"/>
                  <a:cs typeface="Calibri"/>
                </a:rPr>
                <a:t>Ki-67: 3-20%</a:t>
              </a:r>
            </a:p>
            <a:p>
              <a:pPr eaLnBrk="1" hangingPunct="1">
                <a:defRPr/>
              </a:pPr>
              <a:r>
                <a:rPr lang="en-US" sz="2000" b="0">
                  <a:solidFill>
                    <a:schemeClr val="bg1"/>
                  </a:solidFill>
                  <a:latin typeface="Calibri"/>
                  <a:cs typeface="Calibri"/>
                </a:rPr>
                <a:t>Mitotic Index: 2-20 mitoses/10 </a:t>
              </a:r>
              <a:r>
                <a:rPr lang="en-US" sz="2000" b="0" err="1">
                  <a:solidFill>
                    <a:schemeClr val="bg1"/>
                  </a:solidFill>
                  <a:latin typeface="Calibri"/>
                  <a:cs typeface="Calibri"/>
                </a:rPr>
                <a:t>hpf</a:t>
              </a:r>
              <a:endParaRPr lang="en-US" sz="2000" b="0">
                <a:solidFill>
                  <a:schemeClr val="bg1"/>
                </a:solidFill>
                <a:latin typeface="Calibri"/>
                <a:cs typeface="Calibri"/>
              </a:endParaRPr>
            </a:p>
          </p:txBody>
        </p:sp>
        <p:sp>
          <p:nvSpPr>
            <p:cNvPr id="4" name="Text Box 9">
              <a:extLst>
                <a:ext uri="{FF2B5EF4-FFF2-40B4-BE49-F238E27FC236}">
                  <a16:creationId xmlns:a16="http://schemas.microsoft.com/office/drawing/2014/main" id="{4509721E-C861-0D63-EC69-D6020DE00FDC}"/>
                </a:ext>
              </a:extLst>
            </p:cNvPr>
            <p:cNvSpPr txBox="1">
              <a:spLocks noChangeArrowheads="1"/>
            </p:cNvSpPr>
            <p:nvPr/>
          </p:nvSpPr>
          <p:spPr bwMode="auto">
            <a:xfrm>
              <a:off x="8024887" y="1320673"/>
              <a:ext cx="3694340" cy="1138773"/>
            </a:xfrm>
            <a:prstGeom prst="rect">
              <a:avLst/>
            </a:prstGeom>
            <a:noFill/>
            <a:ln>
              <a:noFill/>
            </a:ln>
          </p:spPr>
          <p:txBody>
            <a:bodyPr wrap="square">
              <a:spAutoFit/>
            </a:bodyPr>
            <a:lstStyle>
              <a:lvl1pPr defTabSz="457200">
                <a:defRPr sz="2400">
                  <a:solidFill>
                    <a:schemeClr val="tx1"/>
                  </a:solidFill>
                  <a:latin typeface="Verdana" charset="0"/>
                  <a:ea typeface="MS PGothic" charset="0"/>
                  <a:cs typeface="MS PGothic" charset="0"/>
                </a:defRPr>
              </a:lvl1pPr>
              <a:lvl2pPr marL="742950" indent="-285750" defTabSz="457200">
                <a:defRPr sz="2400">
                  <a:solidFill>
                    <a:schemeClr val="tx1"/>
                  </a:solidFill>
                  <a:latin typeface="Verdana" charset="0"/>
                  <a:ea typeface="MS PGothic" charset="0"/>
                  <a:cs typeface="MS PGothic" charset="0"/>
                </a:defRPr>
              </a:lvl2pPr>
              <a:lvl3pPr marL="1143000" indent="-228600" defTabSz="457200">
                <a:defRPr sz="2400">
                  <a:solidFill>
                    <a:schemeClr val="tx1"/>
                  </a:solidFill>
                  <a:latin typeface="Verdana" charset="0"/>
                  <a:ea typeface="MS PGothic" charset="0"/>
                  <a:cs typeface="MS PGothic" charset="0"/>
                </a:defRPr>
              </a:lvl3pPr>
              <a:lvl4pPr marL="1600200" indent="-228600" defTabSz="457200">
                <a:defRPr sz="2400">
                  <a:solidFill>
                    <a:schemeClr val="tx1"/>
                  </a:solidFill>
                  <a:latin typeface="Verdana" charset="0"/>
                  <a:ea typeface="MS PGothic" charset="0"/>
                  <a:cs typeface="MS PGothic" charset="0"/>
                </a:defRPr>
              </a:lvl4pPr>
              <a:lvl5pPr marL="2057400" indent="-228600" defTabSz="457200">
                <a:defRPr sz="2400">
                  <a:solidFill>
                    <a:schemeClr val="tx1"/>
                  </a:solidFill>
                  <a:latin typeface="Verdana" charset="0"/>
                  <a:ea typeface="MS PGothic" charset="0"/>
                  <a:cs typeface="MS PGothic" charset="0"/>
                </a:defRPr>
              </a:lvl5pPr>
              <a:lvl6pPr marL="2514600" indent="-228600" algn="ctr"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algn="ctr"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algn="ctr"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algn="ctr"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defRPr/>
              </a:pPr>
              <a:r>
                <a:rPr lang="en-US" sz="2800">
                  <a:solidFill>
                    <a:schemeClr val="bg1"/>
                  </a:solidFill>
                  <a:latin typeface="Calibri"/>
                  <a:cs typeface="Calibri"/>
                </a:rPr>
                <a:t>Grade 3</a:t>
              </a:r>
            </a:p>
            <a:p>
              <a:pPr eaLnBrk="1" hangingPunct="1">
                <a:defRPr/>
              </a:pPr>
              <a:r>
                <a:rPr lang="en-US" sz="2000" b="0">
                  <a:solidFill>
                    <a:schemeClr val="bg1"/>
                  </a:solidFill>
                  <a:latin typeface="Calibri"/>
                  <a:cs typeface="Calibri"/>
                </a:rPr>
                <a:t>Ki-67: &gt;20%</a:t>
              </a:r>
            </a:p>
            <a:p>
              <a:pPr eaLnBrk="1" hangingPunct="1">
                <a:defRPr/>
              </a:pPr>
              <a:r>
                <a:rPr lang="en-US" sz="2000" b="0">
                  <a:solidFill>
                    <a:schemeClr val="bg1"/>
                  </a:solidFill>
                  <a:latin typeface="Calibri"/>
                  <a:cs typeface="Calibri"/>
                </a:rPr>
                <a:t>Mitotic Index: &gt;20 mitoses/10 </a:t>
              </a:r>
              <a:r>
                <a:rPr lang="en-US" sz="2000" b="0" err="1">
                  <a:solidFill>
                    <a:schemeClr val="bg1"/>
                  </a:solidFill>
                  <a:latin typeface="Calibri"/>
                  <a:cs typeface="Calibri"/>
                </a:rPr>
                <a:t>hpf</a:t>
              </a:r>
              <a:endParaRPr lang="en-US" sz="2000" b="0">
                <a:solidFill>
                  <a:schemeClr val="bg1"/>
                </a:solidFill>
                <a:latin typeface="Calibri"/>
                <a:cs typeface="Calibri"/>
              </a:endParaRPr>
            </a:p>
          </p:txBody>
        </p:sp>
      </p:grpSp>
    </p:spTree>
    <p:extLst>
      <p:ext uri="{BB962C8B-B14F-4D97-AF65-F5344CB8AC3E}">
        <p14:creationId xmlns:p14="http://schemas.microsoft.com/office/powerpoint/2010/main" val="1894366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FA0C2-49D9-0729-AC3F-BB275638B4A3}"/>
              </a:ext>
            </a:extLst>
          </p:cNvPr>
          <p:cNvSpPr>
            <a:spLocks noGrp="1"/>
          </p:cNvSpPr>
          <p:nvPr>
            <p:ph type="title"/>
          </p:nvPr>
        </p:nvSpPr>
        <p:spPr/>
        <p:txBody>
          <a:bodyPr/>
          <a:lstStyle/>
          <a:p>
            <a:r>
              <a:rPr lang="en-US"/>
              <a:t>Classification and Biomarkers for Diagnosing GEP-NETs</a:t>
            </a:r>
          </a:p>
        </p:txBody>
      </p:sp>
      <p:sp>
        <p:nvSpPr>
          <p:cNvPr id="3" name="TextBox 2">
            <a:extLst>
              <a:ext uri="{FF2B5EF4-FFF2-40B4-BE49-F238E27FC236}">
                <a16:creationId xmlns:a16="http://schemas.microsoft.com/office/drawing/2014/main" id="{C067FE10-F156-F5B4-B66C-35C211F5C8C4}"/>
              </a:ext>
            </a:extLst>
          </p:cNvPr>
          <p:cNvSpPr txBox="1"/>
          <p:nvPr/>
        </p:nvSpPr>
        <p:spPr>
          <a:xfrm>
            <a:off x="411479" y="6376924"/>
            <a:ext cx="8322946"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a:solidFill>
                  <a:schemeClr val="bg2"/>
                </a:solidFill>
                <a:latin typeface="+mn-lt"/>
                <a:cs typeface="+mn-cs"/>
              </a:rPr>
              <a:t>Pavel. Ann Oncol. 2020;31:844.</a:t>
            </a:r>
            <a:endParaRPr kumimoji="0" lang="en-US" sz="1200" b="0" i="0" u="none" strike="noStrike" kern="1200" cap="none" spc="0" normalizeH="0" baseline="0" noProof="0">
              <a:ln>
                <a:noFill/>
              </a:ln>
              <a:solidFill>
                <a:schemeClr val="bg2"/>
              </a:solidFill>
              <a:effectLst/>
              <a:uLnTx/>
              <a:uFillTx/>
              <a:latin typeface="+mn-lt"/>
              <a:ea typeface="+mn-ea"/>
              <a:cs typeface="+mn-cs"/>
            </a:endParaRPr>
          </a:p>
        </p:txBody>
      </p:sp>
      <p:graphicFrame>
        <p:nvGraphicFramePr>
          <p:cNvPr id="4" name="Content Placeholder 4">
            <a:extLst>
              <a:ext uri="{FF2B5EF4-FFF2-40B4-BE49-F238E27FC236}">
                <a16:creationId xmlns:a16="http://schemas.microsoft.com/office/drawing/2014/main" id="{D8B68DE5-DC3D-CBBB-88D8-0087FDB1CB78}"/>
              </a:ext>
            </a:extLst>
          </p:cNvPr>
          <p:cNvGraphicFramePr>
            <a:graphicFrameLocks/>
          </p:cNvGraphicFramePr>
          <p:nvPr>
            <p:extLst>
              <p:ext uri="{D42A27DB-BD31-4B8C-83A1-F6EECF244321}">
                <p14:modId xmlns:p14="http://schemas.microsoft.com/office/powerpoint/2010/main" val="647149996"/>
              </p:ext>
            </p:extLst>
          </p:nvPr>
        </p:nvGraphicFramePr>
        <p:xfrm>
          <a:off x="1379158" y="1600200"/>
          <a:ext cx="9433683" cy="1997156"/>
        </p:xfrm>
        <a:graphic>
          <a:graphicData uri="http://schemas.openxmlformats.org/drawingml/2006/table">
            <a:tbl>
              <a:tblPr firstRow="1" bandRow="1">
                <a:tableStyleId>{F5AB1C69-6EDB-4FF4-983F-18BD219EF322}</a:tableStyleId>
              </a:tblPr>
              <a:tblGrid>
                <a:gridCol w="2637941">
                  <a:extLst>
                    <a:ext uri="{9D8B030D-6E8A-4147-A177-3AD203B41FA5}">
                      <a16:colId xmlns:a16="http://schemas.microsoft.com/office/drawing/2014/main" val="903900482"/>
                    </a:ext>
                  </a:extLst>
                </a:gridCol>
                <a:gridCol w="1034093">
                  <a:extLst>
                    <a:ext uri="{9D8B030D-6E8A-4147-A177-3AD203B41FA5}">
                      <a16:colId xmlns:a16="http://schemas.microsoft.com/office/drawing/2014/main" val="3209229272"/>
                    </a:ext>
                  </a:extLst>
                </a:gridCol>
                <a:gridCol w="2106454">
                  <a:extLst>
                    <a:ext uri="{9D8B030D-6E8A-4147-A177-3AD203B41FA5}">
                      <a16:colId xmlns:a16="http://schemas.microsoft.com/office/drawing/2014/main" val="2944726318"/>
                    </a:ext>
                  </a:extLst>
                </a:gridCol>
                <a:gridCol w="3655195">
                  <a:extLst>
                    <a:ext uri="{9D8B030D-6E8A-4147-A177-3AD203B41FA5}">
                      <a16:colId xmlns:a16="http://schemas.microsoft.com/office/drawing/2014/main" val="972192604"/>
                    </a:ext>
                  </a:extLst>
                </a:gridCol>
              </a:tblGrid>
              <a:tr h="175618">
                <a:tc>
                  <a:txBody>
                    <a:bodyPr/>
                    <a:lstStyle/>
                    <a:p>
                      <a:r>
                        <a:rPr lang="en-US" sz="1400"/>
                        <a:t>Morphology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400"/>
                        <a:t>Grade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400"/>
                        <a:t>Mitotic Count (2 mm</a:t>
                      </a:r>
                      <a:r>
                        <a:rPr lang="en-US" sz="1400" baseline="30000"/>
                        <a:t>2</a:t>
                      </a:r>
                      <a:r>
                        <a:rPr lang="en-US" sz="1400" baseline="0"/>
                        <a:t>)</a:t>
                      </a:r>
                      <a:endParaRPr lang="en-US" sz="140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400"/>
                        <a:t>Ki-67 Index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555948495"/>
                  </a:ext>
                </a:extLst>
              </a:tr>
              <a:tr h="351236">
                <a:tc>
                  <a:txBody>
                    <a:bodyPr/>
                    <a:lstStyle/>
                    <a:p>
                      <a:r>
                        <a:rPr lang="en-US" sz="1400">
                          <a:solidFill>
                            <a:schemeClr val="bg1"/>
                          </a:solidFill>
                        </a:rPr>
                        <a:t>Well-differentiated NETs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a:solidFill>
                            <a:schemeClr val="bg1"/>
                          </a:solidFill>
                        </a:rPr>
                        <a:t>G1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a:solidFill>
                            <a:schemeClr val="bg1"/>
                          </a:solidFill>
                        </a:rPr>
                        <a:t>&lt;2</a:t>
                      </a:r>
                      <a:endParaRPr lang="en-US" sz="140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a:solidFill>
                            <a:schemeClr val="bg1"/>
                          </a:solidFill>
                        </a:rPr>
                        <a:t>&lt;3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73831570"/>
                  </a:ext>
                </a:extLst>
              </a:tr>
              <a:tr h="175618">
                <a:tc>
                  <a:txBody>
                    <a:bodyPr/>
                    <a:lstStyle/>
                    <a:p>
                      <a:r>
                        <a:rPr lang="en-US" sz="1400">
                          <a:solidFill>
                            <a:schemeClr val="bg1"/>
                          </a:solidFill>
                        </a:rPr>
                        <a:t>Well-differentiated NETs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G2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2-20</a:t>
                      </a:r>
                      <a:endParaRPr lang="en-US" sz="140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3-20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419899539"/>
                  </a:ext>
                </a:extLst>
              </a:tr>
              <a:tr h="175618">
                <a:tc>
                  <a:txBody>
                    <a:bodyPr/>
                    <a:lstStyle/>
                    <a:p>
                      <a:r>
                        <a:rPr lang="en-US" sz="1400">
                          <a:solidFill>
                            <a:schemeClr val="bg1"/>
                          </a:solidFill>
                        </a:rPr>
                        <a:t>Well-differentiated NETs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a:solidFill>
                            <a:schemeClr val="bg1"/>
                          </a:solidFill>
                        </a:rPr>
                        <a:t>G3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a:solidFill>
                            <a:schemeClr val="bg1"/>
                          </a:solidFill>
                        </a:rPr>
                        <a:t>&gt;20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a:solidFill>
                            <a:schemeClr val="bg1"/>
                          </a:solidFill>
                        </a:rPr>
                        <a:t>&gt;20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888449607"/>
                  </a:ext>
                </a:extLst>
              </a:tr>
              <a:tr h="433031">
                <a:tc>
                  <a:txBody>
                    <a:bodyPr/>
                    <a:lstStyle/>
                    <a:p>
                      <a:r>
                        <a:rPr lang="en-US" sz="1400">
                          <a:solidFill>
                            <a:schemeClr val="bg1"/>
                          </a:solidFill>
                        </a:rPr>
                        <a:t>Poorly-differentiated NECs</a:t>
                      </a:r>
                    </a:p>
                    <a:p>
                      <a:r>
                        <a:rPr lang="en-US" sz="1400" err="1">
                          <a:solidFill>
                            <a:schemeClr val="bg1"/>
                          </a:solidFill>
                        </a:rPr>
                        <a:t>MiNEN</a:t>
                      </a:r>
                      <a:endParaRPr lang="en-US" sz="1400">
                        <a:solidFill>
                          <a:schemeClr val="bg1"/>
                        </a:solidFill>
                      </a:endParaRPr>
                    </a:p>
                    <a:p>
                      <a:r>
                        <a:rPr lang="en-US" sz="1400">
                          <a:solidFill>
                            <a:schemeClr val="bg1"/>
                          </a:solidFill>
                        </a:rPr>
                        <a:t>Tumor-like lesions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G3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&gt;20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&gt;20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45959399"/>
                  </a:ext>
                </a:extLst>
              </a:tr>
            </a:tbl>
          </a:graphicData>
        </a:graphic>
      </p:graphicFrame>
      <p:graphicFrame>
        <p:nvGraphicFramePr>
          <p:cNvPr id="5" name="Content Placeholder 4">
            <a:extLst>
              <a:ext uri="{FF2B5EF4-FFF2-40B4-BE49-F238E27FC236}">
                <a16:creationId xmlns:a16="http://schemas.microsoft.com/office/drawing/2014/main" id="{48F2405C-AF3E-172C-A5AF-BA0A86DB4FD3}"/>
              </a:ext>
            </a:extLst>
          </p:cNvPr>
          <p:cNvGraphicFramePr>
            <a:graphicFrameLocks/>
          </p:cNvGraphicFramePr>
          <p:nvPr>
            <p:extLst>
              <p:ext uri="{D42A27DB-BD31-4B8C-83A1-F6EECF244321}">
                <p14:modId xmlns:p14="http://schemas.microsoft.com/office/powerpoint/2010/main" val="3043614578"/>
              </p:ext>
            </p:extLst>
          </p:nvPr>
        </p:nvGraphicFramePr>
        <p:xfrm>
          <a:off x="1379158" y="3662861"/>
          <a:ext cx="9433683" cy="2597111"/>
        </p:xfrm>
        <a:graphic>
          <a:graphicData uri="http://schemas.openxmlformats.org/drawingml/2006/table">
            <a:tbl>
              <a:tblPr firstRow="1" bandRow="1">
                <a:tableStyleId>{F5AB1C69-6EDB-4FF4-983F-18BD219EF322}</a:tableStyleId>
              </a:tblPr>
              <a:tblGrid>
                <a:gridCol w="1334225">
                  <a:extLst>
                    <a:ext uri="{9D8B030D-6E8A-4147-A177-3AD203B41FA5}">
                      <a16:colId xmlns:a16="http://schemas.microsoft.com/office/drawing/2014/main" val="903900482"/>
                    </a:ext>
                  </a:extLst>
                </a:gridCol>
                <a:gridCol w="2902226">
                  <a:extLst>
                    <a:ext uri="{9D8B030D-6E8A-4147-A177-3AD203B41FA5}">
                      <a16:colId xmlns:a16="http://schemas.microsoft.com/office/drawing/2014/main" val="3209229272"/>
                    </a:ext>
                  </a:extLst>
                </a:gridCol>
                <a:gridCol w="5197232">
                  <a:extLst>
                    <a:ext uri="{9D8B030D-6E8A-4147-A177-3AD203B41FA5}">
                      <a16:colId xmlns:a16="http://schemas.microsoft.com/office/drawing/2014/main" val="2944726318"/>
                    </a:ext>
                  </a:extLst>
                </a:gridCol>
              </a:tblGrid>
              <a:tr h="175618">
                <a:tc>
                  <a:txBody>
                    <a:bodyPr/>
                    <a:lstStyle/>
                    <a:p>
                      <a:r>
                        <a:rPr lang="en-US" sz="1400"/>
                        <a:t>Biomarker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400"/>
                        <a:t>Method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400"/>
                        <a:t>Use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555948495"/>
                  </a:ext>
                </a:extLst>
              </a:tr>
              <a:tr h="351236">
                <a:tc>
                  <a:txBody>
                    <a:bodyPr/>
                    <a:lstStyle/>
                    <a:p>
                      <a:r>
                        <a:rPr lang="en-US" sz="1400">
                          <a:solidFill>
                            <a:schemeClr val="bg1"/>
                          </a:solidFill>
                        </a:rPr>
                        <a:t>Ki-67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a:solidFill>
                            <a:schemeClr val="bg1"/>
                          </a:solidFill>
                        </a:rPr>
                        <a:t>IHC</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a:solidFill>
                            <a:schemeClr val="bg1"/>
                          </a:solidFill>
                        </a:rPr>
                        <a:t>Prognostic relevance, essential component of the WHO grading for NENs</a:t>
                      </a:r>
                      <a:endParaRPr lang="en-US" sz="140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73831570"/>
                  </a:ext>
                </a:extLst>
              </a:tr>
              <a:tr h="175618">
                <a:tc>
                  <a:txBody>
                    <a:bodyPr/>
                    <a:lstStyle/>
                    <a:p>
                      <a:r>
                        <a:rPr lang="en-US" sz="1400">
                          <a:solidFill>
                            <a:schemeClr val="bg1"/>
                          </a:solidFill>
                        </a:rPr>
                        <a:t>SSTR-2/5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IHC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Detection of somatostatin receptors when no functional imaging is possible</a:t>
                      </a:r>
                      <a:endParaRPr lang="en-US" sz="140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419899539"/>
                  </a:ext>
                </a:extLst>
              </a:tr>
              <a:tr h="175618">
                <a:tc>
                  <a:txBody>
                    <a:bodyPr/>
                    <a:lstStyle/>
                    <a:p>
                      <a:r>
                        <a:rPr lang="en-US" sz="1400">
                          <a:solidFill>
                            <a:schemeClr val="bg1"/>
                          </a:solidFill>
                        </a:rPr>
                        <a:t>DAXX/ATRX</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a:solidFill>
                            <a:schemeClr val="bg1"/>
                          </a:solidFill>
                        </a:rPr>
                        <a:t>IHC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400">
                          <a:solidFill>
                            <a:schemeClr val="bg1"/>
                          </a:solidFill>
                        </a:rPr>
                        <a:t>Prognostic relevance for Pan-NETs; distinction from NEC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888449607"/>
                  </a:ext>
                </a:extLst>
              </a:tr>
              <a:tr h="433031">
                <a:tc>
                  <a:txBody>
                    <a:bodyPr/>
                    <a:lstStyle/>
                    <a:p>
                      <a:r>
                        <a:rPr lang="en-US" sz="1400">
                          <a:solidFill>
                            <a:schemeClr val="bg1"/>
                          </a:solidFill>
                        </a:rPr>
                        <a:t>P</a:t>
                      </a:r>
                      <a:r>
                        <a:rPr lang="en-US" sz="1400" baseline="-25000">
                          <a:solidFill>
                            <a:schemeClr val="bg1"/>
                          </a:solidFill>
                        </a:rPr>
                        <a:t>54</a:t>
                      </a:r>
                      <a:r>
                        <a:rPr lang="en-US" sz="1400">
                          <a:solidFill>
                            <a:schemeClr val="bg1"/>
                          </a:solidFill>
                        </a:rPr>
                        <a:t>/</a:t>
                      </a:r>
                      <a:r>
                        <a:rPr lang="en-US" sz="1400" err="1">
                          <a:solidFill>
                            <a:schemeClr val="bg1"/>
                          </a:solidFill>
                        </a:rPr>
                        <a:t>pRb</a:t>
                      </a:r>
                      <a:endParaRPr lang="en-US" sz="140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IHC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400">
                          <a:solidFill>
                            <a:schemeClr val="bg1"/>
                          </a:solidFill>
                        </a:rPr>
                        <a:t>Classification of poorly-differentiated NECs or distinction from NET G3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45959399"/>
                  </a:ext>
                </a:extLst>
              </a:tr>
              <a:tr h="433031">
                <a:tc>
                  <a:txBody>
                    <a:bodyPr/>
                    <a:lstStyle/>
                    <a:p>
                      <a:r>
                        <a:rPr lang="en-US" sz="1400">
                          <a:solidFill>
                            <a:schemeClr val="bg1"/>
                          </a:solidFill>
                        </a:rPr>
                        <a:t>MGMT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IHC, promoter methylation assay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Predictive value for temozolomide response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44798936"/>
                  </a:ext>
                </a:extLst>
              </a:tr>
            </a:tbl>
          </a:graphicData>
        </a:graphic>
      </p:graphicFrame>
    </p:spTree>
    <p:extLst>
      <p:ext uri="{BB962C8B-B14F-4D97-AF65-F5344CB8AC3E}">
        <p14:creationId xmlns:p14="http://schemas.microsoft.com/office/powerpoint/2010/main" val="4203837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B0CFA-03BD-7E05-C33B-7DB911E1F48B}"/>
              </a:ext>
            </a:extLst>
          </p:cNvPr>
          <p:cNvSpPr>
            <a:spLocks noGrp="1"/>
          </p:cNvSpPr>
          <p:nvPr>
            <p:ph type="title"/>
          </p:nvPr>
        </p:nvSpPr>
        <p:spPr/>
        <p:txBody>
          <a:bodyPr/>
          <a:lstStyle/>
          <a:p>
            <a:r>
              <a:rPr lang="en-US"/>
              <a:t>Small Intestine (Midgut) NET</a:t>
            </a:r>
          </a:p>
        </p:txBody>
      </p:sp>
      <p:sp>
        <p:nvSpPr>
          <p:cNvPr id="3" name="Content Placeholder 2">
            <a:extLst>
              <a:ext uri="{FF2B5EF4-FFF2-40B4-BE49-F238E27FC236}">
                <a16:creationId xmlns:a16="http://schemas.microsoft.com/office/drawing/2014/main" id="{47232BED-4D08-0FE4-EAC4-1A64A6C87A32}"/>
              </a:ext>
            </a:extLst>
          </p:cNvPr>
          <p:cNvSpPr>
            <a:spLocks noGrp="1"/>
          </p:cNvSpPr>
          <p:nvPr>
            <p:ph idx="1"/>
          </p:nvPr>
        </p:nvSpPr>
        <p:spPr/>
        <p:txBody>
          <a:bodyPr/>
          <a:lstStyle/>
          <a:p>
            <a:r>
              <a:rPr lang="en-US"/>
              <a:t>Typically originate in the terminal ileum</a:t>
            </a:r>
            <a:r>
              <a:rPr lang="en-US" baseline="30000"/>
              <a:t>1</a:t>
            </a:r>
          </a:p>
          <a:p>
            <a:r>
              <a:rPr lang="en-US"/>
              <a:t>Often multifocal (about 25%)</a:t>
            </a:r>
            <a:r>
              <a:rPr lang="en-US" baseline="30000"/>
              <a:t>2</a:t>
            </a:r>
            <a:endParaRPr lang="en-US"/>
          </a:p>
          <a:p>
            <a:r>
              <a:rPr lang="en-US"/>
              <a:t>Generally slow growing but high propensity to spread to mesenteric lymph nodes and liver</a:t>
            </a:r>
            <a:r>
              <a:rPr lang="en-US" baseline="30000"/>
              <a:t>3</a:t>
            </a:r>
            <a:endParaRPr lang="en-US"/>
          </a:p>
          <a:p>
            <a:r>
              <a:rPr lang="en-US"/>
              <a:t>Advanced tumors often produce vasoactive substances (serotonin, prostaglandins, tachykinins, </a:t>
            </a:r>
            <a:r>
              <a:rPr lang="en-US" err="1"/>
              <a:t>etc</a:t>
            </a:r>
            <a:r>
              <a:rPr lang="en-US"/>
              <a:t>)</a:t>
            </a:r>
            <a:r>
              <a:rPr lang="en-US" baseline="30000"/>
              <a:t>4</a:t>
            </a:r>
            <a:endParaRPr lang="en-US"/>
          </a:p>
          <a:p>
            <a:r>
              <a:rPr lang="en-US"/>
              <a:t>Typical presentation: recurrent abdominal pain, bowel obstruction, diarrhea, flushing</a:t>
            </a:r>
            <a:r>
              <a:rPr lang="en-US" baseline="30000"/>
              <a:t>4</a:t>
            </a:r>
            <a:endParaRPr lang="en-US"/>
          </a:p>
          <a:p>
            <a:endParaRPr lang="en-US"/>
          </a:p>
        </p:txBody>
      </p:sp>
      <p:sp>
        <p:nvSpPr>
          <p:cNvPr id="4" name="TextBox 3">
            <a:extLst>
              <a:ext uri="{FF2B5EF4-FFF2-40B4-BE49-F238E27FC236}">
                <a16:creationId xmlns:a16="http://schemas.microsoft.com/office/drawing/2014/main" id="{D91A1299-20A6-877E-8289-952FC68A2A56}"/>
              </a:ext>
            </a:extLst>
          </p:cNvPr>
          <p:cNvSpPr txBox="1"/>
          <p:nvPr/>
        </p:nvSpPr>
        <p:spPr>
          <a:xfrm>
            <a:off x="411479" y="6376924"/>
            <a:ext cx="8322946"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a:ln>
                  <a:noFill/>
                </a:ln>
                <a:solidFill>
                  <a:schemeClr val="bg2"/>
                </a:solidFill>
                <a:effectLst/>
                <a:uLnTx/>
                <a:uFillTx/>
                <a:latin typeface="+mn-lt"/>
                <a:ea typeface="+mn-ea"/>
                <a:cs typeface="+mn-cs"/>
              </a:rPr>
              <a:t>1. </a:t>
            </a:r>
            <a:r>
              <a:rPr kumimoji="0" lang="en-US" sz="1200" b="0" i="0" u="none" strike="noStrike" kern="1200" cap="none" spc="0" normalizeH="0" baseline="0" noProof="0" err="1">
                <a:ln>
                  <a:noFill/>
                </a:ln>
                <a:solidFill>
                  <a:schemeClr val="bg2"/>
                </a:solidFill>
                <a:effectLst/>
                <a:uLnTx/>
                <a:uFillTx/>
                <a:latin typeface="+mn-lt"/>
                <a:ea typeface="+mn-ea"/>
                <a:cs typeface="+mn-cs"/>
              </a:rPr>
              <a:t>Moertel</a:t>
            </a:r>
            <a:r>
              <a:rPr kumimoji="0" lang="en-US" sz="1200" b="0" i="0" u="none" strike="noStrike" kern="1200" cap="none" spc="0" normalizeH="0" baseline="0" noProof="0">
                <a:ln>
                  <a:noFill/>
                </a:ln>
                <a:solidFill>
                  <a:schemeClr val="bg2"/>
                </a:solidFill>
                <a:effectLst/>
                <a:uLnTx/>
                <a:uFillTx/>
                <a:latin typeface="+mn-lt"/>
                <a:ea typeface="+mn-ea"/>
                <a:cs typeface="+mn-cs"/>
              </a:rPr>
              <a:t>. JCO. 1987;5:1502. 2. </a:t>
            </a:r>
            <a:r>
              <a:rPr kumimoji="0" lang="en-US" sz="1200" b="0" i="0" u="none" strike="noStrike" kern="1200" cap="none" spc="0" normalizeH="0" baseline="0" noProof="0" err="1">
                <a:ln>
                  <a:noFill/>
                </a:ln>
                <a:solidFill>
                  <a:schemeClr val="bg2"/>
                </a:solidFill>
                <a:effectLst/>
                <a:uLnTx/>
                <a:uFillTx/>
                <a:latin typeface="+mn-lt"/>
                <a:ea typeface="+mn-ea"/>
                <a:cs typeface="+mn-cs"/>
              </a:rPr>
              <a:t>Strosberg</a:t>
            </a:r>
            <a:r>
              <a:rPr kumimoji="0" lang="en-US" sz="1200" b="0" i="0" u="none" strike="noStrike" kern="1200" cap="none" spc="0" normalizeH="0" baseline="0" noProof="0">
                <a:ln>
                  <a:noFill/>
                </a:ln>
                <a:solidFill>
                  <a:schemeClr val="bg2"/>
                </a:solidFill>
                <a:effectLst/>
                <a:uLnTx/>
                <a:uFillTx/>
                <a:latin typeface="+mn-lt"/>
                <a:ea typeface="+mn-ea"/>
                <a:cs typeface="+mn-cs"/>
              </a:rPr>
              <a:t>. JCO. 2013;31:420. 3. </a:t>
            </a:r>
            <a:r>
              <a:rPr kumimoji="0" lang="en-US" sz="1200" b="0" i="0" u="none" strike="noStrike" kern="1200" cap="none" spc="0" normalizeH="0" baseline="0" noProof="0" err="1">
                <a:ln>
                  <a:noFill/>
                </a:ln>
                <a:solidFill>
                  <a:schemeClr val="bg2"/>
                </a:solidFill>
                <a:effectLst/>
                <a:uLnTx/>
                <a:uFillTx/>
                <a:latin typeface="+mn-lt"/>
                <a:ea typeface="+mn-ea"/>
                <a:cs typeface="+mn-cs"/>
              </a:rPr>
              <a:t>Makridis</a:t>
            </a:r>
            <a:r>
              <a:rPr kumimoji="0" lang="en-US" sz="1200" b="0" i="0" u="none" strike="noStrike" kern="1200" cap="none" spc="0" normalizeH="0" baseline="0" noProof="0">
                <a:ln>
                  <a:noFill/>
                </a:ln>
                <a:solidFill>
                  <a:schemeClr val="bg2"/>
                </a:solidFill>
                <a:effectLst/>
                <a:uLnTx/>
                <a:uFillTx/>
                <a:latin typeface="+mn-lt"/>
                <a:ea typeface="+mn-ea"/>
                <a:cs typeface="+mn-cs"/>
              </a:rPr>
              <a:t>. 1990;14:377. 4. </a:t>
            </a:r>
            <a:r>
              <a:rPr kumimoji="0" lang="en-US" sz="1200" b="0" i="0" u="none" strike="noStrike" kern="1200" cap="none" spc="0" normalizeH="0" baseline="0" noProof="0" err="1">
                <a:ln>
                  <a:noFill/>
                </a:ln>
                <a:solidFill>
                  <a:schemeClr val="bg2"/>
                </a:solidFill>
                <a:effectLst/>
                <a:uLnTx/>
                <a:uFillTx/>
                <a:latin typeface="+mn-lt"/>
                <a:ea typeface="+mn-ea"/>
                <a:cs typeface="+mn-cs"/>
              </a:rPr>
              <a:t>Cives</a:t>
            </a:r>
            <a:r>
              <a:rPr kumimoji="0" lang="en-US" sz="1200" b="0" i="0" u="none" strike="noStrike" kern="1200" cap="none" spc="0" normalizeH="0" baseline="0" noProof="0">
                <a:ln>
                  <a:noFill/>
                </a:ln>
                <a:solidFill>
                  <a:schemeClr val="bg2"/>
                </a:solidFill>
                <a:effectLst/>
                <a:uLnTx/>
                <a:uFillTx/>
                <a:latin typeface="+mn-lt"/>
                <a:ea typeface="+mn-ea"/>
                <a:cs typeface="+mn-cs"/>
              </a:rPr>
              <a:t>. CA Cancer J Clin. 2018;68:471.</a:t>
            </a:r>
          </a:p>
        </p:txBody>
      </p:sp>
    </p:spTree>
    <p:extLst>
      <p:ext uri="{BB962C8B-B14F-4D97-AF65-F5344CB8AC3E}">
        <p14:creationId xmlns:p14="http://schemas.microsoft.com/office/powerpoint/2010/main" val="1327995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F9A2E-E199-1EF4-DAFD-2BC6D560B4A4}"/>
              </a:ext>
            </a:extLst>
          </p:cNvPr>
          <p:cNvSpPr>
            <a:spLocks noGrp="1"/>
          </p:cNvSpPr>
          <p:nvPr>
            <p:ph type="title"/>
          </p:nvPr>
        </p:nvSpPr>
        <p:spPr/>
        <p:txBody>
          <a:bodyPr/>
          <a:lstStyle/>
          <a:p>
            <a:r>
              <a:rPr lang="en-US"/>
              <a:t>Functional Pancreatic NETs</a:t>
            </a:r>
          </a:p>
        </p:txBody>
      </p:sp>
      <p:graphicFrame>
        <p:nvGraphicFramePr>
          <p:cNvPr id="4" name="Table 4">
            <a:extLst>
              <a:ext uri="{FF2B5EF4-FFF2-40B4-BE49-F238E27FC236}">
                <a16:creationId xmlns:a16="http://schemas.microsoft.com/office/drawing/2014/main" id="{955220F6-1C74-AB1B-0510-6B1D74985D8F}"/>
              </a:ext>
            </a:extLst>
          </p:cNvPr>
          <p:cNvGraphicFramePr>
            <a:graphicFrameLocks noGrp="1"/>
          </p:cNvGraphicFramePr>
          <p:nvPr>
            <p:ph idx="1"/>
            <p:extLst>
              <p:ext uri="{D42A27DB-BD31-4B8C-83A1-F6EECF244321}">
                <p14:modId xmlns:p14="http://schemas.microsoft.com/office/powerpoint/2010/main" val="1562906794"/>
              </p:ext>
            </p:extLst>
          </p:nvPr>
        </p:nvGraphicFramePr>
        <p:xfrm>
          <a:off x="717550" y="1341440"/>
          <a:ext cx="10788650" cy="4907280"/>
        </p:xfrm>
        <a:graphic>
          <a:graphicData uri="http://schemas.openxmlformats.org/drawingml/2006/table">
            <a:tbl>
              <a:tblPr firstRow="1" bandRow="1">
                <a:tableStyleId>{5C22544A-7EE6-4342-B048-85BDC9FD1C3A}</a:tableStyleId>
              </a:tblPr>
              <a:tblGrid>
                <a:gridCol w="2157730">
                  <a:extLst>
                    <a:ext uri="{9D8B030D-6E8A-4147-A177-3AD203B41FA5}">
                      <a16:colId xmlns:a16="http://schemas.microsoft.com/office/drawing/2014/main" val="621913060"/>
                    </a:ext>
                  </a:extLst>
                </a:gridCol>
                <a:gridCol w="2157730">
                  <a:extLst>
                    <a:ext uri="{9D8B030D-6E8A-4147-A177-3AD203B41FA5}">
                      <a16:colId xmlns:a16="http://schemas.microsoft.com/office/drawing/2014/main" val="1456138796"/>
                    </a:ext>
                  </a:extLst>
                </a:gridCol>
                <a:gridCol w="2296352">
                  <a:extLst>
                    <a:ext uri="{9D8B030D-6E8A-4147-A177-3AD203B41FA5}">
                      <a16:colId xmlns:a16="http://schemas.microsoft.com/office/drawing/2014/main" val="4273843786"/>
                    </a:ext>
                  </a:extLst>
                </a:gridCol>
                <a:gridCol w="2019108">
                  <a:extLst>
                    <a:ext uri="{9D8B030D-6E8A-4147-A177-3AD203B41FA5}">
                      <a16:colId xmlns:a16="http://schemas.microsoft.com/office/drawing/2014/main" val="2001755181"/>
                    </a:ext>
                  </a:extLst>
                </a:gridCol>
                <a:gridCol w="2157730">
                  <a:extLst>
                    <a:ext uri="{9D8B030D-6E8A-4147-A177-3AD203B41FA5}">
                      <a16:colId xmlns:a16="http://schemas.microsoft.com/office/drawing/2014/main" val="313586180"/>
                    </a:ext>
                  </a:extLst>
                </a:gridCol>
              </a:tblGrid>
              <a:tr h="345369">
                <a:tc>
                  <a:txBody>
                    <a:bodyPr/>
                    <a:lstStyle/>
                    <a:p>
                      <a:pPr algn="l"/>
                      <a:r>
                        <a:rPr lang="en-US"/>
                        <a:t>Type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a:t>Tumor characteristics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a:t>Symptoms/signs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a:t>Associated syndrome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a:t>Initial Treatment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444760756"/>
                  </a:ext>
                </a:extLst>
              </a:tr>
              <a:tr h="707184">
                <a:tc>
                  <a:txBody>
                    <a:bodyPr/>
                    <a:lstStyle/>
                    <a:p>
                      <a:pPr algn="l"/>
                      <a:r>
                        <a:rPr lang="en-US" sz="1600">
                          <a:solidFill>
                            <a:schemeClr val="bg1"/>
                          </a:solidFill>
                        </a:rPr>
                        <a:t>Insulinomas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Typically small (&lt;2cm) and benign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Hypoglycemia (weakness, sweats, shakes, syncope, visual changes, confusion), improves with food</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May be associated with MEN1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Typically cured with surgical resection.  Diazoxide can be used to control blood glucose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35909564"/>
                  </a:ext>
                </a:extLst>
              </a:tr>
              <a:tr h="444046">
                <a:tc>
                  <a:txBody>
                    <a:bodyPr/>
                    <a:lstStyle/>
                    <a:p>
                      <a:pPr algn="l"/>
                      <a:r>
                        <a:rPr lang="en-US" sz="1600" err="1">
                          <a:solidFill>
                            <a:schemeClr val="bg1"/>
                          </a:solidFill>
                        </a:rPr>
                        <a:t>Gastrinomas</a:t>
                      </a:r>
                      <a:r>
                        <a:rPr lang="en-US" sz="1600">
                          <a:solidFill>
                            <a:schemeClr val="bg1"/>
                          </a:solidFill>
                        </a:rPr>
                        <a:t> (Zollinger Ellison Syndrome)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Can originate in pancreas or duodenum (</a:t>
                      </a:r>
                      <a:r>
                        <a:rPr lang="en-US" sz="1600" err="1">
                          <a:solidFill>
                            <a:schemeClr val="bg1"/>
                          </a:solidFill>
                        </a:rPr>
                        <a:t>gastrinoma</a:t>
                      </a:r>
                      <a:r>
                        <a:rPr lang="en-US" sz="1600">
                          <a:solidFill>
                            <a:schemeClr val="bg1"/>
                          </a:solidFill>
                        </a:rPr>
                        <a:t> triangle)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Peptic ulcers, reflux, diarrhea, abdominal pain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Often associated with MEN1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In addition to oncologic therapy, high dose PPIs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4286900702"/>
                  </a:ext>
                </a:extLst>
              </a:tr>
              <a:tr h="444046">
                <a:tc>
                  <a:txBody>
                    <a:bodyPr/>
                    <a:lstStyle/>
                    <a:p>
                      <a:pPr algn="l"/>
                      <a:r>
                        <a:rPr lang="en-US" sz="1600" err="1">
                          <a:solidFill>
                            <a:schemeClr val="bg1"/>
                          </a:solidFill>
                        </a:rPr>
                        <a:t>VIPomas</a:t>
                      </a:r>
                      <a:r>
                        <a:rPr lang="en-US" sz="1600">
                          <a:solidFill>
                            <a:schemeClr val="bg1"/>
                          </a:solidFill>
                        </a:rPr>
                        <a:t> (vasoactive </a:t>
                      </a:r>
                      <a:r>
                        <a:rPr lang="en-US" sz="1600" err="1">
                          <a:solidFill>
                            <a:schemeClr val="bg1"/>
                          </a:solidFill>
                        </a:rPr>
                        <a:t>intestintal</a:t>
                      </a:r>
                      <a:r>
                        <a:rPr lang="en-US" sz="1600">
                          <a:solidFill>
                            <a:schemeClr val="bg1"/>
                          </a:solidFill>
                        </a:rPr>
                        <a:t> peptide)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Often large tumors in tail of pancreas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Severe watery diarrhea, hypokalemia, dehydration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endParaRPr lang="en-US" sz="160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Surgery, somatostatin analogs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097856951"/>
                  </a:ext>
                </a:extLst>
              </a:tr>
              <a:tr h="707184">
                <a:tc>
                  <a:txBody>
                    <a:bodyPr/>
                    <a:lstStyle/>
                    <a:p>
                      <a:pPr algn="l"/>
                      <a:r>
                        <a:rPr lang="en-US" sz="1600">
                          <a:solidFill>
                            <a:schemeClr val="bg1"/>
                          </a:solidFill>
                        </a:rPr>
                        <a:t>Glucagonomas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Often large tumors in tail of pancreas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Rash (migratory necrolytic erythema), hyperglycemia, weight loss, glucose intolerance, deep vein thrombosis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endParaRPr lang="en-US" sz="160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Surgery, somatostatin analogs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542374818"/>
                  </a:ext>
                </a:extLst>
              </a:tr>
            </a:tbl>
          </a:graphicData>
        </a:graphic>
      </p:graphicFrame>
      <p:sp>
        <p:nvSpPr>
          <p:cNvPr id="3" name="TextBox 2">
            <a:extLst>
              <a:ext uri="{FF2B5EF4-FFF2-40B4-BE49-F238E27FC236}">
                <a16:creationId xmlns:a16="http://schemas.microsoft.com/office/drawing/2014/main" id="{96E66ED6-5FE5-8486-EDCD-744F6CBFCFF8}"/>
              </a:ext>
            </a:extLst>
          </p:cNvPr>
          <p:cNvSpPr txBox="1"/>
          <p:nvPr/>
        </p:nvSpPr>
        <p:spPr>
          <a:xfrm>
            <a:off x="411480" y="6364224"/>
            <a:ext cx="10953924" cy="276999"/>
          </a:xfrm>
          <a:prstGeom prst="rect">
            <a:avLst/>
          </a:prstGeom>
          <a:noFill/>
        </p:spPr>
        <p:txBody>
          <a:bodyPr wrap="square">
            <a:spAutoFit/>
          </a:bodyPr>
          <a:lstStyle/>
          <a:p>
            <a:r>
              <a:rPr lang="en-US" sz="1200" b="0" i="0">
                <a:solidFill>
                  <a:schemeClr val="bg2"/>
                </a:solidFill>
                <a:effectLst/>
                <a:latin typeface="+mn-lt"/>
              </a:rPr>
              <a:t>McKenna. Gland Surg. 2014;3:258.</a:t>
            </a:r>
            <a:endParaRPr lang="en-US" sz="1200">
              <a:solidFill>
                <a:schemeClr val="bg2"/>
              </a:solidFill>
              <a:latin typeface="+mn-lt"/>
            </a:endParaRPr>
          </a:p>
        </p:txBody>
      </p:sp>
    </p:spTree>
    <p:extLst>
      <p:ext uri="{BB962C8B-B14F-4D97-AF65-F5344CB8AC3E}">
        <p14:creationId xmlns:p14="http://schemas.microsoft.com/office/powerpoint/2010/main" val="3432586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10D1E-9B66-A817-A339-AF0FABEFE65B}"/>
              </a:ext>
            </a:extLst>
          </p:cNvPr>
          <p:cNvSpPr>
            <a:spLocks noGrp="1"/>
          </p:cNvSpPr>
          <p:nvPr>
            <p:ph type="title"/>
          </p:nvPr>
        </p:nvSpPr>
        <p:spPr/>
        <p:txBody>
          <a:bodyPr/>
          <a:lstStyle/>
          <a:p>
            <a:r>
              <a:rPr lang="en-US"/>
              <a:t>Gastric NETs</a:t>
            </a:r>
          </a:p>
        </p:txBody>
      </p:sp>
      <p:graphicFrame>
        <p:nvGraphicFramePr>
          <p:cNvPr id="4" name="Table 4">
            <a:extLst>
              <a:ext uri="{FF2B5EF4-FFF2-40B4-BE49-F238E27FC236}">
                <a16:creationId xmlns:a16="http://schemas.microsoft.com/office/drawing/2014/main" id="{756E8EE9-8492-D138-CB5F-3D63C3BFAB1B}"/>
              </a:ext>
            </a:extLst>
          </p:cNvPr>
          <p:cNvGraphicFramePr>
            <a:graphicFrameLocks noGrp="1"/>
          </p:cNvGraphicFramePr>
          <p:nvPr>
            <p:ph idx="1"/>
            <p:extLst>
              <p:ext uri="{D42A27DB-BD31-4B8C-83A1-F6EECF244321}">
                <p14:modId xmlns:p14="http://schemas.microsoft.com/office/powerpoint/2010/main" val="1658392654"/>
              </p:ext>
            </p:extLst>
          </p:nvPr>
        </p:nvGraphicFramePr>
        <p:xfrm>
          <a:off x="717550" y="1600200"/>
          <a:ext cx="10764834" cy="2011680"/>
        </p:xfrm>
        <a:graphic>
          <a:graphicData uri="http://schemas.openxmlformats.org/drawingml/2006/table">
            <a:tbl>
              <a:tblPr firstRow="1" bandRow="1">
                <a:tableStyleId>{5C22544A-7EE6-4342-B048-85BDC9FD1C3A}</a:tableStyleId>
              </a:tblPr>
              <a:tblGrid>
                <a:gridCol w="2150065">
                  <a:extLst>
                    <a:ext uri="{9D8B030D-6E8A-4147-A177-3AD203B41FA5}">
                      <a16:colId xmlns:a16="http://schemas.microsoft.com/office/drawing/2014/main" val="3781649889"/>
                    </a:ext>
                  </a:extLst>
                </a:gridCol>
                <a:gridCol w="2150065">
                  <a:extLst>
                    <a:ext uri="{9D8B030D-6E8A-4147-A177-3AD203B41FA5}">
                      <a16:colId xmlns:a16="http://schemas.microsoft.com/office/drawing/2014/main" val="612970281"/>
                    </a:ext>
                  </a:extLst>
                </a:gridCol>
                <a:gridCol w="2150065">
                  <a:extLst>
                    <a:ext uri="{9D8B030D-6E8A-4147-A177-3AD203B41FA5}">
                      <a16:colId xmlns:a16="http://schemas.microsoft.com/office/drawing/2014/main" val="4175960205"/>
                    </a:ext>
                  </a:extLst>
                </a:gridCol>
                <a:gridCol w="2150065">
                  <a:extLst>
                    <a:ext uri="{9D8B030D-6E8A-4147-A177-3AD203B41FA5}">
                      <a16:colId xmlns:a16="http://schemas.microsoft.com/office/drawing/2014/main" val="2859431279"/>
                    </a:ext>
                  </a:extLst>
                </a:gridCol>
                <a:gridCol w="2164574">
                  <a:extLst>
                    <a:ext uri="{9D8B030D-6E8A-4147-A177-3AD203B41FA5}">
                      <a16:colId xmlns:a16="http://schemas.microsoft.com/office/drawing/2014/main" val="2414473205"/>
                    </a:ext>
                  </a:extLst>
                </a:gridCol>
              </a:tblGrid>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u="none" strike="noStrike" cap="none" normalizeH="0" baseline="0">
                          <a:ln>
                            <a:noFill/>
                          </a:ln>
                          <a:solidFill>
                            <a:schemeClr val="tx1"/>
                          </a:solidFill>
                          <a:effectLst/>
                        </a:rPr>
                        <a:t>Type</a:t>
                      </a:r>
                      <a:endParaRPr kumimoji="0" lang="en-US" sz="1800" b="1" i="0" u="none" strike="noStrike" cap="none" normalizeH="0" baseline="0">
                        <a:ln>
                          <a:noFill/>
                        </a:ln>
                        <a:solidFill>
                          <a:schemeClr val="tx1"/>
                        </a:solidFill>
                        <a:effectLst/>
                        <a:latin typeface="Arial-Moffitt" pitchFamily="34" charset="0"/>
                      </a:endParaRPr>
                    </a:p>
                  </a:txBody>
                  <a:tcPr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u="none" strike="noStrike" cap="none" normalizeH="0" baseline="0">
                          <a:ln>
                            <a:noFill/>
                          </a:ln>
                          <a:solidFill>
                            <a:schemeClr val="tx1"/>
                          </a:solidFill>
                          <a:effectLst/>
                        </a:rPr>
                        <a:t>Underlying Disease</a:t>
                      </a:r>
                      <a:endParaRPr kumimoji="0" lang="en-US" sz="1800" b="1" i="0" u="none" strike="noStrike" cap="none" normalizeH="0" baseline="0">
                        <a:ln>
                          <a:noFill/>
                        </a:ln>
                        <a:solidFill>
                          <a:schemeClr val="tx1"/>
                        </a:solidFill>
                        <a:effectLst/>
                        <a:latin typeface="Arial-Moffitt" pitchFamily="34" charset="0"/>
                      </a:endParaRPr>
                    </a:p>
                  </a:txBody>
                  <a:tcPr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u="none" strike="noStrike" cap="none" normalizeH="0" baseline="0">
                          <a:ln>
                            <a:noFill/>
                          </a:ln>
                          <a:solidFill>
                            <a:schemeClr val="tx1"/>
                          </a:solidFill>
                          <a:effectLst/>
                        </a:rPr>
                        <a:t>Serum Gastrin</a:t>
                      </a:r>
                      <a:endParaRPr kumimoji="0" lang="en-US" sz="1800" b="1" i="0" u="none" strike="noStrike" cap="none" normalizeH="0" baseline="0">
                        <a:ln>
                          <a:noFill/>
                        </a:ln>
                        <a:solidFill>
                          <a:schemeClr val="tx1"/>
                        </a:solidFill>
                        <a:effectLst/>
                        <a:latin typeface="Arial-Moffitt" pitchFamily="34" charset="0"/>
                      </a:endParaRPr>
                    </a:p>
                  </a:txBody>
                  <a:tcPr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u="none" strike="noStrike" cap="none" normalizeH="0" baseline="0">
                          <a:ln>
                            <a:noFill/>
                          </a:ln>
                          <a:solidFill>
                            <a:schemeClr val="tx1"/>
                          </a:solidFill>
                          <a:effectLst/>
                        </a:rPr>
                        <a:t>Presentation</a:t>
                      </a:r>
                      <a:endParaRPr kumimoji="0" lang="en-US" sz="1800" b="1" i="0" u="none" strike="noStrike" cap="none" normalizeH="0" baseline="0">
                        <a:ln>
                          <a:noFill/>
                        </a:ln>
                        <a:solidFill>
                          <a:schemeClr val="tx1"/>
                        </a:solidFill>
                        <a:effectLst/>
                        <a:latin typeface="Arial-Moffitt" pitchFamily="34" charset="0"/>
                      </a:endParaRPr>
                    </a:p>
                  </a:txBody>
                  <a:tcPr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u="none" strike="noStrike" cap="none" normalizeH="0" baseline="0">
                          <a:ln>
                            <a:noFill/>
                          </a:ln>
                          <a:solidFill>
                            <a:schemeClr val="tx1"/>
                          </a:solidFill>
                          <a:effectLst/>
                        </a:rPr>
                        <a:t>Management</a:t>
                      </a:r>
                      <a:endParaRPr kumimoji="0" lang="en-US" sz="1800" b="1" i="0" u="none" strike="noStrike" cap="none" normalizeH="0" baseline="0">
                        <a:ln>
                          <a:noFill/>
                        </a:ln>
                        <a:solidFill>
                          <a:schemeClr val="tx1"/>
                        </a:solidFill>
                        <a:effectLst/>
                        <a:latin typeface="Arial-Moffitt" pitchFamily="34" charset="0"/>
                      </a:endParaRPr>
                    </a:p>
                  </a:txBody>
                  <a:tcPr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567159470"/>
                  </a:ext>
                </a:extLst>
              </a:tr>
              <a:tr h="1396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u="none" strike="noStrike" cap="none" normalizeH="0" baseline="0">
                          <a:ln>
                            <a:noFill/>
                          </a:ln>
                          <a:solidFill>
                            <a:schemeClr val="bg1"/>
                          </a:solidFill>
                          <a:effectLst/>
                        </a:rPr>
                        <a:t>Type 1</a:t>
                      </a:r>
                      <a:endParaRPr kumimoji="0" lang="en-US" sz="1800" b="0" i="0" u="none" strike="noStrike" cap="none" normalizeH="0" baseline="0">
                        <a:ln>
                          <a:noFill/>
                        </a:ln>
                        <a:solidFill>
                          <a:schemeClr val="bg1"/>
                        </a:solidFill>
                        <a:effectLst/>
                        <a:latin typeface="Arial-Moffitt" pitchFamily="34" charset="0"/>
                      </a:endParaRPr>
                    </a:p>
                  </a:txBody>
                  <a:tcPr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u="none" strike="noStrike" cap="none" normalizeH="0" baseline="0">
                          <a:ln>
                            <a:noFill/>
                          </a:ln>
                          <a:solidFill>
                            <a:schemeClr val="bg1"/>
                          </a:solidFill>
                          <a:effectLst/>
                        </a:rPr>
                        <a:t>Chronic atrophic gastritis</a:t>
                      </a:r>
                      <a:endParaRPr kumimoji="0" lang="en-US" sz="1800" b="0" i="0" u="none" strike="noStrike" cap="none" normalizeH="0" baseline="0">
                        <a:ln>
                          <a:noFill/>
                        </a:ln>
                        <a:solidFill>
                          <a:schemeClr val="bg1"/>
                        </a:solidFill>
                        <a:effectLst/>
                        <a:latin typeface="Arial-Moffitt" pitchFamily="34" charset="0"/>
                      </a:endParaRPr>
                    </a:p>
                  </a:txBody>
                  <a:tcPr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u="none" strike="noStrike" cap="none" normalizeH="0" baseline="0">
                          <a:ln>
                            <a:noFill/>
                          </a:ln>
                          <a:solidFill>
                            <a:schemeClr val="bg1"/>
                          </a:solidFill>
                          <a:effectLst/>
                        </a:rPr>
                        <a:t>High</a:t>
                      </a:r>
                      <a:endParaRPr kumimoji="0" lang="en-US" sz="1800" b="0" i="0" u="none" strike="noStrike" cap="none" normalizeH="0" baseline="0">
                        <a:ln>
                          <a:noFill/>
                        </a:ln>
                        <a:solidFill>
                          <a:schemeClr val="bg1"/>
                        </a:solidFill>
                        <a:effectLst/>
                        <a:latin typeface="Arial-Moffitt" pitchFamily="34" charset="0"/>
                      </a:endParaRPr>
                    </a:p>
                  </a:txBody>
                  <a:tcPr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u="none" strike="noStrike" cap="none" normalizeH="0" baseline="0">
                          <a:ln>
                            <a:noFill/>
                          </a:ln>
                          <a:solidFill>
                            <a:schemeClr val="bg1"/>
                          </a:solidFill>
                          <a:effectLst/>
                        </a:rPr>
                        <a:t>Indolent, multifocal tumorlets</a:t>
                      </a:r>
                      <a:endParaRPr kumimoji="0" lang="en-US" sz="1800" b="0" i="0" u="none" strike="noStrike" cap="none" normalizeH="0" baseline="0">
                        <a:ln>
                          <a:noFill/>
                        </a:ln>
                        <a:solidFill>
                          <a:schemeClr val="bg1"/>
                        </a:solidFill>
                        <a:effectLst/>
                        <a:latin typeface="Arial-Moffitt" pitchFamily="34" charset="0"/>
                      </a:endParaRPr>
                    </a:p>
                  </a:txBody>
                  <a:tcPr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u="none" strike="noStrike" cap="none" normalizeH="0" baseline="0">
                          <a:ln>
                            <a:noFill/>
                          </a:ln>
                          <a:solidFill>
                            <a:schemeClr val="bg1"/>
                          </a:solidFill>
                          <a:effectLst/>
                        </a:rPr>
                        <a:t>Endoscopic surveillance</a:t>
                      </a:r>
                      <a:endParaRPr kumimoji="0" lang="en-US" sz="1800" b="0" i="0" u="none" strike="noStrike" cap="none" normalizeH="0" baseline="0">
                        <a:ln>
                          <a:noFill/>
                        </a:ln>
                        <a:solidFill>
                          <a:schemeClr val="bg1"/>
                        </a:solidFill>
                        <a:effectLst/>
                        <a:latin typeface="Arial-Moffitt" pitchFamily="34" charset="0"/>
                      </a:endParaRPr>
                    </a:p>
                  </a:txBody>
                  <a:tcPr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450065525"/>
                  </a:ext>
                </a:extLst>
              </a:tr>
              <a:tr h="1396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u="none" strike="noStrike" cap="none" normalizeH="0" baseline="0">
                          <a:ln>
                            <a:noFill/>
                          </a:ln>
                          <a:solidFill>
                            <a:schemeClr val="bg1"/>
                          </a:solidFill>
                          <a:effectLst/>
                        </a:rPr>
                        <a:t>Type 2</a:t>
                      </a:r>
                      <a:endParaRPr kumimoji="0" lang="en-US" sz="1800" b="0" i="0" u="none" strike="noStrike" cap="none" normalizeH="0" baseline="0">
                        <a:ln>
                          <a:noFill/>
                        </a:ln>
                        <a:solidFill>
                          <a:schemeClr val="bg1"/>
                        </a:solidFill>
                        <a:effectLst/>
                        <a:latin typeface="Arial-Moffitt" pitchFamily="34" charset="0"/>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u="none" strike="noStrike" cap="none" normalizeH="0" baseline="0">
                          <a:ln>
                            <a:noFill/>
                          </a:ln>
                          <a:solidFill>
                            <a:schemeClr val="bg1"/>
                          </a:solidFill>
                          <a:effectLst/>
                        </a:rPr>
                        <a:t>Zollinger-Ellison Syndrome</a:t>
                      </a:r>
                      <a:endParaRPr kumimoji="0" lang="en-US" sz="1800" b="0" i="0" u="none" strike="noStrike" cap="none" normalizeH="0" baseline="0">
                        <a:ln>
                          <a:noFill/>
                        </a:ln>
                        <a:solidFill>
                          <a:schemeClr val="bg1"/>
                        </a:solidFill>
                        <a:effectLst/>
                        <a:latin typeface="Arial-Moffitt" pitchFamily="34" charset="0"/>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u="none" strike="noStrike" cap="none" normalizeH="0" baseline="0">
                          <a:ln>
                            <a:noFill/>
                          </a:ln>
                          <a:solidFill>
                            <a:schemeClr val="bg1"/>
                          </a:solidFill>
                          <a:effectLst/>
                        </a:rPr>
                        <a:t>High</a:t>
                      </a:r>
                      <a:endParaRPr kumimoji="0" lang="en-US" sz="1800" b="0" i="0" u="none" strike="noStrike" cap="none" normalizeH="0" baseline="0">
                        <a:ln>
                          <a:noFill/>
                        </a:ln>
                        <a:solidFill>
                          <a:schemeClr val="bg1"/>
                        </a:solidFill>
                        <a:effectLst/>
                        <a:latin typeface="Arial-Moffitt" pitchFamily="34" charset="0"/>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u="none" strike="noStrike" cap="none" normalizeH="0" baseline="0">
                          <a:ln>
                            <a:noFill/>
                          </a:ln>
                          <a:solidFill>
                            <a:schemeClr val="bg1"/>
                          </a:solidFill>
                          <a:effectLst/>
                        </a:rPr>
                        <a:t>Indolent, multifocal tumorlets</a:t>
                      </a:r>
                      <a:endParaRPr kumimoji="0" lang="en-US" sz="1800" b="0" i="0" u="none" strike="noStrike" cap="none" normalizeH="0" baseline="0">
                        <a:ln>
                          <a:noFill/>
                        </a:ln>
                        <a:solidFill>
                          <a:schemeClr val="bg1"/>
                        </a:solidFill>
                        <a:effectLst/>
                        <a:latin typeface="Arial-Moffitt" pitchFamily="34" charset="0"/>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u="none" strike="noStrike" cap="none" normalizeH="0" baseline="0">
                          <a:ln>
                            <a:noFill/>
                          </a:ln>
                          <a:solidFill>
                            <a:schemeClr val="bg1"/>
                          </a:solidFill>
                          <a:effectLst/>
                        </a:rPr>
                        <a:t>Endoscopic surveillance</a:t>
                      </a:r>
                      <a:endParaRPr kumimoji="0" lang="en-US" sz="1800" b="0" i="0" u="none" strike="noStrike" cap="none" normalizeH="0" baseline="0">
                        <a:ln>
                          <a:noFill/>
                        </a:ln>
                        <a:solidFill>
                          <a:schemeClr val="bg1"/>
                        </a:solidFill>
                        <a:effectLst/>
                        <a:latin typeface="Arial-Moffitt" pitchFamily="34" charset="0"/>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565412874"/>
                  </a:ext>
                </a:extLst>
              </a:tr>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u="none" strike="noStrike" cap="none" normalizeH="0" baseline="0">
                          <a:ln>
                            <a:noFill/>
                          </a:ln>
                          <a:solidFill>
                            <a:schemeClr val="bg1"/>
                          </a:solidFill>
                          <a:effectLst/>
                        </a:rPr>
                        <a:t>Type 3</a:t>
                      </a:r>
                      <a:endParaRPr kumimoji="0" lang="en-US" sz="1800" b="0" i="0" u="none" strike="noStrike" cap="none" normalizeH="0" baseline="0">
                        <a:ln>
                          <a:noFill/>
                        </a:ln>
                        <a:solidFill>
                          <a:schemeClr val="bg1"/>
                        </a:solidFill>
                        <a:effectLst/>
                        <a:latin typeface="Arial-Moffitt" pitchFamily="34" charset="0"/>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u="none" strike="noStrike" cap="none" normalizeH="0" baseline="0">
                          <a:ln>
                            <a:noFill/>
                          </a:ln>
                          <a:solidFill>
                            <a:schemeClr val="bg1"/>
                          </a:solidFill>
                          <a:effectLst/>
                        </a:rPr>
                        <a:t>None</a:t>
                      </a:r>
                      <a:endParaRPr kumimoji="0" lang="en-US" sz="1800" b="0" i="0" u="none" strike="noStrike" cap="none" normalizeH="0" baseline="0">
                        <a:ln>
                          <a:noFill/>
                        </a:ln>
                        <a:solidFill>
                          <a:schemeClr val="bg1"/>
                        </a:solidFill>
                        <a:effectLst/>
                        <a:latin typeface="Arial-Moffitt" pitchFamily="34" charset="0"/>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u="none" strike="noStrike" cap="none" normalizeH="0" baseline="0">
                          <a:ln>
                            <a:noFill/>
                          </a:ln>
                          <a:solidFill>
                            <a:schemeClr val="bg1"/>
                          </a:solidFill>
                          <a:effectLst/>
                        </a:rPr>
                        <a:t>Normal</a:t>
                      </a:r>
                      <a:endParaRPr kumimoji="0" lang="en-US" sz="1800" b="0" i="0" u="none" strike="noStrike" cap="none" normalizeH="0" baseline="0">
                        <a:ln>
                          <a:noFill/>
                        </a:ln>
                        <a:solidFill>
                          <a:schemeClr val="bg1"/>
                        </a:solidFill>
                        <a:effectLst/>
                        <a:latin typeface="Arial-Moffitt" pitchFamily="34" charset="0"/>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u="none" strike="noStrike" cap="none" normalizeH="0" baseline="0">
                          <a:ln>
                            <a:noFill/>
                          </a:ln>
                          <a:solidFill>
                            <a:schemeClr val="bg1"/>
                          </a:solidFill>
                          <a:effectLst/>
                        </a:rPr>
                        <a:t>Solitary tumors</a:t>
                      </a:r>
                      <a:endParaRPr kumimoji="0" lang="en-US" sz="1800" b="0" i="0" u="none" strike="noStrike" cap="none" normalizeH="0" baseline="0">
                        <a:ln>
                          <a:noFill/>
                        </a:ln>
                        <a:solidFill>
                          <a:schemeClr val="bg1"/>
                        </a:solidFill>
                        <a:effectLst/>
                        <a:latin typeface="Arial-Moffitt" pitchFamily="34" charset="0"/>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u="none" strike="noStrike" cap="none" normalizeH="0" baseline="0">
                          <a:ln>
                            <a:noFill/>
                          </a:ln>
                          <a:solidFill>
                            <a:schemeClr val="bg1"/>
                          </a:solidFill>
                          <a:effectLst/>
                        </a:rPr>
                        <a:t>Radical gastrectomy</a:t>
                      </a:r>
                      <a:endParaRPr kumimoji="0" lang="en-US" sz="1800" b="0" i="0" u="none" strike="noStrike" cap="none" normalizeH="0" baseline="0">
                        <a:ln>
                          <a:noFill/>
                        </a:ln>
                        <a:solidFill>
                          <a:schemeClr val="bg1"/>
                        </a:solidFill>
                        <a:effectLst/>
                        <a:latin typeface="Arial-Moffitt" pitchFamily="34" charset="0"/>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1216537"/>
                  </a:ext>
                </a:extLst>
              </a:tr>
            </a:tbl>
          </a:graphicData>
        </a:graphic>
      </p:graphicFrame>
      <p:sp>
        <p:nvSpPr>
          <p:cNvPr id="5" name="TextBox 4">
            <a:extLst>
              <a:ext uri="{FF2B5EF4-FFF2-40B4-BE49-F238E27FC236}">
                <a16:creationId xmlns:a16="http://schemas.microsoft.com/office/drawing/2014/main" id="{D1DF3E83-F927-1E6B-26ED-F4B3729F098D}"/>
              </a:ext>
            </a:extLst>
          </p:cNvPr>
          <p:cNvSpPr txBox="1"/>
          <p:nvPr/>
        </p:nvSpPr>
        <p:spPr>
          <a:xfrm>
            <a:off x="411480" y="6364224"/>
            <a:ext cx="10953924" cy="276999"/>
          </a:xfrm>
          <a:prstGeom prst="rect">
            <a:avLst/>
          </a:prstGeom>
          <a:noFill/>
        </p:spPr>
        <p:txBody>
          <a:bodyPr wrap="square">
            <a:spAutoFit/>
          </a:bodyPr>
          <a:lstStyle/>
          <a:p>
            <a:r>
              <a:rPr lang="en-US" sz="1200" b="0" i="0" err="1">
                <a:solidFill>
                  <a:schemeClr val="bg2"/>
                </a:solidFill>
                <a:effectLst/>
                <a:latin typeface="+mn-lt"/>
              </a:rPr>
              <a:t>Cives</a:t>
            </a:r>
            <a:r>
              <a:rPr lang="en-US" sz="1200" b="0" i="0">
                <a:solidFill>
                  <a:schemeClr val="bg2"/>
                </a:solidFill>
                <a:effectLst/>
                <a:latin typeface="+mn-lt"/>
              </a:rPr>
              <a:t>. CA Cancer J Clin. 2018;68:471.</a:t>
            </a:r>
            <a:endParaRPr lang="en-US" sz="1200">
              <a:solidFill>
                <a:schemeClr val="bg2"/>
              </a:solidFill>
              <a:latin typeface="+mn-lt"/>
            </a:endParaRPr>
          </a:p>
        </p:txBody>
      </p:sp>
    </p:spTree>
    <p:extLst>
      <p:ext uri="{BB962C8B-B14F-4D97-AF65-F5344CB8AC3E}">
        <p14:creationId xmlns:p14="http://schemas.microsoft.com/office/powerpoint/2010/main" val="1383838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784FA-BA32-3DD1-7C28-DB89C8F06D82}"/>
              </a:ext>
            </a:extLst>
          </p:cNvPr>
          <p:cNvSpPr>
            <a:spLocks noGrp="1"/>
          </p:cNvSpPr>
          <p:nvPr>
            <p:ph type="title"/>
          </p:nvPr>
        </p:nvSpPr>
        <p:spPr/>
        <p:txBody>
          <a:bodyPr/>
          <a:lstStyle/>
          <a:p>
            <a:r>
              <a:rPr lang="en-US"/>
              <a:t>Appendiceal and Rectal NETs</a:t>
            </a:r>
          </a:p>
        </p:txBody>
      </p:sp>
      <p:sp>
        <p:nvSpPr>
          <p:cNvPr id="3" name="Content Placeholder 2">
            <a:extLst>
              <a:ext uri="{FF2B5EF4-FFF2-40B4-BE49-F238E27FC236}">
                <a16:creationId xmlns:a16="http://schemas.microsoft.com/office/drawing/2014/main" id="{58670C1B-3FA8-DC07-8B4B-3306B9A441E8}"/>
              </a:ext>
            </a:extLst>
          </p:cNvPr>
          <p:cNvSpPr>
            <a:spLocks noGrp="1"/>
          </p:cNvSpPr>
          <p:nvPr>
            <p:ph sz="half" idx="1"/>
          </p:nvPr>
        </p:nvSpPr>
        <p:spPr>
          <a:xfrm>
            <a:off x="601820" y="1490294"/>
            <a:ext cx="5309278" cy="4678738"/>
          </a:xfrm>
        </p:spPr>
        <p:txBody>
          <a:bodyPr/>
          <a:lstStyle/>
          <a:p>
            <a:r>
              <a:rPr lang="en-US"/>
              <a:t>Appendiceal NET: most common tumor of appendix</a:t>
            </a:r>
            <a:r>
              <a:rPr lang="en-US" baseline="30000"/>
              <a:t>1</a:t>
            </a:r>
            <a:endParaRPr lang="en-US"/>
          </a:p>
          <a:p>
            <a:r>
              <a:rPr lang="en-US"/>
              <a:t>Usually found incidentally during appendectomy</a:t>
            </a:r>
            <a:r>
              <a:rPr lang="en-US" baseline="30000"/>
              <a:t>2</a:t>
            </a:r>
            <a:endParaRPr lang="en-US"/>
          </a:p>
          <a:p>
            <a:pPr eaLnBrk="1" hangingPunct="1">
              <a:buFont typeface="Wingdings" panose="05000000000000000000" pitchFamily="2" charset="2"/>
              <a:buChar char="§"/>
            </a:pPr>
            <a:r>
              <a:rPr lang="en-US" altLang="en-US"/>
              <a:t>Metastases exceptionally rare</a:t>
            </a:r>
            <a:r>
              <a:rPr lang="en-US" altLang="en-US" baseline="30000"/>
              <a:t>2</a:t>
            </a:r>
            <a:endParaRPr lang="en-US" altLang="en-US"/>
          </a:p>
        </p:txBody>
      </p:sp>
      <p:sp>
        <p:nvSpPr>
          <p:cNvPr id="4" name="Content Placeholder 3">
            <a:extLst>
              <a:ext uri="{FF2B5EF4-FFF2-40B4-BE49-F238E27FC236}">
                <a16:creationId xmlns:a16="http://schemas.microsoft.com/office/drawing/2014/main" id="{B7A7BB3A-EC57-65DA-410A-CACDA7C3861F}"/>
              </a:ext>
            </a:extLst>
          </p:cNvPr>
          <p:cNvSpPr>
            <a:spLocks noGrp="1"/>
          </p:cNvSpPr>
          <p:nvPr>
            <p:ph sz="half" idx="2"/>
          </p:nvPr>
        </p:nvSpPr>
        <p:spPr>
          <a:xfrm>
            <a:off x="6172926" y="1453718"/>
            <a:ext cx="5417254" cy="4679462"/>
          </a:xfrm>
        </p:spPr>
        <p:txBody>
          <a:bodyPr/>
          <a:lstStyle/>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altLang="en-US" sz="2800" b="0" i="0" u="none" strike="noStrike" kern="1200" cap="none" spc="0" normalizeH="0" baseline="0" noProof="0">
                <a:ln>
                  <a:noFill/>
                </a:ln>
                <a:solidFill>
                  <a:prstClr val="black"/>
                </a:solidFill>
                <a:effectLst/>
                <a:uLnTx/>
                <a:uFillTx/>
                <a:latin typeface="+mn-lt"/>
                <a:ea typeface="+mn-ea"/>
                <a:cs typeface="+mn-cs"/>
              </a:rPr>
              <a:t>Rectal NETs: 1%-2% of all rectal tumors</a:t>
            </a:r>
            <a:r>
              <a:rPr kumimoji="0" lang="en-US" altLang="en-US" sz="2800" b="0" i="0" u="none" strike="noStrike" kern="1200" cap="none" spc="0" normalizeH="0" baseline="30000" noProof="0">
                <a:ln>
                  <a:noFill/>
                </a:ln>
                <a:solidFill>
                  <a:prstClr val="black"/>
                </a:solidFill>
                <a:effectLst/>
                <a:uLnTx/>
                <a:uFillTx/>
                <a:latin typeface="+mn-lt"/>
                <a:ea typeface="+mn-ea"/>
                <a:cs typeface="+mn-cs"/>
              </a:rPr>
              <a:t>3</a:t>
            </a:r>
            <a:endParaRPr kumimoji="0" lang="en-US" altLang="en-US" sz="2800" b="0" i="0" u="none" strike="noStrike" kern="1200" cap="none" spc="0" normalizeH="0" baseline="0" noProof="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lang="en-US" altLang="en-US" kern="1200">
                <a:solidFill>
                  <a:prstClr val="black"/>
                </a:solidFill>
                <a:latin typeface="+mn-lt"/>
              </a:rPr>
              <a:t>Usually found incidentally during lower endoscopy</a:t>
            </a:r>
            <a:r>
              <a:rPr lang="en-US" altLang="en-US" kern="1200" baseline="30000">
                <a:solidFill>
                  <a:prstClr val="black"/>
                </a:solidFill>
                <a:latin typeface="+mn-lt"/>
              </a:rPr>
              <a:t>2</a:t>
            </a:r>
            <a:endParaRPr kumimoji="0" lang="en-US" altLang="en-US" sz="2800" b="0" i="0" u="none" strike="noStrike" kern="1200" cap="none" spc="0" normalizeH="0" baseline="0" noProof="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altLang="en-US" sz="2800" b="0" i="0" u="none" strike="noStrike" kern="1200" cap="none" spc="0" normalizeH="0" baseline="0" noProof="0">
                <a:ln>
                  <a:noFill/>
                </a:ln>
                <a:solidFill>
                  <a:prstClr val="black"/>
                </a:solidFill>
                <a:effectLst/>
                <a:uLnTx/>
                <a:uFillTx/>
                <a:latin typeface="+mn-lt"/>
                <a:ea typeface="+mn-ea"/>
                <a:cs typeface="+mn-cs"/>
              </a:rPr>
              <a:t>Tumors &lt;2 cm rarely metastasize</a:t>
            </a:r>
            <a:r>
              <a:rPr kumimoji="0" lang="en-US" altLang="en-US" sz="2800" b="0" i="0" u="none" strike="noStrike" kern="1200" cap="none" spc="0" normalizeH="0" baseline="30000" noProof="0">
                <a:ln>
                  <a:noFill/>
                </a:ln>
                <a:solidFill>
                  <a:prstClr val="black"/>
                </a:solidFill>
                <a:effectLst/>
                <a:uLnTx/>
                <a:uFillTx/>
                <a:latin typeface="+mn-lt"/>
                <a:ea typeface="+mn-ea"/>
                <a:cs typeface="+mn-cs"/>
              </a:rPr>
              <a:t>2</a:t>
            </a:r>
            <a:endParaRPr kumimoji="0" lang="en-US" altLang="en-US" sz="2800" b="0" i="0" u="none" strike="noStrike" kern="1200" cap="none" spc="0" normalizeH="0" baseline="0" noProof="0">
              <a:ln>
                <a:noFill/>
              </a:ln>
              <a:solidFill>
                <a:prstClr val="black"/>
              </a:solidFill>
              <a:effectLst/>
              <a:uLnTx/>
              <a:uFillTx/>
              <a:latin typeface="+mn-lt"/>
              <a:ea typeface="+mn-ea"/>
              <a:cs typeface="+mn-cs"/>
            </a:endParaRPr>
          </a:p>
          <a:p>
            <a:endParaRPr lang="en-US"/>
          </a:p>
        </p:txBody>
      </p:sp>
      <p:graphicFrame>
        <p:nvGraphicFramePr>
          <p:cNvPr id="5" name="Group 111">
            <a:extLst>
              <a:ext uri="{FF2B5EF4-FFF2-40B4-BE49-F238E27FC236}">
                <a16:creationId xmlns:a16="http://schemas.microsoft.com/office/drawing/2014/main" id="{90BDA109-E7F6-9ED5-388D-D1D9C7C43A1E}"/>
              </a:ext>
            </a:extLst>
          </p:cNvPr>
          <p:cNvGraphicFramePr>
            <a:graphicFrameLocks/>
          </p:cNvGraphicFramePr>
          <p:nvPr>
            <p:extLst>
              <p:ext uri="{D42A27DB-BD31-4B8C-83A1-F6EECF244321}">
                <p14:modId xmlns:p14="http://schemas.microsoft.com/office/powerpoint/2010/main" val="3962463092"/>
              </p:ext>
            </p:extLst>
          </p:nvPr>
        </p:nvGraphicFramePr>
        <p:xfrm>
          <a:off x="717550" y="4056250"/>
          <a:ext cx="5196237" cy="1097280"/>
        </p:xfrm>
        <a:graphic>
          <a:graphicData uri="http://schemas.openxmlformats.org/drawingml/2006/table">
            <a:tbl>
              <a:tblPr>
                <a:tableStyleId>{9DCAF9ED-07DC-4A11-8D7F-57B35C25682E}</a:tableStyleId>
              </a:tblPr>
              <a:tblGrid>
                <a:gridCol w="1157577">
                  <a:extLst>
                    <a:ext uri="{9D8B030D-6E8A-4147-A177-3AD203B41FA5}">
                      <a16:colId xmlns:a16="http://schemas.microsoft.com/office/drawing/2014/main" val="20000"/>
                    </a:ext>
                  </a:extLst>
                </a:gridCol>
                <a:gridCol w="4038660">
                  <a:extLst>
                    <a:ext uri="{9D8B030D-6E8A-4147-A177-3AD203B41FA5}">
                      <a16:colId xmlns:a16="http://schemas.microsoft.com/office/drawing/2014/main" val="20001"/>
                    </a:ext>
                  </a:extLst>
                </a:gridCol>
              </a:tblGrid>
              <a:tr h="17127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u="none" strike="noStrike" cap="none" normalizeH="0" baseline="0">
                          <a:ln>
                            <a:noFill/>
                          </a:ln>
                          <a:solidFill>
                            <a:schemeClr val="tx1"/>
                          </a:solidFill>
                          <a:effectLst/>
                        </a:rPr>
                        <a:t>Size</a:t>
                      </a:r>
                      <a:endParaRPr kumimoji="0" lang="en-US" sz="1800" b="1" i="0" u="none" strike="noStrike" cap="none" normalizeH="0" baseline="0">
                        <a:ln>
                          <a:noFill/>
                        </a:ln>
                        <a:solidFill>
                          <a:schemeClr val="tx1"/>
                        </a:solidFill>
                        <a:effectLst/>
                        <a:latin typeface="Arial-Moffitt" pitchFamily="34" charset="0"/>
                      </a:endParaRPr>
                    </a:p>
                  </a:txBody>
                  <a:tcPr anchor="ctr" horzOverflow="overflow">
                    <a:lnL w="12700" cmpd="sng">
                      <a:noFill/>
                    </a:lnL>
                    <a:lnR>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u="none" strike="noStrike" cap="none" normalizeH="0" baseline="0">
                          <a:ln>
                            <a:noFill/>
                          </a:ln>
                          <a:solidFill>
                            <a:schemeClr val="tx1"/>
                          </a:solidFill>
                          <a:effectLst/>
                        </a:rPr>
                        <a:t>Treatment</a:t>
                      </a:r>
                      <a:endParaRPr kumimoji="0" lang="en-US" sz="1800" b="1" i="0" u="none" strike="noStrike" cap="none" normalizeH="0" baseline="0">
                        <a:ln>
                          <a:noFill/>
                        </a:ln>
                        <a:solidFill>
                          <a:schemeClr val="tx1"/>
                        </a:solidFill>
                        <a:effectLst/>
                        <a:latin typeface="Arial-Moffitt" pitchFamily="34" charset="0"/>
                      </a:endParaRPr>
                    </a:p>
                  </a:txBody>
                  <a:tcPr anchor="ctr" horzOverflow="overflow">
                    <a:lnL>
                      <a:noFill/>
                    </a:lnL>
                    <a:lnR w="12700" cmpd="sng">
                      <a:noFill/>
                    </a:lnR>
                    <a:lnT w="12700" cmpd="sng">
                      <a:noFill/>
                    </a:lnT>
                    <a:lnB w="127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0000"/>
                  </a:ext>
                </a:extLst>
              </a:tr>
              <a:tr h="15355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u="none" strike="noStrike" cap="none" normalizeH="0" baseline="0">
                          <a:ln>
                            <a:noFill/>
                          </a:ln>
                          <a:solidFill>
                            <a:schemeClr val="bg1"/>
                          </a:solidFill>
                          <a:effectLst/>
                        </a:rPr>
                        <a:t>&lt;2 cm</a:t>
                      </a:r>
                      <a:endParaRPr kumimoji="0" lang="en-US" sz="1800" b="0" i="0" u="none" strike="noStrike" cap="none" normalizeH="0" baseline="0">
                        <a:ln>
                          <a:noFill/>
                        </a:ln>
                        <a:solidFill>
                          <a:schemeClr val="bg1"/>
                        </a:solidFill>
                        <a:effectLst/>
                        <a:latin typeface="Arial-Moffitt" pitchFamily="34" charset="0"/>
                      </a:endParaRPr>
                    </a:p>
                  </a:txBody>
                  <a:tcPr anchor="ctr" horzOverflow="overflow">
                    <a:lnL w="12700" cmpd="sng">
                      <a:noFill/>
                    </a:lnL>
                    <a:lnR>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u="none" strike="noStrike" cap="none" normalizeH="0" baseline="0">
                          <a:ln>
                            <a:noFill/>
                          </a:ln>
                          <a:solidFill>
                            <a:schemeClr val="bg1"/>
                          </a:solidFill>
                          <a:effectLst/>
                        </a:rPr>
                        <a:t>Simple appendectomy</a:t>
                      </a:r>
                      <a:endParaRPr kumimoji="0" lang="en-US" sz="1800" b="0" i="0" u="none" strike="noStrike" cap="none" normalizeH="0" baseline="0">
                        <a:ln>
                          <a:noFill/>
                        </a:ln>
                        <a:solidFill>
                          <a:schemeClr val="bg1"/>
                        </a:solidFill>
                        <a:effectLst/>
                        <a:latin typeface="Arial-Moffitt" pitchFamily="34" charset="0"/>
                      </a:endParaRPr>
                    </a:p>
                  </a:txBody>
                  <a:tcPr anchor="ctr" horzOverflow="overflow">
                    <a:lnL>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1"/>
                  </a:ext>
                </a:extLst>
              </a:tr>
              <a:tr h="15355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u="none" strike="noStrike" cap="none" normalizeH="0" baseline="0">
                          <a:ln>
                            <a:noFill/>
                          </a:ln>
                          <a:solidFill>
                            <a:schemeClr val="bg1"/>
                          </a:solidFill>
                          <a:effectLst/>
                        </a:rPr>
                        <a:t>&gt;2 cm*</a:t>
                      </a:r>
                      <a:endParaRPr kumimoji="0" lang="en-US" sz="1800" b="0" i="0" u="none" strike="noStrike" cap="none" normalizeH="0" baseline="0">
                        <a:ln>
                          <a:noFill/>
                        </a:ln>
                        <a:solidFill>
                          <a:schemeClr val="bg1"/>
                        </a:solidFill>
                        <a:effectLst/>
                        <a:latin typeface="Arial-Moffitt" pitchFamily="34" charset="0"/>
                      </a:endParaRPr>
                    </a:p>
                  </a:txBody>
                  <a:tcPr anchor="ctr" horzOverflow="overflow">
                    <a:lnL w="12700" cmpd="sng">
                      <a:noFill/>
                    </a:lnL>
                    <a:lnR>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u="none" strike="noStrike" cap="none" normalizeH="0" baseline="0">
                          <a:ln>
                            <a:noFill/>
                          </a:ln>
                          <a:solidFill>
                            <a:schemeClr val="bg1"/>
                          </a:solidFill>
                          <a:effectLst/>
                        </a:rPr>
                        <a:t>Completion right hemicolectomy</a:t>
                      </a:r>
                      <a:endParaRPr kumimoji="0" lang="en-US" sz="1800" b="0" i="0" u="none" strike="noStrike" cap="none" normalizeH="0" baseline="0">
                        <a:ln>
                          <a:noFill/>
                        </a:ln>
                        <a:solidFill>
                          <a:schemeClr val="bg1"/>
                        </a:solidFill>
                        <a:effectLst/>
                        <a:latin typeface="Arial-Moffitt" pitchFamily="34" charset="0"/>
                      </a:endParaRPr>
                    </a:p>
                  </a:txBody>
                  <a:tcPr anchor="ctr" horzOverflow="overflow">
                    <a:lnL>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bl>
          </a:graphicData>
        </a:graphic>
      </p:graphicFrame>
      <p:graphicFrame>
        <p:nvGraphicFramePr>
          <p:cNvPr id="6" name="Group 111">
            <a:extLst>
              <a:ext uri="{FF2B5EF4-FFF2-40B4-BE49-F238E27FC236}">
                <a16:creationId xmlns:a16="http://schemas.microsoft.com/office/drawing/2014/main" id="{62329679-AA5A-EFAF-F74C-334E85484390}"/>
              </a:ext>
            </a:extLst>
          </p:cNvPr>
          <p:cNvGraphicFramePr>
            <a:graphicFrameLocks/>
          </p:cNvGraphicFramePr>
          <p:nvPr>
            <p:extLst>
              <p:ext uri="{D42A27DB-BD31-4B8C-83A1-F6EECF244321}">
                <p14:modId xmlns:p14="http://schemas.microsoft.com/office/powerpoint/2010/main" val="1174397969"/>
              </p:ext>
            </p:extLst>
          </p:nvPr>
        </p:nvGraphicFramePr>
        <p:xfrm>
          <a:off x="6249945" y="4056250"/>
          <a:ext cx="5256256" cy="1645920"/>
        </p:xfrm>
        <a:graphic>
          <a:graphicData uri="http://schemas.openxmlformats.org/drawingml/2006/table">
            <a:tbl>
              <a:tblPr>
                <a:tableStyleId>{9DCAF9ED-07DC-4A11-8D7F-57B35C25682E}</a:tableStyleId>
              </a:tblPr>
              <a:tblGrid>
                <a:gridCol w="1170950">
                  <a:extLst>
                    <a:ext uri="{9D8B030D-6E8A-4147-A177-3AD203B41FA5}">
                      <a16:colId xmlns:a16="http://schemas.microsoft.com/office/drawing/2014/main" val="20000"/>
                    </a:ext>
                  </a:extLst>
                </a:gridCol>
                <a:gridCol w="4085306">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u="none" strike="noStrike" cap="none" normalizeH="0" baseline="0">
                          <a:ln>
                            <a:noFill/>
                          </a:ln>
                          <a:solidFill>
                            <a:schemeClr val="tx1"/>
                          </a:solidFill>
                          <a:effectLst/>
                        </a:rPr>
                        <a:t>Size</a:t>
                      </a:r>
                      <a:endParaRPr kumimoji="0" lang="en-US" sz="1800" b="1" i="0" u="none" strike="noStrike" cap="none" normalizeH="0" baseline="0">
                        <a:ln>
                          <a:noFill/>
                        </a:ln>
                        <a:solidFill>
                          <a:schemeClr val="tx1"/>
                        </a:solidFill>
                        <a:effectLst/>
                        <a:latin typeface="Arial-Moffitt" pitchFamily="34" charset="0"/>
                      </a:endParaRPr>
                    </a:p>
                  </a:txBody>
                  <a:tcPr anchor="ctr" horzOverflow="overflow">
                    <a:lnL w="12700" cmpd="sng">
                      <a:noFill/>
                    </a:lnL>
                    <a:lnR>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u="none" strike="noStrike" cap="none" normalizeH="0" baseline="0">
                          <a:ln>
                            <a:noFill/>
                          </a:ln>
                          <a:solidFill>
                            <a:schemeClr val="tx1"/>
                          </a:solidFill>
                          <a:effectLst/>
                        </a:rPr>
                        <a:t>Treatment</a:t>
                      </a:r>
                      <a:endParaRPr kumimoji="0" lang="en-US" sz="1800" b="1" i="0" u="none" strike="noStrike" cap="none" normalizeH="0" baseline="0">
                        <a:ln>
                          <a:noFill/>
                        </a:ln>
                        <a:solidFill>
                          <a:schemeClr val="tx1"/>
                        </a:solidFill>
                        <a:effectLst/>
                        <a:latin typeface="Arial-Moffitt" pitchFamily="34" charset="0"/>
                      </a:endParaRPr>
                    </a:p>
                  </a:txBody>
                  <a:tcPr anchor="ctr" horzOverflow="overflow">
                    <a:lnL>
                      <a:noFill/>
                    </a:lnL>
                    <a:lnR w="12700" cmpd="sng">
                      <a:noFill/>
                    </a:lnR>
                    <a:lnT w="12700" cmpd="sng">
                      <a:noFill/>
                    </a:lnT>
                    <a:lnB w="127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u="none" strike="noStrike" cap="none" normalizeH="0" baseline="0">
                          <a:ln>
                            <a:noFill/>
                          </a:ln>
                          <a:solidFill>
                            <a:schemeClr val="bg1"/>
                          </a:solidFill>
                          <a:effectLst/>
                          <a:latin typeface="+mn-lt"/>
                        </a:rPr>
                        <a:t>&lt;2 cm</a:t>
                      </a:r>
                      <a:r>
                        <a:rPr lang="en-US" sz="1800" b="0" baseline="30000">
                          <a:solidFill>
                            <a:schemeClr val="bg1"/>
                          </a:solidFill>
                          <a:latin typeface="Calibri" panose="020F0502020204030204" pitchFamily="34" charset="0"/>
                        </a:rPr>
                        <a:t>†</a:t>
                      </a:r>
                      <a:endParaRPr kumimoji="0" lang="en-US" sz="1800" b="0" i="0" u="none" strike="noStrike" cap="none" normalizeH="0" baseline="30000">
                        <a:ln>
                          <a:noFill/>
                        </a:ln>
                        <a:solidFill>
                          <a:schemeClr val="bg1"/>
                        </a:solidFill>
                        <a:effectLst/>
                        <a:latin typeface="+mn-lt"/>
                      </a:endParaRPr>
                    </a:p>
                  </a:txBody>
                  <a:tcPr anchor="ctr" horzOverflow="overflow">
                    <a:lnL w="12700" cmpd="sng">
                      <a:noFill/>
                    </a:lnL>
                    <a:lnR>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u="none" strike="noStrike" cap="none" normalizeH="0" baseline="0">
                          <a:ln>
                            <a:noFill/>
                          </a:ln>
                          <a:solidFill>
                            <a:schemeClr val="bg1"/>
                          </a:solidFill>
                          <a:effectLst/>
                          <a:latin typeface="+mn-lt"/>
                        </a:rPr>
                        <a:t>Transanal or endoscopic excision, </a:t>
                      </a:r>
                      <a:br>
                        <a:rPr kumimoji="0" lang="en-US" sz="1800" b="0" u="none" strike="noStrike" cap="none" normalizeH="0" baseline="0">
                          <a:ln>
                            <a:noFill/>
                          </a:ln>
                          <a:solidFill>
                            <a:schemeClr val="bg1"/>
                          </a:solidFill>
                          <a:effectLst/>
                          <a:latin typeface="+mn-lt"/>
                        </a:rPr>
                      </a:br>
                      <a:r>
                        <a:rPr kumimoji="0" lang="en-US" sz="1800" b="0" u="none" strike="noStrike" cap="none" normalizeH="0" baseline="0">
                          <a:ln>
                            <a:noFill/>
                          </a:ln>
                          <a:solidFill>
                            <a:schemeClr val="bg1"/>
                          </a:solidFill>
                          <a:effectLst/>
                          <a:latin typeface="+mn-lt"/>
                        </a:rPr>
                        <a:t>if possible</a:t>
                      </a:r>
                      <a:endParaRPr kumimoji="0" lang="en-US" sz="1800" b="0" i="0" u="none" strike="noStrike" cap="none" normalizeH="0" baseline="0">
                        <a:ln>
                          <a:noFill/>
                        </a:ln>
                        <a:solidFill>
                          <a:schemeClr val="bg1"/>
                        </a:solidFill>
                        <a:effectLst/>
                        <a:latin typeface="+mn-lt"/>
                      </a:endParaRPr>
                    </a:p>
                  </a:txBody>
                  <a:tcPr anchor="ctr" horzOverflow="overflow">
                    <a:lnL>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u="none" strike="noStrike" cap="none" normalizeH="0" baseline="0">
                          <a:ln>
                            <a:noFill/>
                          </a:ln>
                          <a:solidFill>
                            <a:schemeClr val="bg1"/>
                          </a:solidFill>
                          <a:effectLst/>
                          <a:latin typeface="+mn-lt"/>
                        </a:rPr>
                        <a:t>&gt;2 cm</a:t>
                      </a:r>
                      <a:endParaRPr kumimoji="0" lang="en-US" sz="1800" b="0" i="0" u="none" strike="noStrike" cap="none" normalizeH="0" baseline="0">
                        <a:ln>
                          <a:noFill/>
                        </a:ln>
                        <a:solidFill>
                          <a:schemeClr val="bg1"/>
                        </a:solidFill>
                        <a:effectLst/>
                        <a:latin typeface="+mn-lt"/>
                      </a:endParaRPr>
                    </a:p>
                  </a:txBody>
                  <a:tcPr anchor="ctr" horzOverflow="overflow">
                    <a:lnL w="12700" cmpd="sng">
                      <a:noFill/>
                    </a:lnL>
                    <a:lnR>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bg1"/>
                          </a:solidFill>
                          <a:effectLst/>
                          <a:latin typeface="+mn-lt"/>
                        </a:rPr>
                        <a:t>Staging imaging, then oncologic resection (LAR or APR)</a:t>
                      </a:r>
                    </a:p>
                  </a:txBody>
                  <a:tcPr anchor="ctr" horzOverflow="overflow">
                    <a:lnL>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bl>
          </a:graphicData>
        </a:graphic>
      </p:graphicFrame>
      <p:sp>
        <p:nvSpPr>
          <p:cNvPr id="7" name="Text Box 4">
            <a:extLst>
              <a:ext uri="{FF2B5EF4-FFF2-40B4-BE49-F238E27FC236}">
                <a16:creationId xmlns:a16="http://schemas.microsoft.com/office/drawing/2014/main" id="{0914D540-7320-9496-7774-664B8924E47A}"/>
              </a:ext>
            </a:extLst>
          </p:cNvPr>
          <p:cNvSpPr txBox="1">
            <a:spLocks noChangeArrowheads="1"/>
          </p:cNvSpPr>
          <p:nvPr/>
        </p:nvSpPr>
        <p:spPr bwMode="auto">
          <a:xfrm>
            <a:off x="411480" y="6189468"/>
            <a:ext cx="8305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bg1"/>
                </a:solidFill>
                <a:latin typeface="Arial-Moffitt" panose="020B0604020202020204" pitchFamily="34" charset="0"/>
              </a:defRPr>
            </a:lvl1pPr>
            <a:lvl2pPr marL="742950" indent="-285750" eaLnBrk="0" hangingPunct="0">
              <a:defRPr sz="1400">
                <a:solidFill>
                  <a:schemeClr val="bg1"/>
                </a:solidFill>
                <a:latin typeface="Arial-Moffitt" panose="020B0604020202020204" pitchFamily="34" charset="0"/>
              </a:defRPr>
            </a:lvl2pPr>
            <a:lvl3pPr marL="1143000" indent="-228600" eaLnBrk="0" hangingPunct="0">
              <a:defRPr sz="1400">
                <a:solidFill>
                  <a:schemeClr val="bg1"/>
                </a:solidFill>
                <a:latin typeface="Arial-Moffitt" panose="020B0604020202020204" pitchFamily="34" charset="0"/>
              </a:defRPr>
            </a:lvl3pPr>
            <a:lvl4pPr marL="1600200" indent="-228600" eaLnBrk="0" hangingPunct="0">
              <a:defRPr sz="1400">
                <a:solidFill>
                  <a:schemeClr val="bg1"/>
                </a:solidFill>
                <a:latin typeface="Arial-Moffitt" panose="020B0604020202020204" pitchFamily="34" charset="0"/>
              </a:defRPr>
            </a:lvl4pPr>
            <a:lvl5pPr marL="2057400" indent="-228600" eaLnBrk="0" hangingPunct="0">
              <a:defRPr sz="1400">
                <a:solidFill>
                  <a:schemeClr val="bg1"/>
                </a:solidFill>
                <a:latin typeface="Arial-Moffitt" panose="020B0604020202020204" pitchFamily="34" charset="0"/>
              </a:defRPr>
            </a:lvl5pPr>
            <a:lvl6pPr marL="2514600" indent="-228600" eaLnBrk="0" fontAlgn="base" hangingPunct="0">
              <a:spcBef>
                <a:spcPct val="0"/>
              </a:spcBef>
              <a:spcAft>
                <a:spcPct val="0"/>
              </a:spcAft>
              <a:defRPr sz="1400">
                <a:solidFill>
                  <a:schemeClr val="bg1"/>
                </a:solidFill>
                <a:latin typeface="Arial-Moffitt" panose="020B0604020202020204" pitchFamily="34" charset="0"/>
              </a:defRPr>
            </a:lvl6pPr>
            <a:lvl7pPr marL="2971800" indent="-228600" eaLnBrk="0" fontAlgn="base" hangingPunct="0">
              <a:spcBef>
                <a:spcPct val="0"/>
              </a:spcBef>
              <a:spcAft>
                <a:spcPct val="0"/>
              </a:spcAft>
              <a:defRPr sz="1400">
                <a:solidFill>
                  <a:schemeClr val="bg1"/>
                </a:solidFill>
                <a:latin typeface="Arial-Moffitt" panose="020B0604020202020204" pitchFamily="34" charset="0"/>
              </a:defRPr>
            </a:lvl7pPr>
            <a:lvl8pPr marL="3429000" indent="-228600" eaLnBrk="0" fontAlgn="base" hangingPunct="0">
              <a:spcBef>
                <a:spcPct val="0"/>
              </a:spcBef>
              <a:spcAft>
                <a:spcPct val="0"/>
              </a:spcAft>
              <a:defRPr sz="1400">
                <a:solidFill>
                  <a:schemeClr val="bg1"/>
                </a:solidFill>
                <a:latin typeface="Arial-Moffitt" panose="020B0604020202020204" pitchFamily="34" charset="0"/>
              </a:defRPr>
            </a:lvl8pPr>
            <a:lvl9pPr marL="3886200" indent="-228600" eaLnBrk="0" fontAlgn="base" hangingPunct="0">
              <a:spcBef>
                <a:spcPct val="0"/>
              </a:spcBef>
              <a:spcAft>
                <a:spcPct val="0"/>
              </a:spcAft>
              <a:defRPr sz="1400">
                <a:solidFill>
                  <a:schemeClr val="bg1"/>
                </a:solidFill>
                <a:latin typeface="Arial-Moffitt" panose="020B0604020202020204" pitchFamily="34" charset="0"/>
              </a:defRPr>
            </a:lvl9pPr>
          </a:lstStyle>
          <a:p>
            <a:pPr eaLnBrk="1" hangingPunct="1">
              <a:spcBef>
                <a:spcPct val="50000"/>
              </a:spcBef>
            </a:pPr>
            <a:r>
              <a:rPr lang="en-US" altLang="en-US" sz="1200" b="0">
                <a:solidFill>
                  <a:schemeClr val="bg2"/>
                </a:solidFill>
                <a:latin typeface="+mn-lt"/>
              </a:rPr>
              <a:t>1. </a:t>
            </a:r>
            <a:r>
              <a:rPr lang="en-US" altLang="en-US" sz="1200" b="0" err="1">
                <a:solidFill>
                  <a:schemeClr val="bg2"/>
                </a:solidFill>
                <a:latin typeface="+mn-lt"/>
              </a:rPr>
              <a:t>Moertel</a:t>
            </a:r>
            <a:r>
              <a:rPr lang="en-US" altLang="en-US" sz="1200" b="0">
                <a:solidFill>
                  <a:schemeClr val="bg2"/>
                </a:solidFill>
                <a:latin typeface="+mn-lt"/>
              </a:rPr>
              <a:t>. NEJM. 1987;317:1699. 2. </a:t>
            </a:r>
            <a:r>
              <a:rPr lang="en-US" sz="1200" b="0" i="0" err="1">
                <a:solidFill>
                  <a:schemeClr val="bg2"/>
                </a:solidFill>
                <a:effectLst/>
                <a:latin typeface="+mn-lt"/>
              </a:rPr>
              <a:t>Cives</a:t>
            </a:r>
            <a:r>
              <a:rPr lang="en-US" sz="1200" b="0" i="0">
                <a:solidFill>
                  <a:schemeClr val="bg2"/>
                </a:solidFill>
                <a:effectLst/>
                <a:latin typeface="+mn-lt"/>
              </a:rPr>
              <a:t>. CA Cancer J Clin. 2018;68:471. </a:t>
            </a:r>
            <a:br>
              <a:rPr lang="en-US" sz="1200" b="0" i="0">
                <a:solidFill>
                  <a:schemeClr val="bg2"/>
                </a:solidFill>
                <a:effectLst/>
                <a:latin typeface="+mn-lt"/>
              </a:rPr>
            </a:br>
            <a:r>
              <a:rPr lang="en-US" sz="1200" b="0" i="0">
                <a:solidFill>
                  <a:schemeClr val="bg2"/>
                </a:solidFill>
                <a:effectLst/>
                <a:latin typeface="+mn-lt"/>
              </a:rPr>
              <a:t>3. Gallo. WJG. 2022;28:1123. 4. </a:t>
            </a:r>
            <a:r>
              <a:rPr lang="en-US" altLang="en-US" sz="1200" b="0" err="1">
                <a:solidFill>
                  <a:schemeClr val="bg2"/>
                </a:solidFill>
                <a:latin typeface="+mn-lt"/>
              </a:rPr>
              <a:t>Naunheim</a:t>
            </a:r>
            <a:r>
              <a:rPr lang="en-US" altLang="en-US" sz="1200" b="0">
                <a:solidFill>
                  <a:schemeClr val="bg2"/>
                </a:solidFill>
                <a:latin typeface="+mn-lt"/>
              </a:rPr>
              <a:t>. Surgery. 1983;94:670. </a:t>
            </a:r>
          </a:p>
        </p:txBody>
      </p:sp>
      <p:sp>
        <p:nvSpPr>
          <p:cNvPr id="8" name="TextBox 7">
            <a:extLst>
              <a:ext uri="{FF2B5EF4-FFF2-40B4-BE49-F238E27FC236}">
                <a16:creationId xmlns:a16="http://schemas.microsoft.com/office/drawing/2014/main" id="{D319D0D7-A7D6-ED95-16FA-7C854FBA8BDF}"/>
              </a:ext>
            </a:extLst>
          </p:cNvPr>
          <p:cNvSpPr txBox="1"/>
          <p:nvPr/>
        </p:nvSpPr>
        <p:spPr bwMode="auto">
          <a:xfrm>
            <a:off x="618903" y="5747129"/>
            <a:ext cx="55624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*Suitable for young patients with low operative morbidity or mortality risk.</a:t>
            </a:r>
          </a:p>
        </p:txBody>
      </p:sp>
      <p:sp>
        <p:nvSpPr>
          <p:cNvPr id="9" name="TextBox 8">
            <a:extLst>
              <a:ext uri="{FF2B5EF4-FFF2-40B4-BE49-F238E27FC236}">
                <a16:creationId xmlns:a16="http://schemas.microsoft.com/office/drawing/2014/main" id="{66D55015-CFE5-8A91-937C-523B6D3F6546}"/>
              </a:ext>
            </a:extLst>
          </p:cNvPr>
          <p:cNvSpPr txBox="1"/>
          <p:nvPr/>
        </p:nvSpPr>
        <p:spPr bwMode="auto">
          <a:xfrm>
            <a:off x="6198624" y="5744522"/>
            <a:ext cx="5037311" cy="307777"/>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400" b="0" baseline="30000">
                <a:solidFill>
                  <a:schemeClr val="bg1"/>
                </a:solidFill>
                <a:latin typeface="Calibri" panose="020F0502020204030204" pitchFamily="34" charset="0"/>
              </a:rPr>
              <a:t>†</a:t>
            </a:r>
            <a:r>
              <a:rPr lang="en-US" sz="1400" b="0">
                <a:solidFill>
                  <a:schemeClr val="bg1"/>
                </a:solidFill>
                <a:latin typeface="Calibri" panose="020F0502020204030204" pitchFamily="34" charset="0"/>
              </a:rPr>
              <a:t>Unless invasion of muscularis </a:t>
            </a:r>
            <a:r>
              <a:rPr lang="en-US" sz="1400" b="0" err="1">
                <a:solidFill>
                  <a:schemeClr val="bg1"/>
                </a:solidFill>
                <a:latin typeface="Calibri" panose="020F0502020204030204" pitchFamily="34" charset="0"/>
              </a:rPr>
              <a:t>propia</a:t>
            </a:r>
            <a:r>
              <a:rPr lang="en-US" sz="1400" b="0">
                <a:solidFill>
                  <a:schemeClr val="bg1"/>
                </a:solidFill>
                <a:latin typeface="Calibri" panose="020F0502020204030204" pitchFamily="34" charset="0"/>
              </a:rPr>
              <a:t>.</a:t>
            </a:r>
          </a:p>
        </p:txBody>
      </p:sp>
    </p:spTree>
    <p:extLst>
      <p:ext uri="{BB962C8B-B14F-4D97-AF65-F5344CB8AC3E}">
        <p14:creationId xmlns:p14="http://schemas.microsoft.com/office/powerpoint/2010/main" val="3784618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A8326-7343-2F6E-AB8D-459E5721FE9D}"/>
              </a:ext>
            </a:extLst>
          </p:cNvPr>
          <p:cNvSpPr>
            <a:spLocks noGrp="1"/>
          </p:cNvSpPr>
          <p:nvPr>
            <p:ph type="title"/>
          </p:nvPr>
        </p:nvSpPr>
        <p:spPr/>
        <p:txBody>
          <a:bodyPr/>
          <a:lstStyle/>
          <a:p>
            <a:r>
              <a:rPr lang="en-US"/>
              <a:t>The Basics of NET Treatment</a:t>
            </a:r>
          </a:p>
        </p:txBody>
      </p:sp>
      <p:sp>
        <p:nvSpPr>
          <p:cNvPr id="4" name="TextBox 3">
            <a:extLst>
              <a:ext uri="{FF2B5EF4-FFF2-40B4-BE49-F238E27FC236}">
                <a16:creationId xmlns:a16="http://schemas.microsoft.com/office/drawing/2014/main" id="{098100DC-A1DE-26FE-F937-4559AA001C27}"/>
              </a:ext>
            </a:extLst>
          </p:cNvPr>
          <p:cNvSpPr txBox="1"/>
          <p:nvPr/>
        </p:nvSpPr>
        <p:spPr bwMode="auto">
          <a:xfrm>
            <a:off x="409726" y="6378922"/>
            <a:ext cx="86709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a:solidFill>
                  <a:schemeClr val="bg2"/>
                </a:solidFill>
                <a:latin typeface="Calibri" panose="020F0502020204030204" pitchFamily="34" charset="0"/>
              </a:rPr>
              <a:t>Pavel. Ann Oncol. 2020;31:844.</a:t>
            </a:r>
          </a:p>
        </p:txBody>
      </p:sp>
      <p:graphicFrame>
        <p:nvGraphicFramePr>
          <p:cNvPr id="5" name="Content Placeholder 4">
            <a:extLst>
              <a:ext uri="{FF2B5EF4-FFF2-40B4-BE49-F238E27FC236}">
                <a16:creationId xmlns:a16="http://schemas.microsoft.com/office/drawing/2014/main" id="{8FD97312-8187-61B8-424D-A58CF678CDDA}"/>
              </a:ext>
            </a:extLst>
          </p:cNvPr>
          <p:cNvGraphicFramePr>
            <a:graphicFrameLocks/>
          </p:cNvGraphicFramePr>
          <p:nvPr>
            <p:extLst>
              <p:ext uri="{D42A27DB-BD31-4B8C-83A1-F6EECF244321}">
                <p14:modId xmlns:p14="http://schemas.microsoft.com/office/powerpoint/2010/main" val="190652847"/>
              </p:ext>
            </p:extLst>
          </p:nvPr>
        </p:nvGraphicFramePr>
        <p:xfrm>
          <a:off x="821319" y="2203808"/>
          <a:ext cx="10549362" cy="2011680"/>
        </p:xfrm>
        <a:graphic>
          <a:graphicData uri="http://schemas.openxmlformats.org/drawingml/2006/table">
            <a:tbl>
              <a:tblPr firstRow="1" bandRow="1">
                <a:tableStyleId>{F5AB1C69-6EDB-4FF4-983F-18BD219EF322}</a:tableStyleId>
              </a:tblPr>
              <a:tblGrid>
                <a:gridCol w="5274681">
                  <a:extLst>
                    <a:ext uri="{9D8B030D-6E8A-4147-A177-3AD203B41FA5}">
                      <a16:colId xmlns:a16="http://schemas.microsoft.com/office/drawing/2014/main" val="903900482"/>
                    </a:ext>
                  </a:extLst>
                </a:gridCol>
                <a:gridCol w="5274681">
                  <a:extLst>
                    <a:ext uri="{9D8B030D-6E8A-4147-A177-3AD203B41FA5}">
                      <a16:colId xmlns:a16="http://schemas.microsoft.com/office/drawing/2014/main" val="3209229272"/>
                    </a:ext>
                  </a:extLst>
                </a:gridCol>
              </a:tblGrid>
              <a:tr h="370840">
                <a:tc>
                  <a:txBody>
                    <a:bodyPr/>
                    <a:lstStyle/>
                    <a:p>
                      <a:pPr algn="ctr"/>
                      <a:r>
                        <a:rPr lang="en-US" sz="2400"/>
                        <a:t>Local Disease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2400"/>
                        <a:t>Advanced Disease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555948495"/>
                  </a:ext>
                </a:extLst>
              </a:tr>
              <a:tr h="741680">
                <a:tc>
                  <a:txBody>
                    <a:bodyPr/>
                    <a:lstStyle/>
                    <a:p>
                      <a:pPr algn="ctr"/>
                      <a:r>
                        <a:rPr lang="en-US" sz="2400">
                          <a:solidFill>
                            <a:schemeClr val="bg1"/>
                          </a:solidFill>
                        </a:rPr>
                        <a:t>Endoscopic or surgical management depending on location, grade, differentiation, size, invasiveness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2400">
                          <a:solidFill>
                            <a:schemeClr val="bg1"/>
                          </a:solidFill>
                        </a:rPr>
                        <a:t>Consider surgery (resection of primary tumor, debulking of metastases), liver directed therapy (eg, embolization) and systemic treatments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73831570"/>
                  </a:ext>
                </a:extLst>
              </a:tr>
            </a:tbl>
          </a:graphicData>
        </a:graphic>
      </p:graphicFrame>
    </p:spTree>
    <p:extLst>
      <p:ext uri="{BB962C8B-B14F-4D97-AF65-F5344CB8AC3E}">
        <p14:creationId xmlns:p14="http://schemas.microsoft.com/office/powerpoint/2010/main" val="8016629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311B6-0E19-49A1-93D5-BA9EB34B0C3E}"/>
              </a:ext>
            </a:extLst>
          </p:cNvPr>
          <p:cNvSpPr>
            <a:spLocks noGrp="1"/>
          </p:cNvSpPr>
          <p:nvPr>
            <p:ph type="title"/>
          </p:nvPr>
        </p:nvSpPr>
        <p:spPr/>
        <p:txBody>
          <a:bodyPr/>
          <a:lstStyle/>
          <a:p>
            <a:r>
              <a:rPr lang="en-US"/>
              <a:t>Major Trials for </a:t>
            </a:r>
            <a:br>
              <a:rPr lang="en-US"/>
            </a:br>
            <a:r>
              <a:rPr lang="en-US"/>
              <a:t>Metastatic Well-differentiated NETs</a:t>
            </a:r>
          </a:p>
        </p:txBody>
      </p:sp>
    </p:spTree>
    <p:extLst>
      <p:ext uri="{BB962C8B-B14F-4D97-AF65-F5344CB8AC3E}">
        <p14:creationId xmlns:p14="http://schemas.microsoft.com/office/powerpoint/2010/main" val="162480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prstGeom prst="rect">
            <a:avLst/>
          </a:prstGeom>
        </p:spPr>
        <p:txBody>
          <a:bodyPr anchor="ctr">
            <a:noAutofit/>
          </a:bodyPr>
          <a:lstStyle/>
          <a:p>
            <a:r>
              <a:rPr lang="en-US" altLang="en-US" b="1"/>
              <a:t>Somatostatin Analogs: Octreotide (PROMID) and </a:t>
            </a:r>
            <a:r>
              <a:rPr lang="en-US" altLang="en-US" b="1" err="1"/>
              <a:t>Lanreotide</a:t>
            </a:r>
            <a:r>
              <a:rPr lang="en-US" altLang="en-US" b="1"/>
              <a:t> (CLARINET)</a:t>
            </a:r>
          </a:p>
        </p:txBody>
      </p:sp>
      <p:sp>
        <p:nvSpPr>
          <p:cNvPr id="4" name="TextBox 2">
            <a:extLst>
              <a:ext uri="{FF2B5EF4-FFF2-40B4-BE49-F238E27FC236}">
                <a16:creationId xmlns:a16="http://schemas.microsoft.com/office/drawing/2014/main" id="{4D7BA7BA-13CF-7F5D-84A6-9F9155241580}"/>
              </a:ext>
            </a:extLst>
          </p:cNvPr>
          <p:cNvSpPr txBox="1"/>
          <p:nvPr/>
        </p:nvSpPr>
        <p:spPr>
          <a:xfrm>
            <a:off x="6838160" y="2054578"/>
            <a:ext cx="3378903"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CLARINET Study</a:t>
            </a:r>
          </a:p>
        </p:txBody>
      </p:sp>
      <p:sp>
        <p:nvSpPr>
          <p:cNvPr id="6" name="TextBox 5">
            <a:extLst>
              <a:ext uri="{FF2B5EF4-FFF2-40B4-BE49-F238E27FC236}">
                <a16:creationId xmlns:a16="http://schemas.microsoft.com/office/drawing/2014/main" id="{12273358-E585-E10D-8201-1800E5A4327D}"/>
              </a:ext>
            </a:extLst>
          </p:cNvPr>
          <p:cNvSpPr txBox="1">
            <a:spLocks noChangeArrowheads="1"/>
          </p:cNvSpPr>
          <p:nvPr/>
        </p:nvSpPr>
        <p:spPr bwMode="auto">
          <a:xfrm>
            <a:off x="7187071" y="4401573"/>
            <a:ext cx="2534100" cy="584775"/>
          </a:xfrm>
          <a:prstGeom prst="rect">
            <a:avLst/>
          </a:prstGeom>
          <a:noFill/>
          <a:ln w="9525">
            <a:noFill/>
            <a:miter lim="800000"/>
            <a:headEnd/>
            <a:tailEnd/>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600" b="0" i="1" u="none" strike="noStrike" kern="1200" cap="none" spc="0" normalizeH="0" baseline="0" noProof="0">
                <a:ln>
                  <a:noFill/>
                </a:ln>
                <a:solidFill>
                  <a:srgbClr val="000000"/>
                </a:solidFill>
                <a:effectLst/>
                <a:uLnTx/>
                <a:uFillTx/>
                <a:latin typeface="Calibri"/>
                <a:ea typeface="+mn-ea"/>
                <a:cs typeface="Arial" charset="0"/>
              </a:rPr>
              <a:t>P </a:t>
            </a:r>
            <a:r>
              <a:rPr kumimoji="0" lang="en-GB" sz="1600" b="0" u="none" strike="noStrike" kern="1200" cap="none" spc="0" normalizeH="0" baseline="0" noProof="0">
                <a:ln>
                  <a:noFill/>
                </a:ln>
                <a:solidFill>
                  <a:srgbClr val="000000"/>
                </a:solidFill>
                <a:effectLst/>
                <a:uLnTx/>
                <a:uFillTx/>
                <a:latin typeface="Calibri"/>
                <a:ea typeface="+mn-ea"/>
                <a:cs typeface="Arial" charset="0"/>
              </a:rPr>
              <a:t>&lt;.001</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Calibri"/>
                <a:ea typeface="+mn-ea"/>
                <a:cs typeface="Arial" charset="0"/>
              </a:rPr>
              <a:t>HR: 0.47 (95% CI: 0.3-0.73)</a:t>
            </a:r>
          </a:p>
        </p:txBody>
      </p:sp>
      <p:sp>
        <p:nvSpPr>
          <p:cNvPr id="2" name="TextBox 1">
            <a:extLst>
              <a:ext uri="{FF2B5EF4-FFF2-40B4-BE49-F238E27FC236}">
                <a16:creationId xmlns:a16="http://schemas.microsoft.com/office/drawing/2014/main" id="{516B2DB4-50BA-440D-FE19-AC584C7614D0}"/>
              </a:ext>
            </a:extLst>
          </p:cNvPr>
          <p:cNvSpPr txBox="1"/>
          <p:nvPr/>
        </p:nvSpPr>
        <p:spPr>
          <a:xfrm>
            <a:off x="398452" y="6375163"/>
            <a:ext cx="8484238" cy="276999"/>
          </a:xfrm>
          <a:prstGeom prst="rect">
            <a:avLst/>
          </a:prstGeom>
          <a:noFill/>
        </p:spPr>
        <p:txBody>
          <a:bodyPr wrap="square" rtlCol="0">
            <a:spAutoFit/>
          </a:bodyPr>
          <a:lstStyle/>
          <a:p>
            <a:pPr marL="0" marR="0" lvl="1"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a:ea typeface="MS PGothic" pitchFamily="34" charset="-128"/>
                <a:cs typeface="Arial" panose="020B0604020202020204" pitchFamily="34" charset="0"/>
              </a:rPr>
              <a:t>Rinke. JCO. 2009;27:4656. Caplin. NEJM. 2014;371:224.</a:t>
            </a:r>
          </a:p>
        </p:txBody>
      </p:sp>
      <p:sp>
        <p:nvSpPr>
          <p:cNvPr id="127173" name="Freeform: Shape 127172">
            <a:extLst>
              <a:ext uri="{FF2B5EF4-FFF2-40B4-BE49-F238E27FC236}">
                <a16:creationId xmlns:a16="http://schemas.microsoft.com/office/drawing/2014/main" id="{0411784A-BE95-5466-7BFB-D421ADB7BC7B}"/>
              </a:ext>
            </a:extLst>
          </p:cNvPr>
          <p:cNvSpPr/>
          <p:nvPr/>
        </p:nvSpPr>
        <p:spPr bwMode="auto">
          <a:xfrm>
            <a:off x="6779835" y="2810456"/>
            <a:ext cx="3437228" cy="871471"/>
          </a:xfrm>
          <a:custGeom>
            <a:avLst/>
            <a:gdLst>
              <a:gd name="connsiteX0" fmla="*/ 0 w 3437228"/>
              <a:gd name="connsiteY0" fmla="*/ 0 h 871471"/>
              <a:gd name="connsiteX1" fmla="*/ 161701 w 3437228"/>
              <a:gd name="connsiteY1" fmla="*/ 0 h 871471"/>
              <a:gd name="connsiteX2" fmla="*/ 161701 w 3437228"/>
              <a:gd name="connsiteY2" fmla="*/ 25758 h 871471"/>
              <a:gd name="connsiteX3" fmla="*/ 396383 w 3437228"/>
              <a:gd name="connsiteY3" fmla="*/ 25758 h 871471"/>
              <a:gd name="connsiteX4" fmla="*/ 396383 w 3437228"/>
              <a:gd name="connsiteY4" fmla="*/ 161702 h 871471"/>
              <a:gd name="connsiteX5" fmla="*/ 426434 w 3437228"/>
              <a:gd name="connsiteY5" fmla="*/ 161702 h 871471"/>
              <a:gd name="connsiteX6" fmla="*/ 426434 w 3437228"/>
              <a:gd name="connsiteY6" fmla="*/ 186029 h 871471"/>
              <a:gd name="connsiteX7" fmla="*/ 446467 w 3437228"/>
              <a:gd name="connsiteY7" fmla="*/ 186029 h 871471"/>
              <a:gd name="connsiteX8" fmla="*/ 446467 w 3437228"/>
              <a:gd name="connsiteY8" fmla="*/ 194614 h 871471"/>
              <a:gd name="connsiteX9" fmla="*/ 781318 w 3437228"/>
              <a:gd name="connsiteY9" fmla="*/ 194614 h 871471"/>
              <a:gd name="connsiteX10" fmla="*/ 781318 w 3437228"/>
              <a:gd name="connsiteY10" fmla="*/ 217510 h 871471"/>
              <a:gd name="connsiteX11" fmla="*/ 797059 w 3437228"/>
              <a:gd name="connsiteY11" fmla="*/ 217510 h 871471"/>
              <a:gd name="connsiteX12" fmla="*/ 797059 w 3437228"/>
              <a:gd name="connsiteY12" fmla="*/ 256147 h 871471"/>
              <a:gd name="connsiteX13" fmla="*/ 812800 w 3437228"/>
              <a:gd name="connsiteY13" fmla="*/ 256147 h 871471"/>
              <a:gd name="connsiteX14" fmla="*/ 812800 w 3437228"/>
              <a:gd name="connsiteY14" fmla="*/ 296214 h 871471"/>
              <a:gd name="connsiteX15" fmla="*/ 854298 w 3437228"/>
              <a:gd name="connsiteY15" fmla="*/ 296214 h 871471"/>
              <a:gd name="connsiteX16" fmla="*/ 854298 w 3437228"/>
              <a:gd name="connsiteY16" fmla="*/ 323403 h 871471"/>
              <a:gd name="connsiteX17" fmla="*/ 1199166 w 3437228"/>
              <a:gd name="connsiteY17" fmla="*/ 323403 h 871471"/>
              <a:gd name="connsiteX18" fmla="*/ 1199166 w 3437228"/>
              <a:gd name="connsiteY18" fmla="*/ 404969 h 871471"/>
              <a:gd name="connsiteX19" fmla="*/ 1243527 w 3437228"/>
              <a:gd name="connsiteY19" fmla="*/ 404969 h 871471"/>
              <a:gd name="connsiteX20" fmla="*/ 1243527 w 3437228"/>
              <a:gd name="connsiteY20" fmla="*/ 433589 h 871471"/>
              <a:gd name="connsiteX21" fmla="*/ 1269284 w 3437228"/>
              <a:gd name="connsiteY21" fmla="*/ 433589 h 871471"/>
              <a:gd name="connsiteX22" fmla="*/ 1269284 w 3437228"/>
              <a:gd name="connsiteY22" fmla="*/ 452192 h 871471"/>
              <a:gd name="connsiteX23" fmla="*/ 1605566 w 3437228"/>
              <a:gd name="connsiteY23" fmla="*/ 452192 h 871471"/>
              <a:gd name="connsiteX24" fmla="*/ 1605566 w 3437228"/>
              <a:gd name="connsiteY24" fmla="*/ 580981 h 871471"/>
              <a:gd name="connsiteX25" fmla="*/ 2223752 w 3437228"/>
              <a:gd name="connsiteY25" fmla="*/ 580981 h 871471"/>
              <a:gd name="connsiteX26" fmla="*/ 2223752 w 3437228"/>
              <a:gd name="connsiteY26" fmla="*/ 609600 h 871471"/>
              <a:gd name="connsiteX27" fmla="*/ 2411211 w 3437228"/>
              <a:gd name="connsiteY27" fmla="*/ 609600 h 871471"/>
              <a:gd name="connsiteX28" fmla="*/ 2411211 w 3437228"/>
              <a:gd name="connsiteY28" fmla="*/ 686874 h 871471"/>
              <a:gd name="connsiteX29" fmla="*/ 2478467 w 3437228"/>
              <a:gd name="connsiteY29" fmla="*/ 686874 h 871471"/>
              <a:gd name="connsiteX30" fmla="*/ 2478467 w 3437228"/>
              <a:gd name="connsiteY30" fmla="*/ 711200 h 871471"/>
              <a:gd name="connsiteX31" fmla="*/ 2511380 w 3437228"/>
              <a:gd name="connsiteY31" fmla="*/ 711200 h 871471"/>
              <a:gd name="connsiteX32" fmla="*/ 2511380 w 3437228"/>
              <a:gd name="connsiteY32" fmla="*/ 751268 h 871471"/>
              <a:gd name="connsiteX33" fmla="*/ 3209701 w 3437228"/>
              <a:gd name="connsiteY33" fmla="*/ 751268 h 871471"/>
              <a:gd name="connsiteX34" fmla="*/ 3209701 w 3437228"/>
              <a:gd name="connsiteY34" fmla="*/ 835696 h 871471"/>
              <a:gd name="connsiteX35" fmla="*/ 3221149 w 3437228"/>
              <a:gd name="connsiteY35" fmla="*/ 835696 h 871471"/>
              <a:gd name="connsiteX36" fmla="*/ 3221149 w 3437228"/>
              <a:gd name="connsiteY36" fmla="*/ 871471 h 871471"/>
              <a:gd name="connsiteX37" fmla="*/ 3437228 w 3437228"/>
              <a:gd name="connsiteY37" fmla="*/ 871471 h 87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437228" h="871471">
                <a:moveTo>
                  <a:pt x="0" y="0"/>
                </a:moveTo>
                <a:lnTo>
                  <a:pt x="161701" y="0"/>
                </a:lnTo>
                <a:lnTo>
                  <a:pt x="161701" y="25758"/>
                </a:lnTo>
                <a:lnTo>
                  <a:pt x="396383" y="25758"/>
                </a:lnTo>
                <a:lnTo>
                  <a:pt x="396383" y="161702"/>
                </a:lnTo>
                <a:lnTo>
                  <a:pt x="426434" y="161702"/>
                </a:lnTo>
                <a:lnTo>
                  <a:pt x="426434" y="186029"/>
                </a:lnTo>
                <a:lnTo>
                  <a:pt x="446467" y="186029"/>
                </a:lnTo>
                <a:lnTo>
                  <a:pt x="446467" y="194614"/>
                </a:lnTo>
                <a:lnTo>
                  <a:pt x="781318" y="194614"/>
                </a:lnTo>
                <a:lnTo>
                  <a:pt x="781318" y="217510"/>
                </a:lnTo>
                <a:lnTo>
                  <a:pt x="797059" y="217510"/>
                </a:lnTo>
                <a:lnTo>
                  <a:pt x="797059" y="256147"/>
                </a:lnTo>
                <a:lnTo>
                  <a:pt x="812800" y="256147"/>
                </a:lnTo>
                <a:lnTo>
                  <a:pt x="812800" y="296214"/>
                </a:lnTo>
                <a:lnTo>
                  <a:pt x="854298" y="296214"/>
                </a:lnTo>
                <a:lnTo>
                  <a:pt x="854298" y="323403"/>
                </a:lnTo>
                <a:lnTo>
                  <a:pt x="1199166" y="323403"/>
                </a:lnTo>
                <a:lnTo>
                  <a:pt x="1199166" y="404969"/>
                </a:lnTo>
                <a:lnTo>
                  <a:pt x="1243527" y="404969"/>
                </a:lnTo>
                <a:lnTo>
                  <a:pt x="1243527" y="433589"/>
                </a:lnTo>
                <a:lnTo>
                  <a:pt x="1269284" y="433589"/>
                </a:lnTo>
                <a:lnTo>
                  <a:pt x="1269284" y="452192"/>
                </a:lnTo>
                <a:lnTo>
                  <a:pt x="1605566" y="452192"/>
                </a:lnTo>
                <a:lnTo>
                  <a:pt x="1605566" y="580981"/>
                </a:lnTo>
                <a:lnTo>
                  <a:pt x="2223752" y="580981"/>
                </a:lnTo>
                <a:lnTo>
                  <a:pt x="2223752" y="609600"/>
                </a:lnTo>
                <a:lnTo>
                  <a:pt x="2411211" y="609600"/>
                </a:lnTo>
                <a:lnTo>
                  <a:pt x="2411211" y="686874"/>
                </a:lnTo>
                <a:lnTo>
                  <a:pt x="2478467" y="686874"/>
                </a:lnTo>
                <a:lnTo>
                  <a:pt x="2478467" y="711200"/>
                </a:lnTo>
                <a:lnTo>
                  <a:pt x="2511380" y="711200"/>
                </a:lnTo>
                <a:lnTo>
                  <a:pt x="2511380" y="751268"/>
                </a:lnTo>
                <a:lnTo>
                  <a:pt x="3209701" y="751268"/>
                </a:lnTo>
                <a:lnTo>
                  <a:pt x="3209701" y="835696"/>
                </a:lnTo>
                <a:lnTo>
                  <a:pt x="3221149" y="835696"/>
                </a:lnTo>
                <a:lnTo>
                  <a:pt x="3221149" y="871471"/>
                </a:lnTo>
                <a:lnTo>
                  <a:pt x="3437228" y="871471"/>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4" name="TextBox 53">
            <a:extLst>
              <a:ext uri="{FF2B5EF4-FFF2-40B4-BE49-F238E27FC236}">
                <a16:creationId xmlns:a16="http://schemas.microsoft.com/office/drawing/2014/main" id="{A9E603CF-12F8-FE88-7F32-2F7F00DB6970}"/>
              </a:ext>
            </a:extLst>
          </p:cNvPr>
          <p:cNvSpPr txBox="1"/>
          <p:nvPr/>
        </p:nvSpPr>
        <p:spPr bwMode="auto">
          <a:xfrm rot="16200000">
            <a:off x="-548640" y="3715636"/>
            <a:ext cx="21945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Patients (Proportion)</a:t>
            </a:r>
          </a:p>
        </p:txBody>
      </p:sp>
      <p:sp>
        <p:nvSpPr>
          <p:cNvPr id="56" name="TextBox 55">
            <a:extLst>
              <a:ext uri="{FF2B5EF4-FFF2-40B4-BE49-F238E27FC236}">
                <a16:creationId xmlns:a16="http://schemas.microsoft.com/office/drawing/2014/main" id="{9CF28268-54D3-C634-4CE3-5D9F174AE007}"/>
              </a:ext>
            </a:extLst>
          </p:cNvPr>
          <p:cNvSpPr txBox="1"/>
          <p:nvPr/>
        </p:nvSpPr>
        <p:spPr bwMode="auto">
          <a:xfrm>
            <a:off x="1385255" y="5324568"/>
            <a:ext cx="36052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Time Since Random Allocation (Mo)</a:t>
            </a:r>
          </a:p>
        </p:txBody>
      </p:sp>
      <p:sp>
        <p:nvSpPr>
          <p:cNvPr id="232" name="Freeform: Shape 231">
            <a:extLst>
              <a:ext uri="{FF2B5EF4-FFF2-40B4-BE49-F238E27FC236}">
                <a16:creationId xmlns:a16="http://schemas.microsoft.com/office/drawing/2014/main" id="{73D9A380-2E6D-1EEE-2125-C3F57BD65BD3}"/>
              </a:ext>
            </a:extLst>
          </p:cNvPr>
          <p:cNvSpPr/>
          <p:nvPr/>
        </p:nvSpPr>
        <p:spPr bwMode="auto">
          <a:xfrm>
            <a:off x="1141029" y="3095953"/>
            <a:ext cx="4010354" cy="1442545"/>
          </a:xfrm>
          <a:custGeom>
            <a:avLst/>
            <a:gdLst>
              <a:gd name="connsiteX0" fmla="*/ 4010354 w 4010354"/>
              <a:gd name="connsiteY0" fmla="*/ 1442545 h 1442545"/>
              <a:gd name="connsiteX1" fmla="*/ 3275287 w 4010354"/>
              <a:gd name="connsiteY1" fmla="*/ 1442545 h 1442545"/>
              <a:gd name="connsiteX2" fmla="*/ 3275287 w 4010354"/>
              <a:gd name="connsiteY2" fmla="*/ 1308538 h 1442545"/>
              <a:gd name="connsiteX3" fmla="*/ 1606112 w 4010354"/>
              <a:gd name="connsiteY3" fmla="*/ 1308538 h 1442545"/>
              <a:gd name="connsiteX4" fmla="*/ 1606112 w 4010354"/>
              <a:gd name="connsiteY4" fmla="*/ 1253359 h 1442545"/>
              <a:gd name="connsiteX5" fmla="*/ 1570640 w 4010354"/>
              <a:gd name="connsiteY5" fmla="*/ 1253359 h 1442545"/>
              <a:gd name="connsiteX6" fmla="*/ 1570640 w 4010354"/>
              <a:gd name="connsiteY6" fmla="*/ 1194238 h 1442545"/>
              <a:gd name="connsiteX7" fmla="*/ 1478018 w 4010354"/>
              <a:gd name="connsiteY7" fmla="*/ 1194238 h 1442545"/>
              <a:gd name="connsiteX8" fmla="*/ 1478018 w 4010354"/>
              <a:gd name="connsiteY8" fmla="*/ 1144971 h 1442545"/>
              <a:gd name="connsiteX9" fmla="*/ 1434662 w 4010354"/>
              <a:gd name="connsiteY9" fmla="*/ 1144971 h 1442545"/>
              <a:gd name="connsiteX10" fmla="*/ 1434662 w 4010354"/>
              <a:gd name="connsiteY10" fmla="*/ 1083880 h 1442545"/>
              <a:gd name="connsiteX11" fmla="*/ 1219857 w 4010354"/>
              <a:gd name="connsiteY11" fmla="*/ 1083880 h 1442545"/>
              <a:gd name="connsiteX12" fmla="*/ 1219857 w 4010354"/>
              <a:gd name="connsiteY12" fmla="*/ 1030671 h 1442545"/>
              <a:gd name="connsiteX13" fmla="*/ 847397 w 4010354"/>
              <a:gd name="connsiteY13" fmla="*/ 1030671 h 1442545"/>
              <a:gd name="connsiteX14" fmla="*/ 847397 w 4010354"/>
              <a:gd name="connsiteY14" fmla="*/ 973521 h 1442545"/>
              <a:gd name="connsiteX15" fmla="*/ 770540 w 4010354"/>
              <a:gd name="connsiteY15" fmla="*/ 973521 h 1442545"/>
              <a:gd name="connsiteX16" fmla="*/ 770540 w 4010354"/>
              <a:gd name="connsiteY16" fmla="*/ 910459 h 1442545"/>
              <a:gd name="connsiteX17" fmla="*/ 717331 w 4010354"/>
              <a:gd name="connsiteY17" fmla="*/ 910459 h 1442545"/>
              <a:gd name="connsiteX18" fmla="*/ 717331 w 4010354"/>
              <a:gd name="connsiteY18" fmla="*/ 867104 h 1442545"/>
              <a:gd name="connsiteX19" fmla="*/ 640474 w 4010354"/>
              <a:gd name="connsiteY19" fmla="*/ 867104 h 1442545"/>
              <a:gd name="connsiteX20" fmla="*/ 640474 w 4010354"/>
              <a:gd name="connsiteY20" fmla="*/ 811925 h 1442545"/>
              <a:gd name="connsiteX21" fmla="*/ 628650 w 4010354"/>
              <a:gd name="connsiteY21" fmla="*/ 811925 h 1442545"/>
              <a:gd name="connsiteX22" fmla="*/ 628650 w 4010354"/>
              <a:gd name="connsiteY22" fmla="*/ 748863 h 1442545"/>
              <a:gd name="connsiteX23" fmla="*/ 610914 w 4010354"/>
              <a:gd name="connsiteY23" fmla="*/ 748863 h 1442545"/>
              <a:gd name="connsiteX24" fmla="*/ 610914 w 4010354"/>
              <a:gd name="connsiteY24" fmla="*/ 697625 h 1442545"/>
              <a:gd name="connsiteX25" fmla="*/ 589237 w 4010354"/>
              <a:gd name="connsiteY25" fmla="*/ 697625 h 1442545"/>
              <a:gd name="connsiteX26" fmla="*/ 589237 w 4010354"/>
              <a:gd name="connsiteY26" fmla="*/ 646387 h 1442545"/>
              <a:gd name="connsiteX27" fmla="*/ 555735 w 4010354"/>
              <a:gd name="connsiteY27" fmla="*/ 646387 h 1442545"/>
              <a:gd name="connsiteX28" fmla="*/ 555735 w 4010354"/>
              <a:gd name="connsiteY28" fmla="*/ 595149 h 1442545"/>
              <a:gd name="connsiteX29" fmla="*/ 484790 w 4010354"/>
              <a:gd name="connsiteY29" fmla="*/ 595149 h 1442545"/>
              <a:gd name="connsiteX30" fmla="*/ 484790 w 4010354"/>
              <a:gd name="connsiteY30" fmla="*/ 541940 h 1442545"/>
              <a:gd name="connsiteX31" fmla="*/ 441435 w 4010354"/>
              <a:gd name="connsiteY31" fmla="*/ 541940 h 1442545"/>
              <a:gd name="connsiteX32" fmla="*/ 441435 w 4010354"/>
              <a:gd name="connsiteY32" fmla="*/ 492673 h 1442545"/>
              <a:gd name="connsiteX33" fmla="*/ 411874 w 4010354"/>
              <a:gd name="connsiteY33" fmla="*/ 492673 h 1442545"/>
              <a:gd name="connsiteX34" fmla="*/ 411874 w 4010354"/>
              <a:gd name="connsiteY34" fmla="*/ 427640 h 1442545"/>
              <a:gd name="connsiteX35" fmla="*/ 313340 w 4010354"/>
              <a:gd name="connsiteY35" fmla="*/ 427640 h 1442545"/>
              <a:gd name="connsiteX36" fmla="*/ 313340 w 4010354"/>
              <a:gd name="connsiteY36" fmla="*/ 378373 h 1442545"/>
              <a:gd name="connsiteX37" fmla="*/ 285750 w 4010354"/>
              <a:gd name="connsiteY37" fmla="*/ 378373 h 1442545"/>
              <a:gd name="connsiteX38" fmla="*/ 285750 w 4010354"/>
              <a:gd name="connsiteY38" fmla="*/ 331076 h 1442545"/>
              <a:gd name="connsiteX39" fmla="*/ 185245 w 4010354"/>
              <a:gd name="connsiteY39" fmla="*/ 331076 h 1442545"/>
              <a:gd name="connsiteX40" fmla="*/ 185245 w 4010354"/>
              <a:gd name="connsiteY40" fmla="*/ 285750 h 1442545"/>
              <a:gd name="connsiteX41" fmla="*/ 179333 w 4010354"/>
              <a:gd name="connsiteY41" fmla="*/ 285750 h 1442545"/>
              <a:gd name="connsiteX42" fmla="*/ 179333 w 4010354"/>
              <a:gd name="connsiteY42" fmla="*/ 191157 h 1442545"/>
              <a:gd name="connsiteX43" fmla="*/ 163568 w 4010354"/>
              <a:gd name="connsiteY43" fmla="*/ 191157 h 1442545"/>
              <a:gd name="connsiteX44" fmla="*/ 163568 w 4010354"/>
              <a:gd name="connsiteY44" fmla="*/ 112330 h 1442545"/>
              <a:gd name="connsiteX45" fmla="*/ 157655 w 4010354"/>
              <a:gd name="connsiteY45" fmla="*/ 112330 h 1442545"/>
              <a:gd name="connsiteX46" fmla="*/ 157655 w 4010354"/>
              <a:gd name="connsiteY46" fmla="*/ 88681 h 1442545"/>
              <a:gd name="connsiteX47" fmla="*/ 88681 w 4010354"/>
              <a:gd name="connsiteY47" fmla="*/ 88681 h 1442545"/>
              <a:gd name="connsiteX48" fmla="*/ 88681 w 4010354"/>
              <a:gd name="connsiteY48" fmla="*/ 53209 h 1442545"/>
              <a:gd name="connsiteX49" fmla="*/ 0 w 4010354"/>
              <a:gd name="connsiteY49" fmla="*/ 53209 h 1442545"/>
              <a:gd name="connsiteX50" fmla="*/ 0 w 4010354"/>
              <a:gd name="connsiteY50" fmla="*/ 0 h 1442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010354" h="1442545">
                <a:moveTo>
                  <a:pt x="4010354" y="1442545"/>
                </a:moveTo>
                <a:lnTo>
                  <a:pt x="3275287" y="1442545"/>
                </a:lnTo>
                <a:lnTo>
                  <a:pt x="3275287" y="1308538"/>
                </a:lnTo>
                <a:lnTo>
                  <a:pt x="1606112" y="1308538"/>
                </a:lnTo>
                <a:lnTo>
                  <a:pt x="1606112" y="1253359"/>
                </a:lnTo>
                <a:lnTo>
                  <a:pt x="1570640" y="1253359"/>
                </a:lnTo>
                <a:lnTo>
                  <a:pt x="1570640" y="1194238"/>
                </a:lnTo>
                <a:lnTo>
                  <a:pt x="1478018" y="1194238"/>
                </a:lnTo>
                <a:lnTo>
                  <a:pt x="1478018" y="1144971"/>
                </a:lnTo>
                <a:lnTo>
                  <a:pt x="1434662" y="1144971"/>
                </a:lnTo>
                <a:lnTo>
                  <a:pt x="1434662" y="1083880"/>
                </a:lnTo>
                <a:lnTo>
                  <a:pt x="1219857" y="1083880"/>
                </a:lnTo>
                <a:lnTo>
                  <a:pt x="1219857" y="1030671"/>
                </a:lnTo>
                <a:lnTo>
                  <a:pt x="847397" y="1030671"/>
                </a:lnTo>
                <a:lnTo>
                  <a:pt x="847397" y="973521"/>
                </a:lnTo>
                <a:lnTo>
                  <a:pt x="770540" y="973521"/>
                </a:lnTo>
                <a:lnTo>
                  <a:pt x="770540" y="910459"/>
                </a:lnTo>
                <a:lnTo>
                  <a:pt x="717331" y="910459"/>
                </a:lnTo>
                <a:lnTo>
                  <a:pt x="717331" y="867104"/>
                </a:lnTo>
                <a:lnTo>
                  <a:pt x="640474" y="867104"/>
                </a:lnTo>
                <a:lnTo>
                  <a:pt x="640474" y="811925"/>
                </a:lnTo>
                <a:lnTo>
                  <a:pt x="628650" y="811925"/>
                </a:lnTo>
                <a:lnTo>
                  <a:pt x="628650" y="748863"/>
                </a:lnTo>
                <a:lnTo>
                  <a:pt x="610914" y="748863"/>
                </a:lnTo>
                <a:lnTo>
                  <a:pt x="610914" y="697625"/>
                </a:lnTo>
                <a:lnTo>
                  <a:pt x="589237" y="697625"/>
                </a:lnTo>
                <a:lnTo>
                  <a:pt x="589237" y="646387"/>
                </a:lnTo>
                <a:lnTo>
                  <a:pt x="555735" y="646387"/>
                </a:lnTo>
                <a:lnTo>
                  <a:pt x="555735" y="595149"/>
                </a:lnTo>
                <a:lnTo>
                  <a:pt x="484790" y="595149"/>
                </a:lnTo>
                <a:lnTo>
                  <a:pt x="484790" y="541940"/>
                </a:lnTo>
                <a:lnTo>
                  <a:pt x="441435" y="541940"/>
                </a:lnTo>
                <a:lnTo>
                  <a:pt x="441435" y="492673"/>
                </a:lnTo>
                <a:lnTo>
                  <a:pt x="411874" y="492673"/>
                </a:lnTo>
                <a:lnTo>
                  <a:pt x="411874" y="427640"/>
                </a:lnTo>
                <a:lnTo>
                  <a:pt x="313340" y="427640"/>
                </a:lnTo>
                <a:lnTo>
                  <a:pt x="313340" y="378373"/>
                </a:lnTo>
                <a:lnTo>
                  <a:pt x="285750" y="378373"/>
                </a:lnTo>
                <a:lnTo>
                  <a:pt x="285750" y="331076"/>
                </a:lnTo>
                <a:lnTo>
                  <a:pt x="185245" y="331076"/>
                </a:lnTo>
                <a:lnTo>
                  <a:pt x="185245" y="285750"/>
                </a:lnTo>
                <a:lnTo>
                  <a:pt x="179333" y="285750"/>
                </a:lnTo>
                <a:lnTo>
                  <a:pt x="179333" y="191157"/>
                </a:lnTo>
                <a:lnTo>
                  <a:pt x="163568" y="191157"/>
                </a:lnTo>
                <a:lnTo>
                  <a:pt x="163568" y="112330"/>
                </a:lnTo>
                <a:lnTo>
                  <a:pt x="157655" y="112330"/>
                </a:lnTo>
                <a:lnTo>
                  <a:pt x="157655" y="88681"/>
                </a:lnTo>
                <a:lnTo>
                  <a:pt x="88681" y="88681"/>
                </a:lnTo>
                <a:lnTo>
                  <a:pt x="88681" y="53209"/>
                </a:lnTo>
                <a:lnTo>
                  <a:pt x="0" y="53209"/>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94" name="TextBox 193">
            <a:extLst>
              <a:ext uri="{FF2B5EF4-FFF2-40B4-BE49-F238E27FC236}">
                <a16:creationId xmlns:a16="http://schemas.microsoft.com/office/drawing/2014/main" id="{1EAAE874-B133-50F6-7F93-C2C7C87AA5E4}"/>
              </a:ext>
            </a:extLst>
          </p:cNvPr>
          <p:cNvSpPr txBox="1"/>
          <p:nvPr/>
        </p:nvSpPr>
        <p:spPr bwMode="auto">
          <a:xfrm>
            <a:off x="819831" y="288536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p>
        </p:txBody>
      </p:sp>
      <p:sp>
        <p:nvSpPr>
          <p:cNvPr id="195" name="TextBox 194">
            <a:extLst>
              <a:ext uri="{FF2B5EF4-FFF2-40B4-BE49-F238E27FC236}">
                <a16:creationId xmlns:a16="http://schemas.microsoft.com/office/drawing/2014/main" id="{4C6DD604-AD8C-562F-46D6-C309F430AC15}"/>
              </a:ext>
            </a:extLst>
          </p:cNvPr>
          <p:cNvSpPr txBox="1"/>
          <p:nvPr/>
        </p:nvSpPr>
        <p:spPr bwMode="auto">
          <a:xfrm>
            <a:off x="653888" y="3273306"/>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0.8</a:t>
            </a:r>
          </a:p>
        </p:txBody>
      </p:sp>
      <p:sp>
        <p:nvSpPr>
          <p:cNvPr id="127235" name="Freeform: Shape 127234">
            <a:extLst>
              <a:ext uri="{FF2B5EF4-FFF2-40B4-BE49-F238E27FC236}">
                <a16:creationId xmlns:a16="http://schemas.microsoft.com/office/drawing/2014/main" id="{64C19AAF-627C-B7B6-A0C8-B0A533652A0F}"/>
              </a:ext>
            </a:extLst>
          </p:cNvPr>
          <p:cNvSpPr/>
          <p:nvPr/>
        </p:nvSpPr>
        <p:spPr bwMode="auto">
          <a:xfrm>
            <a:off x="6781266" y="2811887"/>
            <a:ext cx="3385713" cy="1817352"/>
          </a:xfrm>
          <a:custGeom>
            <a:avLst/>
            <a:gdLst>
              <a:gd name="connsiteX0" fmla="*/ 0 w 3385713"/>
              <a:gd name="connsiteY0" fmla="*/ 0 h 1817352"/>
              <a:gd name="connsiteX1" fmla="*/ 396383 w 3385713"/>
              <a:gd name="connsiteY1" fmla="*/ 0 h 1817352"/>
              <a:gd name="connsiteX2" fmla="*/ 396383 w 3385713"/>
              <a:gd name="connsiteY2" fmla="*/ 54378 h 1817352"/>
              <a:gd name="connsiteX3" fmla="*/ 426434 w 3385713"/>
              <a:gd name="connsiteY3" fmla="*/ 54378 h 1817352"/>
              <a:gd name="connsiteX4" fmla="*/ 426434 w 3385713"/>
              <a:gd name="connsiteY4" fmla="*/ 81567 h 1817352"/>
              <a:gd name="connsiteX5" fmla="*/ 436451 w 3385713"/>
              <a:gd name="connsiteY5" fmla="*/ 81567 h 1817352"/>
              <a:gd name="connsiteX6" fmla="*/ 436451 w 3385713"/>
              <a:gd name="connsiteY6" fmla="*/ 113048 h 1817352"/>
              <a:gd name="connsiteX7" fmla="*/ 762715 w 3385713"/>
              <a:gd name="connsiteY7" fmla="*/ 113048 h 1817352"/>
              <a:gd name="connsiteX8" fmla="*/ 762715 w 3385713"/>
              <a:gd name="connsiteY8" fmla="*/ 150254 h 1817352"/>
              <a:gd name="connsiteX9" fmla="*/ 807076 w 3385713"/>
              <a:gd name="connsiteY9" fmla="*/ 150254 h 1817352"/>
              <a:gd name="connsiteX10" fmla="*/ 807076 w 3385713"/>
              <a:gd name="connsiteY10" fmla="*/ 200338 h 1817352"/>
              <a:gd name="connsiteX11" fmla="*/ 822817 w 3385713"/>
              <a:gd name="connsiteY11" fmla="*/ 200338 h 1817352"/>
              <a:gd name="connsiteX12" fmla="*/ 822817 w 3385713"/>
              <a:gd name="connsiteY12" fmla="*/ 218941 h 1817352"/>
              <a:gd name="connsiteX13" fmla="*/ 842851 w 3385713"/>
              <a:gd name="connsiteY13" fmla="*/ 218941 h 1817352"/>
              <a:gd name="connsiteX14" fmla="*/ 842851 w 3385713"/>
              <a:gd name="connsiteY14" fmla="*/ 264733 h 1817352"/>
              <a:gd name="connsiteX15" fmla="*/ 915831 w 3385713"/>
              <a:gd name="connsiteY15" fmla="*/ 264733 h 1817352"/>
              <a:gd name="connsiteX16" fmla="*/ 915831 w 3385713"/>
              <a:gd name="connsiteY16" fmla="*/ 281905 h 1817352"/>
              <a:gd name="connsiteX17" fmla="*/ 1117600 w 3385713"/>
              <a:gd name="connsiteY17" fmla="*/ 281905 h 1817352"/>
              <a:gd name="connsiteX18" fmla="*/ 1117600 w 3385713"/>
              <a:gd name="connsiteY18" fmla="*/ 320541 h 1817352"/>
              <a:gd name="connsiteX19" fmla="*/ 1200597 w 3385713"/>
              <a:gd name="connsiteY19" fmla="*/ 320541 h 1817352"/>
              <a:gd name="connsiteX20" fmla="*/ 1200597 w 3385713"/>
              <a:gd name="connsiteY20" fmla="*/ 503707 h 1817352"/>
              <a:gd name="connsiteX21" fmla="*/ 1220631 w 3385713"/>
              <a:gd name="connsiteY21" fmla="*/ 503707 h 1817352"/>
              <a:gd name="connsiteX22" fmla="*/ 1220631 w 3385713"/>
              <a:gd name="connsiteY22" fmla="*/ 536620 h 1817352"/>
              <a:gd name="connsiteX23" fmla="*/ 1234941 w 3385713"/>
              <a:gd name="connsiteY23" fmla="*/ 536620 h 1817352"/>
              <a:gd name="connsiteX24" fmla="*/ 1234941 w 3385713"/>
              <a:gd name="connsiteY24" fmla="*/ 568102 h 1817352"/>
              <a:gd name="connsiteX25" fmla="*/ 1260698 w 3385713"/>
              <a:gd name="connsiteY25" fmla="*/ 568102 h 1817352"/>
              <a:gd name="connsiteX26" fmla="*/ 1260698 w 3385713"/>
              <a:gd name="connsiteY26" fmla="*/ 622479 h 1817352"/>
              <a:gd name="connsiteX27" fmla="*/ 1370884 w 3385713"/>
              <a:gd name="connsiteY27" fmla="*/ 622479 h 1817352"/>
              <a:gd name="connsiteX28" fmla="*/ 1370884 w 3385713"/>
              <a:gd name="connsiteY28" fmla="*/ 648237 h 1817352"/>
              <a:gd name="connsiteX29" fmla="*/ 1452451 w 3385713"/>
              <a:gd name="connsiteY29" fmla="*/ 648237 h 1817352"/>
              <a:gd name="connsiteX30" fmla="*/ 1452451 w 3385713"/>
              <a:gd name="connsiteY30" fmla="*/ 686874 h 1817352"/>
              <a:gd name="connsiteX31" fmla="*/ 1604135 w 3385713"/>
              <a:gd name="connsiteY31" fmla="*/ 686874 h 1817352"/>
              <a:gd name="connsiteX32" fmla="*/ 1604135 w 3385713"/>
              <a:gd name="connsiteY32" fmla="*/ 921555 h 1817352"/>
              <a:gd name="connsiteX33" fmla="*/ 1697149 w 3385713"/>
              <a:gd name="connsiteY33" fmla="*/ 921555 h 1817352"/>
              <a:gd name="connsiteX34" fmla="*/ 1697149 w 3385713"/>
              <a:gd name="connsiteY34" fmla="*/ 953037 h 1817352"/>
              <a:gd name="connsiteX35" fmla="*/ 1724338 w 3385713"/>
              <a:gd name="connsiteY35" fmla="*/ 953037 h 1817352"/>
              <a:gd name="connsiteX36" fmla="*/ 1724338 w 3385713"/>
              <a:gd name="connsiteY36" fmla="*/ 974502 h 1817352"/>
              <a:gd name="connsiteX37" fmla="*/ 1927538 w 3385713"/>
              <a:gd name="connsiteY37" fmla="*/ 974502 h 1817352"/>
              <a:gd name="connsiteX38" fmla="*/ 1927538 w 3385713"/>
              <a:gd name="connsiteY38" fmla="*/ 1003121 h 1817352"/>
              <a:gd name="connsiteX39" fmla="*/ 2010535 w 3385713"/>
              <a:gd name="connsiteY39" fmla="*/ 1003121 h 1817352"/>
              <a:gd name="connsiteX40" fmla="*/ 2010535 w 3385713"/>
              <a:gd name="connsiteY40" fmla="*/ 1061792 h 1817352"/>
              <a:gd name="connsiteX41" fmla="*/ 2273836 w 3385713"/>
              <a:gd name="connsiteY41" fmla="*/ 1061792 h 1817352"/>
              <a:gd name="connsiteX42" fmla="*/ 2273836 w 3385713"/>
              <a:gd name="connsiteY42" fmla="*/ 1081826 h 1817352"/>
              <a:gd name="connsiteX43" fmla="*/ 2362558 w 3385713"/>
              <a:gd name="connsiteY43" fmla="*/ 1081826 h 1817352"/>
              <a:gd name="connsiteX44" fmla="*/ 2362558 w 3385713"/>
              <a:gd name="connsiteY44" fmla="*/ 1107583 h 1817352"/>
              <a:gd name="connsiteX45" fmla="*/ 2408349 w 3385713"/>
              <a:gd name="connsiteY45" fmla="*/ 1107583 h 1817352"/>
              <a:gd name="connsiteX46" fmla="*/ 2408349 w 3385713"/>
              <a:gd name="connsiteY46" fmla="*/ 1249251 h 1817352"/>
              <a:gd name="connsiteX47" fmla="*/ 2429814 w 3385713"/>
              <a:gd name="connsiteY47" fmla="*/ 1249251 h 1817352"/>
              <a:gd name="connsiteX48" fmla="*/ 2429814 w 3385713"/>
              <a:gd name="connsiteY48" fmla="*/ 1285026 h 1817352"/>
              <a:gd name="connsiteX49" fmla="*/ 2446986 w 3385713"/>
              <a:gd name="connsiteY49" fmla="*/ 1285026 h 1817352"/>
              <a:gd name="connsiteX50" fmla="*/ 2446986 w 3385713"/>
              <a:gd name="connsiteY50" fmla="*/ 1322231 h 1817352"/>
              <a:gd name="connsiteX51" fmla="*/ 2469882 w 3385713"/>
              <a:gd name="connsiteY51" fmla="*/ 1322231 h 1817352"/>
              <a:gd name="connsiteX52" fmla="*/ 2469882 w 3385713"/>
              <a:gd name="connsiteY52" fmla="*/ 1352282 h 1817352"/>
              <a:gd name="connsiteX53" fmla="*/ 2819042 w 3385713"/>
              <a:gd name="connsiteY53" fmla="*/ 1352282 h 1817352"/>
              <a:gd name="connsiteX54" fmla="*/ 2819042 w 3385713"/>
              <a:gd name="connsiteY54" fmla="*/ 1388057 h 1817352"/>
              <a:gd name="connsiteX55" fmla="*/ 3191098 w 3385713"/>
              <a:gd name="connsiteY55" fmla="*/ 1388057 h 1817352"/>
              <a:gd name="connsiteX56" fmla="*/ 3191098 w 3385713"/>
              <a:gd name="connsiteY56" fmla="*/ 1402367 h 1817352"/>
              <a:gd name="connsiteX57" fmla="*/ 3208270 w 3385713"/>
              <a:gd name="connsiteY57" fmla="*/ 1402367 h 1817352"/>
              <a:gd name="connsiteX58" fmla="*/ 3208270 w 3385713"/>
              <a:gd name="connsiteY58" fmla="*/ 1554051 h 1817352"/>
              <a:gd name="connsiteX59" fmla="*/ 3258355 w 3385713"/>
              <a:gd name="connsiteY59" fmla="*/ 1554051 h 1817352"/>
              <a:gd name="connsiteX60" fmla="*/ 3258355 w 3385713"/>
              <a:gd name="connsiteY60" fmla="*/ 1694288 h 1817352"/>
              <a:gd name="connsiteX61" fmla="*/ 3274096 w 3385713"/>
              <a:gd name="connsiteY61" fmla="*/ 1694288 h 1817352"/>
              <a:gd name="connsiteX62" fmla="*/ 3274096 w 3385713"/>
              <a:gd name="connsiteY62" fmla="*/ 1817352 h 1817352"/>
              <a:gd name="connsiteX63" fmla="*/ 3385713 w 3385713"/>
              <a:gd name="connsiteY63" fmla="*/ 1817352 h 18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385713" h="1817352">
                <a:moveTo>
                  <a:pt x="0" y="0"/>
                </a:moveTo>
                <a:lnTo>
                  <a:pt x="396383" y="0"/>
                </a:lnTo>
                <a:lnTo>
                  <a:pt x="396383" y="54378"/>
                </a:lnTo>
                <a:lnTo>
                  <a:pt x="426434" y="54378"/>
                </a:lnTo>
                <a:lnTo>
                  <a:pt x="426434" y="81567"/>
                </a:lnTo>
                <a:lnTo>
                  <a:pt x="436451" y="81567"/>
                </a:lnTo>
                <a:lnTo>
                  <a:pt x="436451" y="113048"/>
                </a:lnTo>
                <a:lnTo>
                  <a:pt x="762715" y="113048"/>
                </a:lnTo>
                <a:lnTo>
                  <a:pt x="762715" y="150254"/>
                </a:lnTo>
                <a:lnTo>
                  <a:pt x="807076" y="150254"/>
                </a:lnTo>
                <a:lnTo>
                  <a:pt x="807076" y="200338"/>
                </a:lnTo>
                <a:lnTo>
                  <a:pt x="822817" y="200338"/>
                </a:lnTo>
                <a:lnTo>
                  <a:pt x="822817" y="218941"/>
                </a:lnTo>
                <a:lnTo>
                  <a:pt x="842851" y="218941"/>
                </a:lnTo>
                <a:lnTo>
                  <a:pt x="842851" y="264733"/>
                </a:lnTo>
                <a:lnTo>
                  <a:pt x="915831" y="264733"/>
                </a:lnTo>
                <a:lnTo>
                  <a:pt x="915831" y="281905"/>
                </a:lnTo>
                <a:lnTo>
                  <a:pt x="1117600" y="281905"/>
                </a:lnTo>
                <a:lnTo>
                  <a:pt x="1117600" y="320541"/>
                </a:lnTo>
                <a:lnTo>
                  <a:pt x="1200597" y="320541"/>
                </a:lnTo>
                <a:lnTo>
                  <a:pt x="1200597" y="503707"/>
                </a:lnTo>
                <a:lnTo>
                  <a:pt x="1220631" y="503707"/>
                </a:lnTo>
                <a:lnTo>
                  <a:pt x="1220631" y="536620"/>
                </a:lnTo>
                <a:lnTo>
                  <a:pt x="1234941" y="536620"/>
                </a:lnTo>
                <a:lnTo>
                  <a:pt x="1234941" y="568102"/>
                </a:lnTo>
                <a:lnTo>
                  <a:pt x="1260698" y="568102"/>
                </a:lnTo>
                <a:lnTo>
                  <a:pt x="1260698" y="622479"/>
                </a:lnTo>
                <a:lnTo>
                  <a:pt x="1370884" y="622479"/>
                </a:lnTo>
                <a:lnTo>
                  <a:pt x="1370884" y="648237"/>
                </a:lnTo>
                <a:lnTo>
                  <a:pt x="1452451" y="648237"/>
                </a:lnTo>
                <a:lnTo>
                  <a:pt x="1452451" y="686874"/>
                </a:lnTo>
                <a:lnTo>
                  <a:pt x="1604135" y="686874"/>
                </a:lnTo>
                <a:lnTo>
                  <a:pt x="1604135" y="921555"/>
                </a:lnTo>
                <a:lnTo>
                  <a:pt x="1697149" y="921555"/>
                </a:lnTo>
                <a:lnTo>
                  <a:pt x="1697149" y="953037"/>
                </a:lnTo>
                <a:lnTo>
                  <a:pt x="1724338" y="953037"/>
                </a:lnTo>
                <a:lnTo>
                  <a:pt x="1724338" y="974502"/>
                </a:lnTo>
                <a:lnTo>
                  <a:pt x="1927538" y="974502"/>
                </a:lnTo>
                <a:lnTo>
                  <a:pt x="1927538" y="1003121"/>
                </a:lnTo>
                <a:lnTo>
                  <a:pt x="2010535" y="1003121"/>
                </a:lnTo>
                <a:lnTo>
                  <a:pt x="2010535" y="1061792"/>
                </a:lnTo>
                <a:lnTo>
                  <a:pt x="2273836" y="1061792"/>
                </a:lnTo>
                <a:lnTo>
                  <a:pt x="2273836" y="1081826"/>
                </a:lnTo>
                <a:lnTo>
                  <a:pt x="2362558" y="1081826"/>
                </a:lnTo>
                <a:lnTo>
                  <a:pt x="2362558" y="1107583"/>
                </a:lnTo>
                <a:lnTo>
                  <a:pt x="2408349" y="1107583"/>
                </a:lnTo>
                <a:lnTo>
                  <a:pt x="2408349" y="1249251"/>
                </a:lnTo>
                <a:lnTo>
                  <a:pt x="2429814" y="1249251"/>
                </a:lnTo>
                <a:lnTo>
                  <a:pt x="2429814" y="1285026"/>
                </a:lnTo>
                <a:lnTo>
                  <a:pt x="2446986" y="1285026"/>
                </a:lnTo>
                <a:lnTo>
                  <a:pt x="2446986" y="1322231"/>
                </a:lnTo>
                <a:lnTo>
                  <a:pt x="2469882" y="1322231"/>
                </a:lnTo>
                <a:lnTo>
                  <a:pt x="2469882" y="1352282"/>
                </a:lnTo>
                <a:lnTo>
                  <a:pt x="2819042" y="1352282"/>
                </a:lnTo>
                <a:lnTo>
                  <a:pt x="2819042" y="1388057"/>
                </a:lnTo>
                <a:lnTo>
                  <a:pt x="3191098" y="1388057"/>
                </a:lnTo>
                <a:lnTo>
                  <a:pt x="3191098" y="1402367"/>
                </a:lnTo>
                <a:lnTo>
                  <a:pt x="3208270" y="1402367"/>
                </a:lnTo>
                <a:lnTo>
                  <a:pt x="3208270" y="1554051"/>
                </a:lnTo>
                <a:lnTo>
                  <a:pt x="3258355" y="1554051"/>
                </a:lnTo>
                <a:lnTo>
                  <a:pt x="3258355" y="1694288"/>
                </a:lnTo>
                <a:lnTo>
                  <a:pt x="3274096" y="1694288"/>
                </a:lnTo>
                <a:lnTo>
                  <a:pt x="3274096" y="1817352"/>
                </a:lnTo>
                <a:lnTo>
                  <a:pt x="3385713" y="1817352"/>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96" name="TextBox 195">
            <a:extLst>
              <a:ext uri="{FF2B5EF4-FFF2-40B4-BE49-F238E27FC236}">
                <a16:creationId xmlns:a16="http://schemas.microsoft.com/office/drawing/2014/main" id="{A4A55DE7-B652-8692-D7EB-4028DF804E13}"/>
              </a:ext>
            </a:extLst>
          </p:cNvPr>
          <p:cNvSpPr txBox="1"/>
          <p:nvPr/>
        </p:nvSpPr>
        <p:spPr bwMode="auto">
          <a:xfrm>
            <a:off x="656428" y="3674626"/>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0.6</a:t>
            </a:r>
          </a:p>
        </p:txBody>
      </p:sp>
      <p:sp>
        <p:nvSpPr>
          <p:cNvPr id="198" name="TextBox 197">
            <a:extLst>
              <a:ext uri="{FF2B5EF4-FFF2-40B4-BE49-F238E27FC236}">
                <a16:creationId xmlns:a16="http://schemas.microsoft.com/office/drawing/2014/main" id="{39FC6035-015B-A9A8-20E9-6886D41529DD}"/>
              </a:ext>
            </a:extLst>
          </p:cNvPr>
          <p:cNvSpPr txBox="1"/>
          <p:nvPr/>
        </p:nvSpPr>
        <p:spPr bwMode="auto">
          <a:xfrm>
            <a:off x="656428" y="4037846"/>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0.4</a:t>
            </a:r>
          </a:p>
        </p:txBody>
      </p:sp>
      <p:sp>
        <p:nvSpPr>
          <p:cNvPr id="199" name="TextBox 198">
            <a:extLst>
              <a:ext uri="{FF2B5EF4-FFF2-40B4-BE49-F238E27FC236}">
                <a16:creationId xmlns:a16="http://schemas.microsoft.com/office/drawing/2014/main" id="{0EFD890B-A1E8-766C-7869-AC98A0F80BD3}"/>
              </a:ext>
            </a:extLst>
          </p:cNvPr>
          <p:cNvSpPr txBox="1"/>
          <p:nvPr/>
        </p:nvSpPr>
        <p:spPr bwMode="auto">
          <a:xfrm>
            <a:off x="656428" y="4425792"/>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0.2</a:t>
            </a:r>
          </a:p>
        </p:txBody>
      </p:sp>
      <p:sp>
        <p:nvSpPr>
          <p:cNvPr id="200" name="TextBox 199">
            <a:extLst>
              <a:ext uri="{FF2B5EF4-FFF2-40B4-BE49-F238E27FC236}">
                <a16:creationId xmlns:a16="http://schemas.microsoft.com/office/drawing/2014/main" id="{9DC776C8-6164-A6A0-213D-E89B1C24B339}"/>
              </a:ext>
            </a:extLst>
          </p:cNvPr>
          <p:cNvSpPr txBox="1"/>
          <p:nvPr/>
        </p:nvSpPr>
        <p:spPr bwMode="auto">
          <a:xfrm>
            <a:off x="813846" y="481187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grpSp>
        <p:nvGrpSpPr>
          <p:cNvPr id="216" name="Group 215">
            <a:extLst>
              <a:ext uri="{FF2B5EF4-FFF2-40B4-BE49-F238E27FC236}">
                <a16:creationId xmlns:a16="http://schemas.microsoft.com/office/drawing/2014/main" id="{CF4FEEAA-517A-C160-8DFA-067AD457C073}"/>
              </a:ext>
            </a:extLst>
          </p:cNvPr>
          <p:cNvGrpSpPr/>
          <p:nvPr/>
        </p:nvGrpSpPr>
        <p:grpSpPr>
          <a:xfrm>
            <a:off x="1130300" y="5000627"/>
            <a:ext cx="4264660" cy="81914"/>
            <a:chOff x="1130300" y="5000626"/>
            <a:chExt cx="4264660" cy="294091"/>
          </a:xfrm>
        </p:grpSpPr>
        <p:cxnSp>
          <p:nvCxnSpPr>
            <p:cNvPr id="202" name="Straight Connector 201">
              <a:extLst>
                <a:ext uri="{FF2B5EF4-FFF2-40B4-BE49-F238E27FC236}">
                  <a16:creationId xmlns:a16="http://schemas.microsoft.com/office/drawing/2014/main" id="{6EDEBA58-B452-66C8-3A77-5AEA8B05EFAC}"/>
                </a:ext>
              </a:extLst>
            </p:cNvPr>
            <p:cNvCxnSpPr/>
            <p:nvPr/>
          </p:nvCxnSpPr>
          <p:spPr bwMode="auto">
            <a:xfrm>
              <a:off x="1458351" y="5000626"/>
              <a:ext cx="0" cy="294091"/>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AA74DBC8-1F76-73B4-1FEB-B732AF15FFF0}"/>
                </a:ext>
              </a:extLst>
            </p:cNvPr>
            <p:cNvCxnSpPr/>
            <p:nvPr/>
          </p:nvCxnSpPr>
          <p:spPr bwMode="auto">
            <a:xfrm>
              <a:off x="1130300" y="5000626"/>
              <a:ext cx="0" cy="294091"/>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7D10A7F6-D705-2590-63F2-2F747A588495}"/>
                </a:ext>
              </a:extLst>
            </p:cNvPr>
            <p:cNvCxnSpPr/>
            <p:nvPr/>
          </p:nvCxnSpPr>
          <p:spPr bwMode="auto">
            <a:xfrm>
              <a:off x="1786402" y="5000626"/>
              <a:ext cx="0" cy="294091"/>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17C5D386-E545-C333-B72E-0DC8682954A8}"/>
                </a:ext>
              </a:extLst>
            </p:cNvPr>
            <p:cNvCxnSpPr/>
            <p:nvPr/>
          </p:nvCxnSpPr>
          <p:spPr bwMode="auto">
            <a:xfrm>
              <a:off x="2114453" y="5000626"/>
              <a:ext cx="0" cy="294091"/>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0C12ABCF-B049-6AE6-86E5-B2ADD9F43EF9}"/>
                </a:ext>
              </a:extLst>
            </p:cNvPr>
            <p:cNvCxnSpPr/>
            <p:nvPr/>
          </p:nvCxnSpPr>
          <p:spPr bwMode="auto">
            <a:xfrm>
              <a:off x="2442504" y="5000626"/>
              <a:ext cx="0" cy="294091"/>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C4704ABC-D6B6-1FB7-C034-5BD9544184BD}"/>
                </a:ext>
              </a:extLst>
            </p:cNvPr>
            <p:cNvCxnSpPr/>
            <p:nvPr/>
          </p:nvCxnSpPr>
          <p:spPr bwMode="auto">
            <a:xfrm>
              <a:off x="2770555" y="5000626"/>
              <a:ext cx="0" cy="294091"/>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6139C027-BC63-0B1F-04A8-EE65B80E8675}"/>
                </a:ext>
              </a:extLst>
            </p:cNvPr>
            <p:cNvCxnSpPr/>
            <p:nvPr/>
          </p:nvCxnSpPr>
          <p:spPr bwMode="auto">
            <a:xfrm>
              <a:off x="3098606" y="5000626"/>
              <a:ext cx="0" cy="294091"/>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66169434-D712-910E-AA8D-161CBC3430FF}"/>
                </a:ext>
              </a:extLst>
            </p:cNvPr>
            <p:cNvCxnSpPr/>
            <p:nvPr/>
          </p:nvCxnSpPr>
          <p:spPr bwMode="auto">
            <a:xfrm>
              <a:off x="3426657" y="5000626"/>
              <a:ext cx="0" cy="294091"/>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A62DAFCF-10AB-115B-4F32-9D397DB83DCC}"/>
                </a:ext>
              </a:extLst>
            </p:cNvPr>
            <p:cNvCxnSpPr/>
            <p:nvPr/>
          </p:nvCxnSpPr>
          <p:spPr bwMode="auto">
            <a:xfrm>
              <a:off x="3754708" y="5000626"/>
              <a:ext cx="0" cy="294091"/>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0A5E7670-CEC5-61C7-B98D-FFA62847CACE}"/>
                </a:ext>
              </a:extLst>
            </p:cNvPr>
            <p:cNvCxnSpPr/>
            <p:nvPr/>
          </p:nvCxnSpPr>
          <p:spPr bwMode="auto">
            <a:xfrm>
              <a:off x="4082759" y="5000626"/>
              <a:ext cx="0" cy="294091"/>
            </a:xfrm>
            <a:prstGeom prst="line">
              <a:avLst/>
            </a:prstGeom>
            <a:noFill/>
            <a:ln w="28575"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E7F5120F-419B-969B-8098-1CAB89D89060}"/>
                </a:ext>
              </a:extLst>
            </p:cNvPr>
            <p:cNvCxnSpPr/>
            <p:nvPr/>
          </p:nvCxnSpPr>
          <p:spPr bwMode="auto">
            <a:xfrm>
              <a:off x="4410810" y="5000626"/>
              <a:ext cx="0" cy="294091"/>
            </a:xfrm>
            <a:prstGeom prst="line">
              <a:avLst/>
            </a:prstGeom>
            <a:noFill/>
            <a:ln w="2857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1A3F86B7-BC54-8BC1-08FC-3A10F9BC575A}"/>
                </a:ext>
              </a:extLst>
            </p:cNvPr>
            <p:cNvCxnSpPr/>
            <p:nvPr/>
          </p:nvCxnSpPr>
          <p:spPr bwMode="auto">
            <a:xfrm>
              <a:off x="4738861" y="5000626"/>
              <a:ext cx="0" cy="294091"/>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F43D3D85-7270-8984-C7C1-F2EE7FB4AEF1}"/>
                </a:ext>
              </a:extLst>
            </p:cNvPr>
            <p:cNvCxnSpPr/>
            <p:nvPr/>
          </p:nvCxnSpPr>
          <p:spPr bwMode="auto">
            <a:xfrm>
              <a:off x="5066912" y="5000626"/>
              <a:ext cx="0" cy="294091"/>
            </a:xfrm>
            <a:prstGeom prst="line">
              <a:avLst/>
            </a:prstGeom>
            <a:noFill/>
            <a:ln w="28575"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90E3C267-1559-B319-2343-3CBBCFD71212}"/>
                </a:ext>
              </a:extLst>
            </p:cNvPr>
            <p:cNvCxnSpPr/>
            <p:nvPr/>
          </p:nvCxnSpPr>
          <p:spPr bwMode="auto">
            <a:xfrm>
              <a:off x="5394960" y="5000626"/>
              <a:ext cx="0" cy="294091"/>
            </a:xfrm>
            <a:prstGeom prst="line">
              <a:avLst/>
            </a:prstGeom>
            <a:noFill/>
            <a:ln w="28575" cap="flat" cmpd="sng" algn="ctr">
              <a:solidFill>
                <a:schemeClr val="bg1"/>
              </a:solidFill>
              <a:prstDash val="solid"/>
              <a:round/>
              <a:headEnd type="none" w="med" len="med"/>
              <a:tailEnd type="none" w="med" len="med"/>
            </a:ln>
            <a:effectLst/>
          </p:spPr>
        </p:cxnSp>
      </p:grpSp>
      <p:sp>
        <p:nvSpPr>
          <p:cNvPr id="217" name="TextBox 216">
            <a:extLst>
              <a:ext uri="{FF2B5EF4-FFF2-40B4-BE49-F238E27FC236}">
                <a16:creationId xmlns:a16="http://schemas.microsoft.com/office/drawing/2014/main" id="{BE11621C-9F55-692D-93BC-08DAC831986E}"/>
              </a:ext>
            </a:extLst>
          </p:cNvPr>
          <p:cNvSpPr txBox="1"/>
          <p:nvPr/>
        </p:nvSpPr>
        <p:spPr bwMode="auto">
          <a:xfrm>
            <a:off x="974715" y="501673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218" name="TextBox 217">
            <a:extLst>
              <a:ext uri="{FF2B5EF4-FFF2-40B4-BE49-F238E27FC236}">
                <a16:creationId xmlns:a16="http://schemas.microsoft.com/office/drawing/2014/main" id="{53D2EDCD-F0C7-B127-A277-F70794547AC1}"/>
              </a:ext>
            </a:extLst>
          </p:cNvPr>
          <p:cNvSpPr txBox="1"/>
          <p:nvPr/>
        </p:nvSpPr>
        <p:spPr bwMode="auto">
          <a:xfrm>
            <a:off x="1330315" y="501673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p>
        </p:txBody>
      </p:sp>
      <p:sp>
        <p:nvSpPr>
          <p:cNvPr id="219" name="TextBox 218">
            <a:extLst>
              <a:ext uri="{FF2B5EF4-FFF2-40B4-BE49-F238E27FC236}">
                <a16:creationId xmlns:a16="http://schemas.microsoft.com/office/drawing/2014/main" id="{0320380C-D6F3-400D-FDAE-E104693AE353}"/>
              </a:ext>
            </a:extLst>
          </p:cNvPr>
          <p:cNvSpPr txBox="1"/>
          <p:nvPr/>
        </p:nvSpPr>
        <p:spPr bwMode="auto">
          <a:xfrm>
            <a:off x="1590012" y="501673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220" name="TextBox 219">
            <a:extLst>
              <a:ext uri="{FF2B5EF4-FFF2-40B4-BE49-F238E27FC236}">
                <a16:creationId xmlns:a16="http://schemas.microsoft.com/office/drawing/2014/main" id="{17523661-2C86-BF75-8B9C-5119F7DC82A5}"/>
              </a:ext>
            </a:extLst>
          </p:cNvPr>
          <p:cNvSpPr txBox="1"/>
          <p:nvPr/>
        </p:nvSpPr>
        <p:spPr bwMode="auto">
          <a:xfrm>
            <a:off x="1908218" y="501673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a:t>
            </a:r>
          </a:p>
        </p:txBody>
      </p:sp>
      <p:sp>
        <p:nvSpPr>
          <p:cNvPr id="221" name="TextBox 220">
            <a:extLst>
              <a:ext uri="{FF2B5EF4-FFF2-40B4-BE49-F238E27FC236}">
                <a16:creationId xmlns:a16="http://schemas.microsoft.com/office/drawing/2014/main" id="{BE3A8FBC-D3E7-3A35-2B4A-A63F103E2E62}"/>
              </a:ext>
            </a:extLst>
          </p:cNvPr>
          <p:cNvSpPr txBox="1"/>
          <p:nvPr/>
        </p:nvSpPr>
        <p:spPr bwMode="auto">
          <a:xfrm>
            <a:off x="2225979" y="501673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222" name="TextBox 221">
            <a:extLst>
              <a:ext uri="{FF2B5EF4-FFF2-40B4-BE49-F238E27FC236}">
                <a16:creationId xmlns:a16="http://schemas.microsoft.com/office/drawing/2014/main" id="{653DA881-176C-CF21-AD2E-36270BF6BC1F}"/>
              </a:ext>
            </a:extLst>
          </p:cNvPr>
          <p:cNvSpPr txBox="1"/>
          <p:nvPr/>
        </p:nvSpPr>
        <p:spPr bwMode="auto">
          <a:xfrm>
            <a:off x="2548561" y="501673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a:t>
            </a:r>
          </a:p>
        </p:txBody>
      </p:sp>
      <p:sp>
        <p:nvSpPr>
          <p:cNvPr id="223" name="TextBox 222">
            <a:extLst>
              <a:ext uri="{FF2B5EF4-FFF2-40B4-BE49-F238E27FC236}">
                <a16:creationId xmlns:a16="http://schemas.microsoft.com/office/drawing/2014/main" id="{A920DBE8-4C36-0DA7-6CCD-DABF583EC2CF}"/>
              </a:ext>
            </a:extLst>
          </p:cNvPr>
          <p:cNvSpPr txBox="1"/>
          <p:nvPr/>
        </p:nvSpPr>
        <p:spPr bwMode="auto">
          <a:xfrm>
            <a:off x="2883136" y="501673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36</a:t>
            </a:r>
          </a:p>
        </p:txBody>
      </p:sp>
      <p:sp>
        <p:nvSpPr>
          <p:cNvPr id="224" name="TextBox 223">
            <a:extLst>
              <a:ext uri="{FF2B5EF4-FFF2-40B4-BE49-F238E27FC236}">
                <a16:creationId xmlns:a16="http://schemas.microsoft.com/office/drawing/2014/main" id="{2E268CC6-6CFC-CEE4-CEDF-C611C6CBD423}"/>
              </a:ext>
            </a:extLst>
          </p:cNvPr>
          <p:cNvSpPr txBox="1"/>
          <p:nvPr/>
        </p:nvSpPr>
        <p:spPr bwMode="auto">
          <a:xfrm>
            <a:off x="3222337" y="501673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42</a:t>
            </a:r>
          </a:p>
        </p:txBody>
      </p:sp>
      <p:sp>
        <p:nvSpPr>
          <p:cNvPr id="225" name="TextBox 224">
            <a:extLst>
              <a:ext uri="{FF2B5EF4-FFF2-40B4-BE49-F238E27FC236}">
                <a16:creationId xmlns:a16="http://schemas.microsoft.com/office/drawing/2014/main" id="{860809E5-50BC-4ECF-550D-3F7629051BD9}"/>
              </a:ext>
            </a:extLst>
          </p:cNvPr>
          <p:cNvSpPr txBox="1"/>
          <p:nvPr/>
        </p:nvSpPr>
        <p:spPr bwMode="auto">
          <a:xfrm>
            <a:off x="3556912" y="501673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48</a:t>
            </a:r>
          </a:p>
        </p:txBody>
      </p:sp>
      <p:sp>
        <p:nvSpPr>
          <p:cNvPr id="226" name="TextBox 225">
            <a:extLst>
              <a:ext uri="{FF2B5EF4-FFF2-40B4-BE49-F238E27FC236}">
                <a16:creationId xmlns:a16="http://schemas.microsoft.com/office/drawing/2014/main" id="{D72CF6D7-1199-FB51-E628-FD72DAEA40B5}"/>
              </a:ext>
            </a:extLst>
          </p:cNvPr>
          <p:cNvSpPr txBox="1"/>
          <p:nvPr/>
        </p:nvSpPr>
        <p:spPr bwMode="auto">
          <a:xfrm>
            <a:off x="3875118" y="501673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54</a:t>
            </a:r>
          </a:p>
        </p:txBody>
      </p:sp>
      <p:sp>
        <p:nvSpPr>
          <p:cNvPr id="227" name="TextBox 226">
            <a:extLst>
              <a:ext uri="{FF2B5EF4-FFF2-40B4-BE49-F238E27FC236}">
                <a16:creationId xmlns:a16="http://schemas.microsoft.com/office/drawing/2014/main" id="{76F7268B-2E80-27FC-770B-E6C67F98E018}"/>
              </a:ext>
            </a:extLst>
          </p:cNvPr>
          <p:cNvSpPr txBox="1"/>
          <p:nvPr/>
        </p:nvSpPr>
        <p:spPr bwMode="auto">
          <a:xfrm>
            <a:off x="4221867" y="501673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228" name="TextBox 227">
            <a:extLst>
              <a:ext uri="{FF2B5EF4-FFF2-40B4-BE49-F238E27FC236}">
                <a16:creationId xmlns:a16="http://schemas.microsoft.com/office/drawing/2014/main" id="{2EFC3310-FAF6-038B-AFAD-1EBAF6EF6C46}"/>
              </a:ext>
            </a:extLst>
          </p:cNvPr>
          <p:cNvSpPr txBox="1"/>
          <p:nvPr/>
        </p:nvSpPr>
        <p:spPr bwMode="auto">
          <a:xfrm>
            <a:off x="4540073" y="501673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66</a:t>
            </a:r>
          </a:p>
        </p:txBody>
      </p:sp>
      <p:sp>
        <p:nvSpPr>
          <p:cNvPr id="229" name="TextBox 228">
            <a:extLst>
              <a:ext uri="{FF2B5EF4-FFF2-40B4-BE49-F238E27FC236}">
                <a16:creationId xmlns:a16="http://schemas.microsoft.com/office/drawing/2014/main" id="{A7D459B0-684C-EA1A-CC56-7B93BCD9FFFF}"/>
              </a:ext>
            </a:extLst>
          </p:cNvPr>
          <p:cNvSpPr txBox="1"/>
          <p:nvPr/>
        </p:nvSpPr>
        <p:spPr bwMode="auto">
          <a:xfrm>
            <a:off x="4857834" y="501673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72</a:t>
            </a:r>
          </a:p>
        </p:txBody>
      </p:sp>
      <p:sp>
        <p:nvSpPr>
          <p:cNvPr id="230" name="TextBox 229">
            <a:extLst>
              <a:ext uri="{FF2B5EF4-FFF2-40B4-BE49-F238E27FC236}">
                <a16:creationId xmlns:a16="http://schemas.microsoft.com/office/drawing/2014/main" id="{01D57695-AE05-7DF4-9F53-C2BB64521881}"/>
              </a:ext>
            </a:extLst>
          </p:cNvPr>
          <p:cNvSpPr txBox="1"/>
          <p:nvPr/>
        </p:nvSpPr>
        <p:spPr bwMode="auto">
          <a:xfrm>
            <a:off x="5190346" y="501673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78</a:t>
            </a:r>
          </a:p>
        </p:txBody>
      </p:sp>
      <p:sp>
        <p:nvSpPr>
          <p:cNvPr id="231" name="Freeform: Shape 230">
            <a:extLst>
              <a:ext uri="{FF2B5EF4-FFF2-40B4-BE49-F238E27FC236}">
                <a16:creationId xmlns:a16="http://schemas.microsoft.com/office/drawing/2014/main" id="{5BCDC184-3288-C410-E910-C178D87A6EB4}"/>
              </a:ext>
            </a:extLst>
          </p:cNvPr>
          <p:cNvSpPr/>
          <p:nvPr/>
        </p:nvSpPr>
        <p:spPr bwMode="auto">
          <a:xfrm>
            <a:off x="1123293" y="3095953"/>
            <a:ext cx="1698735" cy="1848507"/>
          </a:xfrm>
          <a:custGeom>
            <a:avLst/>
            <a:gdLst>
              <a:gd name="connsiteX0" fmla="*/ 0 w 1698735"/>
              <a:gd name="connsiteY0" fmla="*/ 0 h 1848507"/>
              <a:gd name="connsiteX1" fmla="*/ 110359 w 1698735"/>
              <a:gd name="connsiteY1" fmla="*/ 0 h 1848507"/>
              <a:gd name="connsiteX2" fmla="*/ 110359 w 1698735"/>
              <a:gd name="connsiteY2" fmla="*/ 51238 h 1848507"/>
              <a:gd name="connsiteX3" fmla="*/ 165538 w 1698735"/>
              <a:gd name="connsiteY3" fmla="*/ 51238 h 1848507"/>
              <a:gd name="connsiteX4" fmla="*/ 165538 w 1698735"/>
              <a:gd name="connsiteY4" fmla="*/ 116271 h 1848507"/>
              <a:gd name="connsiteX5" fmla="*/ 179333 w 1698735"/>
              <a:gd name="connsiteY5" fmla="*/ 116271 h 1848507"/>
              <a:gd name="connsiteX6" fmla="*/ 179333 w 1698735"/>
              <a:gd name="connsiteY6" fmla="*/ 201011 h 1848507"/>
              <a:gd name="connsiteX7" fmla="*/ 193128 w 1698735"/>
              <a:gd name="connsiteY7" fmla="*/ 201011 h 1848507"/>
              <a:gd name="connsiteX8" fmla="*/ 193128 w 1698735"/>
              <a:gd name="connsiteY8" fmla="*/ 315311 h 1848507"/>
              <a:gd name="connsiteX9" fmla="*/ 206923 w 1698735"/>
              <a:gd name="connsiteY9" fmla="*/ 315311 h 1848507"/>
              <a:gd name="connsiteX10" fmla="*/ 206923 w 1698735"/>
              <a:gd name="connsiteY10" fmla="*/ 675947 h 1848507"/>
              <a:gd name="connsiteX11" fmla="*/ 325164 w 1698735"/>
              <a:gd name="connsiteY11" fmla="*/ 675947 h 1848507"/>
              <a:gd name="connsiteX12" fmla="*/ 325164 w 1698735"/>
              <a:gd name="connsiteY12" fmla="*/ 766599 h 1848507"/>
              <a:gd name="connsiteX13" fmla="*/ 335017 w 1698735"/>
              <a:gd name="connsiteY13" fmla="*/ 766599 h 1848507"/>
              <a:gd name="connsiteX14" fmla="*/ 335017 w 1698735"/>
              <a:gd name="connsiteY14" fmla="*/ 993228 h 1848507"/>
              <a:gd name="connsiteX15" fmla="*/ 459171 w 1698735"/>
              <a:gd name="connsiteY15" fmla="*/ 993228 h 1848507"/>
              <a:gd name="connsiteX16" fmla="*/ 459171 w 1698735"/>
              <a:gd name="connsiteY16" fmla="*/ 1003081 h 1848507"/>
              <a:gd name="connsiteX17" fmla="*/ 476907 w 1698735"/>
              <a:gd name="connsiteY17" fmla="*/ 1003081 h 1848507"/>
              <a:gd name="connsiteX18" fmla="*/ 476907 w 1698735"/>
              <a:gd name="connsiteY18" fmla="*/ 1089792 h 1848507"/>
              <a:gd name="connsiteX19" fmla="*/ 498585 w 1698735"/>
              <a:gd name="connsiteY19" fmla="*/ 1089792 h 1848507"/>
              <a:gd name="connsiteX20" fmla="*/ 498585 w 1698735"/>
              <a:gd name="connsiteY20" fmla="*/ 1231681 h 1848507"/>
              <a:gd name="connsiteX21" fmla="*/ 553764 w 1698735"/>
              <a:gd name="connsiteY21" fmla="*/ 1231681 h 1848507"/>
              <a:gd name="connsiteX22" fmla="*/ 553764 w 1698735"/>
              <a:gd name="connsiteY22" fmla="*/ 1269125 h 1848507"/>
              <a:gd name="connsiteX23" fmla="*/ 614855 w 1698735"/>
              <a:gd name="connsiteY23" fmla="*/ 1269125 h 1848507"/>
              <a:gd name="connsiteX24" fmla="*/ 614855 w 1698735"/>
              <a:gd name="connsiteY24" fmla="*/ 1312480 h 1848507"/>
              <a:gd name="connsiteX25" fmla="*/ 638504 w 1698735"/>
              <a:gd name="connsiteY25" fmla="*/ 1312480 h 1848507"/>
              <a:gd name="connsiteX26" fmla="*/ 638504 w 1698735"/>
              <a:gd name="connsiteY26" fmla="*/ 1357806 h 1848507"/>
              <a:gd name="connsiteX27" fmla="*/ 668064 w 1698735"/>
              <a:gd name="connsiteY27" fmla="*/ 1357806 h 1848507"/>
              <a:gd name="connsiteX28" fmla="*/ 668064 w 1698735"/>
              <a:gd name="connsiteY28" fmla="*/ 1470135 h 1848507"/>
              <a:gd name="connsiteX29" fmla="*/ 758716 w 1698735"/>
              <a:gd name="connsiteY29" fmla="*/ 1470135 h 1848507"/>
              <a:gd name="connsiteX30" fmla="*/ 758716 w 1698735"/>
              <a:gd name="connsiteY30" fmla="*/ 1556845 h 1848507"/>
              <a:gd name="connsiteX31" fmla="*/ 807983 w 1698735"/>
              <a:gd name="connsiteY31" fmla="*/ 1556845 h 1848507"/>
              <a:gd name="connsiteX32" fmla="*/ 807983 w 1698735"/>
              <a:gd name="connsiteY32" fmla="*/ 1617937 h 1848507"/>
              <a:gd name="connsiteX33" fmla="*/ 896664 w 1698735"/>
              <a:gd name="connsiteY33" fmla="*/ 1617937 h 1848507"/>
              <a:gd name="connsiteX34" fmla="*/ 896664 w 1698735"/>
              <a:gd name="connsiteY34" fmla="*/ 1669175 h 1848507"/>
              <a:gd name="connsiteX35" fmla="*/ 951843 w 1698735"/>
              <a:gd name="connsiteY35" fmla="*/ 1669175 h 1848507"/>
              <a:gd name="connsiteX36" fmla="*/ 951843 w 1698735"/>
              <a:gd name="connsiteY36" fmla="*/ 1730266 h 1848507"/>
              <a:gd name="connsiteX37" fmla="*/ 1046436 w 1698735"/>
              <a:gd name="connsiteY37" fmla="*/ 1730266 h 1848507"/>
              <a:gd name="connsiteX38" fmla="*/ 1046436 w 1698735"/>
              <a:gd name="connsiteY38" fmla="*/ 1795299 h 1848507"/>
              <a:gd name="connsiteX39" fmla="*/ 1184385 w 1698735"/>
              <a:gd name="connsiteY39" fmla="*/ 1795299 h 1848507"/>
              <a:gd name="connsiteX40" fmla="*/ 1184385 w 1698735"/>
              <a:gd name="connsiteY40" fmla="*/ 1848507 h 1848507"/>
              <a:gd name="connsiteX41" fmla="*/ 1698735 w 1698735"/>
              <a:gd name="connsiteY41" fmla="*/ 1848507 h 184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698735" h="1848507">
                <a:moveTo>
                  <a:pt x="0" y="0"/>
                </a:moveTo>
                <a:lnTo>
                  <a:pt x="110359" y="0"/>
                </a:lnTo>
                <a:lnTo>
                  <a:pt x="110359" y="51238"/>
                </a:lnTo>
                <a:lnTo>
                  <a:pt x="165538" y="51238"/>
                </a:lnTo>
                <a:lnTo>
                  <a:pt x="165538" y="116271"/>
                </a:lnTo>
                <a:lnTo>
                  <a:pt x="179333" y="116271"/>
                </a:lnTo>
                <a:lnTo>
                  <a:pt x="179333" y="201011"/>
                </a:lnTo>
                <a:lnTo>
                  <a:pt x="193128" y="201011"/>
                </a:lnTo>
                <a:lnTo>
                  <a:pt x="193128" y="315311"/>
                </a:lnTo>
                <a:lnTo>
                  <a:pt x="206923" y="315311"/>
                </a:lnTo>
                <a:lnTo>
                  <a:pt x="206923" y="675947"/>
                </a:lnTo>
                <a:lnTo>
                  <a:pt x="325164" y="675947"/>
                </a:lnTo>
                <a:lnTo>
                  <a:pt x="325164" y="766599"/>
                </a:lnTo>
                <a:lnTo>
                  <a:pt x="335017" y="766599"/>
                </a:lnTo>
                <a:lnTo>
                  <a:pt x="335017" y="993228"/>
                </a:lnTo>
                <a:lnTo>
                  <a:pt x="459171" y="993228"/>
                </a:lnTo>
                <a:lnTo>
                  <a:pt x="459171" y="1003081"/>
                </a:lnTo>
                <a:lnTo>
                  <a:pt x="476907" y="1003081"/>
                </a:lnTo>
                <a:lnTo>
                  <a:pt x="476907" y="1089792"/>
                </a:lnTo>
                <a:lnTo>
                  <a:pt x="498585" y="1089792"/>
                </a:lnTo>
                <a:lnTo>
                  <a:pt x="498585" y="1231681"/>
                </a:lnTo>
                <a:lnTo>
                  <a:pt x="553764" y="1231681"/>
                </a:lnTo>
                <a:lnTo>
                  <a:pt x="553764" y="1269125"/>
                </a:lnTo>
                <a:lnTo>
                  <a:pt x="614855" y="1269125"/>
                </a:lnTo>
                <a:lnTo>
                  <a:pt x="614855" y="1312480"/>
                </a:lnTo>
                <a:lnTo>
                  <a:pt x="638504" y="1312480"/>
                </a:lnTo>
                <a:lnTo>
                  <a:pt x="638504" y="1357806"/>
                </a:lnTo>
                <a:lnTo>
                  <a:pt x="668064" y="1357806"/>
                </a:lnTo>
                <a:lnTo>
                  <a:pt x="668064" y="1470135"/>
                </a:lnTo>
                <a:lnTo>
                  <a:pt x="758716" y="1470135"/>
                </a:lnTo>
                <a:lnTo>
                  <a:pt x="758716" y="1556845"/>
                </a:lnTo>
                <a:lnTo>
                  <a:pt x="807983" y="1556845"/>
                </a:lnTo>
                <a:lnTo>
                  <a:pt x="807983" y="1617937"/>
                </a:lnTo>
                <a:lnTo>
                  <a:pt x="896664" y="1617937"/>
                </a:lnTo>
                <a:lnTo>
                  <a:pt x="896664" y="1669175"/>
                </a:lnTo>
                <a:lnTo>
                  <a:pt x="951843" y="1669175"/>
                </a:lnTo>
                <a:lnTo>
                  <a:pt x="951843" y="1730266"/>
                </a:lnTo>
                <a:lnTo>
                  <a:pt x="1046436" y="1730266"/>
                </a:lnTo>
                <a:lnTo>
                  <a:pt x="1046436" y="1795299"/>
                </a:lnTo>
                <a:lnTo>
                  <a:pt x="1184385" y="1795299"/>
                </a:lnTo>
                <a:lnTo>
                  <a:pt x="1184385" y="1848507"/>
                </a:lnTo>
                <a:lnTo>
                  <a:pt x="1698735" y="1848507"/>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234" name="Straight Connector 233">
            <a:extLst>
              <a:ext uri="{FF2B5EF4-FFF2-40B4-BE49-F238E27FC236}">
                <a16:creationId xmlns:a16="http://schemas.microsoft.com/office/drawing/2014/main" id="{5678591B-97CD-E0AB-4B4E-7D4E13956A77}"/>
              </a:ext>
            </a:extLst>
          </p:cNvPr>
          <p:cNvCxnSpPr/>
          <p:nvPr/>
        </p:nvCxnSpPr>
        <p:spPr bwMode="auto">
          <a:xfrm>
            <a:off x="1662429" y="3103188"/>
            <a:ext cx="216776" cy="0"/>
          </a:xfrm>
          <a:prstGeom prst="line">
            <a:avLst/>
          </a:prstGeom>
          <a:noFill/>
          <a:ln w="28575"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356741BA-DD70-CD78-23F7-F5B3F6C2BF6C}"/>
              </a:ext>
            </a:extLst>
          </p:cNvPr>
          <p:cNvCxnSpPr/>
          <p:nvPr/>
        </p:nvCxnSpPr>
        <p:spPr bwMode="auto">
          <a:xfrm>
            <a:off x="1662429" y="3325876"/>
            <a:ext cx="216776" cy="0"/>
          </a:xfrm>
          <a:prstGeom prst="line">
            <a:avLst/>
          </a:prstGeom>
          <a:noFill/>
          <a:ln w="28575" cap="flat" cmpd="sng" algn="ctr">
            <a:solidFill>
              <a:schemeClr val="accent3"/>
            </a:solidFill>
            <a:prstDash val="solid"/>
            <a:round/>
            <a:headEnd type="none" w="med" len="med"/>
            <a:tailEnd type="none" w="med" len="med"/>
          </a:ln>
          <a:effectLst/>
        </p:spPr>
      </p:cxnSp>
      <p:sp>
        <p:nvSpPr>
          <p:cNvPr id="236" name="TextBox 235">
            <a:extLst>
              <a:ext uri="{FF2B5EF4-FFF2-40B4-BE49-F238E27FC236}">
                <a16:creationId xmlns:a16="http://schemas.microsoft.com/office/drawing/2014/main" id="{9270131A-A9AD-7069-2D62-B86B38BDD724}"/>
              </a:ext>
            </a:extLst>
          </p:cNvPr>
          <p:cNvSpPr txBox="1"/>
          <p:nvPr/>
        </p:nvSpPr>
        <p:spPr bwMode="auto">
          <a:xfrm>
            <a:off x="1828824" y="2952884"/>
            <a:ext cx="33984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Placebo, 40 events; median, 6.0 </a:t>
            </a: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mo</a:t>
            </a: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Octreotide LAR, 26 events; median, 14.3 </a:t>
            </a: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mo</a:t>
            </a: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237" name="Freeform: Shape 236">
            <a:extLst>
              <a:ext uri="{FF2B5EF4-FFF2-40B4-BE49-F238E27FC236}">
                <a16:creationId xmlns:a16="http://schemas.microsoft.com/office/drawing/2014/main" id="{0137D7FC-C67E-3297-1ADE-8167BB2EE1A8}"/>
              </a:ext>
            </a:extLst>
          </p:cNvPr>
          <p:cNvSpPr/>
          <p:nvPr/>
        </p:nvSpPr>
        <p:spPr bwMode="auto">
          <a:xfrm>
            <a:off x="6773281" y="2806021"/>
            <a:ext cx="3648582" cy="2338352"/>
          </a:xfrm>
          <a:custGeom>
            <a:avLst/>
            <a:gdLst>
              <a:gd name="connsiteX0" fmla="*/ 0 w 3625026"/>
              <a:gd name="connsiteY0" fmla="*/ 0 h 2338352"/>
              <a:gd name="connsiteX1" fmla="*/ 0 w 3625026"/>
              <a:gd name="connsiteY1" fmla="*/ 2338352 h 2338352"/>
              <a:gd name="connsiteX2" fmla="*/ 3625026 w 3625026"/>
              <a:gd name="connsiteY2" fmla="*/ 2338352 h 2338352"/>
            </a:gdLst>
            <a:ahLst/>
            <a:cxnLst>
              <a:cxn ang="0">
                <a:pos x="connsiteX0" y="connsiteY0"/>
              </a:cxn>
              <a:cxn ang="0">
                <a:pos x="connsiteX1" y="connsiteY1"/>
              </a:cxn>
              <a:cxn ang="0">
                <a:pos x="connsiteX2" y="connsiteY2"/>
              </a:cxn>
            </a:cxnLst>
            <a:rect l="l" t="t" r="r" b="b"/>
            <a:pathLst>
              <a:path w="3625026" h="2338352">
                <a:moveTo>
                  <a:pt x="0" y="0"/>
                </a:moveTo>
                <a:lnTo>
                  <a:pt x="0" y="2338352"/>
                </a:lnTo>
                <a:lnTo>
                  <a:pt x="3625026" y="2338352"/>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246" name="Group 245">
            <a:extLst>
              <a:ext uri="{FF2B5EF4-FFF2-40B4-BE49-F238E27FC236}">
                <a16:creationId xmlns:a16="http://schemas.microsoft.com/office/drawing/2014/main" id="{012DA65F-980F-0D1E-DBA2-2E066271C70C}"/>
              </a:ext>
            </a:extLst>
          </p:cNvPr>
          <p:cNvGrpSpPr/>
          <p:nvPr/>
        </p:nvGrpSpPr>
        <p:grpSpPr>
          <a:xfrm>
            <a:off x="6696499" y="2815806"/>
            <a:ext cx="88448" cy="2329045"/>
            <a:chOff x="6317560" y="2815806"/>
            <a:chExt cx="204262" cy="2329045"/>
          </a:xfrm>
        </p:grpSpPr>
        <p:cxnSp>
          <p:nvCxnSpPr>
            <p:cNvPr id="239" name="Straight Connector 238">
              <a:extLst>
                <a:ext uri="{FF2B5EF4-FFF2-40B4-BE49-F238E27FC236}">
                  <a16:creationId xmlns:a16="http://schemas.microsoft.com/office/drawing/2014/main" id="{F466129A-56B8-7066-6305-5CA676A4C3D6}"/>
                </a:ext>
              </a:extLst>
            </p:cNvPr>
            <p:cNvCxnSpPr/>
            <p:nvPr/>
          </p:nvCxnSpPr>
          <p:spPr bwMode="auto">
            <a:xfrm>
              <a:off x="6317560" y="2815806"/>
              <a:ext cx="204262" cy="0"/>
            </a:xfrm>
            <a:prstGeom prst="line">
              <a:avLst/>
            </a:prstGeom>
            <a:noFill/>
            <a:ln w="28575"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F75710C1-C929-B549-AF0A-85DB847B5002}"/>
                </a:ext>
              </a:extLst>
            </p:cNvPr>
            <p:cNvCxnSpPr/>
            <p:nvPr/>
          </p:nvCxnSpPr>
          <p:spPr bwMode="auto">
            <a:xfrm>
              <a:off x="6317560" y="3281615"/>
              <a:ext cx="204262" cy="0"/>
            </a:xfrm>
            <a:prstGeom prst="line">
              <a:avLst/>
            </a:prstGeom>
            <a:noFill/>
            <a:ln w="28575"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6219366E-8F6F-59CF-91F6-EEE2EE3B2A99}"/>
                </a:ext>
              </a:extLst>
            </p:cNvPr>
            <p:cNvCxnSpPr/>
            <p:nvPr/>
          </p:nvCxnSpPr>
          <p:spPr bwMode="auto">
            <a:xfrm>
              <a:off x="6317560" y="3747424"/>
              <a:ext cx="204262" cy="0"/>
            </a:xfrm>
            <a:prstGeom prst="line">
              <a:avLst/>
            </a:prstGeom>
            <a:noFill/>
            <a:ln w="28575" cap="flat" cmpd="sng" algn="ctr">
              <a:solidFill>
                <a:schemeClr val="bg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354473F8-C4EB-9C4F-15A8-D2B1DC8A2C35}"/>
                </a:ext>
              </a:extLst>
            </p:cNvPr>
            <p:cNvCxnSpPr/>
            <p:nvPr/>
          </p:nvCxnSpPr>
          <p:spPr bwMode="auto">
            <a:xfrm>
              <a:off x="6317560" y="4213233"/>
              <a:ext cx="204262" cy="0"/>
            </a:xfrm>
            <a:prstGeom prst="line">
              <a:avLst/>
            </a:prstGeom>
            <a:noFill/>
            <a:ln w="28575"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27B9AC93-A537-E936-B187-011FF7F214BB}"/>
                </a:ext>
              </a:extLst>
            </p:cNvPr>
            <p:cNvCxnSpPr/>
            <p:nvPr/>
          </p:nvCxnSpPr>
          <p:spPr bwMode="auto">
            <a:xfrm>
              <a:off x="6317560" y="4679042"/>
              <a:ext cx="204262" cy="0"/>
            </a:xfrm>
            <a:prstGeom prst="line">
              <a:avLst/>
            </a:prstGeom>
            <a:noFill/>
            <a:ln w="28575"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E3A96194-B844-2553-7953-901FAE20BE57}"/>
                </a:ext>
              </a:extLst>
            </p:cNvPr>
            <p:cNvCxnSpPr/>
            <p:nvPr/>
          </p:nvCxnSpPr>
          <p:spPr bwMode="auto">
            <a:xfrm>
              <a:off x="6317560" y="5144851"/>
              <a:ext cx="204262" cy="0"/>
            </a:xfrm>
            <a:prstGeom prst="line">
              <a:avLst/>
            </a:prstGeom>
            <a:noFill/>
            <a:ln w="28575" cap="flat" cmpd="sng" algn="ctr">
              <a:solidFill>
                <a:schemeClr val="bg1"/>
              </a:solidFill>
              <a:prstDash val="solid"/>
              <a:round/>
              <a:headEnd type="none" w="med" len="med"/>
              <a:tailEnd type="none" w="med" len="med"/>
            </a:ln>
            <a:effectLst/>
          </p:spPr>
        </p:cxnSp>
      </p:grpSp>
      <p:sp>
        <p:nvSpPr>
          <p:cNvPr id="247" name="TextBox 246">
            <a:extLst>
              <a:ext uri="{FF2B5EF4-FFF2-40B4-BE49-F238E27FC236}">
                <a16:creationId xmlns:a16="http://schemas.microsoft.com/office/drawing/2014/main" id="{0DAF910E-52F2-8480-385D-0F08D4612AC2}"/>
              </a:ext>
            </a:extLst>
          </p:cNvPr>
          <p:cNvSpPr txBox="1"/>
          <p:nvPr/>
        </p:nvSpPr>
        <p:spPr bwMode="auto">
          <a:xfrm>
            <a:off x="6470597" y="2625693"/>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p>
        </p:txBody>
      </p:sp>
      <p:sp>
        <p:nvSpPr>
          <p:cNvPr id="248" name="TextBox 247">
            <a:extLst>
              <a:ext uri="{FF2B5EF4-FFF2-40B4-BE49-F238E27FC236}">
                <a16:creationId xmlns:a16="http://schemas.microsoft.com/office/drawing/2014/main" id="{825A94E6-21DB-BFF9-7AA5-AD801ACC1717}"/>
              </a:ext>
            </a:extLst>
          </p:cNvPr>
          <p:cNvSpPr txBox="1"/>
          <p:nvPr/>
        </p:nvSpPr>
        <p:spPr bwMode="auto">
          <a:xfrm>
            <a:off x="6315378" y="3095953"/>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0.8</a:t>
            </a:r>
          </a:p>
        </p:txBody>
      </p:sp>
      <p:sp>
        <p:nvSpPr>
          <p:cNvPr id="249" name="TextBox 248">
            <a:extLst>
              <a:ext uri="{FF2B5EF4-FFF2-40B4-BE49-F238E27FC236}">
                <a16:creationId xmlns:a16="http://schemas.microsoft.com/office/drawing/2014/main" id="{28604B4A-7910-96FF-37FF-34C4443B4BE0}"/>
              </a:ext>
            </a:extLst>
          </p:cNvPr>
          <p:cNvSpPr txBox="1"/>
          <p:nvPr/>
        </p:nvSpPr>
        <p:spPr bwMode="auto">
          <a:xfrm>
            <a:off x="6315378" y="3551990"/>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0.6</a:t>
            </a:r>
          </a:p>
        </p:txBody>
      </p:sp>
      <p:sp>
        <p:nvSpPr>
          <p:cNvPr id="250" name="TextBox 249">
            <a:extLst>
              <a:ext uri="{FF2B5EF4-FFF2-40B4-BE49-F238E27FC236}">
                <a16:creationId xmlns:a16="http://schemas.microsoft.com/office/drawing/2014/main" id="{731914D3-00E4-378F-2F34-AD6DE55239E5}"/>
              </a:ext>
            </a:extLst>
          </p:cNvPr>
          <p:cNvSpPr txBox="1"/>
          <p:nvPr/>
        </p:nvSpPr>
        <p:spPr bwMode="auto">
          <a:xfrm>
            <a:off x="6315378" y="4024836"/>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0.4</a:t>
            </a:r>
          </a:p>
        </p:txBody>
      </p:sp>
      <p:sp>
        <p:nvSpPr>
          <p:cNvPr id="251" name="TextBox 250">
            <a:extLst>
              <a:ext uri="{FF2B5EF4-FFF2-40B4-BE49-F238E27FC236}">
                <a16:creationId xmlns:a16="http://schemas.microsoft.com/office/drawing/2014/main" id="{8229E120-0157-CAAE-B98E-83ABB7B01DC6}"/>
              </a:ext>
            </a:extLst>
          </p:cNvPr>
          <p:cNvSpPr txBox="1"/>
          <p:nvPr/>
        </p:nvSpPr>
        <p:spPr bwMode="auto">
          <a:xfrm>
            <a:off x="6320074" y="4497682"/>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0.2</a:t>
            </a:r>
          </a:p>
        </p:txBody>
      </p:sp>
      <p:sp>
        <p:nvSpPr>
          <p:cNvPr id="252" name="TextBox 251">
            <a:extLst>
              <a:ext uri="{FF2B5EF4-FFF2-40B4-BE49-F238E27FC236}">
                <a16:creationId xmlns:a16="http://schemas.microsoft.com/office/drawing/2014/main" id="{9A091606-0873-4E03-BE51-3AA54CB440AF}"/>
              </a:ext>
            </a:extLst>
          </p:cNvPr>
          <p:cNvSpPr txBox="1"/>
          <p:nvPr/>
        </p:nvSpPr>
        <p:spPr bwMode="auto">
          <a:xfrm>
            <a:off x="6454127" y="4951773"/>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255" name="TextBox 254">
            <a:extLst>
              <a:ext uri="{FF2B5EF4-FFF2-40B4-BE49-F238E27FC236}">
                <a16:creationId xmlns:a16="http://schemas.microsoft.com/office/drawing/2014/main" id="{7B9E27A3-145F-1399-07C9-7046ABD429B8}"/>
              </a:ext>
            </a:extLst>
          </p:cNvPr>
          <p:cNvSpPr txBox="1"/>
          <p:nvPr/>
        </p:nvSpPr>
        <p:spPr bwMode="auto">
          <a:xfrm rot="16200000">
            <a:off x="5000787" y="3652031"/>
            <a:ext cx="21709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Patients Alive and With no Progression</a:t>
            </a:r>
          </a:p>
        </p:txBody>
      </p:sp>
      <p:sp>
        <p:nvSpPr>
          <p:cNvPr id="256" name="TextBox 255">
            <a:extLst>
              <a:ext uri="{FF2B5EF4-FFF2-40B4-BE49-F238E27FC236}">
                <a16:creationId xmlns:a16="http://schemas.microsoft.com/office/drawing/2014/main" id="{8E73F86F-432E-E804-8E8D-B5B50E6FC758}"/>
              </a:ext>
            </a:extLst>
          </p:cNvPr>
          <p:cNvSpPr txBox="1"/>
          <p:nvPr/>
        </p:nvSpPr>
        <p:spPr bwMode="auto">
          <a:xfrm>
            <a:off x="7523666" y="5415721"/>
            <a:ext cx="21709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Time (Mo)</a:t>
            </a:r>
          </a:p>
        </p:txBody>
      </p:sp>
      <p:grpSp>
        <p:nvGrpSpPr>
          <p:cNvPr id="270" name="Group 269">
            <a:extLst>
              <a:ext uri="{FF2B5EF4-FFF2-40B4-BE49-F238E27FC236}">
                <a16:creationId xmlns:a16="http://schemas.microsoft.com/office/drawing/2014/main" id="{67A4D17C-BB33-3439-3D67-6B50D07F7211}"/>
              </a:ext>
            </a:extLst>
          </p:cNvPr>
          <p:cNvGrpSpPr/>
          <p:nvPr/>
        </p:nvGrpSpPr>
        <p:grpSpPr>
          <a:xfrm>
            <a:off x="6773281" y="5144373"/>
            <a:ext cx="3634882" cy="76984"/>
            <a:chOff x="6508263" y="5144373"/>
            <a:chExt cx="3634882" cy="232783"/>
          </a:xfrm>
        </p:grpSpPr>
        <p:cxnSp>
          <p:nvCxnSpPr>
            <p:cNvPr id="258" name="Straight Connector 257">
              <a:extLst>
                <a:ext uri="{FF2B5EF4-FFF2-40B4-BE49-F238E27FC236}">
                  <a16:creationId xmlns:a16="http://schemas.microsoft.com/office/drawing/2014/main" id="{C5A510B2-4EF4-8251-3A08-754D822F5C7B}"/>
                </a:ext>
              </a:extLst>
            </p:cNvPr>
            <p:cNvCxnSpPr>
              <a:cxnSpLocks/>
            </p:cNvCxnSpPr>
            <p:nvPr/>
          </p:nvCxnSpPr>
          <p:spPr bwMode="auto">
            <a:xfrm>
              <a:off x="6508263" y="5144373"/>
              <a:ext cx="0" cy="232783"/>
            </a:xfrm>
            <a:prstGeom prst="line">
              <a:avLst/>
            </a:prstGeom>
            <a:noFill/>
            <a:ln w="28575" cap="flat" cmpd="sng" algn="ctr">
              <a:solidFill>
                <a:schemeClr val="bg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59D5F7D4-1E23-55DA-A708-9BE323A35EFC}"/>
                </a:ext>
              </a:extLst>
            </p:cNvPr>
            <p:cNvCxnSpPr>
              <a:cxnSpLocks/>
            </p:cNvCxnSpPr>
            <p:nvPr/>
          </p:nvCxnSpPr>
          <p:spPr bwMode="auto">
            <a:xfrm>
              <a:off x="6912139" y="5144373"/>
              <a:ext cx="0" cy="232783"/>
            </a:xfrm>
            <a:prstGeom prst="line">
              <a:avLst/>
            </a:prstGeom>
            <a:noFill/>
            <a:ln w="28575" cap="flat" cmpd="sng" algn="ctr">
              <a:solidFill>
                <a:schemeClr val="bg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06674328-9470-7306-1932-BD17F2B67C93}"/>
                </a:ext>
              </a:extLst>
            </p:cNvPr>
            <p:cNvCxnSpPr>
              <a:cxnSpLocks/>
            </p:cNvCxnSpPr>
            <p:nvPr/>
          </p:nvCxnSpPr>
          <p:spPr bwMode="auto">
            <a:xfrm>
              <a:off x="7316015" y="5144373"/>
              <a:ext cx="0" cy="232783"/>
            </a:xfrm>
            <a:prstGeom prst="line">
              <a:avLst/>
            </a:prstGeom>
            <a:noFill/>
            <a:ln w="28575" cap="flat" cmpd="sng" algn="ctr">
              <a:solidFill>
                <a:schemeClr val="bg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CDB124FE-9E2D-5E41-C976-B4588CFEFBB5}"/>
                </a:ext>
              </a:extLst>
            </p:cNvPr>
            <p:cNvCxnSpPr>
              <a:cxnSpLocks/>
            </p:cNvCxnSpPr>
            <p:nvPr/>
          </p:nvCxnSpPr>
          <p:spPr bwMode="auto">
            <a:xfrm>
              <a:off x="7719891" y="5144373"/>
              <a:ext cx="0" cy="232783"/>
            </a:xfrm>
            <a:prstGeom prst="line">
              <a:avLst/>
            </a:prstGeom>
            <a:noFill/>
            <a:ln w="28575"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F0542FAE-5904-0172-3344-ADDBCB235E18}"/>
                </a:ext>
              </a:extLst>
            </p:cNvPr>
            <p:cNvCxnSpPr>
              <a:cxnSpLocks/>
            </p:cNvCxnSpPr>
            <p:nvPr/>
          </p:nvCxnSpPr>
          <p:spPr bwMode="auto">
            <a:xfrm>
              <a:off x="8123767" y="5144373"/>
              <a:ext cx="0" cy="232783"/>
            </a:xfrm>
            <a:prstGeom prst="line">
              <a:avLst/>
            </a:prstGeom>
            <a:noFill/>
            <a:ln w="28575" cap="flat" cmpd="sng" algn="ctr">
              <a:solidFill>
                <a:schemeClr val="bg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1B50DDEE-83D5-A8DE-F361-6C7ED3123519}"/>
                </a:ext>
              </a:extLst>
            </p:cNvPr>
            <p:cNvCxnSpPr>
              <a:cxnSpLocks/>
            </p:cNvCxnSpPr>
            <p:nvPr/>
          </p:nvCxnSpPr>
          <p:spPr bwMode="auto">
            <a:xfrm>
              <a:off x="8527643" y="5144373"/>
              <a:ext cx="0" cy="232783"/>
            </a:xfrm>
            <a:prstGeom prst="line">
              <a:avLst/>
            </a:prstGeom>
            <a:noFill/>
            <a:ln w="28575" cap="flat" cmpd="sng" algn="ctr">
              <a:solidFill>
                <a:schemeClr val="bg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D0BAAAEB-9BB4-AA02-C6A6-C7ECA52E5770}"/>
                </a:ext>
              </a:extLst>
            </p:cNvPr>
            <p:cNvCxnSpPr>
              <a:cxnSpLocks/>
            </p:cNvCxnSpPr>
            <p:nvPr/>
          </p:nvCxnSpPr>
          <p:spPr bwMode="auto">
            <a:xfrm>
              <a:off x="8931519" y="5144373"/>
              <a:ext cx="0" cy="232783"/>
            </a:xfrm>
            <a:prstGeom prst="line">
              <a:avLst/>
            </a:prstGeom>
            <a:noFill/>
            <a:ln w="28575" cap="flat" cmpd="sng" algn="ctr">
              <a:solidFill>
                <a:schemeClr val="bg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BC2991E9-EA4B-787F-F7E7-FA0958C5164A}"/>
                </a:ext>
              </a:extLst>
            </p:cNvPr>
            <p:cNvCxnSpPr>
              <a:cxnSpLocks/>
            </p:cNvCxnSpPr>
            <p:nvPr/>
          </p:nvCxnSpPr>
          <p:spPr bwMode="auto">
            <a:xfrm>
              <a:off x="9335395" y="5144373"/>
              <a:ext cx="0" cy="232783"/>
            </a:xfrm>
            <a:prstGeom prst="line">
              <a:avLst/>
            </a:prstGeom>
            <a:noFill/>
            <a:ln w="28575" cap="flat" cmpd="sng" algn="ctr">
              <a:solidFill>
                <a:schemeClr val="bg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C1042EC3-CF3D-F02D-A2A1-BFB42EA87E79}"/>
                </a:ext>
              </a:extLst>
            </p:cNvPr>
            <p:cNvCxnSpPr>
              <a:cxnSpLocks/>
            </p:cNvCxnSpPr>
            <p:nvPr/>
          </p:nvCxnSpPr>
          <p:spPr bwMode="auto">
            <a:xfrm>
              <a:off x="9739271" y="5144373"/>
              <a:ext cx="0" cy="232783"/>
            </a:xfrm>
            <a:prstGeom prst="line">
              <a:avLst/>
            </a:prstGeom>
            <a:noFill/>
            <a:ln w="28575" cap="flat" cmpd="sng" algn="ctr">
              <a:solidFill>
                <a:schemeClr val="bg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744A94D5-A9D4-58C3-6DE6-0AEF3CCAAB52}"/>
                </a:ext>
              </a:extLst>
            </p:cNvPr>
            <p:cNvCxnSpPr>
              <a:cxnSpLocks/>
            </p:cNvCxnSpPr>
            <p:nvPr/>
          </p:nvCxnSpPr>
          <p:spPr bwMode="auto">
            <a:xfrm>
              <a:off x="10143145" y="5144373"/>
              <a:ext cx="0" cy="232783"/>
            </a:xfrm>
            <a:prstGeom prst="line">
              <a:avLst/>
            </a:prstGeom>
            <a:noFill/>
            <a:ln w="28575" cap="flat" cmpd="sng" algn="ctr">
              <a:solidFill>
                <a:schemeClr val="bg1"/>
              </a:solidFill>
              <a:prstDash val="solid"/>
              <a:round/>
              <a:headEnd type="none" w="med" len="med"/>
              <a:tailEnd type="none" w="med" len="med"/>
            </a:ln>
            <a:effectLst/>
          </p:spPr>
        </p:cxnSp>
      </p:grpSp>
      <p:sp>
        <p:nvSpPr>
          <p:cNvPr id="271" name="TextBox 270">
            <a:extLst>
              <a:ext uri="{FF2B5EF4-FFF2-40B4-BE49-F238E27FC236}">
                <a16:creationId xmlns:a16="http://schemas.microsoft.com/office/drawing/2014/main" id="{1D30BCD3-07A0-579C-E9B7-4F86A09C7504}"/>
              </a:ext>
            </a:extLst>
          </p:cNvPr>
          <p:cNvSpPr txBox="1"/>
          <p:nvPr/>
        </p:nvSpPr>
        <p:spPr bwMode="auto">
          <a:xfrm>
            <a:off x="6627492" y="5146109"/>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272" name="TextBox 271">
            <a:extLst>
              <a:ext uri="{FF2B5EF4-FFF2-40B4-BE49-F238E27FC236}">
                <a16:creationId xmlns:a16="http://schemas.microsoft.com/office/drawing/2014/main" id="{8AD15E5B-8392-39DE-7B41-21F4F7928DB5}"/>
              </a:ext>
            </a:extLst>
          </p:cNvPr>
          <p:cNvSpPr txBox="1"/>
          <p:nvPr/>
        </p:nvSpPr>
        <p:spPr bwMode="auto">
          <a:xfrm>
            <a:off x="7042640" y="5146109"/>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p>
        </p:txBody>
      </p:sp>
      <p:sp>
        <p:nvSpPr>
          <p:cNvPr id="273" name="TextBox 272">
            <a:extLst>
              <a:ext uri="{FF2B5EF4-FFF2-40B4-BE49-F238E27FC236}">
                <a16:creationId xmlns:a16="http://schemas.microsoft.com/office/drawing/2014/main" id="{0C2D49F1-1E13-7463-C3D6-DA610BF14790}"/>
              </a:ext>
            </a:extLst>
          </p:cNvPr>
          <p:cNvSpPr txBox="1"/>
          <p:nvPr/>
        </p:nvSpPr>
        <p:spPr bwMode="auto">
          <a:xfrm>
            <a:off x="7451540" y="5146109"/>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p>
        </p:txBody>
      </p:sp>
      <p:sp>
        <p:nvSpPr>
          <p:cNvPr id="274" name="TextBox 273">
            <a:extLst>
              <a:ext uri="{FF2B5EF4-FFF2-40B4-BE49-F238E27FC236}">
                <a16:creationId xmlns:a16="http://schemas.microsoft.com/office/drawing/2014/main" id="{9924E26A-48E0-55E3-6FCE-47AC3CE3F668}"/>
              </a:ext>
            </a:extLst>
          </p:cNvPr>
          <p:cNvSpPr txBox="1"/>
          <p:nvPr/>
        </p:nvSpPr>
        <p:spPr bwMode="auto">
          <a:xfrm>
            <a:off x="7843426" y="5146109"/>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a:t>
            </a:r>
          </a:p>
        </p:txBody>
      </p:sp>
      <p:sp>
        <p:nvSpPr>
          <p:cNvPr id="275" name="TextBox 274">
            <a:extLst>
              <a:ext uri="{FF2B5EF4-FFF2-40B4-BE49-F238E27FC236}">
                <a16:creationId xmlns:a16="http://schemas.microsoft.com/office/drawing/2014/main" id="{37A19007-774C-5A8F-6F12-EC4E20F33EF1}"/>
              </a:ext>
            </a:extLst>
          </p:cNvPr>
          <p:cNvSpPr txBox="1"/>
          <p:nvPr/>
        </p:nvSpPr>
        <p:spPr bwMode="auto">
          <a:xfrm>
            <a:off x="8172769" y="514610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277" name="TextBox 276">
            <a:extLst>
              <a:ext uri="{FF2B5EF4-FFF2-40B4-BE49-F238E27FC236}">
                <a16:creationId xmlns:a16="http://schemas.microsoft.com/office/drawing/2014/main" id="{7ECAB9DE-A58D-D761-C727-3F96671F856B}"/>
              </a:ext>
            </a:extLst>
          </p:cNvPr>
          <p:cNvSpPr txBox="1"/>
          <p:nvPr/>
        </p:nvSpPr>
        <p:spPr bwMode="auto">
          <a:xfrm>
            <a:off x="8610067" y="514610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a:t>
            </a:r>
          </a:p>
        </p:txBody>
      </p:sp>
      <p:sp>
        <p:nvSpPr>
          <p:cNvPr id="278" name="TextBox 277">
            <a:extLst>
              <a:ext uri="{FF2B5EF4-FFF2-40B4-BE49-F238E27FC236}">
                <a16:creationId xmlns:a16="http://schemas.microsoft.com/office/drawing/2014/main" id="{E82D714E-52C1-9A0E-7041-18CFC3EE1892}"/>
              </a:ext>
            </a:extLst>
          </p:cNvPr>
          <p:cNvSpPr txBox="1"/>
          <p:nvPr/>
        </p:nvSpPr>
        <p:spPr bwMode="auto">
          <a:xfrm>
            <a:off x="9011978" y="514610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a:t>
            </a:r>
          </a:p>
        </p:txBody>
      </p:sp>
      <p:sp>
        <p:nvSpPr>
          <p:cNvPr id="279" name="TextBox 278">
            <a:extLst>
              <a:ext uri="{FF2B5EF4-FFF2-40B4-BE49-F238E27FC236}">
                <a16:creationId xmlns:a16="http://schemas.microsoft.com/office/drawing/2014/main" id="{83EEDF09-736C-E759-E476-6F6D9CC1E0DA}"/>
              </a:ext>
            </a:extLst>
          </p:cNvPr>
          <p:cNvSpPr txBox="1"/>
          <p:nvPr/>
        </p:nvSpPr>
        <p:spPr bwMode="auto">
          <a:xfrm>
            <a:off x="9416726" y="514610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21</a:t>
            </a:r>
          </a:p>
        </p:txBody>
      </p:sp>
      <p:sp>
        <p:nvSpPr>
          <p:cNvPr id="280" name="TextBox 279">
            <a:extLst>
              <a:ext uri="{FF2B5EF4-FFF2-40B4-BE49-F238E27FC236}">
                <a16:creationId xmlns:a16="http://schemas.microsoft.com/office/drawing/2014/main" id="{D520F10E-446F-78CB-A62F-63E583EEEA3A}"/>
              </a:ext>
            </a:extLst>
          </p:cNvPr>
          <p:cNvSpPr txBox="1"/>
          <p:nvPr/>
        </p:nvSpPr>
        <p:spPr bwMode="auto">
          <a:xfrm>
            <a:off x="9834810" y="514610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281" name="TextBox 280">
            <a:extLst>
              <a:ext uri="{FF2B5EF4-FFF2-40B4-BE49-F238E27FC236}">
                <a16:creationId xmlns:a16="http://schemas.microsoft.com/office/drawing/2014/main" id="{DE1DE325-A4CA-1C30-EF51-0CF4096ADAA9}"/>
              </a:ext>
            </a:extLst>
          </p:cNvPr>
          <p:cNvSpPr txBox="1"/>
          <p:nvPr/>
        </p:nvSpPr>
        <p:spPr bwMode="auto">
          <a:xfrm>
            <a:off x="10196405" y="514610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27</a:t>
            </a:r>
          </a:p>
        </p:txBody>
      </p:sp>
      <p:grpSp>
        <p:nvGrpSpPr>
          <p:cNvPr id="127172" name="Group 127171">
            <a:extLst>
              <a:ext uri="{FF2B5EF4-FFF2-40B4-BE49-F238E27FC236}">
                <a16:creationId xmlns:a16="http://schemas.microsoft.com/office/drawing/2014/main" id="{58FB47E9-B037-7A42-CAD4-ED1828C619D9}"/>
              </a:ext>
            </a:extLst>
          </p:cNvPr>
          <p:cNvGrpSpPr/>
          <p:nvPr/>
        </p:nvGrpSpPr>
        <p:grpSpPr>
          <a:xfrm>
            <a:off x="6894637" y="2782240"/>
            <a:ext cx="3351957" cy="929928"/>
            <a:chOff x="6631512" y="2782240"/>
            <a:chExt cx="3351957" cy="929928"/>
          </a:xfrm>
        </p:grpSpPr>
        <p:sp>
          <p:nvSpPr>
            <p:cNvPr id="282" name="Isosceles Triangle 281">
              <a:extLst>
                <a:ext uri="{FF2B5EF4-FFF2-40B4-BE49-F238E27FC236}">
                  <a16:creationId xmlns:a16="http://schemas.microsoft.com/office/drawing/2014/main" id="{A8D601D4-FD21-AA7B-B842-43CA5C832021}"/>
                </a:ext>
              </a:extLst>
            </p:cNvPr>
            <p:cNvSpPr/>
            <p:nvPr/>
          </p:nvSpPr>
          <p:spPr bwMode="auto">
            <a:xfrm>
              <a:off x="9937750" y="3659598"/>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83" name="Isosceles Triangle 282">
              <a:extLst>
                <a:ext uri="{FF2B5EF4-FFF2-40B4-BE49-F238E27FC236}">
                  <a16:creationId xmlns:a16="http://schemas.microsoft.com/office/drawing/2014/main" id="{6F85C1B3-BDEA-AFF4-67AD-94AA1BF8B771}"/>
                </a:ext>
              </a:extLst>
            </p:cNvPr>
            <p:cNvSpPr/>
            <p:nvPr/>
          </p:nvSpPr>
          <p:spPr bwMode="auto">
            <a:xfrm>
              <a:off x="9921875" y="3659598"/>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84" name="Isosceles Triangle 283">
              <a:extLst>
                <a:ext uri="{FF2B5EF4-FFF2-40B4-BE49-F238E27FC236}">
                  <a16:creationId xmlns:a16="http://schemas.microsoft.com/office/drawing/2014/main" id="{D8889559-3E18-FDC9-576A-37358A1504C5}"/>
                </a:ext>
              </a:extLst>
            </p:cNvPr>
            <p:cNvSpPr/>
            <p:nvPr/>
          </p:nvSpPr>
          <p:spPr bwMode="auto">
            <a:xfrm>
              <a:off x="9877425" y="3659598"/>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85" name="Isosceles Triangle 284">
              <a:extLst>
                <a:ext uri="{FF2B5EF4-FFF2-40B4-BE49-F238E27FC236}">
                  <a16:creationId xmlns:a16="http://schemas.microsoft.com/office/drawing/2014/main" id="{87046DDB-8D91-E8B3-DA79-13149592CA4D}"/>
                </a:ext>
              </a:extLst>
            </p:cNvPr>
            <p:cNvSpPr/>
            <p:nvPr/>
          </p:nvSpPr>
          <p:spPr bwMode="auto">
            <a:xfrm>
              <a:off x="9860491" y="3659598"/>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86" name="Isosceles Triangle 285">
              <a:extLst>
                <a:ext uri="{FF2B5EF4-FFF2-40B4-BE49-F238E27FC236}">
                  <a16:creationId xmlns:a16="http://schemas.microsoft.com/office/drawing/2014/main" id="{4FA2C909-5E74-1650-67D3-F9ADD97C5702}"/>
                </a:ext>
              </a:extLst>
            </p:cNvPr>
            <p:cNvSpPr/>
            <p:nvPr/>
          </p:nvSpPr>
          <p:spPr bwMode="auto">
            <a:xfrm>
              <a:off x="9845674" y="3659598"/>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90" name="Isosceles Triangle 289">
              <a:extLst>
                <a:ext uri="{FF2B5EF4-FFF2-40B4-BE49-F238E27FC236}">
                  <a16:creationId xmlns:a16="http://schemas.microsoft.com/office/drawing/2014/main" id="{96B18B6F-3AAB-E1A2-562C-740416B98F46}"/>
                </a:ext>
              </a:extLst>
            </p:cNvPr>
            <p:cNvSpPr/>
            <p:nvPr/>
          </p:nvSpPr>
          <p:spPr bwMode="auto">
            <a:xfrm>
              <a:off x="9808632" y="3659598"/>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92" name="Isosceles Triangle 291">
              <a:extLst>
                <a:ext uri="{FF2B5EF4-FFF2-40B4-BE49-F238E27FC236}">
                  <a16:creationId xmlns:a16="http://schemas.microsoft.com/office/drawing/2014/main" id="{41E27546-362C-66CE-711D-442EF5A5CE7A}"/>
                </a:ext>
              </a:extLst>
            </p:cNvPr>
            <p:cNvSpPr/>
            <p:nvPr/>
          </p:nvSpPr>
          <p:spPr bwMode="auto">
            <a:xfrm>
              <a:off x="9798049" y="3659598"/>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29" name="Isosceles Triangle 127128">
              <a:extLst>
                <a:ext uri="{FF2B5EF4-FFF2-40B4-BE49-F238E27FC236}">
                  <a16:creationId xmlns:a16="http://schemas.microsoft.com/office/drawing/2014/main" id="{5B8287A6-C3CF-8FA1-28FB-446A98CD51B1}"/>
                </a:ext>
              </a:extLst>
            </p:cNvPr>
            <p:cNvSpPr/>
            <p:nvPr/>
          </p:nvSpPr>
          <p:spPr bwMode="auto">
            <a:xfrm>
              <a:off x="9785349" y="3659598"/>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30" name="Isosceles Triangle 127129">
              <a:extLst>
                <a:ext uri="{FF2B5EF4-FFF2-40B4-BE49-F238E27FC236}">
                  <a16:creationId xmlns:a16="http://schemas.microsoft.com/office/drawing/2014/main" id="{2858C124-9797-9C74-3F8F-3A529BB35ABC}"/>
                </a:ext>
              </a:extLst>
            </p:cNvPr>
            <p:cNvSpPr/>
            <p:nvPr/>
          </p:nvSpPr>
          <p:spPr bwMode="auto">
            <a:xfrm>
              <a:off x="9774765" y="3659598"/>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31" name="Isosceles Triangle 127130">
              <a:extLst>
                <a:ext uri="{FF2B5EF4-FFF2-40B4-BE49-F238E27FC236}">
                  <a16:creationId xmlns:a16="http://schemas.microsoft.com/office/drawing/2014/main" id="{258D290A-875B-72DF-FCF5-03C93B11003C}"/>
                </a:ext>
              </a:extLst>
            </p:cNvPr>
            <p:cNvSpPr/>
            <p:nvPr/>
          </p:nvSpPr>
          <p:spPr bwMode="auto">
            <a:xfrm>
              <a:off x="9762065" y="3659598"/>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32" name="Isosceles Triangle 127131">
              <a:extLst>
                <a:ext uri="{FF2B5EF4-FFF2-40B4-BE49-F238E27FC236}">
                  <a16:creationId xmlns:a16="http://schemas.microsoft.com/office/drawing/2014/main" id="{9BB291F3-AD52-F3DC-CFCB-B655FC7FA1FF}"/>
                </a:ext>
              </a:extLst>
            </p:cNvPr>
            <p:cNvSpPr/>
            <p:nvPr/>
          </p:nvSpPr>
          <p:spPr bwMode="auto">
            <a:xfrm>
              <a:off x="9758890" y="3659598"/>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33" name="Isosceles Triangle 127132">
              <a:extLst>
                <a:ext uri="{FF2B5EF4-FFF2-40B4-BE49-F238E27FC236}">
                  <a16:creationId xmlns:a16="http://schemas.microsoft.com/office/drawing/2014/main" id="{6AB89AC0-17C8-9D6D-6E27-505B2379E8AA}"/>
                </a:ext>
              </a:extLst>
            </p:cNvPr>
            <p:cNvSpPr/>
            <p:nvPr/>
          </p:nvSpPr>
          <p:spPr bwMode="auto">
            <a:xfrm>
              <a:off x="9750423" y="3659598"/>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34" name="Isosceles Triangle 127133">
              <a:extLst>
                <a:ext uri="{FF2B5EF4-FFF2-40B4-BE49-F238E27FC236}">
                  <a16:creationId xmlns:a16="http://schemas.microsoft.com/office/drawing/2014/main" id="{84487175-7CC9-3CCA-92F4-93ADE4868E77}"/>
                </a:ext>
              </a:extLst>
            </p:cNvPr>
            <p:cNvSpPr/>
            <p:nvPr/>
          </p:nvSpPr>
          <p:spPr bwMode="auto">
            <a:xfrm>
              <a:off x="9744073" y="3659598"/>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35" name="Isosceles Triangle 127134">
              <a:extLst>
                <a:ext uri="{FF2B5EF4-FFF2-40B4-BE49-F238E27FC236}">
                  <a16:creationId xmlns:a16="http://schemas.microsoft.com/office/drawing/2014/main" id="{FAF1BD5F-5D7B-98AC-FD76-167E26DC1325}"/>
                </a:ext>
              </a:extLst>
            </p:cNvPr>
            <p:cNvSpPr/>
            <p:nvPr/>
          </p:nvSpPr>
          <p:spPr bwMode="auto">
            <a:xfrm>
              <a:off x="9736665" y="3659598"/>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36" name="Isosceles Triangle 127135">
              <a:extLst>
                <a:ext uri="{FF2B5EF4-FFF2-40B4-BE49-F238E27FC236}">
                  <a16:creationId xmlns:a16="http://schemas.microsoft.com/office/drawing/2014/main" id="{303F926F-C079-3C6F-9C1B-0337ACB430A2}"/>
                </a:ext>
              </a:extLst>
            </p:cNvPr>
            <p:cNvSpPr/>
            <p:nvPr/>
          </p:nvSpPr>
          <p:spPr bwMode="auto">
            <a:xfrm>
              <a:off x="9725024" y="3659598"/>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37" name="Isosceles Triangle 127136">
              <a:extLst>
                <a:ext uri="{FF2B5EF4-FFF2-40B4-BE49-F238E27FC236}">
                  <a16:creationId xmlns:a16="http://schemas.microsoft.com/office/drawing/2014/main" id="{91ACF5DD-289B-72DD-1604-BAABBD249601}"/>
                </a:ext>
              </a:extLst>
            </p:cNvPr>
            <p:cNvSpPr/>
            <p:nvPr/>
          </p:nvSpPr>
          <p:spPr bwMode="auto">
            <a:xfrm>
              <a:off x="9721849" y="3659598"/>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38" name="Isosceles Triangle 127137">
              <a:extLst>
                <a:ext uri="{FF2B5EF4-FFF2-40B4-BE49-F238E27FC236}">
                  <a16:creationId xmlns:a16="http://schemas.microsoft.com/office/drawing/2014/main" id="{D7E6DD06-0A87-A509-0810-9F685EEC0646}"/>
                </a:ext>
              </a:extLst>
            </p:cNvPr>
            <p:cNvSpPr/>
            <p:nvPr/>
          </p:nvSpPr>
          <p:spPr bwMode="auto">
            <a:xfrm>
              <a:off x="9707032" y="3602448"/>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39" name="Isosceles Triangle 127138">
              <a:extLst>
                <a:ext uri="{FF2B5EF4-FFF2-40B4-BE49-F238E27FC236}">
                  <a16:creationId xmlns:a16="http://schemas.microsoft.com/office/drawing/2014/main" id="{5AD072D3-A4EF-A53F-40A2-BEB5F06121D7}"/>
                </a:ext>
              </a:extLst>
            </p:cNvPr>
            <p:cNvSpPr/>
            <p:nvPr/>
          </p:nvSpPr>
          <p:spPr bwMode="auto">
            <a:xfrm>
              <a:off x="9703857" y="3569640"/>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40" name="Isosceles Triangle 127139">
              <a:extLst>
                <a:ext uri="{FF2B5EF4-FFF2-40B4-BE49-F238E27FC236}">
                  <a16:creationId xmlns:a16="http://schemas.microsoft.com/office/drawing/2014/main" id="{19D52E0C-9A7A-B88B-9C5E-1929A4CD7747}"/>
                </a:ext>
              </a:extLst>
            </p:cNvPr>
            <p:cNvSpPr/>
            <p:nvPr/>
          </p:nvSpPr>
          <p:spPr bwMode="auto">
            <a:xfrm>
              <a:off x="9702799" y="3537890"/>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41" name="Isosceles Triangle 127140">
              <a:extLst>
                <a:ext uri="{FF2B5EF4-FFF2-40B4-BE49-F238E27FC236}">
                  <a16:creationId xmlns:a16="http://schemas.microsoft.com/office/drawing/2014/main" id="{5B35955F-D56E-763A-B68B-30672EBBAC0C}"/>
                </a:ext>
              </a:extLst>
            </p:cNvPr>
            <p:cNvSpPr/>
            <p:nvPr/>
          </p:nvSpPr>
          <p:spPr bwMode="auto">
            <a:xfrm>
              <a:off x="9691157" y="3537890"/>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42" name="Isosceles Triangle 127141">
              <a:extLst>
                <a:ext uri="{FF2B5EF4-FFF2-40B4-BE49-F238E27FC236}">
                  <a16:creationId xmlns:a16="http://schemas.microsoft.com/office/drawing/2014/main" id="{361B5889-418A-B786-30AE-11F5C504DC00}"/>
                </a:ext>
              </a:extLst>
            </p:cNvPr>
            <p:cNvSpPr/>
            <p:nvPr/>
          </p:nvSpPr>
          <p:spPr bwMode="auto">
            <a:xfrm>
              <a:off x="9668932" y="3531540"/>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43" name="Isosceles Triangle 127142">
              <a:extLst>
                <a:ext uri="{FF2B5EF4-FFF2-40B4-BE49-F238E27FC236}">
                  <a16:creationId xmlns:a16="http://schemas.microsoft.com/office/drawing/2014/main" id="{F7FEB581-D37C-6E10-1FAA-041997084BD0}"/>
                </a:ext>
              </a:extLst>
            </p:cNvPr>
            <p:cNvSpPr/>
            <p:nvPr/>
          </p:nvSpPr>
          <p:spPr bwMode="auto">
            <a:xfrm>
              <a:off x="9643532" y="3531540"/>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44" name="Isosceles Triangle 127143">
              <a:extLst>
                <a:ext uri="{FF2B5EF4-FFF2-40B4-BE49-F238E27FC236}">
                  <a16:creationId xmlns:a16="http://schemas.microsoft.com/office/drawing/2014/main" id="{82AC88B8-EA4C-AB3E-8BFF-D2B9DAAD387D}"/>
                </a:ext>
              </a:extLst>
            </p:cNvPr>
            <p:cNvSpPr/>
            <p:nvPr/>
          </p:nvSpPr>
          <p:spPr bwMode="auto">
            <a:xfrm>
              <a:off x="9578973" y="3531540"/>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45" name="Isosceles Triangle 127144">
              <a:extLst>
                <a:ext uri="{FF2B5EF4-FFF2-40B4-BE49-F238E27FC236}">
                  <a16:creationId xmlns:a16="http://schemas.microsoft.com/office/drawing/2014/main" id="{C8CF9C21-97F9-4AA8-000D-B1BAE0C522E3}"/>
                </a:ext>
              </a:extLst>
            </p:cNvPr>
            <p:cNvSpPr/>
            <p:nvPr/>
          </p:nvSpPr>
          <p:spPr bwMode="auto">
            <a:xfrm>
              <a:off x="9510181" y="3531540"/>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46" name="Isosceles Triangle 127145">
              <a:extLst>
                <a:ext uri="{FF2B5EF4-FFF2-40B4-BE49-F238E27FC236}">
                  <a16:creationId xmlns:a16="http://schemas.microsoft.com/office/drawing/2014/main" id="{EB6E022E-D362-DF99-C0F3-962A51A49C41}"/>
                </a:ext>
              </a:extLst>
            </p:cNvPr>
            <p:cNvSpPr/>
            <p:nvPr/>
          </p:nvSpPr>
          <p:spPr bwMode="auto">
            <a:xfrm>
              <a:off x="9008531" y="3531540"/>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47" name="Isosceles Triangle 127146">
              <a:extLst>
                <a:ext uri="{FF2B5EF4-FFF2-40B4-BE49-F238E27FC236}">
                  <a16:creationId xmlns:a16="http://schemas.microsoft.com/office/drawing/2014/main" id="{8EA07752-05CE-92FD-F19B-3A5A19D9A4E6}"/>
                </a:ext>
              </a:extLst>
            </p:cNvPr>
            <p:cNvSpPr/>
            <p:nvPr/>
          </p:nvSpPr>
          <p:spPr bwMode="auto">
            <a:xfrm>
              <a:off x="8975722" y="3499790"/>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48" name="Isosceles Triangle 127147">
              <a:extLst>
                <a:ext uri="{FF2B5EF4-FFF2-40B4-BE49-F238E27FC236}">
                  <a16:creationId xmlns:a16="http://schemas.microsoft.com/office/drawing/2014/main" id="{CED54A06-CE9E-19D7-5D0C-0777D19C1515}"/>
                </a:ext>
              </a:extLst>
            </p:cNvPr>
            <p:cNvSpPr/>
            <p:nvPr/>
          </p:nvSpPr>
          <p:spPr bwMode="auto">
            <a:xfrm>
              <a:off x="8907989" y="3472273"/>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49" name="Isosceles Triangle 127148">
              <a:extLst>
                <a:ext uri="{FF2B5EF4-FFF2-40B4-BE49-F238E27FC236}">
                  <a16:creationId xmlns:a16="http://schemas.microsoft.com/office/drawing/2014/main" id="{F5FFBA41-F285-E43B-E11A-64A6D35308A2}"/>
                </a:ext>
              </a:extLst>
            </p:cNvPr>
            <p:cNvSpPr/>
            <p:nvPr/>
          </p:nvSpPr>
          <p:spPr bwMode="auto">
            <a:xfrm>
              <a:off x="8889997" y="3388665"/>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50" name="Isosceles Triangle 127149">
              <a:extLst>
                <a:ext uri="{FF2B5EF4-FFF2-40B4-BE49-F238E27FC236}">
                  <a16:creationId xmlns:a16="http://schemas.microsoft.com/office/drawing/2014/main" id="{50CD5E10-59CA-3CB8-056D-E0EB64A6CA55}"/>
                </a:ext>
              </a:extLst>
            </p:cNvPr>
            <p:cNvSpPr/>
            <p:nvPr/>
          </p:nvSpPr>
          <p:spPr bwMode="auto">
            <a:xfrm>
              <a:off x="8803214" y="3388665"/>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51" name="Isosceles Triangle 127150">
              <a:extLst>
                <a:ext uri="{FF2B5EF4-FFF2-40B4-BE49-F238E27FC236}">
                  <a16:creationId xmlns:a16="http://schemas.microsoft.com/office/drawing/2014/main" id="{44D40B46-2445-8A59-E414-9A0CFCE7E64F}"/>
                </a:ext>
              </a:extLst>
            </p:cNvPr>
            <p:cNvSpPr/>
            <p:nvPr/>
          </p:nvSpPr>
          <p:spPr bwMode="auto">
            <a:xfrm>
              <a:off x="8716430" y="3388665"/>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52" name="Isosceles Triangle 127151">
              <a:extLst>
                <a:ext uri="{FF2B5EF4-FFF2-40B4-BE49-F238E27FC236}">
                  <a16:creationId xmlns:a16="http://schemas.microsoft.com/office/drawing/2014/main" id="{E82E60AE-FE8C-F4B2-78BA-1B423F843B7E}"/>
                </a:ext>
              </a:extLst>
            </p:cNvPr>
            <p:cNvSpPr/>
            <p:nvPr/>
          </p:nvSpPr>
          <p:spPr bwMode="auto">
            <a:xfrm>
              <a:off x="8135405" y="3361148"/>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53" name="Isosceles Triangle 127152">
              <a:extLst>
                <a:ext uri="{FF2B5EF4-FFF2-40B4-BE49-F238E27FC236}">
                  <a16:creationId xmlns:a16="http://schemas.microsoft.com/office/drawing/2014/main" id="{2EC4F232-A8B9-33C1-D977-BD30E8AA7418}"/>
                </a:ext>
              </a:extLst>
            </p:cNvPr>
            <p:cNvSpPr/>
            <p:nvPr/>
          </p:nvSpPr>
          <p:spPr bwMode="auto">
            <a:xfrm>
              <a:off x="8103655" y="3361148"/>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54" name="Isosceles Triangle 127153">
              <a:extLst>
                <a:ext uri="{FF2B5EF4-FFF2-40B4-BE49-F238E27FC236}">
                  <a16:creationId xmlns:a16="http://schemas.microsoft.com/office/drawing/2014/main" id="{87A58A98-44A6-27E0-146C-8F39B7ADF449}"/>
                </a:ext>
              </a:extLst>
            </p:cNvPr>
            <p:cNvSpPr/>
            <p:nvPr/>
          </p:nvSpPr>
          <p:spPr bwMode="auto">
            <a:xfrm>
              <a:off x="8098363" y="3255315"/>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55" name="Isosceles Triangle 127154">
              <a:extLst>
                <a:ext uri="{FF2B5EF4-FFF2-40B4-BE49-F238E27FC236}">
                  <a16:creationId xmlns:a16="http://schemas.microsoft.com/office/drawing/2014/main" id="{7EE5C0DF-143B-3308-DAFE-A120EEB2E7F2}"/>
                </a:ext>
              </a:extLst>
            </p:cNvPr>
            <p:cNvSpPr/>
            <p:nvPr/>
          </p:nvSpPr>
          <p:spPr bwMode="auto">
            <a:xfrm>
              <a:off x="7760755" y="3230974"/>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56" name="Isosceles Triangle 127155">
              <a:extLst>
                <a:ext uri="{FF2B5EF4-FFF2-40B4-BE49-F238E27FC236}">
                  <a16:creationId xmlns:a16="http://schemas.microsoft.com/office/drawing/2014/main" id="{89CA3049-62A3-4472-85C3-2AB8BC5E5D3C}"/>
                </a:ext>
              </a:extLst>
            </p:cNvPr>
            <p:cNvSpPr/>
            <p:nvPr/>
          </p:nvSpPr>
          <p:spPr bwMode="auto">
            <a:xfrm>
              <a:off x="7739588" y="3205574"/>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57" name="Isosceles Triangle 127156">
              <a:extLst>
                <a:ext uri="{FF2B5EF4-FFF2-40B4-BE49-F238E27FC236}">
                  <a16:creationId xmlns:a16="http://schemas.microsoft.com/office/drawing/2014/main" id="{99C72AE8-F009-1002-4C69-CF211B0BCBC2}"/>
                </a:ext>
              </a:extLst>
            </p:cNvPr>
            <p:cNvSpPr/>
            <p:nvPr/>
          </p:nvSpPr>
          <p:spPr bwMode="auto">
            <a:xfrm>
              <a:off x="7709955" y="3179115"/>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58" name="Isosceles Triangle 127157">
              <a:extLst>
                <a:ext uri="{FF2B5EF4-FFF2-40B4-BE49-F238E27FC236}">
                  <a16:creationId xmlns:a16="http://schemas.microsoft.com/office/drawing/2014/main" id="{B6F925EC-C9AF-7D1B-891C-DCEF8B212B6F}"/>
                </a:ext>
              </a:extLst>
            </p:cNvPr>
            <p:cNvSpPr/>
            <p:nvPr/>
          </p:nvSpPr>
          <p:spPr bwMode="auto">
            <a:xfrm>
              <a:off x="7343771" y="3107148"/>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59" name="Isosceles Triangle 127158">
              <a:extLst>
                <a:ext uri="{FF2B5EF4-FFF2-40B4-BE49-F238E27FC236}">
                  <a16:creationId xmlns:a16="http://schemas.microsoft.com/office/drawing/2014/main" id="{C05289F5-6808-4162-3A00-2ECE451C87DD}"/>
                </a:ext>
              </a:extLst>
            </p:cNvPr>
            <p:cNvSpPr/>
            <p:nvPr/>
          </p:nvSpPr>
          <p:spPr bwMode="auto">
            <a:xfrm>
              <a:off x="7316254" y="3074339"/>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60" name="Isosceles Triangle 127159">
              <a:extLst>
                <a:ext uri="{FF2B5EF4-FFF2-40B4-BE49-F238E27FC236}">
                  <a16:creationId xmlns:a16="http://schemas.microsoft.com/office/drawing/2014/main" id="{713D14AA-79C6-D0EB-AEE1-F7579AB23BC3}"/>
                </a:ext>
              </a:extLst>
            </p:cNvPr>
            <p:cNvSpPr/>
            <p:nvPr/>
          </p:nvSpPr>
          <p:spPr bwMode="auto">
            <a:xfrm>
              <a:off x="7306729" y="3044706"/>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61" name="Isosceles Triangle 127160">
              <a:extLst>
                <a:ext uri="{FF2B5EF4-FFF2-40B4-BE49-F238E27FC236}">
                  <a16:creationId xmlns:a16="http://schemas.microsoft.com/office/drawing/2014/main" id="{C93FC538-CE84-97D0-2A11-94958857AED2}"/>
                </a:ext>
              </a:extLst>
            </p:cNvPr>
            <p:cNvSpPr/>
            <p:nvPr/>
          </p:nvSpPr>
          <p:spPr bwMode="auto">
            <a:xfrm>
              <a:off x="7300379" y="3021422"/>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62" name="Isosceles Triangle 127161">
              <a:extLst>
                <a:ext uri="{FF2B5EF4-FFF2-40B4-BE49-F238E27FC236}">
                  <a16:creationId xmlns:a16="http://schemas.microsoft.com/office/drawing/2014/main" id="{7E137C76-F9A9-C70A-75C1-C02CC9053BCA}"/>
                </a:ext>
              </a:extLst>
            </p:cNvPr>
            <p:cNvSpPr/>
            <p:nvPr/>
          </p:nvSpPr>
          <p:spPr bwMode="auto">
            <a:xfrm>
              <a:off x="7271804" y="2994964"/>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63" name="Isosceles Triangle 127162">
              <a:extLst>
                <a:ext uri="{FF2B5EF4-FFF2-40B4-BE49-F238E27FC236}">
                  <a16:creationId xmlns:a16="http://schemas.microsoft.com/office/drawing/2014/main" id="{17BD29DA-89F5-460F-9679-DF86623BE653}"/>
                </a:ext>
              </a:extLst>
            </p:cNvPr>
            <p:cNvSpPr/>
            <p:nvPr/>
          </p:nvSpPr>
          <p:spPr bwMode="auto">
            <a:xfrm>
              <a:off x="6939487" y="2971681"/>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64" name="Isosceles Triangle 127163">
              <a:extLst>
                <a:ext uri="{FF2B5EF4-FFF2-40B4-BE49-F238E27FC236}">
                  <a16:creationId xmlns:a16="http://schemas.microsoft.com/office/drawing/2014/main" id="{F6FBEE10-CEBE-9FEF-CC79-EDB87DDF688B}"/>
                </a:ext>
              </a:extLst>
            </p:cNvPr>
            <p:cNvSpPr/>
            <p:nvPr/>
          </p:nvSpPr>
          <p:spPr bwMode="auto">
            <a:xfrm>
              <a:off x="6922554" y="2971681"/>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65" name="Isosceles Triangle 127164">
              <a:extLst>
                <a:ext uri="{FF2B5EF4-FFF2-40B4-BE49-F238E27FC236}">
                  <a16:creationId xmlns:a16="http://schemas.microsoft.com/office/drawing/2014/main" id="{E78BC08E-CAF7-B2B8-2A4F-85B6F3F7AC06}"/>
                </a:ext>
              </a:extLst>
            </p:cNvPr>
            <p:cNvSpPr/>
            <p:nvPr/>
          </p:nvSpPr>
          <p:spPr bwMode="auto">
            <a:xfrm>
              <a:off x="6913029" y="2952631"/>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66" name="Isosceles Triangle 127165">
              <a:extLst>
                <a:ext uri="{FF2B5EF4-FFF2-40B4-BE49-F238E27FC236}">
                  <a16:creationId xmlns:a16="http://schemas.microsoft.com/office/drawing/2014/main" id="{5EF019E5-3BED-20C6-773B-FF53C2D35184}"/>
                </a:ext>
              </a:extLst>
            </p:cNvPr>
            <p:cNvSpPr/>
            <p:nvPr/>
          </p:nvSpPr>
          <p:spPr bwMode="auto">
            <a:xfrm>
              <a:off x="6900329" y="2928289"/>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67" name="Isosceles Triangle 127166">
              <a:extLst>
                <a:ext uri="{FF2B5EF4-FFF2-40B4-BE49-F238E27FC236}">
                  <a16:creationId xmlns:a16="http://schemas.microsoft.com/office/drawing/2014/main" id="{8A868F72-5688-26EB-CE1F-C0FC15EFAEA2}"/>
                </a:ext>
              </a:extLst>
            </p:cNvPr>
            <p:cNvSpPr/>
            <p:nvPr/>
          </p:nvSpPr>
          <p:spPr bwMode="auto">
            <a:xfrm>
              <a:off x="6892920" y="2851031"/>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68" name="Isosceles Triangle 127167">
              <a:extLst>
                <a:ext uri="{FF2B5EF4-FFF2-40B4-BE49-F238E27FC236}">
                  <a16:creationId xmlns:a16="http://schemas.microsoft.com/office/drawing/2014/main" id="{C2A4D9F1-C5FB-8AE9-B669-DCD3432AFF96}"/>
                </a:ext>
              </a:extLst>
            </p:cNvPr>
            <p:cNvSpPr/>
            <p:nvPr/>
          </p:nvSpPr>
          <p:spPr bwMode="auto">
            <a:xfrm>
              <a:off x="6888687" y="2829864"/>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69" name="Isosceles Triangle 127168">
              <a:extLst>
                <a:ext uri="{FF2B5EF4-FFF2-40B4-BE49-F238E27FC236}">
                  <a16:creationId xmlns:a16="http://schemas.microsoft.com/office/drawing/2014/main" id="{9E2CCBFA-5882-2C2A-70A3-CC8016BDB2CE}"/>
                </a:ext>
              </a:extLst>
            </p:cNvPr>
            <p:cNvSpPr/>
            <p:nvPr/>
          </p:nvSpPr>
          <p:spPr bwMode="auto">
            <a:xfrm>
              <a:off x="6852703" y="2806581"/>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70" name="Isosceles Triangle 127169">
              <a:extLst>
                <a:ext uri="{FF2B5EF4-FFF2-40B4-BE49-F238E27FC236}">
                  <a16:creationId xmlns:a16="http://schemas.microsoft.com/office/drawing/2014/main" id="{510E6289-6E1F-50D3-F92A-4184784B78E2}"/>
                </a:ext>
              </a:extLst>
            </p:cNvPr>
            <p:cNvSpPr/>
            <p:nvPr/>
          </p:nvSpPr>
          <p:spPr bwMode="auto">
            <a:xfrm>
              <a:off x="6666437" y="2806581"/>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71" name="Isosceles Triangle 127170">
              <a:extLst>
                <a:ext uri="{FF2B5EF4-FFF2-40B4-BE49-F238E27FC236}">
                  <a16:creationId xmlns:a16="http://schemas.microsoft.com/office/drawing/2014/main" id="{C73A54A1-25FF-EA7D-17DD-0585E9FC9964}"/>
                </a:ext>
              </a:extLst>
            </p:cNvPr>
            <p:cNvSpPr/>
            <p:nvPr/>
          </p:nvSpPr>
          <p:spPr bwMode="auto">
            <a:xfrm>
              <a:off x="6631512" y="2782240"/>
              <a:ext cx="45719" cy="52570"/>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grpSp>
        <p:nvGrpSpPr>
          <p:cNvPr id="127237" name="Group 127236">
            <a:extLst>
              <a:ext uri="{FF2B5EF4-FFF2-40B4-BE49-F238E27FC236}">
                <a16:creationId xmlns:a16="http://schemas.microsoft.com/office/drawing/2014/main" id="{178BF8A7-1CF7-D277-432D-BCDB938F7780}"/>
              </a:ext>
            </a:extLst>
          </p:cNvPr>
          <p:cNvGrpSpPr/>
          <p:nvPr/>
        </p:nvGrpSpPr>
        <p:grpSpPr>
          <a:xfrm>
            <a:off x="6754628" y="2779067"/>
            <a:ext cx="3442857" cy="1887378"/>
            <a:chOff x="6491503" y="2779067"/>
            <a:chExt cx="3442857" cy="1887378"/>
          </a:xfrm>
        </p:grpSpPr>
        <p:grpSp>
          <p:nvGrpSpPr>
            <p:cNvPr id="127236" name="Group 127235">
              <a:extLst>
                <a:ext uri="{FF2B5EF4-FFF2-40B4-BE49-F238E27FC236}">
                  <a16:creationId xmlns:a16="http://schemas.microsoft.com/office/drawing/2014/main" id="{F6F70BE4-7E54-FC8B-3C06-7E654FF31F8A}"/>
                </a:ext>
              </a:extLst>
            </p:cNvPr>
            <p:cNvGrpSpPr/>
            <p:nvPr/>
          </p:nvGrpSpPr>
          <p:grpSpPr>
            <a:xfrm>
              <a:off x="7245631" y="2927890"/>
              <a:ext cx="2688729" cy="1738555"/>
              <a:chOff x="7245631" y="2927890"/>
              <a:chExt cx="2688729" cy="1738555"/>
            </a:xfrm>
          </p:grpSpPr>
          <p:sp>
            <p:nvSpPr>
              <p:cNvPr id="127174" name="Diamond 127173">
                <a:extLst>
                  <a:ext uri="{FF2B5EF4-FFF2-40B4-BE49-F238E27FC236}">
                    <a16:creationId xmlns:a16="http://schemas.microsoft.com/office/drawing/2014/main" id="{F1FEA3F0-2148-DBEB-6FC6-FFEFCBCB1379}"/>
                  </a:ext>
                </a:extLst>
              </p:cNvPr>
              <p:cNvSpPr/>
              <p:nvPr/>
            </p:nvSpPr>
            <p:spPr bwMode="auto">
              <a:xfrm>
                <a:off x="9872921" y="4605006"/>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75" name="Diamond 127174">
                <a:extLst>
                  <a:ext uri="{FF2B5EF4-FFF2-40B4-BE49-F238E27FC236}">
                    <a16:creationId xmlns:a16="http://schemas.microsoft.com/office/drawing/2014/main" id="{EC58E632-EAC9-F3A6-26E2-A7C6D8A4EEF4}"/>
                  </a:ext>
                </a:extLst>
              </p:cNvPr>
              <p:cNvSpPr/>
              <p:nvPr/>
            </p:nvSpPr>
            <p:spPr bwMode="auto">
              <a:xfrm>
                <a:off x="9757012" y="4605006"/>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76" name="Diamond 127175">
                <a:extLst>
                  <a:ext uri="{FF2B5EF4-FFF2-40B4-BE49-F238E27FC236}">
                    <a16:creationId xmlns:a16="http://schemas.microsoft.com/office/drawing/2014/main" id="{CD427908-4274-DBD2-3970-DB49267E1900}"/>
                  </a:ext>
                </a:extLst>
              </p:cNvPr>
              <p:cNvSpPr/>
              <p:nvPr/>
            </p:nvSpPr>
            <p:spPr bwMode="auto">
              <a:xfrm>
                <a:off x="9748426" y="4476217"/>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77" name="Diamond 127176">
                <a:extLst>
                  <a:ext uri="{FF2B5EF4-FFF2-40B4-BE49-F238E27FC236}">
                    <a16:creationId xmlns:a16="http://schemas.microsoft.com/office/drawing/2014/main" id="{A9033D0D-5526-8056-6A16-27EAF5EDC94A}"/>
                  </a:ext>
                </a:extLst>
              </p:cNvPr>
              <p:cNvSpPr/>
              <p:nvPr/>
            </p:nvSpPr>
            <p:spPr bwMode="auto">
              <a:xfrm>
                <a:off x="9734116" y="4341704"/>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78" name="Diamond 127177">
                <a:extLst>
                  <a:ext uri="{FF2B5EF4-FFF2-40B4-BE49-F238E27FC236}">
                    <a16:creationId xmlns:a16="http://schemas.microsoft.com/office/drawing/2014/main" id="{C2976777-11FF-87E0-8510-1D4411A34C1F}"/>
                  </a:ext>
                </a:extLst>
              </p:cNvPr>
              <p:cNvSpPr/>
              <p:nvPr/>
            </p:nvSpPr>
            <p:spPr bwMode="auto">
              <a:xfrm>
                <a:off x="9716944" y="4341704"/>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79" name="Diamond 127178">
                <a:extLst>
                  <a:ext uri="{FF2B5EF4-FFF2-40B4-BE49-F238E27FC236}">
                    <a16:creationId xmlns:a16="http://schemas.microsoft.com/office/drawing/2014/main" id="{0FAAC1EA-1823-18FC-B42E-5C9C73D096DB}"/>
                  </a:ext>
                </a:extLst>
              </p:cNvPr>
              <p:cNvSpPr/>
              <p:nvPr/>
            </p:nvSpPr>
            <p:spPr bwMode="auto">
              <a:xfrm>
                <a:off x="9699772" y="4341704"/>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80" name="Diamond 127179">
                <a:extLst>
                  <a:ext uri="{FF2B5EF4-FFF2-40B4-BE49-F238E27FC236}">
                    <a16:creationId xmlns:a16="http://schemas.microsoft.com/office/drawing/2014/main" id="{2706FE87-F8C3-56CD-AF27-6D66CA481A82}"/>
                  </a:ext>
                </a:extLst>
              </p:cNvPr>
              <p:cNvSpPr/>
              <p:nvPr/>
            </p:nvSpPr>
            <p:spPr bwMode="auto">
              <a:xfrm>
                <a:off x="9691186" y="4198606"/>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81" name="Diamond 127180">
                <a:extLst>
                  <a:ext uri="{FF2B5EF4-FFF2-40B4-BE49-F238E27FC236}">
                    <a16:creationId xmlns:a16="http://schemas.microsoft.com/office/drawing/2014/main" id="{2B5589B4-A577-EECB-0650-7F271AF7ACFF}"/>
                  </a:ext>
                </a:extLst>
              </p:cNvPr>
              <p:cNvSpPr/>
              <p:nvPr/>
            </p:nvSpPr>
            <p:spPr bwMode="auto">
              <a:xfrm>
                <a:off x="9685462" y="4169986"/>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82" name="Diamond 127181">
                <a:extLst>
                  <a:ext uri="{FF2B5EF4-FFF2-40B4-BE49-F238E27FC236}">
                    <a16:creationId xmlns:a16="http://schemas.microsoft.com/office/drawing/2014/main" id="{D4F85230-3A4F-9D1C-19E9-730D171EDD8B}"/>
                  </a:ext>
                </a:extLst>
              </p:cNvPr>
              <p:cNvSpPr/>
              <p:nvPr/>
            </p:nvSpPr>
            <p:spPr bwMode="auto">
              <a:xfrm>
                <a:off x="9661136" y="4169986"/>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83" name="Diamond 127182">
                <a:extLst>
                  <a:ext uri="{FF2B5EF4-FFF2-40B4-BE49-F238E27FC236}">
                    <a16:creationId xmlns:a16="http://schemas.microsoft.com/office/drawing/2014/main" id="{CCB96D5A-4B28-571D-7D7E-952C3B204A37}"/>
                  </a:ext>
                </a:extLst>
              </p:cNvPr>
              <p:cNvSpPr/>
              <p:nvPr/>
            </p:nvSpPr>
            <p:spPr bwMode="auto">
              <a:xfrm>
                <a:off x="9543795" y="4169986"/>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84" name="Diamond 127183">
                <a:extLst>
                  <a:ext uri="{FF2B5EF4-FFF2-40B4-BE49-F238E27FC236}">
                    <a16:creationId xmlns:a16="http://schemas.microsoft.com/office/drawing/2014/main" id="{17ACD6FD-ABFE-0C39-E8BE-7F9A65F9E863}"/>
                  </a:ext>
                </a:extLst>
              </p:cNvPr>
              <p:cNvSpPr/>
              <p:nvPr/>
            </p:nvSpPr>
            <p:spPr bwMode="auto">
              <a:xfrm>
                <a:off x="9303389" y="4169986"/>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85" name="Diamond 127184">
                <a:extLst>
                  <a:ext uri="{FF2B5EF4-FFF2-40B4-BE49-F238E27FC236}">
                    <a16:creationId xmlns:a16="http://schemas.microsoft.com/office/drawing/2014/main" id="{832D22D7-C6F7-9860-CE1E-0591C8056B75}"/>
                  </a:ext>
                </a:extLst>
              </p:cNvPr>
              <p:cNvSpPr/>
              <p:nvPr/>
            </p:nvSpPr>
            <p:spPr bwMode="auto">
              <a:xfrm>
                <a:off x="9080155" y="4137074"/>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86" name="Diamond 127185">
                <a:extLst>
                  <a:ext uri="{FF2B5EF4-FFF2-40B4-BE49-F238E27FC236}">
                    <a16:creationId xmlns:a16="http://schemas.microsoft.com/office/drawing/2014/main" id="{4228F13F-C5AC-0602-F654-758B02E5F7D4}"/>
                  </a:ext>
                </a:extLst>
              </p:cNvPr>
              <p:cNvSpPr/>
              <p:nvPr/>
            </p:nvSpPr>
            <p:spPr bwMode="auto">
              <a:xfrm>
                <a:off x="8969969" y="4137074"/>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87" name="Diamond 127186">
                <a:extLst>
                  <a:ext uri="{FF2B5EF4-FFF2-40B4-BE49-F238E27FC236}">
                    <a16:creationId xmlns:a16="http://schemas.microsoft.com/office/drawing/2014/main" id="{6A5DF632-C9D4-C505-BC31-BCA342B2CF98}"/>
                  </a:ext>
                </a:extLst>
              </p:cNvPr>
              <p:cNvSpPr/>
              <p:nvPr/>
            </p:nvSpPr>
            <p:spPr bwMode="auto">
              <a:xfrm>
                <a:off x="8952798" y="4115610"/>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88" name="Diamond 127187">
                <a:extLst>
                  <a:ext uri="{FF2B5EF4-FFF2-40B4-BE49-F238E27FC236}">
                    <a16:creationId xmlns:a16="http://schemas.microsoft.com/office/drawing/2014/main" id="{48527A91-BE4D-5C2C-D14E-9DB2D2BEE65B}"/>
                  </a:ext>
                </a:extLst>
              </p:cNvPr>
              <p:cNvSpPr/>
              <p:nvPr/>
            </p:nvSpPr>
            <p:spPr bwMode="auto">
              <a:xfrm>
                <a:off x="8939919" y="4098438"/>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89" name="Diamond 127188">
                <a:extLst>
                  <a:ext uri="{FF2B5EF4-FFF2-40B4-BE49-F238E27FC236}">
                    <a16:creationId xmlns:a16="http://schemas.microsoft.com/office/drawing/2014/main" id="{C4EDAA92-210D-38FA-C192-074FBA9C4A4C}"/>
                  </a:ext>
                </a:extLst>
              </p:cNvPr>
              <p:cNvSpPr/>
              <p:nvPr/>
            </p:nvSpPr>
            <p:spPr bwMode="auto">
              <a:xfrm>
                <a:off x="8932764" y="4078404"/>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90" name="Diamond 127189">
                <a:extLst>
                  <a:ext uri="{FF2B5EF4-FFF2-40B4-BE49-F238E27FC236}">
                    <a16:creationId xmlns:a16="http://schemas.microsoft.com/office/drawing/2014/main" id="{9C7E7AEF-4C31-7430-B840-A72CEB720013}"/>
                  </a:ext>
                </a:extLst>
              </p:cNvPr>
              <p:cNvSpPr/>
              <p:nvPr/>
            </p:nvSpPr>
            <p:spPr bwMode="auto">
              <a:xfrm>
                <a:off x="8927040" y="4068387"/>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91" name="Diamond 127190">
                <a:extLst>
                  <a:ext uri="{FF2B5EF4-FFF2-40B4-BE49-F238E27FC236}">
                    <a16:creationId xmlns:a16="http://schemas.microsoft.com/office/drawing/2014/main" id="{BED86F9A-AA1D-E16E-16C0-E16D25155A2D}"/>
                  </a:ext>
                </a:extLst>
              </p:cNvPr>
              <p:cNvSpPr/>
              <p:nvPr/>
            </p:nvSpPr>
            <p:spPr bwMode="auto">
              <a:xfrm>
                <a:off x="8905575" y="4035474"/>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92" name="Diamond 127191">
                <a:extLst>
                  <a:ext uri="{FF2B5EF4-FFF2-40B4-BE49-F238E27FC236}">
                    <a16:creationId xmlns:a16="http://schemas.microsoft.com/office/drawing/2014/main" id="{4C77F726-3C4B-1A27-C95C-9263324392D7}"/>
                  </a:ext>
                </a:extLst>
              </p:cNvPr>
              <p:cNvSpPr/>
              <p:nvPr/>
            </p:nvSpPr>
            <p:spPr bwMode="auto">
              <a:xfrm>
                <a:off x="8901282" y="3995407"/>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93" name="Diamond 127192">
                <a:extLst>
                  <a:ext uri="{FF2B5EF4-FFF2-40B4-BE49-F238E27FC236}">
                    <a16:creationId xmlns:a16="http://schemas.microsoft.com/office/drawing/2014/main" id="{3D11A679-779E-2E6A-B5B3-3964FE09035B}"/>
                  </a:ext>
                </a:extLst>
              </p:cNvPr>
              <p:cNvSpPr/>
              <p:nvPr/>
            </p:nvSpPr>
            <p:spPr bwMode="auto">
              <a:xfrm>
                <a:off x="8895558" y="3951046"/>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94" name="Diamond 127193">
                <a:extLst>
                  <a:ext uri="{FF2B5EF4-FFF2-40B4-BE49-F238E27FC236}">
                    <a16:creationId xmlns:a16="http://schemas.microsoft.com/office/drawing/2014/main" id="{85D6D8AB-4259-F5B4-7E36-8F5605DB26E1}"/>
                  </a:ext>
                </a:extLst>
              </p:cNvPr>
              <p:cNvSpPr/>
              <p:nvPr/>
            </p:nvSpPr>
            <p:spPr bwMode="auto">
              <a:xfrm>
                <a:off x="8844043" y="3888083"/>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95" name="Diamond 127194">
                <a:extLst>
                  <a:ext uri="{FF2B5EF4-FFF2-40B4-BE49-F238E27FC236}">
                    <a16:creationId xmlns:a16="http://schemas.microsoft.com/office/drawing/2014/main" id="{8E1D22FE-265E-C8AC-8836-104BB2288836}"/>
                  </a:ext>
                </a:extLst>
              </p:cNvPr>
              <p:cNvSpPr/>
              <p:nvPr/>
            </p:nvSpPr>
            <p:spPr bwMode="auto">
              <a:xfrm>
                <a:off x="8763908" y="3868049"/>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96" name="Diamond 127195">
                <a:extLst>
                  <a:ext uri="{FF2B5EF4-FFF2-40B4-BE49-F238E27FC236}">
                    <a16:creationId xmlns:a16="http://schemas.microsoft.com/office/drawing/2014/main" id="{2151063C-83D8-4594-FB15-39BC1B0ED69E}"/>
                  </a:ext>
                </a:extLst>
              </p:cNvPr>
              <p:cNvSpPr/>
              <p:nvPr/>
            </p:nvSpPr>
            <p:spPr bwMode="auto">
              <a:xfrm>
                <a:off x="8493451" y="3837998"/>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97" name="Diamond 127196">
                <a:extLst>
                  <a:ext uri="{FF2B5EF4-FFF2-40B4-BE49-F238E27FC236}">
                    <a16:creationId xmlns:a16="http://schemas.microsoft.com/office/drawing/2014/main" id="{04983135-0F33-4CF4-F4FA-95FB91551EF7}"/>
                  </a:ext>
                </a:extLst>
              </p:cNvPr>
              <p:cNvSpPr/>
              <p:nvPr/>
            </p:nvSpPr>
            <p:spPr bwMode="auto">
              <a:xfrm>
                <a:off x="8493451" y="3812240"/>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98" name="Diamond 127197">
                <a:extLst>
                  <a:ext uri="{FF2B5EF4-FFF2-40B4-BE49-F238E27FC236}">
                    <a16:creationId xmlns:a16="http://schemas.microsoft.com/office/drawing/2014/main" id="{25104F99-9529-1FA6-7E54-D726F0F71BC7}"/>
                  </a:ext>
                </a:extLst>
              </p:cNvPr>
              <p:cNvSpPr/>
              <p:nvPr/>
            </p:nvSpPr>
            <p:spPr bwMode="auto">
              <a:xfrm>
                <a:off x="8416178" y="3790776"/>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199" name="Diamond 127198">
                <a:extLst>
                  <a:ext uri="{FF2B5EF4-FFF2-40B4-BE49-F238E27FC236}">
                    <a16:creationId xmlns:a16="http://schemas.microsoft.com/office/drawing/2014/main" id="{F860DAFD-DAE6-2F7F-3621-A41F5A88EA03}"/>
                  </a:ext>
                </a:extLst>
              </p:cNvPr>
              <p:cNvSpPr/>
              <p:nvPr/>
            </p:nvSpPr>
            <p:spPr bwMode="auto">
              <a:xfrm>
                <a:off x="8225857" y="3760725"/>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00" name="Diamond 127199">
                <a:extLst>
                  <a:ext uri="{FF2B5EF4-FFF2-40B4-BE49-F238E27FC236}">
                    <a16:creationId xmlns:a16="http://schemas.microsoft.com/office/drawing/2014/main" id="{83A943C0-D613-514C-7CDF-63C7978A8592}"/>
                  </a:ext>
                </a:extLst>
              </p:cNvPr>
              <p:cNvSpPr/>
              <p:nvPr/>
            </p:nvSpPr>
            <p:spPr bwMode="auto">
              <a:xfrm>
                <a:off x="8185789" y="3734967"/>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01" name="Diamond 127200">
                <a:extLst>
                  <a:ext uri="{FF2B5EF4-FFF2-40B4-BE49-F238E27FC236}">
                    <a16:creationId xmlns:a16="http://schemas.microsoft.com/office/drawing/2014/main" id="{9751E881-D1E2-0F8D-7446-9B6411B17900}"/>
                  </a:ext>
                </a:extLst>
              </p:cNvPr>
              <p:cNvSpPr/>
              <p:nvPr/>
            </p:nvSpPr>
            <p:spPr bwMode="auto">
              <a:xfrm>
                <a:off x="8107085" y="3703486"/>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02" name="Diamond 127201">
                <a:extLst>
                  <a:ext uri="{FF2B5EF4-FFF2-40B4-BE49-F238E27FC236}">
                    <a16:creationId xmlns:a16="http://schemas.microsoft.com/office/drawing/2014/main" id="{FD4D9C20-BDB2-237F-4BE2-39712A2504D3}"/>
                  </a:ext>
                </a:extLst>
              </p:cNvPr>
              <p:cNvSpPr/>
              <p:nvPr/>
            </p:nvSpPr>
            <p:spPr bwMode="auto">
              <a:xfrm>
                <a:off x="8099930" y="3686314"/>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03" name="Diamond 127202">
                <a:extLst>
                  <a:ext uri="{FF2B5EF4-FFF2-40B4-BE49-F238E27FC236}">
                    <a16:creationId xmlns:a16="http://schemas.microsoft.com/office/drawing/2014/main" id="{BB7A9BB6-60CB-506F-6B08-69356B8D87C4}"/>
                  </a:ext>
                </a:extLst>
              </p:cNvPr>
              <p:cNvSpPr/>
              <p:nvPr/>
            </p:nvSpPr>
            <p:spPr bwMode="auto">
              <a:xfrm>
                <a:off x="8095637" y="3649108"/>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05" name="Diamond 127204">
                <a:extLst>
                  <a:ext uri="{FF2B5EF4-FFF2-40B4-BE49-F238E27FC236}">
                    <a16:creationId xmlns:a16="http://schemas.microsoft.com/office/drawing/2014/main" id="{CB3CA485-231C-0655-EEB4-94454B41D2AA}"/>
                  </a:ext>
                </a:extLst>
              </p:cNvPr>
              <p:cNvSpPr/>
              <p:nvPr/>
            </p:nvSpPr>
            <p:spPr bwMode="auto">
              <a:xfrm>
                <a:off x="8095637" y="3627643"/>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06" name="Diamond 127205">
                <a:extLst>
                  <a:ext uri="{FF2B5EF4-FFF2-40B4-BE49-F238E27FC236}">
                    <a16:creationId xmlns:a16="http://schemas.microsoft.com/office/drawing/2014/main" id="{A53C2B3B-1792-DC0C-8584-728C2BDCF17B}"/>
                  </a:ext>
                </a:extLst>
              </p:cNvPr>
              <p:cNvSpPr/>
              <p:nvPr/>
            </p:nvSpPr>
            <p:spPr bwMode="auto">
              <a:xfrm>
                <a:off x="8089913" y="3513164"/>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07" name="Diamond 127206">
                <a:extLst>
                  <a:ext uri="{FF2B5EF4-FFF2-40B4-BE49-F238E27FC236}">
                    <a16:creationId xmlns:a16="http://schemas.microsoft.com/office/drawing/2014/main" id="{060C5EF4-BE1A-9AB3-0F69-006EE750064C}"/>
                  </a:ext>
                </a:extLst>
              </p:cNvPr>
              <p:cNvSpPr/>
              <p:nvPr/>
            </p:nvSpPr>
            <p:spPr bwMode="auto">
              <a:xfrm>
                <a:off x="8085620" y="3465941"/>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08" name="Diamond 127207">
                <a:extLst>
                  <a:ext uri="{FF2B5EF4-FFF2-40B4-BE49-F238E27FC236}">
                    <a16:creationId xmlns:a16="http://schemas.microsoft.com/office/drawing/2014/main" id="{1A4C43A0-FDF0-8A0C-0CEA-22D2AADA1597}"/>
                  </a:ext>
                </a:extLst>
              </p:cNvPr>
              <p:cNvSpPr/>
              <p:nvPr/>
            </p:nvSpPr>
            <p:spPr bwMode="auto">
              <a:xfrm>
                <a:off x="7939659" y="3465941"/>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09" name="Diamond 127208">
                <a:extLst>
                  <a:ext uri="{FF2B5EF4-FFF2-40B4-BE49-F238E27FC236}">
                    <a16:creationId xmlns:a16="http://schemas.microsoft.com/office/drawing/2014/main" id="{DA007CD7-5B28-6368-5D28-FDB62B052217}"/>
                  </a:ext>
                </a:extLst>
              </p:cNvPr>
              <p:cNvSpPr/>
              <p:nvPr/>
            </p:nvSpPr>
            <p:spPr bwMode="auto">
              <a:xfrm>
                <a:off x="7865248" y="3435891"/>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10" name="Diamond 127209">
                <a:extLst>
                  <a:ext uri="{FF2B5EF4-FFF2-40B4-BE49-F238E27FC236}">
                    <a16:creationId xmlns:a16="http://schemas.microsoft.com/office/drawing/2014/main" id="{9F61FA11-7D2A-00DB-596B-DD5F5CB0DE29}"/>
                  </a:ext>
                </a:extLst>
              </p:cNvPr>
              <p:cNvSpPr/>
              <p:nvPr/>
            </p:nvSpPr>
            <p:spPr bwMode="auto">
              <a:xfrm>
                <a:off x="7749338" y="3405840"/>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11" name="Diamond 127210">
                <a:extLst>
                  <a:ext uri="{FF2B5EF4-FFF2-40B4-BE49-F238E27FC236}">
                    <a16:creationId xmlns:a16="http://schemas.microsoft.com/office/drawing/2014/main" id="{AD64A6DC-7423-8FF9-2C35-5FDDA4E67C0D}"/>
                  </a:ext>
                </a:extLst>
              </p:cNvPr>
              <p:cNvSpPr/>
              <p:nvPr/>
            </p:nvSpPr>
            <p:spPr bwMode="auto">
              <a:xfrm>
                <a:off x="7749338" y="3370065"/>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12" name="Diamond 127211">
                <a:extLst>
                  <a:ext uri="{FF2B5EF4-FFF2-40B4-BE49-F238E27FC236}">
                    <a16:creationId xmlns:a16="http://schemas.microsoft.com/office/drawing/2014/main" id="{F5F4BBCD-CFEE-DCB0-6901-85C7A3F4CE96}"/>
                  </a:ext>
                </a:extLst>
              </p:cNvPr>
              <p:cNvSpPr/>
              <p:nvPr/>
            </p:nvSpPr>
            <p:spPr bwMode="auto">
              <a:xfrm>
                <a:off x="7749338" y="3362910"/>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13" name="Diamond 127212">
                <a:extLst>
                  <a:ext uri="{FF2B5EF4-FFF2-40B4-BE49-F238E27FC236}">
                    <a16:creationId xmlns:a16="http://schemas.microsoft.com/office/drawing/2014/main" id="{14E19C8D-AB5C-74ED-9465-422A22CF66B4}"/>
                  </a:ext>
                </a:extLst>
              </p:cNvPr>
              <p:cNvSpPr/>
              <p:nvPr/>
            </p:nvSpPr>
            <p:spPr bwMode="auto">
              <a:xfrm>
                <a:off x="7740752" y="3344308"/>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14" name="Diamond 127213">
                <a:extLst>
                  <a:ext uri="{FF2B5EF4-FFF2-40B4-BE49-F238E27FC236}">
                    <a16:creationId xmlns:a16="http://schemas.microsoft.com/office/drawing/2014/main" id="{FE969E1B-34E9-FE27-F03C-F58357BEE234}"/>
                  </a:ext>
                </a:extLst>
              </p:cNvPr>
              <p:cNvSpPr/>
              <p:nvPr/>
            </p:nvSpPr>
            <p:spPr bwMode="auto">
              <a:xfrm>
                <a:off x="7717857" y="3338584"/>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15" name="Diamond 127214">
                <a:extLst>
                  <a:ext uri="{FF2B5EF4-FFF2-40B4-BE49-F238E27FC236}">
                    <a16:creationId xmlns:a16="http://schemas.microsoft.com/office/drawing/2014/main" id="{BAA171A8-4119-9765-1B5E-4607B39A2967}"/>
                  </a:ext>
                </a:extLst>
              </p:cNvPr>
              <p:cNvSpPr/>
              <p:nvPr/>
            </p:nvSpPr>
            <p:spPr bwMode="auto">
              <a:xfrm>
                <a:off x="7713564" y="3317119"/>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16" name="Diamond 127215">
                <a:extLst>
                  <a:ext uri="{FF2B5EF4-FFF2-40B4-BE49-F238E27FC236}">
                    <a16:creationId xmlns:a16="http://schemas.microsoft.com/office/drawing/2014/main" id="{EC5F845D-ED81-C0CD-7FBF-AB8474E9C71B}"/>
                  </a:ext>
                </a:extLst>
              </p:cNvPr>
              <p:cNvSpPr/>
              <p:nvPr/>
            </p:nvSpPr>
            <p:spPr bwMode="auto">
              <a:xfrm>
                <a:off x="7710702" y="3299947"/>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17" name="Diamond 127216">
                <a:extLst>
                  <a:ext uri="{FF2B5EF4-FFF2-40B4-BE49-F238E27FC236}">
                    <a16:creationId xmlns:a16="http://schemas.microsoft.com/office/drawing/2014/main" id="{A18FBA34-59B1-5F41-D3B2-6264C35FA559}"/>
                  </a:ext>
                </a:extLst>
              </p:cNvPr>
              <p:cNvSpPr/>
              <p:nvPr/>
            </p:nvSpPr>
            <p:spPr bwMode="auto">
              <a:xfrm>
                <a:off x="7690668" y="3279913"/>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18" name="Diamond 127217">
                <a:extLst>
                  <a:ext uri="{FF2B5EF4-FFF2-40B4-BE49-F238E27FC236}">
                    <a16:creationId xmlns:a16="http://schemas.microsoft.com/office/drawing/2014/main" id="{35531A62-A876-7D4C-3643-CA2D4D7711CC}"/>
                  </a:ext>
                </a:extLst>
              </p:cNvPr>
              <p:cNvSpPr/>
              <p:nvPr/>
            </p:nvSpPr>
            <p:spPr bwMode="auto">
              <a:xfrm>
                <a:off x="7690668" y="3149693"/>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19" name="Diamond 127218">
                <a:extLst>
                  <a:ext uri="{FF2B5EF4-FFF2-40B4-BE49-F238E27FC236}">
                    <a16:creationId xmlns:a16="http://schemas.microsoft.com/office/drawing/2014/main" id="{A5FBEE6D-F150-885B-9337-D3F3D175C7B4}"/>
                  </a:ext>
                </a:extLst>
              </p:cNvPr>
              <p:cNvSpPr/>
              <p:nvPr/>
            </p:nvSpPr>
            <p:spPr bwMode="auto">
              <a:xfrm>
                <a:off x="7682082" y="3096747"/>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20" name="Diamond 127219">
                <a:extLst>
                  <a:ext uri="{FF2B5EF4-FFF2-40B4-BE49-F238E27FC236}">
                    <a16:creationId xmlns:a16="http://schemas.microsoft.com/office/drawing/2014/main" id="{8387E4F6-C4AB-AD9B-6151-AFB16505F11B}"/>
                  </a:ext>
                </a:extLst>
              </p:cNvPr>
              <p:cNvSpPr/>
              <p:nvPr/>
            </p:nvSpPr>
            <p:spPr bwMode="auto">
              <a:xfrm>
                <a:off x="7601947" y="3101040"/>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21" name="Diamond 127220">
                <a:extLst>
                  <a:ext uri="{FF2B5EF4-FFF2-40B4-BE49-F238E27FC236}">
                    <a16:creationId xmlns:a16="http://schemas.microsoft.com/office/drawing/2014/main" id="{12AA8B2A-429A-6C9D-B75E-E0853D991CD0}"/>
                  </a:ext>
                </a:extLst>
              </p:cNvPr>
              <p:cNvSpPr/>
              <p:nvPr/>
            </p:nvSpPr>
            <p:spPr bwMode="auto">
              <a:xfrm>
                <a:off x="7405902" y="3072420"/>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22" name="Diamond 127221">
                <a:extLst>
                  <a:ext uri="{FF2B5EF4-FFF2-40B4-BE49-F238E27FC236}">
                    <a16:creationId xmlns:a16="http://schemas.microsoft.com/office/drawing/2014/main" id="{3FCF19DF-4D9A-AB37-9D7C-AE3E92AD24AD}"/>
                  </a:ext>
                </a:extLst>
              </p:cNvPr>
              <p:cNvSpPr/>
              <p:nvPr/>
            </p:nvSpPr>
            <p:spPr bwMode="auto">
              <a:xfrm>
                <a:off x="7331490" y="3046662"/>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23" name="Diamond 127222">
                <a:extLst>
                  <a:ext uri="{FF2B5EF4-FFF2-40B4-BE49-F238E27FC236}">
                    <a16:creationId xmlns:a16="http://schemas.microsoft.com/office/drawing/2014/main" id="{AF6DBBAF-38A4-2CBC-02E9-4CB5D4140C48}"/>
                  </a:ext>
                </a:extLst>
              </p:cNvPr>
              <p:cNvSpPr/>
              <p:nvPr/>
            </p:nvSpPr>
            <p:spPr bwMode="auto">
              <a:xfrm>
                <a:off x="7325766" y="3012319"/>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24" name="Diamond 127223">
                <a:extLst>
                  <a:ext uri="{FF2B5EF4-FFF2-40B4-BE49-F238E27FC236}">
                    <a16:creationId xmlns:a16="http://schemas.microsoft.com/office/drawing/2014/main" id="{76AA4385-811A-B1F3-598E-753AFEF76ACB}"/>
                  </a:ext>
                </a:extLst>
              </p:cNvPr>
              <p:cNvSpPr/>
              <p:nvPr/>
            </p:nvSpPr>
            <p:spPr bwMode="auto">
              <a:xfrm>
                <a:off x="7292854" y="2970820"/>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25" name="Diamond 127224">
                <a:extLst>
                  <a:ext uri="{FF2B5EF4-FFF2-40B4-BE49-F238E27FC236}">
                    <a16:creationId xmlns:a16="http://schemas.microsoft.com/office/drawing/2014/main" id="{0C4F1524-FB0B-10CC-BAC1-3E796F5EDB7C}"/>
                  </a:ext>
                </a:extLst>
              </p:cNvPr>
              <p:cNvSpPr/>
              <p:nvPr/>
            </p:nvSpPr>
            <p:spPr bwMode="auto">
              <a:xfrm>
                <a:off x="7285699" y="2927890"/>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26" name="Diamond 127225">
                <a:extLst>
                  <a:ext uri="{FF2B5EF4-FFF2-40B4-BE49-F238E27FC236}">
                    <a16:creationId xmlns:a16="http://schemas.microsoft.com/office/drawing/2014/main" id="{E791123E-C69F-BC8B-B19E-CBEDA71A80E1}"/>
                  </a:ext>
                </a:extLst>
              </p:cNvPr>
              <p:cNvSpPr/>
              <p:nvPr/>
            </p:nvSpPr>
            <p:spPr bwMode="auto">
              <a:xfrm>
                <a:off x="7245631" y="2927890"/>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127227" name="Diamond 127226">
              <a:extLst>
                <a:ext uri="{FF2B5EF4-FFF2-40B4-BE49-F238E27FC236}">
                  <a16:creationId xmlns:a16="http://schemas.microsoft.com/office/drawing/2014/main" id="{3D868CE0-B16C-C656-210B-D657823A8B3B}"/>
                </a:ext>
              </a:extLst>
            </p:cNvPr>
            <p:cNvSpPr/>
            <p:nvPr/>
          </p:nvSpPr>
          <p:spPr bwMode="auto">
            <a:xfrm>
              <a:off x="7023829" y="2896408"/>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28" name="Diamond 127227">
              <a:extLst>
                <a:ext uri="{FF2B5EF4-FFF2-40B4-BE49-F238E27FC236}">
                  <a16:creationId xmlns:a16="http://schemas.microsoft.com/office/drawing/2014/main" id="{86CFF864-E1AB-6F6E-3D4C-DEFBAB2CA79A}"/>
                </a:ext>
              </a:extLst>
            </p:cNvPr>
            <p:cNvSpPr/>
            <p:nvPr/>
          </p:nvSpPr>
          <p:spPr bwMode="auto">
            <a:xfrm>
              <a:off x="6969451" y="2896408"/>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29" name="Diamond 127228">
              <a:extLst>
                <a:ext uri="{FF2B5EF4-FFF2-40B4-BE49-F238E27FC236}">
                  <a16:creationId xmlns:a16="http://schemas.microsoft.com/office/drawing/2014/main" id="{B7DEBFA2-F8CC-125F-744F-F172E8D42808}"/>
                </a:ext>
              </a:extLst>
            </p:cNvPr>
            <p:cNvSpPr/>
            <p:nvPr/>
          </p:nvSpPr>
          <p:spPr bwMode="auto">
            <a:xfrm>
              <a:off x="6946556" y="2896408"/>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30" name="Diamond 127229">
              <a:extLst>
                <a:ext uri="{FF2B5EF4-FFF2-40B4-BE49-F238E27FC236}">
                  <a16:creationId xmlns:a16="http://schemas.microsoft.com/office/drawing/2014/main" id="{0CB1D074-9FEC-0296-B982-8C4A495C5A04}"/>
                </a:ext>
              </a:extLst>
            </p:cNvPr>
            <p:cNvSpPr/>
            <p:nvPr/>
          </p:nvSpPr>
          <p:spPr bwMode="auto">
            <a:xfrm>
              <a:off x="6929385" y="2896408"/>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31" name="Diamond 127230">
              <a:extLst>
                <a:ext uri="{FF2B5EF4-FFF2-40B4-BE49-F238E27FC236}">
                  <a16:creationId xmlns:a16="http://schemas.microsoft.com/office/drawing/2014/main" id="{0278CD2F-C1CC-F932-DED5-A7A3534A18EF}"/>
                </a:ext>
              </a:extLst>
            </p:cNvPr>
            <p:cNvSpPr/>
            <p:nvPr/>
          </p:nvSpPr>
          <p:spPr bwMode="auto">
            <a:xfrm>
              <a:off x="6927954" y="2870650"/>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32" name="Diamond 127231">
              <a:extLst>
                <a:ext uri="{FF2B5EF4-FFF2-40B4-BE49-F238E27FC236}">
                  <a16:creationId xmlns:a16="http://schemas.microsoft.com/office/drawing/2014/main" id="{A127477F-B475-4A50-3BB0-D617F86BC6B6}"/>
                </a:ext>
              </a:extLst>
            </p:cNvPr>
            <p:cNvSpPr/>
            <p:nvPr/>
          </p:nvSpPr>
          <p:spPr bwMode="auto">
            <a:xfrm>
              <a:off x="6915075" y="2859202"/>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33" name="Diamond 127232">
              <a:extLst>
                <a:ext uri="{FF2B5EF4-FFF2-40B4-BE49-F238E27FC236}">
                  <a16:creationId xmlns:a16="http://schemas.microsoft.com/office/drawing/2014/main" id="{B84B642D-A616-3FDF-CFD3-03F3D1F35A1F}"/>
                </a:ext>
              </a:extLst>
            </p:cNvPr>
            <p:cNvSpPr/>
            <p:nvPr/>
          </p:nvSpPr>
          <p:spPr bwMode="auto">
            <a:xfrm>
              <a:off x="6863559" y="2784791"/>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234" name="Diamond 127233">
              <a:extLst>
                <a:ext uri="{FF2B5EF4-FFF2-40B4-BE49-F238E27FC236}">
                  <a16:creationId xmlns:a16="http://schemas.microsoft.com/office/drawing/2014/main" id="{AB5CC76E-4443-3DAE-5F1E-925739EF8EBF}"/>
                </a:ext>
              </a:extLst>
            </p:cNvPr>
            <p:cNvSpPr/>
            <p:nvPr/>
          </p:nvSpPr>
          <p:spPr bwMode="auto">
            <a:xfrm>
              <a:off x="6491503" y="2779067"/>
              <a:ext cx="61439" cy="61439"/>
            </a:xfrm>
            <a:prstGeom prst="diamond">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127238" name="TextBox 127237">
            <a:extLst>
              <a:ext uri="{FF2B5EF4-FFF2-40B4-BE49-F238E27FC236}">
                <a16:creationId xmlns:a16="http://schemas.microsoft.com/office/drawing/2014/main" id="{4E733987-4D60-6D1F-5F19-DD1A3F84E53A}"/>
              </a:ext>
            </a:extLst>
          </p:cNvPr>
          <p:cNvSpPr txBox="1"/>
          <p:nvPr/>
        </p:nvSpPr>
        <p:spPr bwMode="auto">
          <a:xfrm>
            <a:off x="10174964" y="2791400"/>
            <a:ext cx="180848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err="1">
                <a:ln>
                  <a:noFill/>
                </a:ln>
                <a:solidFill>
                  <a:srgbClr val="000000"/>
                </a:solidFill>
                <a:effectLst/>
                <a:uLnTx/>
                <a:uFillTx/>
                <a:latin typeface="Calibri"/>
                <a:ea typeface="+mn-ea"/>
                <a:cs typeface="Arial" charset="0"/>
              </a:rPr>
              <a:t>Lanreotide</a:t>
            </a:r>
            <a:r>
              <a:rPr kumimoji="0" lang="en-GB" sz="1400" b="0" i="0" u="none" strike="noStrike" kern="1200" cap="none" spc="0" normalizeH="0" baseline="0" noProof="0">
                <a:ln>
                  <a:noFill/>
                </a:ln>
                <a:solidFill>
                  <a:srgbClr val="000000"/>
                </a:solidFill>
                <a:effectLst/>
                <a:uLnTx/>
                <a:uFillTx/>
                <a:latin typeface="Calibri"/>
                <a:ea typeface="+mn-ea"/>
                <a:cs typeface="Arial" charset="0"/>
              </a:rPr>
              <a:t> </a:t>
            </a:r>
            <a:r>
              <a:rPr kumimoji="0" lang="en-GB" sz="1400" b="0" i="0" u="none" strike="noStrike" kern="1200" cap="none" spc="0" normalizeH="0" baseline="0" noProof="0" err="1">
                <a:ln>
                  <a:noFill/>
                </a:ln>
                <a:solidFill>
                  <a:srgbClr val="000000"/>
                </a:solidFill>
                <a:effectLst/>
                <a:uLnTx/>
                <a:uFillTx/>
                <a:latin typeface="Calibri"/>
                <a:ea typeface="+mn-ea"/>
                <a:cs typeface="Arial" charset="0"/>
              </a:rPr>
              <a:t>Autogel</a:t>
            </a:r>
            <a:r>
              <a:rPr kumimoji="0" lang="en-GB" sz="1400" b="0" i="0" u="none" strike="noStrike" kern="1200" cap="none" spc="0" normalizeH="0" baseline="0" noProof="0">
                <a:ln>
                  <a:noFill/>
                </a:ln>
                <a:solidFill>
                  <a:srgbClr val="000000"/>
                </a:solidFill>
                <a:effectLst/>
                <a:uLnTx/>
                <a:uFillTx/>
                <a:latin typeface="Calibri"/>
                <a:ea typeface="+mn-ea"/>
                <a:cs typeface="Arial" charset="0"/>
              </a:rPr>
              <a:t> 120 mg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Calibri"/>
                <a:ea typeface="+mn-ea"/>
                <a:cs typeface="Arial" charset="0"/>
              </a:rPr>
              <a:t>32 events / 101 patients</a:t>
            </a:r>
            <a:br>
              <a:rPr kumimoji="0" lang="en-GB" sz="1400" b="0" i="0" u="none" strike="noStrike" kern="1200" cap="none" spc="0" normalizeH="0" baseline="0" noProof="0">
                <a:ln>
                  <a:noFill/>
                </a:ln>
                <a:solidFill>
                  <a:srgbClr val="000000"/>
                </a:solidFill>
                <a:effectLst/>
                <a:uLnTx/>
                <a:uFillTx/>
                <a:latin typeface="Calibri"/>
                <a:ea typeface="+mn-ea"/>
                <a:cs typeface="Arial" charset="0"/>
              </a:rPr>
            </a:br>
            <a:r>
              <a:rPr kumimoji="0" lang="en-GB" sz="1400" b="0" i="0" u="none" strike="noStrike" kern="1200" cap="none" spc="0" normalizeH="0" baseline="0" noProof="0">
                <a:ln>
                  <a:noFill/>
                </a:ln>
                <a:solidFill>
                  <a:srgbClr val="000000"/>
                </a:solidFill>
                <a:effectLst/>
                <a:uLnTx/>
                <a:uFillTx/>
                <a:latin typeface="Calibri"/>
                <a:ea typeface="+mn-ea"/>
                <a:cs typeface="Arial" charset="0"/>
              </a:rPr>
              <a:t>Median not reached</a:t>
            </a:r>
          </a:p>
        </p:txBody>
      </p:sp>
      <p:sp>
        <p:nvSpPr>
          <p:cNvPr id="127239" name="TextBox 127238">
            <a:extLst>
              <a:ext uri="{FF2B5EF4-FFF2-40B4-BE49-F238E27FC236}">
                <a16:creationId xmlns:a16="http://schemas.microsoft.com/office/drawing/2014/main" id="{600175AB-64AB-35AD-2996-F734248C817D}"/>
              </a:ext>
            </a:extLst>
          </p:cNvPr>
          <p:cNvSpPr txBox="1"/>
          <p:nvPr/>
        </p:nvSpPr>
        <p:spPr bwMode="auto">
          <a:xfrm>
            <a:off x="10191168" y="4101443"/>
            <a:ext cx="202297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Calibri"/>
                <a:ea typeface="+mn-ea"/>
                <a:cs typeface="Arial" charset="0"/>
              </a:rPr>
              <a:t>Placebo</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Calibri"/>
                <a:ea typeface="+mn-ea"/>
                <a:cs typeface="Arial" charset="0"/>
              </a:rPr>
              <a:t>60 events/103 patients</a:t>
            </a:r>
            <a:br>
              <a:rPr kumimoji="0" lang="en-GB" sz="1400" b="0" i="0" u="none" strike="noStrike" kern="1200" cap="none" spc="0" normalizeH="0" baseline="0" noProof="0">
                <a:ln>
                  <a:noFill/>
                </a:ln>
                <a:solidFill>
                  <a:srgbClr val="000000"/>
                </a:solidFill>
                <a:effectLst/>
                <a:uLnTx/>
                <a:uFillTx/>
                <a:latin typeface="Calibri"/>
                <a:ea typeface="+mn-ea"/>
                <a:cs typeface="Arial" charset="0"/>
              </a:rPr>
            </a:br>
            <a:r>
              <a:rPr kumimoji="0" lang="en-GB" sz="1400" b="0" i="0" u="none" strike="noStrike" kern="1200" cap="none" spc="0" normalizeH="0" baseline="0" noProof="0">
                <a:ln>
                  <a:noFill/>
                </a:ln>
                <a:solidFill>
                  <a:srgbClr val="000000"/>
                </a:solidFill>
                <a:effectLst/>
                <a:uLnTx/>
                <a:uFillTx/>
                <a:latin typeface="Calibri"/>
                <a:ea typeface="+mn-ea"/>
                <a:cs typeface="Arial" charset="0"/>
              </a:rPr>
              <a:t>Median, 18.0 </a:t>
            </a:r>
            <a:r>
              <a:rPr kumimoji="0" lang="en-GB" sz="1400" b="0" i="0" u="none" strike="noStrike" kern="1200" cap="none" spc="0" normalizeH="0" baseline="0" noProof="0" err="1">
                <a:ln>
                  <a:noFill/>
                </a:ln>
                <a:solidFill>
                  <a:srgbClr val="000000"/>
                </a:solidFill>
                <a:effectLst/>
                <a:uLnTx/>
                <a:uFillTx/>
                <a:latin typeface="Calibri"/>
                <a:ea typeface="+mn-ea"/>
                <a:cs typeface="Arial" charset="0"/>
              </a:rPr>
              <a:t>mo</a:t>
            </a:r>
            <a:r>
              <a:rPr kumimoji="0" lang="en-GB" sz="1400" b="0" i="0" u="none" strike="noStrike" kern="1200" cap="none" spc="0" normalizeH="0" baseline="0" noProof="0">
                <a:ln>
                  <a:noFill/>
                </a:ln>
                <a:solidFill>
                  <a:srgbClr val="000000"/>
                </a:solidFill>
                <a:effectLst/>
                <a:uLnTx/>
                <a:uFillTx/>
                <a:latin typeface="Calibri"/>
                <a:ea typeface="+mn-ea"/>
                <a:cs typeface="Arial"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Calibri"/>
                <a:ea typeface="+mn-ea"/>
                <a:cs typeface="Arial" charset="0"/>
              </a:rPr>
              <a:t>(95% CI: 12.1-24.0)</a:t>
            </a:r>
          </a:p>
        </p:txBody>
      </p:sp>
      <p:sp>
        <p:nvSpPr>
          <p:cNvPr id="127241" name="TextBox 127240">
            <a:extLst>
              <a:ext uri="{FF2B5EF4-FFF2-40B4-BE49-F238E27FC236}">
                <a16:creationId xmlns:a16="http://schemas.microsoft.com/office/drawing/2014/main" id="{298389E0-80D9-10A4-0BCC-92907CF006B5}"/>
              </a:ext>
            </a:extLst>
          </p:cNvPr>
          <p:cNvSpPr txBox="1"/>
          <p:nvPr/>
        </p:nvSpPr>
        <p:spPr bwMode="auto">
          <a:xfrm>
            <a:off x="1038714" y="2054578"/>
            <a:ext cx="44476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PROMID Study</a:t>
            </a:r>
          </a:p>
        </p:txBody>
      </p:sp>
      <p:sp>
        <p:nvSpPr>
          <p:cNvPr id="57" name="Freeform: Shape 56">
            <a:extLst>
              <a:ext uri="{FF2B5EF4-FFF2-40B4-BE49-F238E27FC236}">
                <a16:creationId xmlns:a16="http://schemas.microsoft.com/office/drawing/2014/main" id="{C2C646D5-B364-7E9D-6F88-154C8F228E91}"/>
              </a:ext>
            </a:extLst>
          </p:cNvPr>
          <p:cNvSpPr/>
          <p:nvPr/>
        </p:nvSpPr>
        <p:spPr bwMode="auto">
          <a:xfrm>
            <a:off x="1130300" y="3088640"/>
            <a:ext cx="4356100" cy="1915160"/>
          </a:xfrm>
          <a:custGeom>
            <a:avLst/>
            <a:gdLst>
              <a:gd name="connsiteX0" fmla="*/ 0 w 4356100"/>
              <a:gd name="connsiteY0" fmla="*/ 0 h 1915160"/>
              <a:gd name="connsiteX1" fmla="*/ 0 w 4356100"/>
              <a:gd name="connsiteY1" fmla="*/ 1915160 h 1915160"/>
              <a:gd name="connsiteX2" fmla="*/ 4356100 w 4356100"/>
              <a:gd name="connsiteY2" fmla="*/ 1915160 h 1915160"/>
            </a:gdLst>
            <a:ahLst/>
            <a:cxnLst>
              <a:cxn ang="0">
                <a:pos x="connsiteX0" y="connsiteY0"/>
              </a:cxn>
              <a:cxn ang="0">
                <a:pos x="connsiteX1" y="connsiteY1"/>
              </a:cxn>
              <a:cxn ang="0">
                <a:pos x="connsiteX2" y="connsiteY2"/>
              </a:cxn>
            </a:cxnLst>
            <a:rect l="l" t="t" r="r" b="b"/>
            <a:pathLst>
              <a:path w="4356100" h="1915160">
                <a:moveTo>
                  <a:pt x="0" y="0"/>
                </a:moveTo>
                <a:lnTo>
                  <a:pt x="0" y="1915160"/>
                </a:lnTo>
                <a:lnTo>
                  <a:pt x="4356100" y="191516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193" name="Group 192">
            <a:extLst>
              <a:ext uri="{FF2B5EF4-FFF2-40B4-BE49-F238E27FC236}">
                <a16:creationId xmlns:a16="http://schemas.microsoft.com/office/drawing/2014/main" id="{97F8D9D3-236C-7E2F-D888-4CBDD335C662}"/>
              </a:ext>
            </a:extLst>
          </p:cNvPr>
          <p:cNvGrpSpPr/>
          <p:nvPr/>
        </p:nvGrpSpPr>
        <p:grpSpPr>
          <a:xfrm>
            <a:off x="1054100" y="3088640"/>
            <a:ext cx="88146" cy="1915160"/>
            <a:chOff x="949960" y="3088640"/>
            <a:chExt cx="192286" cy="1915160"/>
          </a:xfrm>
        </p:grpSpPr>
        <p:cxnSp>
          <p:nvCxnSpPr>
            <p:cNvPr id="59" name="Straight Connector 58">
              <a:extLst>
                <a:ext uri="{FF2B5EF4-FFF2-40B4-BE49-F238E27FC236}">
                  <a16:creationId xmlns:a16="http://schemas.microsoft.com/office/drawing/2014/main" id="{4AD13042-A398-F7AA-03BB-F8D3D106BCE6}"/>
                </a:ext>
              </a:extLst>
            </p:cNvPr>
            <p:cNvCxnSpPr/>
            <p:nvPr/>
          </p:nvCxnSpPr>
          <p:spPr bwMode="auto">
            <a:xfrm>
              <a:off x="949960" y="3088640"/>
              <a:ext cx="192286"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1C51BAA0-DE2B-33E1-FACE-5CFA5E33D051}"/>
                </a:ext>
              </a:extLst>
            </p:cNvPr>
            <p:cNvCxnSpPr/>
            <p:nvPr/>
          </p:nvCxnSpPr>
          <p:spPr bwMode="auto">
            <a:xfrm>
              <a:off x="949960" y="3471672"/>
              <a:ext cx="192286"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A704116B-BE9C-0336-83CA-468402F702BA}"/>
                </a:ext>
              </a:extLst>
            </p:cNvPr>
            <p:cNvCxnSpPr/>
            <p:nvPr/>
          </p:nvCxnSpPr>
          <p:spPr bwMode="auto">
            <a:xfrm>
              <a:off x="949960" y="3854704"/>
              <a:ext cx="192286"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DCA00FE5-49EE-A6FF-18BB-969C46A060DC}"/>
                </a:ext>
              </a:extLst>
            </p:cNvPr>
            <p:cNvCxnSpPr/>
            <p:nvPr/>
          </p:nvCxnSpPr>
          <p:spPr bwMode="auto">
            <a:xfrm>
              <a:off x="949960" y="4237736"/>
              <a:ext cx="192286"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F16C98DA-DE5D-5F79-A3AE-69AF43F33BDE}"/>
                </a:ext>
              </a:extLst>
            </p:cNvPr>
            <p:cNvCxnSpPr/>
            <p:nvPr/>
          </p:nvCxnSpPr>
          <p:spPr bwMode="auto">
            <a:xfrm>
              <a:off x="949960" y="4620768"/>
              <a:ext cx="192286" cy="0"/>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1662CB6E-199E-C27E-16D3-A8A42D8FA0DF}"/>
                </a:ext>
              </a:extLst>
            </p:cNvPr>
            <p:cNvCxnSpPr/>
            <p:nvPr/>
          </p:nvCxnSpPr>
          <p:spPr bwMode="auto">
            <a:xfrm>
              <a:off x="949960" y="5003800"/>
              <a:ext cx="192286"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045687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p:cNvSpPr txBox="1"/>
          <p:nvPr/>
        </p:nvSpPr>
        <p:spPr>
          <a:xfrm>
            <a:off x="2307126" y="1490770"/>
            <a:ext cx="643196"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1:1</a:t>
            </a:r>
          </a:p>
        </p:txBody>
      </p:sp>
      <p:sp>
        <p:nvSpPr>
          <p:cNvPr id="480" name="Freeform: Shape 479">
            <a:extLst>
              <a:ext uri="{FF2B5EF4-FFF2-40B4-BE49-F238E27FC236}">
                <a16:creationId xmlns:a16="http://schemas.microsoft.com/office/drawing/2014/main" id="{0064490C-7AC0-CF2D-8C45-8E37FE5BB7A4}"/>
              </a:ext>
            </a:extLst>
          </p:cNvPr>
          <p:cNvSpPr/>
          <p:nvPr/>
        </p:nvSpPr>
        <p:spPr bwMode="auto">
          <a:xfrm>
            <a:off x="5953241" y="4731945"/>
            <a:ext cx="4523715" cy="1342930"/>
          </a:xfrm>
          <a:custGeom>
            <a:avLst/>
            <a:gdLst>
              <a:gd name="connsiteX0" fmla="*/ 4523715 w 4523715"/>
              <a:gd name="connsiteY0" fmla="*/ 1342930 h 1342930"/>
              <a:gd name="connsiteX1" fmla="*/ 4523715 w 4523715"/>
              <a:gd name="connsiteY1" fmla="*/ 1107540 h 1342930"/>
              <a:gd name="connsiteX2" fmla="*/ 2984626 w 4523715"/>
              <a:gd name="connsiteY2" fmla="*/ 1107540 h 1342930"/>
              <a:gd name="connsiteX3" fmla="*/ 2984626 w 4523715"/>
              <a:gd name="connsiteY3" fmla="*/ 1068308 h 1342930"/>
              <a:gd name="connsiteX4" fmla="*/ 2939358 w 4523715"/>
              <a:gd name="connsiteY4" fmla="*/ 1068308 h 1342930"/>
              <a:gd name="connsiteX5" fmla="*/ 2939358 w 4523715"/>
              <a:gd name="connsiteY5" fmla="*/ 1044166 h 1342930"/>
              <a:gd name="connsiteX6" fmla="*/ 2830717 w 4523715"/>
              <a:gd name="connsiteY6" fmla="*/ 1044166 h 1342930"/>
              <a:gd name="connsiteX7" fmla="*/ 2830717 w 4523715"/>
              <a:gd name="connsiteY7" fmla="*/ 1013988 h 1342930"/>
              <a:gd name="connsiteX8" fmla="*/ 2547042 w 4523715"/>
              <a:gd name="connsiteY8" fmla="*/ 1013988 h 1342930"/>
              <a:gd name="connsiteX9" fmla="*/ 2547042 w 4523715"/>
              <a:gd name="connsiteY9" fmla="*/ 986827 h 1342930"/>
              <a:gd name="connsiteX10" fmla="*/ 2284491 w 4523715"/>
              <a:gd name="connsiteY10" fmla="*/ 986827 h 1342930"/>
              <a:gd name="connsiteX11" fmla="*/ 2284491 w 4523715"/>
              <a:gd name="connsiteY11" fmla="*/ 965703 h 1342930"/>
              <a:gd name="connsiteX12" fmla="*/ 1723176 w 4523715"/>
              <a:gd name="connsiteY12" fmla="*/ 965703 h 1342930"/>
              <a:gd name="connsiteX13" fmla="*/ 1723176 w 4523715"/>
              <a:gd name="connsiteY13" fmla="*/ 932506 h 1342930"/>
              <a:gd name="connsiteX14" fmla="*/ 1665838 w 4523715"/>
              <a:gd name="connsiteY14" fmla="*/ 932506 h 1342930"/>
              <a:gd name="connsiteX15" fmla="*/ 1665838 w 4523715"/>
              <a:gd name="connsiteY15" fmla="*/ 920435 h 1342930"/>
              <a:gd name="connsiteX16" fmla="*/ 1418376 w 4523715"/>
              <a:gd name="connsiteY16" fmla="*/ 920435 h 1342930"/>
              <a:gd name="connsiteX17" fmla="*/ 1418376 w 4523715"/>
              <a:gd name="connsiteY17" fmla="*/ 896293 h 1342930"/>
              <a:gd name="connsiteX18" fmla="*/ 1373109 w 4523715"/>
              <a:gd name="connsiteY18" fmla="*/ 896293 h 1342930"/>
              <a:gd name="connsiteX19" fmla="*/ 1385180 w 4523715"/>
              <a:gd name="connsiteY19" fmla="*/ 884222 h 1342930"/>
              <a:gd name="connsiteX20" fmla="*/ 1231271 w 4523715"/>
              <a:gd name="connsiteY20" fmla="*/ 884222 h 1342930"/>
              <a:gd name="connsiteX21" fmla="*/ 1231271 w 4523715"/>
              <a:gd name="connsiteY21" fmla="*/ 860079 h 1342930"/>
              <a:gd name="connsiteX22" fmla="*/ 1179968 w 4523715"/>
              <a:gd name="connsiteY22" fmla="*/ 860079 h 1342930"/>
              <a:gd name="connsiteX23" fmla="*/ 1179968 w 4523715"/>
              <a:gd name="connsiteY23" fmla="*/ 835936 h 1342930"/>
              <a:gd name="connsiteX24" fmla="*/ 1137719 w 4523715"/>
              <a:gd name="connsiteY24" fmla="*/ 835936 h 1342930"/>
              <a:gd name="connsiteX25" fmla="*/ 1137719 w 4523715"/>
              <a:gd name="connsiteY25" fmla="*/ 817829 h 1342930"/>
              <a:gd name="connsiteX26" fmla="*/ 1110558 w 4523715"/>
              <a:gd name="connsiteY26" fmla="*/ 817829 h 1342930"/>
              <a:gd name="connsiteX27" fmla="*/ 1110558 w 4523715"/>
              <a:gd name="connsiteY27" fmla="*/ 799722 h 1342930"/>
              <a:gd name="connsiteX28" fmla="*/ 844990 w 4523715"/>
              <a:gd name="connsiteY28" fmla="*/ 799722 h 1342930"/>
              <a:gd name="connsiteX29" fmla="*/ 844990 w 4523715"/>
              <a:gd name="connsiteY29" fmla="*/ 742384 h 1342930"/>
              <a:gd name="connsiteX30" fmla="*/ 769544 w 4523715"/>
              <a:gd name="connsiteY30" fmla="*/ 742384 h 1342930"/>
              <a:gd name="connsiteX31" fmla="*/ 769544 w 4523715"/>
              <a:gd name="connsiteY31" fmla="*/ 706170 h 1342930"/>
              <a:gd name="connsiteX32" fmla="*/ 679010 w 4523715"/>
              <a:gd name="connsiteY32" fmla="*/ 706170 h 1342930"/>
              <a:gd name="connsiteX33" fmla="*/ 679010 w 4523715"/>
              <a:gd name="connsiteY33" fmla="*/ 685045 h 1342930"/>
              <a:gd name="connsiteX34" fmla="*/ 594511 w 4523715"/>
              <a:gd name="connsiteY34" fmla="*/ 685045 h 1342930"/>
              <a:gd name="connsiteX35" fmla="*/ 594511 w 4523715"/>
              <a:gd name="connsiteY35" fmla="*/ 660903 h 1342930"/>
              <a:gd name="connsiteX36" fmla="*/ 564333 w 4523715"/>
              <a:gd name="connsiteY36" fmla="*/ 660903 h 1342930"/>
              <a:gd name="connsiteX37" fmla="*/ 564333 w 4523715"/>
              <a:gd name="connsiteY37" fmla="*/ 561314 h 1342930"/>
              <a:gd name="connsiteX38" fmla="*/ 552261 w 4523715"/>
              <a:gd name="connsiteY38" fmla="*/ 561314 h 1342930"/>
              <a:gd name="connsiteX39" fmla="*/ 552261 w 4523715"/>
              <a:gd name="connsiteY39" fmla="*/ 491905 h 1342930"/>
              <a:gd name="connsiteX40" fmla="*/ 525101 w 4523715"/>
              <a:gd name="connsiteY40" fmla="*/ 491905 h 1342930"/>
              <a:gd name="connsiteX41" fmla="*/ 525101 w 4523715"/>
              <a:gd name="connsiteY41" fmla="*/ 452673 h 1342930"/>
              <a:gd name="connsiteX42" fmla="*/ 464744 w 4523715"/>
              <a:gd name="connsiteY42" fmla="*/ 452673 h 1342930"/>
              <a:gd name="connsiteX43" fmla="*/ 464744 w 4523715"/>
              <a:gd name="connsiteY43" fmla="*/ 431548 h 1342930"/>
              <a:gd name="connsiteX44" fmla="*/ 386281 w 4523715"/>
              <a:gd name="connsiteY44" fmla="*/ 431548 h 1342930"/>
              <a:gd name="connsiteX45" fmla="*/ 386281 w 4523715"/>
              <a:gd name="connsiteY45" fmla="*/ 407405 h 1342930"/>
              <a:gd name="connsiteX46" fmla="*/ 337996 w 4523715"/>
              <a:gd name="connsiteY46" fmla="*/ 407405 h 1342930"/>
              <a:gd name="connsiteX47" fmla="*/ 337996 w 4523715"/>
              <a:gd name="connsiteY47" fmla="*/ 380245 h 1342930"/>
              <a:gd name="connsiteX48" fmla="*/ 295746 w 4523715"/>
              <a:gd name="connsiteY48" fmla="*/ 380245 h 1342930"/>
              <a:gd name="connsiteX49" fmla="*/ 295746 w 4523715"/>
              <a:gd name="connsiteY49" fmla="*/ 325924 h 1342930"/>
              <a:gd name="connsiteX50" fmla="*/ 283675 w 4523715"/>
              <a:gd name="connsiteY50" fmla="*/ 325924 h 1342930"/>
              <a:gd name="connsiteX51" fmla="*/ 283675 w 4523715"/>
              <a:gd name="connsiteY51" fmla="*/ 153908 h 1342930"/>
              <a:gd name="connsiteX52" fmla="*/ 268586 w 4523715"/>
              <a:gd name="connsiteY52" fmla="*/ 153908 h 1342930"/>
              <a:gd name="connsiteX53" fmla="*/ 268586 w 4523715"/>
              <a:gd name="connsiteY53" fmla="*/ 78463 h 1342930"/>
              <a:gd name="connsiteX54" fmla="*/ 250479 w 4523715"/>
              <a:gd name="connsiteY54" fmla="*/ 78463 h 1342930"/>
              <a:gd name="connsiteX55" fmla="*/ 250479 w 4523715"/>
              <a:gd name="connsiteY55" fmla="*/ 30178 h 1342930"/>
              <a:gd name="connsiteX56" fmla="*/ 193141 w 4523715"/>
              <a:gd name="connsiteY56" fmla="*/ 30178 h 1342930"/>
              <a:gd name="connsiteX57" fmla="*/ 193141 w 4523715"/>
              <a:gd name="connsiteY57" fmla="*/ 21124 h 1342930"/>
              <a:gd name="connsiteX58" fmla="*/ 129766 w 4523715"/>
              <a:gd name="connsiteY58" fmla="*/ 21124 h 1342930"/>
              <a:gd name="connsiteX59" fmla="*/ 129766 w 4523715"/>
              <a:gd name="connsiteY59" fmla="*/ 0 h 1342930"/>
              <a:gd name="connsiteX60" fmla="*/ 0 w 4523715"/>
              <a:gd name="connsiteY60" fmla="*/ 0 h 1342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523715" h="1342930">
                <a:moveTo>
                  <a:pt x="4523715" y="1342930"/>
                </a:moveTo>
                <a:lnTo>
                  <a:pt x="4523715" y="1107540"/>
                </a:lnTo>
                <a:lnTo>
                  <a:pt x="2984626" y="1107540"/>
                </a:lnTo>
                <a:lnTo>
                  <a:pt x="2984626" y="1068308"/>
                </a:lnTo>
                <a:lnTo>
                  <a:pt x="2939358" y="1068308"/>
                </a:lnTo>
                <a:lnTo>
                  <a:pt x="2939358" y="1044166"/>
                </a:lnTo>
                <a:lnTo>
                  <a:pt x="2830717" y="1044166"/>
                </a:lnTo>
                <a:lnTo>
                  <a:pt x="2830717" y="1013988"/>
                </a:lnTo>
                <a:lnTo>
                  <a:pt x="2547042" y="1013988"/>
                </a:lnTo>
                <a:lnTo>
                  <a:pt x="2547042" y="986827"/>
                </a:lnTo>
                <a:lnTo>
                  <a:pt x="2284491" y="986827"/>
                </a:lnTo>
                <a:lnTo>
                  <a:pt x="2284491" y="965703"/>
                </a:lnTo>
                <a:lnTo>
                  <a:pt x="1723176" y="965703"/>
                </a:lnTo>
                <a:lnTo>
                  <a:pt x="1723176" y="932506"/>
                </a:lnTo>
                <a:lnTo>
                  <a:pt x="1665838" y="932506"/>
                </a:lnTo>
                <a:lnTo>
                  <a:pt x="1665838" y="920435"/>
                </a:lnTo>
                <a:lnTo>
                  <a:pt x="1418376" y="920435"/>
                </a:lnTo>
                <a:lnTo>
                  <a:pt x="1418376" y="896293"/>
                </a:lnTo>
                <a:lnTo>
                  <a:pt x="1373109" y="896293"/>
                </a:lnTo>
                <a:lnTo>
                  <a:pt x="1385180" y="884222"/>
                </a:lnTo>
                <a:lnTo>
                  <a:pt x="1231271" y="884222"/>
                </a:lnTo>
                <a:lnTo>
                  <a:pt x="1231271" y="860079"/>
                </a:lnTo>
                <a:lnTo>
                  <a:pt x="1179968" y="860079"/>
                </a:lnTo>
                <a:lnTo>
                  <a:pt x="1179968" y="835936"/>
                </a:lnTo>
                <a:lnTo>
                  <a:pt x="1137719" y="835936"/>
                </a:lnTo>
                <a:lnTo>
                  <a:pt x="1137719" y="817829"/>
                </a:lnTo>
                <a:lnTo>
                  <a:pt x="1110558" y="817829"/>
                </a:lnTo>
                <a:lnTo>
                  <a:pt x="1110558" y="799722"/>
                </a:lnTo>
                <a:lnTo>
                  <a:pt x="844990" y="799722"/>
                </a:lnTo>
                <a:lnTo>
                  <a:pt x="844990" y="742384"/>
                </a:lnTo>
                <a:lnTo>
                  <a:pt x="769544" y="742384"/>
                </a:lnTo>
                <a:lnTo>
                  <a:pt x="769544" y="706170"/>
                </a:lnTo>
                <a:lnTo>
                  <a:pt x="679010" y="706170"/>
                </a:lnTo>
                <a:lnTo>
                  <a:pt x="679010" y="685045"/>
                </a:lnTo>
                <a:lnTo>
                  <a:pt x="594511" y="685045"/>
                </a:lnTo>
                <a:lnTo>
                  <a:pt x="594511" y="660903"/>
                </a:lnTo>
                <a:lnTo>
                  <a:pt x="564333" y="660903"/>
                </a:lnTo>
                <a:lnTo>
                  <a:pt x="564333" y="561314"/>
                </a:lnTo>
                <a:lnTo>
                  <a:pt x="552261" y="561314"/>
                </a:lnTo>
                <a:lnTo>
                  <a:pt x="552261" y="491905"/>
                </a:lnTo>
                <a:lnTo>
                  <a:pt x="525101" y="491905"/>
                </a:lnTo>
                <a:lnTo>
                  <a:pt x="525101" y="452673"/>
                </a:lnTo>
                <a:lnTo>
                  <a:pt x="464744" y="452673"/>
                </a:lnTo>
                <a:lnTo>
                  <a:pt x="464744" y="431548"/>
                </a:lnTo>
                <a:lnTo>
                  <a:pt x="386281" y="431548"/>
                </a:lnTo>
                <a:lnTo>
                  <a:pt x="386281" y="407405"/>
                </a:lnTo>
                <a:lnTo>
                  <a:pt x="337996" y="407405"/>
                </a:lnTo>
                <a:lnTo>
                  <a:pt x="337996" y="380245"/>
                </a:lnTo>
                <a:lnTo>
                  <a:pt x="295746" y="380245"/>
                </a:lnTo>
                <a:lnTo>
                  <a:pt x="295746" y="325924"/>
                </a:lnTo>
                <a:lnTo>
                  <a:pt x="283675" y="325924"/>
                </a:lnTo>
                <a:lnTo>
                  <a:pt x="283675" y="153908"/>
                </a:lnTo>
                <a:lnTo>
                  <a:pt x="268586" y="153908"/>
                </a:lnTo>
                <a:lnTo>
                  <a:pt x="268586" y="78463"/>
                </a:lnTo>
                <a:lnTo>
                  <a:pt x="250479" y="78463"/>
                </a:lnTo>
                <a:lnTo>
                  <a:pt x="250479" y="30178"/>
                </a:lnTo>
                <a:lnTo>
                  <a:pt x="193141" y="30178"/>
                </a:lnTo>
                <a:lnTo>
                  <a:pt x="193141" y="21124"/>
                </a:lnTo>
                <a:lnTo>
                  <a:pt x="129766" y="21124"/>
                </a:lnTo>
                <a:lnTo>
                  <a:pt x="129766" y="0"/>
                </a:lnTo>
                <a:lnTo>
                  <a:pt x="0" y="0"/>
                </a:lnTo>
              </a:path>
            </a:pathLst>
          </a:custGeom>
          <a:noFill/>
          <a:ln w="28575">
            <a:solidFill>
              <a:schemeClr val="tx2">
                <a:lumMod val="90000"/>
              </a:schemeClr>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479" name="Group 478">
            <a:extLst>
              <a:ext uri="{FF2B5EF4-FFF2-40B4-BE49-F238E27FC236}">
                <a16:creationId xmlns:a16="http://schemas.microsoft.com/office/drawing/2014/main" id="{D66C8DD4-96F9-3FB4-E860-19FD75F0EDB6}"/>
              </a:ext>
            </a:extLst>
          </p:cNvPr>
          <p:cNvGrpSpPr/>
          <p:nvPr/>
        </p:nvGrpSpPr>
        <p:grpSpPr>
          <a:xfrm>
            <a:off x="5936990" y="4734619"/>
            <a:ext cx="3974841" cy="1047695"/>
            <a:chOff x="6318157" y="4734619"/>
            <a:chExt cx="3974841" cy="1047695"/>
          </a:xfrm>
        </p:grpSpPr>
        <p:sp>
          <p:nvSpPr>
            <p:cNvPr id="477" name="Freeform: Shape 476">
              <a:extLst>
                <a:ext uri="{FF2B5EF4-FFF2-40B4-BE49-F238E27FC236}">
                  <a16:creationId xmlns:a16="http://schemas.microsoft.com/office/drawing/2014/main" id="{3AD59B05-FF76-FC1B-0C16-F2D5EFC2A32C}"/>
                </a:ext>
              </a:extLst>
            </p:cNvPr>
            <p:cNvSpPr/>
            <p:nvPr/>
          </p:nvSpPr>
          <p:spPr bwMode="auto">
            <a:xfrm>
              <a:off x="6542092" y="4758612"/>
              <a:ext cx="3750906" cy="1023702"/>
            </a:xfrm>
            <a:custGeom>
              <a:avLst/>
              <a:gdLst>
                <a:gd name="connsiteX0" fmla="*/ 3750906 w 3750906"/>
                <a:gd name="connsiteY0" fmla="*/ 1023702 h 1023702"/>
                <a:gd name="connsiteX1" fmla="*/ 3124422 w 3750906"/>
                <a:gd name="connsiteY1" fmla="*/ 1023702 h 1023702"/>
                <a:gd name="connsiteX2" fmla="*/ 3124422 w 3750906"/>
                <a:gd name="connsiteY2" fmla="*/ 986379 h 1023702"/>
                <a:gd name="connsiteX3" fmla="*/ 3049777 w 3750906"/>
                <a:gd name="connsiteY3" fmla="*/ 986379 h 1023702"/>
                <a:gd name="connsiteX4" fmla="*/ 3049777 w 3750906"/>
                <a:gd name="connsiteY4" fmla="*/ 943725 h 1023702"/>
                <a:gd name="connsiteX5" fmla="*/ 3009789 w 3750906"/>
                <a:gd name="connsiteY5" fmla="*/ 943725 h 1023702"/>
                <a:gd name="connsiteX6" fmla="*/ 3009789 w 3750906"/>
                <a:gd name="connsiteY6" fmla="*/ 909068 h 1023702"/>
                <a:gd name="connsiteX7" fmla="*/ 2759195 w 3750906"/>
                <a:gd name="connsiteY7" fmla="*/ 909068 h 1023702"/>
                <a:gd name="connsiteX8" fmla="*/ 2759195 w 3750906"/>
                <a:gd name="connsiteY8" fmla="*/ 882410 h 1023702"/>
                <a:gd name="connsiteX9" fmla="*/ 2505936 w 3750906"/>
                <a:gd name="connsiteY9" fmla="*/ 882410 h 1023702"/>
                <a:gd name="connsiteX10" fmla="*/ 2505936 w 3750906"/>
                <a:gd name="connsiteY10" fmla="*/ 866414 h 1023702"/>
                <a:gd name="connsiteX11" fmla="*/ 2455284 w 3750906"/>
                <a:gd name="connsiteY11" fmla="*/ 866414 h 1023702"/>
                <a:gd name="connsiteX12" fmla="*/ 2455284 w 3750906"/>
                <a:gd name="connsiteY12" fmla="*/ 829092 h 1023702"/>
                <a:gd name="connsiteX13" fmla="*/ 2356646 w 3750906"/>
                <a:gd name="connsiteY13" fmla="*/ 829092 h 1023702"/>
                <a:gd name="connsiteX14" fmla="*/ 2356646 w 3750906"/>
                <a:gd name="connsiteY14" fmla="*/ 802433 h 1023702"/>
                <a:gd name="connsiteX15" fmla="*/ 2321990 w 3750906"/>
                <a:gd name="connsiteY15" fmla="*/ 802433 h 1023702"/>
                <a:gd name="connsiteX16" fmla="*/ 2321990 w 3750906"/>
                <a:gd name="connsiteY16" fmla="*/ 789103 h 1023702"/>
                <a:gd name="connsiteX17" fmla="*/ 2124714 w 3750906"/>
                <a:gd name="connsiteY17" fmla="*/ 789103 h 1023702"/>
                <a:gd name="connsiteX18" fmla="*/ 2124714 w 3750906"/>
                <a:gd name="connsiteY18" fmla="*/ 778440 h 1023702"/>
                <a:gd name="connsiteX19" fmla="*/ 1919440 w 3750906"/>
                <a:gd name="connsiteY19" fmla="*/ 778440 h 1023702"/>
                <a:gd name="connsiteX20" fmla="*/ 1919440 w 3750906"/>
                <a:gd name="connsiteY20" fmla="*/ 754447 h 1023702"/>
                <a:gd name="connsiteX21" fmla="*/ 1871454 w 3750906"/>
                <a:gd name="connsiteY21" fmla="*/ 754447 h 1023702"/>
                <a:gd name="connsiteX22" fmla="*/ 1871454 w 3750906"/>
                <a:gd name="connsiteY22" fmla="*/ 743783 h 1023702"/>
                <a:gd name="connsiteX23" fmla="*/ 1802141 w 3750906"/>
                <a:gd name="connsiteY23" fmla="*/ 743783 h 1023702"/>
                <a:gd name="connsiteX24" fmla="*/ 1796809 w 3750906"/>
                <a:gd name="connsiteY24" fmla="*/ 738451 h 1023702"/>
                <a:gd name="connsiteX25" fmla="*/ 1764819 w 3750906"/>
                <a:gd name="connsiteY25" fmla="*/ 738451 h 1023702"/>
                <a:gd name="connsiteX26" fmla="*/ 1764819 w 3750906"/>
                <a:gd name="connsiteY26" fmla="*/ 722456 h 1023702"/>
                <a:gd name="connsiteX27" fmla="*/ 1594202 w 3750906"/>
                <a:gd name="connsiteY27" fmla="*/ 722456 h 1023702"/>
                <a:gd name="connsiteX28" fmla="*/ 1594202 w 3750906"/>
                <a:gd name="connsiteY28" fmla="*/ 695797 h 1023702"/>
                <a:gd name="connsiteX29" fmla="*/ 1495564 w 3750906"/>
                <a:gd name="connsiteY29" fmla="*/ 695797 h 1023702"/>
                <a:gd name="connsiteX30" fmla="*/ 1495564 w 3750906"/>
                <a:gd name="connsiteY30" fmla="*/ 658475 h 1023702"/>
                <a:gd name="connsiteX31" fmla="*/ 1474237 w 3750906"/>
                <a:gd name="connsiteY31" fmla="*/ 658475 h 1023702"/>
                <a:gd name="connsiteX32" fmla="*/ 1474237 w 3750906"/>
                <a:gd name="connsiteY32" fmla="*/ 626484 h 1023702"/>
                <a:gd name="connsiteX33" fmla="*/ 1263632 w 3750906"/>
                <a:gd name="connsiteY33" fmla="*/ 626484 h 1023702"/>
                <a:gd name="connsiteX34" fmla="*/ 1263632 w 3750906"/>
                <a:gd name="connsiteY34" fmla="*/ 594494 h 1023702"/>
                <a:gd name="connsiteX35" fmla="*/ 1204982 w 3750906"/>
                <a:gd name="connsiteY35" fmla="*/ 594494 h 1023702"/>
                <a:gd name="connsiteX36" fmla="*/ 1204982 w 3750906"/>
                <a:gd name="connsiteY36" fmla="*/ 530512 h 1023702"/>
                <a:gd name="connsiteX37" fmla="*/ 1188987 w 3750906"/>
                <a:gd name="connsiteY37" fmla="*/ 530512 h 1023702"/>
                <a:gd name="connsiteX38" fmla="*/ 1188987 w 3750906"/>
                <a:gd name="connsiteY38" fmla="*/ 506519 h 1023702"/>
                <a:gd name="connsiteX39" fmla="*/ 1095681 w 3750906"/>
                <a:gd name="connsiteY39" fmla="*/ 506519 h 1023702"/>
                <a:gd name="connsiteX40" fmla="*/ 1095681 w 3750906"/>
                <a:gd name="connsiteY40" fmla="*/ 490524 h 1023702"/>
                <a:gd name="connsiteX41" fmla="*/ 1026367 w 3750906"/>
                <a:gd name="connsiteY41" fmla="*/ 490524 h 1023702"/>
                <a:gd name="connsiteX42" fmla="*/ 1026367 w 3750906"/>
                <a:gd name="connsiteY42" fmla="*/ 471863 h 1023702"/>
                <a:gd name="connsiteX43" fmla="*/ 943725 w 3750906"/>
                <a:gd name="connsiteY43" fmla="*/ 471863 h 1023702"/>
                <a:gd name="connsiteX44" fmla="*/ 943725 w 3750906"/>
                <a:gd name="connsiteY44" fmla="*/ 439872 h 1023702"/>
                <a:gd name="connsiteX45" fmla="*/ 911734 w 3750906"/>
                <a:gd name="connsiteY45" fmla="*/ 439872 h 1023702"/>
                <a:gd name="connsiteX46" fmla="*/ 911734 w 3750906"/>
                <a:gd name="connsiteY46" fmla="*/ 399884 h 1023702"/>
                <a:gd name="connsiteX47" fmla="*/ 871746 w 3750906"/>
                <a:gd name="connsiteY47" fmla="*/ 399884 h 1023702"/>
                <a:gd name="connsiteX48" fmla="*/ 871746 w 3750906"/>
                <a:gd name="connsiteY48" fmla="*/ 386554 h 1023702"/>
                <a:gd name="connsiteX49" fmla="*/ 829092 w 3750906"/>
                <a:gd name="connsiteY49" fmla="*/ 386554 h 1023702"/>
                <a:gd name="connsiteX50" fmla="*/ 829092 w 3750906"/>
                <a:gd name="connsiteY50" fmla="*/ 375891 h 1023702"/>
                <a:gd name="connsiteX51" fmla="*/ 773108 w 3750906"/>
                <a:gd name="connsiteY51" fmla="*/ 375891 h 1023702"/>
                <a:gd name="connsiteX52" fmla="*/ 773108 w 3750906"/>
                <a:gd name="connsiteY52" fmla="*/ 359895 h 1023702"/>
                <a:gd name="connsiteX53" fmla="*/ 711793 w 3750906"/>
                <a:gd name="connsiteY53" fmla="*/ 359895 h 1023702"/>
                <a:gd name="connsiteX54" fmla="*/ 711793 w 3750906"/>
                <a:gd name="connsiteY54" fmla="*/ 341234 h 1023702"/>
                <a:gd name="connsiteX55" fmla="*/ 677136 w 3750906"/>
                <a:gd name="connsiteY55" fmla="*/ 341234 h 1023702"/>
                <a:gd name="connsiteX56" fmla="*/ 677136 w 3750906"/>
                <a:gd name="connsiteY56" fmla="*/ 325239 h 1023702"/>
                <a:gd name="connsiteX57" fmla="*/ 639814 w 3750906"/>
                <a:gd name="connsiteY57" fmla="*/ 325239 h 1023702"/>
                <a:gd name="connsiteX58" fmla="*/ 639814 w 3750906"/>
                <a:gd name="connsiteY58" fmla="*/ 282585 h 1023702"/>
                <a:gd name="connsiteX59" fmla="*/ 621152 w 3750906"/>
                <a:gd name="connsiteY59" fmla="*/ 282585 h 1023702"/>
                <a:gd name="connsiteX60" fmla="*/ 621152 w 3750906"/>
                <a:gd name="connsiteY60" fmla="*/ 253260 h 1023702"/>
                <a:gd name="connsiteX61" fmla="*/ 463865 w 3750906"/>
                <a:gd name="connsiteY61" fmla="*/ 253260 h 1023702"/>
                <a:gd name="connsiteX62" fmla="*/ 463865 w 3750906"/>
                <a:gd name="connsiteY62" fmla="*/ 239930 h 1023702"/>
                <a:gd name="connsiteX63" fmla="*/ 415879 w 3750906"/>
                <a:gd name="connsiteY63" fmla="*/ 239930 h 1023702"/>
                <a:gd name="connsiteX64" fmla="*/ 415879 w 3750906"/>
                <a:gd name="connsiteY64" fmla="*/ 221269 h 1023702"/>
                <a:gd name="connsiteX65" fmla="*/ 383888 w 3750906"/>
                <a:gd name="connsiteY65" fmla="*/ 221269 h 1023702"/>
                <a:gd name="connsiteX66" fmla="*/ 383888 w 3750906"/>
                <a:gd name="connsiteY66" fmla="*/ 189278 h 1023702"/>
                <a:gd name="connsiteX67" fmla="*/ 349232 w 3750906"/>
                <a:gd name="connsiteY67" fmla="*/ 189278 h 1023702"/>
                <a:gd name="connsiteX68" fmla="*/ 349232 w 3750906"/>
                <a:gd name="connsiteY68" fmla="*/ 157288 h 1023702"/>
                <a:gd name="connsiteX69" fmla="*/ 301246 w 3750906"/>
                <a:gd name="connsiteY69" fmla="*/ 157288 h 1023702"/>
                <a:gd name="connsiteX70" fmla="*/ 301246 w 3750906"/>
                <a:gd name="connsiteY70" fmla="*/ 143958 h 1023702"/>
                <a:gd name="connsiteX71" fmla="*/ 186612 w 3750906"/>
                <a:gd name="connsiteY71" fmla="*/ 143958 h 1023702"/>
                <a:gd name="connsiteX72" fmla="*/ 186612 w 3750906"/>
                <a:gd name="connsiteY72" fmla="*/ 130629 h 1023702"/>
                <a:gd name="connsiteX73" fmla="*/ 149290 w 3750906"/>
                <a:gd name="connsiteY73" fmla="*/ 130629 h 1023702"/>
                <a:gd name="connsiteX74" fmla="*/ 149290 w 3750906"/>
                <a:gd name="connsiteY74" fmla="*/ 119965 h 1023702"/>
                <a:gd name="connsiteX75" fmla="*/ 90640 w 3750906"/>
                <a:gd name="connsiteY75" fmla="*/ 119965 h 1023702"/>
                <a:gd name="connsiteX76" fmla="*/ 90640 w 3750906"/>
                <a:gd name="connsiteY76" fmla="*/ 93306 h 1023702"/>
                <a:gd name="connsiteX77" fmla="*/ 69313 w 3750906"/>
                <a:gd name="connsiteY77" fmla="*/ 93306 h 1023702"/>
                <a:gd name="connsiteX78" fmla="*/ 69313 w 3750906"/>
                <a:gd name="connsiteY78" fmla="*/ 26659 h 1023702"/>
                <a:gd name="connsiteX79" fmla="*/ 45320 w 3750906"/>
                <a:gd name="connsiteY79" fmla="*/ 26659 h 1023702"/>
                <a:gd name="connsiteX80" fmla="*/ 45320 w 3750906"/>
                <a:gd name="connsiteY80" fmla="*/ 15996 h 1023702"/>
                <a:gd name="connsiteX81" fmla="*/ 0 w 3750906"/>
                <a:gd name="connsiteY81" fmla="*/ 15996 h 1023702"/>
                <a:gd name="connsiteX82" fmla="*/ 0 w 3750906"/>
                <a:gd name="connsiteY82" fmla="*/ 0 h 1023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750906" h="1023702">
                  <a:moveTo>
                    <a:pt x="3750906" y="1023702"/>
                  </a:moveTo>
                  <a:lnTo>
                    <a:pt x="3124422" y="1023702"/>
                  </a:lnTo>
                  <a:lnTo>
                    <a:pt x="3124422" y="986379"/>
                  </a:lnTo>
                  <a:lnTo>
                    <a:pt x="3049777" y="986379"/>
                  </a:lnTo>
                  <a:lnTo>
                    <a:pt x="3049777" y="943725"/>
                  </a:lnTo>
                  <a:lnTo>
                    <a:pt x="3009789" y="943725"/>
                  </a:lnTo>
                  <a:lnTo>
                    <a:pt x="3009789" y="909068"/>
                  </a:lnTo>
                  <a:lnTo>
                    <a:pt x="2759195" y="909068"/>
                  </a:lnTo>
                  <a:lnTo>
                    <a:pt x="2759195" y="882410"/>
                  </a:lnTo>
                  <a:lnTo>
                    <a:pt x="2505936" y="882410"/>
                  </a:lnTo>
                  <a:lnTo>
                    <a:pt x="2505936" y="866414"/>
                  </a:lnTo>
                  <a:lnTo>
                    <a:pt x="2455284" y="866414"/>
                  </a:lnTo>
                  <a:lnTo>
                    <a:pt x="2455284" y="829092"/>
                  </a:lnTo>
                  <a:lnTo>
                    <a:pt x="2356646" y="829092"/>
                  </a:lnTo>
                  <a:lnTo>
                    <a:pt x="2356646" y="802433"/>
                  </a:lnTo>
                  <a:lnTo>
                    <a:pt x="2321990" y="802433"/>
                  </a:lnTo>
                  <a:lnTo>
                    <a:pt x="2321990" y="789103"/>
                  </a:lnTo>
                  <a:lnTo>
                    <a:pt x="2124714" y="789103"/>
                  </a:lnTo>
                  <a:lnTo>
                    <a:pt x="2124714" y="778440"/>
                  </a:lnTo>
                  <a:lnTo>
                    <a:pt x="1919440" y="778440"/>
                  </a:lnTo>
                  <a:lnTo>
                    <a:pt x="1919440" y="754447"/>
                  </a:lnTo>
                  <a:lnTo>
                    <a:pt x="1871454" y="754447"/>
                  </a:lnTo>
                  <a:lnTo>
                    <a:pt x="1871454" y="743783"/>
                  </a:lnTo>
                  <a:lnTo>
                    <a:pt x="1802141" y="743783"/>
                  </a:lnTo>
                  <a:lnTo>
                    <a:pt x="1796809" y="738451"/>
                  </a:lnTo>
                  <a:lnTo>
                    <a:pt x="1764819" y="738451"/>
                  </a:lnTo>
                  <a:lnTo>
                    <a:pt x="1764819" y="722456"/>
                  </a:lnTo>
                  <a:lnTo>
                    <a:pt x="1594202" y="722456"/>
                  </a:lnTo>
                  <a:lnTo>
                    <a:pt x="1594202" y="695797"/>
                  </a:lnTo>
                  <a:lnTo>
                    <a:pt x="1495564" y="695797"/>
                  </a:lnTo>
                  <a:lnTo>
                    <a:pt x="1495564" y="658475"/>
                  </a:lnTo>
                  <a:lnTo>
                    <a:pt x="1474237" y="658475"/>
                  </a:lnTo>
                  <a:lnTo>
                    <a:pt x="1474237" y="626484"/>
                  </a:lnTo>
                  <a:lnTo>
                    <a:pt x="1263632" y="626484"/>
                  </a:lnTo>
                  <a:lnTo>
                    <a:pt x="1263632" y="594494"/>
                  </a:lnTo>
                  <a:lnTo>
                    <a:pt x="1204982" y="594494"/>
                  </a:lnTo>
                  <a:lnTo>
                    <a:pt x="1204982" y="530512"/>
                  </a:lnTo>
                  <a:lnTo>
                    <a:pt x="1188987" y="530512"/>
                  </a:lnTo>
                  <a:lnTo>
                    <a:pt x="1188987" y="506519"/>
                  </a:lnTo>
                  <a:lnTo>
                    <a:pt x="1095681" y="506519"/>
                  </a:lnTo>
                  <a:lnTo>
                    <a:pt x="1095681" y="490524"/>
                  </a:lnTo>
                  <a:lnTo>
                    <a:pt x="1026367" y="490524"/>
                  </a:lnTo>
                  <a:lnTo>
                    <a:pt x="1026367" y="471863"/>
                  </a:lnTo>
                  <a:lnTo>
                    <a:pt x="943725" y="471863"/>
                  </a:lnTo>
                  <a:lnTo>
                    <a:pt x="943725" y="439872"/>
                  </a:lnTo>
                  <a:lnTo>
                    <a:pt x="911734" y="439872"/>
                  </a:lnTo>
                  <a:lnTo>
                    <a:pt x="911734" y="399884"/>
                  </a:lnTo>
                  <a:lnTo>
                    <a:pt x="871746" y="399884"/>
                  </a:lnTo>
                  <a:lnTo>
                    <a:pt x="871746" y="386554"/>
                  </a:lnTo>
                  <a:lnTo>
                    <a:pt x="829092" y="386554"/>
                  </a:lnTo>
                  <a:lnTo>
                    <a:pt x="829092" y="375891"/>
                  </a:lnTo>
                  <a:lnTo>
                    <a:pt x="773108" y="375891"/>
                  </a:lnTo>
                  <a:lnTo>
                    <a:pt x="773108" y="359895"/>
                  </a:lnTo>
                  <a:lnTo>
                    <a:pt x="711793" y="359895"/>
                  </a:lnTo>
                  <a:lnTo>
                    <a:pt x="711793" y="341234"/>
                  </a:lnTo>
                  <a:lnTo>
                    <a:pt x="677136" y="341234"/>
                  </a:lnTo>
                  <a:lnTo>
                    <a:pt x="677136" y="325239"/>
                  </a:lnTo>
                  <a:lnTo>
                    <a:pt x="639814" y="325239"/>
                  </a:lnTo>
                  <a:lnTo>
                    <a:pt x="639814" y="282585"/>
                  </a:lnTo>
                  <a:lnTo>
                    <a:pt x="621152" y="282585"/>
                  </a:lnTo>
                  <a:lnTo>
                    <a:pt x="621152" y="253260"/>
                  </a:lnTo>
                  <a:lnTo>
                    <a:pt x="463865" y="253260"/>
                  </a:lnTo>
                  <a:lnTo>
                    <a:pt x="463865" y="239930"/>
                  </a:lnTo>
                  <a:lnTo>
                    <a:pt x="415879" y="239930"/>
                  </a:lnTo>
                  <a:lnTo>
                    <a:pt x="415879" y="221269"/>
                  </a:lnTo>
                  <a:lnTo>
                    <a:pt x="383888" y="221269"/>
                  </a:lnTo>
                  <a:lnTo>
                    <a:pt x="383888" y="189278"/>
                  </a:lnTo>
                  <a:lnTo>
                    <a:pt x="349232" y="189278"/>
                  </a:lnTo>
                  <a:lnTo>
                    <a:pt x="349232" y="157288"/>
                  </a:lnTo>
                  <a:lnTo>
                    <a:pt x="301246" y="157288"/>
                  </a:lnTo>
                  <a:lnTo>
                    <a:pt x="301246" y="143958"/>
                  </a:lnTo>
                  <a:lnTo>
                    <a:pt x="186612" y="143958"/>
                  </a:lnTo>
                  <a:lnTo>
                    <a:pt x="186612" y="130629"/>
                  </a:lnTo>
                  <a:lnTo>
                    <a:pt x="149290" y="130629"/>
                  </a:lnTo>
                  <a:lnTo>
                    <a:pt x="149290" y="119965"/>
                  </a:lnTo>
                  <a:lnTo>
                    <a:pt x="90640" y="119965"/>
                  </a:lnTo>
                  <a:lnTo>
                    <a:pt x="90640" y="93306"/>
                  </a:lnTo>
                  <a:lnTo>
                    <a:pt x="69313" y="93306"/>
                  </a:lnTo>
                  <a:lnTo>
                    <a:pt x="69313" y="26659"/>
                  </a:lnTo>
                  <a:lnTo>
                    <a:pt x="45320" y="26659"/>
                  </a:lnTo>
                  <a:lnTo>
                    <a:pt x="45320" y="15996"/>
                  </a:lnTo>
                  <a:lnTo>
                    <a:pt x="0" y="15996"/>
                  </a:lnTo>
                  <a:lnTo>
                    <a:pt x="0" y="0"/>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478" name="Freeform: Shape 477">
              <a:extLst>
                <a:ext uri="{FF2B5EF4-FFF2-40B4-BE49-F238E27FC236}">
                  <a16:creationId xmlns:a16="http://schemas.microsoft.com/office/drawing/2014/main" id="{4224E919-9A6B-6BB2-2DC3-AF25FBE6E083}"/>
                </a:ext>
              </a:extLst>
            </p:cNvPr>
            <p:cNvSpPr/>
            <p:nvPr/>
          </p:nvSpPr>
          <p:spPr bwMode="auto">
            <a:xfrm>
              <a:off x="6318157" y="4734619"/>
              <a:ext cx="221269" cy="39989"/>
            </a:xfrm>
            <a:custGeom>
              <a:avLst/>
              <a:gdLst>
                <a:gd name="connsiteX0" fmla="*/ 0 w 221269"/>
                <a:gd name="connsiteY0" fmla="*/ 0 h 39989"/>
                <a:gd name="connsiteX1" fmla="*/ 98638 w 221269"/>
                <a:gd name="connsiteY1" fmla="*/ 0 h 39989"/>
                <a:gd name="connsiteX2" fmla="*/ 98638 w 221269"/>
                <a:gd name="connsiteY2" fmla="*/ 15996 h 39989"/>
                <a:gd name="connsiteX3" fmla="*/ 221269 w 221269"/>
                <a:gd name="connsiteY3" fmla="*/ 15996 h 39989"/>
                <a:gd name="connsiteX4" fmla="*/ 221269 w 221269"/>
                <a:gd name="connsiteY4" fmla="*/ 39989 h 39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269" h="39989">
                  <a:moveTo>
                    <a:pt x="0" y="0"/>
                  </a:moveTo>
                  <a:lnTo>
                    <a:pt x="98638" y="0"/>
                  </a:lnTo>
                  <a:lnTo>
                    <a:pt x="98638" y="15996"/>
                  </a:lnTo>
                  <a:lnTo>
                    <a:pt x="221269" y="15996"/>
                  </a:lnTo>
                  <a:lnTo>
                    <a:pt x="221269" y="39989"/>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sp>
        <p:nvSpPr>
          <p:cNvPr id="398" name="Freeform: Shape 397">
            <a:extLst>
              <a:ext uri="{FF2B5EF4-FFF2-40B4-BE49-F238E27FC236}">
                <a16:creationId xmlns:a16="http://schemas.microsoft.com/office/drawing/2014/main" id="{009D226C-DCC3-0DBC-69E3-A0AFBA97C940}"/>
              </a:ext>
            </a:extLst>
          </p:cNvPr>
          <p:cNvSpPr/>
          <p:nvPr/>
        </p:nvSpPr>
        <p:spPr bwMode="auto">
          <a:xfrm>
            <a:off x="5935134" y="2909180"/>
            <a:ext cx="4173648" cy="1418376"/>
          </a:xfrm>
          <a:custGeom>
            <a:avLst/>
            <a:gdLst>
              <a:gd name="connsiteX0" fmla="*/ 4173648 w 4173648"/>
              <a:gd name="connsiteY0" fmla="*/ 1418376 h 1418376"/>
              <a:gd name="connsiteX1" fmla="*/ 2836752 w 4173648"/>
              <a:gd name="connsiteY1" fmla="*/ 1418376 h 1418376"/>
              <a:gd name="connsiteX2" fmla="*/ 2836752 w 4173648"/>
              <a:gd name="connsiteY2" fmla="*/ 1373109 h 1418376"/>
              <a:gd name="connsiteX3" fmla="*/ 2761307 w 4173648"/>
              <a:gd name="connsiteY3" fmla="*/ 1373109 h 1418376"/>
              <a:gd name="connsiteX4" fmla="*/ 2761307 w 4173648"/>
              <a:gd name="connsiteY4" fmla="*/ 1333877 h 1418376"/>
              <a:gd name="connsiteX5" fmla="*/ 2163778 w 4173648"/>
              <a:gd name="connsiteY5" fmla="*/ 1333877 h 1418376"/>
              <a:gd name="connsiteX6" fmla="*/ 2163778 w 4173648"/>
              <a:gd name="connsiteY6" fmla="*/ 1297664 h 1418376"/>
              <a:gd name="connsiteX7" fmla="*/ 2091350 w 4173648"/>
              <a:gd name="connsiteY7" fmla="*/ 1297664 h 1418376"/>
              <a:gd name="connsiteX8" fmla="*/ 2091350 w 4173648"/>
              <a:gd name="connsiteY8" fmla="*/ 1264468 h 1418376"/>
              <a:gd name="connsiteX9" fmla="*/ 1970638 w 4173648"/>
              <a:gd name="connsiteY9" fmla="*/ 1264468 h 1418376"/>
              <a:gd name="connsiteX10" fmla="*/ 1970638 w 4173648"/>
              <a:gd name="connsiteY10" fmla="*/ 1252396 h 1418376"/>
              <a:gd name="connsiteX11" fmla="*/ 1714123 w 4173648"/>
              <a:gd name="connsiteY11" fmla="*/ 1252396 h 1418376"/>
              <a:gd name="connsiteX12" fmla="*/ 1714123 w 4173648"/>
              <a:gd name="connsiteY12" fmla="*/ 1237307 h 1418376"/>
              <a:gd name="connsiteX13" fmla="*/ 1545125 w 4173648"/>
              <a:gd name="connsiteY13" fmla="*/ 1237307 h 1418376"/>
              <a:gd name="connsiteX14" fmla="*/ 1545125 w 4173648"/>
              <a:gd name="connsiteY14" fmla="*/ 1219200 h 1418376"/>
              <a:gd name="connsiteX15" fmla="*/ 1409323 w 4173648"/>
              <a:gd name="connsiteY15" fmla="*/ 1219200 h 1418376"/>
              <a:gd name="connsiteX16" fmla="*/ 1409323 w 4173648"/>
              <a:gd name="connsiteY16" fmla="*/ 1201093 h 1418376"/>
              <a:gd name="connsiteX17" fmla="*/ 1315770 w 4173648"/>
              <a:gd name="connsiteY17" fmla="*/ 1201093 h 1418376"/>
              <a:gd name="connsiteX18" fmla="*/ 1315770 w 4173648"/>
              <a:gd name="connsiteY18" fmla="*/ 1176951 h 1418376"/>
              <a:gd name="connsiteX19" fmla="*/ 1240325 w 4173648"/>
              <a:gd name="connsiteY19" fmla="*/ 1176951 h 1418376"/>
              <a:gd name="connsiteX20" fmla="*/ 1240325 w 4173648"/>
              <a:gd name="connsiteY20" fmla="*/ 1167897 h 1418376"/>
              <a:gd name="connsiteX21" fmla="*/ 1219200 w 4173648"/>
              <a:gd name="connsiteY21" fmla="*/ 1167897 h 1418376"/>
              <a:gd name="connsiteX22" fmla="*/ 1219200 w 4173648"/>
              <a:gd name="connsiteY22" fmla="*/ 1143755 h 1418376"/>
              <a:gd name="connsiteX23" fmla="*/ 1204111 w 4173648"/>
              <a:gd name="connsiteY23" fmla="*/ 1143755 h 1418376"/>
              <a:gd name="connsiteX24" fmla="*/ 1204111 w 4173648"/>
              <a:gd name="connsiteY24" fmla="*/ 1086416 h 1418376"/>
              <a:gd name="connsiteX25" fmla="*/ 1179968 w 4173648"/>
              <a:gd name="connsiteY25" fmla="*/ 1086416 h 1418376"/>
              <a:gd name="connsiteX26" fmla="*/ 1179968 w 4173648"/>
              <a:gd name="connsiteY26" fmla="*/ 1059256 h 1418376"/>
              <a:gd name="connsiteX27" fmla="*/ 1152808 w 4173648"/>
              <a:gd name="connsiteY27" fmla="*/ 1059256 h 1418376"/>
              <a:gd name="connsiteX28" fmla="*/ 1113576 w 4173648"/>
              <a:gd name="connsiteY28" fmla="*/ 1059256 h 1418376"/>
              <a:gd name="connsiteX29" fmla="*/ 1113576 w 4173648"/>
              <a:gd name="connsiteY29" fmla="*/ 1041149 h 1418376"/>
              <a:gd name="connsiteX30" fmla="*/ 1077362 w 4173648"/>
              <a:gd name="connsiteY30" fmla="*/ 1041149 h 1418376"/>
              <a:gd name="connsiteX31" fmla="*/ 1077362 w 4173648"/>
              <a:gd name="connsiteY31" fmla="*/ 1023042 h 1418376"/>
              <a:gd name="connsiteX32" fmla="*/ 893275 w 4173648"/>
              <a:gd name="connsiteY32" fmla="*/ 1023042 h 1418376"/>
              <a:gd name="connsiteX33" fmla="*/ 893275 w 4173648"/>
              <a:gd name="connsiteY33" fmla="*/ 1001917 h 1418376"/>
              <a:gd name="connsiteX34" fmla="*/ 811794 w 4173648"/>
              <a:gd name="connsiteY34" fmla="*/ 1001917 h 1418376"/>
              <a:gd name="connsiteX35" fmla="*/ 811794 w 4173648"/>
              <a:gd name="connsiteY35" fmla="*/ 947596 h 1418376"/>
              <a:gd name="connsiteX36" fmla="*/ 787651 w 4173648"/>
              <a:gd name="connsiteY36" fmla="*/ 947596 h 1418376"/>
              <a:gd name="connsiteX37" fmla="*/ 787651 w 4173648"/>
              <a:gd name="connsiteY37" fmla="*/ 841972 h 1418376"/>
              <a:gd name="connsiteX38" fmla="*/ 754455 w 4173648"/>
              <a:gd name="connsiteY38" fmla="*/ 841972 h 1418376"/>
              <a:gd name="connsiteX39" fmla="*/ 754455 w 4173648"/>
              <a:gd name="connsiteY39" fmla="*/ 766527 h 1418376"/>
              <a:gd name="connsiteX40" fmla="*/ 660903 w 4173648"/>
              <a:gd name="connsiteY40" fmla="*/ 766527 h 1418376"/>
              <a:gd name="connsiteX41" fmla="*/ 660903 w 4173648"/>
              <a:gd name="connsiteY41" fmla="*/ 739367 h 1418376"/>
              <a:gd name="connsiteX42" fmla="*/ 645814 w 4173648"/>
              <a:gd name="connsiteY42" fmla="*/ 739367 h 1418376"/>
              <a:gd name="connsiteX43" fmla="*/ 645814 w 4173648"/>
              <a:gd name="connsiteY43" fmla="*/ 703153 h 1418376"/>
              <a:gd name="connsiteX44" fmla="*/ 522083 w 4173648"/>
              <a:gd name="connsiteY44" fmla="*/ 703153 h 1418376"/>
              <a:gd name="connsiteX45" fmla="*/ 522083 w 4173648"/>
              <a:gd name="connsiteY45" fmla="*/ 679010 h 1418376"/>
              <a:gd name="connsiteX46" fmla="*/ 464745 w 4173648"/>
              <a:gd name="connsiteY46" fmla="*/ 679010 h 1418376"/>
              <a:gd name="connsiteX47" fmla="*/ 464745 w 4173648"/>
              <a:gd name="connsiteY47" fmla="*/ 657885 h 1418376"/>
              <a:gd name="connsiteX48" fmla="*/ 446638 w 4173648"/>
              <a:gd name="connsiteY48" fmla="*/ 657885 h 1418376"/>
              <a:gd name="connsiteX49" fmla="*/ 446638 w 4173648"/>
              <a:gd name="connsiteY49" fmla="*/ 627707 h 1418376"/>
              <a:gd name="connsiteX50" fmla="*/ 431549 w 4173648"/>
              <a:gd name="connsiteY50" fmla="*/ 627707 h 1418376"/>
              <a:gd name="connsiteX51" fmla="*/ 431549 w 4173648"/>
              <a:gd name="connsiteY51" fmla="*/ 588475 h 1418376"/>
              <a:gd name="connsiteX52" fmla="*/ 413442 w 4173648"/>
              <a:gd name="connsiteY52" fmla="*/ 588475 h 1418376"/>
              <a:gd name="connsiteX53" fmla="*/ 413442 w 4173648"/>
              <a:gd name="connsiteY53" fmla="*/ 549244 h 1418376"/>
              <a:gd name="connsiteX54" fmla="*/ 407406 w 4173648"/>
              <a:gd name="connsiteY54" fmla="*/ 549244 h 1418376"/>
              <a:gd name="connsiteX55" fmla="*/ 407406 w 4173648"/>
              <a:gd name="connsiteY55" fmla="*/ 374210 h 1418376"/>
              <a:gd name="connsiteX56" fmla="*/ 389299 w 4173648"/>
              <a:gd name="connsiteY56" fmla="*/ 374210 h 1418376"/>
              <a:gd name="connsiteX57" fmla="*/ 389299 w 4173648"/>
              <a:gd name="connsiteY57" fmla="*/ 274622 h 1418376"/>
              <a:gd name="connsiteX58" fmla="*/ 365156 w 4173648"/>
              <a:gd name="connsiteY58" fmla="*/ 274622 h 1418376"/>
              <a:gd name="connsiteX59" fmla="*/ 365156 w 4173648"/>
              <a:gd name="connsiteY59" fmla="*/ 208230 h 1418376"/>
              <a:gd name="connsiteX60" fmla="*/ 334978 w 4173648"/>
              <a:gd name="connsiteY60" fmla="*/ 208230 h 1418376"/>
              <a:gd name="connsiteX61" fmla="*/ 334978 w 4173648"/>
              <a:gd name="connsiteY61" fmla="*/ 187105 h 1418376"/>
              <a:gd name="connsiteX62" fmla="*/ 313853 w 4173648"/>
              <a:gd name="connsiteY62" fmla="*/ 187105 h 1418376"/>
              <a:gd name="connsiteX63" fmla="*/ 313853 w 4173648"/>
              <a:gd name="connsiteY63" fmla="*/ 144856 h 1418376"/>
              <a:gd name="connsiteX64" fmla="*/ 274622 w 4173648"/>
              <a:gd name="connsiteY64" fmla="*/ 144856 h 1418376"/>
              <a:gd name="connsiteX65" fmla="*/ 274622 w 4173648"/>
              <a:gd name="connsiteY65" fmla="*/ 105624 h 1418376"/>
              <a:gd name="connsiteX66" fmla="*/ 262550 w 4173648"/>
              <a:gd name="connsiteY66" fmla="*/ 105624 h 1418376"/>
              <a:gd name="connsiteX67" fmla="*/ 262550 w 4173648"/>
              <a:gd name="connsiteY67" fmla="*/ 87517 h 1418376"/>
              <a:gd name="connsiteX68" fmla="*/ 202194 w 4173648"/>
              <a:gd name="connsiteY68" fmla="*/ 87517 h 1418376"/>
              <a:gd name="connsiteX69" fmla="*/ 202194 w 4173648"/>
              <a:gd name="connsiteY69" fmla="*/ 66392 h 1418376"/>
              <a:gd name="connsiteX70" fmla="*/ 162962 w 4173648"/>
              <a:gd name="connsiteY70" fmla="*/ 66392 h 1418376"/>
              <a:gd name="connsiteX71" fmla="*/ 162962 w 4173648"/>
              <a:gd name="connsiteY71" fmla="*/ 39232 h 1418376"/>
              <a:gd name="connsiteX72" fmla="*/ 129766 w 4173648"/>
              <a:gd name="connsiteY72" fmla="*/ 39232 h 1418376"/>
              <a:gd name="connsiteX73" fmla="*/ 129766 w 4173648"/>
              <a:gd name="connsiteY73" fmla="*/ 0 h 1418376"/>
              <a:gd name="connsiteX74" fmla="*/ 0 w 4173648"/>
              <a:gd name="connsiteY74" fmla="*/ 0 h 141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173648" h="1418376">
                <a:moveTo>
                  <a:pt x="4173648" y="1418376"/>
                </a:moveTo>
                <a:lnTo>
                  <a:pt x="2836752" y="1418376"/>
                </a:lnTo>
                <a:lnTo>
                  <a:pt x="2836752" y="1373109"/>
                </a:lnTo>
                <a:lnTo>
                  <a:pt x="2761307" y="1373109"/>
                </a:lnTo>
                <a:lnTo>
                  <a:pt x="2761307" y="1333877"/>
                </a:lnTo>
                <a:lnTo>
                  <a:pt x="2163778" y="1333877"/>
                </a:lnTo>
                <a:lnTo>
                  <a:pt x="2163778" y="1297664"/>
                </a:lnTo>
                <a:lnTo>
                  <a:pt x="2091350" y="1297664"/>
                </a:lnTo>
                <a:lnTo>
                  <a:pt x="2091350" y="1264468"/>
                </a:lnTo>
                <a:lnTo>
                  <a:pt x="1970638" y="1264468"/>
                </a:lnTo>
                <a:lnTo>
                  <a:pt x="1970638" y="1252396"/>
                </a:lnTo>
                <a:lnTo>
                  <a:pt x="1714123" y="1252396"/>
                </a:lnTo>
                <a:lnTo>
                  <a:pt x="1714123" y="1237307"/>
                </a:lnTo>
                <a:lnTo>
                  <a:pt x="1545125" y="1237307"/>
                </a:lnTo>
                <a:lnTo>
                  <a:pt x="1545125" y="1219200"/>
                </a:lnTo>
                <a:lnTo>
                  <a:pt x="1409323" y="1219200"/>
                </a:lnTo>
                <a:lnTo>
                  <a:pt x="1409323" y="1201093"/>
                </a:lnTo>
                <a:lnTo>
                  <a:pt x="1315770" y="1201093"/>
                </a:lnTo>
                <a:lnTo>
                  <a:pt x="1315770" y="1176951"/>
                </a:lnTo>
                <a:lnTo>
                  <a:pt x="1240325" y="1176951"/>
                </a:lnTo>
                <a:lnTo>
                  <a:pt x="1240325" y="1167897"/>
                </a:lnTo>
                <a:lnTo>
                  <a:pt x="1219200" y="1167897"/>
                </a:lnTo>
                <a:lnTo>
                  <a:pt x="1219200" y="1143755"/>
                </a:lnTo>
                <a:lnTo>
                  <a:pt x="1204111" y="1143755"/>
                </a:lnTo>
                <a:lnTo>
                  <a:pt x="1204111" y="1086416"/>
                </a:lnTo>
                <a:lnTo>
                  <a:pt x="1179968" y="1086416"/>
                </a:lnTo>
                <a:lnTo>
                  <a:pt x="1179968" y="1059256"/>
                </a:lnTo>
                <a:lnTo>
                  <a:pt x="1152808" y="1059256"/>
                </a:lnTo>
                <a:lnTo>
                  <a:pt x="1113576" y="1059256"/>
                </a:lnTo>
                <a:lnTo>
                  <a:pt x="1113576" y="1041149"/>
                </a:lnTo>
                <a:lnTo>
                  <a:pt x="1077362" y="1041149"/>
                </a:lnTo>
                <a:lnTo>
                  <a:pt x="1077362" y="1023042"/>
                </a:lnTo>
                <a:lnTo>
                  <a:pt x="893275" y="1023042"/>
                </a:lnTo>
                <a:lnTo>
                  <a:pt x="893275" y="1001917"/>
                </a:lnTo>
                <a:lnTo>
                  <a:pt x="811794" y="1001917"/>
                </a:lnTo>
                <a:lnTo>
                  <a:pt x="811794" y="947596"/>
                </a:lnTo>
                <a:lnTo>
                  <a:pt x="787651" y="947596"/>
                </a:lnTo>
                <a:lnTo>
                  <a:pt x="787651" y="841972"/>
                </a:lnTo>
                <a:lnTo>
                  <a:pt x="754455" y="841972"/>
                </a:lnTo>
                <a:lnTo>
                  <a:pt x="754455" y="766527"/>
                </a:lnTo>
                <a:lnTo>
                  <a:pt x="660903" y="766527"/>
                </a:lnTo>
                <a:lnTo>
                  <a:pt x="660903" y="739367"/>
                </a:lnTo>
                <a:lnTo>
                  <a:pt x="645814" y="739367"/>
                </a:lnTo>
                <a:lnTo>
                  <a:pt x="645814" y="703153"/>
                </a:lnTo>
                <a:lnTo>
                  <a:pt x="522083" y="703153"/>
                </a:lnTo>
                <a:lnTo>
                  <a:pt x="522083" y="679010"/>
                </a:lnTo>
                <a:lnTo>
                  <a:pt x="464745" y="679010"/>
                </a:lnTo>
                <a:lnTo>
                  <a:pt x="464745" y="657885"/>
                </a:lnTo>
                <a:lnTo>
                  <a:pt x="446638" y="657885"/>
                </a:lnTo>
                <a:lnTo>
                  <a:pt x="446638" y="627707"/>
                </a:lnTo>
                <a:lnTo>
                  <a:pt x="431549" y="627707"/>
                </a:lnTo>
                <a:lnTo>
                  <a:pt x="431549" y="588475"/>
                </a:lnTo>
                <a:lnTo>
                  <a:pt x="413442" y="588475"/>
                </a:lnTo>
                <a:lnTo>
                  <a:pt x="413442" y="549244"/>
                </a:lnTo>
                <a:lnTo>
                  <a:pt x="407406" y="549244"/>
                </a:lnTo>
                <a:lnTo>
                  <a:pt x="407406" y="374210"/>
                </a:lnTo>
                <a:lnTo>
                  <a:pt x="389299" y="374210"/>
                </a:lnTo>
                <a:lnTo>
                  <a:pt x="389299" y="274622"/>
                </a:lnTo>
                <a:lnTo>
                  <a:pt x="365156" y="274622"/>
                </a:lnTo>
                <a:lnTo>
                  <a:pt x="365156" y="208230"/>
                </a:lnTo>
                <a:lnTo>
                  <a:pt x="334978" y="208230"/>
                </a:lnTo>
                <a:lnTo>
                  <a:pt x="334978" y="187105"/>
                </a:lnTo>
                <a:lnTo>
                  <a:pt x="313853" y="187105"/>
                </a:lnTo>
                <a:lnTo>
                  <a:pt x="313853" y="144856"/>
                </a:lnTo>
                <a:lnTo>
                  <a:pt x="274622" y="144856"/>
                </a:lnTo>
                <a:lnTo>
                  <a:pt x="274622" y="105624"/>
                </a:lnTo>
                <a:lnTo>
                  <a:pt x="262550" y="105624"/>
                </a:lnTo>
                <a:lnTo>
                  <a:pt x="262550" y="87517"/>
                </a:lnTo>
                <a:lnTo>
                  <a:pt x="202194" y="87517"/>
                </a:lnTo>
                <a:lnTo>
                  <a:pt x="202194" y="66392"/>
                </a:lnTo>
                <a:lnTo>
                  <a:pt x="162962" y="66392"/>
                </a:lnTo>
                <a:lnTo>
                  <a:pt x="162962" y="39232"/>
                </a:lnTo>
                <a:lnTo>
                  <a:pt x="129766" y="39232"/>
                </a:lnTo>
                <a:lnTo>
                  <a:pt x="129766" y="0"/>
                </a:lnTo>
                <a:lnTo>
                  <a:pt x="0" y="0"/>
                </a:lnTo>
              </a:path>
            </a:pathLst>
          </a:custGeom>
          <a:noFill/>
          <a:ln w="28575">
            <a:solidFill>
              <a:schemeClr val="tx2">
                <a:lumMod val="90000"/>
              </a:schemeClr>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329" name="Group 328">
            <a:extLst>
              <a:ext uri="{FF2B5EF4-FFF2-40B4-BE49-F238E27FC236}">
                <a16:creationId xmlns:a16="http://schemas.microsoft.com/office/drawing/2014/main" id="{E0AE83BD-09DD-2C2B-C67B-0A7E485303C9}"/>
              </a:ext>
            </a:extLst>
          </p:cNvPr>
          <p:cNvGrpSpPr/>
          <p:nvPr/>
        </p:nvGrpSpPr>
        <p:grpSpPr>
          <a:xfrm>
            <a:off x="5936289" y="2909888"/>
            <a:ext cx="3538538" cy="1183481"/>
            <a:chOff x="6317456" y="2909888"/>
            <a:chExt cx="3538538" cy="1183481"/>
          </a:xfrm>
        </p:grpSpPr>
        <p:sp>
          <p:nvSpPr>
            <p:cNvPr id="327" name="Freeform: Shape 326">
              <a:extLst>
                <a:ext uri="{FF2B5EF4-FFF2-40B4-BE49-F238E27FC236}">
                  <a16:creationId xmlns:a16="http://schemas.microsoft.com/office/drawing/2014/main" id="{4CFE71AB-6E64-8315-06FC-DAF458F4E2D8}"/>
                </a:ext>
              </a:extLst>
            </p:cNvPr>
            <p:cNvSpPr/>
            <p:nvPr/>
          </p:nvSpPr>
          <p:spPr bwMode="auto">
            <a:xfrm>
              <a:off x="8274844" y="3752850"/>
              <a:ext cx="1581150" cy="340519"/>
            </a:xfrm>
            <a:custGeom>
              <a:avLst/>
              <a:gdLst>
                <a:gd name="connsiteX0" fmla="*/ 1581150 w 1581150"/>
                <a:gd name="connsiteY0" fmla="*/ 340519 h 340519"/>
                <a:gd name="connsiteX1" fmla="*/ 1264444 w 1581150"/>
                <a:gd name="connsiteY1" fmla="*/ 340519 h 340519"/>
                <a:gd name="connsiteX2" fmla="*/ 1264444 w 1581150"/>
                <a:gd name="connsiteY2" fmla="*/ 195263 h 340519"/>
                <a:gd name="connsiteX3" fmla="*/ 802481 w 1581150"/>
                <a:gd name="connsiteY3" fmla="*/ 195263 h 340519"/>
                <a:gd name="connsiteX4" fmla="*/ 802481 w 1581150"/>
                <a:gd name="connsiteY4" fmla="*/ 164306 h 340519"/>
                <a:gd name="connsiteX5" fmla="*/ 707231 w 1581150"/>
                <a:gd name="connsiteY5" fmla="*/ 164306 h 340519"/>
                <a:gd name="connsiteX6" fmla="*/ 707231 w 1581150"/>
                <a:gd name="connsiteY6" fmla="*/ 140494 h 340519"/>
                <a:gd name="connsiteX7" fmla="*/ 602456 w 1581150"/>
                <a:gd name="connsiteY7" fmla="*/ 140494 h 340519"/>
                <a:gd name="connsiteX8" fmla="*/ 602456 w 1581150"/>
                <a:gd name="connsiteY8" fmla="*/ 116681 h 340519"/>
                <a:gd name="connsiteX9" fmla="*/ 388144 w 1581150"/>
                <a:gd name="connsiteY9" fmla="*/ 116681 h 340519"/>
                <a:gd name="connsiteX10" fmla="*/ 388144 w 1581150"/>
                <a:gd name="connsiteY10" fmla="*/ 76200 h 340519"/>
                <a:gd name="connsiteX11" fmla="*/ 233362 w 1581150"/>
                <a:gd name="connsiteY11" fmla="*/ 76200 h 340519"/>
                <a:gd name="connsiteX12" fmla="*/ 233362 w 1581150"/>
                <a:gd name="connsiteY12" fmla="*/ 59531 h 340519"/>
                <a:gd name="connsiteX13" fmla="*/ 133350 w 1581150"/>
                <a:gd name="connsiteY13" fmla="*/ 59531 h 340519"/>
                <a:gd name="connsiteX14" fmla="*/ 133350 w 1581150"/>
                <a:gd name="connsiteY14" fmla="*/ 50006 h 340519"/>
                <a:gd name="connsiteX15" fmla="*/ 33337 w 1581150"/>
                <a:gd name="connsiteY15" fmla="*/ 50006 h 340519"/>
                <a:gd name="connsiteX16" fmla="*/ 33337 w 1581150"/>
                <a:gd name="connsiteY16" fmla="*/ 30956 h 340519"/>
                <a:gd name="connsiteX17" fmla="*/ 11906 w 1581150"/>
                <a:gd name="connsiteY17" fmla="*/ 30956 h 340519"/>
                <a:gd name="connsiteX18" fmla="*/ 11906 w 1581150"/>
                <a:gd name="connsiteY18" fmla="*/ 0 h 340519"/>
                <a:gd name="connsiteX19" fmla="*/ 0 w 1581150"/>
                <a:gd name="connsiteY19" fmla="*/ 0 h 340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81150" h="340519">
                  <a:moveTo>
                    <a:pt x="1581150" y="340519"/>
                  </a:moveTo>
                  <a:lnTo>
                    <a:pt x="1264444" y="340519"/>
                  </a:lnTo>
                  <a:lnTo>
                    <a:pt x="1264444" y="195263"/>
                  </a:lnTo>
                  <a:lnTo>
                    <a:pt x="802481" y="195263"/>
                  </a:lnTo>
                  <a:lnTo>
                    <a:pt x="802481" y="164306"/>
                  </a:lnTo>
                  <a:lnTo>
                    <a:pt x="707231" y="164306"/>
                  </a:lnTo>
                  <a:lnTo>
                    <a:pt x="707231" y="140494"/>
                  </a:lnTo>
                  <a:lnTo>
                    <a:pt x="602456" y="140494"/>
                  </a:lnTo>
                  <a:lnTo>
                    <a:pt x="602456" y="116681"/>
                  </a:lnTo>
                  <a:lnTo>
                    <a:pt x="388144" y="116681"/>
                  </a:lnTo>
                  <a:lnTo>
                    <a:pt x="388144" y="76200"/>
                  </a:lnTo>
                  <a:lnTo>
                    <a:pt x="233362" y="76200"/>
                  </a:lnTo>
                  <a:lnTo>
                    <a:pt x="233362" y="59531"/>
                  </a:lnTo>
                  <a:lnTo>
                    <a:pt x="133350" y="59531"/>
                  </a:lnTo>
                  <a:lnTo>
                    <a:pt x="133350" y="50006"/>
                  </a:lnTo>
                  <a:lnTo>
                    <a:pt x="33337" y="50006"/>
                  </a:lnTo>
                  <a:lnTo>
                    <a:pt x="33337" y="30956"/>
                  </a:lnTo>
                  <a:lnTo>
                    <a:pt x="11906" y="30956"/>
                  </a:lnTo>
                  <a:lnTo>
                    <a:pt x="11906" y="0"/>
                  </a:lnTo>
                  <a:lnTo>
                    <a:pt x="0" y="0"/>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28" name="Freeform: Shape 327">
              <a:extLst>
                <a:ext uri="{FF2B5EF4-FFF2-40B4-BE49-F238E27FC236}">
                  <a16:creationId xmlns:a16="http://schemas.microsoft.com/office/drawing/2014/main" id="{A675D014-D510-AFC0-123C-90F55F736521}"/>
                </a:ext>
              </a:extLst>
            </p:cNvPr>
            <p:cNvSpPr/>
            <p:nvPr/>
          </p:nvSpPr>
          <p:spPr bwMode="auto">
            <a:xfrm>
              <a:off x="6317456" y="2909888"/>
              <a:ext cx="1943100" cy="812006"/>
            </a:xfrm>
            <a:custGeom>
              <a:avLst/>
              <a:gdLst>
                <a:gd name="connsiteX0" fmla="*/ 1943100 w 1943100"/>
                <a:gd name="connsiteY0" fmla="*/ 812006 h 812006"/>
                <a:gd name="connsiteX1" fmla="*/ 1776413 w 1943100"/>
                <a:gd name="connsiteY1" fmla="*/ 812006 h 812006"/>
                <a:gd name="connsiteX2" fmla="*/ 1776413 w 1943100"/>
                <a:gd name="connsiteY2" fmla="*/ 795337 h 812006"/>
                <a:gd name="connsiteX3" fmla="*/ 1626394 w 1943100"/>
                <a:gd name="connsiteY3" fmla="*/ 795337 h 812006"/>
                <a:gd name="connsiteX4" fmla="*/ 1626394 w 1943100"/>
                <a:gd name="connsiteY4" fmla="*/ 781050 h 812006"/>
                <a:gd name="connsiteX5" fmla="*/ 1593057 w 1943100"/>
                <a:gd name="connsiteY5" fmla="*/ 781050 h 812006"/>
                <a:gd name="connsiteX6" fmla="*/ 1593057 w 1943100"/>
                <a:gd name="connsiteY6" fmla="*/ 757237 h 812006"/>
                <a:gd name="connsiteX7" fmla="*/ 1578769 w 1943100"/>
                <a:gd name="connsiteY7" fmla="*/ 757237 h 812006"/>
                <a:gd name="connsiteX8" fmla="*/ 1578769 w 1943100"/>
                <a:gd name="connsiteY8" fmla="*/ 728662 h 812006"/>
                <a:gd name="connsiteX9" fmla="*/ 1564482 w 1943100"/>
                <a:gd name="connsiteY9" fmla="*/ 728662 h 812006"/>
                <a:gd name="connsiteX10" fmla="*/ 1564482 w 1943100"/>
                <a:gd name="connsiteY10" fmla="*/ 709612 h 812006"/>
                <a:gd name="connsiteX11" fmla="*/ 1545432 w 1943100"/>
                <a:gd name="connsiteY11" fmla="*/ 709612 h 812006"/>
                <a:gd name="connsiteX12" fmla="*/ 1545432 w 1943100"/>
                <a:gd name="connsiteY12" fmla="*/ 692943 h 812006"/>
                <a:gd name="connsiteX13" fmla="*/ 1533525 w 1943100"/>
                <a:gd name="connsiteY13" fmla="*/ 692943 h 812006"/>
                <a:gd name="connsiteX14" fmla="*/ 1533525 w 1943100"/>
                <a:gd name="connsiteY14" fmla="*/ 673893 h 812006"/>
                <a:gd name="connsiteX15" fmla="*/ 1343025 w 1943100"/>
                <a:gd name="connsiteY15" fmla="*/ 673893 h 812006"/>
                <a:gd name="connsiteX16" fmla="*/ 1343025 w 1943100"/>
                <a:gd name="connsiteY16" fmla="*/ 654843 h 812006"/>
                <a:gd name="connsiteX17" fmla="*/ 1216819 w 1943100"/>
                <a:gd name="connsiteY17" fmla="*/ 654843 h 812006"/>
                <a:gd name="connsiteX18" fmla="*/ 1216819 w 1943100"/>
                <a:gd name="connsiteY18" fmla="*/ 633412 h 812006"/>
                <a:gd name="connsiteX19" fmla="*/ 1200150 w 1943100"/>
                <a:gd name="connsiteY19" fmla="*/ 633412 h 812006"/>
                <a:gd name="connsiteX20" fmla="*/ 1200150 w 1943100"/>
                <a:gd name="connsiteY20" fmla="*/ 611981 h 812006"/>
                <a:gd name="connsiteX21" fmla="*/ 1188244 w 1943100"/>
                <a:gd name="connsiteY21" fmla="*/ 611981 h 812006"/>
                <a:gd name="connsiteX22" fmla="*/ 1188244 w 1943100"/>
                <a:gd name="connsiteY22" fmla="*/ 557212 h 812006"/>
                <a:gd name="connsiteX23" fmla="*/ 1164432 w 1943100"/>
                <a:gd name="connsiteY23" fmla="*/ 557212 h 812006"/>
                <a:gd name="connsiteX24" fmla="*/ 1164432 w 1943100"/>
                <a:gd name="connsiteY24" fmla="*/ 542925 h 812006"/>
                <a:gd name="connsiteX25" fmla="*/ 1138238 w 1943100"/>
                <a:gd name="connsiteY25" fmla="*/ 542925 h 812006"/>
                <a:gd name="connsiteX26" fmla="*/ 1138238 w 1943100"/>
                <a:gd name="connsiteY26" fmla="*/ 516731 h 812006"/>
                <a:gd name="connsiteX27" fmla="*/ 1078707 w 1943100"/>
                <a:gd name="connsiteY27" fmla="*/ 516731 h 812006"/>
                <a:gd name="connsiteX28" fmla="*/ 1078707 w 1943100"/>
                <a:gd name="connsiteY28" fmla="*/ 490537 h 812006"/>
                <a:gd name="connsiteX29" fmla="*/ 1045369 w 1943100"/>
                <a:gd name="connsiteY29" fmla="*/ 490537 h 812006"/>
                <a:gd name="connsiteX30" fmla="*/ 1045369 w 1943100"/>
                <a:gd name="connsiteY30" fmla="*/ 483393 h 812006"/>
                <a:gd name="connsiteX31" fmla="*/ 976313 w 1943100"/>
                <a:gd name="connsiteY31" fmla="*/ 483393 h 812006"/>
                <a:gd name="connsiteX32" fmla="*/ 976313 w 1943100"/>
                <a:gd name="connsiteY32" fmla="*/ 471487 h 812006"/>
                <a:gd name="connsiteX33" fmla="*/ 892969 w 1943100"/>
                <a:gd name="connsiteY33" fmla="*/ 471487 h 812006"/>
                <a:gd name="connsiteX34" fmla="*/ 892969 w 1943100"/>
                <a:gd name="connsiteY34" fmla="*/ 457200 h 812006"/>
                <a:gd name="connsiteX35" fmla="*/ 833438 w 1943100"/>
                <a:gd name="connsiteY35" fmla="*/ 457200 h 812006"/>
                <a:gd name="connsiteX36" fmla="*/ 833438 w 1943100"/>
                <a:gd name="connsiteY36" fmla="*/ 433387 h 812006"/>
                <a:gd name="connsiteX37" fmla="*/ 807244 w 1943100"/>
                <a:gd name="connsiteY37" fmla="*/ 433387 h 812006"/>
                <a:gd name="connsiteX38" fmla="*/ 807244 w 1943100"/>
                <a:gd name="connsiteY38" fmla="*/ 381000 h 812006"/>
                <a:gd name="connsiteX39" fmla="*/ 790575 w 1943100"/>
                <a:gd name="connsiteY39" fmla="*/ 381000 h 812006"/>
                <a:gd name="connsiteX40" fmla="*/ 790575 w 1943100"/>
                <a:gd name="connsiteY40" fmla="*/ 340518 h 812006"/>
                <a:gd name="connsiteX41" fmla="*/ 773907 w 1943100"/>
                <a:gd name="connsiteY41" fmla="*/ 340518 h 812006"/>
                <a:gd name="connsiteX42" fmla="*/ 773907 w 1943100"/>
                <a:gd name="connsiteY42" fmla="*/ 323850 h 812006"/>
                <a:gd name="connsiteX43" fmla="*/ 735807 w 1943100"/>
                <a:gd name="connsiteY43" fmla="*/ 323850 h 812006"/>
                <a:gd name="connsiteX44" fmla="*/ 735807 w 1943100"/>
                <a:gd name="connsiteY44" fmla="*/ 311943 h 812006"/>
                <a:gd name="connsiteX45" fmla="*/ 664369 w 1943100"/>
                <a:gd name="connsiteY45" fmla="*/ 311943 h 812006"/>
                <a:gd name="connsiteX46" fmla="*/ 664369 w 1943100"/>
                <a:gd name="connsiteY46" fmla="*/ 295275 h 812006"/>
                <a:gd name="connsiteX47" fmla="*/ 623888 w 1943100"/>
                <a:gd name="connsiteY47" fmla="*/ 295275 h 812006"/>
                <a:gd name="connsiteX48" fmla="*/ 623888 w 1943100"/>
                <a:gd name="connsiteY48" fmla="*/ 283368 h 812006"/>
                <a:gd name="connsiteX49" fmla="*/ 592932 w 1943100"/>
                <a:gd name="connsiteY49" fmla="*/ 283368 h 812006"/>
                <a:gd name="connsiteX50" fmla="*/ 592932 w 1943100"/>
                <a:gd name="connsiteY50" fmla="*/ 269081 h 812006"/>
                <a:gd name="connsiteX51" fmla="*/ 559594 w 1943100"/>
                <a:gd name="connsiteY51" fmla="*/ 269081 h 812006"/>
                <a:gd name="connsiteX52" fmla="*/ 559594 w 1943100"/>
                <a:gd name="connsiteY52" fmla="*/ 252412 h 812006"/>
                <a:gd name="connsiteX53" fmla="*/ 483394 w 1943100"/>
                <a:gd name="connsiteY53" fmla="*/ 252412 h 812006"/>
                <a:gd name="connsiteX54" fmla="*/ 483394 w 1943100"/>
                <a:gd name="connsiteY54" fmla="*/ 235743 h 812006"/>
                <a:gd name="connsiteX55" fmla="*/ 433388 w 1943100"/>
                <a:gd name="connsiteY55" fmla="*/ 235743 h 812006"/>
                <a:gd name="connsiteX56" fmla="*/ 433388 w 1943100"/>
                <a:gd name="connsiteY56" fmla="*/ 223837 h 812006"/>
                <a:gd name="connsiteX57" fmla="*/ 411957 w 1943100"/>
                <a:gd name="connsiteY57" fmla="*/ 223837 h 812006"/>
                <a:gd name="connsiteX58" fmla="*/ 411957 w 1943100"/>
                <a:gd name="connsiteY58" fmla="*/ 164306 h 812006"/>
                <a:gd name="connsiteX59" fmla="*/ 397669 w 1943100"/>
                <a:gd name="connsiteY59" fmla="*/ 164306 h 812006"/>
                <a:gd name="connsiteX60" fmla="*/ 397669 w 1943100"/>
                <a:gd name="connsiteY60" fmla="*/ 104775 h 812006"/>
                <a:gd name="connsiteX61" fmla="*/ 376238 w 1943100"/>
                <a:gd name="connsiteY61" fmla="*/ 83344 h 812006"/>
                <a:gd name="connsiteX62" fmla="*/ 350044 w 1943100"/>
                <a:gd name="connsiteY62" fmla="*/ 83344 h 812006"/>
                <a:gd name="connsiteX63" fmla="*/ 350044 w 1943100"/>
                <a:gd name="connsiteY63" fmla="*/ 59531 h 812006"/>
                <a:gd name="connsiteX64" fmla="*/ 323850 w 1943100"/>
                <a:gd name="connsiteY64" fmla="*/ 59531 h 812006"/>
                <a:gd name="connsiteX65" fmla="*/ 323850 w 1943100"/>
                <a:gd name="connsiteY65" fmla="*/ 42862 h 812006"/>
                <a:gd name="connsiteX66" fmla="*/ 240507 w 1943100"/>
                <a:gd name="connsiteY66" fmla="*/ 42862 h 812006"/>
                <a:gd name="connsiteX67" fmla="*/ 240507 w 1943100"/>
                <a:gd name="connsiteY67" fmla="*/ 16668 h 812006"/>
                <a:gd name="connsiteX68" fmla="*/ 119063 w 1943100"/>
                <a:gd name="connsiteY68" fmla="*/ 16668 h 812006"/>
                <a:gd name="connsiteX69" fmla="*/ 119063 w 1943100"/>
                <a:gd name="connsiteY69" fmla="*/ 0 h 812006"/>
                <a:gd name="connsiteX70" fmla="*/ 0 w 1943100"/>
                <a:gd name="connsiteY70" fmla="*/ 0 h 812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943100" h="812006">
                  <a:moveTo>
                    <a:pt x="1943100" y="812006"/>
                  </a:moveTo>
                  <a:lnTo>
                    <a:pt x="1776413" y="812006"/>
                  </a:lnTo>
                  <a:lnTo>
                    <a:pt x="1776413" y="795337"/>
                  </a:lnTo>
                  <a:lnTo>
                    <a:pt x="1626394" y="795337"/>
                  </a:lnTo>
                  <a:lnTo>
                    <a:pt x="1626394" y="781050"/>
                  </a:lnTo>
                  <a:lnTo>
                    <a:pt x="1593057" y="781050"/>
                  </a:lnTo>
                  <a:lnTo>
                    <a:pt x="1593057" y="757237"/>
                  </a:lnTo>
                  <a:lnTo>
                    <a:pt x="1578769" y="757237"/>
                  </a:lnTo>
                  <a:lnTo>
                    <a:pt x="1578769" y="728662"/>
                  </a:lnTo>
                  <a:lnTo>
                    <a:pt x="1564482" y="728662"/>
                  </a:lnTo>
                  <a:lnTo>
                    <a:pt x="1564482" y="709612"/>
                  </a:lnTo>
                  <a:lnTo>
                    <a:pt x="1545432" y="709612"/>
                  </a:lnTo>
                  <a:lnTo>
                    <a:pt x="1545432" y="692943"/>
                  </a:lnTo>
                  <a:lnTo>
                    <a:pt x="1533525" y="692943"/>
                  </a:lnTo>
                  <a:lnTo>
                    <a:pt x="1533525" y="673893"/>
                  </a:lnTo>
                  <a:lnTo>
                    <a:pt x="1343025" y="673893"/>
                  </a:lnTo>
                  <a:lnTo>
                    <a:pt x="1343025" y="654843"/>
                  </a:lnTo>
                  <a:lnTo>
                    <a:pt x="1216819" y="654843"/>
                  </a:lnTo>
                  <a:lnTo>
                    <a:pt x="1216819" y="633412"/>
                  </a:lnTo>
                  <a:lnTo>
                    <a:pt x="1200150" y="633412"/>
                  </a:lnTo>
                  <a:lnTo>
                    <a:pt x="1200150" y="611981"/>
                  </a:lnTo>
                  <a:lnTo>
                    <a:pt x="1188244" y="611981"/>
                  </a:lnTo>
                  <a:lnTo>
                    <a:pt x="1188244" y="557212"/>
                  </a:lnTo>
                  <a:lnTo>
                    <a:pt x="1164432" y="557212"/>
                  </a:lnTo>
                  <a:lnTo>
                    <a:pt x="1164432" y="542925"/>
                  </a:lnTo>
                  <a:lnTo>
                    <a:pt x="1138238" y="542925"/>
                  </a:lnTo>
                  <a:lnTo>
                    <a:pt x="1138238" y="516731"/>
                  </a:lnTo>
                  <a:lnTo>
                    <a:pt x="1078707" y="516731"/>
                  </a:lnTo>
                  <a:lnTo>
                    <a:pt x="1078707" y="490537"/>
                  </a:lnTo>
                  <a:lnTo>
                    <a:pt x="1045369" y="490537"/>
                  </a:lnTo>
                  <a:lnTo>
                    <a:pt x="1045369" y="483393"/>
                  </a:lnTo>
                  <a:lnTo>
                    <a:pt x="976313" y="483393"/>
                  </a:lnTo>
                  <a:lnTo>
                    <a:pt x="976313" y="471487"/>
                  </a:lnTo>
                  <a:lnTo>
                    <a:pt x="892969" y="471487"/>
                  </a:lnTo>
                  <a:lnTo>
                    <a:pt x="892969" y="457200"/>
                  </a:lnTo>
                  <a:lnTo>
                    <a:pt x="833438" y="457200"/>
                  </a:lnTo>
                  <a:lnTo>
                    <a:pt x="833438" y="433387"/>
                  </a:lnTo>
                  <a:lnTo>
                    <a:pt x="807244" y="433387"/>
                  </a:lnTo>
                  <a:lnTo>
                    <a:pt x="807244" y="381000"/>
                  </a:lnTo>
                  <a:lnTo>
                    <a:pt x="790575" y="381000"/>
                  </a:lnTo>
                  <a:lnTo>
                    <a:pt x="790575" y="340518"/>
                  </a:lnTo>
                  <a:lnTo>
                    <a:pt x="773907" y="340518"/>
                  </a:lnTo>
                  <a:lnTo>
                    <a:pt x="773907" y="323850"/>
                  </a:lnTo>
                  <a:lnTo>
                    <a:pt x="735807" y="323850"/>
                  </a:lnTo>
                  <a:lnTo>
                    <a:pt x="735807" y="311943"/>
                  </a:lnTo>
                  <a:lnTo>
                    <a:pt x="664369" y="311943"/>
                  </a:lnTo>
                  <a:lnTo>
                    <a:pt x="664369" y="295275"/>
                  </a:lnTo>
                  <a:lnTo>
                    <a:pt x="623888" y="295275"/>
                  </a:lnTo>
                  <a:lnTo>
                    <a:pt x="623888" y="283368"/>
                  </a:lnTo>
                  <a:lnTo>
                    <a:pt x="592932" y="283368"/>
                  </a:lnTo>
                  <a:lnTo>
                    <a:pt x="592932" y="269081"/>
                  </a:lnTo>
                  <a:lnTo>
                    <a:pt x="559594" y="269081"/>
                  </a:lnTo>
                  <a:lnTo>
                    <a:pt x="559594" y="252412"/>
                  </a:lnTo>
                  <a:lnTo>
                    <a:pt x="483394" y="252412"/>
                  </a:lnTo>
                  <a:lnTo>
                    <a:pt x="483394" y="235743"/>
                  </a:lnTo>
                  <a:lnTo>
                    <a:pt x="433388" y="235743"/>
                  </a:lnTo>
                  <a:lnTo>
                    <a:pt x="433388" y="223837"/>
                  </a:lnTo>
                  <a:lnTo>
                    <a:pt x="411957" y="223837"/>
                  </a:lnTo>
                  <a:lnTo>
                    <a:pt x="411957" y="164306"/>
                  </a:lnTo>
                  <a:lnTo>
                    <a:pt x="397669" y="164306"/>
                  </a:lnTo>
                  <a:lnTo>
                    <a:pt x="397669" y="104775"/>
                  </a:lnTo>
                  <a:lnTo>
                    <a:pt x="376238" y="83344"/>
                  </a:lnTo>
                  <a:lnTo>
                    <a:pt x="350044" y="83344"/>
                  </a:lnTo>
                  <a:lnTo>
                    <a:pt x="350044" y="59531"/>
                  </a:lnTo>
                  <a:lnTo>
                    <a:pt x="323850" y="59531"/>
                  </a:lnTo>
                  <a:lnTo>
                    <a:pt x="323850" y="42862"/>
                  </a:lnTo>
                  <a:lnTo>
                    <a:pt x="240507" y="42862"/>
                  </a:lnTo>
                  <a:lnTo>
                    <a:pt x="240507" y="16668"/>
                  </a:lnTo>
                  <a:lnTo>
                    <a:pt x="119063" y="16668"/>
                  </a:lnTo>
                  <a:lnTo>
                    <a:pt x="119063" y="0"/>
                  </a:lnTo>
                  <a:lnTo>
                    <a:pt x="0" y="0"/>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sp>
        <p:nvSpPr>
          <p:cNvPr id="108" name="Freeform: Shape 107">
            <a:extLst>
              <a:ext uri="{FF2B5EF4-FFF2-40B4-BE49-F238E27FC236}">
                <a16:creationId xmlns:a16="http://schemas.microsoft.com/office/drawing/2014/main" id="{34E13FB3-8D16-71FC-69AD-A81E6A0F0367}"/>
              </a:ext>
            </a:extLst>
          </p:cNvPr>
          <p:cNvSpPr/>
          <p:nvPr/>
        </p:nvSpPr>
        <p:spPr bwMode="auto">
          <a:xfrm>
            <a:off x="5879616" y="1131570"/>
            <a:ext cx="3843337" cy="1174433"/>
          </a:xfrm>
          <a:custGeom>
            <a:avLst/>
            <a:gdLst>
              <a:gd name="connsiteX0" fmla="*/ 3843337 w 3843337"/>
              <a:gd name="connsiteY0" fmla="*/ 1174433 h 1174433"/>
              <a:gd name="connsiteX1" fmla="*/ 3420427 w 3843337"/>
              <a:gd name="connsiteY1" fmla="*/ 1174433 h 1174433"/>
              <a:gd name="connsiteX2" fmla="*/ 3420427 w 3843337"/>
              <a:gd name="connsiteY2" fmla="*/ 1134428 h 1174433"/>
              <a:gd name="connsiteX3" fmla="*/ 3306127 w 3843337"/>
              <a:gd name="connsiteY3" fmla="*/ 1134428 h 1174433"/>
              <a:gd name="connsiteX4" fmla="*/ 3306127 w 3843337"/>
              <a:gd name="connsiteY4" fmla="*/ 1091565 h 1174433"/>
              <a:gd name="connsiteX5" fmla="*/ 3140392 w 3843337"/>
              <a:gd name="connsiteY5" fmla="*/ 1091565 h 1174433"/>
              <a:gd name="connsiteX6" fmla="*/ 3140392 w 3843337"/>
              <a:gd name="connsiteY6" fmla="*/ 1071563 h 1174433"/>
              <a:gd name="connsiteX7" fmla="*/ 3117532 w 3843337"/>
              <a:gd name="connsiteY7" fmla="*/ 1071563 h 1174433"/>
              <a:gd name="connsiteX8" fmla="*/ 3117532 w 3843337"/>
              <a:gd name="connsiteY8" fmla="*/ 1054418 h 1174433"/>
              <a:gd name="connsiteX9" fmla="*/ 2777490 w 3843337"/>
              <a:gd name="connsiteY9" fmla="*/ 1054418 h 1174433"/>
              <a:gd name="connsiteX10" fmla="*/ 2777490 w 3843337"/>
              <a:gd name="connsiteY10" fmla="*/ 1034415 h 1174433"/>
              <a:gd name="connsiteX11" fmla="*/ 2528887 w 3843337"/>
              <a:gd name="connsiteY11" fmla="*/ 1034415 h 1174433"/>
              <a:gd name="connsiteX12" fmla="*/ 2528887 w 3843337"/>
              <a:gd name="connsiteY12" fmla="*/ 1022985 h 1174433"/>
              <a:gd name="connsiteX13" fmla="*/ 2494597 w 3843337"/>
              <a:gd name="connsiteY13" fmla="*/ 1022985 h 1174433"/>
              <a:gd name="connsiteX14" fmla="*/ 2494597 w 3843337"/>
              <a:gd name="connsiteY14" fmla="*/ 991553 h 1174433"/>
              <a:gd name="connsiteX15" fmla="*/ 2268855 w 3843337"/>
              <a:gd name="connsiteY15" fmla="*/ 991553 h 1174433"/>
              <a:gd name="connsiteX16" fmla="*/ 2268855 w 3843337"/>
              <a:gd name="connsiteY16" fmla="*/ 974408 h 1174433"/>
              <a:gd name="connsiteX17" fmla="*/ 2225992 w 3843337"/>
              <a:gd name="connsiteY17" fmla="*/ 974408 h 1174433"/>
              <a:gd name="connsiteX18" fmla="*/ 2225992 w 3843337"/>
              <a:gd name="connsiteY18" fmla="*/ 954405 h 1174433"/>
              <a:gd name="connsiteX19" fmla="*/ 2168842 w 3843337"/>
              <a:gd name="connsiteY19" fmla="*/ 954405 h 1174433"/>
              <a:gd name="connsiteX20" fmla="*/ 2168842 w 3843337"/>
              <a:gd name="connsiteY20" fmla="*/ 945833 h 1174433"/>
              <a:gd name="connsiteX21" fmla="*/ 2137410 w 3843337"/>
              <a:gd name="connsiteY21" fmla="*/ 945833 h 1174433"/>
              <a:gd name="connsiteX22" fmla="*/ 2137410 w 3843337"/>
              <a:gd name="connsiteY22" fmla="*/ 922973 h 1174433"/>
              <a:gd name="connsiteX23" fmla="*/ 1980247 w 3843337"/>
              <a:gd name="connsiteY23" fmla="*/ 922973 h 1174433"/>
              <a:gd name="connsiteX24" fmla="*/ 1980247 w 3843337"/>
              <a:gd name="connsiteY24" fmla="*/ 914400 h 1174433"/>
              <a:gd name="connsiteX25" fmla="*/ 1928812 w 3843337"/>
              <a:gd name="connsiteY25" fmla="*/ 914400 h 1174433"/>
              <a:gd name="connsiteX26" fmla="*/ 1928812 w 3843337"/>
              <a:gd name="connsiteY26" fmla="*/ 900113 h 1174433"/>
              <a:gd name="connsiteX27" fmla="*/ 1860232 w 3843337"/>
              <a:gd name="connsiteY27" fmla="*/ 900113 h 1174433"/>
              <a:gd name="connsiteX28" fmla="*/ 1860232 w 3843337"/>
              <a:gd name="connsiteY28" fmla="*/ 874395 h 1174433"/>
              <a:gd name="connsiteX29" fmla="*/ 1751647 w 3843337"/>
              <a:gd name="connsiteY29" fmla="*/ 874395 h 1174433"/>
              <a:gd name="connsiteX30" fmla="*/ 1751647 w 3843337"/>
              <a:gd name="connsiteY30" fmla="*/ 862965 h 1174433"/>
              <a:gd name="connsiteX31" fmla="*/ 1714500 w 3843337"/>
              <a:gd name="connsiteY31" fmla="*/ 862965 h 1174433"/>
              <a:gd name="connsiteX32" fmla="*/ 1714500 w 3843337"/>
              <a:gd name="connsiteY32" fmla="*/ 848678 h 1174433"/>
              <a:gd name="connsiteX33" fmla="*/ 1631632 w 3843337"/>
              <a:gd name="connsiteY33" fmla="*/ 848678 h 1174433"/>
              <a:gd name="connsiteX34" fmla="*/ 1631632 w 3843337"/>
              <a:gd name="connsiteY34" fmla="*/ 842963 h 1174433"/>
              <a:gd name="connsiteX35" fmla="*/ 1588770 w 3843337"/>
              <a:gd name="connsiteY35" fmla="*/ 842963 h 1174433"/>
              <a:gd name="connsiteX36" fmla="*/ 1588770 w 3843337"/>
              <a:gd name="connsiteY36" fmla="*/ 822960 h 1174433"/>
              <a:gd name="connsiteX37" fmla="*/ 1563052 w 3843337"/>
              <a:gd name="connsiteY37" fmla="*/ 822960 h 1174433"/>
              <a:gd name="connsiteX38" fmla="*/ 1563052 w 3843337"/>
              <a:gd name="connsiteY38" fmla="*/ 808673 h 1174433"/>
              <a:gd name="connsiteX39" fmla="*/ 1540192 w 3843337"/>
              <a:gd name="connsiteY39" fmla="*/ 808673 h 1174433"/>
              <a:gd name="connsiteX40" fmla="*/ 1511617 w 3843337"/>
              <a:gd name="connsiteY40" fmla="*/ 808673 h 1174433"/>
              <a:gd name="connsiteX41" fmla="*/ 1511617 w 3843337"/>
              <a:gd name="connsiteY41" fmla="*/ 791528 h 1174433"/>
              <a:gd name="connsiteX42" fmla="*/ 1463040 w 3843337"/>
              <a:gd name="connsiteY42" fmla="*/ 791528 h 1174433"/>
              <a:gd name="connsiteX43" fmla="*/ 1463040 w 3843337"/>
              <a:gd name="connsiteY43" fmla="*/ 765810 h 1174433"/>
              <a:gd name="connsiteX44" fmla="*/ 1440180 w 3843337"/>
              <a:gd name="connsiteY44" fmla="*/ 765810 h 1174433"/>
              <a:gd name="connsiteX45" fmla="*/ 1440180 w 3843337"/>
              <a:gd name="connsiteY45" fmla="*/ 757238 h 1174433"/>
              <a:gd name="connsiteX46" fmla="*/ 1334452 w 3843337"/>
              <a:gd name="connsiteY46" fmla="*/ 757238 h 1174433"/>
              <a:gd name="connsiteX47" fmla="*/ 1334452 w 3843337"/>
              <a:gd name="connsiteY47" fmla="*/ 745808 h 1174433"/>
              <a:gd name="connsiteX48" fmla="*/ 1271587 w 3843337"/>
              <a:gd name="connsiteY48" fmla="*/ 745808 h 1174433"/>
              <a:gd name="connsiteX49" fmla="*/ 1271587 w 3843337"/>
              <a:gd name="connsiteY49" fmla="*/ 734378 h 1174433"/>
              <a:gd name="connsiteX50" fmla="*/ 1237297 w 3843337"/>
              <a:gd name="connsiteY50" fmla="*/ 734378 h 1174433"/>
              <a:gd name="connsiteX51" fmla="*/ 1237297 w 3843337"/>
              <a:gd name="connsiteY51" fmla="*/ 708660 h 1174433"/>
              <a:gd name="connsiteX52" fmla="*/ 1220152 w 3843337"/>
              <a:gd name="connsiteY52" fmla="*/ 708660 h 1174433"/>
              <a:gd name="connsiteX53" fmla="*/ 1220152 w 3843337"/>
              <a:gd name="connsiteY53" fmla="*/ 691515 h 1174433"/>
              <a:gd name="connsiteX54" fmla="*/ 1203007 w 3843337"/>
              <a:gd name="connsiteY54" fmla="*/ 691515 h 1174433"/>
              <a:gd name="connsiteX55" fmla="*/ 1203007 w 3843337"/>
              <a:gd name="connsiteY55" fmla="*/ 671513 h 1174433"/>
              <a:gd name="connsiteX56" fmla="*/ 1040130 w 3843337"/>
              <a:gd name="connsiteY56" fmla="*/ 671513 h 1174433"/>
              <a:gd name="connsiteX57" fmla="*/ 1040130 w 3843337"/>
              <a:gd name="connsiteY57" fmla="*/ 657225 h 1174433"/>
              <a:gd name="connsiteX58" fmla="*/ 977265 w 3843337"/>
              <a:gd name="connsiteY58" fmla="*/ 657225 h 1174433"/>
              <a:gd name="connsiteX59" fmla="*/ 977265 w 3843337"/>
              <a:gd name="connsiteY59" fmla="*/ 640080 h 1174433"/>
              <a:gd name="connsiteX60" fmla="*/ 931545 w 3843337"/>
              <a:gd name="connsiteY60" fmla="*/ 640080 h 1174433"/>
              <a:gd name="connsiteX61" fmla="*/ 931545 w 3843337"/>
              <a:gd name="connsiteY61" fmla="*/ 594360 h 1174433"/>
              <a:gd name="connsiteX62" fmla="*/ 905827 w 3843337"/>
              <a:gd name="connsiteY62" fmla="*/ 594360 h 1174433"/>
              <a:gd name="connsiteX63" fmla="*/ 905827 w 3843337"/>
              <a:gd name="connsiteY63" fmla="*/ 534353 h 1174433"/>
              <a:gd name="connsiteX64" fmla="*/ 885825 w 3843337"/>
              <a:gd name="connsiteY64" fmla="*/ 534353 h 1174433"/>
              <a:gd name="connsiteX65" fmla="*/ 885825 w 3843337"/>
              <a:gd name="connsiteY65" fmla="*/ 514350 h 1174433"/>
              <a:gd name="connsiteX66" fmla="*/ 854392 w 3843337"/>
              <a:gd name="connsiteY66" fmla="*/ 514350 h 1174433"/>
              <a:gd name="connsiteX67" fmla="*/ 854392 w 3843337"/>
              <a:gd name="connsiteY67" fmla="*/ 488633 h 1174433"/>
              <a:gd name="connsiteX68" fmla="*/ 840105 w 3843337"/>
              <a:gd name="connsiteY68" fmla="*/ 488633 h 1174433"/>
              <a:gd name="connsiteX69" fmla="*/ 840105 w 3843337"/>
              <a:gd name="connsiteY69" fmla="*/ 480060 h 1174433"/>
              <a:gd name="connsiteX70" fmla="*/ 782955 w 3843337"/>
              <a:gd name="connsiteY70" fmla="*/ 480060 h 1174433"/>
              <a:gd name="connsiteX71" fmla="*/ 782955 w 3843337"/>
              <a:gd name="connsiteY71" fmla="*/ 471488 h 1174433"/>
              <a:gd name="connsiteX72" fmla="*/ 725805 w 3843337"/>
              <a:gd name="connsiteY72" fmla="*/ 471488 h 1174433"/>
              <a:gd name="connsiteX73" fmla="*/ 725805 w 3843337"/>
              <a:gd name="connsiteY73" fmla="*/ 460058 h 1174433"/>
              <a:gd name="connsiteX74" fmla="*/ 674370 w 3843337"/>
              <a:gd name="connsiteY74" fmla="*/ 460058 h 1174433"/>
              <a:gd name="connsiteX75" fmla="*/ 674370 w 3843337"/>
              <a:gd name="connsiteY75" fmla="*/ 440055 h 1174433"/>
              <a:gd name="connsiteX76" fmla="*/ 614362 w 3843337"/>
              <a:gd name="connsiteY76" fmla="*/ 440055 h 1174433"/>
              <a:gd name="connsiteX77" fmla="*/ 614362 w 3843337"/>
              <a:gd name="connsiteY77" fmla="*/ 360045 h 1174433"/>
              <a:gd name="connsiteX78" fmla="*/ 602932 w 3843337"/>
              <a:gd name="connsiteY78" fmla="*/ 360045 h 1174433"/>
              <a:gd name="connsiteX79" fmla="*/ 602932 w 3843337"/>
              <a:gd name="connsiteY79" fmla="*/ 337185 h 1174433"/>
              <a:gd name="connsiteX80" fmla="*/ 582930 w 3843337"/>
              <a:gd name="connsiteY80" fmla="*/ 337185 h 1174433"/>
              <a:gd name="connsiteX81" fmla="*/ 582930 w 3843337"/>
              <a:gd name="connsiteY81" fmla="*/ 314325 h 1174433"/>
              <a:gd name="connsiteX82" fmla="*/ 542925 w 3843337"/>
              <a:gd name="connsiteY82" fmla="*/ 314325 h 1174433"/>
              <a:gd name="connsiteX83" fmla="*/ 542925 w 3843337"/>
              <a:gd name="connsiteY83" fmla="*/ 288608 h 1174433"/>
              <a:gd name="connsiteX84" fmla="*/ 497205 w 3843337"/>
              <a:gd name="connsiteY84" fmla="*/ 288608 h 1174433"/>
              <a:gd name="connsiteX85" fmla="*/ 497205 w 3843337"/>
              <a:gd name="connsiteY85" fmla="*/ 268605 h 1174433"/>
              <a:gd name="connsiteX86" fmla="*/ 417195 w 3843337"/>
              <a:gd name="connsiteY86" fmla="*/ 268605 h 1174433"/>
              <a:gd name="connsiteX87" fmla="*/ 417195 w 3843337"/>
              <a:gd name="connsiteY87" fmla="*/ 257175 h 1174433"/>
              <a:gd name="connsiteX88" fmla="*/ 328612 w 3843337"/>
              <a:gd name="connsiteY88" fmla="*/ 257175 h 1174433"/>
              <a:gd name="connsiteX89" fmla="*/ 328612 w 3843337"/>
              <a:gd name="connsiteY89" fmla="*/ 234315 h 1174433"/>
              <a:gd name="connsiteX90" fmla="*/ 317182 w 3843337"/>
              <a:gd name="connsiteY90" fmla="*/ 234315 h 1174433"/>
              <a:gd name="connsiteX91" fmla="*/ 317182 w 3843337"/>
              <a:gd name="connsiteY91" fmla="*/ 200025 h 1174433"/>
              <a:gd name="connsiteX92" fmla="*/ 302895 w 3843337"/>
              <a:gd name="connsiteY92" fmla="*/ 200025 h 1174433"/>
              <a:gd name="connsiteX93" fmla="*/ 302895 w 3843337"/>
              <a:gd name="connsiteY93" fmla="*/ 160020 h 1174433"/>
              <a:gd name="connsiteX94" fmla="*/ 288607 w 3843337"/>
              <a:gd name="connsiteY94" fmla="*/ 160020 h 1174433"/>
              <a:gd name="connsiteX95" fmla="*/ 288607 w 3843337"/>
              <a:gd name="connsiteY95" fmla="*/ 62865 h 1174433"/>
              <a:gd name="connsiteX96" fmla="*/ 245745 w 3843337"/>
              <a:gd name="connsiteY96" fmla="*/ 62865 h 1174433"/>
              <a:gd name="connsiteX97" fmla="*/ 245745 w 3843337"/>
              <a:gd name="connsiteY97" fmla="*/ 48578 h 1174433"/>
              <a:gd name="connsiteX98" fmla="*/ 222885 w 3843337"/>
              <a:gd name="connsiteY98" fmla="*/ 48578 h 1174433"/>
              <a:gd name="connsiteX99" fmla="*/ 222885 w 3843337"/>
              <a:gd name="connsiteY99" fmla="*/ 31433 h 1174433"/>
              <a:gd name="connsiteX100" fmla="*/ 128587 w 3843337"/>
              <a:gd name="connsiteY100" fmla="*/ 31433 h 1174433"/>
              <a:gd name="connsiteX101" fmla="*/ 128587 w 3843337"/>
              <a:gd name="connsiteY101" fmla="*/ 25718 h 1174433"/>
              <a:gd name="connsiteX102" fmla="*/ 11430 w 3843337"/>
              <a:gd name="connsiteY102" fmla="*/ 25718 h 1174433"/>
              <a:gd name="connsiteX103" fmla="*/ 11430 w 3843337"/>
              <a:gd name="connsiteY103" fmla="*/ 0 h 1174433"/>
              <a:gd name="connsiteX104" fmla="*/ 0 w 3843337"/>
              <a:gd name="connsiteY104" fmla="*/ 0 h 1174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843337" h="1174433">
                <a:moveTo>
                  <a:pt x="3843337" y="1174433"/>
                </a:moveTo>
                <a:lnTo>
                  <a:pt x="3420427" y="1174433"/>
                </a:lnTo>
                <a:lnTo>
                  <a:pt x="3420427" y="1134428"/>
                </a:lnTo>
                <a:lnTo>
                  <a:pt x="3306127" y="1134428"/>
                </a:lnTo>
                <a:lnTo>
                  <a:pt x="3306127" y="1091565"/>
                </a:lnTo>
                <a:lnTo>
                  <a:pt x="3140392" y="1091565"/>
                </a:lnTo>
                <a:lnTo>
                  <a:pt x="3140392" y="1071563"/>
                </a:lnTo>
                <a:lnTo>
                  <a:pt x="3117532" y="1071563"/>
                </a:lnTo>
                <a:lnTo>
                  <a:pt x="3117532" y="1054418"/>
                </a:lnTo>
                <a:lnTo>
                  <a:pt x="2777490" y="1054418"/>
                </a:lnTo>
                <a:lnTo>
                  <a:pt x="2777490" y="1034415"/>
                </a:lnTo>
                <a:lnTo>
                  <a:pt x="2528887" y="1034415"/>
                </a:lnTo>
                <a:lnTo>
                  <a:pt x="2528887" y="1022985"/>
                </a:lnTo>
                <a:lnTo>
                  <a:pt x="2494597" y="1022985"/>
                </a:lnTo>
                <a:lnTo>
                  <a:pt x="2494597" y="991553"/>
                </a:lnTo>
                <a:lnTo>
                  <a:pt x="2268855" y="991553"/>
                </a:lnTo>
                <a:lnTo>
                  <a:pt x="2268855" y="974408"/>
                </a:lnTo>
                <a:lnTo>
                  <a:pt x="2225992" y="974408"/>
                </a:lnTo>
                <a:lnTo>
                  <a:pt x="2225992" y="954405"/>
                </a:lnTo>
                <a:lnTo>
                  <a:pt x="2168842" y="954405"/>
                </a:lnTo>
                <a:lnTo>
                  <a:pt x="2168842" y="945833"/>
                </a:lnTo>
                <a:lnTo>
                  <a:pt x="2137410" y="945833"/>
                </a:lnTo>
                <a:lnTo>
                  <a:pt x="2137410" y="922973"/>
                </a:lnTo>
                <a:lnTo>
                  <a:pt x="1980247" y="922973"/>
                </a:lnTo>
                <a:lnTo>
                  <a:pt x="1980247" y="914400"/>
                </a:lnTo>
                <a:lnTo>
                  <a:pt x="1928812" y="914400"/>
                </a:lnTo>
                <a:lnTo>
                  <a:pt x="1928812" y="900113"/>
                </a:lnTo>
                <a:lnTo>
                  <a:pt x="1860232" y="900113"/>
                </a:lnTo>
                <a:lnTo>
                  <a:pt x="1860232" y="874395"/>
                </a:lnTo>
                <a:lnTo>
                  <a:pt x="1751647" y="874395"/>
                </a:lnTo>
                <a:lnTo>
                  <a:pt x="1751647" y="862965"/>
                </a:lnTo>
                <a:lnTo>
                  <a:pt x="1714500" y="862965"/>
                </a:lnTo>
                <a:lnTo>
                  <a:pt x="1714500" y="848678"/>
                </a:lnTo>
                <a:lnTo>
                  <a:pt x="1631632" y="848678"/>
                </a:lnTo>
                <a:lnTo>
                  <a:pt x="1631632" y="842963"/>
                </a:lnTo>
                <a:lnTo>
                  <a:pt x="1588770" y="842963"/>
                </a:lnTo>
                <a:lnTo>
                  <a:pt x="1588770" y="822960"/>
                </a:lnTo>
                <a:lnTo>
                  <a:pt x="1563052" y="822960"/>
                </a:lnTo>
                <a:lnTo>
                  <a:pt x="1563052" y="808673"/>
                </a:lnTo>
                <a:lnTo>
                  <a:pt x="1540192" y="808673"/>
                </a:lnTo>
                <a:lnTo>
                  <a:pt x="1511617" y="808673"/>
                </a:lnTo>
                <a:lnTo>
                  <a:pt x="1511617" y="791528"/>
                </a:lnTo>
                <a:lnTo>
                  <a:pt x="1463040" y="791528"/>
                </a:lnTo>
                <a:lnTo>
                  <a:pt x="1463040" y="765810"/>
                </a:lnTo>
                <a:lnTo>
                  <a:pt x="1440180" y="765810"/>
                </a:lnTo>
                <a:lnTo>
                  <a:pt x="1440180" y="757238"/>
                </a:lnTo>
                <a:lnTo>
                  <a:pt x="1334452" y="757238"/>
                </a:lnTo>
                <a:lnTo>
                  <a:pt x="1334452" y="745808"/>
                </a:lnTo>
                <a:lnTo>
                  <a:pt x="1271587" y="745808"/>
                </a:lnTo>
                <a:lnTo>
                  <a:pt x="1271587" y="734378"/>
                </a:lnTo>
                <a:lnTo>
                  <a:pt x="1237297" y="734378"/>
                </a:lnTo>
                <a:lnTo>
                  <a:pt x="1237297" y="708660"/>
                </a:lnTo>
                <a:lnTo>
                  <a:pt x="1220152" y="708660"/>
                </a:lnTo>
                <a:lnTo>
                  <a:pt x="1220152" y="691515"/>
                </a:lnTo>
                <a:lnTo>
                  <a:pt x="1203007" y="691515"/>
                </a:lnTo>
                <a:lnTo>
                  <a:pt x="1203007" y="671513"/>
                </a:lnTo>
                <a:lnTo>
                  <a:pt x="1040130" y="671513"/>
                </a:lnTo>
                <a:lnTo>
                  <a:pt x="1040130" y="657225"/>
                </a:lnTo>
                <a:lnTo>
                  <a:pt x="977265" y="657225"/>
                </a:lnTo>
                <a:lnTo>
                  <a:pt x="977265" y="640080"/>
                </a:lnTo>
                <a:lnTo>
                  <a:pt x="931545" y="640080"/>
                </a:lnTo>
                <a:lnTo>
                  <a:pt x="931545" y="594360"/>
                </a:lnTo>
                <a:lnTo>
                  <a:pt x="905827" y="594360"/>
                </a:lnTo>
                <a:lnTo>
                  <a:pt x="905827" y="534353"/>
                </a:lnTo>
                <a:lnTo>
                  <a:pt x="885825" y="534353"/>
                </a:lnTo>
                <a:lnTo>
                  <a:pt x="885825" y="514350"/>
                </a:lnTo>
                <a:lnTo>
                  <a:pt x="854392" y="514350"/>
                </a:lnTo>
                <a:lnTo>
                  <a:pt x="854392" y="488633"/>
                </a:lnTo>
                <a:lnTo>
                  <a:pt x="840105" y="488633"/>
                </a:lnTo>
                <a:lnTo>
                  <a:pt x="840105" y="480060"/>
                </a:lnTo>
                <a:lnTo>
                  <a:pt x="782955" y="480060"/>
                </a:lnTo>
                <a:lnTo>
                  <a:pt x="782955" y="471488"/>
                </a:lnTo>
                <a:lnTo>
                  <a:pt x="725805" y="471488"/>
                </a:lnTo>
                <a:lnTo>
                  <a:pt x="725805" y="460058"/>
                </a:lnTo>
                <a:lnTo>
                  <a:pt x="674370" y="460058"/>
                </a:lnTo>
                <a:lnTo>
                  <a:pt x="674370" y="440055"/>
                </a:lnTo>
                <a:lnTo>
                  <a:pt x="614362" y="440055"/>
                </a:lnTo>
                <a:lnTo>
                  <a:pt x="614362" y="360045"/>
                </a:lnTo>
                <a:lnTo>
                  <a:pt x="602932" y="360045"/>
                </a:lnTo>
                <a:lnTo>
                  <a:pt x="602932" y="337185"/>
                </a:lnTo>
                <a:lnTo>
                  <a:pt x="582930" y="337185"/>
                </a:lnTo>
                <a:lnTo>
                  <a:pt x="582930" y="314325"/>
                </a:lnTo>
                <a:lnTo>
                  <a:pt x="542925" y="314325"/>
                </a:lnTo>
                <a:lnTo>
                  <a:pt x="542925" y="288608"/>
                </a:lnTo>
                <a:lnTo>
                  <a:pt x="497205" y="288608"/>
                </a:lnTo>
                <a:lnTo>
                  <a:pt x="497205" y="268605"/>
                </a:lnTo>
                <a:lnTo>
                  <a:pt x="417195" y="268605"/>
                </a:lnTo>
                <a:lnTo>
                  <a:pt x="417195" y="257175"/>
                </a:lnTo>
                <a:lnTo>
                  <a:pt x="328612" y="257175"/>
                </a:lnTo>
                <a:lnTo>
                  <a:pt x="328612" y="234315"/>
                </a:lnTo>
                <a:lnTo>
                  <a:pt x="317182" y="234315"/>
                </a:lnTo>
                <a:lnTo>
                  <a:pt x="317182" y="200025"/>
                </a:lnTo>
                <a:lnTo>
                  <a:pt x="302895" y="200025"/>
                </a:lnTo>
                <a:lnTo>
                  <a:pt x="302895" y="160020"/>
                </a:lnTo>
                <a:lnTo>
                  <a:pt x="288607" y="160020"/>
                </a:lnTo>
                <a:lnTo>
                  <a:pt x="288607" y="62865"/>
                </a:lnTo>
                <a:lnTo>
                  <a:pt x="245745" y="62865"/>
                </a:lnTo>
                <a:lnTo>
                  <a:pt x="245745" y="48578"/>
                </a:lnTo>
                <a:lnTo>
                  <a:pt x="222885" y="48578"/>
                </a:lnTo>
                <a:lnTo>
                  <a:pt x="222885" y="31433"/>
                </a:lnTo>
                <a:lnTo>
                  <a:pt x="128587" y="31433"/>
                </a:lnTo>
                <a:lnTo>
                  <a:pt x="128587" y="25718"/>
                </a:lnTo>
                <a:lnTo>
                  <a:pt x="11430" y="25718"/>
                </a:lnTo>
                <a:lnTo>
                  <a:pt x="11430"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106" name="Group 105">
            <a:extLst>
              <a:ext uri="{FF2B5EF4-FFF2-40B4-BE49-F238E27FC236}">
                <a16:creationId xmlns:a16="http://schemas.microsoft.com/office/drawing/2014/main" id="{A9605287-2C48-D0DA-93BA-3EE92758077B}"/>
              </a:ext>
            </a:extLst>
          </p:cNvPr>
          <p:cNvGrpSpPr/>
          <p:nvPr/>
        </p:nvGrpSpPr>
        <p:grpSpPr>
          <a:xfrm>
            <a:off x="5865328" y="1125855"/>
            <a:ext cx="4200525" cy="1177290"/>
            <a:chOff x="6246495" y="1125855"/>
            <a:chExt cx="4200525" cy="1177290"/>
          </a:xfrm>
        </p:grpSpPr>
        <p:sp>
          <p:nvSpPr>
            <p:cNvPr id="104" name="Freeform: Shape 103">
              <a:extLst>
                <a:ext uri="{FF2B5EF4-FFF2-40B4-BE49-F238E27FC236}">
                  <a16:creationId xmlns:a16="http://schemas.microsoft.com/office/drawing/2014/main" id="{C8B3EBDD-300A-23B7-D9F3-F02EB2257976}"/>
                </a:ext>
              </a:extLst>
            </p:cNvPr>
            <p:cNvSpPr/>
            <p:nvPr/>
          </p:nvSpPr>
          <p:spPr bwMode="auto">
            <a:xfrm>
              <a:off x="6412230" y="1157288"/>
              <a:ext cx="4034790" cy="1145857"/>
            </a:xfrm>
            <a:custGeom>
              <a:avLst/>
              <a:gdLst>
                <a:gd name="connsiteX0" fmla="*/ 4034790 w 4034790"/>
                <a:gd name="connsiteY0" fmla="*/ 1145857 h 1145857"/>
                <a:gd name="connsiteX1" fmla="*/ 3363278 w 4034790"/>
                <a:gd name="connsiteY1" fmla="*/ 1145857 h 1145857"/>
                <a:gd name="connsiteX2" fmla="*/ 3363278 w 4034790"/>
                <a:gd name="connsiteY2" fmla="*/ 1085850 h 1145857"/>
                <a:gd name="connsiteX3" fmla="*/ 3194685 w 4034790"/>
                <a:gd name="connsiteY3" fmla="*/ 1085850 h 1145857"/>
                <a:gd name="connsiteX4" fmla="*/ 3194685 w 4034790"/>
                <a:gd name="connsiteY4" fmla="*/ 1048702 h 1145857"/>
                <a:gd name="connsiteX5" fmla="*/ 2986088 w 4034790"/>
                <a:gd name="connsiteY5" fmla="*/ 1048702 h 1145857"/>
                <a:gd name="connsiteX6" fmla="*/ 2986088 w 4034790"/>
                <a:gd name="connsiteY6" fmla="*/ 1020127 h 1145857"/>
                <a:gd name="connsiteX7" fmla="*/ 2957513 w 4034790"/>
                <a:gd name="connsiteY7" fmla="*/ 1020127 h 1145857"/>
                <a:gd name="connsiteX8" fmla="*/ 2957513 w 4034790"/>
                <a:gd name="connsiteY8" fmla="*/ 1008697 h 1145857"/>
                <a:gd name="connsiteX9" fmla="*/ 2914650 w 4034790"/>
                <a:gd name="connsiteY9" fmla="*/ 1008697 h 1145857"/>
                <a:gd name="connsiteX10" fmla="*/ 2914650 w 4034790"/>
                <a:gd name="connsiteY10" fmla="*/ 982980 h 1145857"/>
                <a:gd name="connsiteX11" fmla="*/ 2854643 w 4034790"/>
                <a:gd name="connsiteY11" fmla="*/ 982980 h 1145857"/>
                <a:gd name="connsiteX12" fmla="*/ 2854643 w 4034790"/>
                <a:gd name="connsiteY12" fmla="*/ 960120 h 1145857"/>
                <a:gd name="connsiteX13" fmla="*/ 2734628 w 4034790"/>
                <a:gd name="connsiteY13" fmla="*/ 960120 h 1145857"/>
                <a:gd name="connsiteX14" fmla="*/ 2734628 w 4034790"/>
                <a:gd name="connsiteY14" fmla="*/ 931545 h 1145857"/>
                <a:gd name="connsiteX15" fmla="*/ 2668905 w 4034790"/>
                <a:gd name="connsiteY15" fmla="*/ 931545 h 1145857"/>
                <a:gd name="connsiteX16" fmla="*/ 2668905 w 4034790"/>
                <a:gd name="connsiteY16" fmla="*/ 914400 h 1145857"/>
                <a:gd name="connsiteX17" fmla="*/ 2634615 w 4034790"/>
                <a:gd name="connsiteY17" fmla="*/ 914400 h 1145857"/>
                <a:gd name="connsiteX18" fmla="*/ 2634615 w 4034790"/>
                <a:gd name="connsiteY18" fmla="*/ 894397 h 1145857"/>
                <a:gd name="connsiteX19" fmla="*/ 2614613 w 4034790"/>
                <a:gd name="connsiteY19" fmla="*/ 894397 h 1145857"/>
                <a:gd name="connsiteX20" fmla="*/ 2614613 w 4034790"/>
                <a:gd name="connsiteY20" fmla="*/ 874395 h 1145857"/>
                <a:gd name="connsiteX21" fmla="*/ 2423160 w 4034790"/>
                <a:gd name="connsiteY21" fmla="*/ 874395 h 1145857"/>
                <a:gd name="connsiteX22" fmla="*/ 2423160 w 4034790"/>
                <a:gd name="connsiteY22" fmla="*/ 862965 h 1145857"/>
                <a:gd name="connsiteX23" fmla="*/ 2271713 w 4034790"/>
                <a:gd name="connsiteY23" fmla="*/ 862965 h 1145857"/>
                <a:gd name="connsiteX24" fmla="*/ 2271713 w 4034790"/>
                <a:gd name="connsiteY24" fmla="*/ 842962 h 1145857"/>
                <a:gd name="connsiteX25" fmla="*/ 2231708 w 4034790"/>
                <a:gd name="connsiteY25" fmla="*/ 842962 h 1145857"/>
                <a:gd name="connsiteX26" fmla="*/ 2231708 w 4034790"/>
                <a:gd name="connsiteY26" fmla="*/ 828675 h 1145857"/>
                <a:gd name="connsiteX27" fmla="*/ 2131695 w 4034790"/>
                <a:gd name="connsiteY27" fmla="*/ 828675 h 1145857"/>
                <a:gd name="connsiteX28" fmla="*/ 2131695 w 4034790"/>
                <a:gd name="connsiteY28" fmla="*/ 822960 h 1145857"/>
                <a:gd name="connsiteX29" fmla="*/ 2108835 w 4034790"/>
                <a:gd name="connsiteY29" fmla="*/ 822960 h 1145857"/>
                <a:gd name="connsiteX30" fmla="*/ 2108835 w 4034790"/>
                <a:gd name="connsiteY30" fmla="*/ 808672 h 1145857"/>
                <a:gd name="connsiteX31" fmla="*/ 2014538 w 4034790"/>
                <a:gd name="connsiteY31" fmla="*/ 808672 h 1145857"/>
                <a:gd name="connsiteX32" fmla="*/ 2011680 w 4034790"/>
                <a:gd name="connsiteY32" fmla="*/ 805814 h 1145857"/>
                <a:gd name="connsiteX33" fmla="*/ 1997393 w 4034790"/>
                <a:gd name="connsiteY33" fmla="*/ 805814 h 1145857"/>
                <a:gd name="connsiteX34" fmla="*/ 1997393 w 4034790"/>
                <a:gd name="connsiteY34" fmla="*/ 785812 h 1145857"/>
                <a:gd name="connsiteX35" fmla="*/ 1931670 w 4034790"/>
                <a:gd name="connsiteY35" fmla="*/ 785812 h 1145857"/>
                <a:gd name="connsiteX36" fmla="*/ 1931670 w 4034790"/>
                <a:gd name="connsiteY36" fmla="*/ 777240 h 1145857"/>
                <a:gd name="connsiteX37" fmla="*/ 1891665 w 4034790"/>
                <a:gd name="connsiteY37" fmla="*/ 777240 h 1145857"/>
                <a:gd name="connsiteX38" fmla="*/ 1891665 w 4034790"/>
                <a:gd name="connsiteY38" fmla="*/ 760095 h 1145857"/>
                <a:gd name="connsiteX39" fmla="*/ 1754505 w 4034790"/>
                <a:gd name="connsiteY39" fmla="*/ 760095 h 1145857"/>
                <a:gd name="connsiteX40" fmla="*/ 1754505 w 4034790"/>
                <a:gd name="connsiteY40" fmla="*/ 745807 h 1145857"/>
                <a:gd name="connsiteX41" fmla="*/ 1700213 w 4034790"/>
                <a:gd name="connsiteY41" fmla="*/ 745807 h 1145857"/>
                <a:gd name="connsiteX42" fmla="*/ 1700213 w 4034790"/>
                <a:gd name="connsiteY42" fmla="*/ 722947 h 1145857"/>
                <a:gd name="connsiteX43" fmla="*/ 1680210 w 4034790"/>
                <a:gd name="connsiteY43" fmla="*/ 722947 h 1145857"/>
                <a:gd name="connsiteX44" fmla="*/ 1680210 w 4034790"/>
                <a:gd name="connsiteY44" fmla="*/ 711517 h 1145857"/>
                <a:gd name="connsiteX45" fmla="*/ 1645920 w 4034790"/>
                <a:gd name="connsiteY45" fmla="*/ 711517 h 1145857"/>
                <a:gd name="connsiteX46" fmla="*/ 1645920 w 4034790"/>
                <a:gd name="connsiteY46" fmla="*/ 691515 h 1145857"/>
                <a:gd name="connsiteX47" fmla="*/ 1434465 w 4034790"/>
                <a:gd name="connsiteY47" fmla="*/ 691515 h 1145857"/>
                <a:gd name="connsiteX48" fmla="*/ 1434465 w 4034790"/>
                <a:gd name="connsiteY48" fmla="*/ 668655 h 1145857"/>
                <a:gd name="connsiteX49" fmla="*/ 1411605 w 4034790"/>
                <a:gd name="connsiteY49" fmla="*/ 668655 h 1145857"/>
                <a:gd name="connsiteX50" fmla="*/ 1411605 w 4034790"/>
                <a:gd name="connsiteY50" fmla="*/ 648652 h 1145857"/>
                <a:gd name="connsiteX51" fmla="*/ 1391603 w 4034790"/>
                <a:gd name="connsiteY51" fmla="*/ 648652 h 1145857"/>
                <a:gd name="connsiteX52" fmla="*/ 1391603 w 4034790"/>
                <a:gd name="connsiteY52" fmla="*/ 622935 h 1145857"/>
                <a:gd name="connsiteX53" fmla="*/ 1388745 w 4034790"/>
                <a:gd name="connsiteY53" fmla="*/ 620077 h 1145857"/>
                <a:gd name="connsiteX54" fmla="*/ 1388745 w 4034790"/>
                <a:gd name="connsiteY54" fmla="*/ 588645 h 1145857"/>
                <a:gd name="connsiteX55" fmla="*/ 1354455 w 4034790"/>
                <a:gd name="connsiteY55" fmla="*/ 588645 h 1145857"/>
                <a:gd name="connsiteX56" fmla="*/ 1354455 w 4034790"/>
                <a:gd name="connsiteY56" fmla="*/ 574357 h 1145857"/>
                <a:gd name="connsiteX57" fmla="*/ 1217295 w 4034790"/>
                <a:gd name="connsiteY57" fmla="*/ 574357 h 1145857"/>
                <a:gd name="connsiteX58" fmla="*/ 1217295 w 4034790"/>
                <a:gd name="connsiteY58" fmla="*/ 560070 h 1145857"/>
                <a:gd name="connsiteX59" fmla="*/ 1171575 w 4034790"/>
                <a:gd name="connsiteY59" fmla="*/ 560070 h 1145857"/>
                <a:gd name="connsiteX60" fmla="*/ 1171575 w 4034790"/>
                <a:gd name="connsiteY60" fmla="*/ 540067 h 1145857"/>
                <a:gd name="connsiteX61" fmla="*/ 1140143 w 4034790"/>
                <a:gd name="connsiteY61" fmla="*/ 540067 h 1145857"/>
                <a:gd name="connsiteX62" fmla="*/ 1140143 w 4034790"/>
                <a:gd name="connsiteY62" fmla="*/ 522922 h 1145857"/>
                <a:gd name="connsiteX63" fmla="*/ 1117283 w 4034790"/>
                <a:gd name="connsiteY63" fmla="*/ 522922 h 1145857"/>
                <a:gd name="connsiteX64" fmla="*/ 1117283 w 4034790"/>
                <a:gd name="connsiteY64" fmla="*/ 511492 h 1145857"/>
                <a:gd name="connsiteX65" fmla="*/ 1100138 w 4034790"/>
                <a:gd name="connsiteY65" fmla="*/ 511492 h 1145857"/>
                <a:gd name="connsiteX66" fmla="*/ 1100138 w 4034790"/>
                <a:gd name="connsiteY66" fmla="*/ 497205 h 1145857"/>
                <a:gd name="connsiteX67" fmla="*/ 1080135 w 4034790"/>
                <a:gd name="connsiteY67" fmla="*/ 497205 h 1145857"/>
                <a:gd name="connsiteX68" fmla="*/ 1080135 w 4034790"/>
                <a:gd name="connsiteY68" fmla="*/ 460057 h 1145857"/>
                <a:gd name="connsiteX69" fmla="*/ 1022985 w 4034790"/>
                <a:gd name="connsiteY69" fmla="*/ 460057 h 1145857"/>
                <a:gd name="connsiteX70" fmla="*/ 1022985 w 4034790"/>
                <a:gd name="connsiteY70" fmla="*/ 451485 h 1145857"/>
                <a:gd name="connsiteX71" fmla="*/ 974408 w 4034790"/>
                <a:gd name="connsiteY71" fmla="*/ 451485 h 1145857"/>
                <a:gd name="connsiteX72" fmla="*/ 974408 w 4034790"/>
                <a:gd name="connsiteY72" fmla="*/ 434340 h 1145857"/>
                <a:gd name="connsiteX73" fmla="*/ 877253 w 4034790"/>
                <a:gd name="connsiteY73" fmla="*/ 434340 h 1145857"/>
                <a:gd name="connsiteX74" fmla="*/ 877253 w 4034790"/>
                <a:gd name="connsiteY74" fmla="*/ 420052 h 1145857"/>
                <a:gd name="connsiteX75" fmla="*/ 814388 w 4034790"/>
                <a:gd name="connsiteY75" fmla="*/ 420052 h 1145857"/>
                <a:gd name="connsiteX76" fmla="*/ 814388 w 4034790"/>
                <a:gd name="connsiteY76" fmla="*/ 405765 h 1145857"/>
                <a:gd name="connsiteX77" fmla="*/ 788670 w 4034790"/>
                <a:gd name="connsiteY77" fmla="*/ 405765 h 1145857"/>
                <a:gd name="connsiteX78" fmla="*/ 788670 w 4034790"/>
                <a:gd name="connsiteY78" fmla="*/ 380047 h 1145857"/>
                <a:gd name="connsiteX79" fmla="*/ 768668 w 4034790"/>
                <a:gd name="connsiteY79" fmla="*/ 380047 h 1145857"/>
                <a:gd name="connsiteX80" fmla="*/ 768668 w 4034790"/>
                <a:gd name="connsiteY80" fmla="*/ 360045 h 1145857"/>
                <a:gd name="connsiteX81" fmla="*/ 740093 w 4034790"/>
                <a:gd name="connsiteY81" fmla="*/ 360045 h 1145857"/>
                <a:gd name="connsiteX82" fmla="*/ 740093 w 4034790"/>
                <a:gd name="connsiteY82" fmla="*/ 345757 h 1145857"/>
                <a:gd name="connsiteX83" fmla="*/ 682943 w 4034790"/>
                <a:gd name="connsiteY83" fmla="*/ 345757 h 1145857"/>
                <a:gd name="connsiteX84" fmla="*/ 682943 w 4034790"/>
                <a:gd name="connsiteY84" fmla="*/ 337185 h 1145857"/>
                <a:gd name="connsiteX85" fmla="*/ 631508 w 4034790"/>
                <a:gd name="connsiteY85" fmla="*/ 337185 h 1145857"/>
                <a:gd name="connsiteX86" fmla="*/ 631508 w 4034790"/>
                <a:gd name="connsiteY86" fmla="*/ 320040 h 1145857"/>
                <a:gd name="connsiteX87" fmla="*/ 565785 w 4034790"/>
                <a:gd name="connsiteY87" fmla="*/ 320040 h 1145857"/>
                <a:gd name="connsiteX88" fmla="*/ 565785 w 4034790"/>
                <a:gd name="connsiteY88" fmla="*/ 305752 h 1145857"/>
                <a:gd name="connsiteX89" fmla="*/ 511493 w 4034790"/>
                <a:gd name="connsiteY89" fmla="*/ 305752 h 1145857"/>
                <a:gd name="connsiteX90" fmla="*/ 511493 w 4034790"/>
                <a:gd name="connsiteY90" fmla="*/ 288607 h 1145857"/>
                <a:gd name="connsiteX91" fmla="*/ 488633 w 4034790"/>
                <a:gd name="connsiteY91" fmla="*/ 288607 h 1145857"/>
                <a:gd name="connsiteX92" fmla="*/ 488633 w 4034790"/>
                <a:gd name="connsiteY92" fmla="*/ 288607 h 1145857"/>
                <a:gd name="connsiteX93" fmla="*/ 471488 w 4034790"/>
                <a:gd name="connsiteY93" fmla="*/ 271462 h 1145857"/>
                <a:gd name="connsiteX94" fmla="*/ 471488 w 4034790"/>
                <a:gd name="connsiteY94" fmla="*/ 194310 h 1145857"/>
                <a:gd name="connsiteX95" fmla="*/ 428625 w 4034790"/>
                <a:gd name="connsiteY95" fmla="*/ 194310 h 1145857"/>
                <a:gd name="connsiteX96" fmla="*/ 428625 w 4034790"/>
                <a:gd name="connsiteY96" fmla="*/ 177165 h 1145857"/>
                <a:gd name="connsiteX97" fmla="*/ 391478 w 4034790"/>
                <a:gd name="connsiteY97" fmla="*/ 177165 h 1145857"/>
                <a:gd name="connsiteX98" fmla="*/ 391478 w 4034790"/>
                <a:gd name="connsiteY98" fmla="*/ 160020 h 1145857"/>
                <a:gd name="connsiteX99" fmla="*/ 342900 w 4034790"/>
                <a:gd name="connsiteY99" fmla="*/ 160020 h 1145857"/>
                <a:gd name="connsiteX100" fmla="*/ 342900 w 4034790"/>
                <a:gd name="connsiteY100" fmla="*/ 148590 h 1145857"/>
                <a:gd name="connsiteX101" fmla="*/ 268605 w 4034790"/>
                <a:gd name="connsiteY101" fmla="*/ 148590 h 1145857"/>
                <a:gd name="connsiteX102" fmla="*/ 268605 w 4034790"/>
                <a:gd name="connsiteY102" fmla="*/ 128587 h 1145857"/>
                <a:gd name="connsiteX103" fmla="*/ 234315 w 4034790"/>
                <a:gd name="connsiteY103" fmla="*/ 128587 h 1145857"/>
                <a:gd name="connsiteX104" fmla="*/ 234315 w 4034790"/>
                <a:gd name="connsiteY104" fmla="*/ 117157 h 1145857"/>
                <a:gd name="connsiteX105" fmla="*/ 185738 w 4034790"/>
                <a:gd name="connsiteY105" fmla="*/ 117157 h 1145857"/>
                <a:gd name="connsiteX106" fmla="*/ 185738 w 4034790"/>
                <a:gd name="connsiteY106" fmla="*/ 108585 h 1145857"/>
                <a:gd name="connsiteX107" fmla="*/ 168593 w 4034790"/>
                <a:gd name="connsiteY107" fmla="*/ 108585 h 1145857"/>
                <a:gd name="connsiteX108" fmla="*/ 168593 w 4034790"/>
                <a:gd name="connsiteY108" fmla="*/ 82867 h 1145857"/>
                <a:gd name="connsiteX109" fmla="*/ 151448 w 4034790"/>
                <a:gd name="connsiteY109" fmla="*/ 82867 h 1145857"/>
                <a:gd name="connsiteX110" fmla="*/ 151448 w 4034790"/>
                <a:gd name="connsiteY110" fmla="*/ 65722 h 1145857"/>
                <a:gd name="connsiteX111" fmla="*/ 140018 w 4034790"/>
                <a:gd name="connsiteY111" fmla="*/ 65722 h 1145857"/>
                <a:gd name="connsiteX112" fmla="*/ 140018 w 4034790"/>
                <a:gd name="connsiteY112" fmla="*/ 42862 h 1145857"/>
                <a:gd name="connsiteX113" fmla="*/ 111443 w 4034790"/>
                <a:gd name="connsiteY113" fmla="*/ 42862 h 1145857"/>
                <a:gd name="connsiteX114" fmla="*/ 111443 w 4034790"/>
                <a:gd name="connsiteY114" fmla="*/ 17145 h 1145857"/>
                <a:gd name="connsiteX115" fmla="*/ 48578 w 4034790"/>
                <a:gd name="connsiteY115" fmla="*/ 17145 h 1145857"/>
                <a:gd name="connsiteX116" fmla="*/ 48578 w 4034790"/>
                <a:gd name="connsiteY116" fmla="*/ 0 h 1145857"/>
                <a:gd name="connsiteX117" fmla="*/ 0 w 4034790"/>
                <a:gd name="connsiteY117" fmla="*/ 0 h 1145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4034790" h="1145857">
                  <a:moveTo>
                    <a:pt x="4034790" y="1145857"/>
                  </a:moveTo>
                  <a:lnTo>
                    <a:pt x="3363278" y="1145857"/>
                  </a:lnTo>
                  <a:lnTo>
                    <a:pt x="3363278" y="1085850"/>
                  </a:lnTo>
                  <a:lnTo>
                    <a:pt x="3194685" y="1085850"/>
                  </a:lnTo>
                  <a:lnTo>
                    <a:pt x="3194685" y="1048702"/>
                  </a:lnTo>
                  <a:lnTo>
                    <a:pt x="2986088" y="1048702"/>
                  </a:lnTo>
                  <a:lnTo>
                    <a:pt x="2986088" y="1020127"/>
                  </a:lnTo>
                  <a:lnTo>
                    <a:pt x="2957513" y="1020127"/>
                  </a:lnTo>
                  <a:lnTo>
                    <a:pt x="2957513" y="1008697"/>
                  </a:lnTo>
                  <a:lnTo>
                    <a:pt x="2914650" y="1008697"/>
                  </a:lnTo>
                  <a:lnTo>
                    <a:pt x="2914650" y="982980"/>
                  </a:lnTo>
                  <a:lnTo>
                    <a:pt x="2854643" y="982980"/>
                  </a:lnTo>
                  <a:lnTo>
                    <a:pt x="2854643" y="960120"/>
                  </a:lnTo>
                  <a:lnTo>
                    <a:pt x="2734628" y="960120"/>
                  </a:lnTo>
                  <a:lnTo>
                    <a:pt x="2734628" y="931545"/>
                  </a:lnTo>
                  <a:lnTo>
                    <a:pt x="2668905" y="931545"/>
                  </a:lnTo>
                  <a:lnTo>
                    <a:pt x="2668905" y="914400"/>
                  </a:lnTo>
                  <a:lnTo>
                    <a:pt x="2634615" y="914400"/>
                  </a:lnTo>
                  <a:lnTo>
                    <a:pt x="2634615" y="894397"/>
                  </a:lnTo>
                  <a:lnTo>
                    <a:pt x="2614613" y="894397"/>
                  </a:lnTo>
                  <a:lnTo>
                    <a:pt x="2614613" y="874395"/>
                  </a:lnTo>
                  <a:lnTo>
                    <a:pt x="2423160" y="874395"/>
                  </a:lnTo>
                  <a:lnTo>
                    <a:pt x="2423160" y="862965"/>
                  </a:lnTo>
                  <a:lnTo>
                    <a:pt x="2271713" y="862965"/>
                  </a:lnTo>
                  <a:lnTo>
                    <a:pt x="2271713" y="842962"/>
                  </a:lnTo>
                  <a:lnTo>
                    <a:pt x="2231708" y="842962"/>
                  </a:lnTo>
                  <a:lnTo>
                    <a:pt x="2231708" y="828675"/>
                  </a:lnTo>
                  <a:lnTo>
                    <a:pt x="2131695" y="828675"/>
                  </a:lnTo>
                  <a:lnTo>
                    <a:pt x="2131695" y="822960"/>
                  </a:lnTo>
                  <a:lnTo>
                    <a:pt x="2108835" y="822960"/>
                  </a:lnTo>
                  <a:lnTo>
                    <a:pt x="2108835" y="808672"/>
                  </a:lnTo>
                  <a:lnTo>
                    <a:pt x="2014538" y="808672"/>
                  </a:lnTo>
                  <a:lnTo>
                    <a:pt x="2011680" y="805814"/>
                  </a:lnTo>
                  <a:lnTo>
                    <a:pt x="1997393" y="805814"/>
                  </a:lnTo>
                  <a:lnTo>
                    <a:pt x="1997393" y="785812"/>
                  </a:lnTo>
                  <a:lnTo>
                    <a:pt x="1931670" y="785812"/>
                  </a:lnTo>
                  <a:lnTo>
                    <a:pt x="1931670" y="777240"/>
                  </a:lnTo>
                  <a:lnTo>
                    <a:pt x="1891665" y="777240"/>
                  </a:lnTo>
                  <a:lnTo>
                    <a:pt x="1891665" y="760095"/>
                  </a:lnTo>
                  <a:lnTo>
                    <a:pt x="1754505" y="760095"/>
                  </a:lnTo>
                  <a:lnTo>
                    <a:pt x="1754505" y="745807"/>
                  </a:lnTo>
                  <a:lnTo>
                    <a:pt x="1700213" y="745807"/>
                  </a:lnTo>
                  <a:lnTo>
                    <a:pt x="1700213" y="722947"/>
                  </a:lnTo>
                  <a:lnTo>
                    <a:pt x="1680210" y="722947"/>
                  </a:lnTo>
                  <a:lnTo>
                    <a:pt x="1680210" y="711517"/>
                  </a:lnTo>
                  <a:lnTo>
                    <a:pt x="1645920" y="711517"/>
                  </a:lnTo>
                  <a:lnTo>
                    <a:pt x="1645920" y="691515"/>
                  </a:lnTo>
                  <a:lnTo>
                    <a:pt x="1434465" y="691515"/>
                  </a:lnTo>
                  <a:lnTo>
                    <a:pt x="1434465" y="668655"/>
                  </a:lnTo>
                  <a:lnTo>
                    <a:pt x="1411605" y="668655"/>
                  </a:lnTo>
                  <a:lnTo>
                    <a:pt x="1411605" y="648652"/>
                  </a:lnTo>
                  <a:lnTo>
                    <a:pt x="1391603" y="648652"/>
                  </a:lnTo>
                  <a:lnTo>
                    <a:pt x="1391603" y="622935"/>
                  </a:lnTo>
                  <a:lnTo>
                    <a:pt x="1388745" y="620077"/>
                  </a:lnTo>
                  <a:lnTo>
                    <a:pt x="1388745" y="588645"/>
                  </a:lnTo>
                  <a:lnTo>
                    <a:pt x="1354455" y="588645"/>
                  </a:lnTo>
                  <a:lnTo>
                    <a:pt x="1354455" y="574357"/>
                  </a:lnTo>
                  <a:lnTo>
                    <a:pt x="1217295" y="574357"/>
                  </a:lnTo>
                  <a:lnTo>
                    <a:pt x="1217295" y="560070"/>
                  </a:lnTo>
                  <a:lnTo>
                    <a:pt x="1171575" y="560070"/>
                  </a:lnTo>
                  <a:lnTo>
                    <a:pt x="1171575" y="540067"/>
                  </a:lnTo>
                  <a:lnTo>
                    <a:pt x="1140143" y="540067"/>
                  </a:lnTo>
                  <a:lnTo>
                    <a:pt x="1140143" y="522922"/>
                  </a:lnTo>
                  <a:lnTo>
                    <a:pt x="1117283" y="522922"/>
                  </a:lnTo>
                  <a:lnTo>
                    <a:pt x="1117283" y="511492"/>
                  </a:lnTo>
                  <a:lnTo>
                    <a:pt x="1100138" y="511492"/>
                  </a:lnTo>
                  <a:lnTo>
                    <a:pt x="1100138" y="497205"/>
                  </a:lnTo>
                  <a:lnTo>
                    <a:pt x="1080135" y="497205"/>
                  </a:lnTo>
                  <a:lnTo>
                    <a:pt x="1080135" y="460057"/>
                  </a:lnTo>
                  <a:lnTo>
                    <a:pt x="1022985" y="460057"/>
                  </a:lnTo>
                  <a:lnTo>
                    <a:pt x="1022985" y="451485"/>
                  </a:lnTo>
                  <a:lnTo>
                    <a:pt x="974408" y="451485"/>
                  </a:lnTo>
                  <a:lnTo>
                    <a:pt x="974408" y="434340"/>
                  </a:lnTo>
                  <a:lnTo>
                    <a:pt x="877253" y="434340"/>
                  </a:lnTo>
                  <a:lnTo>
                    <a:pt x="877253" y="420052"/>
                  </a:lnTo>
                  <a:lnTo>
                    <a:pt x="814388" y="420052"/>
                  </a:lnTo>
                  <a:lnTo>
                    <a:pt x="814388" y="405765"/>
                  </a:lnTo>
                  <a:lnTo>
                    <a:pt x="788670" y="405765"/>
                  </a:lnTo>
                  <a:lnTo>
                    <a:pt x="788670" y="380047"/>
                  </a:lnTo>
                  <a:lnTo>
                    <a:pt x="768668" y="380047"/>
                  </a:lnTo>
                  <a:lnTo>
                    <a:pt x="768668" y="360045"/>
                  </a:lnTo>
                  <a:lnTo>
                    <a:pt x="740093" y="360045"/>
                  </a:lnTo>
                  <a:lnTo>
                    <a:pt x="740093" y="345757"/>
                  </a:lnTo>
                  <a:lnTo>
                    <a:pt x="682943" y="345757"/>
                  </a:lnTo>
                  <a:lnTo>
                    <a:pt x="682943" y="337185"/>
                  </a:lnTo>
                  <a:lnTo>
                    <a:pt x="631508" y="337185"/>
                  </a:lnTo>
                  <a:lnTo>
                    <a:pt x="631508" y="320040"/>
                  </a:lnTo>
                  <a:lnTo>
                    <a:pt x="565785" y="320040"/>
                  </a:lnTo>
                  <a:lnTo>
                    <a:pt x="565785" y="305752"/>
                  </a:lnTo>
                  <a:lnTo>
                    <a:pt x="511493" y="305752"/>
                  </a:lnTo>
                  <a:lnTo>
                    <a:pt x="511493" y="288607"/>
                  </a:lnTo>
                  <a:lnTo>
                    <a:pt x="488633" y="288607"/>
                  </a:lnTo>
                  <a:lnTo>
                    <a:pt x="488633" y="288607"/>
                  </a:lnTo>
                  <a:lnTo>
                    <a:pt x="471488" y="271462"/>
                  </a:lnTo>
                  <a:lnTo>
                    <a:pt x="471488" y="194310"/>
                  </a:lnTo>
                  <a:lnTo>
                    <a:pt x="428625" y="194310"/>
                  </a:lnTo>
                  <a:lnTo>
                    <a:pt x="428625" y="177165"/>
                  </a:lnTo>
                  <a:lnTo>
                    <a:pt x="391478" y="177165"/>
                  </a:lnTo>
                  <a:lnTo>
                    <a:pt x="391478" y="160020"/>
                  </a:lnTo>
                  <a:lnTo>
                    <a:pt x="342900" y="160020"/>
                  </a:lnTo>
                  <a:lnTo>
                    <a:pt x="342900" y="148590"/>
                  </a:lnTo>
                  <a:lnTo>
                    <a:pt x="268605" y="148590"/>
                  </a:lnTo>
                  <a:lnTo>
                    <a:pt x="268605" y="128587"/>
                  </a:lnTo>
                  <a:lnTo>
                    <a:pt x="234315" y="128587"/>
                  </a:lnTo>
                  <a:lnTo>
                    <a:pt x="234315" y="117157"/>
                  </a:lnTo>
                  <a:lnTo>
                    <a:pt x="185738" y="117157"/>
                  </a:lnTo>
                  <a:lnTo>
                    <a:pt x="185738" y="108585"/>
                  </a:lnTo>
                  <a:lnTo>
                    <a:pt x="168593" y="108585"/>
                  </a:lnTo>
                  <a:lnTo>
                    <a:pt x="168593" y="82867"/>
                  </a:lnTo>
                  <a:lnTo>
                    <a:pt x="151448" y="82867"/>
                  </a:lnTo>
                  <a:lnTo>
                    <a:pt x="151448" y="65722"/>
                  </a:lnTo>
                  <a:lnTo>
                    <a:pt x="140018" y="65722"/>
                  </a:lnTo>
                  <a:lnTo>
                    <a:pt x="140018" y="42862"/>
                  </a:lnTo>
                  <a:lnTo>
                    <a:pt x="111443" y="42862"/>
                  </a:lnTo>
                  <a:lnTo>
                    <a:pt x="111443" y="17145"/>
                  </a:lnTo>
                  <a:lnTo>
                    <a:pt x="48578" y="17145"/>
                  </a:lnTo>
                  <a:lnTo>
                    <a:pt x="48578"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05" name="Freeform: Shape 104">
              <a:extLst>
                <a:ext uri="{FF2B5EF4-FFF2-40B4-BE49-F238E27FC236}">
                  <a16:creationId xmlns:a16="http://schemas.microsoft.com/office/drawing/2014/main" id="{70E1CD58-B20C-81A1-E6BD-9F6616276AC2}"/>
                </a:ext>
              </a:extLst>
            </p:cNvPr>
            <p:cNvSpPr/>
            <p:nvPr/>
          </p:nvSpPr>
          <p:spPr bwMode="auto">
            <a:xfrm>
              <a:off x="6246495" y="1125855"/>
              <a:ext cx="177165" cy="22860"/>
            </a:xfrm>
            <a:custGeom>
              <a:avLst/>
              <a:gdLst>
                <a:gd name="connsiteX0" fmla="*/ 177165 w 177165"/>
                <a:gd name="connsiteY0" fmla="*/ 22860 h 22860"/>
                <a:gd name="connsiteX1" fmla="*/ 57150 w 177165"/>
                <a:gd name="connsiteY1" fmla="*/ 22860 h 22860"/>
                <a:gd name="connsiteX2" fmla="*/ 57150 w 177165"/>
                <a:gd name="connsiteY2" fmla="*/ 8573 h 22860"/>
                <a:gd name="connsiteX3" fmla="*/ 25718 w 177165"/>
                <a:gd name="connsiteY3" fmla="*/ 8573 h 22860"/>
                <a:gd name="connsiteX4" fmla="*/ 25718 w 177165"/>
                <a:gd name="connsiteY4" fmla="*/ 0 h 22860"/>
                <a:gd name="connsiteX5" fmla="*/ 0 w 177165"/>
                <a:gd name="connsiteY5" fmla="*/ 0 h 22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165" h="22860">
                  <a:moveTo>
                    <a:pt x="177165" y="22860"/>
                  </a:moveTo>
                  <a:lnTo>
                    <a:pt x="57150" y="22860"/>
                  </a:lnTo>
                  <a:lnTo>
                    <a:pt x="57150" y="8573"/>
                  </a:lnTo>
                  <a:lnTo>
                    <a:pt x="25718" y="8573"/>
                  </a:lnTo>
                  <a:lnTo>
                    <a:pt x="25718"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sp>
        <p:nvSpPr>
          <p:cNvPr id="2" name="Title 1">
            <a:extLst>
              <a:ext uri="{FF2B5EF4-FFF2-40B4-BE49-F238E27FC236}">
                <a16:creationId xmlns:a16="http://schemas.microsoft.com/office/drawing/2014/main" id="{E5BD3C99-F580-AD6F-132C-762D7F3ADC84}"/>
              </a:ext>
            </a:extLst>
          </p:cNvPr>
          <p:cNvSpPr>
            <a:spLocks noGrp="1"/>
          </p:cNvSpPr>
          <p:nvPr>
            <p:ph type="title"/>
          </p:nvPr>
        </p:nvSpPr>
        <p:spPr/>
        <p:txBody>
          <a:bodyPr/>
          <a:lstStyle/>
          <a:p>
            <a:r>
              <a:rPr lang="en-US" err="1"/>
              <a:t>Everolimus</a:t>
            </a:r>
            <a:r>
              <a:rPr lang="en-US"/>
              <a:t>: RADIANT studies</a:t>
            </a:r>
            <a:br>
              <a:rPr lang="en-US"/>
            </a:br>
            <a:endParaRPr lang="en-US"/>
          </a:p>
        </p:txBody>
      </p:sp>
      <p:sp>
        <p:nvSpPr>
          <p:cNvPr id="6" name="TextBox 5"/>
          <p:cNvSpPr txBox="1"/>
          <p:nvPr/>
        </p:nvSpPr>
        <p:spPr>
          <a:xfrm>
            <a:off x="9415157" y="1546830"/>
            <a:ext cx="1975951"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Kaplan-Meier median PFS</a:t>
            </a:r>
          </a:p>
          <a:p>
            <a:pPr marL="5715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err="1">
                <a:ln>
                  <a:noFill/>
                </a:ln>
                <a:solidFill>
                  <a:srgbClr val="000000"/>
                </a:solidFill>
                <a:effectLst/>
                <a:uLnTx/>
                <a:uFillTx/>
                <a:latin typeface="Calibri"/>
                <a:ea typeface="+mn-ea"/>
                <a:cs typeface="Arial" panose="020B0604020202020204" pitchFamily="34" charset="0"/>
              </a:rPr>
              <a:t>Everolimus</a:t>
            </a:r>
            <a:r>
              <a:rPr kumimoji="0" lang="en-US" sz="1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16.4 </a:t>
            </a:r>
            <a:r>
              <a:rPr kumimoji="0" lang="en-US" sz="1200" b="0" i="0" u="none" strike="noStrike" kern="1200" cap="none" spc="0" normalizeH="0" baseline="0" noProof="0" err="1">
                <a:ln>
                  <a:noFill/>
                </a:ln>
                <a:solidFill>
                  <a:srgbClr val="000000"/>
                </a:solidFill>
                <a:effectLst/>
                <a:uLnTx/>
                <a:uFillTx/>
                <a:latin typeface="Calibri"/>
                <a:ea typeface="+mn-ea"/>
                <a:cs typeface="Arial" panose="020B0604020202020204" pitchFamily="34" charset="0"/>
              </a:rPr>
              <a:t>mo</a:t>
            </a:r>
            <a:endParaRPr kumimoji="0" lang="en-US" sz="1200" b="0"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a:p>
            <a:pPr marL="5715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Placebo 11.3 </a:t>
            </a:r>
            <a:r>
              <a:rPr kumimoji="0" lang="en-US" sz="1200" b="0" i="0" u="none" strike="noStrike" kern="1200" cap="none" spc="0" normalizeH="0" baseline="0" noProof="0" err="1">
                <a:ln>
                  <a:noFill/>
                </a:ln>
                <a:solidFill>
                  <a:srgbClr val="000000"/>
                </a:solidFill>
                <a:effectLst/>
                <a:uLnTx/>
                <a:uFillTx/>
                <a:latin typeface="Calibri"/>
                <a:ea typeface="+mn-ea"/>
                <a:cs typeface="Arial" panose="020B0604020202020204" pitchFamily="34" charset="0"/>
              </a:rPr>
              <a:t>mo</a:t>
            </a:r>
            <a:endParaRPr kumimoji="0" lang="en-US" sz="1200" b="0"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7" name="Text Box 15"/>
          <p:cNvSpPr txBox="1">
            <a:spLocks noChangeArrowheads="1"/>
          </p:cNvSpPr>
          <p:nvPr/>
        </p:nvSpPr>
        <p:spPr bwMode="auto">
          <a:xfrm>
            <a:off x="709797" y="3256005"/>
            <a:ext cx="1587500" cy="553998"/>
          </a:xfrm>
          <a:prstGeom prst="rect">
            <a:avLst/>
          </a:prstGeom>
          <a:noFill/>
          <a:ln w="0">
            <a:noFill/>
            <a:miter lim="800000"/>
            <a:headEnd/>
            <a:tailEnd/>
          </a:ln>
        </p:spPr>
        <p:txBody>
          <a:bodyPr wrap="square">
            <a:spAutoFit/>
          </a:bodyPr>
          <a:lstStyle/>
          <a:p>
            <a:pPr marL="0" marR="0" lvl="0" indent="0" algn="ctr" defTabSz="914400" rtl="0" eaLnBrk="0" fontAlgn="base" latinLnBrk="0" hangingPunct="0">
              <a:lnSpc>
                <a:spcPct val="100000"/>
              </a:lnSpc>
              <a:spcBef>
                <a:spcPct val="20000"/>
              </a:spcBef>
              <a:spcAft>
                <a:spcPct val="0"/>
              </a:spcAft>
              <a:buClr>
                <a:srgbClr val="FFFF00"/>
              </a:buClr>
              <a:buSzTx/>
              <a:buFontTx/>
              <a:buNone/>
              <a:tabLst/>
              <a:defRPr/>
            </a:pPr>
            <a:r>
              <a:rPr kumimoji="0" lang="en-GB" sz="1800" b="0" i="1" u="none" strike="noStrike" kern="1200" cap="none" spc="0" normalizeH="0" baseline="0" noProof="0">
                <a:ln>
                  <a:noFill/>
                </a:ln>
                <a:solidFill>
                  <a:srgbClr val="000000"/>
                </a:solidFill>
                <a:effectLst/>
                <a:uLnTx/>
                <a:uFillTx/>
                <a:latin typeface="Calibri" pitchFamily="34" charset="0"/>
                <a:ea typeface="ＭＳ Ｐゴシック"/>
                <a:cs typeface="ＭＳ Ｐゴシック"/>
              </a:rPr>
              <a:t>RADIANT 3 </a:t>
            </a:r>
            <a:r>
              <a:rPr kumimoji="0" lang="en-GB" sz="1200" b="0" i="1" u="none" strike="noStrike" kern="1200" cap="none" spc="0" normalizeH="0" baseline="0" noProof="0">
                <a:ln>
                  <a:noFill/>
                </a:ln>
                <a:solidFill>
                  <a:srgbClr val="000000"/>
                </a:solidFill>
                <a:effectLst/>
                <a:uLnTx/>
                <a:uFillTx/>
                <a:latin typeface="Calibri" pitchFamily="34" charset="0"/>
                <a:ea typeface="ＭＳ Ｐゴシック"/>
                <a:cs typeface="ＭＳ Ｐゴシック"/>
              </a:rPr>
              <a:t>advanced </a:t>
            </a:r>
            <a:r>
              <a:rPr kumimoji="0" lang="en-GB" sz="1200" b="0" i="1" u="none" strike="noStrike" kern="1200" cap="none" spc="0" normalizeH="0" baseline="0" noProof="0" err="1">
                <a:ln>
                  <a:noFill/>
                </a:ln>
                <a:solidFill>
                  <a:srgbClr val="000000"/>
                </a:solidFill>
                <a:effectLst/>
                <a:uLnTx/>
                <a:uFillTx/>
                <a:latin typeface="Calibri" pitchFamily="34" charset="0"/>
                <a:ea typeface="ＭＳ Ｐゴシック"/>
                <a:cs typeface="ＭＳ Ｐゴシック"/>
              </a:rPr>
              <a:t>pNET</a:t>
            </a:r>
            <a:r>
              <a:rPr kumimoji="0" lang="en-GB" sz="1200" b="0" i="0" u="none" strike="noStrike" kern="1200" cap="none" spc="0" normalizeH="0" baseline="0" noProof="0">
                <a:ln>
                  <a:noFill/>
                </a:ln>
                <a:solidFill>
                  <a:srgbClr val="000000"/>
                </a:solidFill>
                <a:effectLst/>
                <a:uLnTx/>
                <a:uFillTx/>
                <a:latin typeface="Calibri" pitchFamily="34" charset="0"/>
                <a:ea typeface="ＭＳ Ｐゴシック"/>
                <a:cs typeface="ＭＳ Ｐゴシック"/>
              </a:rPr>
              <a:t> </a:t>
            </a:r>
          </a:p>
        </p:txBody>
      </p:sp>
      <p:sp>
        <p:nvSpPr>
          <p:cNvPr id="31" name="TextBox 30"/>
          <p:cNvSpPr txBox="1"/>
          <p:nvPr/>
        </p:nvSpPr>
        <p:spPr>
          <a:xfrm>
            <a:off x="2297297" y="3228208"/>
            <a:ext cx="393700"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1:1</a:t>
            </a:r>
          </a:p>
        </p:txBody>
      </p:sp>
      <p:sp>
        <p:nvSpPr>
          <p:cNvPr id="33" name="TextBox 32"/>
          <p:cNvSpPr txBox="1"/>
          <p:nvPr/>
        </p:nvSpPr>
        <p:spPr>
          <a:xfrm>
            <a:off x="2079104" y="3533006"/>
            <a:ext cx="690305"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N = 410</a:t>
            </a:r>
          </a:p>
        </p:txBody>
      </p:sp>
      <p:sp>
        <p:nvSpPr>
          <p:cNvPr id="34" name="Bent-Up Arrow 33"/>
          <p:cNvSpPr/>
          <p:nvPr/>
        </p:nvSpPr>
        <p:spPr bwMode="auto">
          <a:xfrm>
            <a:off x="4012075" y="3358566"/>
            <a:ext cx="609599" cy="277129"/>
          </a:xfrm>
          <a:prstGeom prst="bentUpArrow">
            <a:avLst>
              <a:gd name="adj1" fmla="val 31383"/>
              <a:gd name="adj2" fmla="val 25000"/>
              <a:gd name="adj3" fmla="val 25000"/>
            </a:avLst>
          </a:prstGeom>
          <a:solidFill>
            <a:schemeClr val="tx2">
              <a:lumMod val="90000"/>
            </a:schemeClr>
          </a:solidFill>
          <a:ln w="3175" cap="flat" cmpd="sng" algn="ctr">
            <a:noFill/>
            <a:prstDash val="solid"/>
            <a:round/>
            <a:headEnd type="none" w="med" len="med"/>
            <a:tailEnd type="none" w="med" len="med"/>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600" b="1" i="0" u="none" strike="noStrike" kern="0" cap="none" spc="0" normalizeH="0" baseline="0" noProof="0">
              <a:ln>
                <a:noFill/>
              </a:ln>
              <a:solidFill>
                <a:srgbClr val="000000"/>
              </a:solidFill>
              <a:effectLst/>
              <a:uLnTx/>
              <a:uFillTx/>
              <a:latin typeface="Calibri" panose="020F0502020204030204" pitchFamily="34" charset="0"/>
              <a:ea typeface="MS PGothic" pitchFamily="34" charset="-128"/>
              <a:cs typeface="Arial" pitchFamily="34" charset="0"/>
            </a:endParaRPr>
          </a:p>
        </p:txBody>
      </p:sp>
      <p:sp>
        <p:nvSpPr>
          <p:cNvPr id="32" name="TextBox 31"/>
          <p:cNvSpPr txBox="1"/>
          <p:nvPr/>
        </p:nvSpPr>
        <p:spPr>
          <a:xfrm>
            <a:off x="3768394" y="3317044"/>
            <a:ext cx="945471"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crossover</a:t>
            </a:r>
          </a:p>
        </p:txBody>
      </p:sp>
      <p:sp>
        <p:nvSpPr>
          <p:cNvPr id="36" name="Text Box 20"/>
          <p:cNvSpPr txBox="1">
            <a:spLocks noChangeArrowheads="1"/>
          </p:cNvSpPr>
          <p:nvPr/>
        </p:nvSpPr>
        <p:spPr bwMode="auto">
          <a:xfrm>
            <a:off x="3298790" y="1224289"/>
            <a:ext cx="1336272" cy="416511"/>
          </a:xfrm>
          <a:prstGeom prst="rect">
            <a:avLst/>
          </a:prstGeom>
          <a:solidFill>
            <a:schemeClr val="accent1"/>
          </a:solidFill>
          <a:ln w="3175">
            <a:solidFill>
              <a:schemeClr val="bg1"/>
            </a:solidFill>
            <a:miter lim="800000"/>
            <a:headEnd/>
            <a:tailEnd/>
          </a:ln>
          <a:effectLst/>
        </p:spPr>
        <p:txBody>
          <a:bodyPr anchor="ctr" anchorCtr="1"/>
          <a:lstStyle/>
          <a:p>
            <a:pPr marL="0" marR="0" lvl="0" indent="0" algn="ctr" defTabSz="914400" rtl="0" eaLnBrk="0" fontAlgn="base" latinLnBrk="0" hangingPunct="0">
              <a:lnSpc>
                <a:spcPct val="100000"/>
              </a:lnSpc>
              <a:spcBef>
                <a:spcPct val="20000"/>
              </a:spcBef>
              <a:spcAft>
                <a:spcPct val="0"/>
              </a:spcAft>
              <a:buClrTx/>
              <a:buSzTx/>
              <a:buFontTx/>
              <a:buNone/>
              <a:tabLst/>
              <a:defRPr/>
            </a:pPr>
            <a:r>
              <a:rPr kumimoji="0" lang="en-GB" sz="1050" b="0" i="0" u="none" strike="noStrike" kern="1200" cap="none" spc="0" normalizeH="0" baseline="0" noProof="0" err="1">
                <a:ln>
                  <a:noFill/>
                </a:ln>
                <a:solidFill>
                  <a:srgbClr val="FFFFFF"/>
                </a:solidFill>
                <a:effectLst/>
                <a:uLnTx/>
                <a:uFillTx/>
                <a:latin typeface="Calibri" panose="020F0502020204030204" pitchFamily="34" charset="0"/>
                <a:ea typeface="MS PGothic"/>
                <a:cs typeface="MS PGothic"/>
              </a:rPr>
              <a:t>Everolimus</a:t>
            </a:r>
            <a:r>
              <a:rPr kumimoji="0" lang="en-GB" sz="1050" b="0" i="0" u="none" strike="noStrike" kern="1200" cap="none" spc="0" normalizeH="0" baseline="0" noProof="0">
                <a:ln>
                  <a:noFill/>
                </a:ln>
                <a:solidFill>
                  <a:srgbClr val="FFFFFF"/>
                </a:solidFill>
                <a:effectLst/>
                <a:uLnTx/>
                <a:uFillTx/>
                <a:latin typeface="Calibri" panose="020F0502020204030204" pitchFamily="34" charset="0"/>
                <a:ea typeface="MS PGothic"/>
                <a:cs typeface="MS PGothic"/>
              </a:rPr>
              <a:t> 10 mg/d + Octreotide LAR </a:t>
            </a:r>
          </a:p>
        </p:txBody>
      </p:sp>
      <p:sp>
        <p:nvSpPr>
          <p:cNvPr id="40" name="Text Box 15"/>
          <p:cNvSpPr txBox="1">
            <a:spLocks noChangeArrowheads="1"/>
          </p:cNvSpPr>
          <p:nvPr/>
        </p:nvSpPr>
        <p:spPr bwMode="auto">
          <a:xfrm>
            <a:off x="713852" y="1358395"/>
            <a:ext cx="1626575" cy="923330"/>
          </a:xfrm>
          <a:prstGeom prst="rect">
            <a:avLst/>
          </a:prstGeom>
          <a:noFill/>
          <a:ln w="0">
            <a:noFill/>
            <a:miter lim="800000"/>
            <a:headEnd/>
            <a:tailEnd/>
          </a:ln>
        </p:spPr>
        <p:txBody>
          <a:bodyPr wrap="square">
            <a:spAutoFit/>
          </a:bodyPr>
          <a:lstStyle/>
          <a:p>
            <a:pPr marL="0" marR="0" lvl="0" indent="0" algn="ctr" defTabSz="914400" rtl="0" eaLnBrk="0" fontAlgn="base" latinLnBrk="0" hangingPunct="0">
              <a:lnSpc>
                <a:spcPct val="100000"/>
              </a:lnSpc>
              <a:spcBef>
                <a:spcPct val="20000"/>
              </a:spcBef>
              <a:spcAft>
                <a:spcPct val="0"/>
              </a:spcAft>
              <a:buClr>
                <a:srgbClr val="FFFF00"/>
              </a:buClr>
              <a:buSzTx/>
              <a:buFontTx/>
              <a:buNone/>
              <a:tabLst/>
              <a:defRPr/>
            </a:pPr>
            <a:r>
              <a:rPr kumimoji="0" lang="en-GB" sz="1800" b="0" i="0" u="none" strike="noStrike" kern="1200" cap="none" spc="0" normalizeH="0" baseline="0" noProof="0">
                <a:ln>
                  <a:noFill/>
                </a:ln>
                <a:solidFill>
                  <a:srgbClr val="000000"/>
                </a:solidFill>
                <a:effectLst/>
                <a:uLnTx/>
                <a:uFillTx/>
                <a:latin typeface="Calibri" pitchFamily="34" charset="0"/>
                <a:ea typeface="ＭＳ Ｐゴシック"/>
                <a:cs typeface="ＭＳ Ｐゴシック"/>
              </a:rPr>
              <a:t>RADIANT 2 </a:t>
            </a:r>
            <a:r>
              <a:rPr kumimoji="0" lang="en-GB" sz="1200" b="0" i="0" u="none" strike="noStrike" kern="1200" cap="none" spc="0" normalizeH="0" baseline="0" noProof="0">
                <a:ln>
                  <a:noFill/>
                </a:ln>
                <a:solidFill>
                  <a:srgbClr val="000000"/>
                </a:solidFill>
                <a:effectLst/>
                <a:uLnTx/>
                <a:uFillTx/>
                <a:latin typeface="Calibri" pitchFamily="34" charset="0"/>
                <a:ea typeface="ＭＳ Ｐゴシック"/>
                <a:cs typeface="ＭＳ Ｐゴシック"/>
              </a:rPr>
              <a:t>advanced NET with history of carcinoid syndrome</a:t>
            </a:r>
          </a:p>
        </p:txBody>
      </p:sp>
      <p:sp>
        <p:nvSpPr>
          <p:cNvPr id="42" name="Text Box 20"/>
          <p:cNvSpPr txBox="1">
            <a:spLocks noChangeArrowheads="1"/>
          </p:cNvSpPr>
          <p:nvPr/>
        </p:nvSpPr>
        <p:spPr bwMode="auto">
          <a:xfrm>
            <a:off x="3298790" y="2023192"/>
            <a:ext cx="1336272" cy="416511"/>
          </a:xfrm>
          <a:prstGeom prst="rect">
            <a:avLst/>
          </a:prstGeom>
          <a:solidFill>
            <a:schemeClr val="accent3"/>
          </a:solidFill>
          <a:ln w="3175">
            <a:solidFill>
              <a:schemeClr val="bg1"/>
            </a:solidFill>
            <a:miter lim="800000"/>
            <a:headEnd/>
            <a:tailEnd/>
          </a:ln>
          <a:effectLst/>
        </p:spPr>
        <p:txBody>
          <a:bodyPr anchor="ctr" anchorCtr="1"/>
          <a:lstStyle/>
          <a:p>
            <a:pPr marL="0" marR="0" lvl="0" indent="0" algn="ctr" defTabSz="914400" rtl="0" eaLnBrk="0" fontAlgn="base" latinLnBrk="0" hangingPunct="0">
              <a:lnSpc>
                <a:spcPct val="100000"/>
              </a:lnSpc>
              <a:spcBef>
                <a:spcPct val="20000"/>
              </a:spcBef>
              <a:spcAft>
                <a:spcPct val="0"/>
              </a:spcAft>
              <a:buClrTx/>
              <a:buSzTx/>
              <a:buFontTx/>
              <a:buNone/>
              <a:tabLst/>
              <a:defRPr/>
            </a:pPr>
            <a:r>
              <a:rPr kumimoji="0" lang="en-GB" sz="1050" b="0" i="0" u="none" strike="noStrike" kern="1200" cap="none" spc="0" normalizeH="0" baseline="0" noProof="0">
                <a:ln>
                  <a:noFill/>
                </a:ln>
                <a:solidFill>
                  <a:srgbClr val="FFFFFF"/>
                </a:solidFill>
                <a:effectLst/>
                <a:uLnTx/>
                <a:uFillTx/>
                <a:latin typeface="Calibri" panose="020F0502020204030204" pitchFamily="34" charset="0"/>
                <a:ea typeface="MS PGothic"/>
                <a:cs typeface="MS PGothic"/>
              </a:rPr>
              <a:t>Placebo + Octreotide LAR</a:t>
            </a:r>
          </a:p>
        </p:txBody>
      </p:sp>
      <p:sp>
        <p:nvSpPr>
          <p:cNvPr id="44" name="TextBox 43"/>
          <p:cNvSpPr txBox="1"/>
          <p:nvPr/>
        </p:nvSpPr>
        <p:spPr>
          <a:xfrm>
            <a:off x="2079104" y="1860184"/>
            <a:ext cx="856241"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N = 429</a:t>
            </a:r>
          </a:p>
        </p:txBody>
      </p:sp>
      <p:sp>
        <p:nvSpPr>
          <p:cNvPr id="45" name="Bent-Up Arrow 44"/>
          <p:cNvSpPr/>
          <p:nvPr/>
        </p:nvSpPr>
        <p:spPr bwMode="auto">
          <a:xfrm>
            <a:off x="3985556" y="1697477"/>
            <a:ext cx="609599" cy="277129"/>
          </a:xfrm>
          <a:prstGeom prst="bentUpArrow">
            <a:avLst>
              <a:gd name="adj1" fmla="val 31383"/>
              <a:gd name="adj2" fmla="val 25000"/>
              <a:gd name="adj3" fmla="val 25000"/>
            </a:avLst>
          </a:prstGeom>
          <a:solidFill>
            <a:schemeClr val="tx2">
              <a:lumMod val="90000"/>
            </a:schemeClr>
          </a:solidFill>
          <a:ln w="3175" cap="flat" cmpd="sng" algn="ctr">
            <a:noFill/>
            <a:prstDash val="solid"/>
            <a:round/>
            <a:headEnd type="none" w="med" len="med"/>
            <a:tailEnd type="none" w="med" len="med"/>
          </a:ln>
          <a:effec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600" b="1" i="0" u="none" strike="noStrike" kern="0" cap="none" spc="0" normalizeH="0" baseline="0" noProof="0">
              <a:ln>
                <a:noFill/>
              </a:ln>
              <a:solidFill>
                <a:srgbClr val="000000"/>
              </a:solidFill>
              <a:effectLst/>
              <a:uLnTx/>
              <a:uFillTx/>
              <a:latin typeface="Calibri" panose="020F0502020204030204" pitchFamily="34" charset="0"/>
              <a:ea typeface="MS PGothic" pitchFamily="34" charset="-128"/>
              <a:cs typeface="Arial" pitchFamily="34" charset="0"/>
            </a:endParaRPr>
          </a:p>
        </p:txBody>
      </p:sp>
      <p:sp>
        <p:nvSpPr>
          <p:cNvPr id="46" name="TextBox 45"/>
          <p:cNvSpPr txBox="1"/>
          <p:nvPr/>
        </p:nvSpPr>
        <p:spPr>
          <a:xfrm>
            <a:off x="3787057" y="1650036"/>
            <a:ext cx="945471"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crossover</a:t>
            </a:r>
          </a:p>
        </p:txBody>
      </p:sp>
      <p:sp>
        <p:nvSpPr>
          <p:cNvPr id="51" name="Text Box 15"/>
          <p:cNvSpPr txBox="1">
            <a:spLocks noChangeArrowheads="1"/>
          </p:cNvSpPr>
          <p:nvPr/>
        </p:nvSpPr>
        <p:spPr bwMode="auto">
          <a:xfrm>
            <a:off x="763745" y="4884819"/>
            <a:ext cx="1587500" cy="923330"/>
          </a:xfrm>
          <a:prstGeom prst="rect">
            <a:avLst/>
          </a:prstGeom>
          <a:noFill/>
          <a:ln w="0">
            <a:noFill/>
            <a:miter lim="800000"/>
            <a:headEnd/>
            <a:tailEnd/>
          </a:ln>
        </p:spPr>
        <p:txBody>
          <a:bodyPr wrap="square">
            <a:spAutoFit/>
          </a:bodyPr>
          <a:lstStyle/>
          <a:p>
            <a:pPr marL="0" marR="0" lvl="0" indent="0" algn="ctr" defTabSz="914400" rtl="0" eaLnBrk="0" fontAlgn="base" latinLnBrk="0" hangingPunct="0">
              <a:lnSpc>
                <a:spcPct val="100000"/>
              </a:lnSpc>
              <a:spcBef>
                <a:spcPct val="20000"/>
              </a:spcBef>
              <a:spcAft>
                <a:spcPct val="0"/>
              </a:spcAft>
              <a:buClr>
                <a:srgbClr val="FFFF00"/>
              </a:buClr>
              <a:buSzTx/>
              <a:buFontTx/>
              <a:buNone/>
              <a:tabLst/>
              <a:defRPr/>
            </a:pPr>
            <a:r>
              <a:rPr kumimoji="0" lang="en-GB" sz="1800" b="0" i="0" u="none" strike="noStrike" kern="1200" cap="none" spc="0" normalizeH="0" baseline="0" noProof="0">
                <a:ln>
                  <a:noFill/>
                </a:ln>
                <a:solidFill>
                  <a:srgbClr val="000000"/>
                </a:solidFill>
                <a:effectLst/>
                <a:uLnTx/>
                <a:uFillTx/>
                <a:latin typeface="Calibri" pitchFamily="34" charset="0"/>
                <a:ea typeface="ＭＳ Ｐゴシック"/>
                <a:cs typeface="ＭＳ Ｐゴシック"/>
              </a:rPr>
              <a:t>RADIANT 4 </a:t>
            </a:r>
            <a:r>
              <a:rPr kumimoji="0" lang="en-GB" sz="1200" b="0" i="0" u="none" strike="noStrike" kern="1200" cap="none" spc="0" normalizeH="0" baseline="0" noProof="0">
                <a:ln>
                  <a:noFill/>
                </a:ln>
                <a:solidFill>
                  <a:srgbClr val="000000"/>
                </a:solidFill>
                <a:effectLst/>
                <a:uLnTx/>
                <a:uFillTx/>
                <a:latin typeface="Calibri" pitchFamily="34" charset="0"/>
                <a:ea typeface="ＭＳ Ｐゴシック"/>
                <a:cs typeface="ＭＳ Ｐゴシック"/>
              </a:rPr>
              <a:t>advanced NET, no history of carcinoid syndrome</a:t>
            </a:r>
          </a:p>
        </p:txBody>
      </p:sp>
      <p:sp>
        <p:nvSpPr>
          <p:cNvPr id="54" name="TextBox 53"/>
          <p:cNvSpPr txBox="1"/>
          <p:nvPr/>
        </p:nvSpPr>
        <p:spPr>
          <a:xfrm>
            <a:off x="2319605" y="5096151"/>
            <a:ext cx="393700"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2:1</a:t>
            </a:r>
          </a:p>
        </p:txBody>
      </p:sp>
      <p:sp>
        <p:nvSpPr>
          <p:cNvPr id="55" name="TextBox 54"/>
          <p:cNvSpPr txBox="1"/>
          <p:nvPr/>
        </p:nvSpPr>
        <p:spPr>
          <a:xfrm>
            <a:off x="2079104" y="5442455"/>
            <a:ext cx="712613"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N = 302</a:t>
            </a:r>
          </a:p>
        </p:txBody>
      </p:sp>
      <p:sp>
        <p:nvSpPr>
          <p:cNvPr id="59" name="Text Box 21"/>
          <p:cNvSpPr txBox="1">
            <a:spLocks noChangeArrowheads="1"/>
          </p:cNvSpPr>
          <p:nvPr/>
        </p:nvSpPr>
        <p:spPr bwMode="auto">
          <a:xfrm>
            <a:off x="412643" y="6364224"/>
            <a:ext cx="8083658" cy="276999"/>
          </a:xfrm>
          <a:prstGeom prst="rect">
            <a:avLst/>
          </a:prstGeom>
          <a:noFill/>
          <a:ln w="9525">
            <a:noFill/>
            <a:miter lim="800000"/>
            <a:headEnd/>
            <a:tailEnd/>
          </a:ln>
        </p:spPr>
        <p:txBody>
          <a:bodyPr wrap="square"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a:ea typeface="+mn-ea"/>
                <a:cs typeface="Arial" panose="020B0604020202020204" pitchFamily="34" charset="0"/>
              </a:rPr>
              <a:t>Pavel. Lancet. 2011;378:2005. Yao. NEJM. 2011;364:514. Yao. Lancet. 2016;387:968.</a:t>
            </a:r>
          </a:p>
        </p:txBody>
      </p:sp>
      <p:sp>
        <p:nvSpPr>
          <p:cNvPr id="56" name="TextBox 55"/>
          <p:cNvSpPr txBox="1"/>
          <p:nvPr/>
        </p:nvSpPr>
        <p:spPr>
          <a:xfrm rot="16200000">
            <a:off x="4527351" y="5257998"/>
            <a:ext cx="1577158"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Probability of PFS (%)</a:t>
            </a:r>
          </a:p>
        </p:txBody>
      </p:sp>
      <p:sp>
        <p:nvSpPr>
          <p:cNvPr id="57" name="TextBox 56"/>
          <p:cNvSpPr txBox="1"/>
          <p:nvPr/>
        </p:nvSpPr>
        <p:spPr>
          <a:xfrm rot="16200000">
            <a:off x="4404510" y="1731497"/>
            <a:ext cx="1822705"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Probability of  PFS</a:t>
            </a:r>
            <a:r>
              <a:rPr lang="en-US" sz="1200">
                <a:solidFill>
                  <a:srgbClr val="000000"/>
                </a:solidFill>
                <a:latin typeface="Calibri"/>
              </a:rPr>
              <a:t> (</a:t>
            </a:r>
            <a:r>
              <a:rPr kumimoji="0" lang="en-US" sz="12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 %)</a:t>
            </a:r>
          </a:p>
        </p:txBody>
      </p:sp>
      <p:sp>
        <p:nvSpPr>
          <p:cNvPr id="58" name="TextBox 57"/>
          <p:cNvSpPr txBox="1"/>
          <p:nvPr/>
        </p:nvSpPr>
        <p:spPr>
          <a:xfrm rot="16200000">
            <a:off x="4580503" y="3493873"/>
            <a:ext cx="1559379"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Probability of PFS (%)</a:t>
            </a:r>
          </a:p>
        </p:txBody>
      </p:sp>
      <p:sp>
        <p:nvSpPr>
          <p:cNvPr id="60" name="TextBox 59"/>
          <p:cNvSpPr txBox="1"/>
          <p:nvPr/>
        </p:nvSpPr>
        <p:spPr>
          <a:xfrm>
            <a:off x="7675175" y="6186657"/>
            <a:ext cx="1393999"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Mo</a:t>
            </a:r>
          </a:p>
        </p:txBody>
      </p:sp>
      <p:sp>
        <p:nvSpPr>
          <p:cNvPr id="47" name="Text Box 20"/>
          <p:cNvSpPr txBox="1">
            <a:spLocks noChangeArrowheads="1"/>
          </p:cNvSpPr>
          <p:nvPr/>
        </p:nvSpPr>
        <p:spPr bwMode="auto">
          <a:xfrm>
            <a:off x="3285402" y="4806565"/>
            <a:ext cx="1336272" cy="416511"/>
          </a:xfrm>
          <a:prstGeom prst="rect">
            <a:avLst/>
          </a:prstGeom>
          <a:solidFill>
            <a:schemeClr val="accent6"/>
          </a:solidFill>
          <a:ln w="3175">
            <a:solidFill>
              <a:schemeClr val="bg1"/>
            </a:solidFill>
            <a:miter lim="800000"/>
            <a:headEnd/>
            <a:tailEnd/>
          </a:ln>
          <a:effectLst/>
        </p:spPr>
        <p:txBody>
          <a:bodyPr anchor="ctr" anchorCtr="1"/>
          <a:lstStyle/>
          <a:p>
            <a:pPr marL="0" marR="0" lvl="0" indent="0" algn="ctr" defTabSz="914400" rtl="0" eaLnBrk="0" fontAlgn="base" latinLnBrk="0" hangingPunct="0">
              <a:lnSpc>
                <a:spcPct val="100000"/>
              </a:lnSpc>
              <a:spcBef>
                <a:spcPct val="20000"/>
              </a:spcBef>
              <a:spcAft>
                <a:spcPct val="0"/>
              </a:spcAft>
              <a:buClrTx/>
              <a:buSzTx/>
              <a:buFontTx/>
              <a:buNone/>
              <a:tabLst/>
              <a:defRPr/>
            </a:pPr>
            <a:r>
              <a:rPr kumimoji="0" lang="en-GB" sz="1050" b="0" i="0" u="none" strike="noStrike" kern="1200" cap="none" spc="0" normalizeH="0" baseline="0" noProof="0" err="1">
                <a:ln>
                  <a:noFill/>
                </a:ln>
                <a:solidFill>
                  <a:srgbClr val="FFFFFF"/>
                </a:solidFill>
                <a:effectLst/>
                <a:uLnTx/>
                <a:uFillTx/>
                <a:latin typeface="Calibri" panose="020F0502020204030204" pitchFamily="34" charset="0"/>
                <a:ea typeface="MS PGothic"/>
                <a:cs typeface="MS PGothic"/>
              </a:rPr>
              <a:t>Everolimus</a:t>
            </a:r>
            <a:r>
              <a:rPr kumimoji="0" lang="en-GB" sz="1050" b="0" i="0" u="none" strike="noStrike" kern="1200" cap="none" spc="0" normalizeH="0" baseline="0" noProof="0">
                <a:ln>
                  <a:noFill/>
                </a:ln>
                <a:solidFill>
                  <a:srgbClr val="FFFFFF"/>
                </a:solidFill>
                <a:effectLst/>
                <a:uLnTx/>
                <a:uFillTx/>
                <a:latin typeface="Calibri" panose="020F0502020204030204" pitchFamily="34" charset="0"/>
                <a:ea typeface="MS PGothic"/>
                <a:cs typeface="MS PGothic"/>
              </a:rPr>
              <a:t> 10 mg/d </a:t>
            </a:r>
          </a:p>
        </p:txBody>
      </p:sp>
      <p:sp>
        <p:nvSpPr>
          <p:cNvPr id="53" name="Text Box 20"/>
          <p:cNvSpPr txBox="1">
            <a:spLocks noChangeArrowheads="1"/>
          </p:cNvSpPr>
          <p:nvPr/>
        </p:nvSpPr>
        <p:spPr bwMode="auto">
          <a:xfrm>
            <a:off x="3285402" y="5605469"/>
            <a:ext cx="1336272" cy="416511"/>
          </a:xfrm>
          <a:prstGeom prst="rect">
            <a:avLst/>
          </a:prstGeom>
          <a:solidFill>
            <a:schemeClr val="tx2">
              <a:lumMod val="90000"/>
            </a:schemeClr>
          </a:solidFill>
          <a:ln w="3175">
            <a:solidFill>
              <a:schemeClr val="bg1"/>
            </a:solidFill>
            <a:miter lim="800000"/>
            <a:headEnd/>
            <a:tailEnd/>
          </a:ln>
          <a:effectLst/>
        </p:spPr>
        <p:txBody>
          <a:bodyPr anchor="ctr" anchorCtr="1"/>
          <a:lstStyle/>
          <a:p>
            <a:pPr marL="0" marR="0" lvl="0" indent="0" algn="ctr" defTabSz="914400" rtl="0" eaLnBrk="0" fontAlgn="base" latinLnBrk="0" hangingPunct="0">
              <a:lnSpc>
                <a:spcPct val="100000"/>
              </a:lnSpc>
              <a:spcBef>
                <a:spcPct val="20000"/>
              </a:spcBef>
              <a:spcAft>
                <a:spcPct val="0"/>
              </a:spcAft>
              <a:buClrTx/>
              <a:buSzTx/>
              <a:buFontTx/>
              <a:buNone/>
              <a:tabLst/>
              <a:defRPr/>
            </a:pPr>
            <a:r>
              <a:rPr kumimoji="0" lang="en-GB" sz="1050" b="0" i="0" u="none" strike="noStrike" kern="1200" cap="none" spc="0" normalizeH="0" baseline="0" noProof="0">
                <a:ln>
                  <a:noFill/>
                </a:ln>
                <a:solidFill>
                  <a:schemeClr val="bg1"/>
                </a:solidFill>
                <a:effectLst/>
                <a:uLnTx/>
                <a:uFillTx/>
                <a:latin typeface="Calibri" panose="020F0502020204030204" pitchFamily="34" charset="0"/>
                <a:ea typeface="MS PGothic"/>
                <a:cs typeface="MS PGothic"/>
              </a:rPr>
              <a:t>Placebo</a:t>
            </a:r>
          </a:p>
        </p:txBody>
      </p:sp>
      <p:grpSp>
        <p:nvGrpSpPr>
          <p:cNvPr id="8" name="Group 7">
            <a:extLst>
              <a:ext uri="{FF2B5EF4-FFF2-40B4-BE49-F238E27FC236}">
                <a16:creationId xmlns:a16="http://schemas.microsoft.com/office/drawing/2014/main" id="{B71D24A2-CB6C-1BAB-FD1A-B10851822852}"/>
              </a:ext>
            </a:extLst>
          </p:cNvPr>
          <p:cNvGrpSpPr/>
          <p:nvPr/>
        </p:nvGrpSpPr>
        <p:grpSpPr>
          <a:xfrm>
            <a:off x="2333081" y="4995986"/>
            <a:ext cx="911825" cy="819590"/>
            <a:chOff x="2714248" y="4995986"/>
            <a:chExt cx="911825" cy="819590"/>
          </a:xfrm>
        </p:grpSpPr>
        <p:cxnSp>
          <p:nvCxnSpPr>
            <p:cNvPr id="48" name="Straight Arrow Connector 17"/>
            <p:cNvCxnSpPr>
              <a:cxnSpLocks noChangeShapeType="1"/>
            </p:cNvCxnSpPr>
            <p:nvPr/>
          </p:nvCxnSpPr>
          <p:spPr bwMode="auto">
            <a:xfrm flipV="1">
              <a:off x="3084947" y="4995986"/>
              <a:ext cx="541126" cy="1580"/>
            </a:xfrm>
            <a:prstGeom prst="straightConnector1">
              <a:avLst/>
            </a:prstGeom>
            <a:noFill/>
            <a:ln w="38100">
              <a:solidFill>
                <a:schemeClr val="bg1"/>
              </a:solidFill>
              <a:round/>
              <a:headEnd/>
              <a:tailEnd type="triangle" w="med" len="med"/>
            </a:ln>
          </p:spPr>
        </p:cxnSp>
        <p:sp>
          <p:nvSpPr>
            <p:cNvPr id="49" name="Line 12"/>
            <p:cNvSpPr>
              <a:spLocks noChangeShapeType="1"/>
            </p:cNvSpPr>
            <p:nvPr/>
          </p:nvSpPr>
          <p:spPr bwMode="auto">
            <a:xfrm flipH="1">
              <a:off x="3103482" y="4997566"/>
              <a:ext cx="0" cy="818010"/>
            </a:xfrm>
            <a:prstGeom prst="line">
              <a:avLst/>
            </a:prstGeom>
            <a:noFill/>
            <a:ln w="38100">
              <a:solidFill>
                <a:schemeClr val="bg1"/>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52" name="Straight Arrow Connector 17"/>
            <p:cNvCxnSpPr>
              <a:cxnSpLocks noChangeShapeType="1"/>
            </p:cNvCxnSpPr>
            <p:nvPr/>
          </p:nvCxnSpPr>
          <p:spPr bwMode="auto">
            <a:xfrm flipV="1">
              <a:off x="3084432" y="5813725"/>
              <a:ext cx="541121" cy="1587"/>
            </a:xfrm>
            <a:prstGeom prst="straightConnector1">
              <a:avLst/>
            </a:prstGeom>
            <a:noFill/>
            <a:ln w="38100">
              <a:solidFill>
                <a:schemeClr val="bg1"/>
              </a:solidFill>
              <a:round/>
              <a:headEnd/>
              <a:tailEnd type="triangle" w="med" len="med"/>
            </a:ln>
          </p:spPr>
        </p:cxnSp>
        <p:sp>
          <p:nvSpPr>
            <p:cNvPr id="14" name="Line 13">
              <a:extLst>
                <a:ext uri="{FF2B5EF4-FFF2-40B4-BE49-F238E27FC236}">
                  <a16:creationId xmlns:a16="http://schemas.microsoft.com/office/drawing/2014/main" id="{BAD52AE9-6B8B-50B3-3120-A97B31E54919}"/>
                </a:ext>
              </a:extLst>
            </p:cNvPr>
            <p:cNvSpPr>
              <a:spLocks noChangeShapeType="1"/>
            </p:cNvSpPr>
            <p:nvPr/>
          </p:nvSpPr>
          <p:spPr bwMode="auto">
            <a:xfrm>
              <a:off x="2714248" y="5406571"/>
              <a:ext cx="393700" cy="0"/>
            </a:xfrm>
            <a:prstGeom prst="line">
              <a:avLst/>
            </a:prstGeom>
            <a:noFill/>
            <a:ln w="38100">
              <a:solidFill>
                <a:schemeClr val="bg1"/>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Calibri"/>
                <a:ea typeface="+mn-ea"/>
                <a:cs typeface="+mn-cs"/>
              </a:endParaRPr>
            </a:p>
          </p:txBody>
        </p:sp>
      </p:grpSp>
      <p:sp>
        <p:nvSpPr>
          <p:cNvPr id="3" name="Freeform: Shape 2">
            <a:extLst>
              <a:ext uri="{FF2B5EF4-FFF2-40B4-BE49-F238E27FC236}">
                <a16:creationId xmlns:a16="http://schemas.microsoft.com/office/drawing/2014/main" id="{5DB6CDC6-014E-A1EE-938E-3ACC8171A688}"/>
              </a:ext>
            </a:extLst>
          </p:cNvPr>
          <p:cNvSpPr/>
          <p:nvPr/>
        </p:nvSpPr>
        <p:spPr bwMode="auto">
          <a:xfrm>
            <a:off x="5867275" y="1134353"/>
            <a:ext cx="4364966" cy="1477992"/>
          </a:xfrm>
          <a:custGeom>
            <a:avLst/>
            <a:gdLst>
              <a:gd name="connsiteX0" fmla="*/ 0 w 4364966"/>
              <a:gd name="connsiteY0" fmla="*/ 0 h 1477992"/>
              <a:gd name="connsiteX1" fmla="*/ 0 w 4364966"/>
              <a:gd name="connsiteY1" fmla="*/ 1477992 h 1477992"/>
              <a:gd name="connsiteX2" fmla="*/ 4364966 w 4364966"/>
              <a:gd name="connsiteY2" fmla="*/ 1477992 h 1477992"/>
            </a:gdLst>
            <a:ahLst/>
            <a:cxnLst>
              <a:cxn ang="0">
                <a:pos x="connsiteX0" y="connsiteY0"/>
              </a:cxn>
              <a:cxn ang="0">
                <a:pos x="connsiteX1" y="connsiteY1"/>
              </a:cxn>
              <a:cxn ang="0">
                <a:pos x="connsiteX2" y="connsiteY2"/>
              </a:cxn>
            </a:cxnLst>
            <a:rect l="l" t="t" r="r" b="b"/>
            <a:pathLst>
              <a:path w="4364966" h="1477992">
                <a:moveTo>
                  <a:pt x="0" y="0"/>
                </a:moveTo>
                <a:lnTo>
                  <a:pt x="0" y="1477992"/>
                </a:lnTo>
                <a:lnTo>
                  <a:pt x="4364966" y="1477992"/>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19" name="Group 18">
            <a:extLst>
              <a:ext uri="{FF2B5EF4-FFF2-40B4-BE49-F238E27FC236}">
                <a16:creationId xmlns:a16="http://schemas.microsoft.com/office/drawing/2014/main" id="{27F29AF9-296D-B9F8-E14C-040472C0C319}"/>
              </a:ext>
            </a:extLst>
          </p:cNvPr>
          <p:cNvGrpSpPr/>
          <p:nvPr/>
        </p:nvGrpSpPr>
        <p:grpSpPr>
          <a:xfrm>
            <a:off x="5802951" y="1130019"/>
            <a:ext cx="79528" cy="1482107"/>
            <a:chOff x="6064298" y="1130019"/>
            <a:chExt cx="199348" cy="1482107"/>
          </a:xfrm>
        </p:grpSpPr>
        <p:cxnSp>
          <p:nvCxnSpPr>
            <p:cNvPr id="9" name="Straight Connector 8">
              <a:extLst>
                <a:ext uri="{FF2B5EF4-FFF2-40B4-BE49-F238E27FC236}">
                  <a16:creationId xmlns:a16="http://schemas.microsoft.com/office/drawing/2014/main" id="{0CEDAC3B-D333-C94A-E8A9-4A4F620DEDD0}"/>
                </a:ext>
              </a:extLst>
            </p:cNvPr>
            <p:cNvCxnSpPr/>
            <p:nvPr/>
          </p:nvCxnSpPr>
          <p:spPr bwMode="auto">
            <a:xfrm>
              <a:off x="6064298" y="1130019"/>
              <a:ext cx="199348"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FD51356A-52DC-727B-4FFC-D11EFA056D35}"/>
                </a:ext>
              </a:extLst>
            </p:cNvPr>
            <p:cNvCxnSpPr/>
            <p:nvPr/>
          </p:nvCxnSpPr>
          <p:spPr bwMode="auto">
            <a:xfrm>
              <a:off x="6064298" y="1426440"/>
              <a:ext cx="19934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19CBEC9E-73B7-38EA-4B2A-DB460F2CD743}"/>
                </a:ext>
              </a:extLst>
            </p:cNvPr>
            <p:cNvCxnSpPr/>
            <p:nvPr/>
          </p:nvCxnSpPr>
          <p:spPr bwMode="auto">
            <a:xfrm>
              <a:off x="6064298" y="1722861"/>
              <a:ext cx="19934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A394285-BEA6-568B-D815-6754C7981197}"/>
                </a:ext>
              </a:extLst>
            </p:cNvPr>
            <p:cNvCxnSpPr/>
            <p:nvPr/>
          </p:nvCxnSpPr>
          <p:spPr bwMode="auto">
            <a:xfrm>
              <a:off x="6064298" y="2019282"/>
              <a:ext cx="19934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158CC1B4-E955-8EC7-EC3D-7ACF0E192450}"/>
                </a:ext>
              </a:extLst>
            </p:cNvPr>
            <p:cNvCxnSpPr/>
            <p:nvPr/>
          </p:nvCxnSpPr>
          <p:spPr bwMode="auto">
            <a:xfrm>
              <a:off x="6064298" y="2315703"/>
              <a:ext cx="19934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2056214-F8AC-702B-0A5A-34E47D3D5E4D}"/>
                </a:ext>
              </a:extLst>
            </p:cNvPr>
            <p:cNvCxnSpPr/>
            <p:nvPr/>
          </p:nvCxnSpPr>
          <p:spPr bwMode="auto">
            <a:xfrm>
              <a:off x="6064298" y="2612126"/>
              <a:ext cx="199348" cy="0"/>
            </a:xfrm>
            <a:prstGeom prst="line">
              <a:avLst/>
            </a:prstGeom>
            <a:noFill/>
            <a:ln w="28575" cap="flat" cmpd="sng" algn="ctr">
              <a:solidFill>
                <a:schemeClr val="bg1"/>
              </a:solidFill>
              <a:prstDash val="solid"/>
              <a:round/>
              <a:headEnd type="none" w="med" len="med"/>
              <a:tailEnd type="none" w="med" len="med"/>
            </a:ln>
            <a:effectLst/>
          </p:spPr>
        </p:cxnSp>
      </p:grpSp>
      <p:grpSp>
        <p:nvGrpSpPr>
          <p:cNvPr id="77" name="Group 76">
            <a:extLst>
              <a:ext uri="{FF2B5EF4-FFF2-40B4-BE49-F238E27FC236}">
                <a16:creationId xmlns:a16="http://schemas.microsoft.com/office/drawing/2014/main" id="{F8B2B436-490F-95C1-5154-A091711AB7D6}"/>
              </a:ext>
            </a:extLst>
          </p:cNvPr>
          <p:cNvGrpSpPr/>
          <p:nvPr/>
        </p:nvGrpSpPr>
        <p:grpSpPr>
          <a:xfrm>
            <a:off x="5867275" y="2614275"/>
            <a:ext cx="4276007" cy="59588"/>
            <a:chOff x="6248442" y="2614274"/>
            <a:chExt cx="4276007" cy="138677"/>
          </a:xfrm>
        </p:grpSpPr>
        <p:cxnSp>
          <p:nvCxnSpPr>
            <p:cNvPr id="21" name="Straight Connector 20">
              <a:extLst>
                <a:ext uri="{FF2B5EF4-FFF2-40B4-BE49-F238E27FC236}">
                  <a16:creationId xmlns:a16="http://schemas.microsoft.com/office/drawing/2014/main" id="{C4C4ACDD-9DC4-DA83-0357-76B095790696}"/>
                </a:ext>
              </a:extLst>
            </p:cNvPr>
            <p:cNvCxnSpPr/>
            <p:nvPr/>
          </p:nvCxnSpPr>
          <p:spPr bwMode="auto">
            <a:xfrm>
              <a:off x="6248442" y="2614274"/>
              <a:ext cx="0" cy="138677"/>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3EC6D67-3DB9-7773-35CF-10DE4F1E1124}"/>
                </a:ext>
              </a:extLst>
            </p:cNvPr>
            <p:cNvCxnSpPr/>
            <p:nvPr/>
          </p:nvCxnSpPr>
          <p:spPr bwMode="auto">
            <a:xfrm>
              <a:off x="6473495" y="2614274"/>
              <a:ext cx="0" cy="138677"/>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E858845D-C7D5-83BB-36A9-EA0A1F754632}"/>
                </a:ext>
              </a:extLst>
            </p:cNvPr>
            <p:cNvCxnSpPr/>
            <p:nvPr/>
          </p:nvCxnSpPr>
          <p:spPr bwMode="auto">
            <a:xfrm>
              <a:off x="6698548" y="2614274"/>
              <a:ext cx="0" cy="138677"/>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8A9AE6A-1923-DF1F-6B04-DC7DAF469ED5}"/>
                </a:ext>
              </a:extLst>
            </p:cNvPr>
            <p:cNvCxnSpPr/>
            <p:nvPr/>
          </p:nvCxnSpPr>
          <p:spPr bwMode="auto">
            <a:xfrm>
              <a:off x="6923601" y="2614274"/>
              <a:ext cx="0" cy="138677"/>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5559003C-0025-D578-96CA-3273C4A6E2E6}"/>
                </a:ext>
              </a:extLst>
            </p:cNvPr>
            <p:cNvCxnSpPr/>
            <p:nvPr/>
          </p:nvCxnSpPr>
          <p:spPr bwMode="auto">
            <a:xfrm>
              <a:off x="7148654" y="2614274"/>
              <a:ext cx="0" cy="138677"/>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936B7C28-5591-6CFA-F85B-130A49FE44DD}"/>
                </a:ext>
              </a:extLst>
            </p:cNvPr>
            <p:cNvCxnSpPr/>
            <p:nvPr/>
          </p:nvCxnSpPr>
          <p:spPr bwMode="auto">
            <a:xfrm>
              <a:off x="7373707" y="2614274"/>
              <a:ext cx="0" cy="138677"/>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8AE914F4-51D0-AB2C-8C52-3C975C255F93}"/>
                </a:ext>
              </a:extLst>
            </p:cNvPr>
            <p:cNvCxnSpPr/>
            <p:nvPr/>
          </p:nvCxnSpPr>
          <p:spPr bwMode="auto">
            <a:xfrm>
              <a:off x="7598760" y="2614274"/>
              <a:ext cx="0" cy="138677"/>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434D1D2C-A0CA-0822-E956-018B9DF2715C}"/>
                </a:ext>
              </a:extLst>
            </p:cNvPr>
            <p:cNvCxnSpPr/>
            <p:nvPr/>
          </p:nvCxnSpPr>
          <p:spPr bwMode="auto">
            <a:xfrm>
              <a:off x="7823813" y="2614274"/>
              <a:ext cx="0" cy="138677"/>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01CC2ACE-C1B5-30B2-D253-9F9FFFDFCBD3}"/>
                </a:ext>
              </a:extLst>
            </p:cNvPr>
            <p:cNvCxnSpPr/>
            <p:nvPr/>
          </p:nvCxnSpPr>
          <p:spPr bwMode="auto">
            <a:xfrm>
              <a:off x="8048866" y="2614274"/>
              <a:ext cx="0" cy="138677"/>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E06CF6C9-CEB2-43FF-7318-F1F0E8F8EEF5}"/>
                </a:ext>
              </a:extLst>
            </p:cNvPr>
            <p:cNvCxnSpPr/>
            <p:nvPr/>
          </p:nvCxnSpPr>
          <p:spPr bwMode="auto">
            <a:xfrm>
              <a:off x="8273919" y="2614274"/>
              <a:ext cx="0" cy="138677"/>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C5DBF6EC-C58B-1F11-3CFA-AF7F35E61963}"/>
                </a:ext>
              </a:extLst>
            </p:cNvPr>
            <p:cNvCxnSpPr/>
            <p:nvPr/>
          </p:nvCxnSpPr>
          <p:spPr bwMode="auto">
            <a:xfrm>
              <a:off x="8498972" y="2614274"/>
              <a:ext cx="0" cy="138677"/>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6C4924ED-F59A-0BFA-9ADF-11B7C95FEC54}"/>
                </a:ext>
              </a:extLst>
            </p:cNvPr>
            <p:cNvCxnSpPr/>
            <p:nvPr/>
          </p:nvCxnSpPr>
          <p:spPr bwMode="auto">
            <a:xfrm>
              <a:off x="8724025" y="2614274"/>
              <a:ext cx="0" cy="138677"/>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E59EF917-6E13-E770-13A1-8CA4DE823E59}"/>
                </a:ext>
              </a:extLst>
            </p:cNvPr>
            <p:cNvCxnSpPr/>
            <p:nvPr/>
          </p:nvCxnSpPr>
          <p:spPr bwMode="auto">
            <a:xfrm>
              <a:off x="8949078" y="2614274"/>
              <a:ext cx="0" cy="138677"/>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60C78883-4896-407E-31DD-E14D5B6F5994}"/>
                </a:ext>
              </a:extLst>
            </p:cNvPr>
            <p:cNvCxnSpPr/>
            <p:nvPr/>
          </p:nvCxnSpPr>
          <p:spPr bwMode="auto">
            <a:xfrm>
              <a:off x="9174131" y="2614274"/>
              <a:ext cx="0" cy="138677"/>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5CFBD053-79F2-6A9B-78C3-0027E7318C26}"/>
                </a:ext>
              </a:extLst>
            </p:cNvPr>
            <p:cNvCxnSpPr/>
            <p:nvPr/>
          </p:nvCxnSpPr>
          <p:spPr bwMode="auto">
            <a:xfrm>
              <a:off x="9399184" y="2614274"/>
              <a:ext cx="0" cy="138677"/>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D357CEC6-C0A3-0EB2-AABA-53B6D6D7C7CC}"/>
                </a:ext>
              </a:extLst>
            </p:cNvPr>
            <p:cNvCxnSpPr/>
            <p:nvPr/>
          </p:nvCxnSpPr>
          <p:spPr bwMode="auto">
            <a:xfrm>
              <a:off x="9624237" y="2614274"/>
              <a:ext cx="0" cy="138677"/>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451844D9-AE95-D01B-1C20-785BAC61EA7E}"/>
                </a:ext>
              </a:extLst>
            </p:cNvPr>
            <p:cNvCxnSpPr/>
            <p:nvPr/>
          </p:nvCxnSpPr>
          <p:spPr bwMode="auto">
            <a:xfrm>
              <a:off x="9849290" y="2614274"/>
              <a:ext cx="0" cy="138677"/>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2CADE1C6-D67B-45D2-8B5B-6CADDFC869BE}"/>
                </a:ext>
              </a:extLst>
            </p:cNvPr>
            <p:cNvCxnSpPr/>
            <p:nvPr/>
          </p:nvCxnSpPr>
          <p:spPr bwMode="auto">
            <a:xfrm>
              <a:off x="10074343" y="2614274"/>
              <a:ext cx="0" cy="138677"/>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81CFA18C-AC39-9300-F8A1-45C6111D111F}"/>
                </a:ext>
              </a:extLst>
            </p:cNvPr>
            <p:cNvCxnSpPr/>
            <p:nvPr/>
          </p:nvCxnSpPr>
          <p:spPr bwMode="auto">
            <a:xfrm>
              <a:off x="10299396" y="2614274"/>
              <a:ext cx="0" cy="138677"/>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04365926-8D60-7835-AE1B-D9B62C002938}"/>
                </a:ext>
              </a:extLst>
            </p:cNvPr>
            <p:cNvCxnSpPr/>
            <p:nvPr/>
          </p:nvCxnSpPr>
          <p:spPr bwMode="auto">
            <a:xfrm>
              <a:off x="10524449" y="2614274"/>
              <a:ext cx="0" cy="138677"/>
            </a:xfrm>
            <a:prstGeom prst="line">
              <a:avLst/>
            </a:prstGeom>
            <a:noFill/>
            <a:ln w="28575" cap="flat" cmpd="sng" algn="ctr">
              <a:solidFill>
                <a:schemeClr val="bg1"/>
              </a:solidFill>
              <a:prstDash val="solid"/>
              <a:round/>
              <a:headEnd type="none" w="med" len="med"/>
              <a:tailEnd type="none" w="med" len="med"/>
            </a:ln>
            <a:effectLst/>
          </p:spPr>
        </p:cxnSp>
      </p:grpSp>
      <p:sp>
        <p:nvSpPr>
          <p:cNvPr id="78" name="TextBox 77">
            <a:extLst>
              <a:ext uri="{FF2B5EF4-FFF2-40B4-BE49-F238E27FC236}">
                <a16:creationId xmlns:a16="http://schemas.microsoft.com/office/drawing/2014/main" id="{9A212087-2410-455B-96E4-3BD4ED6FDA98}"/>
              </a:ext>
            </a:extLst>
          </p:cNvPr>
          <p:cNvSpPr txBox="1"/>
          <p:nvPr/>
        </p:nvSpPr>
        <p:spPr bwMode="auto">
          <a:xfrm>
            <a:off x="5464592" y="990407"/>
            <a:ext cx="4554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79" name="TextBox 78">
            <a:extLst>
              <a:ext uri="{FF2B5EF4-FFF2-40B4-BE49-F238E27FC236}">
                <a16:creationId xmlns:a16="http://schemas.microsoft.com/office/drawing/2014/main" id="{933E880F-F3D5-6A7C-3F3E-783047D2A490}"/>
              </a:ext>
            </a:extLst>
          </p:cNvPr>
          <p:cNvSpPr txBox="1"/>
          <p:nvPr/>
        </p:nvSpPr>
        <p:spPr bwMode="auto">
          <a:xfrm>
            <a:off x="5541669" y="1284619"/>
            <a:ext cx="3392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80" name="TextBox 79">
            <a:extLst>
              <a:ext uri="{FF2B5EF4-FFF2-40B4-BE49-F238E27FC236}">
                <a16:creationId xmlns:a16="http://schemas.microsoft.com/office/drawing/2014/main" id="{707AF6B3-2015-0B25-63F9-A4CAEC5D2221}"/>
              </a:ext>
            </a:extLst>
          </p:cNvPr>
          <p:cNvSpPr txBox="1"/>
          <p:nvPr/>
        </p:nvSpPr>
        <p:spPr bwMode="auto">
          <a:xfrm>
            <a:off x="5541669" y="1588194"/>
            <a:ext cx="3392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81" name="TextBox 80">
            <a:extLst>
              <a:ext uri="{FF2B5EF4-FFF2-40B4-BE49-F238E27FC236}">
                <a16:creationId xmlns:a16="http://schemas.microsoft.com/office/drawing/2014/main" id="{D6D3ECEC-1062-9D2F-342D-896782ED82DE}"/>
              </a:ext>
            </a:extLst>
          </p:cNvPr>
          <p:cNvSpPr txBox="1"/>
          <p:nvPr/>
        </p:nvSpPr>
        <p:spPr bwMode="auto">
          <a:xfrm>
            <a:off x="5541669" y="1878008"/>
            <a:ext cx="3392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82" name="TextBox 81">
            <a:extLst>
              <a:ext uri="{FF2B5EF4-FFF2-40B4-BE49-F238E27FC236}">
                <a16:creationId xmlns:a16="http://schemas.microsoft.com/office/drawing/2014/main" id="{D847C87F-00EB-7712-325C-586991168EA2}"/>
              </a:ext>
            </a:extLst>
          </p:cNvPr>
          <p:cNvSpPr txBox="1"/>
          <p:nvPr/>
        </p:nvSpPr>
        <p:spPr bwMode="auto">
          <a:xfrm>
            <a:off x="5541669" y="2167822"/>
            <a:ext cx="3392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83" name="TextBox 82">
            <a:extLst>
              <a:ext uri="{FF2B5EF4-FFF2-40B4-BE49-F238E27FC236}">
                <a16:creationId xmlns:a16="http://schemas.microsoft.com/office/drawing/2014/main" id="{FE738F58-8C25-0167-5DB5-EBD084DB0B57}"/>
              </a:ext>
            </a:extLst>
          </p:cNvPr>
          <p:cNvSpPr txBox="1"/>
          <p:nvPr/>
        </p:nvSpPr>
        <p:spPr bwMode="auto">
          <a:xfrm>
            <a:off x="5618584" y="2474937"/>
            <a:ext cx="2302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84" name="TextBox 83">
            <a:extLst>
              <a:ext uri="{FF2B5EF4-FFF2-40B4-BE49-F238E27FC236}">
                <a16:creationId xmlns:a16="http://schemas.microsoft.com/office/drawing/2014/main" id="{4B0CD85D-C19F-5C46-1650-5EA9F747FCE4}"/>
              </a:ext>
            </a:extLst>
          </p:cNvPr>
          <p:cNvSpPr txBox="1"/>
          <p:nvPr/>
        </p:nvSpPr>
        <p:spPr bwMode="auto">
          <a:xfrm>
            <a:off x="5736839" y="2596595"/>
            <a:ext cx="2302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85" name="TextBox 84">
            <a:extLst>
              <a:ext uri="{FF2B5EF4-FFF2-40B4-BE49-F238E27FC236}">
                <a16:creationId xmlns:a16="http://schemas.microsoft.com/office/drawing/2014/main" id="{A8588964-091E-BB0A-7B26-71966B730E46}"/>
              </a:ext>
            </a:extLst>
          </p:cNvPr>
          <p:cNvSpPr txBox="1"/>
          <p:nvPr/>
        </p:nvSpPr>
        <p:spPr bwMode="auto">
          <a:xfrm>
            <a:off x="5967132" y="2596595"/>
            <a:ext cx="2302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p>
        </p:txBody>
      </p:sp>
      <p:sp>
        <p:nvSpPr>
          <p:cNvPr id="86" name="TextBox 85">
            <a:extLst>
              <a:ext uri="{FF2B5EF4-FFF2-40B4-BE49-F238E27FC236}">
                <a16:creationId xmlns:a16="http://schemas.microsoft.com/office/drawing/2014/main" id="{3DA919D1-C76C-56C5-0871-5C56D80CDDC8}"/>
              </a:ext>
            </a:extLst>
          </p:cNvPr>
          <p:cNvSpPr txBox="1"/>
          <p:nvPr/>
        </p:nvSpPr>
        <p:spPr bwMode="auto">
          <a:xfrm>
            <a:off x="6195379" y="2596595"/>
            <a:ext cx="2302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p>
        </p:txBody>
      </p:sp>
      <p:sp>
        <p:nvSpPr>
          <p:cNvPr id="87" name="TextBox 86">
            <a:extLst>
              <a:ext uri="{FF2B5EF4-FFF2-40B4-BE49-F238E27FC236}">
                <a16:creationId xmlns:a16="http://schemas.microsoft.com/office/drawing/2014/main" id="{EB3F3667-B546-C6AA-F035-113ACBD7DF79}"/>
              </a:ext>
            </a:extLst>
          </p:cNvPr>
          <p:cNvSpPr txBox="1"/>
          <p:nvPr/>
        </p:nvSpPr>
        <p:spPr bwMode="auto">
          <a:xfrm>
            <a:off x="6423626" y="2596595"/>
            <a:ext cx="2302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p>
        </p:txBody>
      </p:sp>
      <p:sp>
        <p:nvSpPr>
          <p:cNvPr id="88" name="TextBox 87">
            <a:extLst>
              <a:ext uri="{FF2B5EF4-FFF2-40B4-BE49-F238E27FC236}">
                <a16:creationId xmlns:a16="http://schemas.microsoft.com/office/drawing/2014/main" id="{855EAF5A-B692-F96F-7064-0D0A122DB70B}"/>
              </a:ext>
            </a:extLst>
          </p:cNvPr>
          <p:cNvSpPr txBox="1"/>
          <p:nvPr/>
        </p:nvSpPr>
        <p:spPr bwMode="auto">
          <a:xfrm>
            <a:off x="6651873" y="2596595"/>
            <a:ext cx="2302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a:t>
            </a:r>
          </a:p>
        </p:txBody>
      </p:sp>
      <p:sp>
        <p:nvSpPr>
          <p:cNvPr id="89" name="TextBox 88">
            <a:extLst>
              <a:ext uri="{FF2B5EF4-FFF2-40B4-BE49-F238E27FC236}">
                <a16:creationId xmlns:a16="http://schemas.microsoft.com/office/drawing/2014/main" id="{B2EC6F45-4D14-26B1-FBD6-C6C886E2937A}"/>
              </a:ext>
            </a:extLst>
          </p:cNvPr>
          <p:cNvSpPr txBox="1"/>
          <p:nvPr/>
        </p:nvSpPr>
        <p:spPr bwMode="auto">
          <a:xfrm>
            <a:off x="6818520" y="2596595"/>
            <a:ext cx="3459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a:t>
            </a:r>
          </a:p>
        </p:txBody>
      </p:sp>
      <p:cxnSp>
        <p:nvCxnSpPr>
          <p:cNvPr id="270" name="Straight Connector 269">
            <a:extLst>
              <a:ext uri="{FF2B5EF4-FFF2-40B4-BE49-F238E27FC236}">
                <a16:creationId xmlns:a16="http://schemas.microsoft.com/office/drawing/2014/main" id="{1122AA81-83A3-627F-AB60-EC2660223DC4}"/>
              </a:ext>
            </a:extLst>
          </p:cNvPr>
          <p:cNvCxnSpPr>
            <a:cxnSpLocks/>
          </p:cNvCxnSpPr>
          <p:nvPr/>
        </p:nvCxnSpPr>
        <p:spPr bwMode="auto">
          <a:xfrm>
            <a:off x="9305134" y="1486689"/>
            <a:ext cx="183980" cy="0"/>
          </a:xfrm>
          <a:prstGeom prst="line">
            <a:avLst/>
          </a:prstGeom>
          <a:noFill/>
          <a:ln w="28575" cap="flat" cmpd="sng" algn="ctr">
            <a:solidFill>
              <a:schemeClr val="accent3"/>
            </a:solidFill>
            <a:prstDash val="solid"/>
            <a:round/>
            <a:headEnd type="none" w="med" len="med"/>
            <a:tailEnd type="none" w="med" len="med"/>
          </a:ln>
          <a:effectLst/>
        </p:spPr>
      </p:cxnSp>
      <p:sp>
        <p:nvSpPr>
          <p:cNvPr id="90" name="TextBox 89">
            <a:extLst>
              <a:ext uri="{FF2B5EF4-FFF2-40B4-BE49-F238E27FC236}">
                <a16:creationId xmlns:a16="http://schemas.microsoft.com/office/drawing/2014/main" id="{31D8031A-3CCB-4AFC-5E0E-22489902A1D9}"/>
              </a:ext>
            </a:extLst>
          </p:cNvPr>
          <p:cNvSpPr txBox="1"/>
          <p:nvPr/>
        </p:nvSpPr>
        <p:spPr bwMode="auto">
          <a:xfrm>
            <a:off x="7036762" y="2596595"/>
            <a:ext cx="3459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91" name="TextBox 90">
            <a:extLst>
              <a:ext uri="{FF2B5EF4-FFF2-40B4-BE49-F238E27FC236}">
                <a16:creationId xmlns:a16="http://schemas.microsoft.com/office/drawing/2014/main" id="{CCFDD766-18DC-2B77-FBA5-50219A99C864}"/>
              </a:ext>
            </a:extLst>
          </p:cNvPr>
          <p:cNvSpPr txBox="1"/>
          <p:nvPr/>
        </p:nvSpPr>
        <p:spPr bwMode="auto">
          <a:xfrm>
            <a:off x="7275014" y="2596595"/>
            <a:ext cx="3459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14</a:t>
            </a:r>
          </a:p>
        </p:txBody>
      </p:sp>
      <p:sp>
        <p:nvSpPr>
          <p:cNvPr id="92" name="TextBox 91">
            <a:extLst>
              <a:ext uri="{FF2B5EF4-FFF2-40B4-BE49-F238E27FC236}">
                <a16:creationId xmlns:a16="http://schemas.microsoft.com/office/drawing/2014/main" id="{6D875634-10ED-9D1C-FF76-8957D1F5DC2A}"/>
              </a:ext>
            </a:extLst>
          </p:cNvPr>
          <p:cNvSpPr txBox="1"/>
          <p:nvPr/>
        </p:nvSpPr>
        <p:spPr bwMode="auto">
          <a:xfrm>
            <a:off x="7503261" y="2596595"/>
            <a:ext cx="3459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16</a:t>
            </a:r>
          </a:p>
        </p:txBody>
      </p:sp>
      <p:sp>
        <p:nvSpPr>
          <p:cNvPr id="93" name="TextBox 92">
            <a:extLst>
              <a:ext uri="{FF2B5EF4-FFF2-40B4-BE49-F238E27FC236}">
                <a16:creationId xmlns:a16="http://schemas.microsoft.com/office/drawing/2014/main" id="{C9FEAF3C-1FD2-5712-B024-60D575ECB933}"/>
              </a:ext>
            </a:extLst>
          </p:cNvPr>
          <p:cNvSpPr txBox="1"/>
          <p:nvPr/>
        </p:nvSpPr>
        <p:spPr bwMode="auto">
          <a:xfrm>
            <a:off x="7727681" y="2596595"/>
            <a:ext cx="3459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a:t>
            </a:r>
          </a:p>
        </p:txBody>
      </p:sp>
      <p:sp>
        <p:nvSpPr>
          <p:cNvPr id="94" name="TextBox 93">
            <a:extLst>
              <a:ext uri="{FF2B5EF4-FFF2-40B4-BE49-F238E27FC236}">
                <a16:creationId xmlns:a16="http://schemas.microsoft.com/office/drawing/2014/main" id="{3DD291BA-697B-BBE1-EB82-17872F5DAB12}"/>
              </a:ext>
            </a:extLst>
          </p:cNvPr>
          <p:cNvSpPr txBox="1"/>
          <p:nvPr/>
        </p:nvSpPr>
        <p:spPr bwMode="auto">
          <a:xfrm>
            <a:off x="7934505" y="2596595"/>
            <a:ext cx="3459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95" name="TextBox 94">
            <a:extLst>
              <a:ext uri="{FF2B5EF4-FFF2-40B4-BE49-F238E27FC236}">
                <a16:creationId xmlns:a16="http://schemas.microsoft.com/office/drawing/2014/main" id="{954C7F9A-513D-639A-351F-CC8CC12B2D1E}"/>
              </a:ext>
            </a:extLst>
          </p:cNvPr>
          <p:cNvSpPr txBox="1"/>
          <p:nvPr/>
        </p:nvSpPr>
        <p:spPr bwMode="auto">
          <a:xfrm>
            <a:off x="8188783" y="2596595"/>
            <a:ext cx="3459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22</a:t>
            </a:r>
          </a:p>
        </p:txBody>
      </p:sp>
      <p:sp>
        <p:nvSpPr>
          <p:cNvPr id="96" name="TextBox 95">
            <a:extLst>
              <a:ext uri="{FF2B5EF4-FFF2-40B4-BE49-F238E27FC236}">
                <a16:creationId xmlns:a16="http://schemas.microsoft.com/office/drawing/2014/main" id="{A2486824-75E1-25A6-06A1-18EC11997174}"/>
              </a:ext>
            </a:extLst>
          </p:cNvPr>
          <p:cNvSpPr txBox="1"/>
          <p:nvPr/>
        </p:nvSpPr>
        <p:spPr bwMode="auto">
          <a:xfrm>
            <a:off x="8391414" y="2596595"/>
            <a:ext cx="3459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97" name="TextBox 96">
            <a:extLst>
              <a:ext uri="{FF2B5EF4-FFF2-40B4-BE49-F238E27FC236}">
                <a16:creationId xmlns:a16="http://schemas.microsoft.com/office/drawing/2014/main" id="{0D18E053-EC56-0B4E-3C27-FD20CFBBD644}"/>
              </a:ext>
            </a:extLst>
          </p:cNvPr>
          <p:cNvSpPr txBox="1"/>
          <p:nvPr/>
        </p:nvSpPr>
        <p:spPr bwMode="auto">
          <a:xfrm>
            <a:off x="8620027" y="2596595"/>
            <a:ext cx="3459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26</a:t>
            </a:r>
          </a:p>
        </p:txBody>
      </p:sp>
      <p:sp>
        <p:nvSpPr>
          <p:cNvPr id="98" name="TextBox 97">
            <a:extLst>
              <a:ext uri="{FF2B5EF4-FFF2-40B4-BE49-F238E27FC236}">
                <a16:creationId xmlns:a16="http://schemas.microsoft.com/office/drawing/2014/main" id="{CC38638A-98DA-C42F-AE7F-C5A00884355B}"/>
              </a:ext>
            </a:extLst>
          </p:cNvPr>
          <p:cNvSpPr txBox="1"/>
          <p:nvPr/>
        </p:nvSpPr>
        <p:spPr bwMode="auto">
          <a:xfrm>
            <a:off x="8848274" y="2596595"/>
            <a:ext cx="3459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28</a:t>
            </a:r>
          </a:p>
        </p:txBody>
      </p:sp>
      <p:sp>
        <p:nvSpPr>
          <p:cNvPr id="99" name="TextBox 98">
            <a:extLst>
              <a:ext uri="{FF2B5EF4-FFF2-40B4-BE49-F238E27FC236}">
                <a16:creationId xmlns:a16="http://schemas.microsoft.com/office/drawing/2014/main" id="{D2A86B80-948A-D281-D0BD-9ED749EB902D}"/>
              </a:ext>
            </a:extLst>
          </p:cNvPr>
          <p:cNvSpPr txBox="1"/>
          <p:nvPr/>
        </p:nvSpPr>
        <p:spPr bwMode="auto">
          <a:xfrm>
            <a:off x="9069174" y="2596595"/>
            <a:ext cx="3459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a:t>
            </a:r>
          </a:p>
        </p:txBody>
      </p:sp>
      <p:sp>
        <p:nvSpPr>
          <p:cNvPr id="100" name="TextBox 99">
            <a:extLst>
              <a:ext uri="{FF2B5EF4-FFF2-40B4-BE49-F238E27FC236}">
                <a16:creationId xmlns:a16="http://schemas.microsoft.com/office/drawing/2014/main" id="{5AAA33CB-2C91-EFE6-8CAA-E463A65D2972}"/>
              </a:ext>
            </a:extLst>
          </p:cNvPr>
          <p:cNvSpPr txBox="1"/>
          <p:nvPr/>
        </p:nvSpPr>
        <p:spPr bwMode="auto">
          <a:xfrm>
            <a:off x="9305134" y="2596595"/>
            <a:ext cx="3459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32</a:t>
            </a:r>
          </a:p>
        </p:txBody>
      </p:sp>
      <p:sp>
        <p:nvSpPr>
          <p:cNvPr id="101" name="TextBox 100">
            <a:extLst>
              <a:ext uri="{FF2B5EF4-FFF2-40B4-BE49-F238E27FC236}">
                <a16:creationId xmlns:a16="http://schemas.microsoft.com/office/drawing/2014/main" id="{7800AE8B-6F5E-66F5-2AA8-E8982998FF74}"/>
              </a:ext>
            </a:extLst>
          </p:cNvPr>
          <p:cNvSpPr txBox="1"/>
          <p:nvPr/>
        </p:nvSpPr>
        <p:spPr bwMode="auto">
          <a:xfrm>
            <a:off x="9531046" y="2596595"/>
            <a:ext cx="3459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34</a:t>
            </a:r>
          </a:p>
        </p:txBody>
      </p:sp>
      <p:sp>
        <p:nvSpPr>
          <p:cNvPr id="102" name="TextBox 101">
            <a:extLst>
              <a:ext uri="{FF2B5EF4-FFF2-40B4-BE49-F238E27FC236}">
                <a16:creationId xmlns:a16="http://schemas.microsoft.com/office/drawing/2014/main" id="{6649129D-223B-A7A0-F816-29457B123F3B}"/>
              </a:ext>
            </a:extLst>
          </p:cNvPr>
          <p:cNvSpPr txBox="1"/>
          <p:nvPr/>
        </p:nvSpPr>
        <p:spPr bwMode="auto">
          <a:xfrm>
            <a:off x="9736378" y="2596595"/>
            <a:ext cx="3459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36</a:t>
            </a:r>
          </a:p>
        </p:txBody>
      </p:sp>
      <p:sp>
        <p:nvSpPr>
          <p:cNvPr id="103" name="TextBox 102">
            <a:extLst>
              <a:ext uri="{FF2B5EF4-FFF2-40B4-BE49-F238E27FC236}">
                <a16:creationId xmlns:a16="http://schemas.microsoft.com/office/drawing/2014/main" id="{B796FBE6-4E77-10FA-77A0-76671C770129}"/>
              </a:ext>
            </a:extLst>
          </p:cNvPr>
          <p:cNvSpPr txBox="1"/>
          <p:nvPr/>
        </p:nvSpPr>
        <p:spPr bwMode="auto">
          <a:xfrm>
            <a:off x="9984310" y="2596595"/>
            <a:ext cx="3459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38</a:t>
            </a:r>
          </a:p>
        </p:txBody>
      </p:sp>
      <p:grpSp>
        <p:nvGrpSpPr>
          <p:cNvPr id="204" name="Group 203">
            <a:extLst>
              <a:ext uri="{FF2B5EF4-FFF2-40B4-BE49-F238E27FC236}">
                <a16:creationId xmlns:a16="http://schemas.microsoft.com/office/drawing/2014/main" id="{9D52C066-AFF4-6BC4-98BF-3264546E1A49}"/>
              </a:ext>
            </a:extLst>
          </p:cNvPr>
          <p:cNvGrpSpPr/>
          <p:nvPr/>
        </p:nvGrpSpPr>
        <p:grpSpPr>
          <a:xfrm>
            <a:off x="5857066" y="1112048"/>
            <a:ext cx="4222435" cy="1212527"/>
            <a:chOff x="6238233" y="1112048"/>
            <a:chExt cx="4222435" cy="1212527"/>
          </a:xfrm>
        </p:grpSpPr>
        <p:sp>
          <p:nvSpPr>
            <p:cNvPr id="109" name="Rectangle 108">
              <a:extLst>
                <a:ext uri="{FF2B5EF4-FFF2-40B4-BE49-F238E27FC236}">
                  <a16:creationId xmlns:a16="http://schemas.microsoft.com/office/drawing/2014/main" id="{F3C7DFDC-E49A-ECEE-AB26-B848CCD67F26}"/>
                </a:ext>
              </a:extLst>
            </p:cNvPr>
            <p:cNvSpPr/>
            <p:nvPr/>
          </p:nvSpPr>
          <p:spPr bwMode="auto">
            <a:xfrm>
              <a:off x="8550430" y="1964531"/>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0" name="Rectangle 109">
              <a:extLst>
                <a:ext uri="{FF2B5EF4-FFF2-40B4-BE49-F238E27FC236}">
                  <a16:creationId xmlns:a16="http://schemas.microsoft.com/office/drawing/2014/main" id="{DB4DE918-7C5B-AF87-6669-28D89B383AE7}"/>
                </a:ext>
              </a:extLst>
            </p:cNvPr>
            <p:cNvSpPr/>
            <p:nvPr/>
          </p:nvSpPr>
          <p:spPr bwMode="auto">
            <a:xfrm>
              <a:off x="10414949" y="2278856"/>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1" name="Rectangle 110">
              <a:extLst>
                <a:ext uri="{FF2B5EF4-FFF2-40B4-BE49-F238E27FC236}">
                  <a16:creationId xmlns:a16="http://schemas.microsoft.com/office/drawing/2014/main" id="{4BB8239C-9D84-D549-C350-BE3EC42F7EC7}"/>
                </a:ext>
              </a:extLst>
            </p:cNvPr>
            <p:cNvSpPr/>
            <p:nvPr/>
          </p:nvSpPr>
          <p:spPr bwMode="auto">
            <a:xfrm>
              <a:off x="10014899" y="2278856"/>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2" name="Rectangle 111">
              <a:extLst>
                <a:ext uri="{FF2B5EF4-FFF2-40B4-BE49-F238E27FC236}">
                  <a16:creationId xmlns:a16="http://schemas.microsoft.com/office/drawing/2014/main" id="{9E0F5000-B0D0-CCFC-7241-9160210B730E}"/>
                </a:ext>
              </a:extLst>
            </p:cNvPr>
            <p:cNvSpPr/>
            <p:nvPr/>
          </p:nvSpPr>
          <p:spPr bwMode="auto">
            <a:xfrm>
              <a:off x="9907742" y="2278856"/>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5" name="Rectangle 114">
              <a:extLst>
                <a:ext uri="{FF2B5EF4-FFF2-40B4-BE49-F238E27FC236}">
                  <a16:creationId xmlns:a16="http://schemas.microsoft.com/office/drawing/2014/main" id="{21A7FE45-E07B-A435-0DFB-B4506E376D37}"/>
                </a:ext>
              </a:extLst>
            </p:cNvPr>
            <p:cNvSpPr/>
            <p:nvPr/>
          </p:nvSpPr>
          <p:spPr bwMode="auto">
            <a:xfrm>
              <a:off x="9926792" y="2278856"/>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6" name="Rectangle 115">
              <a:extLst>
                <a:ext uri="{FF2B5EF4-FFF2-40B4-BE49-F238E27FC236}">
                  <a16:creationId xmlns:a16="http://schemas.microsoft.com/office/drawing/2014/main" id="{9E1EA3D8-B8D8-1F15-CFD3-730E75657635}"/>
                </a:ext>
              </a:extLst>
            </p:cNvPr>
            <p:cNvSpPr/>
            <p:nvPr/>
          </p:nvSpPr>
          <p:spPr bwMode="auto">
            <a:xfrm>
              <a:off x="9945842" y="2278856"/>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7" name="Rectangle 116">
              <a:extLst>
                <a:ext uri="{FF2B5EF4-FFF2-40B4-BE49-F238E27FC236}">
                  <a16:creationId xmlns:a16="http://schemas.microsoft.com/office/drawing/2014/main" id="{EE30BBBC-B0B0-48F6-F9F8-661FE2ACCB53}"/>
                </a:ext>
              </a:extLst>
            </p:cNvPr>
            <p:cNvSpPr/>
            <p:nvPr/>
          </p:nvSpPr>
          <p:spPr bwMode="auto">
            <a:xfrm>
              <a:off x="9752961" y="2278856"/>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8" name="Rectangle 117">
              <a:extLst>
                <a:ext uri="{FF2B5EF4-FFF2-40B4-BE49-F238E27FC236}">
                  <a16:creationId xmlns:a16="http://schemas.microsoft.com/office/drawing/2014/main" id="{D714A5C0-6D10-1E16-8425-FB28BD162479}"/>
                </a:ext>
              </a:extLst>
            </p:cNvPr>
            <p:cNvSpPr/>
            <p:nvPr/>
          </p:nvSpPr>
          <p:spPr bwMode="auto">
            <a:xfrm>
              <a:off x="9738674" y="2212181"/>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9" name="Rectangle 118">
              <a:extLst>
                <a:ext uri="{FF2B5EF4-FFF2-40B4-BE49-F238E27FC236}">
                  <a16:creationId xmlns:a16="http://schemas.microsoft.com/office/drawing/2014/main" id="{ADF6196C-432E-B44F-1F6E-97711EFA39ED}"/>
                </a:ext>
              </a:extLst>
            </p:cNvPr>
            <p:cNvSpPr/>
            <p:nvPr/>
          </p:nvSpPr>
          <p:spPr bwMode="auto">
            <a:xfrm>
              <a:off x="9700574" y="2212181"/>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0" name="Rectangle 119">
              <a:extLst>
                <a:ext uri="{FF2B5EF4-FFF2-40B4-BE49-F238E27FC236}">
                  <a16:creationId xmlns:a16="http://schemas.microsoft.com/office/drawing/2014/main" id="{D254F118-9700-BD82-D878-B7AF14654B5A}"/>
                </a:ext>
              </a:extLst>
            </p:cNvPr>
            <p:cNvSpPr/>
            <p:nvPr/>
          </p:nvSpPr>
          <p:spPr bwMode="auto">
            <a:xfrm>
              <a:off x="9648187" y="2212181"/>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1" name="Rectangle 120">
              <a:extLst>
                <a:ext uri="{FF2B5EF4-FFF2-40B4-BE49-F238E27FC236}">
                  <a16:creationId xmlns:a16="http://schemas.microsoft.com/office/drawing/2014/main" id="{5D010769-5C10-1E34-B12D-59C22E4CBD8E}"/>
                </a:ext>
              </a:extLst>
            </p:cNvPr>
            <p:cNvSpPr/>
            <p:nvPr/>
          </p:nvSpPr>
          <p:spPr bwMode="auto">
            <a:xfrm>
              <a:off x="9598181" y="2212181"/>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2" name="Rectangle 121">
              <a:extLst>
                <a:ext uri="{FF2B5EF4-FFF2-40B4-BE49-F238E27FC236}">
                  <a16:creationId xmlns:a16="http://schemas.microsoft.com/office/drawing/2014/main" id="{C8F2E856-C229-3D19-F6DE-C71E9FF40579}"/>
                </a:ext>
              </a:extLst>
            </p:cNvPr>
            <p:cNvSpPr/>
            <p:nvPr/>
          </p:nvSpPr>
          <p:spPr bwMode="auto">
            <a:xfrm>
              <a:off x="9552938" y="2181225"/>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3" name="Rectangle 122">
              <a:extLst>
                <a:ext uri="{FF2B5EF4-FFF2-40B4-BE49-F238E27FC236}">
                  <a16:creationId xmlns:a16="http://schemas.microsoft.com/office/drawing/2014/main" id="{8B4C2105-BF37-602F-E9D8-FDB164FBDFC5}"/>
                </a:ext>
              </a:extLst>
            </p:cNvPr>
            <p:cNvSpPr/>
            <p:nvPr/>
          </p:nvSpPr>
          <p:spPr bwMode="auto">
            <a:xfrm>
              <a:off x="9471976" y="2181225"/>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4" name="Rectangle 123">
              <a:extLst>
                <a:ext uri="{FF2B5EF4-FFF2-40B4-BE49-F238E27FC236}">
                  <a16:creationId xmlns:a16="http://schemas.microsoft.com/office/drawing/2014/main" id="{D27AD92E-11C7-AB08-9998-3A55B8ADEE4E}"/>
                </a:ext>
              </a:extLst>
            </p:cNvPr>
            <p:cNvSpPr/>
            <p:nvPr/>
          </p:nvSpPr>
          <p:spPr bwMode="auto">
            <a:xfrm>
              <a:off x="9410063" y="2181225"/>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5" name="Rectangle 124">
              <a:extLst>
                <a:ext uri="{FF2B5EF4-FFF2-40B4-BE49-F238E27FC236}">
                  <a16:creationId xmlns:a16="http://schemas.microsoft.com/office/drawing/2014/main" id="{50D2FBBD-A52E-DC14-2174-1EAA1F88BA52}"/>
                </a:ext>
              </a:extLst>
            </p:cNvPr>
            <p:cNvSpPr/>
            <p:nvPr/>
          </p:nvSpPr>
          <p:spPr bwMode="auto">
            <a:xfrm>
              <a:off x="9350532" y="2162175"/>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6" name="Rectangle 125">
              <a:extLst>
                <a:ext uri="{FF2B5EF4-FFF2-40B4-BE49-F238E27FC236}">
                  <a16:creationId xmlns:a16="http://schemas.microsoft.com/office/drawing/2014/main" id="{01697141-4C8D-ACF2-C432-EE92FD55DFAB}"/>
                </a:ext>
              </a:extLst>
            </p:cNvPr>
            <p:cNvSpPr/>
            <p:nvPr/>
          </p:nvSpPr>
          <p:spPr bwMode="auto">
            <a:xfrm>
              <a:off x="9126694" y="2069306"/>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 name="Rectangle 126">
              <a:extLst>
                <a:ext uri="{FF2B5EF4-FFF2-40B4-BE49-F238E27FC236}">
                  <a16:creationId xmlns:a16="http://schemas.microsoft.com/office/drawing/2014/main" id="{6A07C2B5-3B9F-5DEB-D11D-0965705C8F60}"/>
                </a:ext>
              </a:extLst>
            </p:cNvPr>
            <p:cNvSpPr/>
            <p:nvPr/>
          </p:nvSpPr>
          <p:spPr bwMode="auto">
            <a:xfrm>
              <a:off x="9060019" y="2047875"/>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8" name="Rectangle 127">
              <a:extLst>
                <a:ext uri="{FF2B5EF4-FFF2-40B4-BE49-F238E27FC236}">
                  <a16:creationId xmlns:a16="http://schemas.microsoft.com/office/drawing/2014/main" id="{C50781EB-FE00-BE5A-837B-2BD4428DEC36}"/>
                </a:ext>
              </a:extLst>
            </p:cNvPr>
            <p:cNvSpPr/>
            <p:nvPr/>
          </p:nvSpPr>
          <p:spPr bwMode="auto">
            <a:xfrm>
              <a:off x="9043350" y="2047875"/>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9" name="Rectangle 128">
              <a:extLst>
                <a:ext uri="{FF2B5EF4-FFF2-40B4-BE49-F238E27FC236}">
                  <a16:creationId xmlns:a16="http://schemas.microsoft.com/office/drawing/2014/main" id="{D288362B-8897-2F84-7FC8-4B2D23188626}"/>
                </a:ext>
              </a:extLst>
            </p:cNvPr>
            <p:cNvSpPr/>
            <p:nvPr/>
          </p:nvSpPr>
          <p:spPr bwMode="auto">
            <a:xfrm>
              <a:off x="9021919" y="2047875"/>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0" name="Rectangle 129">
              <a:extLst>
                <a:ext uri="{FF2B5EF4-FFF2-40B4-BE49-F238E27FC236}">
                  <a16:creationId xmlns:a16="http://schemas.microsoft.com/office/drawing/2014/main" id="{448FCD02-6154-30DF-7B34-560866BF0D24}"/>
                </a:ext>
              </a:extLst>
            </p:cNvPr>
            <p:cNvSpPr/>
            <p:nvPr/>
          </p:nvSpPr>
          <p:spPr bwMode="auto">
            <a:xfrm>
              <a:off x="9017156" y="2031207"/>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1" name="Rectangle 130">
              <a:extLst>
                <a:ext uri="{FF2B5EF4-FFF2-40B4-BE49-F238E27FC236}">
                  <a16:creationId xmlns:a16="http://schemas.microsoft.com/office/drawing/2014/main" id="{7D9E8C49-9D1F-1F39-FE3D-39D7C0F59592}"/>
                </a:ext>
              </a:extLst>
            </p:cNvPr>
            <p:cNvSpPr/>
            <p:nvPr/>
          </p:nvSpPr>
          <p:spPr bwMode="auto">
            <a:xfrm>
              <a:off x="9000488" y="2031207"/>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2" name="Rectangle 131">
              <a:extLst>
                <a:ext uri="{FF2B5EF4-FFF2-40B4-BE49-F238E27FC236}">
                  <a16:creationId xmlns:a16="http://schemas.microsoft.com/office/drawing/2014/main" id="{658CF7E3-1889-0FA5-F11F-16A2BCF4BFFB}"/>
                </a:ext>
              </a:extLst>
            </p:cNvPr>
            <p:cNvSpPr/>
            <p:nvPr/>
          </p:nvSpPr>
          <p:spPr bwMode="auto">
            <a:xfrm>
              <a:off x="8998106" y="2007395"/>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3" name="Rectangle 132">
              <a:extLst>
                <a:ext uri="{FF2B5EF4-FFF2-40B4-BE49-F238E27FC236}">
                  <a16:creationId xmlns:a16="http://schemas.microsoft.com/office/drawing/2014/main" id="{1234BC03-7290-9E82-8B48-19F89581B4C8}"/>
                </a:ext>
              </a:extLst>
            </p:cNvPr>
            <p:cNvSpPr/>
            <p:nvPr/>
          </p:nvSpPr>
          <p:spPr bwMode="auto">
            <a:xfrm>
              <a:off x="8895712" y="2007395"/>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4" name="Rectangle 133">
              <a:extLst>
                <a:ext uri="{FF2B5EF4-FFF2-40B4-BE49-F238E27FC236}">
                  <a16:creationId xmlns:a16="http://schemas.microsoft.com/office/drawing/2014/main" id="{D4E8D26B-8C2C-805F-A5EB-29ECEEFACACC}"/>
                </a:ext>
              </a:extLst>
            </p:cNvPr>
            <p:cNvSpPr/>
            <p:nvPr/>
          </p:nvSpPr>
          <p:spPr bwMode="auto">
            <a:xfrm>
              <a:off x="8767124" y="1993108"/>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5" name="Rectangle 134">
              <a:extLst>
                <a:ext uri="{FF2B5EF4-FFF2-40B4-BE49-F238E27FC236}">
                  <a16:creationId xmlns:a16="http://schemas.microsoft.com/office/drawing/2014/main" id="{8B1FB16A-1847-B3D7-9132-30A221110073}"/>
                </a:ext>
              </a:extLst>
            </p:cNvPr>
            <p:cNvSpPr/>
            <p:nvPr/>
          </p:nvSpPr>
          <p:spPr bwMode="auto">
            <a:xfrm>
              <a:off x="8752836" y="1993108"/>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6" name="Rectangle 135">
              <a:extLst>
                <a:ext uri="{FF2B5EF4-FFF2-40B4-BE49-F238E27FC236}">
                  <a16:creationId xmlns:a16="http://schemas.microsoft.com/office/drawing/2014/main" id="{076F62B2-0120-40DA-B014-4B48A2A0C1D4}"/>
                </a:ext>
              </a:extLst>
            </p:cNvPr>
            <p:cNvSpPr/>
            <p:nvPr/>
          </p:nvSpPr>
          <p:spPr bwMode="auto">
            <a:xfrm>
              <a:off x="8719499" y="1993108"/>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7" name="Rectangle 136">
              <a:extLst>
                <a:ext uri="{FF2B5EF4-FFF2-40B4-BE49-F238E27FC236}">
                  <a16:creationId xmlns:a16="http://schemas.microsoft.com/office/drawing/2014/main" id="{E7804939-EED6-4407-49ED-214B1705A290}"/>
                </a:ext>
              </a:extLst>
            </p:cNvPr>
            <p:cNvSpPr/>
            <p:nvPr/>
          </p:nvSpPr>
          <p:spPr bwMode="auto">
            <a:xfrm>
              <a:off x="8683780" y="1993108"/>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8" name="Rectangle 137">
              <a:extLst>
                <a:ext uri="{FF2B5EF4-FFF2-40B4-BE49-F238E27FC236}">
                  <a16:creationId xmlns:a16="http://schemas.microsoft.com/office/drawing/2014/main" id="{56173815-6155-D0F6-0291-E6DE25B27430}"/>
                </a:ext>
              </a:extLst>
            </p:cNvPr>
            <p:cNvSpPr/>
            <p:nvPr/>
          </p:nvSpPr>
          <p:spPr bwMode="auto">
            <a:xfrm>
              <a:off x="8669492" y="1993108"/>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9" name="Rectangle 138">
              <a:extLst>
                <a:ext uri="{FF2B5EF4-FFF2-40B4-BE49-F238E27FC236}">
                  <a16:creationId xmlns:a16="http://schemas.microsoft.com/office/drawing/2014/main" id="{384E00F7-8C1D-70BC-8AD9-909A66AA18E1}"/>
                </a:ext>
              </a:extLst>
            </p:cNvPr>
            <p:cNvSpPr/>
            <p:nvPr/>
          </p:nvSpPr>
          <p:spPr bwMode="auto">
            <a:xfrm>
              <a:off x="8657586" y="1981202"/>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0" name="Rectangle 139">
              <a:extLst>
                <a:ext uri="{FF2B5EF4-FFF2-40B4-BE49-F238E27FC236}">
                  <a16:creationId xmlns:a16="http://schemas.microsoft.com/office/drawing/2014/main" id="{7BED736F-5CB2-68E1-492C-C33C2C2375BB}"/>
                </a:ext>
              </a:extLst>
            </p:cNvPr>
            <p:cNvSpPr/>
            <p:nvPr/>
          </p:nvSpPr>
          <p:spPr bwMode="auto">
            <a:xfrm>
              <a:off x="8483755" y="1940721"/>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1" name="Rectangle 140">
              <a:extLst>
                <a:ext uri="{FF2B5EF4-FFF2-40B4-BE49-F238E27FC236}">
                  <a16:creationId xmlns:a16="http://schemas.microsoft.com/office/drawing/2014/main" id="{526B15C9-4E85-228D-1D1E-4126B8D400FD}"/>
                </a:ext>
              </a:extLst>
            </p:cNvPr>
            <p:cNvSpPr/>
            <p:nvPr/>
          </p:nvSpPr>
          <p:spPr bwMode="auto">
            <a:xfrm>
              <a:off x="8462323" y="1940721"/>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2" name="Rectangle 141">
              <a:extLst>
                <a:ext uri="{FF2B5EF4-FFF2-40B4-BE49-F238E27FC236}">
                  <a16:creationId xmlns:a16="http://schemas.microsoft.com/office/drawing/2014/main" id="{4FE5F840-DACE-44F4-1D92-80533BB81DBF}"/>
                </a:ext>
              </a:extLst>
            </p:cNvPr>
            <p:cNvSpPr/>
            <p:nvPr/>
          </p:nvSpPr>
          <p:spPr bwMode="auto">
            <a:xfrm>
              <a:off x="8450417" y="1940721"/>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3" name="Rectangle 142">
              <a:extLst>
                <a:ext uri="{FF2B5EF4-FFF2-40B4-BE49-F238E27FC236}">
                  <a16:creationId xmlns:a16="http://schemas.microsoft.com/office/drawing/2014/main" id="{AB30A1C5-FAF7-636B-220C-1E4DFD11755F}"/>
                </a:ext>
              </a:extLst>
            </p:cNvPr>
            <p:cNvSpPr/>
            <p:nvPr/>
          </p:nvSpPr>
          <p:spPr bwMode="auto">
            <a:xfrm>
              <a:off x="8138473" y="1881189"/>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4" name="Rectangle 143">
              <a:extLst>
                <a:ext uri="{FF2B5EF4-FFF2-40B4-BE49-F238E27FC236}">
                  <a16:creationId xmlns:a16="http://schemas.microsoft.com/office/drawing/2014/main" id="{DB44AC92-7D46-C641-01F5-F7A1A5036A5A}"/>
                </a:ext>
              </a:extLst>
            </p:cNvPr>
            <p:cNvSpPr/>
            <p:nvPr/>
          </p:nvSpPr>
          <p:spPr bwMode="auto">
            <a:xfrm>
              <a:off x="8112279" y="1881189"/>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5" name="Rectangle 144">
              <a:extLst>
                <a:ext uri="{FF2B5EF4-FFF2-40B4-BE49-F238E27FC236}">
                  <a16:creationId xmlns:a16="http://schemas.microsoft.com/office/drawing/2014/main" id="{0D1DFDCA-C6DE-5C4B-8A09-31BDB76C1F1D}"/>
                </a:ext>
              </a:extLst>
            </p:cNvPr>
            <p:cNvSpPr/>
            <p:nvPr/>
          </p:nvSpPr>
          <p:spPr bwMode="auto">
            <a:xfrm>
              <a:off x="8090848" y="1881189"/>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6" name="Rectangle 145">
              <a:extLst>
                <a:ext uri="{FF2B5EF4-FFF2-40B4-BE49-F238E27FC236}">
                  <a16:creationId xmlns:a16="http://schemas.microsoft.com/office/drawing/2014/main" id="{C1A9B676-C80B-EBE0-05B7-922432E13CA7}"/>
                </a:ext>
              </a:extLst>
            </p:cNvPr>
            <p:cNvSpPr/>
            <p:nvPr/>
          </p:nvSpPr>
          <p:spPr bwMode="auto">
            <a:xfrm>
              <a:off x="7938448" y="1828802"/>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7" name="Rectangle 146">
              <a:extLst>
                <a:ext uri="{FF2B5EF4-FFF2-40B4-BE49-F238E27FC236}">
                  <a16:creationId xmlns:a16="http://schemas.microsoft.com/office/drawing/2014/main" id="{9A3B3AD8-1083-1943-E651-F8E0D14FAFA2}"/>
                </a:ext>
              </a:extLst>
            </p:cNvPr>
            <p:cNvSpPr/>
            <p:nvPr/>
          </p:nvSpPr>
          <p:spPr bwMode="auto">
            <a:xfrm>
              <a:off x="7850342" y="1828802"/>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8" name="Rectangle 147">
              <a:extLst>
                <a:ext uri="{FF2B5EF4-FFF2-40B4-BE49-F238E27FC236}">
                  <a16:creationId xmlns:a16="http://schemas.microsoft.com/office/drawing/2014/main" id="{BAB1BA7D-F3B5-BD14-6C47-FEAB3202B596}"/>
                </a:ext>
              </a:extLst>
            </p:cNvPr>
            <p:cNvSpPr/>
            <p:nvPr/>
          </p:nvSpPr>
          <p:spPr bwMode="auto">
            <a:xfrm>
              <a:off x="7836055" y="1821658"/>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9" name="Rectangle 148">
              <a:extLst>
                <a:ext uri="{FF2B5EF4-FFF2-40B4-BE49-F238E27FC236}">
                  <a16:creationId xmlns:a16="http://schemas.microsoft.com/office/drawing/2014/main" id="{77D11E44-DB2F-A06A-4770-FB7C01C7A719}"/>
                </a:ext>
              </a:extLst>
            </p:cNvPr>
            <p:cNvSpPr/>
            <p:nvPr/>
          </p:nvSpPr>
          <p:spPr bwMode="auto">
            <a:xfrm>
              <a:off x="7821767" y="1821658"/>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0" name="Rectangle 149">
              <a:extLst>
                <a:ext uri="{FF2B5EF4-FFF2-40B4-BE49-F238E27FC236}">
                  <a16:creationId xmlns:a16="http://schemas.microsoft.com/office/drawing/2014/main" id="{6D7DA45D-F914-F578-5531-66DC52FEC39D}"/>
                </a:ext>
              </a:extLst>
            </p:cNvPr>
            <p:cNvSpPr/>
            <p:nvPr/>
          </p:nvSpPr>
          <p:spPr bwMode="auto">
            <a:xfrm>
              <a:off x="7783667" y="1754983"/>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1" name="Rectangle 150">
              <a:extLst>
                <a:ext uri="{FF2B5EF4-FFF2-40B4-BE49-F238E27FC236}">
                  <a16:creationId xmlns:a16="http://schemas.microsoft.com/office/drawing/2014/main" id="{505D551E-753B-1B7D-E22A-82C2BF3AA298}"/>
                </a:ext>
              </a:extLst>
            </p:cNvPr>
            <p:cNvSpPr/>
            <p:nvPr/>
          </p:nvSpPr>
          <p:spPr bwMode="auto">
            <a:xfrm>
              <a:off x="7757473" y="1714502"/>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2" name="Rectangle 151">
              <a:extLst>
                <a:ext uri="{FF2B5EF4-FFF2-40B4-BE49-F238E27FC236}">
                  <a16:creationId xmlns:a16="http://schemas.microsoft.com/office/drawing/2014/main" id="{F4C41D76-DB30-1A54-C868-015F0D66DE17}"/>
                </a:ext>
              </a:extLst>
            </p:cNvPr>
            <p:cNvSpPr/>
            <p:nvPr/>
          </p:nvSpPr>
          <p:spPr bwMode="auto">
            <a:xfrm>
              <a:off x="7650317" y="1704977"/>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3" name="Rectangle 152">
              <a:extLst>
                <a:ext uri="{FF2B5EF4-FFF2-40B4-BE49-F238E27FC236}">
                  <a16:creationId xmlns:a16="http://schemas.microsoft.com/office/drawing/2014/main" id="{55D00267-04A3-D848-2C9C-2DE36C3A6A93}"/>
                </a:ext>
              </a:extLst>
            </p:cNvPr>
            <p:cNvSpPr/>
            <p:nvPr/>
          </p:nvSpPr>
          <p:spPr bwMode="auto">
            <a:xfrm>
              <a:off x="7550304" y="1674021"/>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4" name="Rectangle 153">
              <a:extLst>
                <a:ext uri="{FF2B5EF4-FFF2-40B4-BE49-F238E27FC236}">
                  <a16:creationId xmlns:a16="http://schemas.microsoft.com/office/drawing/2014/main" id="{7DD313E8-DEE4-FBC7-01A5-E11777FEA6FD}"/>
                </a:ext>
              </a:extLst>
            </p:cNvPr>
            <p:cNvSpPr/>
            <p:nvPr/>
          </p:nvSpPr>
          <p:spPr bwMode="auto">
            <a:xfrm>
              <a:off x="7545541" y="1662115"/>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5" name="Rectangle 154">
              <a:extLst>
                <a:ext uri="{FF2B5EF4-FFF2-40B4-BE49-F238E27FC236}">
                  <a16:creationId xmlns:a16="http://schemas.microsoft.com/office/drawing/2014/main" id="{30A41587-8430-F61A-61EC-A4983A5B615B}"/>
                </a:ext>
              </a:extLst>
            </p:cNvPr>
            <p:cNvSpPr/>
            <p:nvPr/>
          </p:nvSpPr>
          <p:spPr bwMode="auto">
            <a:xfrm>
              <a:off x="7531254" y="1654971"/>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6" name="Rectangle 155">
              <a:extLst>
                <a:ext uri="{FF2B5EF4-FFF2-40B4-BE49-F238E27FC236}">
                  <a16:creationId xmlns:a16="http://schemas.microsoft.com/office/drawing/2014/main" id="{C626ABBD-AA88-801C-335D-F233C62CA380}"/>
                </a:ext>
              </a:extLst>
            </p:cNvPr>
            <p:cNvSpPr/>
            <p:nvPr/>
          </p:nvSpPr>
          <p:spPr bwMode="auto">
            <a:xfrm>
              <a:off x="7519347" y="1654971"/>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7" name="Rectangle 156">
              <a:extLst>
                <a:ext uri="{FF2B5EF4-FFF2-40B4-BE49-F238E27FC236}">
                  <a16:creationId xmlns:a16="http://schemas.microsoft.com/office/drawing/2014/main" id="{DCFF8DD1-5647-4702-9A9F-C13B675B623E}"/>
                </a:ext>
              </a:extLst>
            </p:cNvPr>
            <p:cNvSpPr/>
            <p:nvPr/>
          </p:nvSpPr>
          <p:spPr bwMode="auto">
            <a:xfrm>
              <a:off x="7509822" y="1654971"/>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8" name="Rectangle 157">
              <a:extLst>
                <a:ext uri="{FF2B5EF4-FFF2-40B4-BE49-F238E27FC236}">
                  <a16:creationId xmlns:a16="http://schemas.microsoft.com/office/drawing/2014/main" id="{5CB60C37-5255-5F7E-1192-C5873542743B}"/>
                </a:ext>
              </a:extLst>
            </p:cNvPr>
            <p:cNvSpPr/>
            <p:nvPr/>
          </p:nvSpPr>
          <p:spPr bwMode="auto">
            <a:xfrm>
              <a:off x="7474104" y="1633540"/>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9" name="Rectangle 158">
              <a:extLst>
                <a:ext uri="{FF2B5EF4-FFF2-40B4-BE49-F238E27FC236}">
                  <a16:creationId xmlns:a16="http://schemas.microsoft.com/office/drawing/2014/main" id="{8A300A27-36C1-642D-AD55-3DAF796084D2}"/>
                </a:ext>
              </a:extLst>
            </p:cNvPr>
            <p:cNvSpPr/>
            <p:nvPr/>
          </p:nvSpPr>
          <p:spPr bwMode="auto">
            <a:xfrm>
              <a:off x="7469341" y="1602584"/>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0" name="Rectangle 159">
              <a:extLst>
                <a:ext uri="{FF2B5EF4-FFF2-40B4-BE49-F238E27FC236}">
                  <a16:creationId xmlns:a16="http://schemas.microsoft.com/office/drawing/2014/main" id="{8A75368D-DD9A-5464-C9EE-65F2D2E344FC}"/>
                </a:ext>
              </a:extLst>
            </p:cNvPr>
            <p:cNvSpPr/>
            <p:nvPr/>
          </p:nvSpPr>
          <p:spPr bwMode="auto">
            <a:xfrm>
              <a:off x="7443147" y="1590678"/>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1" name="Rectangle 160">
              <a:extLst>
                <a:ext uri="{FF2B5EF4-FFF2-40B4-BE49-F238E27FC236}">
                  <a16:creationId xmlns:a16="http://schemas.microsoft.com/office/drawing/2014/main" id="{6A0918DB-146E-8497-422C-D513AFC95883}"/>
                </a:ext>
              </a:extLst>
            </p:cNvPr>
            <p:cNvSpPr/>
            <p:nvPr/>
          </p:nvSpPr>
          <p:spPr bwMode="auto">
            <a:xfrm>
              <a:off x="7428860" y="1590678"/>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2" name="Rectangle 161">
              <a:extLst>
                <a:ext uri="{FF2B5EF4-FFF2-40B4-BE49-F238E27FC236}">
                  <a16:creationId xmlns:a16="http://schemas.microsoft.com/office/drawing/2014/main" id="{7659275E-09F6-95F6-AC89-5DDF171A2FAB}"/>
                </a:ext>
              </a:extLst>
            </p:cNvPr>
            <p:cNvSpPr/>
            <p:nvPr/>
          </p:nvSpPr>
          <p:spPr bwMode="auto">
            <a:xfrm>
              <a:off x="7359803" y="1576390"/>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3" name="Rectangle 162">
              <a:extLst>
                <a:ext uri="{FF2B5EF4-FFF2-40B4-BE49-F238E27FC236}">
                  <a16:creationId xmlns:a16="http://schemas.microsoft.com/office/drawing/2014/main" id="{9F45DE21-3268-A617-DAFD-09FD032D59E1}"/>
                </a:ext>
              </a:extLst>
            </p:cNvPr>
            <p:cNvSpPr/>
            <p:nvPr/>
          </p:nvSpPr>
          <p:spPr bwMode="auto">
            <a:xfrm>
              <a:off x="7338371" y="1576390"/>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4" name="Rectangle 163">
              <a:extLst>
                <a:ext uri="{FF2B5EF4-FFF2-40B4-BE49-F238E27FC236}">
                  <a16:creationId xmlns:a16="http://schemas.microsoft.com/office/drawing/2014/main" id="{33F49316-33C7-487C-143E-469497767DB6}"/>
                </a:ext>
              </a:extLst>
            </p:cNvPr>
            <p:cNvSpPr/>
            <p:nvPr/>
          </p:nvSpPr>
          <p:spPr bwMode="auto">
            <a:xfrm>
              <a:off x="7212165" y="1543053"/>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5" name="Rectangle 164">
              <a:extLst>
                <a:ext uri="{FF2B5EF4-FFF2-40B4-BE49-F238E27FC236}">
                  <a16:creationId xmlns:a16="http://schemas.microsoft.com/office/drawing/2014/main" id="{939053AF-C58B-8A42-6C54-FD4C4AB74391}"/>
                </a:ext>
              </a:extLst>
            </p:cNvPr>
            <p:cNvSpPr/>
            <p:nvPr/>
          </p:nvSpPr>
          <p:spPr bwMode="auto">
            <a:xfrm>
              <a:off x="7181209" y="1526384"/>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6" name="Rectangle 165">
              <a:extLst>
                <a:ext uri="{FF2B5EF4-FFF2-40B4-BE49-F238E27FC236}">
                  <a16:creationId xmlns:a16="http://schemas.microsoft.com/office/drawing/2014/main" id="{FFBC8CCD-7D4E-3D10-2F95-920D519940DD}"/>
                </a:ext>
              </a:extLst>
            </p:cNvPr>
            <p:cNvSpPr/>
            <p:nvPr/>
          </p:nvSpPr>
          <p:spPr bwMode="auto">
            <a:xfrm>
              <a:off x="7162159" y="1514478"/>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7" name="Rectangle 166">
              <a:extLst>
                <a:ext uri="{FF2B5EF4-FFF2-40B4-BE49-F238E27FC236}">
                  <a16:creationId xmlns:a16="http://schemas.microsoft.com/office/drawing/2014/main" id="{160143B3-6113-F2DC-AA71-246817917312}"/>
                </a:ext>
              </a:extLst>
            </p:cNvPr>
            <p:cNvSpPr/>
            <p:nvPr/>
          </p:nvSpPr>
          <p:spPr bwMode="auto">
            <a:xfrm>
              <a:off x="7150253" y="1507334"/>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8" name="Rectangle 167">
              <a:extLst>
                <a:ext uri="{FF2B5EF4-FFF2-40B4-BE49-F238E27FC236}">
                  <a16:creationId xmlns:a16="http://schemas.microsoft.com/office/drawing/2014/main" id="{C9222E4E-E5AE-3146-79AB-3A9495EB9DD6}"/>
                </a:ext>
              </a:extLst>
            </p:cNvPr>
            <p:cNvSpPr/>
            <p:nvPr/>
          </p:nvSpPr>
          <p:spPr bwMode="auto">
            <a:xfrm>
              <a:off x="7140728" y="1493046"/>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9" name="Rectangle 168">
              <a:extLst>
                <a:ext uri="{FF2B5EF4-FFF2-40B4-BE49-F238E27FC236}">
                  <a16:creationId xmlns:a16="http://schemas.microsoft.com/office/drawing/2014/main" id="{6B066B5E-A667-7FC6-D929-4387A7C60099}"/>
                </a:ext>
              </a:extLst>
            </p:cNvPr>
            <p:cNvSpPr/>
            <p:nvPr/>
          </p:nvSpPr>
          <p:spPr bwMode="auto">
            <a:xfrm>
              <a:off x="7076434" y="1471615"/>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0" name="Rectangle 169">
              <a:extLst>
                <a:ext uri="{FF2B5EF4-FFF2-40B4-BE49-F238E27FC236}">
                  <a16:creationId xmlns:a16="http://schemas.microsoft.com/office/drawing/2014/main" id="{BAF2832A-E370-A84F-498B-57B2A7A2DB48}"/>
                </a:ext>
              </a:extLst>
            </p:cNvPr>
            <p:cNvSpPr/>
            <p:nvPr/>
          </p:nvSpPr>
          <p:spPr bwMode="auto">
            <a:xfrm>
              <a:off x="6990709" y="1462090"/>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1" name="Rectangle 170">
              <a:extLst>
                <a:ext uri="{FF2B5EF4-FFF2-40B4-BE49-F238E27FC236}">
                  <a16:creationId xmlns:a16="http://schemas.microsoft.com/office/drawing/2014/main" id="{2202EAC5-7F28-1112-AF43-8D2B7E8F2E57}"/>
                </a:ext>
              </a:extLst>
            </p:cNvPr>
            <p:cNvSpPr/>
            <p:nvPr/>
          </p:nvSpPr>
          <p:spPr bwMode="auto">
            <a:xfrm>
              <a:off x="6893077" y="1428752"/>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2" name="Rectangle 171">
              <a:extLst>
                <a:ext uri="{FF2B5EF4-FFF2-40B4-BE49-F238E27FC236}">
                  <a16:creationId xmlns:a16="http://schemas.microsoft.com/office/drawing/2014/main" id="{343373B9-D140-580D-34A6-2707F175FD84}"/>
                </a:ext>
              </a:extLst>
            </p:cNvPr>
            <p:cNvSpPr/>
            <p:nvPr/>
          </p:nvSpPr>
          <p:spPr bwMode="auto">
            <a:xfrm>
              <a:off x="6878790" y="1423990"/>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3" name="Rectangle 172">
              <a:extLst>
                <a:ext uri="{FF2B5EF4-FFF2-40B4-BE49-F238E27FC236}">
                  <a16:creationId xmlns:a16="http://schemas.microsoft.com/office/drawing/2014/main" id="{A2F9AF7B-91C9-471B-946E-6DEB4AE8B901}"/>
                </a:ext>
              </a:extLst>
            </p:cNvPr>
            <p:cNvSpPr/>
            <p:nvPr/>
          </p:nvSpPr>
          <p:spPr bwMode="auto">
            <a:xfrm>
              <a:off x="6866883" y="1412084"/>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4" name="Rectangle 173">
              <a:extLst>
                <a:ext uri="{FF2B5EF4-FFF2-40B4-BE49-F238E27FC236}">
                  <a16:creationId xmlns:a16="http://schemas.microsoft.com/office/drawing/2014/main" id="{DD3D906C-D578-39C4-4485-C34A20130FE9}"/>
                </a:ext>
              </a:extLst>
            </p:cNvPr>
            <p:cNvSpPr/>
            <p:nvPr/>
          </p:nvSpPr>
          <p:spPr bwMode="auto">
            <a:xfrm>
              <a:off x="6857358" y="1395416"/>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5" name="Rectangle 174">
              <a:extLst>
                <a:ext uri="{FF2B5EF4-FFF2-40B4-BE49-F238E27FC236}">
                  <a16:creationId xmlns:a16="http://schemas.microsoft.com/office/drawing/2014/main" id="{1746B9A1-03BE-9DF8-101F-D3A77A23A931}"/>
                </a:ext>
              </a:extLst>
            </p:cNvPr>
            <p:cNvSpPr/>
            <p:nvPr/>
          </p:nvSpPr>
          <p:spPr bwMode="auto">
            <a:xfrm>
              <a:off x="6850214" y="1343028"/>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6" name="Rectangle 175">
              <a:extLst>
                <a:ext uri="{FF2B5EF4-FFF2-40B4-BE49-F238E27FC236}">
                  <a16:creationId xmlns:a16="http://schemas.microsoft.com/office/drawing/2014/main" id="{FB7D0334-B199-4DB7-53B0-78BC7C77F29E}"/>
                </a:ext>
              </a:extLst>
            </p:cNvPr>
            <p:cNvSpPr/>
            <p:nvPr/>
          </p:nvSpPr>
          <p:spPr bwMode="auto">
            <a:xfrm>
              <a:off x="6850214" y="1316834"/>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7" name="Rectangle 176">
              <a:extLst>
                <a:ext uri="{FF2B5EF4-FFF2-40B4-BE49-F238E27FC236}">
                  <a16:creationId xmlns:a16="http://schemas.microsoft.com/office/drawing/2014/main" id="{82ED456B-D0A5-303B-77F4-F3D0BCB2A447}"/>
                </a:ext>
              </a:extLst>
            </p:cNvPr>
            <p:cNvSpPr/>
            <p:nvPr/>
          </p:nvSpPr>
          <p:spPr bwMode="auto">
            <a:xfrm>
              <a:off x="6835926" y="1314453"/>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8" name="Rectangle 177">
              <a:extLst>
                <a:ext uri="{FF2B5EF4-FFF2-40B4-BE49-F238E27FC236}">
                  <a16:creationId xmlns:a16="http://schemas.microsoft.com/office/drawing/2014/main" id="{4B109BE2-A666-212A-CF03-971C3CB2A67A}"/>
                </a:ext>
              </a:extLst>
            </p:cNvPr>
            <p:cNvSpPr/>
            <p:nvPr/>
          </p:nvSpPr>
          <p:spPr bwMode="auto">
            <a:xfrm>
              <a:off x="6819257" y="1312072"/>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9" name="Rectangle 178">
              <a:extLst>
                <a:ext uri="{FF2B5EF4-FFF2-40B4-BE49-F238E27FC236}">
                  <a16:creationId xmlns:a16="http://schemas.microsoft.com/office/drawing/2014/main" id="{88B001FB-75C1-4515-EA17-40DBCBC10541}"/>
                </a:ext>
              </a:extLst>
            </p:cNvPr>
            <p:cNvSpPr/>
            <p:nvPr/>
          </p:nvSpPr>
          <p:spPr bwMode="auto">
            <a:xfrm>
              <a:off x="6778776" y="1300166"/>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0" name="Rectangle 179">
              <a:extLst>
                <a:ext uri="{FF2B5EF4-FFF2-40B4-BE49-F238E27FC236}">
                  <a16:creationId xmlns:a16="http://schemas.microsoft.com/office/drawing/2014/main" id="{BAE12874-CB4F-DCA2-61A8-A67609100D55}"/>
                </a:ext>
              </a:extLst>
            </p:cNvPr>
            <p:cNvSpPr/>
            <p:nvPr/>
          </p:nvSpPr>
          <p:spPr bwMode="auto">
            <a:xfrm>
              <a:off x="6731151" y="1285878"/>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1" name="Rectangle 180">
              <a:extLst>
                <a:ext uri="{FF2B5EF4-FFF2-40B4-BE49-F238E27FC236}">
                  <a16:creationId xmlns:a16="http://schemas.microsoft.com/office/drawing/2014/main" id="{6E4E77B0-9819-0992-F7E9-D9B08907BFE8}"/>
                </a:ext>
              </a:extLst>
            </p:cNvPr>
            <p:cNvSpPr/>
            <p:nvPr/>
          </p:nvSpPr>
          <p:spPr bwMode="auto">
            <a:xfrm>
              <a:off x="6681145" y="1285878"/>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2" name="Rectangle 181">
              <a:extLst>
                <a:ext uri="{FF2B5EF4-FFF2-40B4-BE49-F238E27FC236}">
                  <a16:creationId xmlns:a16="http://schemas.microsoft.com/office/drawing/2014/main" id="{E89C1A17-98E2-23A1-263E-12B3799CFBE8}"/>
                </a:ext>
              </a:extLst>
            </p:cNvPr>
            <p:cNvSpPr/>
            <p:nvPr/>
          </p:nvSpPr>
          <p:spPr bwMode="auto">
            <a:xfrm>
              <a:off x="6664476" y="1264447"/>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3" name="Rectangle 182">
              <a:extLst>
                <a:ext uri="{FF2B5EF4-FFF2-40B4-BE49-F238E27FC236}">
                  <a16:creationId xmlns:a16="http://schemas.microsoft.com/office/drawing/2014/main" id="{B75CFCC8-8145-D6AE-C36A-2B83152DA1D5}"/>
                </a:ext>
              </a:extLst>
            </p:cNvPr>
            <p:cNvSpPr/>
            <p:nvPr/>
          </p:nvSpPr>
          <p:spPr bwMode="auto">
            <a:xfrm>
              <a:off x="6595420" y="1250160"/>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4" name="Rectangle 183">
              <a:extLst>
                <a:ext uri="{FF2B5EF4-FFF2-40B4-BE49-F238E27FC236}">
                  <a16:creationId xmlns:a16="http://schemas.microsoft.com/office/drawing/2014/main" id="{8CD04064-1124-A08F-91A7-A4C8BE3DAC22}"/>
                </a:ext>
              </a:extLst>
            </p:cNvPr>
            <p:cNvSpPr/>
            <p:nvPr/>
          </p:nvSpPr>
          <p:spPr bwMode="auto">
            <a:xfrm>
              <a:off x="6569226" y="1243016"/>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5" name="Rectangle 184">
              <a:extLst>
                <a:ext uri="{FF2B5EF4-FFF2-40B4-BE49-F238E27FC236}">
                  <a16:creationId xmlns:a16="http://schemas.microsoft.com/office/drawing/2014/main" id="{990318A6-1F18-C919-C734-137B04C6E9D8}"/>
                </a:ext>
              </a:extLst>
            </p:cNvPr>
            <p:cNvSpPr/>
            <p:nvPr/>
          </p:nvSpPr>
          <p:spPr bwMode="auto">
            <a:xfrm>
              <a:off x="6562083" y="1238254"/>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6" name="Rectangle 185">
              <a:extLst>
                <a:ext uri="{FF2B5EF4-FFF2-40B4-BE49-F238E27FC236}">
                  <a16:creationId xmlns:a16="http://schemas.microsoft.com/office/drawing/2014/main" id="{AF0AA0E6-DC11-4667-22A4-151A2B28E46A}"/>
                </a:ext>
              </a:extLst>
            </p:cNvPr>
            <p:cNvSpPr/>
            <p:nvPr/>
          </p:nvSpPr>
          <p:spPr bwMode="auto">
            <a:xfrm>
              <a:off x="6540651" y="1214441"/>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7" name="Rectangle 186">
              <a:extLst>
                <a:ext uri="{FF2B5EF4-FFF2-40B4-BE49-F238E27FC236}">
                  <a16:creationId xmlns:a16="http://schemas.microsoft.com/office/drawing/2014/main" id="{9FC601B0-BDCF-8A2E-44B8-22C2CF811E3A}"/>
                </a:ext>
              </a:extLst>
            </p:cNvPr>
            <p:cNvSpPr/>
            <p:nvPr/>
          </p:nvSpPr>
          <p:spPr bwMode="auto">
            <a:xfrm>
              <a:off x="6531126" y="1204916"/>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8" name="Rectangle 187">
              <a:extLst>
                <a:ext uri="{FF2B5EF4-FFF2-40B4-BE49-F238E27FC236}">
                  <a16:creationId xmlns:a16="http://schemas.microsoft.com/office/drawing/2014/main" id="{727DE072-2061-511C-1CE3-BB909931478C}"/>
                </a:ext>
              </a:extLst>
            </p:cNvPr>
            <p:cNvSpPr/>
            <p:nvPr/>
          </p:nvSpPr>
          <p:spPr bwMode="auto">
            <a:xfrm>
              <a:off x="6526364" y="1183485"/>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9" name="Rectangle 188">
              <a:extLst>
                <a:ext uri="{FF2B5EF4-FFF2-40B4-BE49-F238E27FC236}">
                  <a16:creationId xmlns:a16="http://schemas.microsoft.com/office/drawing/2014/main" id="{45E526CF-D23C-4A59-C2FD-D1B41DF3F557}"/>
                </a:ext>
              </a:extLst>
            </p:cNvPr>
            <p:cNvSpPr/>
            <p:nvPr/>
          </p:nvSpPr>
          <p:spPr bwMode="auto">
            <a:xfrm>
              <a:off x="6495407" y="1162054"/>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0" name="Rectangle 189">
              <a:extLst>
                <a:ext uri="{FF2B5EF4-FFF2-40B4-BE49-F238E27FC236}">
                  <a16:creationId xmlns:a16="http://schemas.microsoft.com/office/drawing/2014/main" id="{77B1A501-4F14-12F4-0AE1-EF2EBBAB4E99}"/>
                </a:ext>
              </a:extLst>
            </p:cNvPr>
            <p:cNvSpPr/>
            <p:nvPr/>
          </p:nvSpPr>
          <p:spPr bwMode="auto">
            <a:xfrm>
              <a:off x="6473976" y="1162054"/>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1" name="Rectangle 190">
              <a:extLst>
                <a:ext uri="{FF2B5EF4-FFF2-40B4-BE49-F238E27FC236}">
                  <a16:creationId xmlns:a16="http://schemas.microsoft.com/office/drawing/2014/main" id="{2A61CD49-435A-5510-49FB-C6DC28EB3305}"/>
                </a:ext>
              </a:extLst>
            </p:cNvPr>
            <p:cNvSpPr/>
            <p:nvPr/>
          </p:nvSpPr>
          <p:spPr bwMode="auto">
            <a:xfrm>
              <a:off x="6454926" y="1150148"/>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2" name="Rectangle 191">
              <a:extLst>
                <a:ext uri="{FF2B5EF4-FFF2-40B4-BE49-F238E27FC236}">
                  <a16:creationId xmlns:a16="http://schemas.microsoft.com/office/drawing/2014/main" id="{281C5EC7-3C4D-8309-DBC7-73AB8700376C}"/>
                </a:ext>
              </a:extLst>
            </p:cNvPr>
            <p:cNvSpPr/>
            <p:nvPr/>
          </p:nvSpPr>
          <p:spPr bwMode="auto">
            <a:xfrm>
              <a:off x="6450163" y="1135861"/>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3" name="Rectangle 192">
              <a:extLst>
                <a:ext uri="{FF2B5EF4-FFF2-40B4-BE49-F238E27FC236}">
                  <a16:creationId xmlns:a16="http://schemas.microsoft.com/office/drawing/2014/main" id="{FD7F83DE-33D4-D9ED-7CBD-BCC782A86FD7}"/>
                </a:ext>
              </a:extLst>
            </p:cNvPr>
            <p:cNvSpPr/>
            <p:nvPr/>
          </p:nvSpPr>
          <p:spPr bwMode="auto">
            <a:xfrm>
              <a:off x="6438257" y="1135861"/>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4" name="Rectangle 193">
              <a:extLst>
                <a:ext uri="{FF2B5EF4-FFF2-40B4-BE49-F238E27FC236}">
                  <a16:creationId xmlns:a16="http://schemas.microsoft.com/office/drawing/2014/main" id="{ECEFD38A-F3FD-6934-A6AC-C2D485AFE9A6}"/>
                </a:ext>
              </a:extLst>
            </p:cNvPr>
            <p:cNvSpPr/>
            <p:nvPr/>
          </p:nvSpPr>
          <p:spPr bwMode="auto">
            <a:xfrm>
              <a:off x="6407301" y="1135861"/>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5" name="Rectangle 194">
              <a:extLst>
                <a:ext uri="{FF2B5EF4-FFF2-40B4-BE49-F238E27FC236}">
                  <a16:creationId xmlns:a16="http://schemas.microsoft.com/office/drawing/2014/main" id="{8FA17473-9262-503A-4902-4E1547920B94}"/>
                </a:ext>
              </a:extLst>
            </p:cNvPr>
            <p:cNvSpPr/>
            <p:nvPr/>
          </p:nvSpPr>
          <p:spPr bwMode="auto">
            <a:xfrm>
              <a:off x="6238233" y="1112048"/>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196" name="Rectangle 195">
            <a:extLst>
              <a:ext uri="{FF2B5EF4-FFF2-40B4-BE49-F238E27FC236}">
                <a16:creationId xmlns:a16="http://schemas.microsoft.com/office/drawing/2014/main" id="{F5B7B339-BDDF-0D0B-11C3-8F51452E717E}"/>
              </a:ext>
            </a:extLst>
          </p:cNvPr>
          <p:cNvSpPr/>
          <p:nvPr/>
        </p:nvSpPr>
        <p:spPr bwMode="auto">
          <a:xfrm>
            <a:off x="9327414" y="1090476"/>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7" name="Rectangle 196">
            <a:extLst>
              <a:ext uri="{FF2B5EF4-FFF2-40B4-BE49-F238E27FC236}">
                <a16:creationId xmlns:a16="http://schemas.microsoft.com/office/drawing/2014/main" id="{0F018F19-2655-8BE3-4302-90549FB3A3F5}"/>
              </a:ext>
            </a:extLst>
          </p:cNvPr>
          <p:cNvSpPr/>
          <p:nvPr/>
        </p:nvSpPr>
        <p:spPr bwMode="auto">
          <a:xfrm>
            <a:off x="9375039" y="1273879"/>
            <a:ext cx="45719" cy="45719"/>
          </a:xfrm>
          <a:prstGeom prst="rect">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199" name="Straight Connector 198">
            <a:extLst>
              <a:ext uri="{FF2B5EF4-FFF2-40B4-BE49-F238E27FC236}">
                <a16:creationId xmlns:a16="http://schemas.microsoft.com/office/drawing/2014/main" id="{3C55A121-F7A7-B459-3782-BCF2C7CDD0AC}"/>
              </a:ext>
            </a:extLst>
          </p:cNvPr>
          <p:cNvCxnSpPr>
            <a:cxnSpLocks/>
          </p:cNvCxnSpPr>
          <p:nvPr/>
        </p:nvCxnSpPr>
        <p:spPr bwMode="auto">
          <a:xfrm>
            <a:off x="9305134" y="1299202"/>
            <a:ext cx="183980" cy="0"/>
          </a:xfrm>
          <a:prstGeom prst="line">
            <a:avLst/>
          </a:prstGeom>
          <a:noFill/>
          <a:ln w="28575" cap="flat" cmpd="sng" algn="ctr">
            <a:solidFill>
              <a:schemeClr val="accent1"/>
            </a:solidFill>
            <a:prstDash val="solid"/>
            <a:round/>
            <a:headEnd type="none" w="med" len="med"/>
            <a:tailEnd type="none" w="med" len="med"/>
          </a:ln>
          <a:effectLst/>
        </p:spPr>
      </p:cxnSp>
      <p:grpSp>
        <p:nvGrpSpPr>
          <p:cNvPr id="268" name="Group 267">
            <a:extLst>
              <a:ext uri="{FF2B5EF4-FFF2-40B4-BE49-F238E27FC236}">
                <a16:creationId xmlns:a16="http://schemas.microsoft.com/office/drawing/2014/main" id="{0B0F5BCC-F8FE-DFB2-FEA6-590EA3E49D76}"/>
              </a:ext>
            </a:extLst>
          </p:cNvPr>
          <p:cNvGrpSpPr/>
          <p:nvPr/>
        </p:nvGrpSpPr>
        <p:grpSpPr>
          <a:xfrm>
            <a:off x="5849887" y="1120191"/>
            <a:ext cx="3879701" cy="1212531"/>
            <a:chOff x="6231054" y="1120191"/>
            <a:chExt cx="3879701" cy="1212531"/>
          </a:xfrm>
        </p:grpSpPr>
        <p:sp>
          <p:nvSpPr>
            <p:cNvPr id="201" name="Isosceles Triangle 200">
              <a:extLst>
                <a:ext uri="{FF2B5EF4-FFF2-40B4-BE49-F238E27FC236}">
                  <a16:creationId xmlns:a16="http://schemas.microsoft.com/office/drawing/2014/main" id="{3FF644D4-A66D-5C4D-6DAC-E81D7F177188}"/>
                </a:ext>
              </a:extLst>
            </p:cNvPr>
            <p:cNvSpPr/>
            <p:nvPr/>
          </p:nvSpPr>
          <p:spPr bwMode="auto">
            <a:xfrm rot="10800000">
              <a:off x="10057721" y="2287003"/>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5" name="Isosceles Triangle 204">
              <a:extLst>
                <a:ext uri="{FF2B5EF4-FFF2-40B4-BE49-F238E27FC236}">
                  <a16:creationId xmlns:a16="http://schemas.microsoft.com/office/drawing/2014/main" id="{DB80FA1D-E6F6-4359-BE2D-2FE3FBB46D54}"/>
                </a:ext>
              </a:extLst>
            </p:cNvPr>
            <p:cNvSpPr/>
            <p:nvPr/>
          </p:nvSpPr>
          <p:spPr bwMode="auto">
            <a:xfrm rot="10800000">
              <a:off x="9986284" y="2287003"/>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6" name="Isosceles Triangle 205">
              <a:extLst>
                <a:ext uri="{FF2B5EF4-FFF2-40B4-BE49-F238E27FC236}">
                  <a16:creationId xmlns:a16="http://schemas.microsoft.com/office/drawing/2014/main" id="{15DE8F36-FC13-E605-12CE-B007CB6EEC61}"/>
                </a:ext>
              </a:extLst>
            </p:cNvPr>
            <p:cNvSpPr/>
            <p:nvPr/>
          </p:nvSpPr>
          <p:spPr bwMode="auto">
            <a:xfrm rot="10800000">
              <a:off x="9955328" y="2287003"/>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7" name="Isosceles Triangle 206">
              <a:extLst>
                <a:ext uri="{FF2B5EF4-FFF2-40B4-BE49-F238E27FC236}">
                  <a16:creationId xmlns:a16="http://schemas.microsoft.com/office/drawing/2014/main" id="{354FCEBC-1971-0E36-BDFF-DAA6268DB8A4}"/>
                </a:ext>
              </a:extLst>
            </p:cNvPr>
            <p:cNvSpPr/>
            <p:nvPr/>
          </p:nvSpPr>
          <p:spPr bwMode="auto">
            <a:xfrm rot="10800000">
              <a:off x="9805309" y="2287003"/>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8" name="Isosceles Triangle 207">
              <a:extLst>
                <a:ext uri="{FF2B5EF4-FFF2-40B4-BE49-F238E27FC236}">
                  <a16:creationId xmlns:a16="http://schemas.microsoft.com/office/drawing/2014/main" id="{61462F86-C6EC-CDBF-64F7-C93EFE943797}"/>
                </a:ext>
              </a:extLst>
            </p:cNvPr>
            <p:cNvSpPr/>
            <p:nvPr/>
          </p:nvSpPr>
          <p:spPr bwMode="auto">
            <a:xfrm rot="10800000">
              <a:off x="9721965" y="2287003"/>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9" name="Isosceles Triangle 208">
              <a:extLst>
                <a:ext uri="{FF2B5EF4-FFF2-40B4-BE49-F238E27FC236}">
                  <a16:creationId xmlns:a16="http://schemas.microsoft.com/office/drawing/2014/main" id="{D0D3FBC1-7ABE-1D13-3130-E632E45B0A18}"/>
                </a:ext>
              </a:extLst>
            </p:cNvPr>
            <p:cNvSpPr/>
            <p:nvPr/>
          </p:nvSpPr>
          <p:spPr bwMode="auto">
            <a:xfrm rot="10800000">
              <a:off x="9714821" y="2287003"/>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0" name="Isosceles Triangle 209">
              <a:extLst>
                <a:ext uri="{FF2B5EF4-FFF2-40B4-BE49-F238E27FC236}">
                  <a16:creationId xmlns:a16="http://schemas.microsoft.com/office/drawing/2014/main" id="{7F07A834-71AD-C274-C0F5-61E0C3B34EB3}"/>
                </a:ext>
              </a:extLst>
            </p:cNvPr>
            <p:cNvSpPr/>
            <p:nvPr/>
          </p:nvSpPr>
          <p:spPr bwMode="auto">
            <a:xfrm rot="10800000">
              <a:off x="9674340" y="2287003"/>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1" name="Isosceles Triangle 210">
              <a:extLst>
                <a:ext uri="{FF2B5EF4-FFF2-40B4-BE49-F238E27FC236}">
                  <a16:creationId xmlns:a16="http://schemas.microsoft.com/office/drawing/2014/main" id="{FE664CC8-9426-2D57-4A7B-2E2F75C5C0EC}"/>
                </a:ext>
              </a:extLst>
            </p:cNvPr>
            <p:cNvSpPr/>
            <p:nvPr/>
          </p:nvSpPr>
          <p:spPr bwMode="auto">
            <a:xfrm rot="10800000">
              <a:off x="9641002" y="2236996"/>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2" name="Isosceles Triangle 211">
              <a:extLst>
                <a:ext uri="{FF2B5EF4-FFF2-40B4-BE49-F238E27FC236}">
                  <a16:creationId xmlns:a16="http://schemas.microsoft.com/office/drawing/2014/main" id="{CFE45869-18C2-E5DC-7FBB-F8D03DC2742A}"/>
                </a:ext>
              </a:extLst>
            </p:cNvPr>
            <p:cNvSpPr/>
            <p:nvPr/>
          </p:nvSpPr>
          <p:spPr bwMode="auto">
            <a:xfrm rot="10800000">
              <a:off x="9393352" y="2206039"/>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3" name="Isosceles Triangle 212">
              <a:extLst>
                <a:ext uri="{FF2B5EF4-FFF2-40B4-BE49-F238E27FC236}">
                  <a16:creationId xmlns:a16="http://schemas.microsoft.com/office/drawing/2014/main" id="{F6339016-FF9C-B7A0-4F63-C649329A4B2D}"/>
                </a:ext>
              </a:extLst>
            </p:cNvPr>
            <p:cNvSpPr/>
            <p:nvPr/>
          </p:nvSpPr>
          <p:spPr bwMode="auto">
            <a:xfrm rot="10800000">
              <a:off x="9369539" y="2206039"/>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4" name="Isosceles Triangle 213">
              <a:extLst>
                <a:ext uri="{FF2B5EF4-FFF2-40B4-BE49-F238E27FC236}">
                  <a16:creationId xmlns:a16="http://schemas.microsoft.com/office/drawing/2014/main" id="{86FA45A8-0518-90D3-4B0D-F818F9F2594D}"/>
                </a:ext>
              </a:extLst>
            </p:cNvPr>
            <p:cNvSpPr/>
            <p:nvPr/>
          </p:nvSpPr>
          <p:spPr bwMode="auto">
            <a:xfrm rot="10800000">
              <a:off x="9383827" y="2206039"/>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5" name="Isosceles Triangle 214">
              <a:extLst>
                <a:ext uri="{FF2B5EF4-FFF2-40B4-BE49-F238E27FC236}">
                  <a16:creationId xmlns:a16="http://schemas.microsoft.com/office/drawing/2014/main" id="{4EEA5EFE-1C5A-249E-A7B4-B5B76EB2BC0E}"/>
                </a:ext>
              </a:extLst>
            </p:cNvPr>
            <p:cNvSpPr/>
            <p:nvPr/>
          </p:nvSpPr>
          <p:spPr bwMode="auto">
            <a:xfrm rot="10800000">
              <a:off x="9360014" y="2186989"/>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6" name="Isosceles Triangle 215">
              <a:extLst>
                <a:ext uri="{FF2B5EF4-FFF2-40B4-BE49-F238E27FC236}">
                  <a16:creationId xmlns:a16="http://schemas.microsoft.com/office/drawing/2014/main" id="{0EF23DBF-8934-A7C7-856D-435CC2DF24B0}"/>
                </a:ext>
              </a:extLst>
            </p:cNvPr>
            <p:cNvSpPr/>
            <p:nvPr/>
          </p:nvSpPr>
          <p:spPr bwMode="auto">
            <a:xfrm rot="10800000">
              <a:off x="9329058" y="2167939"/>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7" name="Isosceles Triangle 216">
              <a:extLst>
                <a:ext uri="{FF2B5EF4-FFF2-40B4-BE49-F238E27FC236}">
                  <a16:creationId xmlns:a16="http://schemas.microsoft.com/office/drawing/2014/main" id="{1273AD8F-D16D-BFAD-D8C9-8FE9421643E1}"/>
                </a:ext>
              </a:extLst>
            </p:cNvPr>
            <p:cNvSpPr/>
            <p:nvPr/>
          </p:nvSpPr>
          <p:spPr bwMode="auto">
            <a:xfrm rot="10800000">
              <a:off x="9255240" y="2167939"/>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8" name="Isosceles Triangle 217">
              <a:extLst>
                <a:ext uri="{FF2B5EF4-FFF2-40B4-BE49-F238E27FC236}">
                  <a16:creationId xmlns:a16="http://schemas.microsoft.com/office/drawing/2014/main" id="{6138358A-A729-A259-35E1-B03B33D3AE7F}"/>
                </a:ext>
              </a:extLst>
            </p:cNvPr>
            <p:cNvSpPr/>
            <p:nvPr/>
          </p:nvSpPr>
          <p:spPr bwMode="auto">
            <a:xfrm rot="10800000">
              <a:off x="9229047" y="2167939"/>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9" name="Isosceles Triangle 218">
              <a:extLst>
                <a:ext uri="{FF2B5EF4-FFF2-40B4-BE49-F238E27FC236}">
                  <a16:creationId xmlns:a16="http://schemas.microsoft.com/office/drawing/2014/main" id="{A967A7EA-4A73-337C-18E6-B7187E0DA190}"/>
                </a:ext>
              </a:extLst>
            </p:cNvPr>
            <p:cNvSpPr/>
            <p:nvPr/>
          </p:nvSpPr>
          <p:spPr bwMode="auto">
            <a:xfrm rot="10800000">
              <a:off x="9119509" y="2167939"/>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0" name="Isosceles Triangle 219">
              <a:extLst>
                <a:ext uri="{FF2B5EF4-FFF2-40B4-BE49-F238E27FC236}">
                  <a16:creationId xmlns:a16="http://schemas.microsoft.com/office/drawing/2014/main" id="{5E1F45F9-A23E-3825-D40E-CDDEAC755B1C}"/>
                </a:ext>
              </a:extLst>
            </p:cNvPr>
            <p:cNvSpPr/>
            <p:nvPr/>
          </p:nvSpPr>
          <p:spPr bwMode="auto">
            <a:xfrm rot="10800000">
              <a:off x="9059978" y="2167939"/>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1" name="Isosceles Triangle 220">
              <a:extLst>
                <a:ext uri="{FF2B5EF4-FFF2-40B4-BE49-F238E27FC236}">
                  <a16:creationId xmlns:a16="http://schemas.microsoft.com/office/drawing/2014/main" id="{07231C15-18A9-1553-108F-62FF9D80AA42}"/>
                </a:ext>
              </a:extLst>
            </p:cNvPr>
            <p:cNvSpPr/>
            <p:nvPr/>
          </p:nvSpPr>
          <p:spPr bwMode="auto">
            <a:xfrm rot="10800000">
              <a:off x="9005209" y="2153652"/>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2" name="Isosceles Triangle 221">
              <a:extLst>
                <a:ext uri="{FF2B5EF4-FFF2-40B4-BE49-F238E27FC236}">
                  <a16:creationId xmlns:a16="http://schemas.microsoft.com/office/drawing/2014/main" id="{12CCD3C1-34C7-0E30-AEC5-540BF4EEDFE1}"/>
                </a:ext>
              </a:extLst>
            </p:cNvPr>
            <p:cNvSpPr/>
            <p:nvPr/>
          </p:nvSpPr>
          <p:spPr bwMode="auto">
            <a:xfrm rot="10800000">
              <a:off x="8967109" y="2153652"/>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3" name="Isosceles Triangle 222">
              <a:extLst>
                <a:ext uri="{FF2B5EF4-FFF2-40B4-BE49-F238E27FC236}">
                  <a16:creationId xmlns:a16="http://schemas.microsoft.com/office/drawing/2014/main" id="{6F1B4F69-7A0D-2541-AFC0-9FF1C8BCAF7A}"/>
                </a:ext>
              </a:extLst>
            </p:cNvPr>
            <p:cNvSpPr/>
            <p:nvPr/>
          </p:nvSpPr>
          <p:spPr bwMode="auto">
            <a:xfrm rot="10800000">
              <a:off x="8843284" y="2153652"/>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4" name="Isosceles Triangle 223">
              <a:extLst>
                <a:ext uri="{FF2B5EF4-FFF2-40B4-BE49-F238E27FC236}">
                  <a16:creationId xmlns:a16="http://schemas.microsoft.com/office/drawing/2014/main" id="{9A98D572-561D-5692-668C-48665CA87D20}"/>
                </a:ext>
              </a:extLst>
            </p:cNvPr>
            <p:cNvSpPr/>
            <p:nvPr/>
          </p:nvSpPr>
          <p:spPr bwMode="auto">
            <a:xfrm rot="10800000">
              <a:off x="8824234" y="2153652"/>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5" name="Isosceles Triangle 224">
              <a:extLst>
                <a:ext uri="{FF2B5EF4-FFF2-40B4-BE49-F238E27FC236}">
                  <a16:creationId xmlns:a16="http://schemas.microsoft.com/office/drawing/2014/main" id="{29D68445-B670-ACE7-F150-B2F2899B6ABF}"/>
                </a:ext>
              </a:extLst>
            </p:cNvPr>
            <p:cNvSpPr/>
            <p:nvPr/>
          </p:nvSpPr>
          <p:spPr bwMode="auto">
            <a:xfrm rot="10800000">
              <a:off x="8757559" y="2136983"/>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6" name="Isosceles Triangle 225">
              <a:extLst>
                <a:ext uri="{FF2B5EF4-FFF2-40B4-BE49-F238E27FC236}">
                  <a16:creationId xmlns:a16="http://schemas.microsoft.com/office/drawing/2014/main" id="{DF1846A1-87FD-3657-D23B-ACDE63D4EF84}"/>
                </a:ext>
              </a:extLst>
            </p:cNvPr>
            <p:cNvSpPr/>
            <p:nvPr/>
          </p:nvSpPr>
          <p:spPr bwMode="auto">
            <a:xfrm rot="10800000">
              <a:off x="8728984" y="2122696"/>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7" name="Isosceles Triangle 226">
              <a:extLst>
                <a:ext uri="{FF2B5EF4-FFF2-40B4-BE49-F238E27FC236}">
                  <a16:creationId xmlns:a16="http://schemas.microsoft.com/office/drawing/2014/main" id="{25AEAE4A-A9E9-5B7F-87D6-FFC06428D89D}"/>
                </a:ext>
              </a:extLst>
            </p:cNvPr>
            <p:cNvSpPr/>
            <p:nvPr/>
          </p:nvSpPr>
          <p:spPr bwMode="auto">
            <a:xfrm rot="10800000">
              <a:off x="8714697" y="2103646"/>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8" name="Isosceles Triangle 227">
              <a:extLst>
                <a:ext uri="{FF2B5EF4-FFF2-40B4-BE49-F238E27FC236}">
                  <a16:creationId xmlns:a16="http://schemas.microsoft.com/office/drawing/2014/main" id="{4B9BD0E1-46FE-61C0-8CC4-B393FBB72CB9}"/>
                </a:ext>
              </a:extLst>
            </p:cNvPr>
            <p:cNvSpPr/>
            <p:nvPr/>
          </p:nvSpPr>
          <p:spPr bwMode="auto">
            <a:xfrm rot="10800000">
              <a:off x="8700409" y="2103646"/>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9" name="Isosceles Triangle 228">
              <a:extLst>
                <a:ext uri="{FF2B5EF4-FFF2-40B4-BE49-F238E27FC236}">
                  <a16:creationId xmlns:a16="http://schemas.microsoft.com/office/drawing/2014/main" id="{03D224D7-9864-AAAE-6EF4-C9CA909EAD1E}"/>
                </a:ext>
              </a:extLst>
            </p:cNvPr>
            <p:cNvSpPr/>
            <p:nvPr/>
          </p:nvSpPr>
          <p:spPr bwMode="auto">
            <a:xfrm rot="10800000">
              <a:off x="8676597" y="2103646"/>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0" name="Isosceles Triangle 229">
              <a:extLst>
                <a:ext uri="{FF2B5EF4-FFF2-40B4-BE49-F238E27FC236}">
                  <a16:creationId xmlns:a16="http://schemas.microsoft.com/office/drawing/2014/main" id="{79F55B88-80A5-A434-6D81-81CC0A416964}"/>
                </a:ext>
              </a:extLst>
            </p:cNvPr>
            <p:cNvSpPr/>
            <p:nvPr/>
          </p:nvSpPr>
          <p:spPr bwMode="auto">
            <a:xfrm rot="10800000">
              <a:off x="8669453" y="2103646"/>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1" name="Isosceles Triangle 230">
              <a:extLst>
                <a:ext uri="{FF2B5EF4-FFF2-40B4-BE49-F238E27FC236}">
                  <a16:creationId xmlns:a16="http://schemas.microsoft.com/office/drawing/2014/main" id="{AFF8C006-DC71-8E11-2A7F-0D864055628E}"/>
                </a:ext>
              </a:extLst>
            </p:cNvPr>
            <p:cNvSpPr/>
            <p:nvPr/>
          </p:nvSpPr>
          <p:spPr bwMode="auto">
            <a:xfrm rot="10800000">
              <a:off x="8602778" y="2103646"/>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2" name="Isosceles Triangle 231">
              <a:extLst>
                <a:ext uri="{FF2B5EF4-FFF2-40B4-BE49-F238E27FC236}">
                  <a16:creationId xmlns:a16="http://schemas.microsoft.com/office/drawing/2014/main" id="{10EA6810-579B-29FB-60F0-6B2C4AE32F33}"/>
                </a:ext>
              </a:extLst>
            </p:cNvPr>
            <p:cNvSpPr/>
            <p:nvPr/>
          </p:nvSpPr>
          <p:spPr bwMode="auto">
            <a:xfrm rot="10800000">
              <a:off x="8517053" y="2103646"/>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3" name="Isosceles Triangle 232">
              <a:extLst>
                <a:ext uri="{FF2B5EF4-FFF2-40B4-BE49-F238E27FC236}">
                  <a16:creationId xmlns:a16="http://schemas.microsoft.com/office/drawing/2014/main" id="{389F8A4F-2764-3259-115D-980FDEDC032C}"/>
                </a:ext>
              </a:extLst>
            </p:cNvPr>
            <p:cNvSpPr/>
            <p:nvPr/>
          </p:nvSpPr>
          <p:spPr bwMode="auto">
            <a:xfrm rot="10800000">
              <a:off x="8507528" y="2103646"/>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4" name="Isosceles Triangle 233">
              <a:extLst>
                <a:ext uri="{FF2B5EF4-FFF2-40B4-BE49-F238E27FC236}">
                  <a16:creationId xmlns:a16="http://schemas.microsoft.com/office/drawing/2014/main" id="{C6647A56-4AA3-D7AB-1483-93DAEB20F83D}"/>
                </a:ext>
              </a:extLst>
            </p:cNvPr>
            <p:cNvSpPr/>
            <p:nvPr/>
          </p:nvSpPr>
          <p:spPr bwMode="auto">
            <a:xfrm rot="10800000">
              <a:off x="8417041" y="2065546"/>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5" name="Isosceles Triangle 234">
              <a:extLst>
                <a:ext uri="{FF2B5EF4-FFF2-40B4-BE49-F238E27FC236}">
                  <a16:creationId xmlns:a16="http://schemas.microsoft.com/office/drawing/2014/main" id="{079BA007-B44F-F20E-329D-D6B093F08960}"/>
                </a:ext>
              </a:extLst>
            </p:cNvPr>
            <p:cNvSpPr/>
            <p:nvPr/>
          </p:nvSpPr>
          <p:spPr bwMode="auto">
            <a:xfrm rot="10800000">
              <a:off x="8171772" y="2020302"/>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6" name="Isosceles Triangle 235">
              <a:extLst>
                <a:ext uri="{FF2B5EF4-FFF2-40B4-BE49-F238E27FC236}">
                  <a16:creationId xmlns:a16="http://schemas.microsoft.com/office/drawing/2014/main" id="{1B9BBB6B-379A-C7CD-3D52-77053FEB25C6}"/>
                </a:ext>
              </a:extLst>
            </p:cNvPr>
            <p:cNvSpPr/>
            <p:nvPr/>
          </p:nvSpPr>
          <p:spPr bwMode="auto">
            <a:xfrm rot="10800000">
              <a:off x="8045566" y="1984583"/>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7" name="Isosceles Triangle 236">
              <a:extLst>
                <a:ext uri="{FF2B5EF4-FFF2-40B4-BE49-F238E27FC236}">
                  <a16:creationId xmlns:a16="http://schemas.microsoft.com/office/drawing/2014/main" id="{2C00C2F4-F4B2-0C8B-5D44-102418612F48}"/>
                </a:ext>
              </a:extLst>
            </p:cNvPr>
            <p:cNvSpPr/>
            <p:nvPr/>
          </p:nvSpPr>
          <p:spPr bwMode="auto">
            <a:xfrm rot="10800000">
              <a:off x="7933647" y="1965533"/>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8" name="Isosceles Triangle 237">
              <a:extLst>
                <a:ext uri="{FF2B5EF4-FFF2-40B4-BE49-F238E27FC236}">
                  <a16:creationId xmlns:a16="http://schemas.microsoft.com/office/drawing/2014/main" id="{7FF888CD-288C-F131-C222-049BD3829833}"/>
                </a:ext>
              </a:extLst>
            </p:cNvPr>
            <p:cNvSpPr/>
            <p:nvPr/>
          </p:nvSpPr>
          <p:spPr bwMode="auto">
            <a:xfrm rot="10800000">
              <a:off x="7812203" y="1944102"/>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9" name="Isosceles Triangle 238">
              <a:extLst>
                <a:ext uri="{FF2B5EF4-FFF2-40B4-BE49-F238E27FC236}">
                  <a16:creationId xmlns:a16="http://schemas.microsoft.com/office/drawing/2014/main" id="{763CEA14-0451-1D60-BB0F-C568AFB8848B}"/>
                </a:ext>
              </a:extLst>
            </p:cNvPr>
            <p:cNvSpPr/>
            <p:nvPr/>
          </p:nvSpPr>
          <p:spPr bwMode="auto">
            <a:xfrm rot="10800000">
              <a:off x="7752672" y="1903620"/>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0" name="Isosceles Triangle 239">
              <a:extLst>
                <a:ext uri="{FF2B5EF4-FFF2-40B4-BE49-F238E27FC236}">
                  <a16:creationId xmlns:a16="http://schemas.microsoft.com/office/drawing/2014/main" id="{50AB6A2C-30E6-89E5-23B7-9EFD99E9E467}"/>
                </a:ext>
              </a:extLst>
            </p:cNvPr>
            <p:cNvSpPr/>
            <p:nvPr/>
          </p:nvSpPr>
          <p:spPr bwMode="auto">
            <a:xfrm rot="10800000">
              <a:off x="7569315" y="1863139"/>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1" name="Isosceles Triangle 240">
              <a:extLst>
                <a:ext uri="{FF2B5EF4-FFF2-40B4-BE49-F238E27FC236}">
                  <a16:creationId xmlns:a16="http://schemas.microsoft.com/office/drawing/2014/main" id="{CF84C07E-FD90-E09B-F184-668AA5F0DA70}"/>
                </a:ext>
              </a:extLst>
            </p:cNvPr>
            <p:cNvSpPr/>
            <p:nvPr/>
          </p:nvSpPr>
          <p:spPr bwMode="auto">
            <a:xfrm rot="10800000">
              <a:off x="7507403" y="1863139"/>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2" name="Isosceles Triangle 241">
              <a:extLst>
                <a:ext uri="{FF2B5EF4-FFF2-40B4-BE49-F238E27FC236}">
                  <a16:creationId xmlns:a16="http://schemas.microsoft.com/office/drawing/2014/main" id="{2C078197-7EB3-64D4-DE9F-92A01D2BDE59}"/>
                </a:ext>
              </a:extLst>
            </p:cNvPr>
            <p:cNvSpPr/>
            <p:nvPr/>
          </p:nvSpPr>
          <p:spPr bwMode="auto">
            <a:xfrm rot="10800000">
              <a:off x="7495497" y="1848852"/>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3" name="Isosceles Triangle 242">
              <a:extLst>
                <a:ext uri="{FF2B5EF4-FFF2-40B4-BE49-F238E27FC236}">
                  <a16:creationId xmlns:a16="http://schemas.microsoft.com/office/drawing/2014/main" id="{823B39FD-F81B-6171-A5BA-812860866CC2}"/>
                </a:ext>
              </a:extLst>
            </p:cNvPr>
            <p:cNvSpPr/>
            <p:nvPr/>
          </p:nvSpPr>
          <p:spPr bwMode="auto">
            <a:xfrm rot="10800000">
              <a:off x="7212129" y="1763127"/>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4" name="Isosceles Triangle 243">
              <a:extLst>
                <a:ext uri="{FF2B5EF4-FFF2-40B4-BE49-F238E27FC236}">
                  <a16:creationId xmlns:a16="http://schemas.microsoft.com/office/drawing/2014/main" id="{259C9652-3EC9-B2A8-0A28-E81D70D9E3B1}"/>
                </a:ext>
              </a:extLst>
            </p:cNvPr>
            <p:cNvSpPr/>
            <p:nvPr/>
          </p:nvSpPr>
          <p:spPr bwMode="auto">
            <a:xfrm rot="10800000">
              <a:off x="7185936" y="1748839"/>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5" name="Isosceles Triangle 244">
              <a:extLst>
                <a:ext uri="{FF2B5EF4-FFF2-40B4-BE49-F238E27FC236}">
                  <a16:creationId xmlns:a16="http://schemas.microsoft.com/office/drawing/2014/main" id="{BEE45D96-48A4-23D0-8F28-4E4DED82D1A7}"/>
                </a:ext>
              </a:extLst>
            </p:cNvPr>
            <p:cNvSpPr/>
            <p:nvPr/>
          </p:nvSpPr>
          <p:spPr bwMode="auto">
            <a:xfrm rot="10800000">
              <a:off x="7143073" y="1660733"/>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6" name="Isosceles Triangle 245">
              <a:extLst>
                <a:ext uri="{FF2B5EF4-FFF2-40B4-BE49-F238E27FC236}">
                  <a16:creationId xmlns:a16="http://schemas.microsoft.com/office/drawing/2014/main" id="{5372AED8-F55F-1D8F-61DA-12F303A6E347}"/>
                </a:ext>
              </a:extLst>
            </p:cNvPr>
            <p:cNvSpPr/>
            <p:nvPr/>
          </p:nvSpPr>
          <p:spPr bwMode="auto">
            <a:xfrm rot="10800000">
              <a:off x="7124023" y="1622633"/>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7" name="Isosceles Triangle 246">
              <a:extLst>
                <a:ext uri="{FF2B5EF4-FFF2-40B4-BE49-F238E27FC236}">
                  <a16:creationId xmlns:a16="http://schemas.microsoft.com/office/drawing/2014/main" id="{551D07CD-289E-5537-7983-318E8EEF2D1C}"/>
                </a:ext>
              </a:extLst>
            </p:cNvPr>
            <p:cNvSpPr/>
            <p:nvPr/>
          </p:nvSpPr>
          <p:spPr bwMode="auto">
            <a:xfrm rot="10800000">
              <a:off x="6985911" y="1579770"/>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8" name="Isosceles Triangle 247">
              <a:extLst>
                <a:ext uri="{FF2B5EF4-FFF2-40B4-BE49-F238E27FC236}">
                  <a16:creationId xmlns:a16="http://schemas.microsoft.com/office/drawing/2014/main" id="{2BAF933A-9C37-4DEB-33EB-11C70770C6E0}"/>
                </a:ext>
              </a:extLst>
            </p:cNvPr>
            <p:cNvSpPr/>
            <p:nvPr/>
          </p:nvSpPr>
          <p:spPr bwMode="auto">
            <a:xfrm rot="10800000">
              <a:off x="6943048" y="1575008"/>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9" name="Isosceles Triangle 248">
              <a:extLst>
                <a:ext uri="{FF2B5EF4-FFF2-40B4-BE49-F238E27FC236}">
                  <a16:creationId xmlns:a16="http://schemas.microsoft.com/office/drawing/2014/main" id="{1EE77257-65FD-8C87-3142-DB6F81DC61BC}"/>
                </a:ext>
              </a:extLst>
            </p:cNvPr>
            <p:cNvSpPr/>
            <p:nvPr/>
          </p:nvSpPr>
          <p:spPr bwMode="auto">
            <a:xfrm rot="10800000">
              <a:off x="6888280" y="1555958"/>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50" name="Isosceles Triangle 249">
              <a:extLst>
                <a:ext uri="{FF2B5EF4-FFF2-40B4-BE49-F238E27FC236}">
                  <a16:creationId xmlns:a16="http://schemas.microsoft.com/office/drawing/2014/main" id="{65229B13-7322-A057-39FE-5C74760BB67D}"/>
                </a:ext>
              </a:extLst>
            </p:cNvPr>
            <p:cNvSpPr/>
            <p:nvPr/>
          </p:nvSpPr>
          <p:spPr bwMode="auto">
            <a:xfrm rot="10800000">
              <a:off x="6850180" y="1505952"/>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51" name="Isosceles Triangle 250">
              <a:extLst>
                <a:ext uri="{FF2B5EF4-FFF2-40B4-BE49-F238E27FC236}">
                  <a16:creationId xmlns:a16="http://schemas.microsoft.com/office/drawing/2014/main" id="{5A3CA894-FE74-5127-7B46-B82DE1339833}"/>
                </a:ext>
              </a:extLst>
            </p:cNvPr>
            <p:cNvSpPr/>
            <p:nvPr/>
          </p:nvSpPr>
          <p:spPr bwMode="auto">
            <a:xfrm rot="10800000">
              <a:off x="6862086" y="1505952"/>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52" name="Isosceles Triangle 251">
              <a:extLst>
                <a:ext uri="{FF2B5EF4-FFF2-40B4-BE49-F238E27FC236}">
                  <a16:creationId xmlns:a16="http://schemas.microsoft.com/office/drawing/2014/main" id="{63DBD5F4-5A5B-F912-F2BE-6F67E5B442F0}"/>
                </a:ext>
              </a:extLst>
            </p:cNvPr>
            <p:cNvSpPr/>
            <p:nvPr/>
          </p:nvSpPr>
          <p:spPr bwMode="auto">
            <a:xfrm rot="10800000">
              <a:off x="6847798" y="1463090"/>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53" name="Isosceles Triangle 252">
              <a:extLst>
                <a:ext uri="{FF2B5EF4-FFF2-40B4-BE49-F238E27FC236}">
                  <a16:creationId xmlns:a16="http://schemas.microsoft.com/office/drawing/2014/main" id="{3EBCD268-5C57-768C-90DE-8670C5F6B395}"/>
                </a:ext>
              </a:extLst>
            </p:cNvPr>
            <p:cNvSpPr/>
            <p:nvPr/>
          </p:nvSpPr>
          <p:spPr bwMode="auto">
            <a:xfrm rot="10800000">
              <a:off x="6819223" y="1448803"/>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54" name="Isosceles Triangle 253">
              <a:extLst>
                <a:ext uri="{FF2B5EF4-FFF2-40B4-BE49-F238E27FC236}">
                  <a16:creationId xmlns:a16="http://schemas.microsoft.com/office/drawing/2014/main" id="{522D645B-DEFB-DABF-6253-B1C9E045BF31}"/>
                </a:ext>
              </a:extLst>
            </p:cNvPr>
            <p:cNvSpPr/>
            <p:nvPr/>
          </p:nvSpPr>
          <p:spPr bwMode="auto">
            <a:xfrm rot="10800000">
              <a:off x="6785886" y="1408322"/>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55" name="Isosceles Triangle 254">
              <a:extLst>
                <a:ext uri="{FF2B5EF4-FFF2-40B4-BE49-F238E27FC236}">
                  <a16:creationId xmlns:a16="http://schemas.microsoft.com/office/drawing/2014/main" id="{9EE7BB07-4F80-14F5-FC25-6DBC3B465965}"/>
                </a:ext>
              </a:extLst>
            </p:cNvPr>
            <p:cNvSpPr/>
            <p:nvPr/>
          </p:nvSpPr>
          <p:spPr bwMode="auto">
            <a:xfrm rot="10800000">
              <a:off x="6764455" y="1391653"/>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56" name="Isosceles Triangle 255">
              <a:extLst>
                <a:ext uri="{FF2B5EF4-FFF2-40B4-BE49-F238E27FC236}">
                  <a16:creationId xmlns:a16="http://schemas.microsoft.com/office/drawing/2014/main" id="{AD3839F3-1695-D1C9-0F5E-A957FDC98352}"/>
                </a:ext>
              </a:extLst>
            </p:cNvPr>
            <p:cNvSpPr/>
            <p:nvPr/>
          </p:nvSpPr>
          <p:spPr bwMode="auto">
            <a:xfrm rot="10800000">
              <a:off x="6719211" y="1374984"/>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57" name="Isosceles Triangle 256">
              <a:extLst>
                <a:ext uri="{FF2B5EF4-FFF2-40B4-BE49-F238E27FC236}">
                  <a16:creationId xmlns:a16="http://schemas.microsoft.com/office/drawing/2014/main" id="{24BB473D-B706-7B80-74E2-B485F422DF84}"/>
                </a:ext>
              </a:extLst>
            </p:cNvPr>
            <p:cNvSpPr/>
            <p:nvPr/>
          </p:nvSpPr>
          <p:spPr bwMode="auto">
            <a:xfrm rot="10800000">
              <a:off x="6664442" y="1374984"/>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58" name="Isosceles Triangle 257">
              <a:extLst>
                <a:ext uri="{FF2B5EF4-FFF2-40B4-BE49-F238E27FC236}">
                  <a16:creationId xmlns:a16="http://schemas.microsoft.com/office/drawing/2014/main" id="{D6DE09AC-DA9D-F4CB-A08F-552436B6EF48}"/>
                </a:ext>
              </a:extLst>
            </p:cNvPr>
            <p:cNvSpPr/>
            <p:nvPr/>
          </p:nvSpPr>
          <p:spPr bwMode="auto">
            <a:xfrm rot="10800000">
              <a:off x="6571573" y="1358315"/>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59" name="Isosceles Triangle 258">
              <a:extLst>
                <a:ext uri="{FF2B5EF4-FFF2-40B4-BE49-F238E27FC236}">
                  <a16:creationId xmlns:a16="http://schemas.microsoft.com/office/drawing/2014/main" id="{07E7C416-CAAB-7AFE-E4D4-C90F2B2958C9}"/>
                </a:ext>
              </a:extLst>
            </p:cNvPr>
            <p:cNvSpPr/>
            <p:nvPr/>
          </p:nvSpPr>
          <p:spPr bwMode="auto">
            <a:xfrm rot="10800000">
              <a:off x="6547760" y="1327359"/>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0" name="Isosceles Triangle 259">
              <a:extLst>
                <a:ext uri="{FF2B5EF4-FFF2-40B4-BE49-F238E27FC236}">
                  <a16:creationId xmlns:a16="http://schemas.microsoft.com/office/drawing/2014/main" id="{3CF4FA26-F555-A2F7-41B5-5973B662E0D3}"/>
                </a:ext>
              </a:extLst>
            </p:cNvPr>
            <p:cNvSpPr/>
            <p:nvPr/>
          </p:nvSpPr>
          <p:spPr bwMode="auto">
            <a:xfrm rot="10800000">
              <a:off x="6540617" y="1315453"/>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1" name="Isosceles Triangle 260">
              <a:extLst>
                <a:ext uri="{FF2B5EF4-FFF2-40B4-BE49-F238E27FC236}">
                  <a16:creationId xmlns:a16="http://schemas.microsoft.com/office/drawing/2014/main" id="{23C6D124-CC28-8BE7-0D10-8CA7848BDA79}"/>
                </a:ext>
              </a:extLst>
            </p:cNvPr>
            <p:cNvSpPr/>
            <p:nvPr/>
          </p:nvSpPr>
          <p:spPr bwMode="auto">
            <a:xfrm rot="10800000">
              <a:off x="6531092" y="1305928"/>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2" name="Isosceles Triangle 261">
              <a:extLst>
                <a:ext uri="{FF2B5EF4-FFF2-40B4-BE49-F238E27FC236}">
                  <a16:creationId xmlns:a16="http://schemas.microsoft.com/office/drawing/2014/main" id="{4DDA4B07-94D8-37BE-CCE7-C9B125D50F8D}"/>
                </a:ext>
              </a:extLst>
            </p:cNvPr>
            <p:cNvSpPr/>
            <p:nvPr/>
          </p:nvSpPr>
          <p:spPr bwMode="auto">
            <a:xfrm rot="10800000">
              <a:off x="6535855" y="1289259"/>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4" name="Isosceles Triangle 263">
              <a:extLst>
                <a:ext uri="{FF2B5EF4-FFF2-40B4-BE49-F238E27FC236}">
                  <a16:creationId xmlns:a16="http://schemas.microsoft.com/office/drawing/2014/main" id="{CB700E90-AE12-7AA1-66A5-55C01331D4A8}"/>
                </a:ext>
              </a:extLst>
            </p:cNvPr>
            <p:cNvSpPr/>
            <p:nvPr/>
          </p:nvSpPr>
          <p:spPr bwMode="auto">
            <a:xfrm rot="10800000">
              <a:off x="6535855" y="1263066"/>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5" name="Isosceles Triangle 264">
              <a:extLst>
                <a:ext uri="{FF2B5EF4-FFF2-40B4-BE49-F238E27FC236}">
                  <a16:creationId xmlns:a16="http://schemas.microsoft.com/office/drawing/2014/main" id="{7D875DD6-C8A9-462D-A0E9-058E247A2A11}"/>
                </a:ext>
              </a:extLst>
            </p:cNvPr>
            <p:cNvSpPr/>
            <p:nvPr/>
          </p:nvSpPr>
          <p:spPr bwMode="auto">
            <a:xfrm rot="10800000">
              <a:off x="6347736" y="1139241"/>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6" name="Isosceles Triangle 265">
              <a:extLst>
                <a:ext uri="{FF2B5EF4-FFF2-40B4-BE49-F238E27FC236}">
                  <a16:creationId xmlns:a16="http://schemas.microsoft.com/office/drawing/2014/main" id="{26A21B5E-DB78-90EE-0874-CB8457A96299}"/>
                </a:ext>
              </a:extLst>
            </p:cNvPr>
            <p:cNvSpPr/>
            <p:nvPr/>
          </p:nvSpPr>
          <p:spPr bwMode="auto">
            <a:xfrm rot="10800000">
              <a:off x="6469179" y="1172578"/>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7" name="Isosceles Triangle 266">
              <a:extLst>
                <a:ext uri="{FF2B5EF4-FFF2-40B4-BE49-F238E27FC236}">
                  <a16:creationId xmlns:a16="http://schemas.microsoft.com/office/drawing/2014/main" id="{9EE67558-56FC-B19C-676C-1D6142D448D2}"/>
                </a:ext>
              </a:extLst>
            </p:cNvPr>
            <p:cNvSpPr/>
            <p:nvPr/>
          </p:nvSpPr>
          <p:spPr bwMode="auto">
            <a:xfrm rot="10800000">
              <a:off x="6231054" y="1120191"/>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269" name="Isosceles Triangle 268">
            <a:extLst>
              <a:ext uri="{FF2B5EF4-FFF2-40B4-BE49-F238E27FC236}">
                <a16:creationId xmlns:a16="http://schemas.microsoft.com/office/drawing/2014/main" id="{65FC357F-6F81-BD71-0A12-CAD5A842B285}"/>
              </a:ext>
            </a:extLst>
          </p:cNvPr>
          <p:cNvSpPr/>
          <p:nvPr/>
        </p:nvSpPr>
        <p:spPr bwMode="auto">
          <a:xfrm rot="10800000">
            <a:off x="9366296" y="1467508"/>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71" name="TextBox 270">
            <a:extLst>
              <a:ext uri="{FF2B5EF4-FFF2-40B4-BE49-F238E27FC236}">
                <a16:creationId xmlns:a16="http://schemas.microsoft.com/office/drawing/2014/main" id="{A692B39F-11E3-E21B-0CFA-CF71E9D7B472}"/>
              </a:ext>
            </a:extLst>
          </p:cNvPr>
          <p:cNvSpPr txBox="1"/>
          <p:nvPr/>
        </p:nvSpPr>
        <p:spPr bwMode="auto">
          <a:xfrm>
            <a:off x="9443038" y="973200"/>
            <a:ext cx="118974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Censoring times</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E + O</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 + O</a:t>
            </a:r>
          </a:p>
        </p:txBody>
      </p:sp>
      <p:sp>
        <p:nvSpPr>
          <p:cNvPr id="272" name="Isosceles Triangle 271">
            <a:extLst>
              <a:ext uri="{FF2B5EF4-FFF2-40B4-BE49-F238E27FC236}">
                <a16:creationId xmlns:a16="http://schemas.microsoft.com/office/drawing/2014/main" id="{C1561A42-D7DF-2C57-36CA-36A14FF13574}"/>
              </a:ext>
            </a:extLst>
          </p:cNvPr>
          <p:cNvSpPr/>
          <p:nvPr/>
        </p:nvSpPr>
        <p:spPr bwMode="auto">
          <a:xfrm rot="10800000">
            <a:off x="9418739" y="1089203"/>
            <a:ext cx="53034" cy="45719"/>
          </a:xfrm>
          <a:prstGeom prst="triangl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73" name="TextBox 272">
            <a:extLst>
              <a:ext uri="{FF2B5EF4-FFF2-40B4-BE49-F238E27FC236}">
                <a16:creationId xmlns:a16="http://schemas.microsoft.com/office/drawing/2014/main" id="{30DE7273-FAC4-12C4-385F-880084D52ABF}"/>
              </a:ext>
            </a:extLst>
          </p:cNvPr>
          <p:cNvSpPr txBox="1"/>
          <p:nvPr/>
        </p:nvSpPr>
        <p:spPr bwMode="auto">
          <a:xfrm>
            <a:off x="5949495" y="2033205"/>
            <a:ext cx="19383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HR: 0.77 (95% CI: 0.59-1.00)</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P </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.026</a:t>
            </a:r>
            <a:endParaRPr kumimoji="0" lang="en-US" sz="1200" b="0" i="1"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274" name="Freeform: Shape 273">
            <a:extLst>
              <a:ext uri="{FF2B5EF4-FFF2-40B4-BE49-F238E27FC236}">
                <a16:creationId xmlns:a16="http://schemas.microsoft.com/office/drawing/2014/main" id="{F04B5D88-BF24-2D75-E4E0-7C75997AC78D}"/>
              </a:ext>
            </a:extLst>
          </p:cNvPr>
          <p:cNvSpPr/>
          <p:nvPr/>
        </p:nvSpPr>
        <p:spPr bwMode="auto">
          <a:xfrm>
            <a:off x="5934967" y="2904067"/>
            <a:ext cx="4377266" cy="1473200"/>
          </a:xfrm>
          <a:custGeom>
            <a:avLst/>
            <a:gdLst>
              <a:gd name="connsiteX0" fmla="*/ 0 w 4377266"/>
              <a:gd name="connsiteY0" fmla="*/ 0 h 1473200"/>
              <a:gd name="connsiteX1" fmla="*/ 0 w 4377266"/>
              <a:gd name="connsiteY1" fmla="*/ 1473200 h 1473200"/>
              <a:gd name="connsiteX2" fmla="*/ 4377266 w 4377266"/>
              <a:gd name="connsiteY2" fmla="*/ 1473200 h 1473200"/>
            </a:gdLst>
            <a:ahLst/>
            <a:cxnLst>
              <a:cxn ang="0">
                <a:pos x="connsiteX0" y="connsiteY0"/>
              </a:cxn>
              <a:cxn ang="0">
                <a:pos x="connsiteX1" y="connsiteY1"/>
              </a:cxn>
              <a:cxn ang="0">
                <a:pos x="connsiteX2" y="connsiteY2"/>
              </a:cxn>
            </a:cxnLst>
            <a:rect l="l" t="t" r="r" b="b"/>
            <a:pathLst>
              <a:path w="4377266" h="1473200">
                <a:moveTo>
                  <a:pt x="0" y="0"/>
                </a:moveTo>
                <a:lnTo>
                  <a:pt x="0" y="1473200"/>
                </a:lnTo>
                <a:lnTo>
                  <a:pt x="4377266" y="14732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282" name="Group 281">
            <a:extLst>
              <a:ext uri="{FF2B5EF4-FFF2-40B4-BE49-F238E27FC236}">
                <a16:creationId xmlns:a16="http://schemas.microsoft.com/office/drawing/2014/main" id="{D6C9AF81-DC5C-8E9F-5F3B-1F64BB898F3F}"/>
              </a:ext>
            </a:extLst>
          </p:cNvPr>
          <p:cNvGrpSpPr/>
          <p:nvPr/>
        </p:nvGrpSpPr>
        <p:grpSpPr>
          <a:xfrm>
            <a:off x="5863000" y="2910129"/>
            <a:ext cx="80433" cy="1465306"/>
            <a:chOff x="6175225" y="2910129"/>
            <a:chExt cx="149375" cy="1465306"/>
          </a:xfrm>
        </p:grpSpPr>
        <p:cxnSp>
          <p:nvCxnSpPr>
            <p:cNvPr id="276" name="Straight Connector 275">
              <a:extLst>
                <a:ext uri="{FF2B5EF4-FFF2-40B4-BE49-F238E27FC236}">
                  <a16:creationId xmlns:a16="http://schemas.microsoft.com/office/drawing/2014/main" id="{B765A1E0-481F-395C-11D4-93A0A47CAB90}"/>
                </a:ext>
              </a:extLst>
            </p:cNvPr>
            <p:cNvCxnSpPr/>
            <p:nvPr/>
          </p:nvCxnSpPr>
          <p:spPr bwMode="auto">
            <a:xfrm>
              <a:off x="6175225" y="2910129"/>
              <a:ext cx="149375" cy="0"/>
            </a:xfrm>
            <a:prstGeom prst="line">
              <a:avLst/>
            </a:prstGeom>
            <a:noFill/>
            <a:ln w="28575" cap="flat" cmpd="sng" algn="ctr">
              <a:solidFill>
                <a:schemeClr val="bg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1F48F7FF-83D3-75EC-093F-1999C468810D}"/>
                </a:ext>
              </a:extLst>
            </p:cNvPr>
            <p:cNvCxnSpPr/>
            <p:nvPr/>
          </p:nvCxnSpPr>
          <p:spPr bwMode="auto">
            <a:xfrm>
              <a:off x="6175225" y="3203190"/>
              <a:ext cx="149375" cy="0"/>
            </a:xfrm>
            <a:prstGeom prst="line">
              <a:avLst/>
            </a:prstGeom>
            <a:noFill/>
            <a:ln w="28575" cap="flat" cmpd="sng" algn="ctr">
              <a:solidFill>
                <a:schemeClr val="bg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10B5633A-4281-AB2C-4BA6-21EBBD54AEFC}"/>
                </a:ext>
              </a:extLst>
            </p:cNvPr>
            <p:cNvCxnSpPr/>
            <p:nvPr/>
          </p:nvCxnSpPr>
          <p:spPr bwMode="auto">
            <a:xfrm>
              <a:off x="6175225" y="3496251"/>
              <a:ext cx="149375" cy="0"/>
            </a:xfrm>
            <a:prstGeom prst="line">
              <a:avLst/>
            </a:prstGeom>
            <a:noFill/>
            <a:ln w="28575"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B64F7862-F18A-C2C0-57C2-6C2C99EE9E0E}"/>
                </a:ext>
              </a:extLst>
            </p:cNvPr>
            <p:cNvCxnSpPr/>
            <p:nvPr/>
          </p:nvCxnSpPr>
          <p:spPr bwMode="auto">
            <a:xfrm>
              <a:off x="6175225" y="3789312"/>
              <a:ext cx="149375" cy="0"/>
            </a:xfrm>
            <a:prstGeom prst="line">
              <a:avLst/>
            </a:prstGeom>
            <a:noFill/>
            <a:ln w="28575" cap="flat" cmpd="sng" algn="ctr">
              <a:solidFill>
                <a:schemeClr val="bg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9C1A719D-04E7-CB38-AA97-6197D9E5B734}"/>
                </a:ext>
              </a:extLst>
            </p:cNvPr>
            <p:cNvCxnSpPr/>
            <p:nvPr/>
          </p:nvCxnSpPr>
          <p:spPr bwMode="auto">
            <a:xfrm>
              <a:off x="6175225" y="4082373"/>
              <a:ext cx="149375" cy="0"/>
            </a:xfrm>
            <a:prstGeom prst="line">
              <a:avLst/>
            </a:prstGeom>
            <a:noFill/>
            <a:ln w="28575" cap="flat" cmpd="sng" algn="ctr">
              <a:solidFill>
                <a:schemeClr val="bg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3F611826-95C5-5F6F-24E1-6067BDE37303}"/>
                </a:ext>
              </a:extLst>
            </p:cNvPr>
            <p:cNvCxnSpPr/>
            <p:nvPr/>
          </p:nvCxnSpPr>
          <p:spPr bwMode="auto">
            <a:xfrm>
              <a:off x="6175225" y="4375435"/>
              <a:ext cx="149375" cy="0"/>
            </a:xfrm>
            <a:prstGeom prst="line">
              <a:avLst/>
            </a:prstGeom>
            <a:noFill/>
            <a:ln w="28575" cap="flat" cmpd="sng" algn="ctr">
              <a:solidFill>
                <a:schemeClr val="bg1"/>
              </a:solidFill>
              <a:prstDash val="solid"/>
              <a:round/>
              <a:headEnd type="none" w="med" len="med"/>
              <a:tailEnd type="none" w="med" len="med"/>
            </a:ln>
            <a:effectLst/>
          </p:spPr>
        </p:cxnSp>
      </p:grpSp>
      <p:grpSp>
        <p:nvGrpSpPr>
          <p:cNvPr id="303" name="Group 302">
            <a:extLst>
              <a:ext uri="{FF2B5EF4-FFF2-40B4-BE49-F238E27FC236}">
                <a16:creationId xmlns:a16="http://schemas.microsoft.com/office/drawing/2014/main" id="{B5906FD2-6DCE-4E3C-D8F0-94E3946D309B}"/>
              </a:ext>
            </a:extLst>
          </p:cNvPr>
          <p:cNvGrpSpPr/>
          <p:nvPr/>
        </p:nvGrpSpPr>
        <p:grpSpPr>
          <a:xfrm>
            <a:off x="5937001" y="4371564"/>
            <a:ext cx="4249199" cy="77669"/>
            <a:chOff x="6318168" y="4371564"/>
            <a:chExt cx="4249199" cy="196203"/>
          </a:xfrm>
        </p:grpSpPr>
        <p:cxnSp>
          <p:nvCxnSpPr>
            <p:cNvPr id="284" name="Straight Connector 283">
              <a:extLst>
                <a:ext uri="{FF2B5EF4-FFF2-40B4-BE49-F238E27FC236}">
                  <a16:creationId xmlns:a16="http://schemas.microsoft.com/office/drawing/2014/main" id="{94240344-405A-04B5-3668-1C4640AF6AAD}"/>
                </a:ext>
              </a:extLst>
            </p:cNvPr>
            <p:cNvCxnSpPr>
              <a:cxnSpLocks/>
            </p:cNvCxnSpPr>
            <p:nvPr/>
          </p:nvCxnSpPr>
          <p:spPr bwMode="auto">
            <a:xfrm>
              <a:off x="6318168" y="4371564"/>
              <a:ext cx="0" cy="196203"/>
            </a:xfrm>
            <a:prstGeom prst="line">
              <a:avLst/>
            </a:prstGeom>
            <a:noFill/>
            <a:ln w="28575" cap="flat" cmpd="sng" algn="ctr">
              <a:solidFill>
                <a:schemeClr val="bg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F4274A76-EF11-4253-1F47-45032193E71B}"/>
                </a:ext>
              </a:extLst>
            </p:cNvPr>
            <p:cNvCxnSpPr>
              <a:cxnSpLocks/>
            </p:cNvCxnSpPr>
            <p:nvPr/>
          </p:nvCxnSpPr>
          <p:spPr bwMode="auto">
            <a:xfrm>
              <a:off x="6601448" y="4371564"/>
              <a:ext cx="0" cy="196203"/>
            </a:xfrm>
            <a:prstGeom prst="line">
              <a:avLst/>
            </a:prstGeom>
            <a:noFill/>
            <a:ln w="28575" cap="flat" cmpd="sng" algn="ctr">
              <a:solidFill>
                <a:schemeClr val="bg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36BAA44F-FFD8-5694-360B-E1948EF11BF9}"/>
                </a:ext>
              </a:extLst>
            </p:cNvPr>
            <p:cNvCxnSpPr>
              <a:cxnSpLocks/>
            </p:cNvCxnSpPr>
            <p:nvPr/>
          </p:nvCxnSpPr>
          <p:spPr bwMode="auto">
            <a:xfrm>
              <a:off x="6884728" y="4371564"/>
              <a:ext cx="0" cy="196203"/>
            </a:xfrm>
            <a:prstGeom prst="line">
              <a:avLst/>
            </a:prstGeom>
            <a:noFill/>
            <a:ln w="28575" cap="flat" cmpd="sng" algn="ctr">
              <a:solidFill>
                <a:schemeClr val="bg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C5F83491-11A0-CE2D-0028-C97558E78BE6}"/>
                </a:ext>
              </a:extLst>
            </p:cNvPr>
            <p:cNvCxnSpPr>
              <a:cxnSpLocks/>
            </p:cNvCxnSpPr>
            <p:nvPr/>
          </p:nvCxnSpPr>
          <p:spPr bwMode="auto">
            <a:xfrm>
              <a:off x="7168008" y="4371564"/>
              <a:ext cx="0" cy="196203"/>
            </a:xfrm>
            <a:prstGeom prst="line">
              <a:avLst/>
            </a:prstGeom>
            <a:noFill/>
            <a:ln w="28575" cap="flat" cmpd="sng" algn="ctr">
              <a:solidFill>
                <a:schemeClr val="bg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15B1676D-D0BC-492A-8C34-F1F32F3BF837}"/>
                </a:ext>
              </a:extLst>
            </p:cNvPr>
            <p:cNvCxnSpPr>
              <a:cxnSpLocks/>
            </p:cNvCxnSpPr>
            <p:nvPr/>
          </p:nvCxnSpPr>
          <p:spPr bwMode="auto">
            <a:xfrm>
              <a:off x="7451288" y="4371564"/>
              <a:ext cx="0" cy="196203"/>
            </a:xfrm>
            <a:prstGeom prst="line">
              <a:avLst/>
            </a:prstGeom>
            <a:noFill/>
            <a:ln w="28575" cap="flat" cmpd="sng" algn="ctr">
              <a:solidFill>
                <a:schemeClr val="bg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49A2473B-BE29-AD23-F925-F3D5C4130AE1}"/>
                </a:ext>
              </a:extLst>
            </p:cNvPr>
            <p:cNvCxnSpPr>
              <a:cxnSpLocks/>
            </p:cNvCxnSpPr>
            <p:nvPr/>
          </p:nvCxnSpPr>
          <p:spPr bwMode="auto">
            <a:xfrm>
              <a:off x="7734568" y="4371564"/>
              <a:ext cx="0" cy="196203"/>
            </a:xfrm>
            <a:prstGeom prst="line">
              <a:avLst/>
            </a:prstGeom>
            <a:noFill/>
            <a:ln w="28575"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C6F6E0D1-7256-5EC1-D3CF-7B21A894BAC1}"/>
                </a:ext>
              </a:extLst>
            </p:cNvPr>
            <p:cNvCxnSpPr>
              <a:cxnSpLocks/>
            </p:cNvCxnSpPr>
            <p:nvPr/>
          </p:nvCxnSpPr>
          <p:spPr bwMode="auto">
            <a:xfrm>
              <a:off x="8017848" y="4371564"/>
              <a:ext cx="0" cy="196203"/>
            </a:xfrm>
            <a:prstGeom prst="line">
              <a:avLst/>
            </a:prstGeom>
            <a:noFill/>
            <a:ln w="28575" cap="flat" cmpd="sng" algn="ctr">
              <a:solidFill>
                <a:schemeClr val="bg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57C44689-ADCB-62DF-4B0C-37344EA7F8F9}"/>
                </a:ext>
              </a:extLst>
            </p:cNvPr>
            <p:cNvCxnSpPr>
              <a:cxnSpLocks/>
            </p:cNvCxnSpPr>
            <p:nvPr/>
          </p:nvCxnSpPr>
          <p:spPr bwMode="auto">
            <a:xfrm>
              <a:off x="8301128" y="4371564"/>
              <a:ext cx="0" cy="196203"/>
            </a:xfrm>
            <a:prstGeom prst="line">
              <a:avLst/>
            </a:prstGeom>
            <a:noFill/>
            <a:ln w="28575" cap="flat" cmpd="sng" algn="ctr">
              <a:solidFill>
                <a:schemeClr val="bg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CF9C6DE3-D7FD-7FF2-0FD8-77E640CAEDBD}"/>
                </a:ext>
              </a:extLst>
            </p:cNvPr>
            <p:cNvCxnSpPr>
              <a:cxnSpLocks/>
            </p:cNvCxnSpPr>
            <p:nvPr/>
          </p:nvCxnSpPr>
          <p:spPr bwMode="auto">
            <a:xfrm>
              <a:off x="8584408" y="4371564"/>
              <a:ext cx="0" cy="196203"/>
            </a:xfrm>
            <a:prstGeom prst="line">
              <a:avLst/>
            </a:prstGeom>
            <a:noFill/>
            <a:ln w="28575" cap="flat" cmpd="sng" algn="ctr">
              <a:solidFill>
                <a:schemeClr val="bg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2B49D442-3E0A-17CE-EC37-A42CE5CD4173}"/>
                </a:ext>
              </a:extLst>
            </p:cNvPr>
            <p:cNvCxnSpPr>
              <a:cxnSpLocks/>
            </p:cNvCxnSpPr>
            <p:nvPr/>
          </p:nvCxnSpPr>
          <p:spPr bwMode="auto">
            <a:xfrm>
              <a:off x="8867688" y="4371564"/>
              <a:ext cx="0" cy="196203"/>
            </a:xfrm>
            <a:prstGeom prst="line">
              <a:avLst/>
            </a:prstGeom>
            <a:noFill/>
            <a:ln w="28575" cap="flat" cmpd="sng" algn="ctr">
              <a:solidFill>
                <a:schemeClr val="bg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A1C1A947-F05A-ABCE-9FDC-BF1BECEF961D}"/>
                </a:ext>
              </a:extLst>
            </p:cNvPr>
            <p:cNvCxnSpPr>
              <a:cxnSpLocks/>
            </p:cNvCxnSpPr>
            <p:nvPr/>
          </p:nvCxnSpPr>
          <p:spPr bwMode="auto">
            <a:xfrm>
              <a:off x="9150968" y="4371564"/>
              <a:ext cx="0" cy="196203"/>
            </a:xfrm>
            <a:prstGeom prst="line">
              <a:avLst/>
            </a:prstGeom>
            <a:noFill/>
            <a:ln w="28575" cap="flat" cmpd="sng" algn="ctr">
              <a:solidFill>
                <a:schemeClr val="bg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A717D3CE-4F46-740F-92FE-3D4BDEB9A5AE}"/>
                </a:ext>
              </a:extLst>
            </p:cNvPr>
            <p:cNvCxnSpPr>
              <a:cxnSpLocks/>
            </p:cNvCxnSpPr>
            <p:nvPr/>
          </p:nvCxnSpPr>
          <p:spPr bwMode="auto">
            <a:xfrm>
              <a:off x="9434248" y="4371564"/>
              <a:ext cx="0" cy="196203"/>
            </a:xfrm>
            <a:prstGeom prst="line">
              <a:avLst/>
            </a:prstGeom>
            <a:noFill/>
            <a:ln w="28575" cap="flat" cmpd="sng" algn="ctr">
              <a:solidFill>
                <a:schemeClr val="bg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944A975E-911D-2787-7C1C-F054E39ED61C}"/>
                </a:ext>
              </a:extLst>
            </p:cNvPr>
            <p:cNvCxnSpPr>
              <a:cxnSpLocks/>
            </p:cNvCxnSpPr>
            <p:nvPr/>
          </p:nvCxnSpPr>
          <p:spPr bwMode="auto">
            <a:xfrm>
              <a:off x="9717528" y="4371564"/>
              <a:ext cx="0" cy="196203"/>
            </a:xfrm>
            <a:prstGeom prst="line">
              <a:avLst/>
            </a:prstGeom>
            <a:noFill/>
            <a:ln w="28575" cap="flat" cmpd="sng" algn="ctr">
              <a:solidFill>
                <a:schemeClr val="bg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02F2F174-8104-3D3E-A814-C197B19AEF75}"/>
                </a:ext>
              </a:extLst>
            </p:cNvPr>
            <p:cNvCxnSpPr>
              <a:cxnSpLocks/>
            </p:cNvCxnSpPr>
            <p:nvPr/>
          </p:nvCxnSpPr>
          <p:spPr bwMode="auto">
            <a:xfrm>
              <a:off x="10000808" y="4371564"/>
              <a:ext cx="0" cy="196203"/>
            </a:xfrm>
            <a:prstGeom prst="line">
              <a:avLst/>
            </a:prstGeom>
            <a:noFill/>
            <a:ln w="28575" cap="flat" cmpd="sng" algn="ctr">
              <a:solidFill>
                <a:schemeClr val="bg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BD31C867-D924-6A13-AF7D-DB162815C547}"/>
                </a:ext>
              </a:extLst>
            </p:cNvPr>
            <p:cNvCxnSpPr>
              <a:cxnSpLocks/>
            </p:cNvCxnSpPr>
            <p:nvPr/>
          </p:nvCxnSpPr>
          <p:spPr bwMode="auto">
            <a:xfrm>
              <a:off x="10284088" y="4371564"/>
              <a:ext cx="0" cy="196203"/>
            </a:xfrm>
            <a:prstGeom prst="line">
              <a:avLst/>
            </a:prstGeom>
            <a:noFill/>
            <a:ln w="28575" cap="flat" cmpd="sng" algn="ctr">
              <a:solidFill>
                <a:schemeClr val="bg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089FE4BD-C0F7-D581-5FFE-C3C2F488A193}"/>
                </a:ext>
              </a:extLst>
            </p:cNvPr>
            <p:cNvCxnSpPr>
              <a:cxnSpLocks/>
            </p:cNvCxnSpPr>
            <p:nvPr/>
          </p:nvCxnSpPr>
          <p:spPr bwMode="auto">
            <a:xfrm>
              <a:off x="10567367" y="4371564"/>
              <a:ext cx="0" cy="196203"/>
            </a:xfrm>
            <a:prstGeom prst="line">
              <a:avLst/>
            </a:prstGeom>
            <a:noFill/>
            <a:ln w="28575" cap="flat" cmpd="sng" algn="ctr">
              <a:solidFill>
                <a:schemeClr val="bg1"/>
              </a:solidFill>
              <a:prstDash val="solid"/>
              <a:round/>
              <a:headEnd type="none" w="med" len="med"/>
              <a:tailEnd type="none" w="med" len="med"/>
            </a:ln>
            <a:effectLst/>
          </p:spPr>
        </p:cxnSp>
      </p:grpSp>
      <p:sp>
        <p:nvSpPr>
          <p:cNvPr id="304" name="TextBox 303">
            <a:extLst>
              <a:ext uri="{FF2B5EF4-FFF2-40B4-BE49-F238E27FC236}">
                <a16:creationId xmlns:a16="http://schemas.microsoft.com/office/drawing/2014/main" id="{DDA789DA-CDF8-D014-F772-0D0A67367A50}"/>
              </a:ext>
            </a:extLst>
          </p:cNvPr>
          <p:cNvSpPr txBox="1"/>
          <p:nvPr/>
        </p:nvSpPr>
        <p:spPr bwMode="auto">
          <a:xfrm>
            <a:off x="5664814" y="4236451"/>
            <a:ext cx="2302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305" name="TextBox 304">
            <a:extLst>
              <a:ext uri="{FF2B5EF4-FFF2-40B4-BE49-F238E27FC236}">
                <a16:creationId xmlns:a16="http://schemas.microsoft.com/office/drawing/2014/main" id="{5A721052-20E4-44AF-A152-F03985AC12E7}"/>
              </a:ext>
            </a:extLst>
          </p:cNvPr>
          <p:cNvSpPr txBox="1"/>
          <p:nvPr/>
        </p:nvSpPr>
        <p:spPr bwMode="auto">
          <a:xfrm>
            <a:off x="5598314" y="3938152"/>
            <a:ext cx="3392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306" name="TextBox 305">
            <a:extLst>
              <a:ext uri="{FF2B5EF4-FFF2-40B4-BE49-F238E27FC236}">
                <a16:creationId xmlns:a16="http://schemas.microsoft.com/office/drawing/2014/main" id="{9469FA1B-F5C2-C251-9C33-BA5916C1A161}"/>
              </a:ext>
            </a:extLst>
          </p:cNvPr>
          <p:cNvSpPr txBox="1"/>
          <p:nvPr/>
        </p:nvSpPr>
        <p:spPr bwMode="auto">
          <a:xfrm>
            <a:off x="5598314" y="3642726"/>
            <a:ext cx="3392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307" name="TextBox 306">
            <a:extLst>
              <a:ext uri="{FF2B5EF4-FFF2-40B4-BE49-F238E27FC236}">
                <a16:creationId xmlns:a16="http://schemas.microsoft.com/office/drawing/2014/main" id="{25B27C13-B3DB-FB57-0E99-9F2B3981C86B}"/>
              </a:ext>
            </a:extLst>
          </p:cNvPr>
          <p:cNvSpPr txBox="1"/>
          <p:nvPr/>
        </p:nvSpPr>
        <p:spPr bwMode="auto">
          <a:xfrm>
            <a:off x="5598314" y="3363366"/>
            <a:ext cx="3392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308" name="TextBox 307">
            <a:extLst>
              <a:ext uri="{FF2B5EF4-FFF2-40B4-BE49-F238E27FC236}">
                <a16:creationId xmlns:a16="http://schemas.microsoft.com/office/drawing/2014/main" id="{144D561C-15DA-4A0F-0221-844970F256E3}"/>
              </a:ext>
            </a:extLst>
          </p:cNvPr>
          <p:cNvSpPr txBox="1"/>
          <p:nvPr/>
        </p:nvSpPr>
        <p:spPr bwMode="auto">
          <a:xfrm>
            <a:off x="5598314" y="3057315"/>
            <a:ext cx="3392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309" name="TextBox 308">
            <a:extLst>
              <a:ext uri="{FF2B5EF4-FFF2-40B4-BE49-F238E27FC236}">
                <a16:creationId xmlns:a16="http://schemas.microsoft.com/office/drawing/2014/main" id="{1FBF4DF8-8F53-AB13-F83F-9DA54AD58FAF}"/>
              </a:ext>
            </a:extLst>
          </p:cNvPr>
          <p:cNvSpPr txBox="1"/>
          <p:nvPr/>
        </p:nvSpPr>
        <p:spPr bwMode="auto">
          <a:xfrm>
            <a:off x="5508592" y="2765529"/>
            <a:ext cx="4290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310" name="TextBox 309">
            <a:extLst>
              <a:ext uri="{FF2B5EF4-FFF2-40B4-BE49-F238E27FC236}">
                <a16:creationId xmlns:a16="http://schemas.microsoft.com/office/drawing/2014/main" id="{42330C69-0694-0414-D365-4ACC6DB2456E}"/>
              </a:ext>
            </a:extLst>
          </p:cNvPr>
          <p:cNvSpPr txBox="1"/>
          <p:nvPr/>
        </p:nvSpPr>
        <p:spPr bwMode="auto">
          <a:xfrm>
            <a:off x="5804922" y="4386719"/>
            <a:ext cx="2302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311" name="TextBox 310">
            <a:extLst>
              <a:ext uri="{FF2B5EF4-FFF2-40B4-BE49-F238E27FC236}">
                <a16:creationId xmlns:a16="http://schemas.microsoft.com/office/drawing/2014/main" id="{F3CE11DD-1200-E374-E124-ADC62E1656AF}"/>
              </a:ext>
            </a:extLst>
          </p:cNvPr>
          <p:cNvSpPr txBox="1"/>
          <p:nvPr/>
        </p:nvSpPr>
        <p:spPr bwMode="auto">
          <a:xfrm>
            <a:off x="6088286" y="4386719"/>
            <a:ext cx="2302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p>
        </p:txBody>
      </p:sp>
      <p:sp>
        <p:nvSpPr>
          <p:cNvPr id="312" name="TextBox 311">
            <a:extLst>
              <a:ext uri="{FF2B5EF4-FFF2-40B4-BE49-F238E27FC236}">
                <a16:creationId xmlns:a16="http://schemas.microsoft.com/office/drawing/2014/main" id="{76F77923-4356-D32D-3877-16A23B2B53BA}"/>
              </a:ext>
            </a:extLst>
          </p:cNvPr>
          <p:cNvSpPr txBox="1"/>
          <p:nvPr/>
        </p:nvSpPr>
        <p:spPr bwMode="auto">
          <a:xfrm>
            <a:off x="6366863" y="4386719"/>
            <a:ext cx="2302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p>
        </p:txBody>
      </p:sp>
      <p:sp>
        <p:nvSpPr>
          <p:cNvPr id="313" name="TextBox 312">
            <a:extLst>
              <a:ext uri="{FF2B5EF4-FFF2-40B4-BE49-F238E27FC236}">
                <a16:creationId xmlns:a16="http://schemas.microsoft.com/office/drawing/2014/main" id="{6735442C-BD88-A5C3-BE53-7F6D257B6F79}"/>
              </a:ext>
            </a:extLst>
          </p:cNvPr>
          <p:cNvSpPr txBox="1"/>
          <p:nvPr/>
        </p:nvSpPr>
        <p:spPr bwMode="auto">
          <a:xfrm>
            <a:off x="6651873" y="4379144"/>
            <a:ext cx="2302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p>
        </p:txBody>
      </p:sp>
      <p:sp>
        <p:nvSpPr>
          <p:cNvPr id="314" name="TextBox 313">
            <a:extLst>
              <a:ext uri="{FF2B5EF4-FFF2-40B4-BE49-F238E27FC236}">
                <a16:creationId xmlns:a16="http://schemas.microsoft.com/office/drawing/2014/main" id="{CF74AEBF-D156-90DD-2B35-A771A992523F}"/>
              </a:ext>
            </a:extLst>
          </p:cNvPr>
          <p:cNvSpPr txBox="1"/>
          <p:nvPr/>
        </p:nvSpPr>
        <p:spPr bwMode="auto">
          <a:xfrm>
            <a:off x="6934210" y="4379144"/>
            <a:ext cx="2302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a:t>
            </a:r>
          </a:p>
        </p:txBody>
      </p:sp>
      <p:sp>
        <p:nvSpPr>
          <p:cNvPr id="315" name="TextBox 314">
            <a:extLst>
              <a:ext uri="{FF2B5EF4-FFF2-40B4-BE49-F238E27FC236}">
                <a16:creationId xmlns:a16="http://schemas.microsoft.com/office/drawing/2014/main" id="{4961FF63-A200-6BCF-67AA-5E404DD0307D}"/>
              </a:ext>
            </a:extLst>
          </p:cNvPr>
          <p:cNvSpPr txBox="1"/>
          <p:nvPr/>
        </p:nvSpPr>
        <p:spPr bwMode="auto">
          <a:xfrm>
            <a:off x="7170475" y="4379144"/>
            <a:ext cx="3387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a:t>
            </a:r>
          </a:p>
        </p:txBody>
      </p:sp>
      <p:sp>
        <p:nvSpPr>
          <p:cNvPr id="316" name="TextBox 315">
            <a:extLst>
              <a:ext uri="{FF2B5EF4-FFF2-40B4-BE49-F238E27FC236}">
                <a16:creationId xmlns:a16="http://schemas.microsoft.com/office/drawing/2014/main" id="{BC8AEFFD-621C-7874-CEB4-39BCF87199B7}"/>
              </a:ext>
            </a:extLst>
          </p:cNvPr>
          <p:cNvSpPr txBox="1"/>
          <p:nvPr/>
        </p:nvSpPr>
        <p:spPr bwMode="auto">
          <a:xfrm>
            <a:off x="7462526" y="4379144"/>
            <a:ext cx="3387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317" name="TextBox 316">
            <a:extLst>
              <a:ext uri="{FF2B5EF4-FFF2-40B4-BE49-F238E27FC236}">
                <a16:creationId xmlns:a16="http://schemas.microsoft.com/office/drawing/2014/main" id="{858420C6-F514-33D2-0EA2-F072A7713677}"/>
              </a:ext>
            </a:extLst>
          </p:cNvPr>
          <p:cNvSpPr txBox="1"/>
          <p:nvPr/>
        </p:nvSpPr>
        <p:spPr bwMode="auto">
          <a:xfrm>
            <a:off x="7756848" y="4379144"/>
            <a:ext cx="3387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14</a:t>
            </a:r>
          </a:p>
        </p:txBody>
      </p:sp>
      <p:sp>
        <p:nvSpPr>
          <p:cNvPr id="318" name="TextBox 317">
            <a:extLst>
              <a:ext uri="{FF2B5EF4-FFF2-40B4-BE49-F238E27FC236}">
                <a16:creationId xmlns:a16="http://schemas.microsoft.com/office/drawing/2014/main" id="{83CB50A9-9D2B-0201-9827-CD42AB88C29C}"/>
              </a:ext>
            </a:extLst>
          </p:cNvPr>
          <p:cNvSpPr txBox="1"/>
          <p:nvPr/>
        </p:nvSpPr>
        <p:spPr bwMode="auto">
          <a:xfrm>
            <a:off x="8023016" y="4379144"/>
            <a:ext cx="3387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16</a:t>
            </a:r>
          </a:p>
        </p:txBody>
      </p:sp>
      <p:sp>
        <p:nvSpPr>
          <p:cNvPr id="319" name="TextBox 318">
            <a:extLst>
              <a:ext uri="{FF2B5EF4-FFF2-40B4-BE49-F238E27FC236}">
                <a16:creationId xmlns:a16="http://schemas.microsoft.com/office/drawing/2014/main" id="{3227068E-FD7D-FBD7-1417-AC89EA6CDBA5}"/>
              </a:ext>
            </a:extLst>
          </p:cNvPr>
          <p:cNvSpPr txBox="1"/>
          <p:nvPr/>
        </p:nvSpPr>
        <p:spPr bwMode="auto">
          <a:xfrm>
            <a:off x="8331915" y="4379144"/>
            <a:ext cx="3387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a:t>
            </a:r>
          </a:p>
        </p:txBody>
      </p:sp>
      <p:sp>
        <p:nvSpPr>
          <p:cNvPr id="320" name="TextBox 319">
            <a:extLst>
              <a:ext uri="{FF2B5EF4-FFF2-40B4-BE49-F238E27FC236}">
                <a16:creationId xmlns:a16="http://schemas.microsoft.com/office/drawing/2014/main" id="{ED3FC209-24ED-27A6-5BA3-B1F23C11862E}"/>
              </a:ext>
            </a:extLst>
          </p:cNvPr>
          <p:cNvSpPr txBox="1"/>
          <p:nvPr/>
        </p:nvSpPr>
        <p:spPr bwMode="auto">
          <a:xfrm>
            <a:off x="8608101" y="4379144"/>
            <a:ext cx="3387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321" name="TextBox 320">
            <a:extLst>
              <a:ext uri="{FF2B5EF4-FFF2-40B4-BE49-F238E27FC236}">
                <a16:creationId xmlns:a16="http://schemas.microsoft.com/office/drawing/2014/main" id="{669B2A08-FF3A-6637-BFFD-04F3901B34A6}"/>
              </a:ext>
            </a:extLst>
          </p:cNvPr>
          <p:cNvSpPr txBox="1"/>
          <p:nvPr/>
        </p:nvSpPr>
        <p:spPr bwMode="auto">
          <a:xfrm>
            <a:off x="8882863" y="4379144"/>
            <a:ext cx="3387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22</a:t>
            </a:r>
          </a:p>
        </p:txBody>
      </p:sp>
      <p:sp>
        <p:nvSpPr>
          <p:cNvPr id="322" name="TextBox 321">
            <a:extLst>
              <a:ext uri="{FF2B5EF4-FFF2-40B4-BE49-F238E27FC236}">
                <a16:creationId xmlns:a16="http://schemas.microsoft.com/office/drawing/2014/main" id="{0874549E-7AFB-0550-3874-F45DB15B59F7}"/>
              </a:ext>
            </a:extLst>
          </p:cNvPr>
          <p:cNvSpPr txBox="1"/>
          <p:nvPr/>
        </p:nvSpPr>
        <p:spPr bwMode="auto">
          <a:xfrm>
            <a:off x="9162263" y="4379144"/>
            <a:ext cx="3387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323" name="TextBox 322">
            <a:extLst>
              <a:ext uri="{FF2B5EF4-FFF2-40B4-BE49-F238E27FC236}">
                <a16:creationId xmlns:a16="http://schemas.microsoft.com/office/drawing/2014/main" id="{E65B0A8A-113D-CEF6-EE68-B0E6E1A98182}"/>
              </a:ext>
            </a:extLst>
          </p:cNvPr>
          <p:cNvSpPr txBox="1"/>
          <p:nvPr/>
        </p:nvSpPr>
        <p:spPr bwMode="auto">
          <a:xfrm>
            <a:off x="9454363" y="4379144"/>
            <a:ext cx="3387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26</a:t>
            </a:r>
          </a:p>
        </p:txBody>
      </p:sp>
      <p:sp>
        <p:nvSpPr>
          <p:cNvPr id="324" name="TextBox 323">
            <a:extLst>
              <a:ext uri="{FF2B5EF4-FFF2-40B4-BE49-F238E27FC236}">
                <a16:creationId xmlns:a16="http://schemas.microsoft.com/office/drawing/2014/main" id="{9CBF234E-13CC-B41E-71DC-F692C439E5E0}"/>
              </a:ext>
            </a:extLst>
          </p:cNvPr>
          <p:cNvSpPr txBox="1"/>
          <p:nvPr/>
        </p:nvSpPr>
        <p:spPr bwMode="auto">
          <a:xfrm>
            <a:off x="9725296" y="4379144"/>
            <a:ext cx="3387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28</a:t>
            </a:r>
          </a:p>
        </p:txBody>
      </p:sp>
      <p:sp>
        <p:nvSpPr>
          <p:cNvPr id="325" name="TextBox 324">
            <a:extLst>
              <a:ext uri="{FF2B5EF4-FFF2-40B4-BE49-F238E27FC236}">
                <a16:creationId xmlns:a16="http://schemas.microsoft.com/office/drawing/2014/main" id="{F53DADE3-386A-87C5-9101-467F271AF9D3}"/>
              </a:ext>
            </a:extLst>
          </p:cNvPr>
          <p:cNvSpPr txBox="1"/>
          <p:nvPr/>
        </p:nvSpPr>
        <p:spPr bwMode="auto">
          <a:xfrm>
            <a:off x="10008930" y="4379144"/>
            <a:ext cx="3387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a:t>
            </a:r>
          </a:p>
        </p:txBody>
      </p:sp>
      <p:sp>
        <p:nvSpPr>
          <p:cNvPr id="426" name="TextBox 425">
            <a:extLst>
              <a:ext uri="{FF2B5EF4-FFF2-40B4-BE49-F238E27FC236}">
                <a16:creationId xmlns:a16="http://schemas.microsoft.com/office/drawing/2014/main" id="{3A9046E9-817A-A4D2-C2AF-E8CEDD443442}"/>
              </a:ext>
            </a:extLst>
          </p:cNvPr>
          <p:cNvSpPr txBox="1"/>
          <p:nvPr/>
        </p:nvSpPr>
        <p:spPr bwMode="auto">
          <a:xfrm>
            <a:off x="6038207" y="3736819"/>
            <a:ext cx="6783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Placebo</a:t>
            </a:r>
          </a:p>
        </p:txBody>
      </p:sp>
      <p:sp>
        <p:nvSpPr>
          <p:cNvPr id="427" name="TextBox 426">
            <a:extLst>
              <a:ext uri="{FF2B5EF4-FFF2-40B4-BE49-F238E27FC236}">
                <a16:creationId xmlns:a16="http://schemas.microsoft.com/office/drawing/2014/main" id="{581978C1-F492-313D-F5EF-965F39F1D99F}"/>
              </a:ext>
            </a:extLst>
          </p:cNvPr>
          <p:cNvSpPr txBox="1"/>
          <p:nvPr/>
        </p:nvSpPr>
        <p:spPr bwMode="auto">
          <a:xfrm>
            <a:off x="6880619" y="3105373"/>
            <a:ext cx="8679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Everolimus</a:t>
            </a: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428" name="TextBox 427">
            <a:extLst>
              <a:ext uri="{FF2B5EF4-FFF2-40B4-BE49-F238E27FC236}">
                <a16:creationId xmlns:a16="http://schemas.microsoft.com/office/drawing/2014/main" id="{B47F3328-7DB7-56AC-E7A8-3F18F088885B}"/>
              </a:ext>
            </a:extLst>
          </p:cNvPr>
          <p:cNvSpPr txBox="1"/>
          <p:nvPr/>
        </p:nvSpPr>
        <p:spPr>
          <a:xfrm>
            <a:off x="9137753" y="3024884"/>
            <a:ext cx="1975951"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Kaplan-Meier median PFS</a:t>
            </a:r>
          </a:p>
          <a:p>
            <a:pPr marL="5715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err="1">
                <a:ln>
                  <a:noFill/>
                </a:ln>
                <a:solidFill>
                  <a:srgbClr val="000000"/>
                </a:solidFill>
                <a:effectLst/>
                <a:uLnTx/>
                <a:uFillTx/>
                <a:latin typeface="Calibri"/>
                <a:ea typeface="+mn-ea"/>
                <a:cs typeface="Arial" panose="020B0604020202020204" pitchFamily="34" charset="0"/>
              </a:rPr>
              <a:t>Everolimus</a:t>
            </a:r>
            <a:r>
              <a:rPr kumimoji="0" lang="en-US" sz="1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11.0 </a:t>
            </a:r>
            <a:r>
              <a:rPr kumimoji="0" lang="en-US" sz="1200" b="0" i="0" u="none" strike="noStrike" kern="1200" cap="none" spc="0" normalizeH="0" baseline="0" noProof="0" err="1">
                <a:ln>
                  <a:noFill/>
                </a:ln>
                <a:solidFill>
                  <a:srgbClr val="000000"/>
                </a:solidFill>
                <a:effectLst/>
                <a:uLnTx/>
                <a:uFillTx/>
                <a:latin typeface="Calibri"/>
                <a:ea typeface="+mn-ea"/>
                <a:cs typeface="Arial" panose="020B0604020202020204" pitchFamily="34" charset="0"/>
              </a:rPr>
              <a:t>mo</a:t>
            </a:r>
            <a:endParaRPr kumimoji="0" lang="en-US" sz="1200" b="0"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a:p>
            <a:pPr marL="5715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Placebo 4.6 </a:t>
            </a:r>
            <a:r>
              <a:rPr kumimoji="0" lang="en-US" sz="1200" b="0" i="0" u="none" strike="noStrike" kern="1200" cap="none" spc="0" normalizeH="0" baseline="0" noProof="0" err="1">
                <a:ln>
                  <a:noFill/>
                </a:ln>
                <a:solidFill>
                  <a:srgbClr val="000000"/>
                </a:solidFill>
                <a:effectLst/>
                <a:uLnTx/>
                <a:uFillTx/>
                <a:latin typeface="Calibri"/>
                <a:ea typeface="+mn-ea"/>
                <a:cs typeface="Arial" panose="020B0604020202020204" pitchFamily="34" charset="0"/>
              </a:rPr>
              <a:t>mo</a:t>
            </a:r>
            <a:endParaRPr kumimoji="0" lang="en-US" sz="1200" b="0"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429" name="TextBox 428">
            <a:extLst>
              <a:ext uri="{FF2B5EF4-FFF2-40B4-BE49-F238E27FC236}">
                <a16:creationId xmlns:a16="http://schemas.microsoft.com/office/drawing/2014/main" id="{63CD770F-75A6-50D3-66DD-5316DE208D9E}"/>
              </a:ext>
            </a:extLst>
          </p:cNvPr>
          <p:cNvSpPr txBox="1"/>
          <p:nvPr/>
        </p:nvSpPr>
        <p:spPr bwMode="auto">
          <a:xfrm>
            <a:off x="9194257" y="3611201"/>
            <a:ext cx="23846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HR: 0.35 (95% CI: 0.27-0.45)</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P &lt;</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.001 by one-sided log-rank test</a:t>
            </a:r>
            <a:endParaRPr kumimoji="0" lang="en-US" sz="1200" b="0" i="1"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430" name="Freeform: Shape 429">
            <a:extLst>
              <a:ext uri="{FF2B5EF4-FFF2-40B4-BE49-F238E27FC236}">
                <a16:creationId xmlns:a16="http://schemas.microsoft.com/office/drawing/2014/main" id="{A51D85C8-0B4E-3141-4469-ADAB696D788A}"/>
              </a:ext>
            </a:extLst>
          </p:cNvPr>
          <p:cNvSpPr/>
          <p:nvPr/>
        </p:nvSpPr>
        <p:spPr bwMode="auto">
          <a:xfrm>
            <a:off x="5939246" y="4723854"/>
            <a:ext cx="4687556" cy="1351503"/>
          </a:xfrm>
          <a:custGeom>
            <a:avLst/>
            <a:gdLst>
              <a:gd name="connsiteX0" fmla="*/ 0 w 4607169"/>
              <a:gd name="connsiteY0" fmla="*/ 0 h 1351503"/>
              <a:gd name="connsiteX1" fmla="*/ 0 w 4607169"/>
              <a:gd name="connsiteY1" fmla="*/ 1351503 h 1351503"/>
              <a:gd name="connsiteX2" fmla="*/ 4607169 w 4607169"/>
              <a:gd name="connsiteY2" fmla="*/ 1351503 h 1351503"/>
            </a:gdLst>
            <a:ahLst/>
            <a:cxnLst>
              <a:cxn ang="0">
                <a:pos x="connsiteX0" y="connsiteY0"/>
              </a:cxn>
              <a:cxn ang="0">
                <a:pos x="connsiteX1" y="connsiteY1"/>
              </a:cxn>
              <a:cxn ang="0">
                <a:pos x="connsiteX2" y="connsiteY2"/>
              </a:cxn>
            </a:cxnLst>
            <a:rect l="l" t="t" r="r" b="b"/>
            <a:pathLst>
              <a:path w="4607169" h="1351503">
                <a:moveTo>
                  <a:pt x="0" y="0"/>
                </a:moveTo>
                <a:lnTo>
                  <a:pt x="0" y="1351503"/>
                </a:lnTo>
                <a:lnTo>
                  <a:pt x="4607169" y="1351503"/>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438" name="Group 437">
            <a:extLst>
              <a:ext uri="{FF2B5EF4-FFF2-40B4-BE49-F238E27FC236}">
                <a16:creationId xmlns:a16="http://schemas.microsoft.com/office/drawing/2014/main" id="{B44A2BD7-793A-F117-AA86-BDB76AD8D27F}"/>
              </a:ext>
            </a:extLst>
          </p:cNvPr>
          <p:cNvGrpSpPr/>
          <p:nvPr/>
        </p:nvGrpSpPr>
        <p:grpSpPr>
          <a:xfrm>
            <a:off x="5867976" y="4738600"/>
            <a:ext cx="79140" cy="1338146"/>
            <a:chOff x="6039501" y="4738600"/>
            <a:chExt cx="288782" cy="1338146"/>
          </a:xfrm>
        </p:grpSpPr>
        <p:cxnSp>
          <p:nvCxnSpPr>
            <p:cNvPr id="432" name="Straight Connector 431">
              <a:extLst>
                <a:ext uri="{FF2B5EF4-FFF2-40B4-BE49-F238E27FC236}">
                  <a16:creationId xmlns:a16="http://schemas.microsoft.com/office/drawing/2014/main" id="{611053B3-03F7-922E-3C9E-48A9045C2B50}"/>
                </a:ext>
              </a:extLst>
            </p:cNvPr>
            <p:cNvCxnSpPr/>
            <p:nvPr/>
          </p:nvCxnSpPr>
          <p:spPr bwMode="auto">
            <a:xfrm>
              <a:off x="6039501" y="4738600"/>
              <a:ext cx="288782" cy="0"/>
            </a:xfrm>
            <a:prstGeom prst="line">
              <a:avLst/>
            </a:prstGeom>
            <a:noFill/>
            <a:ln w="28575" cap="flat" cmpd="sng" algn="ctr">
              <a:solidFill>
                <a:schemeClr val="bg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75269945-4677-2D79-6317-AA05D3E1452A}"/>
                </a:ext>
              </a:extLst>
            </p:cNvPr>
            <p:cNvCxnSpPr/>
            <p:nvPr/>
          </p:nvCxnSpPr>
          <p:spPr bwMode="auto">
            <a:xfrm>
              <a:off x="6039501" y="5006229"/>
              <a:ext cx="288782" cy="0"/>
            </a:xfrm>
            <a:prstGeom prst="line">
              <a:avLst/>
            </a:prstGeom>
            <a:noFill/>
            <a:ln w="28575" cap="flat" cmpd="sng" algn="ctr">
              <a:solidFill>
                <a:schemeClr val="bg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7DD23F7D-0DBA-434A-59E2-7D66E32524B2}"/>
                </a:ext>
              </a:extLst>
            </p:cNvPr>
            <p:cNvCxnSpPr/>
            <p:nvPr/>
          </p:nvCxnSpPr>
          <p:spPr bwMode="auto">
            <a:xfrm>
              <a:off x="6039501" y="5273858"/>
              <a:ext cx="288782" cy="0"/>
            </a:xfrm>
            <a:prstGeom prst="line">
              <a:avLst/>
            </a:prstGeom>
            <a:noFill/>
            <a:ln w="28575" cap="flat" cmpd="sng" algn="ctr">
              <a:solidFill>
                <a:schemeClr val="bg1"/>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D5E0439B-3604-EFBF-7E95-20593F2379D1}"/>
                </a:ext>
              </a:extLst>
            </p:cNvPr>
            <p:cNvCxnSpPr/>
            <p:nvPr/>
          </p:nvCxnSpPr>
          <p:spPr bwMode="auto">
            <a:xfrm>
              <a:off x="6039501" y="5541487"/>
              <a:ext cx="288782" cy="0"/>
            </a:xfrm>
            <a:prstGeom prst="line">
              <a:avLst/>
            </a:prstGeom>
            <a:noFill/>
            <a:ln w="28575" cap="flat" cmpd="sng" algn="ctr">
              <a:solidFill>
                <a:schemeClr val="bg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367C24A9-0C40-8710-3C35-240D0D7EC9BC}"/>
                </a:ext>
              </a:extLst>
            </p:cNvPr>
            <p:cNvCxnSpPr/>
            <p:nvPr/>
          </p:nvCxnSpPr>
          <p:spPr bwMode="auto">
            <a:xfrm>
              <a:off x="6039501" y="5809116"/>
              <a:ext cx="288782" cy="0"/>
            </a:xfrm>
            <a:prstGeom prst="line">
              <a:avLst/>
            </a:prstGeom>
            <a:noFill/>
            <a:ln w="28575" cap="flat" cmpd="sng" algn="ctr">
              <a:solidFill>
                <a:schemeClr val="bg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C45FE014-386D-C7D6-884D-D88BFF2C5562}"/>
                </a:ext>
              </a:extLst>
            </p:cNvPr>
            <p:cNvCxnSpPr/>
            <p:nvPr/>
          </p:nvCxnSpPr>
          <p:spPr bwMode="auto">
            <a:xfrm>
              <a:off x="6039501" y="6076746"/>
              <a:ext cx="288782" cy="0"/>
            </a:xfrm>
            <a:prstGeom prst="line">
              <a:avLst/>
            </a:prstGeom>
            <a:noFill/>
            <a:ln w="28575" cap="flat" cmpd="sng" algn="ctr">
              <a:solidFill>
                <a:schemeClr val="bg1"/>
              </a:solidFill>
              <a:prstDash val="solid"/>
              <a:round/>
              <a:headEnd type="none" w="med" len="med"/>
              <a:tailEnd type="none" w="med" len="med"/>
            </a:ln>
            <a:effectLst/>
          </p:spPr>
        </p:cxnSp>
      </p:grpSp>
      <p:grpSp>
        <p:nvGrpSpPr>
          <p:cNvPr id="455" name="Group 454">
            <a:extLst>
              <a:ext uri="{FF2B5EF4-FFF2-40B4-BE49-F238E27FC236}">
                <a16:creationId xmlns:a16="http://schemas.microsoft.com/office/drawing/2014/main" id="{DF897BC1-4519-62D4-6C69-15659AA40CF5}"/>
              </a:ext>
            </a:extLst>
          </p:cNvPr>
          <p:cNvGrpSpPr/>
          <p:nvPr/>
        </p:nvGrpSpPr>
        <p:grpSpPr>
          <a:xfrm>
            <a:off x="5941253" y="6068122"/>
            <a:ext cx="4635087" cy="65049"/>
            <a:chOff x="6322420" y="6068122"/>
            <a:chExt cx="4635087" cy="180285"/>
          </a:xfrm>
        </p:grpSpPr>
        <p:cxnSp>
          <p:nvCxnSpPr>
            <p:cNvPr id="440" name="Straight Connector 439">
              <a:extLst>
                <a:ext uri="{FF2B5EF4-FFF2-40B4-BE49-F238E27FC236}">
                  <a16:creationId xmlns:a16="http://schemas.microsoft.com/office/drawing/2014/main" id="{3847471E-BD20-1298-091C-E89463965FD2}"/>
                </a:ext>
              </a:extLst>
            </p:cNvPr>
            <p:cNvCxnSpPr>
              <a:cxnSpLocks/>
            </p:cNvCxnSpPr>
            <p:nvPr/>
          </p:nvCxnSpPr>
          <p:spPr bwMode="auto">
            <a:xfrm>
              <a:off x="6322420" y="6068122"/>
              <a:ext cx="0" cy="180285"/>
            </a:xfrm>
            <a:prstGeom prst="line">
              <a:avLst/>
            </a:prstGeom>
            <a:noFill/>
            <a:ln w="28575" cap="flat" cmpd="sng" algn="ctr">
              <a:solidFill>
                <a:schemeClr val="bg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D9F49A3A-87FC-A04C-9990-45CAF3519258}"/>
                </a:ext>
              </a:extLst>
            </p:cNvPr>
            <p:cNvCxnSpPr>
              <a:cxnSpLocks/>
            </p:cNvCxnSpPr>
            <p:nvPr/>
          </p:nvCxnSpPr>
          <p:spPr bwMode="auto">
            <a:xfrm>
              <a:off x="6638166" y="6068122"/>
              <a:ext cx="0" cy="180285"/>
            </a:xfrm>
            <a:prstGeom prst="line">
              <a:avLst/>
            </a:prstGeom>
            <a:noFill/>
            <a:ln w="28575" cap="flat" cmpd="sng" algn="ctr">
              <a:solidFill>
                <a:schemeClr val="bg1"/>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47E1297E-B924-A635-0B38-9A5E324A29FF}"/>
                </a:ext>
              </a:extLst>
            </p:cNvPr>
            <p:cNvCxnSpPr>
              <a:cxnSpLocks/>
            </p:cNvCxnSpPr>
            <p:nvPr/>
          </p:nvCxnSpPr>
          <p:spPr bwMode="auto">
            <a:xfrm>
              <a:off x="6943069" y="6068122"/>
              <a:ext cx="0" cy="180285"/>
            </a:xfrm>
            <a:prstGeom prst="line">
              <a:avLst/>
            </a:prstGeom>
            <a:noFill/>
            <a:ln w="28575" cap="flat" cmpd="sng" algn="ctr">
              <a:solidFill>
                <a:schemeClr val="bg1"/>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D51ABA9F-9D58-4428-CC21-C40258059D52}"/>
                </a:ext>
              </a:extLst>
            </p:cNvPr>
            <p:cNvCxnSpPr>
              <a:cxnSpLocks/>
            </p:cNvCxnSpPr>
            <p:nvPr/>
          </p:nvCxnSpPr>
          <p:spPr bwMode="auto">
            <a:xfrm>
              <a:off x="7250842" y="6068122"/>
              <a:ext cx="0" cy="180285"/>
            </a:xfrm>
            <a:prstGeom prst="line">
              <a:avLst/>
            </a:prstGeom>
            <a:noFill/>
            <a:ln w="28575" cap="flat" cmpd="sng" algn="ctr">
              <a:solidFill>
                <a:schemeClr val="bg1"/>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C8D63ED5-4CE8-49C9-B812-161AB0A9A5F3}"/>
                </a:ext>
              </a:extLst>
            </p:cNvPr>
            <p:cNvCxnSpPr>
              <a:cxnSpLocks/>
            </p:cNvCxnSpPr>
            <p:nvPr/>
          </p:nvCxnSpPr>
          <p:spPr bwMode="auto">
            <a:xfrm>
              <a:off x="7554155" y="6068122"/>
              <a:ext cx="0" cy="180285"/>
            </a:xfrm>
            <a:prstGeom prst="line">
              <a:avLst/>
            </a:prstGeom>
            <a:noFill/>
            <a:ln w="28575" cap="flat" cmpd="sng" algn="ctr">
              <a:solidFill>
                <a:schemeClr val="bg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D7310B9A-49B8-61AA-09C6-8EA1BD51B9CD}"/>
                </a:ext>
              </a:extLst>
            </p:cNvPr>
            <p:cNvCxnSpPr>
              <a:cxnSpLocks/>
            </p:cNvCxnSpPr>
            <p:nvPr/>
          </p:nvCxnSpPr>
          <p:spPr bwMode="auto">
            <a:xfrm>
              <a:off x="7866389" y="6068122"/>
              <a:ext cx="0" cy="180285"/>
            </a:xfrm>
            <a:prstGeom prst="line">
              <a:avLst/>
            </a:prstGeom>
            <a:noFill/>
            <a:ln w="28575" cap="flat" cmpd="sng" algn="ctr">
              <a:solidFill>
                <a:schemeClr val="bg1"/>
              </a:solidFill>
              <a:prstDash val="solid"/>
              <a:round/>
              <a:headEnd type="none" w="med" len="med"/>
              <a:tailEnd type="none" w="med" len="med"/>
            </a:ln>
            <a:effectLst/>
          </p:spPr>
        </p:cxnSp>
        <p:grpSp>
          <p:nvGrpSpPr>
            <p:cNvPr id="454" name="Group 453">
              <a:extLst>
                <a:ext uri="{FF2B5EF4-FFF2-40B4-BE49-F238E27FC236}">
                  <a16:creationId xmlns:a16="http://schemas.microsoft.com/office/drawing/2014/main" id="{1FFFD14C-CB1E-53A0-63C3-36DA41F081DF}"/>
                </a:ext>
              </a:extLst>
            </p:cNvPr>
            <p:cNvGrpSpPr/>
            <p:nvPr/>
          </p:nvGrpSpPr>
          <p:grpSpPr>
            <a:xfrm>
              <a:off x="8174163" y="6068122"/>
              <a:ext cx="2783344" cy="180285"/>
              <a:chOff x="8174163" y="6068122"/>
              <a:chExt cx="2783344" cy="180285"/>
            </a:xfrm>
          </p:grpSpPr>
          <p:cxnSp>
            <p:nvCxnSpPr>
              <p:cNvPr id="447" name="Straight Connector 446">
                <a:extLst>
                  <a:ext uri="{FF2B5EF4-FFF2-40B4-BE49-F238E27FC236}">
                    <a16:creationId xmlns:a16="http://schemas.microsoft.com/office/drawing/2014/main" id="{5683A129-0613-B91E-4DC4-2FCD4C99C826}"/>
                  </a:ext>
                </a:extLst>
              </p:cNvPr>
              <p:cNvCxnSpPr>
                <a:cxnSpLocks/>
              </p:cNvCxnSpPr>
              <p:nvPr/>
            </p:nvCxnSpPr>
            <p:spPr bwMode="auto">
              <a:xfrm>
                <a:off x="8174163" y="6068122"/>
                <a:ext cx="0" cy="180285"/>
              </a:xfrm>
              <a:prstGeom prst="line">
                <a:avLst/>
              </a:prstGeom>
              <a:noFill/>
              <a:ln w="28575" cap="flat" cmpd="sng" algn="ctr">
                <a:solidFill>
                  <a:schemeClr val="bg1"/>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9466EDD0-803D-3250-4D0A-1E577C4DC8D1}"/>
                  </a:ext>
                </a:extLst>
              </p:cNvPr>
              <p:cNvCxnSpPr>
                <a:cxnSpLocks/>
              </p:cNvCxnSpPr>
              <p:nvPr/>
            </p:nvCxnSpPr>
            <p:spPr bwMode="auto">
              <a:xfrm>
                <a:off x="8638054" y="6068122"/>
                <a:ext cx="0" cy="180285"/>
              </a:xfrm>
              <a:prstGeom prst="line">
                <a:avLst/>
              </a:prstGeom>
              <a:noFill/>
              <a:ln w="28575" cap="flat" cmpd="sng" algn="ctr">
                <a:solidFill>
                  <a:schemeClr val="bg1"/>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CF766063-DE1E-5DBB-D3CD-44A73655221E}"/>
                  </a:ext>
                </a:extLst>
              </p:cNvPr>
              <p:cNvCxnSpPr>
                <a:cxnSpLocks/>
              </p:cNvCxnSpPr>
              <p:nvPr/>
            </p:nvCxnSpPr>
            <p:spPr bwMode="auto">
              <a:xfrm>
                <a:off x="9101945" y="6068122"/>
                <a:ext cx="0" cy="180285"/>
              </a:xfrm>
              <a:prstGeom prst="line">
                <a:avLst/>
              </a:prstGeom>
              <a:noFill/>
              <a:ln w="28575" cap="flat" cmpd="sng" algn="ctr">
                <a:solidFill>
                  <a:schemeClr val="bg1"/>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BD2A2530-2716-43E2-087D-DE77D899F01A}"/>
                  </a:ext>
                </a:extLst>
              </p:cNvPr>
              <p:cNvCxnSpPr>
                <a:cxnSpLocks/>
              </p:cNvCxnSpPr>
              <p:nvPr/>
            </p:nvCxnSpPr>
            <p:spPr bwMode="auto">
              <a:xfrm>
                <a:off x="9565836" y="6068122"/>
                <a:ext cx="0" cy="180285"/>
              </a:xfrm>
              <a:prstGeom prst="line">
                <a:avLst/>
              </a:prstGeom>
              <a:noFill/>
              <a:ln w="28575" cap="flat" cmpd="sng" algn="ctr">
                <a:solidFill>
                  <a:schemeClr val="bg1"/>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8D1C7E85-E8DB-D326-09D6-FD6C35081AEA}"/>
                  </a:ext>
                </a:extLst>
              </p:cNvPr>
              <p:cNvCxnSpPr>
                <a:cxnSpLocks/>
              </p:cNvCxnSpPr>
              <p:nvPr/>
            </p:nvCxnSpPr>
            <p:spPr bwMode="auto">
              <a:xfrm>
                <a:off x="10029727" y="6068122"/>
                <a:ext cx="0" cy="180285"/>
              </a:xfrm>
              <a:prstGeom prst="line">
                <a:avLst/>
              </a:prstGeom>
              <a:noFill/>
              <a:ln w="28575" cap="flat" cmpd="sng" algn="ctr">
                <a:solidFill>
                  <a:schemeClr val="bg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EACA3350-7C8D-75CB-1755-2EBA4359CFFA}"/>
                  </a:ext>
                </a:extLst>
              </p:cNvPr>
              <p:cNvCxnSpPr>
                <a:cxnSpLocks/>
              </p:cNvCxnSpPr>
              <p:nvPr/>
            </p:nvCxnSpPr>
            <p:spPr bwMode="auto">
              <a:xfrm>
                <a:off x="10493618" y="6068122"/>
                <a:ext cx="0" cy="180285"/>
              </a:xfrm>
              <a:prstGeom prst="line">
                <a:avLst/>
              </a:prstGeom>
              <a:noFill/>
              <a:ln w="28575" cap="flat" cmpd="sng" algn="ctr">
                <a:solidFill>
                  <a:schemeClr val="bg1"/>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E9B72739-0D39-E2B8-8DC4-9BFF524E8DF4}"/>
                  </a:ext>
                </a:extLst>
              </p:cNvPr>
              <p:cNvCxnSpPr>
                <a:cxnSpLocks/>
              </p:cNvCxnSpPr>
              <p:nvPr/>
            </p:nvCxnSpPr>
            <p:spPr bwMode="auto">
              <a:xfrm>
                <a:off x="10957507" y="6068122"/>
                <a:ext cx="0" cy="180285"/>
              </a:xfrm>
              <a:prstGeom prst="line">
                <a:avLst/>
              </a:prstGeom>
              <a:noFill/>
              <a:ln w="28575" cap="flat" cmpd="sng" algn="ctr">
                <a:solidFill>
                  <a:schemeClr val="bg1"/>
                </a:solidFill>
                <a:prstDash val="solid"/>
                <a:round/>
                <a:headEnd type="none" w="med" len="med"/>
                <a:tailEnd type="none" w="med" len="med"/>
              </a:ln>
              <a:effectLst/>
            </p:spPr>
          </p:cxnSp>
        </p:grpSp>
      </p:grpSp>
      <p:sp>
        <p:nvSpPr>
          <p:cNvPr id="456" name="TextBox 455">
            <a:extLst>
              <a:ext uri="{FF2B5EF4-FFF2-40B4-BE49-F238E27FC236}">
                <a16:creationId xmlns:a16="http://schemas.microsoft.com/office/drawing/2014/main" id="{80258878-4BD3-7493-15E7-DF4976C95DE3}"/>
              </a:ext>
            </a:extLst>
          </p:cNvPr>
          <p:cNvSpPr txBox="1"/>
          <p:nvPr/>
        </p:nvSpPr>
        <p:spPr bwMode="auto">
          <a:xfrm>
            <a:off x="5669274" y="5931436"/>
            <a:ext cx="2302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457" name="TextBox 456">
            <a:extLst>
              <a:ext uri="{FF2B5EF4-FFF2-40B4-BE49-F238E27FC236}">
                <a16:creationId xmlns:a16="http://schemas.microsoft.com/office/drawing/2014/main" id="{3D13D97B-36BF-C61F-2CD2-C919277A5D17}"/>
              </a:ext>
            </a:extLst>
          </p:cNvPr>
          <p:cNvSpPr txBox="1"/>
          <p:nvPr/>
        </p:nvSpPr>
        <p:spPr bwMode="auto">
          <a:xfrm>
            <a:off x="5804922" y="6054941"/>
            <a:ext cx="2302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458" name="TextBox 457">
            <a:extLst>
              <a:ext uri="{FF2B5EF4-FFF2-40B4-BE49-F238E27FC236}">
                <a16:creationId xmlns:a16="http://schemas.microsoft.com/office/drawing/2014/main" id="{C7737B92-1D8B-FE71-B051-AD2F98AC883D}"/>
              </a:ext>
            </a:extLst>
          </p:cNvPr>
          <p:cNvSpPr txBox="1"/>
          <p:nvPr/>
        </p:nvSpPr>
        <p:spPr bwMode="auto">
          <a:xfrm>
            <a:off x="6112696" y="6054941"/>
            <a:ext cx="2302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p>
        </p:txBody>
      </p:sp>
      <p:sp>
        <p:nvSpPr>
          <p:cNvPr id="459" name="TextBox 458">
            <a:extLst>
              <a:ext uri="{FF2B5EF4-FFF2-40B4-BE49-F238E27FC236}">
                <a16:creationId xmlns:a16="http://schemas.microsoft.com/office/drawing/2014/main" id="{27F7E135-EFBA-A330-E557-D34DDE944377}"/>
              </a:ext>
            </a:extLst>
          </p:cNvPr>
          <p:cNvSpPr txBox="1"/>
          <p:nvPr/>
        </p:nvSpPr>
        <p:spPr bwMode="auto">
          <a:xfrm>
            <a:off x="6423626" y="6054941"/>
            <a:ext cx="2302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p>
        </p:txBody>
      </p:sp>
      <p:sp>
        <p:nvSpPr>
          <p:cNvPr id="460" name="TextBox 459">
            <a:extLst>
              <a:ext uri="{FF2B5EF4-FFF2-40B4-BE49-F238E27FC236}">
                <a16:creationId xmlns:a16="http://schemas.microsoft.com/office/drawing/2014/main" id="{EFDFC9FD-678D-0B64-A850-0F595EF9B77B}"/>
              </a:ext>
            </a:extLst>
          </p:cNvPr>
          <p:cNvSpPr txBox="1"/>
          <p:nvPr/>
        </p:nvSpPr>
        <p:spPr bwMode="auto">
          <a:xfrm>
            <a:off x="6741916" y="6054941"/>
            <a:ext cx="2302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p>
        </p:txBody>
      </p:sp>
      <p:sp>
        <p:nvSpPr>
          <p:cNvPr id="461" name="TextBox 460">
            <a:extLst>
              <a:ext uri="{FF2B5EF4-FFF2-40B4-BE49-F238E27FC236}">
                <a16:creationId xmlns:a16="http://schemas.microsoft.com/office/drawing/2014/main" id="{6B8E8AB9-8315-C511-9AEE-A90BE30705F8}"/>
              </a:ext>
            </a:extLst>
          </p:cNvPr>
          <p:cNvSpPr txBox="1"/>
          <p:nvPr/>
        </p:nvSpPr>
        <p:spPr bwMode="auto">
          <a:xfrm>
            <a:off x="7043752" y="6054941"/>
            <a:ext cx="2302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a:t>
            </a:r>
          </a:p>
        </p:txBody>
      </p:sp>
      <p:sp>
        <p:nvSpPr>
          <p:cNvPr id="462" name="TextBox 461">
            <a:extLst>
              <a:ext uri="{FF2B5EF4-FFF2-40B4-BE49-F238E27FC236}">
                <a16:creationId xmlns:a16="http://schemas.microsoft.com/office/drawing/2014/main" id="{A45F7315-65F0-7925-62A4-0C123553A13F}"/>
              </a:ext>
            </a:extLst>
          </p:cNvPr>
          <p:cNvSpPr txBox="1"/>
          <p:nvPr/>
        </p:nvSpPr>
        <p:spPr bwMode="auto">
          <a:xfrm>
            <a:off x="7326173" y="6054941"/>
            <a:ext cx="3541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a:t>
            </a:r>
          </a:p>
        </p:txBody>
      </p:sp>
      <p:sp>
        <p:nvSpPr>
          <p:cNvPr id="463" name="TextBox 462">
            <a:extLst>
              <a:ext uri="{FF2B5EF4-FFF2-40B4-BE49-F238E27FC236}">
                <a16:creationId xmlns:a16="http://schemas.microsoft.com/office/drawing/2014/main" id="{508C3DA1-49A7-98AA-52E0-E83F0279CFDA}"/>
              </a:ext>
            </a:extLst>
          </p:cNvPr>
          <p:cNvSpPr txBox="1"/>
          <p:nvPr/>
        </p:nvSpPr>
        <p:spPr bwMode="auto">
          <a:xfrm>
            <a:off x="7620997" y="6054941"/>
            <a:ext cx="3541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464" name="TextBox 463">
            <a:extLst>
              <a:ext uri="{FF2B5EF4-FFF2-40B4-BE49-F238E27FC236}">
                <a16:creationId xmlns:a16="http://schemas.microsoft.com/office/drawing/2014/main" id="{66D71A3E-50A0-7DF0-C77A-18D1950CA4CE}"/>
              </a:ext>
            </a:extLst>
          </p:cNvPr>
          <p:cNvSpPr txBox="1"/>
          <p:nvPr/>
        </p:nvSpPr>
        <p:spPr bwMode="auto">
          <a:xfrm>
            <a:off x="8091225" y="6054941"/>
            <a:ext cx="3541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a:t>
            </a:r>
          </a:p>
        </p:txBody>
      </p:sp>
      <p:sp>
        <p:nvSpPr>
          <p:cNvPr id="465" name="TextBox 464">
            <a:extLst>
              <a:ext uri="{FF2B5EF4-FFF2-40B4-BE49-F238E27FC236}">
                <a16:creationId xmlns:a16="http://schemas.microsoft.com/office/drawing/2014/main" id="{5F2F6D1B-BFB5-A2AE-3023-BC8C8555E724}"/>
              </a:ext>
            </a:extLst>
          </p:cNvPr>
          <p:cNvSpPr txBox="1"/>
          <p:nvPr/>
        </p:nvSpPr>
        <p:spPr bwMode="auto">
          <a:xfrm>
            <a:off x="8560309" y="6054941"/>
            <a:ext cx="3541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a:t>
            </a:r>
          </a:p>
        </p:txBody>
      </p:sp>
      <p:sp>
        <p:nvSpPr>
          <p:cNvPr id="466" name="TextBox 465">
            <a:extLst>
              <a:ext uri="{FF2B5EF4-FFF2-40B4-BE49-F238E27FC236}">
                <a16:creationId xmlns:a16="http://schemas.microsoft.com/office/drawing/2014/main" id="{804CED5B-8305-095B-24B6-445CF2A92B8E}"/>
              </a:ext>
            </a:extLst>
          </p:cNvPr>
          <p:cNvSpPr txBox="1"/>
          <p:nvPr/>
        </p:nvSpPr>
        <p:spPr bwMode="auto">
          <a:xfrm>
            <a:off x="8996789" y="6054941"/>
            <a:ext cx="3541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21</a:t>
            </a:r>
          </a:p>
        </p:txBody>
      </p:sp>
      <p:sp>
        <p:nvSpPr>
          <p:cNvPr id="467" name="TextBox 466">
            <a:extLst>
              <a:ext uri="{FF2B5EF4-FFF2-40B4-BE49-F238E27FC236}">
                <a16:creationId xmlns:a16="http://schemas.microsoft.com/office/drawing/2014/main" id="{7D2FD0BD-B719-E3CF-43C9-847152D9444B}"/>
              </a:ext>
            </a:extLst>
          </p:cNvPr>
          <p:cNvSpPr txBox="1"/>
          <p:nvPr/>
        </p:nvSpPr>
        <p:spPr bwMode="auto">
          <a:xfrm>
            <a:off x="9491998" y="6054941"/>
            <a:ext cx="3541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470" name="TextBox 469">
            <a:extLst>
              <a:ext uri="{FF2B5EF4-FFF2-40B4-BE49-F238E27FC236}">
                <a16:creationId xmlns:a16="http://schemas.microsoft.com/office/drawing/2014/main" id="{C54E084E-2BE6-5A1C-E692-D3CB08965F1B}"/>
              </a:ext>
            </a:extLst>
          </p:cNvPr>
          <p:cNvSpPr txBox="1"/>
          <p:nvPr/>
        </p:nvSpPr>
        <p:spPr bwMode="auto">
          <a:xfrm>
            <a:off x="9947777" y="6054941"/>
            <a:ext cx="3541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27</a:t>
            </a:r>
          </a:p>
        </p:txBody>
      </p:sp>
      <p:sp>
        <p:nvSpPr>
          <p:cNvPr id="471" name="TextBox 470">
            <a:extLst>
              <a:ext uri="{FF2B5EF4-FFF2-40B4-BE49-F238E27FC236}">
                <a16:creationId xmlns:a16="http://schemas.microsoft.com/office/drawing/2014/main" id="{1DB8CED8-023C-949E-3C9D-80E07DB66037}"/>
              </a:ext>
            </a:extLst>
          </p:cNvPr>
          <p:cNvSpPr txBox="1"/>
          <p:nvPr/>
        </p:nvSpPr>
        <p:spPr bwMode="auto">
          <a:xfrm>
            <a:off x="10403132" y="6054941"/>
            <a:ext cx="3541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a:t>
            </a:r>
          </a:p>
        </p:txBody>
      </p:sp>
      <p:sp>
        <p:nvSpPr>
          <p:cNvPr id="472" name="TextBox 471">
            <a:extLst>
              <a:ext uri="{FF2B5EF4-FFF2-40B4-BE49-F238E27FC236}">
                <a16:creationId xmlns:a16="http://schemas.microsoft.com/office/drawing/2014/main" id="{5FF035D9-2649-2643-2557-478CC2DDC70B}"/>
              </a:ext>
            </a:extLst>
          </p:cNvPr>
          <p:cNvSpPr txBox="1"/>
          <p:nvPr/>
        </p:nvSpPr>
        <p:spPr bwMode="auto">
          <a:xfrm>
            <a:off x="5595847" y="5664031"/>
            <a:ext cx="3392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473" name="TextBox 472">
            <a:extLst>
              <a:ext uri="{FF2B5EF4-FFF2-40B4-BE49-F238E27FC236}">
                <a16:creationId xmlns:a16="http://schemas.microsoft.com/office/drawing/2014/main" id="{E846E474-EDAB-9CC0-827F-51862876C7C0}"/>
              </a:ext>
            </a:extLst>
          </p:cNvPr>
          <p:cNvSpPr txBox="1"/>
          <p:nvPr/>
        </p:nvSpPr>
        <p:spPr bwMode="auto">
          <a:xfrm>
            <a:off x="5595847" y="5393284"/>
            <a:ext cx="3392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474" name="TextBox 473">
            <a:extLst>
              <a:ext uri="{FF2B5EF4-FFF2-40B4-BE49-F238E27FC236}">
                <a16:creationId xmlns:a16="http://schemas.microsoft.com/office/drawing/2014/main" id="{BE1F2D86-3F6C-4004-48A2-3AA2D22C3E6D}"/>
              </a:ext>
            </a:extLst>
          </p:cNvPr>
          <p:cNvSpPr txBox="1"/>
          <p:nvPr/>
        </p:nvSpPr>
        <p:spPr bwMode="auto">
          <a:xfrm>
            <a:off x="5595847" y="5125286"/>
            <a:ext cx="3392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475" name="TextBox 474">
            <a:extLst>
              <a:ext uri="{FF2B5EF4-FFF2-40B4-BE49-F238E27FC236}">
                <a16:creationId xmlns:a16="http://schemas.microsoft.com/office/drawing/2014/main" id="{52C4D6D6-CA5A-67A8-4294-CBCB0D2FEFB0}"/>
              </a:ext>
            </a:extLst>
          </p:cNvPr>
          <p:cNvSpPr txBox="1"/>
          <p:nvPr/>
        </p:nvSpPr>
        <p:spPr bwMode="auto">
          <a:xfrm>
            <a:off x="5595847" y="4866158"/>
            <a:ext cx="3392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476" name="TextBox 475">
            <a:extLst>
              <a:ext uri="{FF2B5EF4-FFF2-40B4-BE49-F238E27FC236}">
                <a16:creationId xmlns:a16="http://schemas.microsoft.com/office/drawing/2014/main" id="{5BA7211A-2A7E-2281-BCBC-6AE315A695A2}"/>
              </a:ext>
            </a:extLst>
          </p:cNvPr>
          <p:cNvSpPr txBox="1"/>
          <p:nvPr/>
        </p:nvSpPr>
        <p:spPr bwMode="auto">
          <a:xfrm>
            <a:off x="5515599" y="4598126"/>
            <a:ext cx="4195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604" name="TextBox 603">
            <a:extLst>
              <a:ext uri="{FF2B5EF4-FFF2-40B4-BE49-F238E27FC236}">
                <a16:creationId xmlns:a16="http://schemas.microsoft.com/office/drawing/2014/main" id="{BABE6292-43D4-B389-7CC1-8F9292B90EB9}"/>
              </a:ext>
            </a:extLst>
          </p:cNvPr>
          <p:cNvSpPr txBox="1"/>
          <p:nvPr/>
        </p:nvSpPr>
        <p:spPr>
          <a:xfrm>
            <a:off x="8609579" y="4634514"/>
            <a:ext cx="2749462"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Kaplan-Meier median PFS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err="1">
                <a:ln>
                  <a:noFill/>
                </a:ln>
                <a:solidFill>
                  <a:srgbClr val="000000"/>
                </a:solidFill>
                <a:effectLst/>
                <a:uLnTx/>
                <a:uFillTx/>
                <a:latin typeface="Calibri"/>
                <a:ea typeface="+mn-ea"/>
                <a:cs typeface="Arial" panose="020B0604020202020204" pitchFamily="34" charset="0"/>
              </a:rPr>
              <a:t>Everolimus</a:t>
            </a:r>
            <a:r>
              <a:rPr kumimoji="0" lang="en-US" sz="1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11.0 </a:t>
            </a:r>
            <a:r>
              <a:rPr kumimoji="0" lang="en-US" sz="1200" b="0" i="0" u="none" strike="noStrike" kern="1200" cap="none" spc="0" normalizeH="0" baseline="0" noProof="0" err="1">
                <a:ln>
                  <a:noFill/>
                </a:ln>
                <a:solidFill>
                  <a:srgbClr val="000000"/>
                </a:solidFill>
                <a:effectLst/>
                <a:uLnTx/>
                <a:uFillTx/>
                <a:latin typeface="Calibri"/>
                <a:ea typeface="+mn-ea"/>
                <a:cs typeface="Arial" panose="020B0604020202020204" pitchFamily="34" charset="0"/>
              </a:rPr>
              <a:t>mo</a:t>
            </a:r>
            <a:r>
              <a:rPr kumimoji="0" lang="en-US" sz="1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(95% Cl 9.2-13.3)</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Placebo 3.9 </a:t>
            </a:r>
            <a:r>
              <a:rPr kumimoji="0" lang="en-US" sz="1200" b="0" i="0" u="none" strike="noStrike" kern="1200" cap="none" spc="0" normalizeH="0" baseline="0" noProof="0" err="1">
                <a:ln>
                  <a:noFill/>
                </a:ln>
                <a:solidFill>
                  <a:srgbClr val="000000"/>
                </a:solidFill>
                <a:effectLst/>
                <a:uLnTx/>
                <a:uFillTx/>
                <a:latin typeface="Calibri"/>
                <a:ea typeface="+mn-ea"/>
                <a:cs typeface="Arial" panose="020B0604020202020204" pitchFamily="34" charset="0"/>
              </a:rPr>
              <a:t>mo</a:t>
            </a:r>
            <a:r>
              <a:rPr kumimoji="0" lang="en-US" sz="1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 (95% Cl 3.6-7.4)</a:t>
            </a:r>
          </a:p>
        </p:txBody>
      </p:sp>
      <p:sp>
        <p:nvSpPr>
          <p:cNvPr id="605" name="TextBox 604">
            <a:extLst>
              <a:ext uri="{FF2B5EF4-FFF2-40B4-BE49-F238E27FC236}">
                <a16:creationId xmlns:a16="http://schemas.microsoft.com/office/drawing/2014/main" id="{70B741B4-E258-CB2B-3579-F0C10ED10BA0}"/>
              </a:ext>
            </a:extLst>
          </p:cNvPr>
          <p:cNvSpPr txBox="1"/>
          <p:nvPr/>
        </p:nvSpPr>
        <p:spPr bwMode="auto">
          <a:xfrm>
            <a:off x="8592343" y="5159321"/>
            <a:ext cx="31350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HR: 0.48 (95% CI: 0.35-0.67)</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P &lt;</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.00001 by stratified one-sided log-rank test</a:t>
            </a:r>
            <a:endParaRPr kumimoji="0" lang="en-US" sz="1200" b="0" i="1"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468" name="Text Box 20">
            <a:extLst>
              <a:ext uri="{FF2B5EF4-FFF2-40B4-BE49-F238E27FC236}">
                <a16:creationId xmlns:a16="http://schemas.microsoft.com/office/drawing/2014/main" id="{F4874715-346A-F8B9-4F21-37A0C2D1044A}"/>
              </a:ext>
            </a:extLst>
          </p:cNvPr>
          <p:cNvSpPr txBox="1">
            <a:spLocks noChangeArrowheads="1"/>
          </p:cNvSpPr>
          <p:nvPr/>
        </p:nvSpPr>
        <p:spPr bwMode="auto">
          <a:xfrm>
            <a:off x="3285402" y="2923889"/>
            <a:ext cx="1336272" cy="416511"/>
          </a:xfrm>
          <a:prstGeom prst="rect">
            <a:avLst/>
          </a:prstGeom>
          <a:solidFill>
            <a:schemeClr val="accent6"/>
          </a:solidFill>
          <a:ln w="3175">
            <a:solidFill>
              <a:schemeClr val="bg1"/>
            </a:solidFill>
            <a:miter lim="800000"/>
            <a:headEnd/>
            <a:tailEnd/>
          </a:ln>
          <a:effectLst/>
        </p:spPr>
        <p:txBody>
          <a:bodyPr anchor="ctr" anchorCtr="1"/>
          <a:lstStyle/>
          <a:p>
            <a:pPr marL="0" marR="0" lvl="0" indent="0" algn="ctr" defTabSz="914400" rtl="0" eaLnBrk="0" fontAlgn="base" latinLnBrk="0" hangingPunct="0">
              <a:lnSpc>
                <a:spcPct val="100000"/>
              </a:lnSpc>
              <a:spcBef>
                <a:spcPct val="20000"/>
              </a:spcBef>
              <a:spcAft>
                <a:spcPct val="0"/>
              </a:spcAft>
              <a:buClrTx/>
              <a:buSzTx/>
              <a:buFontTx/>
              <a:buNone/>
              <a:tabLst/>
              <a:defRPr/>
            </a:pPr>
            <a:r>
              <a:rPr kumimoji="0" lang="en-GB" sz="1050" b="0" i="0" u="none" strike="noStrike" kern="1200" cap="none" spc="0" normalizeH="0" baseline="0" noProof="0" err="1">
                <a:ln>
                  <a:noFill/>
                </a:ln>
                <a:solidFill>
                  <a:srgbClr val="FFFFFF"/>
                </a:solidFill>
                <a:effectLst/>
                <a:uLnTx/>
                <a:uFillTx/>
                <a:latin typeface="Calibri" panose="020F0502020204030204" pitchFamily="34" charset="0"/>
                <a:ea typeface="MS PGothic"/>
                <a:cs typeface="MS PGothic"/>
              </a:rPr>
              <a:t>Everolimus</a:t>
            </a:r>
            <a:r>
              <a:rPr kumimoji="0" lang="en-GB" sz="1050" b="0" i="0" u="none" strike="noStrike" kern="1200" cap="none" spc="0" normalizeH="0" baseline="0" noProof="0">
                <a:ln>
                  <a:noFill/>
                </a:ln>
                <a:solidFill>
                  <a:srgbClr val="FFFFFF"/>
                </a:solidFill>
                <a:effectLst/>
                <a:uLnTx/>
                <a:uFillTx/>
                <a:latin typeface="Calibri" panose="020F0502020204030204" pitchFamily="34" charset="0"/>
                <a:ea typeface="MS PGothic"/>
                <a:cs typeface="MS PGothic"/>
              </a:rPr>
              <a:t> 10 mg/d </a:t>
            </a:r>
          </a:p>
        </p:txBody>
      </p:sp>
      <p:sp>
        <p:nvSpPr>
          <p:cNvPr id="469" name="Text Box 20">
            <a:extLst>
              <a:ext uri="{FF2B5EF4-FFF2-40B4-BE49-F238E27FC236}">
                <a16:creationId xmlns:a16="http://schemas.microsoft.com/office/drawing/2014/main" id="{EE30B113-F06F-0504-E7A4-DE6E5BC7F663}"/>
              </a:ext>
            </a:extLst>
          </p:cNvPr>
          <p:cNvSpPr txBox="1">
            <a:spLocks noChangeArrowheads="1"/>
          </p:cNvSpPr>
          <p:nvPr/>
        </p:nvSpPr>
        <p:spPr bwMode="auto">
          <a:xfrm>
            <a:off x="3285402" y="3722793"/>
            <a:ext cx="1336272" cy="416511"/>
          </a:xfrm>
          <a:prstGeom prst="rect">
            <a:avLst/>
          </a:prstGeom>
          <a:solidFill>
            <a:schemeClr val="tx2">
              <a:lumMod val="90000"/>
            </a:schemeClr>
          </a:solidFill>
          <a:ln w="3175">
            <a:solidFill>
              <a:schemeClr val="bg1"/>
            </a:solidFill>
            <a:miter lim="800000"/>
            <a:headEnd/>
            <a:tailEnd/>
          </a:ln>
          <a:effectLst/>
        </p:spPr>
        <p:txBody>
          <a:bodyPr anchor="ctr" anchorCtr="1"/>
          <a:lstStyle/>
          <a:p>
            <a:pPr marL="0" marR="0" lvl="0" indent="0" algn="ctr" defTabSz="914400" rtl="0" eaLnBrk="0" fontAlgn="base" latinLnBrk="0" hangingPunct="0">
              <a:lnSpc>
                <a:spcPct val="100000"/>
              </a:lnSpc>
              <a:spcBef>
                <a:spcPct val="20000"/>
              </a:spcBef>
              <a:spcAft>
                <a:spcPct val="0"/>
              </a:spcAft>
              <a:buClrTx/>
              <a:buSzTx/>
              <a:buFontTx/>
              <a:buNone/>
              <a:tabLst/>
              <a:defRPr/>
            </a:pPr>
            <a:r>
              <a:rPr kumimoji="0" lang="en-GB" sz="1050" b="0" i="0" u="none" strike="noStrike" kern="1200" cap="none" spc="0" normalizeH="0" baseline="0" noProof="0">
                <a:ln>
                  <a:noFill/>
                </a:ln>
                <a:solidFill>
                  <a:schemeClr val="bg1"/>
                </a:solidFill>
                <a:effectLst/>
                <a:uLnTx/>
                <a:uFillTx/>
                <a:latin typeface="Calibri" panose="020F0502020204030204" pitchFamily="34" charset="0"/>
                <a:ea typeface="MS PGothic"/>
                <a:cs typeface="MS PGothic"/>
              </a:rPr>
              <a:t>Placebo</a:t>
            </a:r>
          </a:p>
        </p:txBody>
      </p:sp>
      <p:grpSp>
        <p:nvGrpSpPr>
          <p:cNvPr id="107" name="Group 106">
            <a:extLst>
              <a:ext uri="{FF2B5EF4-FFF2-40B4-BE49-F238E27FC236}">
                <a16:creationId xmlns:a16="http://schemas.microsoft.com/office/drawing/2014/main" id="{4845F872-399C-06CC-3797-440AC294C4D4}"/>
              </a:ext>
            </a:extLst>
          </p:cNvPr>
          <p:cNvGrpSpPr/>
          <p:nvPr/>
        </p:nvGrpSpPr>
        <p:grpSpPr>
          <a:xfrm>
            <a:off x="2333081" y="3113310"/>
            <a:ext cx="911825" cy="819590"/>
            <a:chOff x="2714248" y="4995986"/>
            <a:chExt cx="911825" cy="819590"/>
          </a:xfrm>
        </p:grpSpPr>
        <p:cxnSp>
          <p:nvCxnSpPr>
            <p:cNvPr id="113" name="Straight Arrow Connector 17">
              <a:extLst>
                <a:ext uri="{FF2B5EF4-FFF2-40B4-BE49-F238E27FC236}">
                  <a16:creationId xmlns:a16="http://schemas.microsoft.com/office/drawing/2014/main" id="{B94CCA2E-24D7-2E39-4634-C7C3211CD19E}"/>
                </a:ext>
              </a:extLst>
            </p:cNvPr>
            <p:cNvCxnSpPr>
              <a:cxnSpLocks noChangeShapeType="1"/>
            </p:cNvCxnSpPr>
            <p:nvPr/>
          </p:nvCxnSpPr>
          <p:spPr bwMode="auto">
            <a:xfrm flipV="1">
              <a:off x="3084947" y="4995986"/>
              <a:ext cx="541126" cy="1580"/>
            </a:xfrm>
            <a:prstGeom prst="straightConnector1">
              <a:avLst/>
            </a:prstGeom>
            <a:noFill/>
            <a:ln w="38100">
              <a:solidFill>
                <a:schemeClr val="bg1"/>
              </a:solidFill>
              <a:round/>
              <a:headEnd/>
              <a:tailEnd type="triangle" w="med" len="med"/>
            </a:ln>
          </p:spPr>
        </p:cxnSp>
        <p:sp>
          <p:nvSpPr>
            <p:cNvPr id="114" name="Line 12">
              <a:extLst>
                <a:ext uri="{FF2B5EF4-FFF2-40B4-BE49-F238E27FC236}">
                  <a16:creationId xmlns:a16="http://schemas.microsoft.com/office/drawing/2014/main" id="{863DC6CC-5318-E284-97B3-DFDF9E43F704}"/>
                </a:ext>
              </a:extLst>
            </p:cNvPr>
            <p:cNvSpPr>
              <a:spLocks noChangeShapeType="1"/>
            </p:cNvSpPr>
            <p:nvPr/>
          </p:nvSpPr>
          <p:spPr bwMode="auto">
            <a:xfrm flipH="1">
              <a:off x="3103482" y="4997566"/>
              <a:ext cx="0" cy="818010"/>
            </a:xfrm>
            <a:prstGeom prst="line">
              <a:avLst/>
            </a:prstGeom>
            <a:noFill/>
            <a:ln w="38100">
              <a:solidFill>
                <a:schemeClr val="bg1"/>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591" name="Straight Arrow Connector 17">
              <a:extLst>
                <a:ext uri="{FF2B5EF4-FFF2-40B4-BE49-F238E27FC236}">
                  <a16:creationId xmlns:a16="http://schemas.microsoft.com/office/drawing/2014/main" id="{0986BD3C-FE09-5D58-8D4B-285E735E4E7E}"/>
                </a:ext>
              </a:extLst>
            </p:cNvPr>
            <p:cNvCxnSpPr>
              <a:cxnSpLocks noChangeShapeType="1"/>
            </p:cNvCxnSpPr>
            <p:nvPr/>
          </p:nvCxnSpPr>
          <p:spPr bwMode="auto">
            <a:xfrm flipV="1">
              <a:off x="3084432" y="5813725"/>
              <a:ext cx="541121" cy="1587"/>
            </a:xfrm>
            <a:prstGeom prst="straightConnector1">
              <a:avLst/>
            </a:prstGeom>
            <a:noFill/>
            <a:ln w="38100">
              <a:solidFill>
                <a:schemeClr val="bg1"/>
              </a:solidFill>
              <a:round/>
              <a:headEnd/>
              <a:tailEnd type="triangle" w="med" len="med"/>
            </a:ln>
          </p:spPr>
        </p:cxnSp>
        <p:sp>
          <p:nvSpPr>
            <p:cNvPr id="597" name="Line 13">
              <a:extLst>
                <a:ext uri="{FF2B5EF4-FFF2-40B4-BE49-F238E27FC236}">
                  <a16:creationId xmlns:a16="http://schemas.microsoft.com/office/drawing/2014/main" id="{E7C63E22-C007-CBFD-9E25-AFD627C70709}"/>
                </a:ext>
              </a:extLst>
            </p:cNvPr>
            <p:cNvSpPr>
              <a:spLocks noChangeShapeType="1"/>
            </p:cNvSpPr>
            <p:nvPr/>
          </p:nvSpPr>
          <p:spPr bwMode="auto">
            <a:xfrm>
              <a:off x="2714248" y="5406571"/>
              <a:ext cx="393700" cy="0"/>
            </a:xfrm>
            <a:prstGeom prst="line">
              <a:avLst/>
            </a:prstGeom>
            <a:noFill/>
            <a:ln w="38100">
              <a:solidFill>
                <a:schemeClr val="bg1"/>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600" name="Group 599">
            <a:extLst>
              <a:ext uri="{FF2B5EF4-FFF2-40B4-BE49-F238E27FC236}">
                <a16:creationId xmlns:a16="http://schemas.microsoft.com/office/drawing/2014/main" id="{24638772-36EF-A585-8C24-CF956A82C3F5}"/>
              </a:ext>
            </a:extLst>
          </p:cNvPr>
          <p:cNvGrpSpPr/>
          <p:nvPr/>
        </p:nvGrpSpPr>
        <p:grpSpPr>
          <a:xfrm>
            <a:off x="2333081" y="1406303"/>
            <a:ext cx="911825" cy="819590"/>
            <a:chOff x="2714248" y="4995986"/>
            <a:chExt cx="911825" cy="819590"/>
          </a:xfrm>
        </p:grpSpPr>
        <p:cxnSp>
          <p:nvCxnSpPr>
            <p:cNvPr id="601" name="Straight Arrow Connector 17">
              <a:extLst>
                <a:ext uri="{FF2B5EF4-FFF2-40B4-BE49-F238E27FC236}">
                  <a16:creationId xmlns:a16="http://schemas.microsoft.com/office/drawing/2014/main" id="{E5DA9175-B252-980B-EE12-5E7934F4B16C}"/>
                </a:ext>
              </a:extLst>
            </p:cNvPr>
            <p:cNvCxnSpPr>
              <a:cxnSpLocks noChangeShapeType="1"/>
            </p:cNvCxnSpPr>
            <p:nvPr/>
          </p:nvCxnSpPr>
          <p:spPr bwMode="auto">
            <a:xfrm flipV="1">
              <a:off x="3084947" y="4995986"/>
              <a:ext cx="541126" cy="1580"/>
            </a:xfrm>
            <a:prstGeom prst="straightConnector1">
              <a:avLst/>
            </a:prstGeom>
            <a:noFill/>
            <a:ln w="38100">
              <a:solidFill>
                <a:schemeClr val="bg1"/>
              </a:solidFill>
              <a:round/>
              <a:headEnd/>
              <a:tailEnd type="triangle" w="med" len="med"/>
            </a:ln>
          </p:spPr>
        </p:cxnSp>
        <p:sp>
          <p:nvSpPr>
            <p:cNvPr id="602" name="Line 12">
              <a:extLst>
                <a:ext uri="{FF2B5EF4-FFF2-40B4-BE49-F238E27FC236}">
                  <a16:creationId xmlns:a16="http://schemas.microsoft.com/office/drawing/2014/main" id="{4F720320-6860-8E92-F0B4-63ED9B53B6EB}"/>
                </a:ext>
              </a:extLst>
            </p:cNvPr>
            <p:cNvSpPr>
              <a:spLocks noChangeShapeType="1"/>
            </p:cNvSpPr>
            <p:nvPr/>
          </p:nvSpPr>
          <p:spPr bwMode="auto">
            <a:xfrm flipH="1">
              <a:off x="3103482" y="4997566"/>
              <a:ext cx="0" cy="818010"/>
            </a:xfrm>
            <a:prstGeom prst="line">
              <a:avLst/>
            </a:prstGeom>
            <a:noFill/>
            <a:ln w="38100">
              <a:solidFill>
                <a:schemeClr val="bg1"/>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606" name="Straight Arrow Connector 17">
              <a:extLst>
                <a:ext uri="{FF2B5EF4-FFF2-40B4-BE49-F238E27FC236}">
                  <a16:creationId xmlns:a16="http://schemas.microsoft.com/office/drawing/2014/main" id="{5C6C4CE2-5309-D8C0-7E45-18256219C6CF}"/>
                </a:ext>
              </a:extLst>
            </p:cNvPr>
            <p:cNvCxnSpPr>
              <a:cxnSpLocks noChangeShapeType="1"/>
            </p:cNvCxnSpPr>
            <p:nvPr/>
          </p:nvCxnSpPr>
          <p:spPr bwMode="auto">
            <a:xfrm flipV="1">
              <a:off x="3084432" y="5813725"/>
              <a:ext cx="541121" cy="1587"/>
            </a:xfrm>
            <a:prstGeom prst="straightConnector1">
              <a:avLst/>
            </a:prstGeom>
            <a:noFill/>
            <a:ln w="38100">
              <a:solidFill>
                <a:schemeClr val="bg1"/>
              </a:solidFill>
              <a:round/>
              <a:headEnd/>
              <a:tailEnd type="triangle" w="med" len="med"/>
            </a:ln>
          </p:spPr>
        </p:cxnSp>
        <p:sp>
          <p:nvSpPr>
            <p:cNvPr id="607" name="Line 13">
              <a:extLst>
                <a:ext uri="{FF2B5EF4-FFF2-40B4-BE49-F238E27FC236}">
                  <a16:creationId xmlns:a16="http://schemas.microsoft.com/office/drawing/2014/main" id="{C1FE3A56-B6A6-BD79-4C54-565BA7E27A15}"/>
                </a:ext>
              </a:extLst>
            </p:cNvPr>
            <p:cNvSpPr>
              <a:spLocks noChangeShapeType="1"/>
            </p:cNvSpPr>
            <p:nvPr/>
          </p:nvSpPr>
          <p:spPr bwMode="auto">
            <a:xfrm>
              <a:off x="2714248" y="5406571"/>
              <a:ext cx="393700" cy="0"/>
            </a:xfrm>
            <a:prstGeom prst="line">
              <a:avLst/>
            </a:prstGeom>
            <a:noFill/>
            <a:ln w="38100">
              <a:solidFill>
                <a:schemeClr val="bg1"/>
              </a:solid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Calibri"/>
                <a:ea typeface="+mn-ea"/>
                <a:cs typeface="+mn-cs"/>
              </a:endParaRPr>
            </a:p>
          </p:txBody>
        </p:sp>
      </p:grpSp>
      <p:sp>
        <p:nvSpPr>
          <p:cNvPr id="4" name="TextBox 3">
            <a:extLst>
              <a:ext uri="{FF2B5EF4-FFF2-40B4-BE49-F238E27FC236}">
                <a16:creationId xmlns:a16="http://schemas.microsoft.com/office/drawing/2014/main" id="{ECD577AD-CE92-9C65-6738-DDE81E79F0DF}"/>
              </a:ext>
            </a:extLst>
          </p:cNvPr>
          <p:cNvSpPr txBox="1"/>
          <p:nvPr/>
        </p:nvSpPr>
        <p:spPr bwMode="auto">
          <a:xfrm>
            <a:off x="6412139" y="5518415"/>
            <a:ext cx="6783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Placebo</a:t>
            </a:r>
          </a:p>
        </p:txBody>
      </p:sp>
      <p:sp>
        <p:nvSpPr>
          <p:cNvPr id="5" name="TextBox 4">
            <a:extLst>
              <a:ext uri="{FF2B5EF4-FFF2-40B4-BE49-F238E27FC236}">
                <a16:creationId xmlns:a16="http://schemas.microsoft.com/office/drawing/2014/main" id="{43C09BCD-C929-7AF4-8DB1-B85FD5CE1756}"/>
              </a:ext>
            </a:extLst>
          </p:cNvPr>
          <p:cNvSpPr txBox="1"/>
          <p:nvPr/>
        </p:nvSpPr>
        <p:spPr bwMode="auto">
          <a:xfrm>
            <a:off x="7367286" y="5065574"/>
            <a:ext cx="8679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Everolimus</a:t>
            </a: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0738024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CBD23CC-09B1-DF4E-4106-6799E56028D7}"/>
              </a:ext>
            </a:extLst>
          </p:cNvPr>
          <p:cNvGrpSpPr/>
          <p:nvPr/>
        </p:nvGrpSpPr>
        <p:grpSpPr>
          <a:xfrm>
            <a:off x="2409833" y="1990720"/>
            <a:ext cx="612772" cy="3052208"/>
            <a:chOff x="2575043" y="2009770"/>
            <a:chExt cx="447562" cy="3052208"/>
          </a:xfrm>
        </p:grpSpPr>
        <p:sp>
          <p:nvSpPr>
            <p:cNvPr id="495" name="Text Box 4"/>
            <p:cNvSpPr txBox="1">
              <a:spLocks noChangeArrowheads="1"/>
            </p:cNvSpPr>
            <p:nvPr/>
          </p:nvSpPr>
          <p:spPr bwMode="auto">
            <a:xfrm>
              <a:off x="2575043" y="2009770"/>
              <a:ext cx="447558" cy="646331"/>
            </a:xfrm>
            <a:prstGeom prst="rect">
              <a:avLst/>
            </a:prstGeom>
            <a:noFill/>
            <a:ln w="9525">
              <a:noFill/>
              <a:miter lim="800000"/>
              <a:headEnd/>
              <a:tailEnd/>
            </a:ln>
          </p:spPr>
          <p:txBody>
            <a:bodyPr wrap="square">
              <a:spAutoFit/>
            </a:bodyPr>
            <a:lstStyle/>
            <a:p>
              <a:pPr marL="0" marR="0" lvl="0" indent="0" algn="r" defTabSz="914400" rtl="0" eaLnBrk="0" fontAlgn="base" latinLnBrk="0" hangingPunct="0">
                <a:lnSpc>
                  <a:spcPct val="100000"/>
                </a:lnSpc>
                <a:spcBef>
                  <a:spcPct val="0"/>
                </a:spcBef>
                <a:spcAft>
                  <a:spcPct val="1620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itchFamily="34" charset="0"/>
                  <a:ea typeface="+mn-ea"/>
                  <a:cs typeface="Arial" panose="020B0604020202020204" pitchFamily="34" charset="0"/>
                </a:rPr>
                <a:t>1.0</a:t>
              </a:r>
            </a:p>
          </p:txBody>
        </p:sp>
        <p:sp>
          <p:nvSpPr>
            <p:cNvPr id="496" name="Text Box 4"/>
            <p:cNvSpPr txBox="1">
              <a:spLocks noChangeArrowheads="1"/>
            </p:cNvSpPr>
            <p:nvPr/>
          </p:nvSpPr>
          <p:spPr bwMode="auto">
            <a:xfrm>
              <a:off x="2575043" y="2528882"/>
              <a:ext cx="447558" cy="646331"/>
            </a:xfrm>
            <a:prstGeom prst="rect">
              <a:avLst/>
            </a:prstGeom>
            <a:noFill/>
            <a:ln w="9525">
              <a:noFill/>
              <a:miter lim="800000"/>
              <a:headEnd/>
              <a:tailEnd/>
            </a:ln>
          </p:spPr>
          <p:txBody>
            <a:bodyPr wrap="square">
              <a:spAutoFit/>
            </a:bodyPr>
            <a:lstStyle/>
            <a:p>
              <a:pPr marL="0" marR="0" lvl="0" indent="0" algn="r" defTabSz="914400" rtl="0" eaLnBrk="0" fontAlgn="base" latinLnBrk="0" hangingPunct="0">
                <a:lnSpc>
                  <a:spcPct val="100000"/>
                </a:lnSpc>
                <a:spcBef>
                  <a:spcPct val="0"/>
                </a:spcBef>
                <a:spcAft>
                  <a:spcPct val="1620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itchFamily="34" charset="0"/>
                  <a:ea typeface="+mn-ea"/>
                  <a:cs typeface="Arial" panose="020B0604020202020204" pitchFamily="34" charset="0"/>
                </a:rPr>
                <a:t>0.8</a:t>
              </a:r>
            </a:p>
          </p:txBody>
        </p:sp>
        <p:sp>
          <p:nvSpPr>
            <p:cNvPr id="497" name="Text Box 4"/>
            <p:cNvSpPr txBox="1">
              <a:spLocks noChangeArrowheads="1"/>
            </p:cNvSpPr>
            <p:nvPr/>
          </p:nvSpPr>
          <p:spPr bwMode="auto">
            <a:xfrm>
              <a:off x="2575043" y="3070220"/>
              <a:ext cx="447558" cy="646331"/>
            </a:xfrm>
            <a:prstGeom prst="rect">
              <a:avLst/>
            </a:prstGeom>
            <a:noFill/>
            <a:ln w="9525">
              <a:noFill/>
              <a:miter lim="800000"/>
              <a:headEnd/>
              <a:tailEnd/>
            </a:ln>
          </p:spPr>
          <p:txBody>
            <a:bodyPr wrap="square">
              <a:spAutoFit/>
            </a:bodyPr>
            <a:lstStyle/>
            <a:p>
              <a:pPr marL="0" marR="0" lvl="0" indent="0" algn="r" defTabSz="914400" rtl="0" eaLnBrk="0" fontAlgn="base" latinLnBrk="0" hangingPunct="0">
                <a:lnSpc>
                  <a:spcPct val="100000"/>
                </a:lnSpc>
                <a:spcBef>
                  <a:spcPct val="0"/>
                </a:spcBef>
                <a:spcAft>
                  <a:spcPct val="1620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itchFamily="34" charset="0"/>
                  <a:ea typeface="+mn-ea"/>
                  <a:cs typeface="Arial" panose="020B0604020202020204" pitchFamily="34" charset="0"/>
                </a:rPr>
                <a:t>0.6</a:t>
              </a:r>
            </a:p>
          </p:txBody>
        </p:sp>
        <p:sp>
          <p:nvSpPr>
            <p:cNvPr id="498" name="Text Box 4"/>
            <p:cNvSpPr txBox="1">
              <a:spLocks noChangeArrowheads="1"/>
            </p:cNvSpPr>
            <p:nvPr/>
          </p:nvSpPr>
          <p:spPr bwMode="auto">
            <a:xfrm>
              <a:off x="2575043" y="3609970"/>
              <a:ext cx="447558" cy="646331"/>
            </a:xfrm>
            <a:prstGeom prst="rect">
              <a:avLst/>
            </a:prstGeom>
            <a:noFill/>
            <a:ln w="9525">
              <a:noFill/>
              <a:miter lim="800000"/>
              <a:headEnd/>
              <a:tailEnd/>
            </a:ln>
          </p:spPr>
          <p:txBody>
            <a:bodyPr wrap="square">
              <a:spAutoFit/>
            </a:bodyPr>
            <a:lstStyle/>
            <a:p>
              <a:pPr marL="0" marR="0" lvl="0" indent="0" algn="r" defTabSz="914400" rtl="0" eaLnBrk="0" fontAlgn="base" latinLnBrk="0" hangingPunct="0">
                <a:lnSpc>
                  <a:spcPct val="100000"/>
                </a:lnSpc>
                <a:spcBef>
                  <a:spcPct val="0"/>
                </a:spcBef>
                <a:spcAft>
                  <a:spcPct val="1620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itchFamily="34" charset="0"/>
                  <a:ea typeface="+mn-ea"/>
                  <a:cs typeface="Arial" panose="020B0604020202020204" pitchFamily="34" charset="0"/>
                </a:rPr>
                <a:t>0.4</a:t>
              </a:r>
            </a:p>
          </p:txBody>
        </p:sp>
        <p:sp>
          <p:nvSpPr>
            <p:cNvPr id="499" name="Text Box 4"/>
            <p:cNvSpPr txBox="1">
              <a:spLocks noChangeArrowheads="1"/>
            </p:cNvSpPr>
            <p:nvPr/>
          </p:nvSpPr>
          <p:spPr bwMode="auto">
            <a:xfrm>
              <a:off x="2575043" y="4144957"/>
              <a:ext cx="447558" cy="646331"/>
            </a:xfrm>
            <a:prstGeom prst="rect">
              <a:avLst/>
            </a:prstGeom>
            <a:noFill/>
            <a:ln w="9525">
              <a:noFill/>
              <a:miter lim="800000"/>
              <a:headEnd/>
              <a:tailEnd/>
            </a:ln>
          </p:spPr>
          <p:txBody>
            <a:bodyPr wrap="square">
              <a:spAutoFit/>
            </a:bodyPr>
            <a:lstStyle/>
            <a:p>
              <a:pPr marL="0" marR="0" lvl="0" indent="0" algn="r" defTabSz="914400" rtl="0" eaLnBrk="0" fontAlgn="base" latinLnBrk="0" hangingPunct="0">
                <a:lnSpc>
                  <a:spcPct val="100000"/>
                </a:lnSpc>
                <a:spcBef>
                  <a:spcPct val="0"/>
                </a:spcBef>
                <a:spcAft>
                  <a:spcPct val="1620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itchFamily="34" charset="0"/>
                  <a:ea typeface="+mn-ea"/>
                  <a:cs typeface="Arial" panose="020B0604020202020204" pitchFamily="34" charset="0"/>
                </a:rPr>
                <a:t>0.2</a:t>
              </a:r>
            </a:p>
          </p:txBody>
        </p:sp>
        <p:sp>
          <p:nvSpPr>
            <p:cNvPr id="500" name="Text Box 4"/>
            <p:cNvSpPr txBox="1">
              <a:spLocks noChangeArrowheads="1"/>
            </p:cNvSpPr>
            <p:nvPr/>
          </p:nvSpPr>
          <p:spPr bwMode="auto">
            <a:xfrm>
              <a:off x="2733744" y="4692646"/>
              <a:ext cx="288861" cy="369332"/>
            </a:xfrm>
            <a:prstGeom prst="rect">
              <a:avLst/>
            </a:prstGeom>
            <a:noFill/>
            <a:ln w="9525">
              <a:noFill/>
              <a:miter lim="800000"/>
              <a:headEnd/>
              <a:tailEnd/>
            </a:ln>
          </p:spPr>
          <p:txBody>
            <a:bodyPr wrap="square">
              <a:spAutoFit/>
            </a:bodyPr>
            <a:lstStyle/>
            <a:p>
              <a:pPr marL="0" marR="0" lvl="0" indent="0" algn="r" defTabSz="914400" rtl="0" eaLnBrk="0" fontAlgn="base" latinLnBrk="0" hangingPunct="0">
                <a:lnSpc>
                  <a:spcPct val="100000"/>
                </a:lnSpc>
                <a:spcBef>
                  <a:spcPct val="0"/>
                </a:spcBef>
                <a:spcAft>
                  <a:spcPct val="1620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itchFamily="34" charset="0"/>
                  <a:ea typeface="+mn-ea"/>
                  <a:cs typeface="Arial" panose="020B0604020202020204" pitchFamily="34" charset="0"/>
                </a:rPr>
                <a:t>0</a:t>
              </a:r>
            </a:p>
          </p:txBody>
        </p:sp>
      </p:grpSp>
      <p:sp>
        <p:nvSpPr>
          <p:cNvPr id="126978" name="Rectangle 2"/>
          <p:cNvSpPr>
            <a:spLocks noGrp="1" noChangeArrowheads="1"/>
          </p:cNvSpPr>
          <p:nvPr>
            <p:ph type="title"/>
          </p:nvPr>
        </p:nvSpPr>
        <p:spPr>
          <a:xfrm>
            <a:off x="609759" y="238127"/>
            <a:ext cx="11100232" cy="1103313"/>
          </a:xfrm>
          <a:prstGeom prst="rect">
            <a:avLst/>
          </a:prstGeom>
        </p:spPr>
        <p:txBody>
          <a:bodyPr anchor="ctr">
            <a:noAutofit/>
          </a:bodyPr>
          <a:lstStyle/>
          <a:p>
            <a:r>
              <a:rPr lang="en-US" altLang="en-US"/>
              <a:t>Phase III Study of Sunitinib vs Placebo in Pancreatic NETs</a:t>
            </a:r>
          </a:p>
        </p:txBody>
      </p:sp>
      <p:sp>
        <p:nvSpPr>
          <p:cNvPr id="404" name="Text Box 5"/>
          <p:cNvSpPr txBox="1">
            <a:spLocks noChangeArrowheads="1"/>
          </p:cNvSpPr>
          <p:nvPr/>
        </p:nvSpPr>
        <p:spPr bwMode="auto">
          <a:xfrm rot="-5400000">
            <a:off x="1036640" y="3315775"/>
            <a:ext cx="2644775" cy="369332"/>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itchFamily="34" charset="0"/>
                <a:ea typeface="+mn-ea"/>
                <a:cs typeface="Arial" panose="020B0604020202020204" pitchFamily="34" charset="0"/>
              </a:rPr>
              <a:t>Probability of PFS (%)</a:t>
            </a:r>
            <a:endParaRPr kumimoji="0" lang="en-GB" sz="1800" b="1" i="0" u="none" strike="noStrike" kern="1200" cap="none" spc="0" normalizeH="0" baseline="0" noProof="0">
              <a:ln>
                <a:noFill/>
              </a:ln>
              <a:solidFill>
                <a:srgbClr val="000000"/>
              </a:solidFill>
              <a:effectLst/>
              <a:uLnTx/>
              <a:uFillTx/>
              <a:latin typeface="Calibri" pitchFamily="34" charset="0"/>
              <a:ea typeface="+mn-ea"/>
              <a:cs typeface="Arial" panose="020B0604020202020204" pitchFamily="34" charset="0"/>
            </a:endParaRPr>
          </a:p>
        </p:txBody>
      </p:sp>
      <p:sp>
        <p:nvSpPr>
          <p:cNvPr id="405" name="Text Box 6"/>
          <p:cNvSpPr txBox="1">
            <a:spLocks noChangeArrowheads="1"/>
          </p:cNvSpPr>
          <p:nvPr/>
        </p:nvSpPr>
        <p:spPr bwMode="auto">
          <a:xfrm>
            <a:off x="2828940" y="4922835"/>
            <a:ext cx="7331075" cy="369332"/>
          </a:xfrm>
          <a:prstGeom prst="rect">
            <a:avLst/>
          </a:prstGeom>
          <a:noFill/>
          <a:ln w="9525">
            <a:noFill/>
            <a:miter lim="800000"/>
            <a:headEnd/>
            <a:tailEnd/>
          </a:ln>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tab pos="122238" algn="ctr"/>
                <a:tab pos="1552575" algn="ctr"/>
                <a:tab pos="2973388" algn="ctr"/>
                <a:tab pos="4403725" algn="ctr"/>
                <a:tab pos="5824538" algn="ctr"/>
                <a:tab pos="7261225" algn="ctr"/>
              </a:tabLst>
              <a:defRPr/>
            </a:pPr>
            <a:r>
              <a:rPr kumimoji="0" lang="en-GB" sz="1800" b="0" i="0" u="none" strike="noStrike" kern="1200" cap="none" spc="0" normalizeH="0" baseline="0" noProof="0">
                <a:ln>
                  <a:noFill/>
                </a:ln>
                <a:solidFill>
                  <a:srgbClr val="000000"/>
                </a:solidFill>
                <a:effectLst/>
                <a:uLnTx/>
                <a:uFillTx/>
                <a:latin typeface="Calibri" pitchFamily="34" charset="0"/>
                <a:ea typeface="+mn-ea"/>
                <a:cs typeface="Arial" panose="020B0604020202020204" pitchFamily="34" charset="0"/>
              </a:rPr>
              <a:t>	0	5	10	15	20	25</a:t>
            </a:r>
          </a:p>
        </p:txBody>
      </p:sp>
      <p:sp>
        <p:nvSpPr>
          <p:cNvPr id="406" name="Text Box 9"/>
          <p:cNvSpPr txBox="1">
            <a:spLocks noChangeArrowheads="1"/>
          </p:cNvSpPr>
          <p:nvPr/>
        </p:nvSpPr>
        <p:spPr bwMode="auto">
          <a:xfrm>
            <a:off x="3087701" y="5143673"/>
            <a:ext cx="7127875" cy="369332"/>
          </a:xfrm>
          <a:prstGeom prst="rect">
            <a:avLst/>
          </a:prstGeom>
          <a:noFill/>
          <a:ln w="9525">
            <a:noFill/>
            <a:miter lim="800000"/>
            <a:headEnd/>
            <a:tailEnd/>
          </a:ln>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itchFamily="34" charset="0"/>
                <a:ea typeface="+mn-ea"/>
                <a:cs typeface="Arial" panose="020B0604020202020204" pitchFamily="34" charset="0"/>
              </a:rPr>
              <a:t>Mo</a:t>
            </a:r>
            <a:endParaRPr kumimoji="0" lang="en-GB" sz="1800" b="1" i="0" u="none" strike="noStrike" kern="1200" cap="none" spc="0" normalizeH="0" baseline="0" noProof="0">
              <a:ln>
                <a:noFill/>
              </a:ln>
              <a:solidFill>
                <a:srgbClr val="000000"/>
              </a:solidFill>
              <a:effectLst/>
              <a:uLnTx/>
              <a:uFillTx/>
              <a:latin typeface="Calibri" pitchFamily="34" charset="0"/>
              <a:ea typeface="+mn-ea"/>
              <a:cs typeface="Arial" panose="020B0604020202020204" pitchFamily="34" charset="0"/>
            </a:endParaRPr>
          </a:p>
        </p:txBody>
      </p:sp>
      <p:sp>
        <p:nvSpPr>
          <p:cNvPr id="407" name="Text Box 10"/>
          <p:cNvSpPr txBox="1">
            <a:spLocks noChangeArrowheads="1"/>
          </p:cNvSpPr>
          <p:nvPr/>
        </p:nvSpPr>
        <p:spPr bwMode="auto">
          <a:xfrm>
            <a:off x="5961080" y="1981200"/>
            <a:ext cx="3570145" cy="846386"/>
          </a:xfrm>
          <a:prstGeom prst="rect">
            <a:avLst/>
          </a:prstGeom>
          <a:noFill/>
          <a:ln w="9525">
            <a:noFill/>
            <a:miter lim="800000"/>
            <a:headEnd/>
            <a:tailEnd/>
          </a:ln>
        </p:spPr>
        <p:txBody>
          <a:bodyPr wrap="square">
            <a:spAutoFit/>
          </a:bodyPr>
          <a:lstStyle/>
          <a:p>
            <a:pPr marL="0" marR="0" lvl="0" indent="0" algn="l" defTabSz="914400" rtl="0" eaLnBrk="0" fontAlgn="base" latinLnBrk="0" hangingPunct="0">
              <a:lnSpc>
                <a:spcPct val="100000"/>
              </a:lnSpc>
              <a:spcBef>
                <a:spcPct val="0"/>
              </a:spcBef>
              <a:spcAft>
                <a:spcPts val="300"/>
              </a:spcAft>
              <a:buClrTx/>
              <a:buSzTx/>
              <a:buFontTx/>
              <a:buNone/>
              <a:tabLst>
                <a:tab pos="1076325" algn="l"/>
              </a:tabLst>
              <a:defRPr/>
            </a:pPr>
            <a:r>
              <a:rPr kumimoji="0" lang="en-US" sz="1600" b="0" i="0" u="none" strike="noStrike" kern="1200" cap="none" spc="0" normalizeH="0" baseline="0" noProof="0">
                <a:ln>
                  <a:noFill/>
                </a:ln>
                <a:solidFill>
                  <a:srgbClr val="000000"/>
                </a:solidFill>
                <a:effectLst/>
                <a:uLnTx/>
                <a:uFillTx/>
                <a:latin typeface="Calibri" pitchFamily="34" charset="0"/>
                <a:ea typeface="+mn-ea"/>
                <a:cs typeface="Arial" panose="020B0604020202020204" pitchFamily="34" charset="0"/>
              </a:rPr>
              <a:t>	</a:t>
            </a:r>
            <a:r>
              <a:rPr kumimoji="0" lang="en-US" sz="1400" b="0" i="0" u="none" strike="noStrike" kern="1200" cap="none" spc="0" normalizeH="0" baseline="0" noProof="0">
                <a:ln>
                  <a:noFill/>
                </a:ln>
                <a:solidFill>
                  <a:srgbClr val="000000"/>
                </a:solidFill>
                <a:effectLst/>
                <a:uLnTx/>
                <a:uFillTx/>
                <a:latin typeface="Calibri" pitchFamily="34" charset="0"/>
                <a:ea typeface="+mn-ea"/>
                <a:cs typeface="Arial" panose="020B0604020202020204" pitchFamily="34" charset="0"/>
              </a:rPr>
              <a:t>Median PFS</a:t>
            </a:r>
          </a:p>
          <a:p>
            <a:pPr marL="0" marR="0" lvl="0" indent="0" algn="l" defTabSz="914400" rtl="0" eaLnBrk="0" fontAlgn="base" latinLnBrk="0" hangingPunct="0">
              <a:lnSpc>
                <a:spcPct val="100000"/>
              </a:lnSpc>
              <a:spcBef>
                <a:spcPct val="0"/>
              </a:spcBef>
              <a:spcAft>
                <a:spcPts val="300"/>
              </a:spcAft>
              <a:buClrTx/>
              <a:buSzTx/>
              <a:buFontTx/>
              <a:buNone/>
              <a:tabLst>
                <a:tab pos="1076325" algn="l"/>
              </a:tabLst>
              <a:defRPr/>
            </a:pPr>
            <a:r>
              <a:rPr kumimoji="0" lang="en-US" sz="1400" b="0" i="0" u="none" strike="noStrike" kern="1200" cap="none" spc="0" normalizeH="0" baseline="0" noProof="0">
                <a:ln>
                  <a:noFill/>
                </a:ln>
                <a:solidFill>
                  <a:srgbClr val="000000"/>
                </a:solidFill>
                <a:effectLst/>
                <a:uLnTx/>
                <a:uFillTx/>
                <a:latin typeface="Calibri" pitchFamily="34" charset="0"/>
                <a:ea typeface="+mn-ea"/>
                <a:cs typeface="Arial" panose="020B0604020202020204" pitchFamily="34" charset="0"/>
              </a:rPr>
              <a:t>Sunitinib	</a:t>
            </a:r>
            <a:r>
              <a:rPr kumimoji="0" lang="en-GB" sz="1400" b="0" i="0" u="none" strike="noStrike" kern="1200" cap="none" spc="0" normalizeH="0" baseline="0" noProof="0">
                <a:ln>
                  <a:noFill/>
                </a:ln>
                <a:solidFill>
                  <a:srgbClr val="000000"/>
                </a:solidFill>
                <a:effectLst/>
                <a:uLnTx/>
                <a:uFillTx/>
                <a:latin typeface="Calibri" pitchFamily="34" charset="0"/>
                <a:ea typeface="+mn-ea"/>
                <a:cs typeface="Arial" panose="020B0604020202020204" pitchFamily="34" charset="0"/>
              </a:rPr>
              <a:t>11.4 </a:t>
            </a:r>
            <a:r>
              <a:rPr kumimoji="0" lang="en-GB" sz="1400" b="0" i="0" u="none" strike="noStrike" kern="1200" cap="none" spc="0" normalizeH="0" baseline="0" noProof="0" err="1">
                <a:ln>
                  <a:noFill/>
                </a:ln>
                <a:solidFill>
                  <a:srgbClr val="000000"/>
                </a:solidFill>
                <a:effectLst/>
                <a:uLnTx/>
                <a:uFillTx/>
                <a:latin typeface="Calibri" pitchFamily="34" charset="0"/>
                <a:ea typeface="+mn-ea"/>
                <a:cs typeface="Arial" panose="020B0604020202020204" pitchFamily="34" charset="0"/>
              </a:rPr>
              <a:t>mo</a:t>
            </a:r>
            <a:r>
              <a:rPr kumimoji="0" lang="en-GB" sz="1400" b="0" i="0" u="none" strike="noStrike" kern="1200" cap="none" spc="0" normalizeH="0" baseline="0" noProof="0">
                <a:ln>
                  <a:noFill/>
                </a:ln>
                <a:solidFill>
                  <a:srgbClr val="000000"/>
                </a:solidFill>
                <a:effectLst/>
                <a:uLnTx/>
                <a:uFillTx/>
                <a:latin typeface="Calibri" pitchFamily="34" charset="0"/>
                <a:ea typeface="+mn-ea"/>
                <a:cs typeface="Arial" panose="020B0604020202020204" pitchFamily="34" charset="0"/>
              </a:rPr>
              <a:t>  (95% CI: 7.4-19.8)</a:t>
            </a:r>
            <a:endParaRPr kumimoji="0" lang="en-US" sz="1400" b="0" i="0" u="none" strike="noStrike" kern="1200" cap="none" spc="0" normalizeH="0" baseline="0" noProof="0">
              <a:ln>
                <a:noFill/>
              </a:ln>
              <a:solidFill>
                <a:srgbClr val="000000"/>
              </a:solidFill>
              <a:effectLst/>
              <a:uLnTx/>
              <a:uFillTx/>
              <a:latin typeface="Calibri"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ts val="300"/>
              </a:spcAft>
              <a:buClrTx/>
              <a:buSzTx/>
              <a:buFontTx/>
              <a:buNone/>
              <a:tabLst>
                <a:tab pos="1076325" algn="l"/>
              </a:tabLst>
              <a:defRPr/>
            </a:pPr>
            <a:r>
              <a:rPr kumimoji="0" lang="en-US" sz="1400" b="0" i="0" u="none" strike="noStrike" kern="1200" cap="none" spc="0" normalizeH="0" baseline="0" noProof="0">
                <a:ln>
                  <a:noFill/>
                </a:ln>
                <a:solidFill>
                  <a:srgbClr val="000000"/>
                </a:solidFill>
                <a:effectLst/>
                <a:uLnTx/>
                <a:uFillTx/>
                <a:latin typeface="Calibri" pitchFamily="34" charset="0"/>
                <a:ea typeface="+mn-ea"/>
                <a:cs typeface="Arial" panose="020B0604020202020204" pitchFamily="34" charset="0"/>
              </a:rPr>
              <a:t>Placebo  	</a:t>
            </a:r>
            <a:r>
              <a:rPr kumimoji="0" lang="en-GB" sz="1400" b="0" i="0" u="none" strike="noStrike" kern="1200" cap="none" spc="0" normalizeH="0" baseline="0" noProof="0">
                <a:ln>
                  <a:noFill/>
                </a:ln>
                <a:solidFill>
                  <a:srgbClr val="000000"/>
                </a:solidFill>
                <a:effectLst/>
                <a:uLnTx/>
                <a:uFillTx/>
                <a:latin typeface="Calibri" pitchFamily="34" charset="0"/>
                <a:ea typeface="+mn-ea"/>
                <a:cs typeface="Arial" panose="020B0604020202020204" pitchFamily="34" charset="0"/>
              </a:rPr>
              <a:t>5.5 </a:t>
            </a:r>
            <a:r>
              <a:rPr kumimoji="0" lang="en-GB" sz="1400" b="0" i="0" u="none" strike="noStrike" kern="1200" cap="none" spc="0" normalizeH="0" baseline="0" noProof="0" err="1">
                <a:ln>
                  <a:noFill/>
                </a:ln>
                <a:solidFill>
                  <a:srgbClr val="000000"/>
                </a:solidFill>
                <a:effectLst/>
                <a:uLnTx/>
                <a:uFillTx/>
                <a:latin typeface="Calibri" pitchFamily="34" charset="0"/>
                <a:ea typeface="+mn-ea"/>
                <a:cs typeface="Arial" panose="020B0604020202020204" pitchFamily="34" charset="0"/>
              </a:rPr>
              <a:t>mo</a:t>
            </a:r>
            <a:r>
              <a:rPr kumimoji="0" lang="en-GB" sz="1400" b="0" i="0" u="none" strike="noStrike" kern="1200" cap="none" spc="0" normalizeH="0" baseline="0" noProof="0">
                <a:ln>
                  <a:noFill/>
                </a:ln>
                <a:solidFill>
                  <a:srgbClr val="000000"/>
                </a:solidFill>
                <a:effectLst/>
                <a:uLnTx/>
                <a:uFillTx/>
                <a:latin typeface="Calibri" pitchFamily="34" charset="0"/>
                <a:ea typeface="+mn-ea"/>
                <a:cs typeface="Arial" panose="020B0604020202020204" pitchFamily="34" charset="0"/>
              </a:rPr>
              <a:t>  (95% CI: 3.6-7.4) </a:t>
            </a:r>
          </a:p>
        </p:txBody>
      </p:sp>
      <p:sp>
        <p:nvSpPr>
          <p:cNvPr id="408" name="Line 11"/>
          <p:cNvSpPr>
            <a:spLocks noChangeShapeType="1"/>
          </p:cNvSpPr>
          <p:nvPr/>
        </p:nvSpPr>
        <p:spPr bwMode="auto">
          <a:xfrm flipH="1">
            <a:off x="5741991" y="2406645"/>
            <a:ext cx="234951" cy="0"/>
          </a:xfrm>
          <a:prstGeom prst="line">
            <a:avLst/>
          </a:prstGeom>
          <a:noFill/>
          <a:ln w="28575">
            <a:solidFill>
              <a:schemeClr val="accent1"/>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9" name="Rectangle 12"/>
          <p:cNvSpPr>
            <a:spLocks noChangeArrowheads="1"/>
          </p:cNvSpPr>
          <p:nvPr/>
        </p:nvSpPr>
        <p:spPr bwMode="auto">
          <a:xfrm>
            <a:off x="7051675" y="2820496"/>
            <a:ext cx="3289300" cy="561692"/>
          </a:xfrm>
          <a:prstGeom prst="rect">
            <a:avLst/>
          </a:prstGeom>
          <a:noFill/>
          <a:ln w="9525">
            <a:noFill/>
            <a:miter lim="800000"/>
            <a:headEnd/>
            <a:tailEnd/>
          </a:ln>
        </p:spPr>
        <p:txBody>
          <a:bodyPr wrap="square">
            <a:spAutoFit/>
          </a:bodyPr>
          <a:lstStyle/>
          <a:p>
            <a:pPr marL="180975" marR="0" lvl="0" indent="-180975" algn="l" defTabSz="914400" rtl="0" eaLnBrk="0" fontAlgn="base" latinLnBrk="0" hangingPunct="0">
              <a:lnSpc>
                <a:spcPct val="100000"/>
              </a:lnSpc>
              <a:spcBef>
                <a:spcPct val="0"/>
              </a:spcBef>
              <a:spcAft>
                <a:spcPts val="300"/>
              </a:spcAft>
              <a:buClrTx/>
              <a:buSzTx/>
              <a:buFontTx/>
              <a:buNone/>
              <a:tabLst/>
              <a:defRPr/>
            </a:pPr>
            <a:r>
              <a:rPr kumimoji="0" lang="en-GB" sz="1400" b="0" i="0" u="none" strike="noStrike" kern="1200" cap="none" spc="0" normalizeH="0" baseline="0" noProof="0">
                <a:ln>
                  <a:noFill/>
                </a:ln>
                <a:solidFill>
                  <a:srgbClr val="000000"/>
                </a:solidFill>
                <a:effectLst/>
                <a:uLnTx/>
                <a:uFillTx/>
                <a:latin typeface="Calibri" pitchFamily="34" charset="0"/>
                <a:ea typeface="+mn-ea"/>
                <a:cs typeface="Arial" panose="020B0604020202020204" pitchFamily="34" charset="0"/>
              </a:rPr>
              <a:t>HR = 0.42  (95% CI: 0.263-0.66)</a:t>
            </a:r>
          </a:p>
          <a:p>
            <a:pPr marL="180975" marR="0" lvl="0" indent="-180975" algn="l" defTabSz="914400" rtl="0" eaLnBrk="0" fontAlgn="base" latinLnBrk="0" hangingPunct="0">
              <a:lnSpc>
                <a:spcPct val="100000"/>
              </a:lnSpc>
              <a:spcBef>
                <a:spcPct val="0"/>
              </a:spcBef>
              <a:spcAft>
                <a:spcPts val="300"/>
              </a:spcAft>
              <a:buClrTx/>
              <a:buSzTx/>
              <a:buFontTx/>
              <a:buNone/>
              <a:tabLst/>
              <a:defRPr/>
            </a:pPr>
            <a:r>
              <a:rPr kumimoji="0" lang="en-GB" sz="1400" b="0" i="1" u="none" strike="noStrike" kern="1200" cap="none" spc="0" normalizeH="0" baseline="0" noProof="0">
                <a:ln>
                  <a:noFill/>
                </a:ln>
                <a:solidFill>
                  <a:srgbClr val="000000"/>
                </a:solidFill>
                <a:effectLst/>
                <a:uLnTx/>
                <a:uFillTx/>
                <a:latin typeface="Calibri" pitchFamily="34" charset="0"/>
                <a:ea typeface="+mn-ea"/>
                <a:cs typeface="Arial" panose="020B0604020202020204" pitchFamily="34" charset="0"/>
              </a:rPr>
              <a:t>P </a:t>
            </a:r>
            <a:r>
              <a:rPr kumimoji="0" lang="en-GB" sz="1400" b="0" i="0" u="none" strike="noStrike" kern="1200" cap="none" spc="0" normalizeH="0" baseline="0" noProof="0">
                <a:ln>
                  <a:noFill/>
                </a:ln>
                <a:solidFill>
                  <a:srgbClr val="000000"/>
                </a:solidFill>
                <a:effectLst/>
                <a:uLnTx/>
                <a:uFillTx/>
                <a:latin typeface="Calibri" pitchFamily="34" charset="0"/>
                <a:ea typeface="+mn-ea"/>
                <a:cs typeface="Arial" panose="020B0604020202020204" pitchFamily="34" charset="0"/>
              </a:rPr>
              <a:t>&lt;.001</a:t>
            </a:r>
          </a:p>
        </p:txBody>
      </p:sp>
      <p:sp>
        <p:nvSpPr>
          <p:cNvPr id="410" name="AutoShape 16"/>
          <p:cNvSpPr>
            <a:spLocks noChangeAspect="1" noChangeArrowheads="1" noTextEdit="1"/>
          </p:cNvSpPr>
          <p:nvPr/>
        </p:nvSpPr>
        <p:spPr bwMode="auto">
          <a:xfrm>
            <a:off x="2954353" y="2114545"/>
            <a:ext cx="5961047" cy="2825750"/>
          </a:xfrm>
          <a:prstGeom prst="rect">
            <a:avLst/>
          </a:prstGeom>
          <a:noFill/>
          <a:ln w="9525">
            <a:noFill/>
            <a:miter lim="800000"/>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1" name="Freeform 18"/>
          <p:cNvSpPr>
            <a:spLocks noEditPoints="1"/>
          </p:cNvSpPr>
          <p:nvPr/>
        </p:nvSpPr>
        <p:spPr bwMode="auto">
          <a:xfrm>
            <a:off x="3060716" y="2149478"/>
            <a:ext cx="5775325" cy="2708275"/>
          </a:xfrm>
          <a:custGeom>
            <a:avLst/>
            <a:gdLst>
              <a:gd name="T0" fmla="*/ 2147483647 w 3638"/>
              <a:gd name="T1" fmla="*/ 2147483647 h 2275"/>
              <a:gd name="T2" fmla="*/ 2147483647 w 3638"/>
              <a:gd name="T3" fmla="*/ 2147483647 h 2275"/>
              <a:gd name="T4" fmla="*/ 2147483647 w 3638"/>
              <a:gd name="T5" fmla="*/ 2147483647 h 2275"/>
              <a:gd name="T6" fmla="*/ 2147483647 w 3638"/>
              <a:gd name="T7" fmla="*/ 2147483647 h 2275"/>
              <a:gd name="T8" fmla="*/ 2147483647 w 3638"/>
              <a:gd name="T9" fmla="*/ 2147483647 h 2275"/>
              <a:gd name="T10" fmla="*/ 2147483647 w 3638"/>
              <a:gd name="T11" fmla="*/ 2147483647 h 2275"/>
              <a:gd name="T12" fmla="*/ 2147483647 w 3638"/>
              <a:gd name="T13" fmla="*/ 2147483647 h 2275"/>
              <a:gd name="T14" fmla="*/ 2147483647 w 3638"/>
              <a:gd name="T15" fmla="*/ 2147483647 h 2275"/>
              <a:gd name="T16" fmla="*/ 2147483647 w 3638"/>
              <a:gd name="T17" fmla="*/ 2147483647 h 2275"/>
              <a:gd name="T18" fmla="*/ 2147483647 w 3638"/>
              <a:gd name="T19" fmla="*/ 2147483647 h 2275"/>
              <a:gd name="T20" fmla="*/ 2147483647 w 3638"/>
              <a:gd name="T21" fmla="*/ 2147483647 h 2275"/>
              <a:gd name="T22" fmla="*/ 2147483647 w 3638"/>
              <a:gd name="T23" fmla="*/ 2147483647 h 2275"/>
              <a:gd name="T24" fmla="*/ 2147483647 w 3638"/>
              <a:gd name="T25" fmla="*/ 2147483647 h 2275"/>
              <a:gd name="T26" fmla="*/ 2147483647 w 3638"/>
              <a:gd name="T27" fmla="*/ 2147483647 h 2275"/>
              <a:gd name="T28" fmla="*/ 2147483647 w 3638"/>
              <a:gd name="T29" fmla="*/ 2147483647 h 2275"/>
              <a:gd name="T30" fmla="*/ 2147483647 w 3638"/>
              <a:gd name="T31" fmla="*/ 2147483647 h 2275"/>
              <a:gd name="T32" fmla="*/ 2147483647 w 3638"/>
              <a:gd name="T33" fmla="*/ 2147483647 h 2275"/>
              <a:gd name="T34" fmla="*/ 2147483647 w 3638"/>
              <a:gd name="T35" fmla="*/ 2147483647 h 2275"/>
              <a:gd name="T36" fmla="*/ 2147483647 w 3638"/>
              <a:gd name="T37" fmla="*/ 2147483647 h 2275"/>
              <a:gd name="T38" fmla="*/ 2147483647 w 3638"/>
              <a:gd name="T39" fmla="*/ 2147483647 h 2275"/>
              <a:gd name="T40" fmla="*/ 2147483647 w 3638"/>
              <a:gd name="T41" fmla="*/ 2147483647 h 2275"/>
              <a:gd name="T42" fmla="*/ 2147483647 w 3638"/>
              <a:gd name="T43" fmla="*/ 2147483647 h 2275"/>
              <a:gd name="T44" fmla="*/ 2147483647 w 3638"/>
              <a:gd name="T45" fmla="*/ 2147483647 h 2275"/>
              <a:gd name="T46" fmla="*/ 2147483647 w 3638"/>
              <a:gd name="T47" fmla="*/ 2147483647 h 2275"/>
              <a:gd name="T48" fmla="*/ 2147483647 w 3638"/>
              <a:gd name="T49" fmla="*/ 2147483647 h 2275"/>
              <a:gd name="T50" fmla="*/ 2147483647 w 3638"/>
              <a:gd name="T51" fmla="*/ 2147483647 h 2275"/>
              <a:gd name="T52" fmla="*/ 2147483647 w 3638"/>
              <a:gd name="T53" fmla="*/ 2147483647 h 2275"/>
              <a:gd name="T54" fmla="*/ 2147483647 w 3638"/>
              <a:gd name="T55" fmla="*/ 2147483647 h 2275"/>
              <a:gd name="T56" fmla="*/ 2147483647 w 3638"/>
              <a:gd name="T57" fmla="*/ 2147483647 h 2275"/>
              <a:gd name="T58" fmla="*/ 2147483647 w 3638"/>
              <a:gd name="T59" fmla="*/ 2147483647 h 2275"/>
              <a:gd name="T60" fmla="*/ 2147483647 w 3638"/>
              <a:gd name="T61" fmla="*/ 2147483647 h 2275"/>
              <a:gd name="T62" fmla="*/ 2147483647 w 3638"/>
              <a:gd name="T63" fmla="*/ 2147483647 h 2275"/>
              <a:gd name="T64" fmla="*/ 2147483647 w 3638"/>
              <a:gd name="T65" fmla="*/ 2147483647 h 2275"/>
              <a:gd name="T66" fmla="*/ 2147483647 w 3638"/>
              <a:gd name="T67" fmla="*/ 2147483647 h 2275"/>
              <a:gd name="T68" fmla="*/ 2147483647 w 3638"/>
              <a:gd name="T69" fmla="*/ 2147483647 h 2275"/>
              <a:gd name="T70" fmla="*/ 2147483647 w 3638"/>
              <a:gd name="T71" fmla="*/ 2147483647 h 2275"/>
              <a:gd name="T72" fmla="*/ 2147483647 w 3638"/>
              <a:gd name="T73" fmla="*/ 2147483647 h 2275"/>
              <a:gd name="T74" fmla="*/ 2147483647 w 3638"/>
              <a:gd name="T75" fmla="*/ 2147483647 h 2275"/>
              <a:gd name="T76" fmla="*/ 2147483647 w 3638"/>
              <a:gd name="T77" fmla="*/ 2147483647 h 2275"/>
              <a:gd name="T78" fmla="*/ 2147483647 w 3638"/>
              <a:gd name="T79" fmla="*/ 2147483647 h 2275"/>
              <a:gd name="T80" fmla="*/ 2147483647 w 3638"/>
              <a:gd name="T81" fmla="*/ 2147483647 h 2275"/>
              <a:gd name="T82" fmla="*/ 2147483647 w 3638"/>
              <a:gd name="T83" fmla="*/ 2147483647 h 2275"/>
              <a:gd name="T84" fmla="*/ 2147483647 w 3638"/>
              <a:gd name="T85" fmla="*/ 2147483647 h 2275"/>
              <a:gd name="T86" fmla="*/ 2147483647 w 3638"/>
              <a:gd name="T87" fmla="*/ 2147483647 h 2275"/>
              <a:gd name="T88" fmla="*/ 2147483647 w 3638"/>
              <a:gd name="T89" fmla="*/ 2147483647 h 2275"/>
              <a:gd name="T90" fmla="*/ 2147483647 w 3638"/>
              <a:gd name="T91" fmla="*/ 2147483647 h 2275"/>
              <a:gd name="T92" fmla="*/ 2147483647 w 3638"/>
              <a:gd name="T93" fmla="*/ 2147483647 h 2275"/>
              <a:gd name="T94" fmla="*/ 2147483647 w 3638"/>
              <a:gd name="T95" fmla="*/ 2147483647 h 2275"/>
              <a:gd name="T96" fmla="*/ 2147483647 w 3638"/>
              <a:gd name="T97" fmla="*/ 2147483647 h 2275"/>
              <a:gd name="T98" fmla="*/ 2147483647 w 3638"/>
              <a:gd name="T99" fmla="*/ 2147483647 h 2275"/>
              <a:gd name="T100" fmla="*/ 2147483647 w 3638"/>
              <a:gd name="T101" fmla="*/ 2147483647 h 2275"/>
              <a:gd name="T102" fmla="*/ 2147483647 w 3638"/>
              <a:gd name="T103" fmla="*/ 2147483647 h 2275"/>
              <a:gd name="T104" fmla="*/ 2147483647 w 3638"/>
              <a:gd name="T105" fmla="*/ 2147483647 h 2275"/>
              <a:gd name="T106" fmla="*/ 2147483647 w 3638"/>
              <a:gd name="T107" fmla="*/ 2147483647 h 2275"/>
              <a:gd name="T108" fmla="*/ 2147483647 w 3638"/>
              <a:gd name="T109" fmla="*/ 2147483647 h 2275"/>
              <a:gd name="T110" fmla="*/ 2147483647 w 3638"/>
              <a:gd name="T111" fmla="*/ 2147483647 h 2275"/>
              <a:gd name="T112" fmla="*/ 2147483647 w 3638"/>
              <a:gd name="T113" fmla="*/ 2147483647 h 2275"/>
              <a:gd name="T114" fmla="*/ 2147483647 w 3638"/>
              <a:gd name="T115" fmla="*/ 2147483647 h 2275"/>
              <a:gd name="T116" fmla="*/ 2147483647 w 3638"/>
              <a:gd name="T117" fmla="*/ 2147483647 h 2275"/>
              <a:gd name="T118" fmla="*/ 2147483647 w 3638"/>
              <a:gd name="T119" fmla="*/ 2147483647 h 2275"/>
              <a:gd name="T120" fmla="*/ 2147483647 w 3638"/>
              <a:gd name="T121" fmla="*/ 2147483647 h 227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638"/>
              <a:gd name="T184" fmla="*/ 0 h 2275"/>
              <a:gd name="T185" fmla="*/ 3638 w 3638"/>
              <a:gd name="T186" fmla="*/ 2275 h 227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638" h="2275">
                <a:moveTo>
                  <a:pt x="152" y="10"/>
                </a:moveTo>
                <a:lnTo>
                  <a:pt x="144" y="18"/>
                </a:lnTo>
                <a:lnTo>
                  <a:pt x="0" y="18"/>
                </a:lnTo>
                <a:lnTo>
                  <a:pt x="0" y="0"/>
                </a:lnTo>
                <a:lnTo>
                  <a:pt x="144" y="0"/>
                </a:lnTo>
                <a:lnTo>
                  <a:pt x="152" y="10"/>
                </a:lnTo>
                <a:close/>
                <a:moveTo>
                  <a:pt x="144" y="0"/>
                </a:moveTo>
                <a:lnTo>
                  <a:pt x="152" y="0"/>
                </a:lnTo>
                <a:lnTo>
                  <a:pt x="152" y="10"/>
                </a:lnTo>
                <a:lnTo>
                  <a:pt x="144" y="0"/>
                </a:lnTo>
                <a:close/>
                <a:moveTo>
                  <a:pt x="144" y="82"/>
                </a:moveTo>
                <a:lnTo>
                  <a:pt x="136" y="74"/>
                </a:lnTo>
                <a:lnTo>
                  <a:pt x="136" y="10"/>
                </a:lnTo>
                <a:lnTo>
                  <a:pt x="152" y="10"/>
                </a:lnTo>
                <a:lnTo>
                  <a:pt x="152" y="74"/>
                </a:lnTo>
                <a:lnTo>
                  <a:pt x="144" y="82"/>
                </a:lnTo>
                <a:close/>
                <a:moveTo>
                  <a:pt x="144" y="82"/>
                </a:moveTo>
                <a:lnTo>
                  <a:pt x="136" y="82"/>
                </a:lnTo>
                <a:lnTo>
                  <a:pt x="136" y="74"/>
                </a:lnTo>
                <a:lnTo>
                  <a:pt x="144" y="82"/>
                </a:lnTo>
                <a:close/>
                <a:moveTo>
                  <a:pt x="163" y="74"/>
                </a:moveTo>
                <a:lnTo>
                  <a:pt x="156" y="82"/>
                </a:lnTo>
                <a:lnTo>
                  <a:pt x="144" y="82"/>
                </a:lnTo>
                <a:lnTo>
                  <a:pt x="144" y="65"/>
                </a:lnTo>
                <a:lnTo>
                  <a:pt x="156" y="65"/>
                </a:lnTo>
                <a:lnTo>
                  <a:pt x="163" y="74"/>
                </a:lnTo>
                <a:close/>
                <a:moveTo>
                  <a:pt x="156" y="65"/>
                </a:moveTo>
                <a:lnTo>
                  <a:pt x="163" y="65"/>
                </a:lnTo>
                <a:lnTo>
                  <a:pt x="163" y="74"/>
                </a:lnTo>
                <a:lnTo>
                  <a:pt x="156" y="65"/>
                </a:lnTo>
                <a:close/>
                <a:moveTo>
                  <a:pt x="156" y="110"/>
                </a:moveTo>
                <a:lnTo>
                  <a:pt x="148" y="102"/>
                </a:lnTo>
                <a:lnTo>
                  <a:pt x="148" y="74"/>
                </a:lnTo>
                <a:lnTo>
                  <a:pt x="163" y="74"/>
                </a:lnTo>
                <a:lnTo>
                  <a:pt x="163" y="102"/>
                </a:lnTo>
                <a:lnTo>
                  <a:pt x="156" y="110"/>
                </a:lnTo>
                <a:close/>
                <a:moveTo>
                  <a:pt x="156" y="110"/>
                </a:moveTo>
                <a:lnTo>
                  <a:pt x="148" y="110"/>
                </a:lnTo>
                <a:lnTo>
                  <a:pt x="148" y="102"/>
                </a:lnTo>
                <a:lnTo>
                  <a:pt x="156" y="110"/>
                </a:lnTo>
                <a:close/>
                <a:moveTo>
                  <a:pt x="175" y="102"/>
                </a:moveTo>
                <a:lnTo>
                  <a:pt x="167" y="110"/>
                </a:lnTo>
                <a:lnTo>
                  <a:pt x="156" y="110"/>
                </a:lnTo>
                <a:lnTo>
                  <a:pt x="156" y="94"/>
                </a:lnTo>
                <a:lnTo>
                  <a:pt x="167" y="94"/>
                </a:lnTo>
                <a:lnTo>
                  <a:pt x="175" y="102"/>
                </a:lnTo>
                <a:close/>
                <a:moveTo>
                  <a:pt x="167" y="94"/>
                </a:moveTo>
                <a:lnTo>
                  <a:pt x="175" y="94"/>
                </a:lnTo>
                <a:lnTo>
                  <a:pt x="175" y="102"/>
                </a:lnTo>
                <a:lnTo>
                  <a:pt x="167" y="94"/>
                </a:lnTo>
                <a:close/>
                <a:moveTo>
                  <a:pt x="167" y="219"/>
                </a:moveTo>
                <a:lnTo>
                  <a:pt x="159" y="211"/>
                </a:lnTo>
                <a:lnTo>
                  <a:pt x="159" y="102"/>
                </a:lnTo>
                <a:lnTo>
                  <a:pt x="175" y="102"/>
                </a:lnTo>
                <a:lnTo>
                  <a:pt x="175" y="211"/>
                </a:lnTo>
                <a:lnTo>
                  <a:pt x="167" y="219"/>
                </a:lnTo>
                <a:close/>
                <a:moveTo>
                  <a:pt x="167" y="219"/>
                </a:moveTo>
                <a:lnTo>
                  <a:pt x="159" y="219"/>
                </a:lnTo>
                <a:lnTo>
                  <a:pt x="159" y="211"/>
                </a:lnTo>
                <a:lnTo>
                  <a:pt x="167" y="219"/>
                </a:lnTo>
                <a:close/>
                <a:moveTo>
                  <a:pt x="196" y="211"/>
                </a:moveTo>
                <a:lnTo>
                  <a:pt x="188" y="219"/>
                </a:lnTo>
                <a:lnTo>
                  <a:pt x="167" y="219"/>
                </a:lnTo>
                <a:lnTo>
                  <a:pt x="167" y="201"/>
                </a:lnTo>
                <a:lnTo>
                  <a:pt x="188" y="201"/>
                </a:lnTo>
                <a:lnTo>
                  <a:pt x="196" y="211"/>
                </a:lnTo>
                <a:close/>
                <a:moveTo>
                  <a:pt x="188" y="201"/>
                </a:moveTo>
                <a:lnTo>
                  <a:pt x="196" y="201"/>
                </a:lnTo>
                <a:lnTo>
                  <a:pt x="196" y="211"/>
                </a:lnTo>
                <a:lnTo>
                  <a:pt x="188" y="201"/>
                </a:lnTo>
                <a:close/>
                <a:moveTo>
                  <a:pt x="188" y="322"/>
                </a:moveTo>
                <a:lnTo>
                  <a:pt x="181" y="315"/>
                </a:lnTo>
                <a:lnTo>
                  <a:pt x="181" y="211"/>
                </a:lnTo>
                <a:lnTo>
                  <a:pt x="196" y="211"/>
                </a:lnTo>
                <a:lnTo>
                  <a:pt x="196" y="315"/>
                </a:lnTo>
                <a:lnTo>
                  <a:pt x="188" y="322"/>
                </a:lnTo>
                <a:close/>
                <a:moveTo>
                  <a:pt x="188" y="322"/>
                </a:moveTo>
                <a:lnTo>
                  <a:pt x="181" y="322"/>
                </a:lnTo>
                <a:lnTo>
                  <a:pt x="181" y="315"/>
                </a:lnTo>
                <a:lnTo>
                  <a:pt x="188" y="322"/>
                </a:lnTo>
                <a:close/>
                <a:moveTo>
                  <a:pt x="223" y="315"/>
                </a:moveTo>
                <a:lnTo>
                  <a:pt x="215" y="322"/>
                </a:lnTo>
                <a:lnTo>
                  <a:pt x="188" y="322"/>
                </a:lnTo>
                <a:lnTo>
                  <a:pt x="188" y="307"/>
                </a:lnTo>
                <a:lnTo>
                  <a:pt x="215" y="307"/>
                </a:lnTo>
                <a:lnTo>
                  <a:pt x="223" y="315"/>
                </a:lnTo>
                <a:close/>
                <a:moveTo>
                  <a:pt x="215" y="307"/>
                </a:moveTo>
                <a:lnTo>
                  <a:pt x="223" y="307"/>
                </a:lnTo>
                <a:lnTo>
                  <a:pt x="223" y="315"/>
                </a:lnTo>
                <a:lnTo>
                  <a:pt x="215" y="307"/>
                </a:lnTo>
                <a:close/>
                <a:moveTo>
                  <a:pt x="215" y="354"/>
                </a:moveTo>
                <a:lnTo>
                  <a:pt x="207" y="346"/>
                </a:lnTo>
                <a:lnTo>
                  <a:pt x="207" y="315"/>
                </a:lnTo>
                <a:lnTo>
                  <a:pt x="223" y="315"/>
                </a:lnTo>
                <a:lnTo>
                  <a:pt x="223" y="346"/>
                </a:lnTo>
                <a:lnTo>
                  <a:pt x="215" y="354"/>
                </a:lnTo>
                <a:close/>
                <a:moveTo>
                  <a:pt x="215" y="354"/>
                </a:moveTo>
                <a:lnTo>
                  <a:pt x="207" y="354"/>
                </a:lnTo>
                <a:lnTo>
                  <a:pt x="207" y="346"/>
                </a:lnTo>
                <a:lnTo>
                  <a:pt x="215" y="354"/>
                </a:lnTo>
                <a:close/>
                <a:moveTo>
                  <a:pt x="234" y="346"/>
                </a:moveTo>
                <a:lnTo>
                  <a:pt x="227" y="354"/>
                </a:lnTo>
                <a:lnTo>
                  <a:pt x="215" y="354"/>
                </a:lnTo>
                <a:lnTo>
                  <a:pt x="215" y="336"/>
                </a:lnTo>
                <a:lnTo>
                  <a:pt x="227" y="336"/>
                </a:lnTo>
                <a:lnTo>
                  <a:pt x="234" y="346"/>
                </a:lnTo>
                <a:close/>
                <a:moveTo>
                  <a:pt x="227" y="336"/>
                </a:moveTo>
                <a:lnTo>
                  <a:pt x="234" y="336"/>
                </a:lnTo>
                <a:lnTo>
                  <a:pt x="234" y="346"/>
                </a:lnTo>
                <a:lnTo>
                  <a:pt x="227" y="336"/>
                </a:lnTo>
                <a:close/>
                <a:moveTo>
                  <a:pt x="227" y="387"/>
                </a:moveTo>
                <a:lnTo>
                  <a:pt x="219" y="377"/>
                </a:lnTo>
                <a:lnTo>
                  <a:pt x="219" y="346"/>
                </a:lnTo>
                <a:lnTo>
                  <a:pt x="234" y="346"/>
                </a:lnTo>
                <a:lnTo>
                  <a:pt x="234" y="377"/>
                </a:lnTo>
                <a:lnTo>
                  <a:pt x="227" y="387"/>
                </a:lnTo>
                <a:close/>
                <a:moveTo>
                  <a:pt x="227" y="387"/>
                </a:moveTo>
                <a:lnTo>
                  <a:pt x="219" y="387"/>
                </a:lnTo>
                <a:lnTo>
                  <a:pt x="219" y="377"/>
                </a:lnTo>
                <a:lnTo>
                  <a:pt x="227" y="387"/>
                </a:lnTo>
                <a:close/>
                <a:moveTo>
                  <a:pt x="248" y="377"/>
                </a:moveTo>
                <a:lnTo>
                  <a:pt x="240" y="387"/>
                </a:lnTo>
                <a:lnTo>
                  <a:pt x="227" y="387"/>
                </a:lnTo>
                <a:lnTo>
                  <a:pt x="227" y="369"/>
                </a:lnTo>
                <a:lnTo>
                  <a:pt x="240" y="369"/>
                </a:lnTo>
                <a:lnTo>
                  <a:pt x="248" y="377"/>
                </a:lnTo>
                <a:close/>
                <a:moveTo>
                  <a:pt x="240" y="369"/>
                </a:moveTo>
                <a:lnTo>
                  <a:pt x="248" y="369"/>
                </a:lnTo>
                <a:lnTo>
                  <a:pt x="248" y="377"/>
                </a:lnTo>
                <a:lnTo>
                  <a:pt x="240" y="369"/>
                </a:lnTo>
                <a:close/>
                <a:moveTo>
                  <a:pt x="240" y="416"/>
                </a:moveTo>
                <a:lnTo>
                  <a:pt x="232" y="408"/>
                </a:lnTo>
                <a:lnTo>
                  <a:pt x="232" y="377"/>
                </a:lnTo>
                <a:lnTo>
                  <a:pt x="248" y="377"/>
                </a:lnTo>
                <a:lnTo>
                  <a:pt x="248" y="408"/>
                </a:lnTo>
                <a:lnTo>
                  <a:pt x="240" y="416"/>
                </a:lnTo>
                <a:close/>
                <a:moveTo>
                  <a:pt x="240" y="416"/>
                </a:moveTo>
                <a:lnTo>
                  <a:pt x="232" y="416"/>
                </a:lnTo>
                <a:lnTo>
                  <a:pt x="232" y="408"/>
                </a:lnTo>
                <a:lnTo>
                  <a:pt x="240" y="416"/>
                </a:lnTo>
                <a:close/>
                <a:moveTo>
                  <a:pt x="296" y="408"/>
                </a:moveTo>
                <a:lnTo>
                  <a:pt x="288" y="416"/>
                </a:lnTo>
                <a:lnTo>
                  <a:pt x="240" y="416"/>
                </a:lnTo>
                <a:lnTo>
                  <a:pt x="240" y="401"/>
                </a:lnTo>
                <a:lnTo>
                  <a:pt x="288" y="401"/>
                </a:lnTo>
                <a:lnTo>
                  <a:pt x="296" y="408"/>
                </a:lnTo>
                <a:close/>
                <a:moveTo>
                  <a:pt x="288" y="401"/>
                </a:moveTo>
                <a:lnTo>
                  <a:pt x="296" y="401"/>
                </a:lnTo>
                <a:lnTo>
                  <a:pt x="296" y="408"/>
                </a:lnTo>
                <a:lnTo>
                  <a:pt x="288" y="401"/>
                </a:lnTo>
                <a:close/>
                <a:moveTo>
                  <a:pt x="288" y="449"/>
                </a:moveTo>
                <a:lnTo>
                  <a:pt x="280" y="442"/>
                </a:lnTo>
                <a:lnTo>
                  <a:pt x="280" y="408"/>
                </a:lnTo>
                <a:lnTo>
                  <a:pt x="296" y="408"/>
                </a:lnTo>
                <a:lnTo>
                  <a:pt x="296" y="442"/>
                </a:lnTo>
                <a:lnTo>
                  <a:pt x="288" y="449"/>
                </a:lnTo>
                <a:close/>
                <a:moveTo>
                  <a:pt x="288" y="449"/>
                </a:moveTo>
                <a:lnTo>
                  <a:pt x="280" y="449"/>
                </a:lnTo>
                <a:lnTo>
                  <a:pt x="280" y="442"/>
                </a:lnTo>
                <a:lnTo>
                  <a:pt x="288" y="449"/>
                </a:lnTo>
                <a:close/>
                <a:moveTo>
                  <a:pt x="303" y="442"/>
                </a:moveTo>
                <a:lnTo>
                  <a:pt x="296" y="449"/>
                </a:lnTo>
                <a:lnTo>
                  <a:pt x="288" y="449"/>
                </a:lnTo>
                <a:lnTo>
                  <a:pt x="288" y="434"/>
                </a:lnTo>
                <a:lnTo>
                  <a:pt x="296" y="434"/>
                </a:lnTo>
                <a:lnTo>
                  <a:pt x="303" y="442"/>
                </a:lnTo>
                <a:close/>
                <a:moveTo>
                  <a:pt x="296" y="434"/>
                </a:moveTo>
                <a:lnTo>
                  <a:pt x="303" y="434"/>
                </a:lnTo>
                <a:lnTo>
                  <a:pt x="303" y="442"/>
                </a:lnTo>
                <a:lnTo>
                  <a:pt x="296" y="434"/>
                </a:lnTo>
                <a:close/>
                <a:moveTo>
                  <a:pt x="296" y="463"/>
                </a:moveTo>
                <a:lnTo>
                  <a:pt x="288" y="455"/>
                </a:lnTo>
                <a:lnTo>
                  <a:pt x="288" y="442"/>
                </a:lnTo>
                <a:lnTo>
                  <a:pt x="303" y="442"/>
                </a:lnTo>
                <a:lnTo>
                  <a:pt x="303" y="455"/>
                </a:lnTo>
                <a:lnTo>
                  <a:pt x="296" y="463"/>
                </a:lnTo>
                <a:close/>
                <a:moveTo>
                  <a:pt x="296" y="463"/>
                </a:moveTo>
                <a:lnTo>
                  <a:pt x="288" y="463"/>
                </a:lnTo>
                <a:lnTo>
                  <a:pt x="288" y="455"/>
                </a:lnTo>
                <a:lnTo>
                  <a:pt x="296" y="463"/>
                </a:lnTo>
                <a:close/>
                <a:moveTo>
                  <a:pt x="315" y="455"/>
                </a:moveTo>
                <a:lnTo>
                  <a:pt x="307" y="463"/>
                </a:lnTo>
                <a:lnTo>
                  <a:pt x="296" y="463"/>
                </a:lnTo>
                <a:lnTo>
                  <a:pt x="296" y="447"/>
                </a:lnTo>
                <a:lnTo>
                  <a:pt x="307" y="447"/>
                </a:lnTo>
                <a:lnTo>
                  <a:pt x="315" y="455"/>
                </a:lnTo>
                <a:close/>
                <a:moveTo>
                  <a:pt x="307" y="447"/>
                </a:moveTo>
                <a:lnTo>
                  <a:pt x="315" y="447"/>
                </a:lnTo>
                <a:lnTo>
                  <a:pt x="315" y="455"/>
                </a:lnTo>
                <a:lnTo>
                  <a:pt x="307" y="447"/>
                </a:lnTo>
                <a:close/>
                <a:moveTo>
                  <a:pt x="307" y="498"/>
                </a:moveTo>
                <a:lnTo>
                  <a:pt x="299" y="490"/>
                </a:lnTo>
                <a:lnTo>
                  <a:pt x="299" y="455"/>
                </a:lnTo>
                <a:lnTo>
                  <a:pt x="315" y="455"/>
                </a:lnTo>
                <a:lnTo>
                  <a:pt x="315" y="490"/>
                </a:lnTo>
                <a:lnTo>
                  <a:pt x="307" y="498"/>
                </a:lnTo>
                <a:close/>
                <a:moveTo>
                  <a:pt x="307" y="498"/>
                </a:moveTo>
                <a:lnTo>
                  <a:pt x="299" y="498"/>
                </a:lnTo>
                <a:lnTo>
                  <a:pt x="299" y="490"/>
                </a:lnTo>
                <a:lnTo>
                  <a:pt x="307" y="498"/>
                </a:lnTo>
                <a:close/>
                <a:moveTo>
                  <a:pt x="332" y="490"/>
                </a:moveTo>
                <a:lnTo>
                  <a:pt x="324" y="498"/>
                </a:lnTo>
                <a:lnTo>
                  <a:pt x="307" y="498"/>
                </a:lnTo>
                <a:lnTo>
                  <a:pt x="307" y="483"/>
                </a:lnTo>
                <a:lnTo>
                  <a:pt x="324" y="483"/>
                </a:lnTo>
                <a:lnTo>
                  <a:pt x="332" y="490"/>
                </a:lnTo>
                <a:close/>
                <a:moveTo>
                  <a:pt x="324" y="483"/>
                </a:moveTo>
                <a:lnTo>
                  <a:pt x="332" y="483"/>
                </a:lnTo>
                <a:lnTo>
                  <a:pt x="332" y="490"/>
                </a:lnTo>
                <a:lnTo>
                  <a:pt x="324" y="483"/>
                </a:lnTo>
                <a:close/>
                <a:moveTo>
                  <a:pt x="324" y="547"/>
                </a:moveTo>
                <a:lnTo>
                  <a:pt x="317" y="539"/>
                </a:lnTo>
                <a:lnTo>
                  <a:pt x="317" y="490"/>
                </a:lnTo>
                <a:lnTo>
                  <a:pt x="332" y="490"/>
                </a:lnTo>
                <a:lnTo>
                  <a:pt x="332" y="539"/>
                </a:lnTo>
                <a:lnTo>
                  <a:pt x="324" y="547"/>
                </a:lnTo>
                <a:close/>
                <a:moveTo>
                  <a:pt x="324" y="547"/>
                </a:moveTo>
                <a:lnTo>
                  <a:pt x="317" y="547"/>
                </a:lnTo>
                <a:lnTo>
                  <a:pt x="317" y="539"/>
                </a:lnTo>
                <a:lnTo>
                  <a:pt x="324" y="547"/>
                </a:lnTo>
                <a:close/>
                <a:moveTo>
                  <a:pt x="346" y="539"/>
                </a:moveTo>
                <a:lnTo>
                  <a:pt x="338" y="547"/>
                </a:lnTo>
                <a:lnTo>
                  <a:pt x="324" y="547"/>
                </a:lnTo>
                <a:lnTo>
                  <a:pt x="324" y="529"/>
                </a:lnTo>
                <a:lnTo>
                  <a:pt x="338" y="529"/>
                </a:lnTo>
                <a:lnTo>
                  <a:pt x="346" y="539"/>
                </a:lnTo>
                <a:close/>
                <a:moveTo>
                  <a:pt x="338" y="529"/>
                </a:moveTo>
                <a:lnTo>
                  <a:pt x="346" y="529"/>
                </a:lnTo>
                <a:lnTo>
                  <a:pt x="346" y="539"/>
                </a:lnTo>
                <a:lnTo>
                  <a:pt x="338" y="529"/>
                </a:lnTo>
                <a:close/>
                <a:moveTo>
                  <a:pt x="338" y="613"/>
                </a:moveTo>
                <a:lnTo>
                  <a:pt x="330" y="605"/>
                </a:lnTo>
                <a:lnTo>
                  <a:pt x="330" y="539"/>
                </a:lnTo>
                <a:lnTo>
                  <a:pt x="346" y="539"/>
                </a:lnTo>
                <a:lnTo>
                  <a:pt x="346" y="605"/>
                </a:lnTo>
                <a:lnTo>
                  <a:pt x="338" y="613"/>
                </a:lnTo>
                <a:close/>
                <a:moveTo>
                  <a:pt x="338" y="613"/>
                </a:moveTo>
                <a:lnTo>
                  <a:pt x="330" y="613"/>
                </a:lnTo>
                <a:lnTo>
                  <a:pt x="330" y="605"/>
                </a:lnTo>
                <a:lnTo>
                  <a:pt x="338" y="613"/>
                </a:lnTo>
                <a:close/>
                <a:moveTo>
                  <a:pt x="353" y="605"/>
                </a:moveTo>
                <a:lnTo>
                  <a:pt x="344" y="613"/>
                </a:lnTo>
                <a:lnTo>
                  <a:pt x="338" y="613"/>
                </a:lnTo>
                <a:lnTo>
                  <a:pt x="338" y="598"/>
                </a:lnTo>
                <a:lnTo>
                  <a:pt x="344" y="598"/>
                </a:lnTo>
                <a:lnTo>
                  <a:pt x="353" y="605"/>
                </a:lnTo>
                <a:close/>
                <a:moveTo>
                  <a:pt x="344" y="598"/>
                </a:moveTo>
                <a:lnTo>
                  <a:pt x="353" y="598"/>
                </a:lnTo>
                <a:lnTo>
                  <a:pt x="353" y="605"/>
                </a:lnTo>
                <a:lnTo>
                  <a:pt x="344" y="598"/>
                </a:lnTo>
                <a:close/>
                <a:moveTo>
                  <a:pt x="344" y="646"/>
                </a:moveTo>
                <a:lnTo>
                  <a:pt x="336" y="639"/>
                </a:lnTo>
                <a:lnTo>
                  <a:pt x="336" y="605"/>
                </a:lnTo>
                <a:lnTo>
                  <a:pt x="353" y="605"/>
                </a:lnTo>
                <a:lnTo>
                  <a:pt x="353" y="639"/>
                </a:lnTo>
                <a:lnTo>
                  <a:pt x="344" y="646"/>
                </a:lnTo>
                <a:close/>
                <a:moveTo>
                  <a:pt x="344" y="646"/>
                </a:moveTo>
                <a:lnTo>
                  <a:pt x="336" y="646"/>
                </a:lnTo>
                <a:lnTo>
                  <a:pt x="336" y="639"/>
                </a:lnTo>
                <a:lnTo>
                  <a:pt x="344" y="646"/>
                </a:lnTo>
                <a:close/>
                <a:moveTo>
                  <a:pt x="409" y="639"/>
                </a:moveTo>
                <a:lnTo>
                  <a:pt x="401" y="646"/>
                </a:lnTo>
                <a:lnTo>
                  <a:pt x="344" y="646"/>
                </a:lnTo>
                <a:lnTo>
                  <a:pt x="344" y="629"/>
                </a:lnTo>
                <a:lnTo>
                  <a:pt x="401" y="629"/>
                </a:lnTo>
                <a:lnTo>
                  <a:pt x="409" y="639"/>
                </a:lnTo>
                <a:close/>
                <a:moveTo>
                  <a:pt x="401" y="629"/>
                </a:moveTo>
                <a:lnTo>
                  <a:pt x="409" y="629"/>
                </a:lnTo>
                <a:lnTo>
                  <a:pt x="409" y="639"/>
                </a:lnTo>
                <a:lnTo>
                  <a:pt x="401" y="629"/>
                </a:lnTo>
                <a:close/>
                <a:moveTo>
                  <a:pt x="401" y="687"/>
                </a:moveTo>
                <a:lnTo>
                  <a:pt x="393" y="678"/>
                </a:lnTo>
                <a:lnTo>
                  <a:pt x="393" y="639"/>
                </a:lnTo>
                <a:lnTo>
                  <a:pt x="409" y="639"/>
                </a:lnTo>
                <a:lnTo>
                  <a:pt x="409" y="678"/>
                </a:lnTo>
                <a:lnTo>
                  <a:pt x="401" y="687"/>
                </a:lnTo>
                <a:close/>
                <a:moveTo>
                  <a:pt x="401" y="687"/>
                </a:moveTo>
                <a:lnTo>
                  <a:pt x="393" y="687"/>
                </a:lnTo>
                <a:lnTo>
                  <a:pt x="393" y="678"/>
                </a:lnTo>
                <a:lnTo>
                  <a:pt x="401" y="687"/>
                </a:lnTo>
                <a:close/>
                <a:moveTo>
                  <a:pt x="424" y="678"/>
                </a:moveTo>
                <a:lnTo>
                  <a:pt x="416" y="687"/>
                </a:lnTo>
                <a:lnTo>
                  <a:pt x="401" y="687"/>
                </a:lnTo>
                <a:lnTo>
                  <a:pt x="401" y="670"/>
                </a:lnTo>
                <a:lnTo>
                  <a:pt x="416" y="670"/>
                </a:lnTo>
                <a:lnTo>
                  <a:pt x="424" y="678"/>
                </a:lnTo>
                <a:close/>
                <a:moveTo>
                  <a:pt x="416" y="670"/>
                </a:moveTo>
                <a:lnTo>
                  <a:pt x="424" y="670"/>
                </a:lnTo>
                <a:lnTo>
                  <a:pt x="424" y="678"/>
                </a:lnTo>
                <a:lnTo>
                  <a:pt x="416" y="670"/>
                </a:lnTo>
                <a:close/>
                <a:moveTo>
                  <a:pt x="416" y="719"/>
                </a:moveTo>
                <a:lnTo>
                  <a:pt x="407" y="711"/>
                </a:lnTo>
                <a:lnTo>
                  <a:pt x="407" y="678"/>
                </a:lnTo>
                <a:lnTo>
                  <a:pt x="424" y="678"/>
                </a:lnTo>
                <a:lnTo>
                  <a:pt x="424" y="711"/>
                </a:lnTo>
                <a:lnTo>
                  <a:pt x="416" y="719"/>
                </a:lnTo>
                <a:close/>
                <a:moveTo>
                  <a:pt x="416" y="719"/>
                </a:moveTo>
                <a:lnTo>
                  <a:pt x="407" y="719"/>
                </a:lnTo>
                <a:lnTo>
                  <a:pt x="407" y="711"/>
                </a:lnTo>
                <a:lnTo>
                  <a:pt x="416" y="719"/>
                </a:lnTo>
                <a:close/>
                <a:moveTo>
                  <a:pt x="541" y="711"/>
                </a:moveTo>
                <a:lnTo>
                  <a:pt x="532" y="719"/>
                </a:lnTo>
                <a:lnTo>
                  <a:pt x="416" y="719"/>
                </a:lnTo>
                <a:lnTo>
                  <a:pt x="416" y="701"/>
                </a:lnTo>
                <a:lnTo>
                  <a:pt x="532" y="701"/>
                </a:lnTo>
                <a:lnTo>
                  <a:pt x="541" y="711"/>
                </a:lnTo>
                <a:close/>
                <a:moveTo>
                  <a:pt x="532" y="701"/>
                </a:moveTo>
                <a:lnTo>
                  <a:pt x="541" y="701"/>
                </a:lnTo>
                <a:lnTo>
                  <a:pt x="541" y="711"/>
                </a:lnTo>
                <a:lnTo>
                  <a:pt x="532" y="701"/>
                </a:lnTo>
                <a:close/>
                <a:moveTo>
                  <a:pt x="532" y="754"/>
                </a:moveTo>
                <a:lnTo>
                  <a:pt x="524" y="746"/>
                </a:lnTo>
                <a:lnTo>
                  <a:pt x="524" y="711"/>
                </a:lnTo>
                <a:lnTo>
                  <a:pt x="541" y="711"/>
                </a:lnTo>
                <a:lnTo>
                  <a:pt x="541" y="746"/>
                </a:lnTo>
                <a:lnTo>
                  <a:pt x="532" y="754"/>
                </a:lnTo>
                <a:close/>
                <a:moveTo>
                  <a:pt x="532" y="754"/>
                </a:moveTo>
                <a:lnTo>
                  <a:pt x="524" y="754"/>
                </a:lnTo>
                <a:lnTo>
                  <a:pt x="524" y="746"/>
                </a:lnTo>
                <a:lnTo>
                  <a:pt x="532" y="754"/>
                </a:lnTo>
                <a:close/>
                <a:moveTo>
                  <a:pt x="581" y="746"/>
                </a:moveTo>
                <a:lnTo>
                  <a:pt x="574" y="754"/>
                </a:lnTo>
                <a:lnTo>
                  <a:pt x="532" y="754"/>
                </a:lnTo>
                <a:lnTo>
                  <a:pt x="532" y="738"/>
                </a:lnTo>
                <a:lnTo>
                  <a:pt x="574" y="738"/>
                </a:lnTo>
                <a:lnTo>
                  <a:pt x="581" y="746"/>
                </a:lnTo>
                <a:close/>
                <a:moveTo>
                  <a:pt x="574" y="738"/>
                </a:moveTo>
                <a:lnTo>
                  <a:pt x="581" y="738"/>
                </a:lnTo>
                <a:lnTo>
                  <a:pt x="581" y="746"/>
                </a:lnTo>
                <a:lnTo>
                  <a:pt x="574" y="738"/>
                </a:lnTo>
                <a:close/>
                <a:moveTo>
                  <a:pt x="574" y="795"/>
                </a:moveTo>
                <a:lnTo>
                  <a:pt x="566" y="787"/>
                </a:lnTo>
                <a:lnTo>
                  <a:pt x="566" y="746"/>
                </a:lnTo>
                <a:lnTo>
                  <a:pt x="581" y="746"/>
                </a:lnTo>
                <a:lnTo>
                  <a:pt x="581" y="787"/>
                </a:lnTo>
                <a:lnTo>
                  <a:pt x="574" y="795"/>
                </a:lnTo>
                <a:close/>
                <a:moveTo>
                  <a:pt x="574" y="795"/>
                </a:moveTo>
                <a:lnTo>
                  <a:pt x="566" y="795"/>
                </a:lnTo>
                <a:lnTo>
                  <a:pt x="566" y="787"/>
                </a:lnTo>
                <a:lnTo>
                  <a:pt x="574" y="795"/>
                </a:lnTo>
                <a:close/>
                <a:moveTo>
                  <a:pt x="616" y="787"/>
                </a:moveTo>
                <a:lnTo>
                  <a:pt x="608" y="795"/>
                </a:lnTo>
                <a:lnTo>
                  <a:pt x="574" y="795"/>
                </a:lnTo>
                <a:lnTo>
                  <a:pt x="574" y="777"/>
                </a:lnTo>
                <a:lnTo>
                  <a:pt x="608" y="777"/>
                </a:lnTo>
                <a:lnTo>
                  <a:pt x="616" y="787"/>
                </a:lnTo>
                <a:close/>
                <a:moveTo>
                  <a:pt x="608" y="777"/>
                </a:moveTo>
                <a:lnTo>
                  <a:pt x="616" y="777"/>
                </a:lnTo>
                <a:lnTo>
                  <a:pt x="616" y="787"/>
                </a:lnTo>
                <a:lnTo>
                  <a:pt x="608" y="777"/>
                </a:lnTo>
                <a:close/>
                <a:moveTo>
                  <a:pt x="608" y="828"/>
                </a:moveTo>
                <a:lnTo>
                  <a:pt x="599" y="820"/>
                </a:lnTo>
                <a:lnTo>
                  <a:pt x="599" y="787"/>
                </a:lnTo>
                <a:lnTo>
                  <a:pt x="616" y="787"/>
                </a:lnTo>
                <a:lnTo>
                  <a:pt x="616" y="820"/>
                </a:lnTo>
                <a:lnTo>
                  <a:pt x="608" y="828"/>
                </a:lnTo>
                <a:close/>
                <a:moveTo>
                  <a:pt x="608" y="828"/>
                </a:moveTo>
                <a:lnTo>
                  <a:pt x="599" y="828"/>
                </a:lnTo>
                <a:lnTo>
                  <a:pt x="599" y="820"/>
                </a:lnTo>
                <a:lnTo>
                  <a:pt x="608" y="828"/>
                </a:lnTo>
                <a:close/>
                <a:moveTo>
                  <a:pt x="628" y="820"/>
                </a:moveTo>
                <a:lnTo>
                  <a:pt x="620" y="828"/>
                </a:lnTo>
                <a:lnTo>
                  <a:pt x="608" y="828"/>
                </a:lnTo>
                <a:lnTo>
                  <a:pt x="608" y="810"/>
                </a:lnTo>
                <a:lnTo>
                  <a:pt x="620" y="810"/>
                </a:lnTo>
                <a:lnTo>
                  <a:pt x="628" y="820"/>
                </a:lnTo>
                <a:close/>
                <a:moveTo>
                  <a:pt x="620" y="810"/>
                </a:moveTo>
                <a:lnTo>
                  <a:pt x="628" y="810"/>
                </a:lnTo>
                <a:lnTo>
                  <a:pt x="628" y="820"/>
                </a:lnTo>
                <a:lnTo>
                  <a:pt x="620" y="810"/>
                </a:lnTo>
                <a:close/>
                <a:moveTo>
                  <a:pt x="620" y="865"/>
                </a:moveTo>
                <a:lnTo>
                  <a:pt x="612" y="857"/>
                </a:lnTo>
                <a:lnTo>
                  <a:pt x="612" y="820"/>
                </a:lnTo>
                <a:lnTo>
                  <a:pt x="628" y="820"/>
                </a:lnTo>
                <a:lnTo>
                  <a:pt x="628" y="857"/>
                </a:lnTo>
                <a:lnTo>
                  <a:pt x="620" y="865"/>
                </a:lnTo>
                <a:close/>
                <a:moveTo>
                  <a:pt x="620" y="865"/>
                </a:moveTo>
                <a:lnTo>
                  <a:pt x="612" y="865"/>
                </a:lnTo>
                <a:lnTo>
                  <a:pt x="612" y="857"/>
                </a:lnTo>
                <a:lnTo>
                  <a:pt x="620" y="865"/>
                </a:lnTo>
                <a:close/>
                <a:moveTo>
                  <a:pt x="651" y="857"/>
                </a:moveTo>
                <a:lnTo>
                  <a:pt x="643" y="865"/>
                </a:lnTo>
                <a:lnTo>
                  <a:pt x="620" y="865"/>
                </a:lnTo>
                <a:lnTo>
                  <a:pt x="620" y="850"/>
                </a:lnTo>
                <a:lnTo>
                  <a:pt x="643" y="850"/>
                </a:lnTo>
                <a:lnTo>
                  <a:pt x="651" y="857"/>
                </a:lnTo>
                <a:close/>
                <a:moveTo>
                  <a:pt x="643" y="850"/>
                </a:moveTo>
                <a:lnTo>
                  <a:pt x="651" y="850"/>
                </a:lnTo>
                <a:lnTo>
                  <a:pt x="651" y="857"/>
                </a:lnTo>
                <a:lnTo>
                  <a:pt x="643" y="850"/>
                </a:lnTo>
                <a:close/>
                <a:moveTo>
                  <a:pt x="643" y="883"/>
                </a:moveTo>
                <a:lnTo>
                  <a:pt x="633" y="875"/>
                </a:lnTo>
                <a:lnTo>
                  <a:pt x="633" y="857"/>
                </a:lnTo>
                <a:lnTo>
                  <a:pt x="651" y="857"/>
                </a:lnTo>
                <a:lnTo>
                  <a:pt x="651" y="875"/>
                </a:lnTo>
                <a:lnTo>
                  <a:pt x="643" y="883"/>
                </a:lnTo>
                <a:close/>
                <a:moveTo>
                  <a:pt x="643" y="883"/>
                </a:moveTo>
                <a:lnTo>
                  <a:pt x="633" y="883"/>
                </a:lnTo>
                <a:lnTo>
                  <a:pt x="633" y="875"/>
                </a:lnTo>
                <a:lnTo>
                  <a:pt x="643" y="883"/>
                </a:lnTo>
                <a:close/>
                <a:moveTo>
                  <a:pt x="654" y="875"/>
                </a:moveTo>
                <a:lnTo>
                  <a:pt x="647" y="883"/>
                </a:lnTo>
                <a:lnTo>
                  <a:pt x="643" y="883"/>
                </a:lnTo>
                <a:lnTo>
                  <a:pt x="643" y="867"/>
                </a:lnTo>
                <a:lnTo>
                  <a:pt x="647" y="867"/>
                </a:lnTo>
                <a:lnTo>
                  <a:pt x="654" y="875"/>
                </a:lnTo>
                <a:close/>
                <a:moveTo>
                  <a:pt x="647" y="867"/>
                </a:moveTo>
                <a:lnTo>
                  <a:pt x="654" y="867"/>
                </a:lnTo>
                <a:lnTo>
                  <a:pt x="654" y="875"/>
                </a:lnTo>
                <a:lnTo>
                  <a:pt x="647" y="867"/>
                </a:lnTo>
                <a:close/>
                <a:moveTo>
                  <a:pt x="647" y="926"/>
                </a:moveTo>
                <a:lnTo>
                  <a:pt x="637" y="916"/>
                </a:lnTo>
                <a:lnTo>
                  <a:pt x="637" y="875"/>
                </a:lnTo>
                <a:lnTo>
                  <a:pt x="654" y="875"/>
                </a:lnTo>
                <a:lnTo>
                  <a:pt x="654" y="916"/>
                </a:lnTo>
                <a:lnTo>
                  <a:pt x="647" y="926"/>
                </a:lnTo>
                <a:close/>
                <a:moveTo>
                  <a:pt x="647" y="926"/>
                </a:moveTo>
                <a:lnTo>
                  <a:pt x="637" y="926"/>
                </a:lnTo>
                <a:lnTo>
                  <a:pt x="637" y="916"/>
                </a:lnTo>
                <a:lnTo>
                  <a:pt x="647" y="926"/>
                </a:lnTo>
                <a:close/>
                <a:moveTo>
                  <a:pt x="660" y="916"/>
                </a:moveTo>
                <a:lnTo>
                  <a:pt x="652" y="926"/>
                </a:lnTo>
                <a:lnTo>
                  <a:pt x="647" y="926"/>
                </a:lnTo>
                <a:lnTo>
                  <a:pt x="647" y="908"/>
                </a:lnTo>
                <a:lnTo>
                  <a:pt x="652" y="908"/>
                </a:lnTo>
                <a:lnTo>
                  <a:pt x="660" y="916"/>
                </a:lnTo>
                <a:close/>
                <a:moveTo>
                  <a:pt x="652" y="908"/>
                </a:moveTo>
                <a:lnTo>
                  <a:pt x="660" y="908"/>
                </a:lnTo>
                <a:lnTo>
                  <a:pt x="660" y="916"/>
                </a:lnTo>
                <a:lnTo>
                  <a:pt x="652" y="908"/>
                </a:lnTo>
                <a:close/>
                <a:moveTo>
                  <a:pt x="652" y="941"/>
                </a:moveTo>
                <a:lnTo>
                  <a:pt x="645" y="933"/>
                </a:lnTo>
                <a:lnTo>
                  <a:pt x="645" y="916"/>
                </a:lnTo>
                <a:lnTo>
                  <a:pt x="660" y="916"/>
                </a:lnTo>
                <a:lnTo>
                  <a:pt x="660" y="933"/>
                </a:lnTo>
                <a:lnTo>
                  <a:pt x="652" y="941"/>
                </a:lnTo>
                <a:close/>
                <a:moveTo>
                  <a:pt x="652" y="941"/>
                </a:moveTo>
                <a:lnTo>
                  <a:pt x="645" y="941"/>
                </a:lnTo>
                <a:lnTo>
                  <a:pt x="645" y="933"/>
                </a:lnTo>
                <a:lnTo>
                  <a:pt x="652" y="941"/>
                </a:lnTo>
                <a:close/>
                <a:moveTo>
                  <a:pt x="697" y="933"/>
                </a:moveTo>
                <a:lnTo>
                  <a:pt x="689" y="941"/>
                </a:lnTo>
                <a:lnTo>
                  <a:pt x="652" y="941"/>
                </a:lnTo>
                <a:lnTo>
                  <a:pt x="652" y="924"/>
                </a:lnTo>
                <a:lnTo>
                  <a:pt x="689" y="924"/>
                </a:lnTo>
                <a:lnTo>
                  <a:pt x="697" y="933"/>
                </a:lnTo>
                <a:close/>
                <a:moveTo>
                  <a:pt x="689" y="924"/>
                </a:moveTo>
                <a:lnTo>
                  <a:pt x="697" y="924"/>
                </a:lnTo>
                <a:lnTo>
                  <a:pt x="697" y="933"/>
                </a:lnTo>
                <a:lnTo>
                  <a:pt x="689" y="924"/>
                </a:lnTo>
                <a:close/>
                <a:moveTo>
                  <a:pt x="689" y="978"/>
                </a:moveTo>
                <a:lnTo>
                  <a:pt x="679" y="971"/>
                </a:lnTo>
                <a:lnTo>
                  <a:pt x="679" y="933"/>
                </a:lnTo>
                <a:lnTo>
                  <a:pt x="697" y="933"/>
                </a:lnTo>
                <a:lnTo>
                  <a:pt x="697" y="971"/>
                </a:lnTo>
                <a:lnTo>
                  <a:pt x="689" y="978"/>
                </a:lnTo>
                <a:close/>
                <a:moveTo>
                  <a:pt x="689" y="978"/>
                </a:moveTo>
                <a:lnTo>
                  <a:pt x="679" y="978"/>
                </a:lnTo>
                <a:lnTo>
                  <a:pt x="679" y="971"/>
                </a:lnTo>
                <a:lnTo>
                  <a:pt x="689" y="978"/>
                </a:lnTo>
                <a:close/>
                <a:moveTo>
                  <a:pt x="702" y="971"/>
                </a:moveTo>
                <a:lnTo>
                  <a:pt x="695" y="978"/>
                </a:lnTo>
                <a:lnTo>
                  <a:pt x="689" y="978"/>
                </a:lnTo>
                <a:lnTo>
                  <a:pt x="689" y="963"/>
                </a:lnTo>
                <a:lnTo>
                  <a:pt x="695" y="963"/>
                </a:lnTo>
                <a:lnTo>
                  <a:pt x="702" y="971"/>
                </a:lnTo>
                <a:close/>
                <a:moveTo>
                  <a:pt x="695" y="963"/>
                </a:moveTo>
                <a:lnTo>
                  <a:pt x="702" y="963"/>
                </a:lnTo>
                <a:lnTo>
                  <a:pt x="702" y="971"/>
                </a:lnTo>
                <a:lnTo>
                  <a:pt x="695" y="963"/>
                </a:lnTo>
                <a:close/>
                <a:moveTo>
                  <a:pt x="695" y="1027"/>
                </a:moveTo>
                <a:lnTo>
                  <a:pt x="687" y="1019"/>
                </a:lnTo>
                <a:lnTo>
                  <a:pt x="687" y="971"/>
                </a:lnTo>
                <a:lnTo>
                  <a:pt x="702" y="971"/>
                </a:lnTo>
                <a:lnTo>
                  <a:pt x="702" y="1019"/>
                </a:lnTo>
                <a:lnTo>
                  <a:pt x="695" y="1027"/>
                </a:lnTo>
                <a:close/>
                <a:moveTo>
                  <a:pt x="695" y="1027"/>
                </a:moveTo>
                <a:lnTo>
                  <a:pt x="687" y="1027"/>
                </a:lnTo>
                <a:lnTo>
                  <a:pt x="687" y="1019"/>
                </a:lnTo>
                <a:lnTo>
                  <a:pt x="695" y="1027"/>
                </a:lnTo>
                <a:close/>
                <a:moveTo>
                  <a:pt x="770" y="1027"/>
                </a:moveTo>
                <a:lnTo>
                  <a:pt x="695" y="1027"/>
                </a:lnTo>
                <a:lnTo>
                  <a:pt x="695" y="1010"/>
                </a:lnTo>
                <a:lnTo>
                  <a:pt x="770" y="1010"/>
                </a:lnTo>
                <a:lnTo>
                  <a:pt x="770" y="1027"/>
                </a:lnTo>
                <a:close/>
                <a:moveTo>
                  <a:pt x="875" y="1027"/>
                </a:moveTo>
                <a:lnTo>
                  <a:pt x="770" y="1027"/>
                </a:lnTo>
                <a:lnTo>
                  <a:pt x="770" y="1010"/>
                </a:lnTo>
                <a:lnTo>
                  <a:pt x="875" y="1010"/>
                </a:lnTo>
                <a:lnTo>
                  <a:pt x="875" y="1027"/>
                </a:lnTo>
                <a:close/>
                <a:moveTo>
                  <a:pt x="981" y="1019"/>
                </a:moveTo>
                <a:lnTo>
                  <a:pt x="973" y="1027"/>
                </a:lnTo>
                <a:lnTo>
                  <a:pt x="875" y="1027"/>
                </a:lnTo>
                <a:lnTo>
                  <a:pt x="875" y="1010"/>
                </a:lnTo>
                <a:lnTo>
                  <a:pt x="973" y="1010"/>
                </a:lnTo>
                <a:lnTo>
                  <a:pt x="981" y="1019"/>
                </a:lnTo>
                <a:close/>
                <a:moveTo>
                  <a:pt x="973" y="1010"/>
                </a:moveTo>
                <a:lnTo>
                  <a:pt x="981" y="1010"/>
                </a:lnTo>
                <a:lnTo>
                  <a:pt x="981" y="1019"/>
                </a:lnTo>
                <a:lnTo>
                  <a:pt x="973" y="1010"/>
                </a:lnTo>
                <a:close/>
                <a:moveTo>
                  <a:pt x="973" y="1078"/>
                </a:moveTo>
                <a:lnTo>
                  <a:pt x="965" y="1070"/>
                </a:lnTo>
                <a:lnTo>
                  <a:pt x="965" y="1019"/>
                </a:lnTo>
                <a:lnTo>
                  <a:pt x="981" y="1019"/>
                </a:lnTo>
                <a:lnTo>
                  <a:pt x="981" y="1070"/>
                </a:lnTo>
                <a:lnTo>
                  <a:pt x="973" y="1078"/>
                </a:lnTo>
                <a:close/>
                <a:moveTo>
                  <a:pt x="973" y="1078"/>
                </a:moveTo>
                <a:lnTo>
                  <a:pt x="965" y="1078"/>
                </a:lnTo>
                <a:lnTo>
                  <a:pt x="965" y="1070"/>
                </a:lnTo>
                <a:lnTo>
                  <a:pt x="973" y="1078"/>
                </a:lnTo>
                <a:close/>
                <a:moveTo>
                  <a:pt x="986" y="1070"/>
                </a:moveTo>
                <a:lnTo>
                  <a:pt x="979" y="1078"/>
                </a:lnTo>
                <a:lnTo>
                  <a:pt x="973" y="1078"/>
                </a:lnTo>
                <a:lnTo>
                  <a:pt x="973" y="1062"/>
                </a:lnTo>
                <a:lnTo>
                  <a:pt x="979" y="1062"/>
                </a:lnTo>
                <a:lnTo>
                  <a:pt x="986" y="1070"/>
                </a:lnTo>
                <a:close/>
                <a:moveTo>
                  <a:pt x="979" y="1062"/>
                </a:moveTo>
                <a:lnTo>
                  <a:pt x="986" y="1062"/>
                </a:lnTo>
                <a:lnTo>
                  <a:pt x="986" y="1070"/>
                </a:lnTo>
                <a:lnTo>
                  <a:pt x="979" y="1062"/>
                </a:lnTo>
                <a:close/>
                <a:moveTo>
                  <a:pt x="979" y="1121"/>
                </a:moveTo>
                <a:lnTo>
                  <a:pt x="971" y="1113"/>
                </a:lnTo>
                <a:lnTo>
                  <a:pt x="971" y="1070"/>
                </a:lnTo>
                <a:lnTo>
                  <a:pt x="986" y="1070"/>
                </a:lnTo>
                <a:lnTo>
                  <a:pt x="986" y="1113"/>
                </a:lnTo>
                <a:lnTo>
                  <a:pt x="979" y="1121"/>
                </a:lnTo>
                <a:close/>
                <a:moveTo>
                  <a:pt x="979" y="1121"/>
                </a:moveTo>
                <a:lnTo>
                  <a:pt x="971" y="1121"/>
                </a:lnTo>
                <a:lnTo>
                  <a:pt x="971" y="1113"/>
                </a:lnTo>
                <a:lnTo>
                  <a:pt x="979" y="1121"/>
                </a:lnTo>
                <a:close/>
                <a:moveTo>
                  <a:pt x="998" y="1113"/>
                </a:moveTo>
                <a:lnTo>
                  <a:pt x="990" y="1121"/>
                </a:lnTo>
                <a:lnTo>
                  <a:pt x="979" y="1121"/>
                </a:lnTo>
                <a:lnTo>
                  <a:pt x="979" y="1105"/>
                </a:lnTo>
                <a:lnTo>
                  <a:pt x="990" y="1105"/>
                </a:lnTo>
                <a:lnTo>
                  <a:pt x="998" y="1113"/>
                </a:lnTo>
                <a:close/>
                <a:moveTo>
                  <a:pt x="990" y="1105"/>
                </a:moveTo>
                <a:lnTo>
                  <a:pt x="998" y="1105"/>
                </a:lnTo>
                <a:lnTo>
                  <a:pt x="998" y="1113"/>
                </a:lnTo>
                <a:lnTo>
                  <a:pt x="990" y="1105"/>
                </a:lnTo>
                <a:close/>
                <a:moveTo>
                  <a:pt x="982" y="1181"/>
                </a:moveTo>
                <a:lnTo>
                  <a:pt x="982" y="1113"/>
                </a:lnTo>
                <a:lnTo>
                  <a:pt x="998" y="1113"/>
                </a:lnTo>
                <a:lnTo>
                  <a:pt x="998" y="1181"/>
                </a:lnTo>
                <a:lnTo>
                  <a:pt x="982" y="1181"/>
                </a:lnTo>
                <a:close/>
                <a:moveTo>
                  <a:pt x="990" y="1213"/>
                </a:moveTo>
                <a:lnTo>
                  <a:pt x="982" y="1205"/>
                </a:lnTo>
                <a:lnTo>
                  <a:pt x="982" y="1181"/>
                </a:lnTo>
                <a:lnTo>
                  <a:pt x="998" y="1181"/>
                </a:lnTo>
                <a:lnTo>
                  <a:pt x="998" y="1205"/>
                </a:lnTo>
                <a:lnTo>
                  <a:pt x="990" y="1213"/>
                </a:lnTo>
                <a:close/>
                <a:moveTo>
                  <a:pt x="990" y="1213"/>
                </a:moveTo>
                <a:lnTo>
                  <a:pt x="982" y="1213"/>
                </a:lnTo>
                <a:lnTo>
                  <a:pt x="982" y="1205"/>
                </a:lnTo>
                <a:lnTo>
                  <a:pt x="990" y="1213"/>
                </a:lnTo>
                <a:close/>
                <a:moveTo>
                  <a:pt x="1021" y="1205"/>
                </a:moveTo>
                <a:lnTo>
                  <a:pt x="1013" y="1213"/>
                </a:lnTo>
                <a:lnTo>
                  <a:pt x="990" y="1213"/>
                </a:lnTo>
                <a:lnTo>
                  <a:pt x="990" y="1195"/>
                </a:lnTo>
                <a:lnTo>
                  <a:pt x="1013" y="1195"/>
                </a:lnTo>
                <a:lnTo>
                  <a:pt x="1021" y="1205"/>
                </a:lnTo>
                <a:close/>
                <a:moveTo>
                  <a:pt x="1013" y="1195"/>
                </a:moveTo>
                <a:lnTo>
                  <a:pt x="1021" y="1195"/>
                </a:lnTo>
                <a:lnTo>
                  <a:pt x="1021" y="1205"/>
                </a:lnTo>
                <a:lnTo>
                  <a:pt x="1013" y="1195"/>
                </a:lnTo>
                <a:close/>
                <a:moveTo>
                  <a:pt x="1013" y="1254"/>
                </a:moveTo>
                <a:lnTo>
                  <a:pt x="1004" y="1246"/>
                </a:lnTo>
                <a:lnTo>
                  <a:pt x="1004" y="1205"/>
                </a:lnTo>
                <a:lnTo>
                  <a:pt x="1021" y="1205"/>
                </a:lnTo>
                <a:lnTo>
                  <a:pt x="1021" y="1246"/>
                </a:lnTo>
                <a:lnTo>
                  <a:pt x="1013" y="1254"/>
                </a:lnTo>
                <a:close/>
                <a:moveTo>
                  <a:pt x="1013" y="1254"/>
                </a:moveTo>
                <a:lnTo>
                  <a:pt x="1004" y="1254"/>
                </a:lnTo>
                <a:lnTo>
                  <a:pt x="1004" y="1246"/>
                </a:lnTo>
                <a:lnTo>
                  <a:pt x="1013" y="1254"/>
                </a:lnTo>
                <a:close/>
                <a:moveTo>
                  <a:pt x="1059" y="1246"/>
                </a:moveTo>
                <a:lnTo>
                  <a:pt x="1052" y="1254"/>
                </a:lnTo>
                <a:lnTo>
                  <a:pt x="1013" y="1254"/>
                </a:lnTo>
                <a:lnTo>
                  <a:pt x="1013" y="1238"/>
                </a:lnTo>
                <a:lnTo>
                  <a:pt x="1052" y="1238"/>
                </a:lnTo>
                <a:lnTo>
                  <a:pt x="1059" y="1246"/>
                </a:lnTo>
                <a:close/>
                <a:moveTo>
                  <a:pt x="1052" y="1238"/>
                </a:moveTo>
                <a:lnTo>
                  <a:pt x="1059" y="1238"/>
                </a:lnTo>
                <a:lnTo>
                  <a:pt x="1059" y="1246"/>
                </a:lnTo>
                <a:lnTo>
                  <a:pt x="1052" y="1238"/>
                </a:lnTo>
                <a:close/>
                <a:moveTo>
                  <a:pt x="1052" y="1308"/>
                </a:moveTo>
                <a:lnTo>
                  <a:pt x="1044" y="1301"/>
                </a:lnTo>
                <a:lnTo>
                  <a:pt x="1044" y="1246"/>
                </a:lnTo>
                <a:lnTo>
                  <a:pt x="1059" y="1246"/>
                </a:lnTo>
                <a:lnTo>
                  <a:pt x="1059" y="1301"/>
                </a:lnTo>
                <a:lnTo>
                  <a:pt x="1052" y="1308"/>
                </a:lnTo>
                <a:close/>
                <a:moveTo>
                  <a:pt x="1052" y="1308"/>
                </a:moveTo>
                <a:lnTo>
                  <a:pt x="1044" y="1308"/>
                </a:lnTo>
                <a:lnTo>
                  <a:pt x="1044" y="1301"/>
                </a:lnTo>
                <a:lnTo>
                  <a:pt x="1052" y="1308"/>
                </a:lnTo>
                <a:close/>
                <a:moveTo>
                  <a:pt x="1090" y="1301"/>
                </a:moveTo>
                <a:lnTo>
                  <a:pt x="1082" y="1308"/>
                </a:lnTo>
                <a:lnTo>
                  <a:pt x="1052" y="1308"/>
                </a:lnTo>
                <a:lnTo>
                  <a:pt x="1052" y="1293"/>
                </a:lnTo>
                <a:lnTo>
                  <a:pt x="1082" y="1293"/>
                </a:lnTo>
                <a:lnTo>
                  <a:pt x="1090" y="1301"/>
                </a:lnTo>
                <a:close/>
                <a:moveTo>
                  <a:pt x="1082" y="1293"/>
                </a:moveTo>
                <a:lnTo>
                  <a:pt x="1090" y="1293"/>
                </a:lnTo>
                <a:lnTo>
                  <a:pt x="1090" y="1301"/>
                </a:lnTo>
                <a:lnTo>
                  <a:pt x="1082" y="1293"/>
                </a:lnTo>
                <a:close/>
                <a:moveTo>
                  <a:pt x="1082" y="1359"/>
                </a:moveTo>
                <a:lnTo>
                  <a:pt x="1075" y="1351"/>
                </a:lnTo>
                <a:lnTo>
                  <a:pt x="1075" y="1301"/>
                </a:lnTo>
                <a:lnTo>
                  <a:pt x="1090" y="1301"/>
                </a:lnTo>
                <a:lnTo>
                  <a:pt x="1090" y="1351"/>
                </a:lnTo>
                <a:lnTo>
                  <a:pt x="1082" y="1359"/>
                </a:lnTo>
                <a:close/>
                <a:moveTo>
                  <a:pt x="1082" y="1359"/>
                </a:moveTo>
                <a:lnTo>
                  <a:pt x="1075" y="1359"/>
                </a:lnTo>
                <a:lnTo>
                  <a:pt x="1075" y="1351"/>
                </a:lnTo>
                <a:lnTo>
                  <a:pt x="1082" y="1359"/>
                </a:lnTo>
                <a:close/>
                <a:moveTo>
                  <a:pt x="1176" y="1359"/>
                </a:moveTo>
                <a:lnTo>
                  <a:pt x="1082" y="1359"/>
                </a:lnTo>
                <a:lnTo>
                  <a:pt x="1082" y="1342"/>
                </a:lnTo>
                <a:lnTo>
                  <a:pt x="1176" y="1342"/>
                </a:lnTo>
                <a:lnTo>
                  <a:pt x="1176" y="1359"/>
                </a:lnTo>
                <a:close/>
                <a:moveTo>
                  <a:pt x="1314" y="1351"/>
                </a:moveTo>
                <a:lnTo>
                  <a:pt x="1307" y="1359"/>
                </a:lnTo>
                <a:lnTo>
                  <a:pt x="1176" y="1359"/>
                </a:lnTo>
                <a:lnTo>
                  <a:pt x="1176" y="1342"/>
                </a:lnTo>
                <a:lnTo>
                  <a:pt x="1307" y="1342"/>
                </a:lnTo>
                <a:lnTo>
                  <a:pt x="1314" y="1351"/>
                </a:lnTo>
                <a:close/>
                <a:moveTo>
                  <a:pt x="1307" y="1342"/>
                </a:moveTo>
                <a:lnTo>
                  <a:pt x="1314" y="1342"/>
                </a:lnTo>
                <a:lnTo>
                  <a:pt x="1314" y="1351"/>
                </a:lnTo>
                <a:lnTo>
                  <a:pt x="1307" y="1342"/>
                </a:lnTo>
                <a:close/>
                <a:moveTo>
                  <a:pt x="1307" y="1402"/>
                </a:moveTo>
                <a:lnTo>
                  <a:pt x="1297" y="1394"/>
                </a:lnTo>
                <a:lnTo>
                  <a:pt x="1297" y="1351"/>
                </a:lnTo>
                <a:lnTo>
                  <a:pt x="1314" y="1351"/>
                </a:lnTo>
                <a:lnTo>
                  <a:pt x="1314" y="1394"/>
                </a:lnTo>
                <a:lnTo>
                  <a:pt x="1307" y="1402"/>
                </a:lnTo>
                <a:close/>
                <a:moveTo>
                  <a:pt x="1307" y="1402"/>
                </a:moveTo>
                <a:lnTo>
                  <a:pt x="1297" y="1402"/>
                </a:lnTo>
                <a:lnTo>
                  <a:pt x="1297" y="1394"/>
                </a:lnTo>
                <a:lnTo>
                  <a:pt x="1307" y="1402"/>
                </a:lnTo>
                <a:close/>
                <a:moveTo>
                  <a:pt x="1336" y="1394"/>
                </a:moveTo>
                <a:lnTo>
                  <a:pt x="1328" y="1402"/>
                </a:lnTo>
                <a:lnTo>
                  <a:pt x="1307" y="1402"/>
                </a:lnTo>
                <a:lnTo>
                  <a:pt x="1307" y="1384"/>
                </a:lnTo>
                <a:lnTo>
                  <a:pt x="1328" y="1384"/>
                </a:lnTo>
                <a:lnTo>
                  <a:pt x="1336" y="1394"/>
                </a:lnTo>
                <a:close/>
                <a:moveTo>
                  <a:pt x="1328" y="1384"/>
                </a:moveTo>
                <a:lnTo>
                  <a:pt x="1336" y="1384"/>
                </a:lnTo>
                <a:lnTo>
                  <a:pt x="1336" y="1394"/>
                </a:lnTo>
                <a:lnTo>
                  <a:pt x="1328" y="1384"/>
                </a:lnTo>
                <a:close/>
                <a:moveTo>
                  <a:pt x="1328" y="1506"/>
                </a:moveTo>
                <a:lnTo>
                  <a:pt x="1320" y="1498"/>
                </a:lnTo>
                <a:lnTo>
                  <a:pt x="1320" y="1394"/>
                </a:lnTo>
                <a:lnTo>
                  <a:pt x="1336" y="1394"/>
                </a:lnTo>
                <a:lnTo>
                  <a:pt x="1336" y="1498"/>
                </a:lnTo>
                <a:lnTo>
                  <a:pt x="1328" y="1506"/>
                </a:lnTo>
                <a:close/>
                <a:moveTo>
                  <a:pt x="1328" y="1506"/>
                </a:moveTo>
                <a:lnTo>
                  <a:pt x="1320" y="1506"/>
                </a:lnTo>
                <a:lnTo>
                  <a:pt x="1320" y="1498"/>
                </a:lnTo>
                <a:lnTo>
                  <a:pt x="1328" y="1506"/>
                </a:lnTo>
                <a:close/>
                <a:moveTo>
                  <a:pt x="1364" y="1498"/>
                </a:moveTo>
                <a:lnTo>
                  <a:pt x="1357" y="1506"/>
                </a:lnTo>
                <a:lnTo>
                  <a:pt x="1328" y="1506"/>
                </a:lnTo>
                <a:lnTo>
                  <a:pt x="1328" y="1490"/>
                </a:lnTo>
                <a:lnTo>
                  <a:pt x="1357" y="1490"/>
                </a:lnTo>
                <a:lnTo>
                  <a:pt x="1364" y="1498"/>
                </a:lnTo>
                <a:close/>
                <a:moveTo>
                  <a:pt x="1357" y="1490"/>
                </a:moveTo>
                <a:lnTo>
                  <a:pt x="1364" y="1490"/>
                </a:lnTo>
                <a:lnTo>
                  <a:pt x="1364" y="1498"/>
                </a:lnTo>
                <a:lnTo>
                  <a:pt x="1357" y="1490"/>
                </a:lnTo>
                <a:close/>
                <a:moveTo>
                  <a:pt x="1357" y="1556"/>
                </a:moveTo>
                <a:lnTo>
                  <a:pt x="1347" y="1548"/>
                </a:lnTo>
                <a:lnTo>
                  <a:pt x="1347" y="1498"/>
                </a:lnTo>
                <a:lnTo>
                  <a:pt x="1364" y="1498"/>
                </a:lnTo>
                <a:lnTo>
                  <a:pt x="1364" y="1548"/>
                </a:lnTo>
                <a:lnTo>
                  <a:pt x="1357" y="1556"/>
                </a:lnTo>
                <a:close/>
                <a:moveTo>
                  <a:pt x="1357" y="1556"/>
                </a:moveTo>
                <a:lnTo>
                  <a:pt x="1347" y="1556"/>
                </a:lnTo>
                <a:lnTo>
                  <a:pt x="1347" y="1548"/>
                </a:lnTo>
                <a:lnTo>
                  <a:pt x="1357" y="1556"/>
                </a:lnTo>
                <a:close/>
                <a:moveTo>
                  <a:pt x="1383" y="1548"/>
                </a:moveTo>
                <a:lnTo>
                  <a:pt x="1376" y="1556"/>
                </a:lnTo>
                <a:lnTo>
                  <a:pt x="1357" y="1556"/>
                </a:lnTo>
                <a:lnTo>
                  <a:pt x="1357" y="1541"/>
                </a:lnTo>
                <a:lnTo>
                  <a:pt x="1376" y="1541"/>
                </a:lnTo>
                <a:lnTo>
                  <a:pt x="1383" y="1548"/>
                </a:lnTo>
                <a:close/>
                <a:moveTo>
                  <a:pt x="1376" y="1541"/>
                </a:moveTo>
                <a:lnTo>
                  <a:pt x="1383" y="1541"/>
                </a:lnTo>
                <a:lnTo>
                  <a:pt x="1383" y="1548"/>
                </a:lnTo>
                <a:lnTo>
                  <a:pt x="1376" y="1541"/>
                </a:lnTo>
                <a:close/>
                <a:moveTo>
                  <a:pt x="1376" y="1613"/>
                </a:moveTo>
                <a:lnTo>
                  <a:pt x="1368" y="1605"/>
                </a:lnTo>
                <a:lnTo>
                  <a:pt x="1368" y="1548"/>
                </a:lnTo>
                <a:lnTo>
                  <a:pt x="1383" y="1548"/>
                </a:lnTo>
                <a:lnTo>
                  <a:pt x="1383" y="1605"/>
                </a:lnTo>
                <a:lnTo>
                  <a:pt x="1376" y="1613"/>
                </a:lnTo>
                <a:close/>
                <a:moveTo>
                  <a:pt x="1376" y="1613"/>
                </a:moveTo>
                <a:lnTo>
                  <a:pt x="1368" y="1613"/>
                </a:lnTo>
                <a:lnTo>
                  <a:pt x="1368" y="1605"/>
                </a:lnTo>
                <a:lnTo>
                  <a:pt x="1376" y="1613"/>
                </a:lnTo>
                <a:close/>
                <a:moveTo>
                  <a:pt x="1431" y="1605"/>
                </a:moveTo>
                <a:lnTo>
                  <a:pt x="1422" y="1613"/>
                </a:lnTo>
                <a:lnTo>
                  <a:pt x="1376" y="1613"/>
                </a:lnTo>
                <a:lnTo>
                  <a:pt x="1376" y="1597"/>
                </a:lnTo>
                <a:lnTo>
                  <a:pt x="1422" y="1597"/>
                </a:lnTo>
                <a:lnTo>
                  <a:pt x="1431" y="1605"/>
                </a:lnTo>
                <a:close/>
                <a:moveTo>
                  <a:pt x="1422" y="1597"/>
                </a:moveTo>
                <a:lnTo>
                  <a:pt x="1431" y="1597"/>
                </a:lnTo>
                <a:lnTo>
                  <a:pt x="1431" y="1605"/>
                </a:lnTo>
                <a:lnTo>
                  <a:pt x="1422" y="1597"/>
                </a:lnTo>
                <a:close/>
                <a:moveTo>
                  <a:pt x="1422" y="1670"/>
                </a:moveTo>
                <a:lnTo>
                  <a:pt x="1414" y="1662"/>
                </a:lnTo>
                <a:lnTo>
                  <a:pt x="1414" y="1605"/>
                </a:lnTo>
                <a:lnTo>
                  <a:pt x="1431" y="1605"/>
                </a:lnTo>
                <a:lnTo>
                  <a:pt x="1431" y="1662"/>
                </a:lnTo>
                <a:lnTo>
                  <a:pt x="1422" y="1670"/>
                </a:lnTo>
                <a:close/>
                <a:moveTo>
                  <a:pt x="1422" y="1670"/>
                </a:moveTo>
                <a:lnTo>
                  <a:pt x="1414" y="1670"/>
                </a:lnTo>
                <a:lnTo>
                  <a:pt x="1414" y="1662"/>
                </a:lnTo>
                <a:lnTo>
                  <a:pt x="1422" y="1670"/>
                </a:lnTo>
                <a:close/>
                <a:moveTo>
                  <a:pt x="1514" y="1662"/>
                </a:moveTo>
                <a:lnTo>
                  <a:pt x="1506" y="1670"/>
                </a:lnTo>
                <a:lnTo>
                  <a:pt x="1422" y="1670"/>
                </a:lnTo>
                <a:lnTo>
                  <a:pt x="1422" y="1654"/>
                </a:lnTo>
                <a:lnTo>
                  <a:pt x="1506" y="1654"/>
                </a:lnTo>
                <a:lnTo>
                  <a:pt x="1514" y="1662"/>
                </a:lnTo>
                <a:close/>
                <a:moveTo>
                  <a:pt x="1506" y="1654"/>
                </a:moveTo>
                <a:lnTo>
                  <a:pt x="1514" y="1654"/>
                </a:lnTo>
                <a:lnTo>
                  <a:pt x="1514" y="1662"/>
                </a:lnTo>
                <a:lnTo>
                  <a:pt x="1506" y="1654"/>
                </a:lnTo>
                <a:close/>
                <a:moveTo>
                  <a:pt x="1506" y="1730"/>
                </a:moveTo>
                <a:lnTo>
                  <a:pt x="1499" y="1720"/>
                </a:lnTo>
                <a:lnTo>
                  <a:pt x="1499" y="1662"/>
                </a:lnTo>
                <a:lnTo>
                  <a:pt x="1514" y="1662"/>
                </a:lnTo>
                <a:lnTo>
                  <a:pt x="1514" y="1720"/>
                </a:lnTo>
                <a:lnTo>
                  <a:pt x="1506" y="1730"/>
                </a:lnTo>
                <a:close/>
                <a:moveTo>
                  <a:pt x="1506" y="1730"/>
                </a:moveTo>
                <a:lnTo>
                  <a:pt x="1499" y="1730"/>
                </a:lnTo>
                <a:lnTo>
                  <a:pt x="1499" y="1720"/>
                </a:lnTo>
                <a:lnTo>
                  <a:pt x="1506" y="1730"/>
                </a:lnTo>
                <a:close/>
                <a:moveTo>
                  <a:pt x="1737" y="1720"/>
                </a:moveTo>
                <a:lnTo>
                  <a:pt x="1727" y="1730"/>
                </a:lnTo>
                <a:lnTo>
                  <a:pt x="1506" y="1730"/>
                </a:lnTo>
                <a:lnTo>
                  <a:pt x="1506" y="1712"/>
                </a:lnTo>
                <a:lnTo>
                  <a:pt x="1727" y="1712"/>
                </a:lnTo>
                <a:lnTo>
                  <a:pt x="1737" y="1720"/>
                </a:lnTo>
                <a:close/>
                <a:moveTo>
                  <a:pt x="1727" y="1712"/>
                </a:moveTo>
                <a:lnTo>
                  <a:pt x="1737" y="1712"/>
                </a:lnTo>
                <a:lnTo>
                  <a:pt x="1737" y="1720"/>
                </a:lnTo>
                <a:lnTo>
                  <a:pt x="1727" y="1712"/>
                </a:lnTo>
                <a:close/>
                <a:moveTo>
                  <a:pt x="1727" y="1857"/>
                </a:moveTo>
                <a:lnTo>
                  <a:pt x="1719" y="1847"/>
                </a:lnTo>
                <a:lnTo>
                  <a:pt x="1719" y="1720"/>
                </a:lnTo>
                <a:lnTo>
                  <a:pt x="1737" y="1720"/>
                </a:lnTo>
                <a:lnTo>
                  <a:pt x="1737" y="1847"/>
                </a:lnTo>
                <a:lnTo>
                  <a:pt x="1727" y="1857"/>
                </a:lnTo>
                <a:close/>
                <a:moveTo>
                  <a:pt x="1727" y="1857"/>
                </a:moveTo>
                <a:lnTo>
                  <a:pt x="1719" y="1857"/>
                </a:lnTo>
                <a:lnTo>
                  <a:pt x="1719" y="1847"/>
                </a:lnTo>
                <a:lnTo>
                  <a:pt x="1727" y="1857"/>
                </a:lnTo>
                <a:close/>
                <a:moveTo>
                  <a:pt x="1957" y="1847"/>
                </a:moveTo>
                <a:lnTo>
                  <a:pt x="1949" y="1857"/>
                </a:lnTo>
                <a:lnTo>
                  <a:pt x="1727" y="1857"/>
                </a:lnTo>
                <a:lnTo>
                  <a:pt x="1727" y="1839"/>
                </a:lnTo>
                <a:lnTo>
                  <a:pt x="1949" y="1839"/>
                </a:lnTo>
                <a:lnTo>
                  <a:pt x="1957" y="1847"/>
                </a:lnTo>
                <a:close/>
                <a:moveTo>
                  <a:pt x="1949" y="1839"/>
                </a:moveTo>
                <a:lnTo>
                  <a:pt x="1957" y="1839"/>
                </a:lnTo>
                <a:lnTo>
                  <a:pt x="1957" y="1847"/>
                </a:lnTo>
                <a:lnTo>
                  <a:pt x="1949" y="1839"/>
                </a:lnTo>
                <a:close/>
                <a:moveTo>
                  <a:pt x="1949" y="1914"/>
                </a:moveTo>
                <a:lnTo>
                  <a:pt x="1942" y="1906"/>
                </a:lnTo>
                <a:lnTo>
                  <a:pt x="1942" y="1847"/>
                </a:lnTo>
                <a:lnTo>
                  <a:pt x="1957" y="1847"/>
                </a:lnTo>
                <a:lnTo>
                  <a:pt x="1957" y="1906"/>
                </a:lnTo>
                <a:lnTo>
                  <a:pt x="1949" y="1914"/>
                </a:lnTo>
                <a:close/>
                <a:moveTo>
                  <a:pt x="1949" y="1914"/>
                </a:moveTo>
                <a:lnTo>
                  <a:pt x="1942" y="1914"/>
                </a:lnTo>
                <a:lnTo>
                  <a:pt x="1942" y="1906"/>
                </a:lnTo>
                <a:lnTo>
                  <a:pt x="1949" y="1914"/>
                </a:lnTo>
                <a:close/>
                <a:moveTo>
                  <a:pt x="1997" y="1906"/>
                </a:moveTo>
                <a:lnTo>
                  <a:pt x="1990" y="1914"/>
                </a:lnTo>
                <a:lnTo>
                  <a:pt x="1949" y="1914"/>
                </a:lnTo>
                <a:lnTo>
                  <a:pt x="1949" y="1898"/>
                </a:lnTo>
                <a:lnTo>
                  <a:pt x="1990" y="1898"/>
                </a:lnTo>
                <a:lnTo>
                  <a:pt x="1997" y="1906"/>
                </a:lnTo>
                <a:close/>
                <a:moveTo>
                  <a:pt x="1990" y="1898"/>
                </a:moveTo>
                <a:lnTo>
                  <a:pt x="1997" y="1898"/>
                </a:lnTo>
                <a:lnTo>
                  <a:pt x="1997" y="1906"/>
                </a:lnTo>
                <a:lnTo>
                  <a:pt x="1990" y="1898"/>
                </a:lnTo>
                <a:close/>
                <a:moveTo>
                  <a:pt x="1990" y="1992"/>
                </a:moveTo>
                <a:lnTo>
                  <a:pt x="1982" y="1984"/>
                </a:lnTo>
                <a:lnTo>
                  <a:pt x="1982" y="1906"/>
                </a:lnTo>
                <a:lnTo>
                  <a:pt x="1997" y="1906"/>
                </a:lnTo>
                <a:lnTo>
                  <a:pt x="1997" y="1984"/>
                </a:lnTo>
                <a:lnTo>
                  <a:pt x="1990" y="1992"/>
                </a:lnTo>
                <a:close/>
                <a:moveTo>
                  <a:pt x="1990" y="1992"/>
                </a:moveTo>
                <a:lnTo>
                  <a:pt x="1982" y="1992"/>
                </a:lnTo>
                <a:lnTo>
                  <a:pt x="1982" y="1984"/>
                </a:lnTo>
                <a:lnTo>
                  <a:pt x="1990" y="1992"/>
                </a:lnTo>
                <a:close/>
                <a:moveTo>
                  <a:pt x="2093" y="1984"/>
                </a:moveTo>
                <a:lnTo>
                  <a:pt x="2086" y="1992"/>
                </a:lnTo>
                <a:lnTo>
                  <a:pt x="1990" y="1992"/>
                </a:lnTo>
                <a:lnTo>
                  <a:pt x="1990" y="1976"/>
                </a:lnTo>
                <a:lnTo>
                  <a:pt x="2086" y="1976"/>
                </a:lnTo>
                <a:lnTo>
                  <a:pt x="2093" y="1984"/>
                </a:lnTo>
                <a:close/>
                <a:moveTo>
                  <a:pt x="2086" y="1976"/>
                </a:moveTo>
                <a:lnTo>
                  <a:pt x="2093" y="1976"/>
                </a:lnTo>
                <a:lnTo>
                  <a:pt x="2093" y="1984"/>
                </a:lnTo>
                <a:lnTo>
                  <a:pt x="2086" y="1976"/>
                </a:lnTo>
                <a:close/>
                <a:moveTo>
                  <a:pt x="2086" y="2070"/>
                </a:moveTo>
                <a:lnTo>
                  <a:pt x="2076" y="2062"/>
                </a:lnTo>
                <a:lnTo>
                  <a:pt x="2076" y="1984"/>
                </a:lnTo>
                <a:lnTo>
                  <a:pt x="2093" y="1984"/>
                </a:lnTo>
                <a:lnTo>
                  <a:pt x="2093" y="2062"/>
                </a:lnTo>
                <a:lnTo>
                  <a:pt x="2086" y="2070"/>
                </a:lnTo>
                <a:close/>
                <a:moveTo>
                  <a:pt x="2086" y="2070"/>
                </a:moveTo>
                <a:lnTo>
                  <a:pt x="2076" y="2070"/>
                </a:lnTo>
                <a:lnTo>
                  <a:pt x="2076" y="2062"/>
                </a:lnTo>
                <a:lnTo>
                  <a:pt x="2086" y="2070"/>
                </a:lnTo>
                <a:close/>
                <a:moveTo>
                  <a:pt x="2155" y="2062"/>
                </a:moveTo>
                <a:lnTo>
                  <a:pt x="2147" y="2070"/>
                </a:lnTo>
                <a:lnTo>
                  <a:pt x="2086" y="2070"/>
                </a:lnTo>
                <a:lnTo>
                  <a:pt x="2086" y="2052"/>
                </a:lnTo>
                <a:lnTo>
                  <a:pt x="2147" y="2052"/>
                </a:lnTo>
                <a:lnTo>
                  <a:pt x="2155" y="2062"/>
                </a:lnTo>
                <a:close/>
                <a:moveTo>
                  <a:pt x="2147" y="2052"/>
                </a:moveTo>
                <a:lnTo>
                  <a:pt x="2155" y="2052"/>
                </a:lnTo>
                <a:lnTo>
                  <a:pt x="2155" y="2062"/>
                </a:lnTo>
                <a:lnTo>
                  <a:pt x="2147" y="2052"/>
                </a:lnTo>
                <a:close/>
                <a:moveTo>
                  <a:pt x="2147" y="2138"/>
                </a:moveTo>
                <a:lnTo>
                  <a:pt x="2139" y="2130"/>
                </a:lnTo>
                <a:lnTo>
                  <a:pt x="2139" y="2062"/>
                </a:lnTo>
                <a:lnTo>
                  <a:pt x="2155" y="2062"/>
                </a:lnTo>
                <a:lnTo>
                  <a:pt x="2155" y="2130"/>
                </a:lnTo>
                <a:lnTo>
                  <a:pt x="2147" y="2138"/>
                </a:lnTo>
                <a:close/>
                <a:moveTo>
                  <a:pt x="2147" y="2138"/>
                </a:moveTo>
                <a:lnTo>
                  <a:pt x="2139" y="2138"/>
                </a:lnTo>
                <a:lnTo>
                  <a:pt x="2139" y="2130"/>
                </a:lnTo>
                <a:lnTo>
                  <a:pt x="2147" y="2138"/>
                </a:lnTo>
                <a:close/>
                <a:moveTo>
                  <a:pt x="3638" y="2130"/>
                </a:moveTo>
                <a:lnTo>
                  <a:pt x="3630" y="2138"/>
                </a:lnTo>
                <a:lnTo>
                  <a:pt x="2147" y="2138"/>
                </a:lnTo>
                <a:lnTo>
                  <a:pt x="2147" y="2122"/>
                </a:lnTo>
                <a:lnTo>
                  <a:pt x="3630" y="2122"/>
                </a:lnTo>
                <a:lnTo>
                  <a:pt x="3638" y="2130"/>
                </a:lnTo>
                <a:close/>
                <a:moveTo>
                  <a:pt x="3630" y="2122"/>
                </a:moveTo>
                <a:lnTo>
                  <a:pt x="3638" y="2122"/>
                </a:lnTo>
                <a:lnTo>
                  <a:pt x="3638" y="2130"/>
                </a:lnTo>
                <a:lnTo>
                  <a:pt x="3630" y="2122"/>
                </a:lnTo>
                <a:close/>
                <a:moveTo>
                  <a:pt x="3621" y="2275"/>
                </a:moveTo>
                <a:lnTo>
                  <a:pt x="3621" y="2130"/>
                </a:lnTo>
                <a:lnTo>
                  <a:pt x="3638" y="2130"/>
                </a:lnTo>
                <a:lnTo>
                  <a:pt x="3638" y="2275"/>
                </a:lnTo>
                <a:lnTo>
                  <a:pt x="3621" y="2275"/>
                </a:lnTo>
                <a:close/>
              </a:path>
            </a:pathLst>
          </a:custGeom>
          <a:solidFill>
            <a:schemeClr val="accent3"/>
          </a:solidFill>
          <a:ln w="9525">
            <a:solidFill>
              <a:schemeClr val="accent3"/>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6" name="Group 5">
            <a:extLst>
              <a:ext uri="{FF2B5EF4-FFF2-40B4-BE49-F238E27FC236}">
                <a16:creationId xmlns:a16="http://schemas.microsoft.com/office/drawing/2014/main" id="{3BE1BBC8-CD60-CF92-643F-8F201DEB4966}"/>
              </a:ext>
            </a:extLst>
          </p:cNvPr>
          <p:cNvGrpSpPr/>
          <p:nvPr/>
        </p:nvGrpSpPr>
        <p:grpSpPr>
          <a:xfrm>
            <a:off x="3502029" y="2676522"/>
            <a:ext cx="4754575" cy="2044698"/>
            <a:chOff x="3502029" y="2676522"/>
            <a:chExt cx="4754575" cy="2044698"/>
          </a:xfrm>
        </p:grpSpPr>
        <p:sp>
          <p:nvSpPr>
            <p:cNvPr id="421" name="Rectangle 28"/>
            <p:cNvSpPr>
              <a:spLocks noChangeArrowheads="1"/>
            </p:cNvSpPr>
            <p:nvPr/>
          </p:nvSpPr>
          <p:spPr bwMode="auto">
            <a:xfrm>
              <a:off x="4105275" y="3225795"/>
              <a:ext cx="25400" cy="69850"/>
            </a:xfrm>
            <a:prstGeom prst="rect">
              <a:avLst/>
            </a:prstGeom>
            <a:solidFill>
              <a:srgbClr val="A5319D"/>
            </a:solidFill>
            <a:ln w="9525">
              <a:solidFill>
                <a:schemeClr val="accent2"/>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26" name="Rectangle 33"/>
            <p:cNvSpPr>
              <a:spLocks noChangeArrowheads="1"/>
            </p:cNvSpPr>
            <p:nvPr/>
          </p:nvSpPr>
          <p:spPr bwMode="auto">
            <a:xfrm>
              <a:off x="3535363" y="2676522"/>
              <a:ext cx="25400" cy="69850"/>
            </a:xfrm>
            <a:prstGeom prst="rect">
              <a:avLst/>
            </a:prstGeom>
            <a:solidFill>
              <a:srgbClr val="A5319D"/>
            </a:solidFill>
            <a:ln w="9525">
              <a:solidFill>
                <a:schemeClr val="accent2"/>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27" name="Rectangle 34"/>
            <p:cNvSpPr>
              <a:spLocks noChangeArrowheads="1"/>
            </p:cNvSpPr>
            <p:nvPr/>
          </p:nvSpPr>
          <p:spPr bwMode="auto">
            <a:xfrm>
              <a:off x="3535363" y="2676522"/>
              <a:ext cx="25400" cy="69850"/>
            </a:xfrm>
            <a:prstGeom prst="rect">
              <a:avLst/>
            </a:prstGeom>
            <a:solidFill>
              <a:srgbClr val="A5319D"/>
            </a:solidFill>
            <a:ln w="9525">
              <a:solidFill>
                <a:schemeClr val="accent2"/>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29" name="Rectangle 36"/>
            <p:cNvSpPr>
              <a:spLocks noChangeArrowheads="1"/>
            </p:cNvSpPr>
            <p:nvPr/>
          </p:nvSpPr>
          <p:spPr bwMode="auto">
            <a:xfrm>
              <a:off x="3535363" y="2676522"/>
              <a:ext cx="25400" cy="69850"/>
            </a:xfrm>
            <a:prstGeom prst="rect">
              <a:avLst/>
            </a:prstGeom>
            <a:solidFill>
              <a:srgbClr val="A5319D"/>
            </a:solidFill>
            <a:ln w="9525">
              <a:solidFill>
                <a:schemeClr val="accent2"/>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12" name="Rectangle 19"/>
            <p:cNvSpPr>
              <a:spLocks noChangeArrowheads="1"/>
            </p:cNvSpPr>
            <p:nvPr/>
          </p:nvSpPr>
          <p:spPr bwMode="auto">
            <a:xfrm>
              <a:off x="8232791" y="4649782"/>
              <a:ext cx="23813" cy="71438"/>
            </a:xfrm>
            <a:prstGeom prst="rect">
              <a:avLst/>
            </a:prstGeom>
            <a:solidFill>
              <a:schemeClr val="accent3"/>
            </a:solidFill>
            <a:ln w="9525">
              <a:solidFill>
                <a:schemeClr val="accent3"/>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13" name="Rectangle 20"/>
            <p:cNvSpPr>
              <a:spLocks noChangeArrowheads="1"/>
            </p:cNvSpPr>
            <p:nvPr/>
          </p:nvSpPr>
          <p:spPr bwMode="auto">
            <a:xfrm>
              <a:off x="6173798" y="4383084"/>
              <a:ext cx="26987" cy="69850"/>
            </a:xfrm>
            <a:prstGeom prst="rect">
              <a:avLst/>
            </a:prstGeom>
            <a:solidFill>
              <a:schemeClr val="accent3"/>
            </a:solidFill>
            <a:ln w="9525">
              <a:solidFill>
                <a:schemeClr val="accent3"/>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14" name="Rectangle 21"/>
            <p:cNvSpPr>
              <a:spLocks noChangeArrowheads="1"/>
            </p:cNvSpPr>
            <p:nvPr/>
          </p:nvSpPr>
          <p:spPr bwMode="auto">
            <a:xfrm>
              <a:off x="5408613" y="4092570"/>
              <a:ext cx="25400" cy="69850"/>
            </a:xfrm>
            <a:prstGeom prst="rect">
              <a:avLst/>
            </a:prstGeom>
            <a:solidFill>
              <a:schemeClr val="accent3"/>
            </a:solidFill>
            <a:ln w="9525">
              <a:solidFill>
                <a:schemeClr val="accent3"/>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15" name="Rectangle 22"/>
            <p:cNvSpPr>
              <a:spLocks noChangeArrowheads="1"/>
            </p:cNvSpPr>
            <p:nvPr/>
          </p:nvSpPr>
          <p:spPr bwMode="auto">
            <a:xfrm>
              <a:off x="5156200" y="3897309"/>
              <a:ext cx="25400" cy="69850"/>
            </a:xfrm>
            <a:prstGeom prst="rect">
              <a:avLst/>
            </a:prstGeom>
            <a:solidFill>
              <a:schemeClr val="accent3"/>
            </a:solidFill>
            <a:ln w="9525">
              <a:solidFill>
                <a:schemeClr val="accent3"/>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16" name="Rectangle 23"/>
            <p:cNvSpPr>
              <a:spLocks noChangeArrowheads="1"/>
            </p:cNvSpPr>
            <p:nvPr/>
          </p:nvSpPr>
          <p:spPr bwMode="auto">
            <a:xfrm>
              <a:off x="5178440" y="3897309"/>
              <a:ext cx="23813" cy="69850"/>
            </a:xfrm>
            <a:prstGeom prst="rect">
              <a:avLst/>
            </a:prstGeom>
            <a:solidFill>
              <a:schemeClr val="accent3"/>
            </a:solidFill>
            <a:ln w="9525">
              <a:solidFill>
                <a:schemeClr val="accent3"/>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17" name="Rectangle 24"/>
            <p:cNvSpPr>
              <a:spLocks noChangeArrowheads="1"/>
            </p:cNvSpPr>
            <p:nvPr/>
          </p:nvSpPr>
          <p:spPr bwMode="auto">
            <a:xfrm>
              <a:off x="4699000" y="3597270"/>
              <a:ext cx="25400" cy="69850"/>
            </a:xfrm>
            <a:prstGeom prst="rect">
              <a:avLst/>
            </a:prstGeom>
            <a:solidFill>
              <a:schemeClr val="accent3"/>
            </a:solidFill>
            <a:ln w="9525">
              <a:solidFill>
                <a:schemeClr val="accent3"/>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18" name="Rectangle 25"/>
            <p:cNvSpPr>
              <a:spLocks noChangeArrowheads="1"/>
            </p:cNvSpPr>
            <p:nvPr/>
          </p:nvSpPr>
          <p:spPr bwMode="auto">
            <a:xfrm>
              <a:off x="4529149" y="3327396"/>
              <a:ext cx="26987" cy="69850"/>
            </a:xfrm>
            <a:prstGeom prst="rect">
              <a:avLst/>
            </a:prstGeom>
            <a:solidFill>
              <a:schemeClr val="accent3"/>
            </a:solidFill>
            <a:ln w="9525">
              <a:solidFill>
                <a:schemeClr val="accent3"/>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19" name="Rectangle 26"/>
            <p:cNvSpPr>
              <a:spLocks noChangeArrowheads="1"/>
            </p:cNvSpPr>
            <p:nvPr/>
          </p:nvSpPr>
          <p:spPr bwMode="auto">
            <a:xfrm>
              <a:off x="4437063" y="3327396"/>
              <a:ext cx="25400" cy="69850"/>
            </a:xfrm>
            <a:prstGeom prst="rect">
              <a:avLst/>
            </a:prstGeom>
            <a:solidFill>
              <a:schemeClr val="accent3"/>
            </a:solidFill>
            <a:ln w="9525">
              <a:solidFill>
                <a:schemeClr val="accent3"/>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20" name="Rectangle 27"/>
            <p:cNvSpPr>
              <a:spLocks noChangeArrowheads="1"/>
            </p:cNvSpPr>
            <p:nvPr/>
          </p:nvSpPr>
          <p:spPr bwMode="auto">
            <a:xfrm>
              <a:off x="4284663" y="3327396"/>
              <a:ext cx="25400" cy="69850"/>
            </a:xfrm>
            <a:prstGeom prst="rect">
              <a:avLst/>
            </a:prstGeom>
            <a:solidFill>
              <a:schemeClr val="accent3"/>
            </a:solidFill>
            <a:ln w="9525">
              <a:solidFill>
                <a:schemeClr val="accent3"/>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22" name="Rectangle 29"/>
            <p:cNvSpPr>
              <a:spLocks noChangeArrowheads="1"/>
            </p:cNvSpPr>
            <p:nvPr/>
          </p:nvSpPr>
          <p:spPr bwMode="auto">
            <a:xfrm>
              <a:off x="4111627" y="3225795"/>
              <a:ext cx="26988" cy="69850"/>
            </a:xfrm>
            <a:prstGeom prst="rect">
              <a:avLst/>
            </a:prstGeom>
            <a:solidFill>
              <a:schemeClr val="accent3"/>
            </a:solidFill>
            <a:ln w="9525">
              <a:solidFill>
                <a:schemeClr val="accent3"/>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23" name="Rectangle 30"/>
            <p:cNvSpPr>
              <a:spLocks noChangeArrowheads="1"/>
            </p:cNvSpPr>
            <p:nvPr/>
          </p:nvSpPr>
          <p:spPr bwMode="auto">
            <a:xfrm>
              <a:off x="4041781" y="3206745"/>
              <a:ext cx="92075" cy="19050"/>
            </a:xfrm>
            <a:prstGeom prst="rect">
              <a:avLst/>
            </a:prstGeom>
            <a:solidFill>
              <a:schemeClr val="accent3"/>
            </a:solidFill>
            <a:ln w="9525">
              <a:solidFill>
                <a:schemeClr val="accent3"/>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24" name="Rectangle 31"/>
            <p:cNvSpPr>
              <a:spLocks noChangeArrowheads="1"/>
            </p:cNvSpPr>
            <p:nvPr/>
          </p:nvSpPr>
          <p:spPr bwMode="auto">
            <a:xfrm>
              <a:off x="3849691" y="2959109"/>
              <a:ext cx="23812" cy="71437"/>
            </a:xfrm>
            <a:prstGeom prst="rect">
              <a:avLst/>
            </a:prstGeom>
            <a:solidFill>
              <a:schemeClr val="accent3"/>
            </a:solidFill>
            <a:ln w="9525">
              <a:solidFill>
                <a:schemeClr val="accent3"/>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25" name="Rectangle 32"/>
            <p:cNvSpPr>
              <a:spLocks noChangeArrowheads="1"/>
            </p:cNvSpPr>
            <p:nvPr/>
          </p:nvSpPr>
          <p:spPr bwMode="auto">
            <a:xfrm>
              <a:off x="3648075" y="2871783"/>
              <a:ext cx="25400" cy="69850"/>
            </a:xfrm>
            <a:prstGeom prst="rect">
              <a:avLst/>
            </a:prstGeom>
            <a:solidFill>
              <a:schemeClr val="accent3"/>
            </a:solidFill>
            <a:ln w="9525">
              <a:solidFill>
                <a:schemeClr val="accent3"/>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28" name="Rectangle 35"/>
            <p:cNvSpPr>
              <a:spLocks noChangeArrowheads="1"/>
            </p:cNvSpPr>
            <p:nvPr/>
          </p:nvSpPr>
          <p:spPr bwMode="auto">
            <a:xfrm>
              <a:off x="3584575" y="2751132"/>
              <a:ext cx="25400" cy="69850"/>
            </a:xfrm>
            <a:prstGeom prst="rect">
              <a:avLst/>
            </a:prstGeom>
            <a:solidFill>
              <a:schemeClr val="accent3"/>
            </a:solidFill>
            <a:ln w="9525">
              <a:solidFill>
                <a:schemeClr val="accent3"/>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30" name="Rectangle 37"/>
            <p:cNvSpPr>
              <a:spLocks noChangeArrowheads="1"/>
            </p:cNvSpPr>
            <p:nvPr/>
          </p:nvSpPr>
          <p:spPr bwMode="auto">
            <a:xfrm>
              <a:off x="3535363" y="2676522"/>
              <a:ext cx="25400" cy="69850"/>
            </a:xfrm>
            <a:prstGeom prst="rect">
              <a:avLst/>
            </a:prstGeom>
            <a:solidFill>
              <a:schemeClr val="accent3"/>
            </a:solidFill>
            <a:ln w="9525">
              <a:solidFill>
                <a:schemeClr val="accent3"/>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31" name="Rectangle 38"/>
            <p:cNvSpPr>
              <a:spLocks noChangeArrowheads="1"/>
            </p:cNvSpPr>
            <p:nvPr/>
          </p:nvSpPr>
          <p:spPr bwMode="auto">
            <a:xfrm>
              <a:off x="3502029" y="2701920"/>
              <a:ext cx="92075" cy="19050"/>
            </a:xfrm>
            <a:prstGeom prst="rect">
              <a:avLst/>
            </a:prstGeom>
            <a:solidFill>
              <a:schemeClr val="accent3"/>
            </a:solidFill>
            <a:ln w="9525">
              <a:solidFill>
                <a:schemeClr val="accent3"/>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32" name="Rectangle 39"/>
            <p:cNvSpPr>
              <a:spLocks noChangeArrowheads="1"/>
            </p:cNvSpPr>
            <p:nvPr/>
          </p:nvSpPr>
          <p:spPr bwMode="auto">
            <a:xfrm>
              <a:off x="3538537" y="2778134"/>
              <a:ext cx="95251" cy="22225"/>
            </a:xfrm>
            <a:prstGeom prst="rect">
              <a:avLst/>
            </a:prstGeom>
            <a:solidFill>
              <a:schemeClr val="accent3"/>
            </a:solidFill>
            <a:ln w="9525">
              <a:solidFill>
                <a:schemeClr val="accent3"/>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grpSp>
      <p:sp>
        <p:nvSpPr>
          <p:cNvPr id="433" name="Freeform 40"/>
          <p:cNvSpPr>
            <a:spLocks noEditPoints="1"/>
          </p:cNvSpPr>
          <p:nvPr/>
        </p:nvSpPr>
        <p:spPr bwMode="auto">
          <a:xfrm>
            <a:off x="3046413" y="2160590"/>
            <a:ext cx="7142163" cy="2709863"/>
          </a:xfrm>
          <a:custGeom>
            <a:avLst/>
            <a:gdLst>
              <a:gd name="T0" fmla="*/ 2147483647 w 4499"/>
              <a:gd name="T1" fmla="*/ 2147483647 h 2276"/>
              <a:gd name="T2" fmla="*/ 0 w 4499"/>
              <a:gd name="T3" fmla="*/ 2147483647 h 2276"/>
              <a:gd name="T4" fmla="*/ 0 w 4499"/>
              <a:gd name="T5" fmla="*/ 0 h 2276"/>
              <a:gd name="T6" fmla="*/ 2147483647 w 4499"/>
              <a:gd name="T7" fmla="*/ 0 h 2276"/>
              <a:gd name="T8" fmla="*/ 2147483647 w 4499"/>
              <a:gd name="T9" fmla="*/ 2147483647 h 2276"/>
              <a:gd name="T10" fmla="*/ 2147483647 w 4499"/>
              <a:gd name="T11" fmla="*/ 2147483647 h 2276"/>
              <a:gd name="T12" fmla="*/ 2147483647 w 4499"/>
              <a:gd name="T13" fmla="*/ 2147483647 h 2276"/>
              <a:gd name="T14" fmla="*/ 0 w 4499"/>
              <a:gd name="T15" fmla="*/ 2147483647 h 2276"/>
              <a:gd name="T16" fmla="*/ 0 w 4499"/>
              <a:gd name="T17" fmla="*/ 2147483647 h 2276"/>
              <a:gd name="T18" fmla="*/ 2147483647 w 4499"/>
              <a:gd name="T19" fmla="*/ 2147483647 h 2276"/>
              <a:gd name="T20" fmla="*/ 2147483647 w 4499"/>
              <a:gd name="T21" fmla="*/ 2147483647 h 2276"/>
              <a:gd name="T22" fmla="*/ 2147483647 w 4499"/>
              <a:gd name="T23" fmla="*/ 2147483647 h 2276"/>
              <a:gd name="T24" fmla="*/ 2147483647 w 4499"/>
              <a:gd name="T25" fmla="*/ 2147483647 h 2276"/>
              <a:gd name="T26" fmla="*/ 2147483647 w 4499"/>
              <a:gd name="T27" fmla="*/ 2147483647 h 2276"/>
              <a:gd name="T28" fmla="*/ 2147483647 w 4499"/>
              <a:gd name="T29" fmla="*/ 2147483647 h 227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499"/>
              <a:gd name="T46" fmla="*/ 0 h 2276"/>
              <a:gd name="T47" fmla="*/ 4499 w 4499"/>
              <a:gd name="T48" fmla="*/ 2276 h 227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499" h="2276">
                <a:moveTo>
                  <a:pt x="9" y="2276"/>
                </a:moveTo>
                <a:lnTo>
                  <a:pt x="0" y="2267"/>
                </a:lnTo>
                <a:lnTo>
                  <a:pt x="0" y="0"/>
                </a:lnTo>
                <a:lnTo>
                  <a:pt x="17" y="0"/>
                </a:lnTo>
                <a:lnTo>
                  <a:pt x="17" y="2267"/>
                </a:lnTo>
                <a:lnTo>
                  <a:pt x="9" y="2276"/>
                </a:lnTo>
                <a:close/>
                <a:moveTo>
                  <a:pt x="9" y="2276"/>
                </a:moveTo>
                <a:lnTo>
                  <a:pt x="0" y="2276"/>
                </a:lnTo>
                <a:lnTo>
                  <a:pt x="0" y="2267"/>
                </a:lnTo>
                <a:lnTo>
                  <a:pt x="9" y="2276"/>
                </a:lnTo>
                <a:close/>
                <a:moveTo>
                  <a:pt x="4499" y="2276"/>
                </a:moveTo>
                <a:lnTo>
                  <a:pt x="9" y="2276"/>
                </a:lnTo>
                <a:lnTo>
                  <a:pt x="9" y="2259"/>
                </a:lnTo>
                <a:lnTo>
                  <a:pt x="4499" y="2259"/>
                </a:lnTo>
                <a:lnTo>
                  <a:pt x="4499" y="2276"/>
                </a:lnTo>
                <a:close/>
              </a:path>
            </a:pathLst>
          </a:custGeom>
          <a:solidFill>
            <a:srgbClr val="153133"/>
          </a:solidFill>
          <a:ln w="12700" cmpd="dbl">
            <a:solidFill>
              <a:schemeClr val="bg1"/>
            </a:solidFill>
            <a:prstDash val="solid"/>
            <a:round/>
            <a:headEnd/>
            <a:tailEn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 name="Group 2">
            <a:extLst>
              <a:ext uri="{FF2B5EF4-FFF2-40B4-BE49-F238E27FC236}">
                <a16:creationId xmlns:a16="http://schemas.microsoft.com/office/drawing/2014/main" id="{F8D85741-F19B-5CD9-052A-EB8C3361A934}"/>
              </a:ext>
            </a:extLst>
          </p:cNvPr>
          <p:cNvGrpSpPr/>
          <p:nvPr/>
        </p:nvGrpSpPr>
        <p:grpSpPr>
          <a:xfrm>
            <a:off x="2970229" y="2149480"/>
            <a:ext cx="103187" cy="2720967"/>
            <a:chOff x="2970229" y="2149480"/>
            <a:chExt cx="103187" cy="2720967"/>
          </a:xfrm>
        </p:grpSpPr>
        <p:sp>
          <p:nvSpPr>
            <p:cNvPr id="434" name="Rectangle 41"/>
            <p:cNvSpPr>
              <a:spLocks noChangeArrowheads="1"/>
            </p:cNvSpPr>
            <p:nvPr/>
          </p:nvSpPr>
          <p:spPr bwMode="auto">
            <a:xfrm>
              <a:off x="2970229" y="2149480"/>
              <a:ext cx="103187" cy="20637"/>
            </a:xfrm>
            <a:prstGeom prst="rect">
              <a:avLst/>
            </a:prstGeom>
            <a:solidFill>
              <a:schemeClr val="bg1">
                <a:lumMod val="50000"/>
              </a:schemeClr>
            </a:solidFill>
            <a:ln w="9525">
              <a:solidFill>
                <a:schemeClr val="bg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35" name="Rectangle 42"/>
            <p:cNvSpPr>
              <a:spLocks noChangeArrowheads="1"/>
            </p:cNvSpPr>
            <p:nvPr/>
          </p:nvSpPr>
          <p:spPr bwMode="auto">
            <a:xfrm>
              <a:off x="2970230" y="2690807"/>
              <a:ext cx="90487" cy="19050"/>
            </a:xfrm>
            <a:prstGeom prst="rect">
              <a:avLst/>
            </a:prstGeom>
            <a:solidFill>
              <a:schemeClr val="bg1">
                <a:lumMod val="50000"/>
              </a:schemeClr>
            </a:solidFill>
            <a:ln w="9525">
              <a:solidFill>
                <a:schemeClr val="bg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36" name="Rectangle 43"/>
            <p:cNvSpPr>
              <a:spLocks noChangeArrowheads="1"/>
            </p:cNvSpPr>
            <p:nvPr/>
          </p:nvSpPr>
          <p:spPr bwMode="auto">
            <a:xfrm>
              <a:off x="2970230" y="3228970"/>
              <a:ext cx="90487" cy="19050"/>
            </a:xfrm>
            <a:prstGeom prst="rect">
              <a:avLst/>
            </a:prstGeom>
            <a:solidFill>
              <a:schemeClr val="bg1">
                <a:lumMod val="50000"/>
              </a:schemeClr>
            </a:solidFill>
            <a:ln w="9525">
              <a:solidFill>
                <a:schemeClr val="bg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37" name="Rectangle 44"/>
            <p:cNvSpPr>
              <a:spLocks noChangeArrowheads="1"/>
            </p:cNvSpPr>
            <p:nvPr/>
          </p:nvSpPr>
          <p:spPr bwMode="auto">
            <a:xfrm>
              <a:off x="2970230" y="3771895"/>
              <a:ext cx="90487" cy="19050"/>
            </a:xfrm>
            <a:prstGeom prst="rect">
              <a:avLst/>
            </a:prstGeom>
            <a:solidFill>
              <a:schemeClr val="bg1">
                <a:lumMod val="50000"/>
              </a:schemeClr>
            </a:solidFill>
            <a:ln w="9525">
              <a:solidFill>
                <a:schemeClr val="bg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38" name="Rectangle 45"/>
            <p:cNvSpPr>
              <a:spLocks noChangeArrowheads="1"/>
            </p:cNvSpPr>
            <p:nvPr/>
          </p:nvSpPr>
          <p:spPr bwMode="auto">
            <a:xfrm>
              <a:off x="2970230" y="4311645"/>
              <a:ext cx="90487" cy="19050"/>
            </a:xfrm>
            <a:prstGeom prst="rect">
              <a:avLst/>
            </a:prstGeom>
            <a:solidFill>
              <a:schemeClr val="bg1">
                <a:lumMod val="50000"/>
              </a:schemeClr>
            </a:solidFill>
            <a:ln w="9525">
              <a:solidFill>
                <a:schemeClr val="bg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39" name="Rectangle 46"/>
            <p:cNvSpPr>
              <a:spLocks noChangeArrowheads="1"/>
            </p:cNvSpPr>
            <p:nvPr/>
          </p:nvSpPr>
          <p:spPr bwMode="auto">
            <a:xfrm>
              <a:off x="2970230" y="4849809"/>
              <a:ext cx="90487" cy="20638"/>
            </a:xfrm>
            <a:prstGeom prst="rect">
              <a:avLst/>
            </a:prstGeom>
            <a:solidFill>
              <a:schemeClr val="accent5">
                <a:lumMod val="10000"/>
              </a:schemeClr>
            </a:solidFill>
            <a:ln w="9525">
              <a:solidFill>
                <a:schemeClr val="bg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Calibri" pitchFamily="34" charset="0"/>
                <a:ea typeface="+mn-ea"/>
                <a:cs typeface="Arial" panose="020B0604020202020204" pitchFamily="34" charset="0"/>
              </a:endParaRPr>
            </a:p>
          </p:txBody>
        </p:sp>
      </p:grpSp>
      <p:sp>
        <p:nvSpPr>
          <p:cNvPr id="440" name="Rectangle 47"/>
          <p:cNvSpPr>
            <a:spLocks noChangeArrowheads="1"/>
          </p:cNvSpPr>
          <p:nvPr/>
        </p:nvSpPr>
        <p:spPr bwMode="auto">
          <a:xfrm>
            <a:off x="3046425" y="4859334"/>
            <a:ext cx="26987" cy="69850"/>
          </a:xfrm>
          <a:prstGeom prst="rect">
            <a:avLst/>
          </a:prstGeom>
          <a:solidFill>
            <a:schemeClr val="accent5">
              <a:lumMod val="10000"/>
            </a:schemeClr>
          </a:solidFill>
          <a:ln w="9525">
            <a:solidFill>
              <a:srgbClr val="002060"/>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Calibri" pitchFamily="34" charset="0"/>
              <a:ea typeface="+mn-ea"/>
              <a:cs typeface="Arial" panose="020B0604020202020204" pitchFamily="34" charset="0"/>
            </a:endParaRPr>
          </a:p>
        </p:txBody>
      </p:sp>
      <p:sp>
        <p:nvSpPr>
          <p:cNvPr id="441" name="Freeform 53"/>
          <p:cNvSpPr>
            <a:spLocks noEditPoints="1"/>
          </p:cNvSpPr>
          <p:nvPr/>
        </p:nvSpPr>
        <p:spPr bwMode="auto">
          <a:xfrm>
            <a:off x="3060703" y="2149470"/>
            <a:ext cx="5659439" cy="2709862"/>
          </a:xfrm>
          <a:custGeom>
            <a:avLst/>
            <a:gdLst>
              <a:gd name="T0" fmla="*/ 2147483647 w 3565"/>
              <a:gd name="T1" fmla="*/ 0 h 2277"/>
              <a:gd name="T2" fmla="*/ 2147483647 w 3565"/>
              <a:gd name="T3" fmla="*/ 2147483647 h 2277"/>
              <a:gd name="T4" fmla="*/ 2147483647 w 3565"/>
              <a:gd name="T5" fmla="*/ 2147483647 h 2277"/>
              <a:gd name="T6" fmla="*/ 2147483647 w 3565"/>
              <a:gd name="T7" fmla="*/ 2147483647 h 2277"/>
              <a:gd name="T8" fmla="*/ 2147483647 w 3565"/>
              <a:gd name="T9" fmla="*/ 2147483647 h 2277"/>
              <a:gd name="T10" fmla="*/ 2147483647 w 3565"/>
              <a:gd name="T11" fmla="*/ 2147483647 h 2277"/>
              <a:gd name="T12" fmla="*/ 2147483647 w 3565"/>
              <a:gd name="T13" fmla="*/ 2147483647 h 2277"/>
              <a:gd name="T14" fmla="*/ 2147483647 w 3565"/>
              <a:gd name="T15" fmla="*/ 2147483647 h 2277"/>
              <a:gd name="T16" fmla="*/ 2147483647 w 3565"/>
              <a:gd name="T17" fmla="*/ 2147483647 h 2277"/>
              <a:gd name="T18" fmla="*/ 2147483647 w 3565"/>
              <a:gd name="T19" fmla="*/ 2147483647 h 2277"/>
              <a:gd name="T20" fmla="*/ 2147483647 w 3565"/>
              <a:gd name="T21" fmla="*/ 2147483647 h 2277"/>
              <a:gd name="T22" fmla="*/ 2147483647 w 3565"/>
              <a:gd name="T23" fmla="*/ 2147483647 h 2277"/>
              <a:gd name="T24" fmla="*/ 2147483647 w 3565"/>
              <a:gd name="T25" fmla="*/ 2147483647 h 2277"/>
              <a:gd name="T26" fmla="*/ 2147483647 w 3565"/>
              <a:gd name="T27" fmla="*/ 2147483647 h 2277"/>
              <a:gd name="T28" fmla="*/ 2147483647 w 3565"/>
              <a:gd name="T29" fmla="*/ 2147483647 h 2277"/>
              <a:gd name="T30" fmla="*/ 2147483647 w 3565"/>
              <a:gd name="T31" fmla="*/ 2147483647 h 2277"/>
              <a:gd name="T32" fmla="*/ 2147483647 w 3565"/>
              <a:gd name="T33" fmla="*/ 2147483647 h 2277"/>
              <a:gd name="T34" fmla="*/ 2147483647 w 3565"/>
              <a:gd name="T35" fmla="*/ 2147483647 h 2277"/>
              <a:gd name="T36" fmla="*/ 2147483647 w 3565"/>
              <a:gd name="T37" fmla="*/ 2147483647 h 2277"/>
              <a:gd name="T38" fmla="*/ 2147483647 w 3565"/>
              <a:gd name="T39" fmla="*/ 2147483647 h 2277"/>
              <a:gd name="T40" fmla="*/ 2147483647 w 3565"/>
              <a:gd name="T41" fmla="*/ 2147483647 h 2277"/>
              <a:gd name="T42" fmla="*/ 2147483647 w 3565"/>
              <a:gd name="T43" fmla="*/ 2147483647 h 2277"/>
              <a:gd name="T44" fmla="*/ 2147483647 w 3565"/>
              <a:gd name="T45" fmla="*/ 2147483647 h 2277"/>
              <a:gd name="T46" fmla="*/ 2147483647 w 3565"/>
              <a:gd name="T47" fmla="*/ 2147483647 h 2277"/>
              <a:gd name="T48" fmla="*/ 2147483647 w 3565"/>
              <a:gd name="T49" fmla="*/ 2147483647 h 2277"/>
              <a:gd name="T50" fmla="*/ 2147483647 w 3565"/>
              <a:gd name="T51" fmla="*/ 2147483647 h 2277"/>
              <a:gd name="T52" fmla="*/ 2147483647 w 3565"/>
              <a:gd name="T53" fmla="*/ 2147483647 h 2277"/>
              <a:gd name="T54" fmla="*/ 2147483647 w 3565"/>
              <a:gd name="T55" fmla="*/ 2147483647 h 2277"/>
              <a:gd name="T56" fmla="*/ 2147483647 w 3565"/>
              <a:gd name="T57" fmla="*/ 2147483647 h 2277"/>
              <a:gd name="T58" fmla="*/ 2147483647 w 3565"/>
              <a:gd name="T59" fmla="*/ 2147483647 h 2277"/>
              <a:gd name="T60" fmla="*/ 2147483647 w 3565"/>
              <a:gd name="T61" fmla="*/ 2147483647 h 2277"/>
              <a:gd name="T62" fmla="*/ 2147483647 w 3565"/>
              <a:gd name="T63" fmla="*/ 2147483647 h 2277"/>
              <a:gd name="T64" fmla="*/ 2147483647 w 3565"/>
              <a:gd name="T65" fmla="*/ 2147483647 h 2277"/>
              <a:gd name="T66" fmla="*/ 2147483647 w 3565"/>
              <a:gd name="T67" fmla="*/ 2147483647 h 2277"/>
              <a:gd name="T68" fmla="*/ 2147483647 w 3565"/>
              <a:gd name="T69" fmla="*/ 2147483647 h 2277"/>
              <a:gd name="T70" fmla="*/ 2147483647 w 3565"/>
              <a:gd name="T71" fmla="*/ 2147483647 h 2277"/>
              <a:gd name="T72" fmla="*/ 2147483647 w 3565"/>
              <a:gd name="T73" fmla="*/ 2147483647 h 2277"/>
              <a:gd name="T74" fmla="*/ 2147483647 w 3565"/>
              <a:gd name="T75" fmla="*/ 2147483647 h 2277"/>
              <a:gd name="T76" fmla="*/ 2147483647 w 3565"/>
              <a:gd name="T77" fmla="*/ 2147483647 h 2277"/>
              <a:gd name="T78" fmla="*/ 2147483647 w 3565"/>
              <a:gd name="T79" fmla="*/ 2147483647 h 2277"/>
              <a:gd name="T80" fmla="*/ 2147483647 w 3565"/>
              <a:gd name="T81" fmla="*/ 2147483647 h 2277"/>
              <a:gd name="T82" fmla="*/ 2147483647 w 3565"/>
              <a:gd name="T83" fmla="*/ 2147483647 h 2277"/>
              <a:gd name="T84" fmla="*/ 2147483647 w 3565"/>
              <a:gd name="T85" fmla="*/ 2147483647 h 2277"/>
              <a:gd name="T86" fmla="*/ 2147483647 w 3565"/>
              <a:gd name="T87" fmla="*/ 2147483647 h 2277"/>
              <a:gd name="T88" fmla="*/ 2147483647 w 3565"/>
              <a:gd name="T89" fmla="*/ 2147483647 h 2277"/>
              <a:gd name="T90" fmla="*/ 2147483647 w 3565"/>
              <a:gd name="T91" fmla="*/ 2147483647 h 2277"/>
              <a:gd name="T92" fmla="*/ 2147483647 w 3565"/>
              <a:gd name="T93" fmla="*/ 2147483647 h 2277"/>
              <a:gd name="T94" fmla="*/ 2147483647 w 3565"/>
              <a:gd name="T95" fmla="*/ 2147483647 h 2277"/>
              <a:gd name="T96" fmla="*/ 2147483647 w 3565"/>
              <a:gd name="T97" fmla="*/ 2147483647 h 2277"/>
              <a:gd name="T98" fmla="*/ 2147483647 w 3565"/>
              <a:gd name="T99" fmla="*/ 2147483647 h 2277"/>
              <a:gd name="T100" fmla="*/ 2147483647 w 3565"/>
              <a:gd name="T101" fmla="*/ 2147483647 h 2277"/>
              <a:gd name="T102" fmla="*/ 2147483647 w 3565"/>
              <a:gd name="T103" fmla="*/ 2147483647 h 2277"/>
              <a:gd name="T104" fmla="*/ 2147483647 w 3565"/>
              <a:gd name="T105" fmla="*/ 2147483647 h 2277"/>
              <a:gd name="T106" fmla="*/ 2147483647 w 3565"/>
              <a:gd name="T107" fmla="*/ 2147483647 h 2277"/>
              <a:gd name="T108" fmla="*/ 2147483647 w 3565"/>
              <a:gd name="T109" fmla="*/ 2147483647 h 2277"/>
              <a:gd name="T110" fmla="*/ 2147483647 w 3565"/>
              <a:gd name="T111" fmla="*/ 2147483647 h 2277"/>
              <a:gd name="T112" fmla="*/ 2147483647 w 3565"/>
              <a:gd name="T113" fmla="*/ 2147483647 h 2277"/>
              <a:gd name="T114" fmla="*/ 2147483647 w 3565"/>
              <a:gd name="T115" fmla="*/ 2147483647 h 2277"/>
              <a:gd name="T116" fmla="*/ 2147483647 w 3565"/>
              <a:gd name="T117" fmla="*/ 2147483647 h 2277"/>
              <a:gd name="T118" fmla="*/ 2147483647 w 3565"/>
              <a:gd name="T119" fmla="*/ 2147483647 h 2277"/>
              <a:gd name="T120" fmla="*/ 2147483647 w 3565"/>
              <a:gd name="T121" fmla="*/ 2147483647 h 227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565"/>
              <a:gd name="T184" fmla="*/ 0 h 2277"/>
              <a:gd name="T185" fmla="*/ 3565 w 3565"/>
              <a:gd name="T186" fmla="*/ 2277 h 227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565" h="2277">
                <a:moveTo>
                  <a:pt x="123" y="10"/>
                </a:moveTo>
                <a:lnTo>
                  <a:pt x="115" y="18"/>
                </a:lnTo>
                <a:lnTo>
                  <a:pt x="0" y="18"/>
                </a:lnTo>
                <a:lnTo>
                  <a:pt x="0" y="0"/>
                </a:lnTo>
                <a:lnTo>
                  <a:pt x="115" y="0"/>
                </a:lnTo>
                <a:lnTo>
                  <a:pt x="123" y="10"/>
                </a:lnTo>
                <a:close/>
                <a:moveTo>
                  <a:pt x="115" y="0"/>
                </a:moveTo>
                <a:lnTo>
                  <a:pt x="123" y="0"/>
                </a:lnTo>
                <a:lnTo>
                  <a:pt x="123" y="10"/>
                </a:lnTo>
                <a:lnTo>
                  <a:pt x="115" y="0"/>
                </a:lnTo>
                <a:close/>
                <a:moveTo>
                  <a:pt x="115" y="47"/>
                </a:moveTo>
                <a:lnTo>
                  <a:pt x="108" y="39"/>
                </a:lnTo>
                <a:lnTo>
                  <a:pt x="108" y="10"/>
                </a:lnTo>
                <a:lnTo>
                  <a:pt x="123" y="10"/>
                </a:lnTo>
                <a:lnTo>
                  <a:pt x="123" y="39"/>
                </a:lnTo>
                <a:lnTo>
                  <a:pt x="115" y="47"/>
                </a:lnTo>
                <a:close/>
                <a:moveTo>
                  <a:pt x="115" y="47"/>
                </a:moveTo>
                <a:lnTo>
                  <a:pt x="108" y="47"/>
                </a:lnTo>
                <a:lnTo>
                  <a:pt x="108" y="39"/>
                </a:lnTo>
                <a:lnTo>
                  <a:pt x="115" y="47"/>
                </a:lnTo>
                <a:close/>
                <a:moveTo>
                  <a:pt x="159" y="39"/>
                </a:moveTo>
                <a:lnTo>
                  <a:pt x="152" y="47"/>
                </a:lnTo>
                <a:lnTo>
                  <a:pt x="115" y="47"/>
                </a:lnTo>
                <a:lnTo>
                  <a:pt x="115" y="30"/>
                </a:lnTo>
                <a:lnTo>
                  <a:pt x="152" y="30"/>
                </a:lnTo>
                <a:lnTo>
                  <a:pt x="159" y="39"/>
                </a:lnTo>
                <a:close/>
                <a:moveTo>
                  <a:pt x="152" y="30"/>
                </a:moveTo>
                <a:lnTo>
                  <a:pt x="159" y="30"/>
                </a:lnTo>
                <a:lnTo>
                  <a:pt x="159" y="39"/>
                </a:lnTo>
                <a:lnTo>
                  <a:pt x="152" y="30"/>
                </a:lnTo>
                <a:close/>
                <a:moveTo>
                  <a:pt x="152" y="63"/>
                </a:moveTo>
                <a:lnTo>
                  <a:pt x="144" y="55"/>
                </a:lnTo>
                <a:lnTo>
                  <a:pt x="144" y="39"/>
                </a:lnTo>
                <a:lnTo>
                  <a:pt x="159" y="39"/>
                </a:lnTo>
                <a:lnTo>
                  <a:pt x="159" y="55"/>
                </a:lnTo>
                <a:lnTo>
                  <a:pt x="152" y="63"/>
                </a:lnTo>
                <a:close/>
                <a:moveTo>
                  <a:pt x="152" y="63"/>
                </a:moveTo>
                <a:lnTo>
                  <a:pt x="144" y="63"/>
                </a:lnTo>
                <a:lnTo>
                  <a:pt x="144" y="55"/>
                </a:lnTo>
                <a:lnTo>
                  <a:pt x="152" y="63"/>
                </a:lnTo>
                <a:close/>
                <a:moveTo>
                  <a:pt x="167" y="55"/>
                </a:moveTo>
                <a:lnTo>
                  <a:pt x="157" y="63"/>
                </a:lnTo>
                <a:lnTo>
                  <a:pt x="152" y="63"/>
                </a:lnTo>
                <a:lnTo>
                  <a:pt x="152" y="45"/>
                </a:lnTo>
                <a:lnTo>
                  <a:pt x="157" y="45"/>
                </a:lnTo>
                <a:lnTo>
                  <a:pt x="167" y="55"/>
                </a:lnTo>
                <a:close/>
                <a:moveTo>
                  <a:pt x="157" y="45"/>
                </a:moveTo>
                <a:lnTo>
                  <a:pt x="167" y="45"/>
                </a:lnTo>
                <a:lnTo>
                  <a:pt x="167" y="55"/>
                </a:lnTo>
                <a:lnTo>
                  <a:pt x="157" y="45"/>
                </a:lnTo>
                <a:close/>
                <a:moveTo>
                  <a:pt x="157" y="73"/>
                </a:moveTo>
                <a:lnTo>
                  <a:pt x="150" y="65"/>
                </a:lnTo>
                <a:lnTo>
                  <a:pt x="150" y="55"/>
                </a:lnTo>
                <a:lnTo>
                  <a:pt x="167" y="55"/>
                </a:lnTo>
                <a:lnTo>
                  <a:pt x="167" y="65"/>
                </a:lnTo>
                <a:lnTo>
                  <a:pt x="157" y="73"/>
                </a:lnTo>
                <a:close/>
                <a:moveTo>
                  <a:pt x="157" y="73"/>
                </a:moveTo>
                <a:lnTo>
                  <a:pt x="150" y="73"/>
                </a:lnTo>
                <a:lnTo>
                  <a:pt x="150" y="65"/>
                </a:lnTo>
                <a:lnTo>
                  <a:pt x="157" y="73"/>
                </a:lnTo>
                <a:close/>
                <a:moveTo>
                  <a:pt x="175" y="65"/>
                </a:moveTo>
                <a:lnTo>
                  <a:pt x="167" y="73"/>
                </a:lnTo>
                <a:lnTo>
                  <a:pt x="157" y="73"/>
                </a:lnTo>
                <a:lnTo>
                  <a:pt x="157" y="57"/>
                </a:lnTo>
                <a:lnTo>
                  <a:pt x="167" y="57"/>
                </a:lnTo>
                <a:lnTo>
                  <a:pt x="175" y="65"/>
                </a:lnTo>
                <a:close/>
                <a:moveTo>
                  <a:pt x="167" y="57"/>
                </a:moveTo>
                <a:lnTo>
                  <a:pt x="175" y="57"/>
                </a:lnTo>
                <a:lnTo>
                  <a:pt x="175" y="65"/>
                </a:lnTo>
                <a:lnTo>
                  <a:pt x="167" y="57"/>
                </a:lnTo>
                <a:close/>
                <a:moveTo>
                  <a:pt x="167" y="254"/>
                </a:moveTo>
                <a:lnTo>
                  <a:pt x="159" y="246"/>
                </a:lnTo>
                <a:lnTo>
                  <a:pt x="159" y="65"/>
                </a:lnTo>
                <a:lnTo>
                  <a:pt x="175" y="65"/>
                </a:lnTo>
                <a:lnTo>
                  <a:pt x="175" y="246"/>
                </a:lnTo>
                <a:lnTo>
                  <a:pt x="167" y="254"/>
                </a:lnTo>
                <a:close/>
                <a:moveTo>
                  <a:pt x="167" y="254"/>
                </a:moveTo>
                <a:lnTo>
                  <a:pt x="159" y="254"/>
                </a:lnTo>
                <a:lnTo>
                  <a:pt x="159" y="246"/>
                </a:lnTo>
                <a:lnTo>
                  <a:pt x="167" y="254"/>
                </a:lnTo>
                <a:close/>
                <a:moveTo>
                  <a:pt x="198" y="246"/>
                </a:moveTo>
                <a:lnTo>
                  <a:pt x="190" y="254"/>
                </a:lnTo>
                <a:lnTo>
                  <a:pt x="167" y="254"/>
                </a:lnTo>
                <a:lnTo>
                  <a:pt x="167" y="238"/>
                </a:lnTo>
                <a:lnTo>
                  <a:pt x="190" y="238"/>
                </a:lnTo>
                <a:lnTo>
                  <a:pt x="198" y="246"/>
                </a:lnTo>
                <a:close/>
                <a:moveTo>
                  <a:pt x="190" y="238"/>
                </a:moveTo>
                <a:lnTo>
                  <a:pt x="198" y="238"/>
                </a:lnTo>
                <a:lnTo>
                  <a:pt x="198" y="246"/>
                </a:lnTo>
                <a:lnTo>
                  <a:pt x="190" y="238"/>
                </a:lnTo>
                <a:close/>
                <a:moveTo>
                  <a:pt x="190" y="285"/>
                </a:moveTo>
                <a:lnTo>
                  <a:pt x="182" y="278"/>
                </a:lnTo>
                <a:lnTo>
                  <a:pt x="182" y="246"/>
                </a:lnTo>
                <a:lnTo>
                  <a:pt x="198" y="246"/>
                </a:lnTo>
                <a:lnTo>
                  <a:pt x="198" y="278"/>
                </a:lnTo>
                <a:lnTo>
                  <a:pt x="190" y="285"/>
                </a:lnTo>
                <a:close/>
                <a:moveTo>
                  <a:pt x="190" y="285"/>
                </a:moveTo>
                <a:lnTo>
                  <a:pt x="182" y="285"/>
                </a:lnTo>
                <a:lnTo>
                  <a:pt x="182" y="278"/>
                </a:lnTo>
                <a:lnTo>
                  <a:pt x="190" y="285"/>
                </a:lnTo>
                <a:close/>
                <a:moveTo>
                  <a:pt x="221" y="278"/>
                </a:moveTo>
                <a:lnTo>
                  <a:pt x="213" y="285"/>
                </a:lnTo>
                <a:lnTo>
                  <a:pt x="190" y="285"/>
                </a:lnTo>
                <a:lnTo>
                  <a:pt x="190" y="268"/>
                </a:lnTo>
                <a:lnTo>
                  <a:pt x="213" y="268"/>
                </a:lnTo>
                <a:lnTo>
                  <a:pt x="221" y="278"/>
                </a:lnTo>
                <a:close/>
                <a:moveTo>
                  <a:pt x="213" y="268"/>
                </a:moveTo>
                <a:lnTo>
                  <a:pt x="221" y="268"/>
                </a:lnTo>
                <a:lnTo>
                  <a:pt x="221" y="278"/>
                </a:lnTo>
                <a:lnTo>
                  <a:pt x="213" y="268"/>
                </a:lnTo>
                <a:close/>
                <a:moveTo>
                  <a:pt x="213" y="315"/>
                </a:moveTo>
                <a:lnTo>
                  <a:pt x="205" y="305"/>
                </a:lnTo>
                <a:lnTo>
                  <a:pt x="205" y="278"/>
                </a:lnTo>
                <a:lnTo>
                  <a:pt x="221" y="278"/>
                </a:lnTo>
                <a:lnTo>
                  <a:pt x="221" y="305"/>
                </a:lnTo>
                <a:lnTo>
                  <a:pt x="213" y="315"/>
                </a:lnTo>
                <a:close/>
                <a:moveTo>
                  <a:pt x="213" y="315"/>
                </a:moveTo>
                <a:lnTo>
                  <a:pt x="205" y="315"/>
                </a:lnTo>
                <a:lnTo>
                  <a:pt x="205" y="305"/>
                </a:lnTo>
                <a:lnTo>
                  <a:pt x="213" y="315"/>
                </a:lnTo>
                <a:close/>
                <a:moveTo>
                  <a:pt x="342" y="305"/>
                </a:moveTo>
                <a:lnTo>
                  <a:pt x="334" y="315"/>
                </a:lnTo>
                <a:lnTo>
                  <a:pt x="213" y="315"/>
                </a:lnTo>
                <a:lnTo>
                  <a:pt x="213" y="297"/>
                </a:lnTo>
                <a:lnTo>
                  <a:pt x="334" y="297"/>
                </a:lnTo>
                <a:lnTo>
                  <a:pt x="342" y="305"/>
                </a:lnTo>
                <a:close/>
                <a:moveTo>
                  <a:pt x="334" y="297"/>
                </a:moveTo>
                <a:lnTo>
                  <a:pt x="342" y="297"/>
                </a:lnTo>
                <a:lnTo>
                  <a:pt x="342" y="305"/>
                </a:lnTo>
                <a:lnTo>
                  <a:pt x="334" y="297"/>
                </a:lnTo>
                <a:close/>
                <a:moveTo>
                  <a:pt x="334" y="381"/>
                </a:moveTo>
                <a:lnTo>
                  <a:pt x="326" y="371"/>
                </a:lnTo>
                <a:lnTo>
                  <a:pt x="326" y="305"/>
                </a:lnTo>
                <a:lnTo>
                  <a:pt x="342" y="305"/>
                </a:lnTo>
                <a:lnTo>
                  <a:pt x="342" y="371"/>
                </a:lnTo>
                <a:lnTo>
                  <a:pt x="334" y="381"/>
                </a:lnTo>
                <a:close/>
                <a:moveTo>
                  <a:pt x="334" y="381"/>
                </a:moveTo>
                <a:lnTo>
                  <a:pt x="326" y="381"/>
                </a:lnTo>
                <a:lnTo>
                  <a:pt x="326" y="371"/>
                </a:lnTo>
                <a:lnTo>
                  <a:pt x="334" y="381"/>
                </a:lnTo>
                <a:close/>
                <a:moveTo>
                  <a:pt x="382" y="371"/>
                </a:moveTo>
                <a:lnTo>
                  <a:pt x="374" y="381"/>
                </a:lnTo>
                <a:lnTo>
                  <a:pt x="334" y="381"/>
                </a:lnTo>
                <a:lnTo>
                  <a:pt x="334" y="363"/>
                </a:lnTo>
                <a:lnTo>
                  <a:pt x="374" y="363"/>
                </a:lnTo>
                <a:lnTo>
                  <a:pt x="382" y="371"/>
                </a:lnTo>
                <a:close/>
                <a:moveTo>
                  <a:pt x="374" y="363"/>
                </a:moveTo>
                <a:lnTo>
                  <a:pt x="382" y="363"/>
                </a:lnTo>
                <a:lnTo>
                  <a:pt x="382" y="371"/>
                </a:lnTo>
                <a:lnTo>
                  <a:pt x="374" y="363"/>
                </a:lnTo>
                <a:close/>
                <a:moveTo>
                  <a:pt x="374" y="418"/>
                </a:moveTo>
                <a:lnTo>
                  <a:pt x="367" y="410"/>
                </a:lnTo>
                <a:lnTo>
                  <a:pt x="367" y="371"/>
                </a:lnTo>
                <a:lnTo>
                  <a:pt x="382" y="371"/>
                </a:lnTo>
                <a:lnTo>
                  <a:pt x="382" y="410"/>
                </a:lnTo>
                <a:lnTo>
                  <a:pt x="374" y="418"/>
                </a:lnTo>
                <a:close/>
                <a:moveTo>
                  <a:pt x="374" y="418"/>
                </a:moveTo>
                <a:lnTo>
                  <a:pt x="367" y="418"/>
                </a:lnTo>
                <a:lnTo>
                  <a:pt x="367" y="410"/>
                </a:lnTo>
                <a:lnTo>
                  <a:pt x="374" y="418"/>
                </a:lnTo>
                <a:close/>
                <a:moveTo>
                  <a:pt x="409" y="410"/>
                </a:moveTo>
                <a:lnTo>
                  <a:pt x="399" y="418"/>
                </a:lnTo>
                <a:lnTo>
                  <a:pt x="374" y="418"/>
                </a:lnTo>
                <a:lnTo>
                  <a:pt x="374" y="401"/>
                </a:lnTo>
                <a:lnTo>
                  <a:pt x="399" y="401"/>
                </a:lnTo>
                <a:lnTo>
                  <a:pt x="409" y="410"/>
                </a:lnTo>
                <a:close/>
                <a:moveTo>
                  <a:pt x="399" y="401"/>
                </a:moveTo>
                <a:lnTo>
                  <a:pt x="409" y="401"/>
                </a:lnTo>
                <a:lnTo>
                  <a:pt x="409" y="410"/>
                </a:lnTo>
                <a:lnTo>
                  <a:pt x="399" y="401"/>
                </a:lnTo>
                <a:close/>
                <a:moveTo>
                  <a:pt x="399" y="447"/>
                </a:moveTo>
                <a:lnTo>
                  <a:pt x="392" y="440"/>
                </a:lnTo>
                <a:lnTo>
                  <a:pt x="392" y="410"/>
                </a:lnTo>
                <a:lnTo>
                  <a:pt x="409" y="410"/>
                </a:lnTo>
                <a:lnTo>
                  <a:pt x="409" y="440"/>
                </a:lnTo>
                <a:lnTo>
                  <a:pt x="399" y="447"/>
                </a:lnTo>
                <a:close/>
                <a:moveTo>
                  <a:pt x="399" y="447"/>
                </a:moveTo>
                <a:lnTo>
                  <a:pt x="392" y="447"/>
                </a:lnTo>
                <a:lnTo>
                  <a:pt x="392" y="440"/>
                </a:lnTo>
                <a:lnTo>
                  <a:pt x="399" y="447"/>
                </a:lnTo>
                <a:close/>
                <a:moveTo>
                  <a:pt x="681" y="440"/>
                </a:moveTo>
                <a:lnTo>
                  <a:pt x="674" y="447"/>
                </a:lnTo>
                <a:lnTo>
                  <a:pt x="399" y="447"/>
                </a:lnTo>
                <a:lnTo>
                  <a:pt x="399" y="432"/>
                </a:lnTo>
                <a:lnTo>
                  <a:pt x="674" y="432"/>
                </a:lnTo>
                <a:lnTo>
                  <a:pt x="681" y="440"/>
                </a:lnTo>
                <a:close/>
                <a:moveTo>
                  <a:pt x="674" y="432"/>
                </a:moveTo>
                <a:lnTo>
                  <a:pt x="681" y="432"/>
                </a:lnTo>
                <a:lnTo>
                  <a:pt x="681" y="440"/>
                </a:lnTo>
                <a:lnTo>
                  <a:pt x="674" y="432"/>
                </a:lnTo>
                <a:close/>
                <a:moveTo>
                  <a:pt x="674" y="496"/>
                </a:moveTo>
                <a:lnTo>
                  <a:pt x="666" y="488"/>
                </a:lnTo>
                <a:lnTo>
                  <a:pt x="666" y="440"/>
                </a:lnTo>
                <a:lnTo>
                  <a:pt x="681" y="440"/>
                </a:lnTo>
                <a:lnTo>
                  <a:pt x="681" y="488"/>
                </a:lnTo>
                <a:lnTo>
                  <a:pt x="674" y="496"/>
                </a:lnTo>
                <a:close/>
                <a:moveTo>
                  <a:pt x="674" y="496"/>
                </a:moveTo>
                <a:lnTo>
                  <a:pt x="666" y="496"/>
                </a:lnTo>
                <a:lnTo>
                  <a:pt x="666" y="488"/>
                </a:lnTo>
                <a:lnTo>
                  <a:pt x="674" y="496"/>
                </a:lnTo>
                <a:close/>
                <a:moveTo>
                  <a:pt x="725" y="488"/>
                </a:moveTo>
                <a:lnTo>
                  <a:pt x="716" y="496"/>
                </a:lnTo>
                <a:lnTo>
                  <a:pt x="674" y="496"/>
                </a:lnTo>
                <a:lnTo>
                  <a:pt x="674" y="481"/>
                </a:lnTo>
                <a:lnTo>
                  <a:pt x="716" y="481"/>
                </a:lnTo>
                <a:lnTo>
                  <a:pt x="725" y="488"/>
                </a:lnTo>
                <a:close/>
                <a:moveTo>
                  <a:pt x="716" y="481"/>
                </a:moveTo>
                <a:lnTo>
                  <a:pt x="725" y="481"/>
                </a:lnTo>
                <a:lnTo>
                  <a:pt x="725" y="488"/>
                </a:lnTo>
                <a:lnTo>
                  <a:pt x="716" y="481"/>
                </a:lnTo>
                <a:close/>
                <a:moveTo>
                  <a:pt x="716" y="535"/>
                </a:moveTo>
                <a:lnTo>
                  <a:pt x="708" y="525"/>
                </a:lnTo>
                <a:lnTo>
                  <a:pt x="708" y="488"/>
                </a:lnTo>
                <a:lnTo>
                  <a:pt x="725" y="488"/>
                </a:lnTo>
                <a:lnTo>
                  <a:pt x="725" y="525"/>
                </a:lnTo>
                <a:lnTo>
                  <a:pt x="716" y="535"/>
                </a:lnTo>
                <a:close/>
                <a:moveTo>
                  <a:pt x="716" y="535"/>
                </a:moveTo>
                <a:lnTo>
                  <a:pt x="708" y="535"/>
                </a:lnTo>
                <a:lnTo>
                  <a:pt x="708" y="525"/>
                </a:lnTo>
                <a:lnTo>
                  <a:pt x="716" y="535"/>
                </a:lnTo>
                <a:close/>
                <a:moveTo>
                  <a:pt x="762" y="525"/>
                </a:moveTo>
                <a:lnTo>
                  <a:pt x="754" y="535"/>
                </a:lnTo>
                <a:lnTo>
                  <a:pt x="716" y="535"/>
                </a:lnTo>
                <a:lnTo>
                  <a:pt x="716" y="518"/>
                </a:lnTo>
                <a:lnTo>
                  <a:pt x="754" y="518"/>
                </a:lnTo>
                <a:lnTo>
                  <a:pt x="762" y="525"/>
                </a:lnTo>
                <a:close/>
                <a:moveTo>
                  <a:pt x="754" y="518"/>
                </a:moveTo>
                <a:lnTo>
                  <a:pt x="762" y="518"/>
                </a:lnTo>
                <a:lnTo>
                  <a:pt x="762" y="525"/>
                </a:lnTo>
                <a:lnTo>
                  <a:pt x="754" y="518"/>
                </a:lnTo>
                <a:close/>
                <a:moveTo>
                  <a:pt x="754" y="578"/>
                </a:moveTo>
                <a:lnTo>
                  <a:pt x="746" y="570"/>
                </a:lnTo>
                <a:lnTo>
                  <a:pt x="746" y="525"/>
                </a:lnTo>
                <a:lnTo>
                  <a:pt x="762" y="525"/>
                </a:lnTo>
                <a:lnTo>
                  <a:pt x="762" y="570"/>
                </a:lnTo>
                <a:lnTo>
                  <a:pt x="754" y="578"/>
                </a:lnTo>
                <a:close/>
                <a:moveTo>
                  <a:pt x="754" y="578"/>
                </a:moveTo>
                <a:lnTo>
                  <a:pt x="746" y="578"/>
                </a:lnTo>
                <a:lnTo>
                  <a:pt x="746" y="570"/>
                </a:lnTo>
                <a:lnTo>
                  <a:pt x="754" y="578"/>
                </a:lnTo>
                <a:close/>
                <a:moveTo>
                  <a:pt x="986" y="570"/>
                </a:moveTo>
                <a:lnTo>
                  <a:pt x="979" y="578"/>
                </a:lnTo>
                <a:lnTo>
                  <a:pt x="754" y="578"/>
                </a:lnTo>
                <a:lnTo>
                  <a:pt x="754" y="563"/>
                </a:lnTo>
                <a:lnTo>
                  <a:pt x="979" y="563"/>
                </a:lnTo>
                <a:lnTo>
                  <a:pt x="986" y="570"/>
                </a:lnTo>
                <a:close/>
                <a:moveTo>
                  <a:pt x="979" y="563"/>
                </a:moveTo>
                <a:lnTo>
                  <a:pt x="986" y="563"/>
                </a:lnTo>
                <a:lnTo>
                  <a:pt x="986" y="570"/>
                </a:lnTo>
                <a:lnTo>
                  <a:pt x="979" y="563"/>
                </a:lnTo>
                <a:close/>
                <a:moveTo>
                  <a:pt x="979" y="623"/>
                </a:moveTo>
                <a:lnTo>
                  <a:pt x="971" y="613"/>
                </a:lnTo>
                <a:lnTo>
                  <a:pt x="971" y="570"/>
                </a:lnTo>
                <a:lnTo>
                  <a:pt x="986" y="570"/>
                </a:lnTo>
                <a:lnTo>
                  <a:pt x="986" y="613"/>
                </a:lnTo>
                <a:lnTo>
                  <a:pt x="979" y="623"/>
                </a:lnTo>
                <a:close/>
                <a:moveTo>
                  <a:pt x="979" y="623"/>
                </a:moveTo>
                <a:lnTo>
                  <a:pt x="971" y="623"/>
                </a:lnTo>
                <a:lnTo>
                  <a:pt x="971" y="613"/>
                </a:lnTo>
                <a:lnTo>
                  <a:pt x="979" y="623"/>
                </a:lnTo>
                <a:close/>
                <a:moveTo>
                  <a:pt x="1021" y="613"/>
                </a:moveTo>
                <a:lnTo>
                  <a:pt x="1013" y="623"/>
                </a:lnTo>
                <a:lnTo>
                  <a:pt x="979" y="623"/>
                </a:lnTo>
                <a:lnTo>
                  <a:pt x="979" y="605"/>
                </a:lnTo>
                <a:lnTo>
                  <a:pt x="1013" y="605"/>
                </a:lnTo>
                <a:lnTo>
                  <a:pt x="1021" y="613"/>
                </a:lnTo>
                <a:close/>
                <a:moveTo>
                  <a:pt x="1013" y="605"/>
                </a:moveTo>
                <a:lnTo>
                  <a:pt x="1021" y="605"/>
                </a:lnTo>
                <a:lnTo>
                  <a:pt x="1021" y="613"/>
                </a:lnTo>
                <a:lnTo>
                  <a:pt x="1013" y="605"/>
                </a:lnTo>
                <a:close/>
                <a:moveTo>
                  <a:pt x="1013" y="670"/>
                </a:moveTo>
                <a:lnTo>
                  <a:pt x="1006" y="660"/>
                </a:lnTo>
                <a:lnTo>
                  <a:pt x="1006" y="613"/>
                </a:lnTo>
                <a:lnTo>
                  <a:pt x="1021" y="613"/>
                </a:lnTo>
                <a:lnTo>
                  <a:pt x="1021" y="660"/>
                </a:lnTo>
                <a:lnTo>
                  <a:pt x="1013" y="670"/>
                </a:lnTo>
                <a:close/>
                <a:moveTo>
                  <a:pt x="1013" y="670"/>
                </a:moveTo>
                <a:lnTo>
                  <a:pt x="1006" y="670"/>
                </a:lnTo>
                <a:lnTo>
                  <a:pt x="1006" y="660"/>
                </a:lnTo>
                <a:lnTo>
                  <a:pt x="1013" y="670"/>
                </a:lnTo>
                <a:close/>
                <a:moveTo>
                  <a:pt x="1088" y="660"/>
                </a:moveTo>
                <a:lnTo>
                  <a:pt x="1078" y="670"/>
                </a:lnTo>
                <a:lnTo>
                  <a:pt x="1013" y="670"/>
                </a:lnTo>
                <a:lnTo>
                  <a:pt x="1013" y="652"/>
                </a:lnTo>
                <a:lnTo>
                  <a:pt x="1078" y="652"/>
                </a:lnTo>
                <a:lnTo>
                  <a:pt x="1088" y="660"/>
                </a:lnTo>
                <a:close/>
                <a:moveTo>
                  <a:pt x="1078" y="652"/>
                </a:moveTo>
                <a:lnTo>
                  <a:pt x="1088" y="652"/>
                </a:lnTo>
                <a:lnTo>
                  <a:pt x="1088" y="660"/>
                </a:lnTo>
                <a:lnTo>
                  <a:pt x="1078" y="652"/>
                </a:lnTo>
                <a:close/>
                <a:moveTo>
                  <a:pt x="1078" y="717"/>
                </a:moveTo>
                <a:lnTo>
                  <a:pt x="1071" y="709"/>
                </a:lnTo>
                <a:lnTo>
                  <a:pt x="1071" y="660"/>
                </a:lnTo>
                <a:lnTo>
                  <a:pt x="1088" y="660"/>
                </a:lnTo>
                <a:lnTo>
                  <a:pt x="1088" y="709"/>
                </a:lnTo>
                <a:lnTo>
                  <a:pt x="1078" y="717"/>
                </a:lnTo>
                <a:close/>
                <a:moveTo>
                  <a:pt x="1078" y="717"/>
                </a:moveTo>
                <a:lnTo>
                  <a:pt x="1071" y="717"/>
                </a:lnTo>
                <a:lnTo>
                  <a:pt x="1071" y="709"/>
                </a:lnTo>
                <a:lnTo>
                  <a:pt x="1078" y="717"/>
                </a:lnTo>
                <a:close/>
                <a:moveTo>
                  <a:pt x="1100" y="709"/>
                </a:moveTo>
                <a:lnTo>
                  <a:pt x="1092" y="717"/>
                </a:lnTo>
                <a:lnTo>
                  <a:pt x="1078" y="717"/>
                </a:lnTo>
                <a:lnTo>
                  <a:pt x="1078" y="701"/>
                </a:lnTo>
                <a:lnTo>
                  <a:pt x="1092" y="701"/>
                </a:lnTo>
                <a:lnTo>
                  <a:pt x="1100" y="709"/>
                </a:lnTo>
                <a:close/>
                <a:moveTo>
                  <a:pt x="1092" y="701"/>
                </a:moveTo>
                <a:lnTo>
                  <a:pt x="1100" y="701"/>
                </a:lnTo>
                <a:lnTo>
                  <a:pt x="1100" y="709"/>
                </a:lnTo>
                <a:lnTo>
                  <a:pt x="1092" y="701"/>
                </a:lnTo>
                <a:close/>
                <a:moveTo>
                  <a:pt x="1092" y="769"/>
                </a:moveTo>
                <a:lnTo>
                  <a:pt x="1084" y="762"/>
                </a:lnTo>
                <a:lnTo>
                  <a:pt x="1084" y="709"/>
                </a:lnTo>
                <a:lnTo>
                  <a:pt x="1100" y="709"/>
                </a:lnTo>
                <a:lnTo>
                  <a:pt x="1100" y="762"/>
                </a:lnTo>
                <a:lnTo>
                  <a:pt x="1092" y="769"/>
                </a:lnTo>
                <a:close/>
                <a:moveTo>
                  <a:pt x="1092" y="769"/>
                </a:moveTo>
                <a:lnTo>
                  <a:pt x="1084" y="769"/>
                </a:lnTo>
                <a:lnTo>
                  <a:pt x="1084" y="762"/>
                </a:lnTo>
                <a:lnTo>
                  <a:pt x="1092" y="769"/>
                </a:lnTo>
                <a:close/>
                <a:moveTo>
                  <a:pt x="1163" y="769"/>
                </a:moveTo>
                <a:lnTo>
                  <a:pt x="1092" y="769"/>
                </a:lnTo>
                <a:lnTo>
                  <a:pt x="1092" y="752"/>
                </a:lnTo>
                <a:lnTo>
                  <a:pt x="1163" y="752"/>
                </a:lnTo>
                <a:lnTo>
                  <a:pt x="1163" y="769"/>
                </a:lnTo>
                <a:close/>
                <a:moveTo>
                  <a:pt x="1299" y="762"/>
                </a:moveTo>
                <a:lnTo>
                  <a:pt x="1291" y="769"/>
                </a:lnTo>
                <a:lnTo>
                  <a:pt x="1163" y="769"/>
                </a:lnTo>
                <a:lnTo>
                  <a:pt x="1163" y="752"/>
                </a:lnTo>
                <a:lnTo>
                  <a:pt x="1291" y="752"/>
                </a:lnTo>
                <a:lnTo>
                  <a:pt x="1299" y="762"/>
                </a:lnTo>
                <a:close/>
                <a:moveTo>
                  <a:pt x="1291" y="752"/>
                </a:moveTo>
                <a:lnTo>
                  <a:pt x="1299" y="752"/>
                </a:lnTo>
                <a:lnTo>
                  <a:pt x="1299" y="762"/>
                </a:lnTo>
                <a:lnTo>
                  <a:pt x="1291" y="752"/>
                </a:lnTo>
                <a:close/>
                <a:moveTo>
                  <a:pt x="1291" y="816"/>
                </a:moveTo>
                <a:lnTo>
                  <a:pt x="1284" y="809"/>
                </a:lnTo>
                <a:lnTo>
                  <a:pt x="1284" y="762"/>
                </a:lnTo>
                <a:lnTo>
                  <a:pt x="1299" y="762"/>
                </a:lnTo>
                <a:lnTo>
                  <a:pt x="1299" y="809"/>
                </a:lnTo>
                <a:lnTo>
                  <a:pt x="1291" y="816"/>
                </a:lnTo>
                <a:close/>
                <a:moveTo>
                  <a:pt x="1291" y="816"/>
                </a:moveTo>
                <a:lnTo>
                  <a:pt x="1284" y="816"/>
                </a:lnTo>
                <a:lnTo>
                  <a:pt x="1284" y="809"/>
                </a:lnTo>
                <a:lnTo>
                  <a:pt x="1291" y="816"/>
                </a:lnTo>
                <a:close/>
                <a:moveTo>
                  <a:pt x="1336" y="809"/>
                </a:moveTo>
                <a:lnTo>
                  <a:pt x="1326" y="816"/>
                </a:lnTo>
                <a:lnTo>
                  <a:pt x="1291" y="816"/>
                </a:lnTo>
                <a:lnTo>
                  <a:pt x="1291" y="801"/>
                </a:lnTo>
                <a:lnTo>
                  <a:pt x="1326" y="801"/>
                </a:lnTo>
                <a:lnTo>
                  <a:pt x="1336" y="809"/>
                </a:lnTo>
                <a:close/>
                <a:moveTo>
                  <a:pt x="1326" y="801"/>
                </a:moveTo>
                <a:lnTo>
                  <a:pt x="1336" y="801"/>
                </a:lnTo>
                <a:lnTo>
                  <a:pt x="1336" y="809"/>
                </a:lnTo>
                <a:lnTo>
                  <a:pt x="1326" y="801"/>
                </a:lnTo>
                <a:close/>
                <a:moveTo>
                  <a:pt x="1326" y="914"/>
                </a:moveTo>
                <a:lnTo>
                  <a:pt x="1318" y="906"/>
                </a:lnTo>
                <a:lnTo>
                  <a:pt x="1318" y="809"/>
                </a:lnTo>
                <a:lnTo>
                  <a:pt x="1336" y="809"/>
                </a:lnTo>
                <a:lnTo>
                  <a:pt x="1336" y="906"/>
                </a:lnTo>
                <a:lnTo>
                  <a:pt x="1326" y="914"/>
                </a:lnTo>
                <a:close/>
                <a:moveTo>
                  <a:pt x="1326" y="914"/>
                </a:moveTo>
                <a:lnTo>
                  <a:pt x="1318" y="914"/>
                </a:lnTo>
                <a:lnTo>
                  <a:pt x="1318" y="906"/>
                </a:lnTo>
                <a:lnTo>
                  <a:pt x="1326" y="914"/>
                </a:lnTo>
                <a:close/>
                <a:moveTo>
                  <a:pt x="1353" y="906"/>
                </a:moveTo>
                <a:lnTo>
                  <a:pt x="1343" y="914"/>
                </a:lnTo>
                <a:lnTo>
                  <a:pt x="1326" y="914"/>
                </a:lnTo>
                <a:lnTo>
                  <a:pt x="1326" y="898"/>
                </a:lnTo>
                <a:lnTo>
                  <a:pt x="1343" y="898"/>
                </a:lnTo>
                <a:lnTo>
                  <a:pt x="1353" y="906"/>
                </a:lnTo>
                <a:close/>
                <a:moveTo>
                  <a:pt x="1343" y="898"/>
                </a:moveTo>
                <a:lnTo>
                  <a:pt x="1353" y="898"/>
                </a:lnTo>
                <a:lnTo>
                  <a:pt x="1353" y="906"/>
                </a:lnTo>
                <a:lnTo>
                  <a:pt x="1343" y="898"/>
                </a:lnTo>
                <a:close/>
                <a:moveTo>
                  <a:pt x="1343" y="974"/>
                </a:moveTo>
                <a:lnTo>
                  <a:pt x="1336" y="967"/>
                </a:lnTo>
                <a:lnTo>
                  <a:pt x="1336" y="906"/>
                </a:lnTo>
                <a:lnTo>
                  <a:pt x="1353" y="906"/>
                </a:lnTo>
                <a:lnTo>
                  <a:pt x="1353" y="967"/>
                </a:lnTo>
                <a:lnTo>
                  <a:pt x="1343" y="974"/>
                </a:lnTo>
                <a:close/>
                <a:moveTo>
                  <a:pt x="1343" y="974"/>
                </a:moveTo>
                <a:lnTo>
                  <a:pt x="1336" y="974"/>
                </a:lnTo>
                <a:lnTo>
                  <a:pt x="1336" y="967"/>
                </a:lnTo>
                <a:lnTo>
                  <a:pt x="1343" y="974"/>
                </a:lnTo>
                <a:close/>
                <a:moveTo>
                  <a:pt x="1495" y="967"/>
                </a:moveTo>
                <a:lnTo>
                  <a:pt x="1487" y="974"/>
                </a:lnTo>
                <a:lnTo>
                  <a:pt x="1343" y="974"/>
                </a:lnTo>
                <a:lnTo>
                  <a:pt x="1343" y="957"/>
                </a:lnTo>
                <a:lnTo>
                  <a:pt x="1487" y="957"/>
                </a:lnTo>
                <a:lnTo>
                  <a:pt x="1495" y="967"/>
                </a:lnTo>
                <a:close/>
                <a:moveTo>
                  <a:pt x="1487" y="957"/>
                </a:moveTo>
                <a:lnTo>
                  <a:pt x="1495" y="957"/>
                </a:lnTo>
                <a:lnTo>
                  <a:pt x="1495" y="967"/>
                </a:lnTo>
                <a:lnTo>
                  <a:pt x="1487" y="957"/>
                </a:lnTo>
                <a:close/>
                <a:moveTo>
                  <a:pt x="1487" y="1031"/>
                </a:moveTo>
                <a:lnTo>
                  <a:pt x="1479" y="1023"/>
                </a:lnTo>
                <a:lnTo>
                  <a:pt x="1479" y="967"/>
                </a:lnTo>
                <a:lnTo>
                  <a:pt x="1495" y="967"/>
                </a:lnTo>
                <a:lnTo>
                  <a:pt x="1495" y="1023"/>
                </a:lnTo>
                <a:lnTo>
                  <a:pt x="1487" y="1031"/>
                </a:lnTo>
                <a:close/>
                <a:moveTo>
                  <a:pt x="1487" y="1031"/>
                </a:moveTo>
                <a:lnTo>
                  <a:pt x="1479" y="1031"/>
                </a:lnTo>
                <a:lnTo>
                  <a:pt x="1479" y="1023"/>
                </a:lnTo>
                <a:lnTo>
                  <a:pt x="1487" y="1031"/>
                </a:lnTo>
                <a:close/>
                <a:moveTo>
                  <a:pt x="1554" y="1031"/>
                </a:moveTo>
                <a:lnTo>
                  <a:pt x="1487" y="1031"/>
                </a:lnTo>
                <a:lnTo>
                  <a:pt x="1487" y="1015"/>
                </a:lnTo>
                <a:lnTo>
                  <a:pt x="1554" y="1015"/>
                </a:lnTo>
                <a:lnTo>
                  <a:pt x="1554" y="1031"/>
                </a:lnTo>
                <a:close/>
                <a:moveTo>
                  <a:pt x="1996" y="1023"/>
                </a:moveTo>
                <a:lnTo>
                  <a:pt x="1986" y="1031"/>
                </a:lnTo>
                <a:lnTo>
                  <a:pt x="1554" y="1031"/>
                </a:lnTo>
                <a:lnTo>
                  <a:pt x="1554" y="1015"/>
                </a:lnTo>
                <a:lnTo>
                  <a:pt x="1986" y="1015"/>
                </a:lnTo>
                <a:lnTo>
                  <a:pt x="1996" y="1023"/>
                </a:lnTo>
                <a:close/>
                <a:moveTo>
                  <a:pt x="1986" y="1015"/>
                </a:moveTo>
                <a:lnTo>
                  <a:pt x="1996" y="1015"/>
                </a:lnTo>
                <a:lnTo>
                  <a:pt x="1996" y="1023"/>
                </a:lnTo>
                <a:lnTo>
                  <a:pt x="1986" y="1015"/>
                </a:lnTo>
                <a:close/>
                <a:moveTo>
                  <a:pt x="1986" y="1097"/>
                </a:moveTo>
                <a:lnTo>
                  <a:pt x="1978" y="1088"/>
                </a:lnTo>
                <a:lnTo>
                  <a:pt x="1978" y="1023"/>
                </a:lnTo>
                <a:lnTo>
                  <a:pt x="1996" y="1023"/>
                </a:lnTo>
                <a:lnTo>
                  <a:pt x="1996" y="1088"/>
                </a:lnTo>
                <a:lnTo>
                  <a:pt x="1986" y="1097"/>
                </a:lnTo>
                <a:close/>
                <a:moveTo>
                  <a:pt x="1986" y="1097"/>
                </a:moveTo>
                <a:lnTo>
                  <a:pt x="1978" y="1097"/>
                </a:lnTo>
                <a:lnTo>
                  <a:pt x="1978" y="1088"/>
                </a:lnTo>
                <a:lnTo>
                  <a:pt x="1986" y="1097"/>
                </a:lnTo>
                <a:close/>
                <a:moveTo>
                  <a:pt x="2047" y="1088"/>
                </a:moveTo>
                <a:lnTo>
                  <a:pt x="2040" y="1097"/>
                </a:lnTo>
                <a:lnTo>
                  <a:pt x="1986" y="1097"/>
                </a:lnTo>
                <a:lnTo>
                  <a:pt x="1986" y="1080"/>
                </a:lnTo>
                <a:lnTo>
                  <a:pt x="2040" y="1080"/>
                </a:lnTo>
                <a:lnTo>
                  <a:pt x="2047" y="1088"/>
                </a:lnTo>
                <a:close/>
                <a:moveTo>
                  <a:pt x="2040" y="1080"/>
                </a:moveTo>
                <a:lnTo>
                  <a:pt x="2047" y="1080"/>
                </a:lnTo>
                <a:lnTo>
                  <a:pt x="2047" y="1088"/>
                </a:lnTo>
                <a:lnTo>
                  <a:pt x="2040" y="1080"/>
                </a:lnTo>
                <a:close/>
                <a:moveTo>
                  <a:pt x="2040" y="1168"/>
                </a:moveTo>
                <a:lnTo>
                  <a:pt x="2032" y="1158"/>
                </a:lnTo>
                <a:lnTo>
                  <a:pt x="2032" y="1088"/>
                </a:lnTo>
                <a:lnTo>
                  <a:pt x="2047" y="1088"/>
                </a:lnTo>
                <a:lnTo>
                  <a:pt x="2047" y="1158"/>
                </a:lnTo>
                <a:lnTo>
                  <a:pt x="2040" y="1168"/>
                </a:lnTo>
                <a:close/>
                <a:moveTo>
                  <a:pt x="2040" y="1168"/>
                </a:moveTo>
                <a:lnTo>
                  <a:pt x="2032" y="1168"/>
                </a:lnTo>
                <a:lnTo>
                  <a:pt x="2032" y="1158"/>
                </a:lnTo>
                <a:lnTo>
                  <a:pt x="2040" y="1168"/>
                </a:lnTo>
                <a:close/>
                <a:moveTo>
                  <a:pt x="2130" y="1168"/>
                </a:moveTo>
                <a:lnTo>
                  <a:pt x="2040" y="1168"/>
                </a:lnTo>
                <a:lnTo>
                  <a:pt x="2040" y="1150"/>
                </a:lnTo>
                <a:lnTo>
                  <a:pt x="2130" y="1150"/>
                </a:lnTo>
                <a:lnTo>
                  <a:pt x="2130" y="1168"/>
                </a:lnTo>
                <a:close/>
                <a:moveTo>
                  <a:pt x="2452" y="1158"/>
                </a:moveTo>
                <a:lnTo>
                  <a:pt x="2444" y="1168"/>
                </a:lnTo>
                <a:lnTo>
                  <a:pt x="2130" y="1168"/>
                </a:lnTo>
                <a:lnTo>
                  <a:pt x="2130" y="1150"/>
                </a:lnTo>
                <a:lnTo>
                  <a:pt x="2444" y="1150"/>
                </a:lnTo>
                <a:lnTo>
                  <a:pt x="2452" y="1158"/>
                </a:lnTo>
                <a:close/>
                <a:moveTo>
                  <a:pt x="2444" y="1150"/>
                </a:moveTo>
                <a:lnTo>
                  <a:pt x="2452" y="1150"/>
                </a:lnTo>
                <a:lnTo>
                  <a:pt x="2452" y="1158"/>
                </a:lnTo>
                <a:lnTo>
                  <a:pt x="2444" y="1150"/>
                </a:lnTo>
                <a:close/>
                <a:moveTo>
                  <a:pt x="2444" y="1302"/>
                </a:moveTo>
                <a:lnTo>
                  <a:pt x="2435" y="1295"/>
                </a:lnTo>
                <a:lnTo>
                  <a:pt x="2435" y="1158"/>
                </a:lnTo>
                <a:lnTo>
                  <a:pt x="2452" y="1158"/>
                </a:lnTo>
                <a:lnTo>
                  <a:pt x="2452" y="1295"/>
                </a:lnTo>
                <a:lnTo>
                  <a:pt x="2444" y="1302"/>
                </a:lnTo>
                <a:close/>
                <a:moveTo>
                  <a:pt x="2444" y="1302"/>
                </a:moveTo>
                <a:lnTo>
                  <a:pt x="2435" y="1302"/>
                </a:lnTo>
                <a:lnTo>
                  <a:pt x="2435" y="1295"/>
                </a:lnTo>
                <a:lnTo>
                  <a:pt x="2444" y="1302"/>
                </a:lnTo>
                <a:close/>
                <a:moveTo>
                  <a:pt x="3565" y="1295"/>
                </a:moveTo>
                <a:lnTo>
                  <a:pt x="3557" y="1302"/>
                </a:lnTo>
                <a:lnTo>
                  <a:pt x="2444" y="1302"/>
                </a:lnTo>
                <a:lnTo>
                  <a:pt x="2444" y="1287"/>
                </a:lnTo>
                <a:lnTo>
                  <a:pt x="3557" y="1287"/>
                </a:lnTo>
                <a:lnTo>
                  <a:pt x="3565" y="1295"/>
                </a:lnTo>
                <a:close/>
                <a:moveTo>
                  <a:pt x="3557" y="1287"/>
                </a:moveTo>
                <a:lnTo>
                  <a:pt x="3565" y="1287"/>
                </a:lnTo>
                <a:lnTo>
                  <a:pt x="3565" y="1295"/>
                </a:lnTo>
                <a:lnTo>
                  <a:pt x="3557" y="1287"/>
                </a:lnTo>
                <a:close/>
                <a:moveTo>
                  <a:pt x="3550" y="2277"/>
                </a:moveTo>
                <a:lnTo>
                  <a:pt x="3550" y="1295"/>
                </a:lnTo>
                <a:lnTo>
                  <a:pt x="3565" y="1295"/>
                </a:lnTo>
                <a:lnTo>
                  <a:pt x="3565" y="2277"/>
                </a:lnTo>
                <a:lnTo>
                  <a:pt x="3550" y="2277"/>
                </a:lnTo>
                <a:close/>
              </a:path>
            </a:pathLst>
          </a:custGeom>
          <a:solidFill>
            <a:schemeClr val="accent1"/>
          </a:solidFill>
          <a:ln w="9525">
            <a:solidFill>
              <a:schemeClr val="accent1"/>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2" name="Rectangle 54"/>
          <p:cNvSpPr>
            <a:spLocks noChangeArrowheads="1"/>
          </p:cNvSpPr>
          <p:nvPr/>
        </p:nvSpPr>
        <p:spPr bwMode="auto">
          <a:xfrm>
            <a:off x="7108840" y="3654433"/>
            <a:ext cx="23813" cy="71437"/>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43" name="Rectangle 55"/>
          <p:cNvSpPr>
            <a:spLocks noChangeArrowheads="1"/>
          </p:cNvSpPr>
          <p:nvPr/>
        </p:nvSpPr>
        <p:spPr bwMode="auto">
          <a:xfrm>
            <a:off x="7240597" y="3654433"/>
            <a:ext cx="26987" cy="71437"/>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44" name="Rectangle 56"/>
          <p:cNvSpPr>
            <a:spLocks noChangeArrowheads="1"/>
          </p:cNvSpPr>
          <p:nvPr/>
        </p:nvSpPr>
        <p:spPr bwMode="auto">
          <a:xfrm>
            <a:off x="7254875" y="3654433"/>
            <a:ext cx="26988" cy="71437"/>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45" name="Rectangle 57"/>
          <p:cNvSpPr>
            <a:spLocks noChangeArrowheads="1"/>
          </p:cNvSpPr>
          <p:nvPr/>
        </p:nvSpPr>
        <p:spPr bwMode="auto">
          <a:xfrm>
            <a:off x="7423156" y="3654433"/>
            <a:ext cx="23813" cy="71437"/>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46" name="Rectangle 58"/>
          <p:cNvSpPr>
            <a:spLocks noChangeArrowheads="1"/>
          </p:cNvSpPr>
          <p:nvPr/>
        </p:nvSpPr>
        <p:spPr bwMode="auto">
          <a:xfrm>
            <a:off x="8378832" y="3654433"/>
            <a:ext cx="23813" cy="71437"/>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47" name="Rectangle 59"/>
          <p:cNvSpPr>
            <a:spLocks noChangeArrowheads="1"/>
          </p:cNvSpPr>
          <p:nvPr/>
        </p:nvSpPr>
        <p:spPr bwMode="auto">
          <a:xfrm>
            <a:off x="6721475" y="3492495"/>
            <a:ext cx="25400" cy="69850"/>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48" name="Rectangle 60"/>
          <p:cNvSpPr>
            <a:spLocks noChangeArrowheads="1"/>
          </p:cNvSpPr>
          <p:nvPr/>
        </p:nvSpPr>
        <p:spPr bwMode="auto">
          <a:xfrm>
            <a:off x="6707191" y="3492495"/>
            <a:ext cx="23812" cy="69850"/>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49" name="Rectangle 61"/>
          <p:cNvSpPr>
            <a:spLocks noChangeArrowheads="1"/>
          </p:cNvSpPr>
          <p:nvPr/>
        </p:nvSpPr>
        <p:spPr bwMode="auto">
          <a:xfrm>
            <a:off x="6678631" y="3492495"/>
            <a:ext cx="28575" cy="69850"/>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50" name="Rectangle 62"/>
          <p:cNvSpPr>
            <a:spLocks noChangeArrowheads="1"/>
          </p:cNvSpPr>
          <p:nvPr/>
        </p:nvSpPr>
        <p:spPr bwMode="auto">
          <a:xfrm>
            <a:off x="6645275" y="3492495"/>
            <a:ext cx="25400" cy="69850"/>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51" name="Rectangle 63"/>
          <p:cNvSpPr>
            <a:spLocks noChangeArrowheads="1"/>
          </p:cNvSpPr>
          <p:nvPr/>
        </p:nvSpPr>
        <p:spPr bwMode="auto">
          <a:xfrm>
            <a:off x="6511940" y="3492495"/>
            <a:ext cx="23813" cy="69850"/>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52" name="Rectangle 64"/>
          <p:cNvSpPr>
            <a:spLocks noChangeArrowheads="1"/>
          </p:cNvSpPr>
          <p:nvPr/>
        </p:nvSpPr>
        <p:spPr bwMode="auto">
          <a:xfrm>
            <a:off x="6435727" y="3492495"/>
            <a:ext cx="26988" cy="69850"/>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53" name="Rectangle 65"/>
          <p:cNvSpPr>
            <a:spLocks noChangeArrowheads="1"/>
          </p:cNvSpPr>
          <p:nvPr/>
        </p:nvSpPr>
        <p:spPr bwMode="auto">
          <a:xfrm>
            <a:off x="6286508" y="3492495"/>
            <a:ext cx="23813" cy="69850"/>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54" name="Rectangle 66"/>
          <p:cNvSpPr>
            <a:spLocks noChangeArrowheads="1"/>
          </p:cNvSpPr>
          <p:nvPr/>
        </p:nvSpPr>
        <p:spPr bwMode="auto">
          <a:xfrm>
            <a:off x="5662617" y="3332157"/>
            <a:ext cx="26987" cy="69850"/>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55" name="Rectangle 67"/>
          <p:cNvSpPr>
            <a:spLocks noChangeArrowheads="1"/>
          </p:cNvSpPr>
          <p:nvPr/>
        </p:nvSpPr>
        <p:spPr bwMode="auto">
          <a:xfrm>
            <a:off x="5586429" y="3332157"/>
            <a:ext cx="26987" cy="69850"/>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56" name="Rectangle 68"/>
          <p:cNvSpPr>
            <a:spLocks noChangeArrowheads="1"/>
          </p:cNvSpPr>
          <p:nvPr/>
        </p:nvSpPr>
        <p:spPr bwMode="auto">
          <a:xfrm>
            <a:off x="5497515" y="3332157"/>
            <a:ext cx="23812" cy="69850"/>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57" name="Rectangle 69"/>
          <p:cNvSpPr>
            <a:spLocks noChangeArrowheads="1"/>
          </p:cNvSpPr>
          <p:nvPr/>
        </p:nvSpPr>
        <p:spPr bwMode="auto">
          <a:xfrm>
            <a:off x="5497515" y="3330584"/>
            <a:ext cx="23812" cy="71437"/>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58" name="Rectangle 70"/>
          <p:cNvSpPr>
            <a:spLocks noChangeArrowheads="1"/>
          </p:cNvSpPr>
          <p:nvPr/>
        </p:nvSpPr>
        <p:spPr bwMode="auto">
          <a:xfrm>
            <a:off x="5153037" y="3192459"/>
            <a:ext cx="28575" cy="69850"/>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59" name="Rectangle 71"/>
          <p:cNvSpPr>
            <a:spLocks noChangeArrowheads="1"/>
          </p:cNvSpPr>
          <p:nvPr/>
        </p:nvSpPr>
        <p:spPr bwMode="auto">
          <a:xfrm>
            <a:off x="5143518" y="3076572"/>
            <a:ext cx="28575" cy="69850"/>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60" name="Rectangle 72"/>
          <p:cNvSpPr>
            <a:spLocks noChangeArrowheads="1"/>
          </p:cNvSpPr>
          <p:nvPr/>
        </p:nvSpPr>
        <p:spPr bwMode="auto">
          <a:xfrm>
            <a:off x="4760921" y="2959095"/>
            <a:ext cx="26987" cy="68262"/>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61" name="Rectangle 73"/>
          <p:cNvSpPr>
            <a:spLocks noChangeArrowheads="1"/>
          </p:cNvSpPr>
          <p:nvPr/>
        </p:nvSpPr>
        <p:spPr bwMode="auto">
          <a:xfrm>
            <a:off x="4629151" y="2844795"/>
            <a:ext cx="25400" cy="69850"/>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62" name="Rectangle 74"/>
          <p:cNvSpPr>
            <a:spLocks noChangeArrowheads="1"/>
          </p:cNvSpPr>
          <p:nvPr/>
        </p:nvSpPr>
        <p:spPr bwMode="auto">
          <a:xfrm>
            <a:off x="4194184" y="2740034"/>
            <a:ext cx="23813" cy="71437"/>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63" name="Rectangle 75"/>
          <p:cNvSpPr>
            <a:spLocks noChangeArrowheads="1"/>
          </p:cNvSpPr>
          <p:nvPr/>
        </p:nvSpPr>
        <p:spPr bwMode="auto">
          <a:xfrm>
            <a:off x="4151315" y="2695572"/>
            <a:ext cx="23812" cy="69850"/>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64" name="Rectangle 76"/>
          <p:cNvSpPr>
            <a:spLocks noChangeArrowheads="1"/>
          </p:cNvSpPr>
          <p:nvPr/>
        </p:nvSpPr>
        <p:spPr bwMode="auto">
          <a:xfrm>
            <a:off x="4157663" y="2695572"/>
            <a:ext cx="23812" cy="69850"/>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65" name="Rectangle 77"/>
          <p:cNvSpPr>
            <a:spLocks noChangeArrowheads="1"/>
          </p:cNvSpPr>
          <p:nvPr/>
        </p:nvSpPr>
        <p:spPr bwMode="auto">
          <a:xfrm>
            <a:off x="4090991" y="2636832"/>
            <a:ext cx="23812" cy="69850"/>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66" name="Rectangle 78"/>
          <p:cNvSpPr>
            <a:spLocks noChangeArrowheads="1"/>
          </p:cNvSpPr>
          <p:nvPr/>
        </p:nvSpPr>
        <p:spPr bwMode="auto">
          <a:xfrm>
            <a:off x="4095751" y="2636832"/>
            <a:ext cx="25400" cy="69850"/>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67" name="Rectangle 79"/>
          <p:cNvSpPr>
            <a:spLocks noChangeArrowheads="1"/>
          </p:cNvSpPr>
          <p:nvPr/>
        </p:nvSpPr>
        <p:spPr bwMode="auto">
          <a:xfrm>
            <a:off x="4054492" y="2636832"/>
            <a:ext cx="23813" cy="69850"/>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68" name="Rectangle 80"/>
          <p:cNvSpPr>
            <a:spLocks noChangeArrowheads="1"/>
          </p:cNvSpPr>
          <p:nvPr/>
        </p:nvSpPr>
        <p:spPr bwMode="auto">
          <a:xfrm>
            <a:off x="3578225" y="2555884"/>
            <a:ext cx="25400" cy="71437"/>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69" name="Rectangle 81"/>
          <p:cNvSpPr>
            <a:spLocks noChangeArrowheads="1"/>
          </p:cNvSpPr>
          <p:nvPr/>
        </p:nvSpPr>
        <p:spPr bwMode="auto">
          <a:xfrm>
            <a:off x="3578225" y="2476509"/>
            <a:ext cx="25400" cy="73025"/>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70" name="Rectangle 82"/>
          <p:cNvSpPr>
            <a:spLocks noChangeArrowheads="1"/>
          </p:cNvSpPr>
          <p:nvPr/>
        </p:nvSpPr>
        <p:spPr bwMode="auto">
          <a:xfrm>
            <a:off x="3571875" y="2476509"/>
            <a:ext cx="25400" cy="73025"/>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71" name="Rectangle 83"/>
          <p:cNvSpPr>
            <a:spLocks noChangeArrowheads="1"/>
          </p:cNvSpPr>
          <p:nvPr/>
        </p:nvSpPr>
        <p:spPr bwMode="auto">
          <a:xfrm>
            <a:off x="3544905" y="2476509"/>
            <a:ext cx="26987" cy="73025"/>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72" name="Rectangle 84"/>
          <p:cNvSpPr>
            <a:spLocks noChangeArrowheads="1"/>
          </p:cNvSpPr>
          <p:nvPr/>
        </p:nvSpPr>
        <p:spPr bwMode="auto">
          <a:xfrm>
            <a:off x="3511564" y="2476509"/>
            <a:ext cx="23813" cy="73025"/>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73" name="Rectangle 85"/>
          <p:cNvSpPr>
            <a:spLocks noChangeArrowheads="1"/>
          </p:cNvSpPr>
          <p:nvPr/>
        </p:nvSpPr>
        <p:spPr bwMode="auto">
          <a:xfrm>
            <a:off x="3451240" y="2476509"/>
            <a:ext cx="23813" cy="73025"/>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74" name="Rectangle 86"/>
          <p:cNvSpPr>
            <a:spLocks noChangeArrowheads="1"/>
          </p:cNvSpPr>
          <p:nvPr/>
        </p:nvSpPr>
        <p:spPr bwMode="auto">
          <a:xfrm>
            <a:off x="3349625" y="2406645"/>
            <a:ext cx="25400" cy="69850"/>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75" name="Rectangle 87"/>
          <p:cNvSpPr>
            <a:spLocks noChangeArrowheads="1"/>
          </p:cNvSpPr>
          <p:nvPr/>
        </p:nvSpPr>
        <p:spPr bwMode="auto">
          <a:xfrm>
            <a:off x="3313113" y="2406645"/>
            <a:ext cx="25400" cy="69850"/>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76" name="Rectangle 88"/>
          <p:cNvSpPr>
            <a:spLocks noChangeArrowheads="1"/>
          </p:cNvSpPr>
          <p:nvPr/>
        </p:nvSpPr>
        <p:spPr bwMode="auto">
          <a:xfrm>
            <a:off x="3057543" y="2125659"/>
            <a:ext cx="28575" cy="69850"/>
          </a:xfrm>
          <a:prstGeom prst="rect">
            <a:avLst/>
          </a:prstGeom>
          <a:solidFill>
            <a:schemeClr val="bg1">
              <a:lumMod val="50000"/>
            </a:schemeClr>
          </a:solidFill>
          <a:ln w="9525">
            <a:solidFill>
              <a:srgbClr val="002060"/>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77" name="Rectangle 89"/>
          <p:cNvSpPr>
            <a:spLocks noChangeArrowheads="1"/>
          </p:cNvSpPr>
          <p:nvPr/>
        </p:nvSpPr>
        <p:spPr bwMode="auto">
          <a:xfrm>
            <a:off x="3276600" y="2159009"/>
            <a:ext cx="25400" cy="71437"/>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78" name="Rectangle 90"/>
          <p:cNvSpPr>
            <a:spLocks noChangeArrowheads="1"/>
          </p:cNvSpPr>
          <p:nvPr/>
        </p:nvSpPr>
        <p:spPr bwMode="auto">
          <a:xfrm>
            <a:off x="3289316" y="2159009"/>
            <a:ext cx="23813" cy="71437"/>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79" name="Rectangle 91"/>
          <p:cNvSpPr>
            <a:spLocks noChangeArrowheads="1"/>
          </p:cNvSpPr>
          <p:nvPr/>
        </p:nvSpPr>
        <p:spPr bwMode="auto">
          <a:xfrm>
            <a:off x="3279789" y="2359030"/>
            <a:ext cx="92075" cy="20637"/>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80" name="Rectangle 92"/>
          <p:cNvSpPr>
            <a:spLocks noChangeArrowheads="1"/>
          </p:cNvSpPr>
          <p:nvPr/>
        </p:nvSpPr>
        <p:spPr bwMode="auto">
          <a:xfrm>
            <a:off x="3279789" y="2435220"/>
            <a:ext cx="92075" cy="19050"/>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81" name="Rectangle 93"/>
          <p:cNvSpPr>
            <a:spLocks noChangeArrowheads="1"/>
          </p:cNvSpPr>
          <p:nvPr/>
        </p:nvSpPr>
        <p:spPr bwMode="auto">
          <a:xfrm>
            <a:off x="3255969" y="2184403"/>
            <a:ext cx="92075" cy="20637"/>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82" name="Rectangle 94"/>
          <p:cNvSpPr>
            <a:spLocks noChangeArrowheads="1"/>
          </p:cNvSpPr>
          <p:nvPr/>
        </p:nvSpPr>
        <p:spPr bwMode="auto">
          <a:xfrm>
            <a:off x="3544905" y="2581279"/>
            <a:ext cx="92075" cy="20637"/>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83" name="Rectangle 95"/>
          <p:cNvSpPr>
            <a:spLocks noChangeArrowheads="1"/>
          </p:cNvSpPr>
          <p:nvPr/>
        </p:nvSpPr>
        <p:spPr bwMode="auto">
          <a:xfrm>
            <a:off x="4151321" y="2765428"/>
            <a:ext cx="92075" cy="20637"/>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84" name="Rectangle 96"/>
          <p:cNvSpPr>
            <a:spLocks noChangeArrowheads="1"/>
          </p:cNvSpPr>
          <p:nvPr/>
        </p:nvSpPr>
        <p:spPr bwMode="auto">
          <a:xfrm>
            <a:off x="4727575" y="2982907"/>
            <a:ext cx="90488" cy="19050"/>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85" name="Rectangle 97"/>
          <p:cNvSpPr>
            <a:spLocks noChangeArrowheads="1"/>
          </p:cNvSpPr>
          <p:nvPr/>
        </p:nvSpPr>
        <p:spPr bwMode="auto">
          <a:xfrm>
            <a:off x="5119689" y="3217857"/>
            <a:ext cx="95251" cy="19050"/>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86" name="Rectangle 98"/>
          <p:cNvSpPr>
            <a:spLocks noChangeArrowheads="1"/>
          </p:cNvSpPr>
          <p:nvPr/>
        </p:nvSpPr>
        <p:spPr bwMode="auto">
          <a:xfrm>
            <a:off x="6253173" y="3517908"/>
            <a:ext cx="90487" cy="22225"/>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87" name="Rectangle 99"/>
          <p:cNvSpPr>
            <a:spLocks noChangeArrowheads="1"/>
          </p:cNvSpPr>
          <p:nvPr/>
        </p:nvSpPr>
        <p:spPr bwMode="auto">
          <a:xfrm>
            <a:off x="3368692" y="2444745"/>
            <a:ext cx="23813" cy="69850"/>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88" name="Rectangle 100"/>
          <p:cNvSpPr>
            <a:spLocks noChangeArrowheads="1"/>
          </p:cNvSpPr>
          <p:nvPr/>
        </p:nvSpPr>
        <p:spPr bwMode="auto">
          <a:xfrm>
            <a:off x="3389313" y="2476509"/>
            <a:ext cx="25400" cy="73025"/>
          </a:xfrm>
          <a:prstGeom prst="rect">
            <a:avLst/>
          </a:prstGeom>
          <a:solidFill>
            <a:schemeClr val="accent1"/>
          </a:solidFill>
          <a:ln w="9525">
            <a:solidFill>
              <a:schemeClr val="accent1"/>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000099"/>
              </a:solidFill>
              <a:effectLst/>
              <a:uLnTx/>
              <a:uFillTx/>
              <a:latin typeface="Calibri" pitchFamily="34" charset="0"/>
              <a:ea typeface="+mn-ea"/>
              <a:cs typeface="Arial" panose="020B0604020202020204" pitchFamily="34" charset="0"/>
            </a:endParaRPr>
          </a:p>
        </p:txBody>
      </p:sp>
      <p:sp>
        <p:nvSpPr>
          <p:cNvPr id="489" name="Line 11"/>
          <p:cNvSpPr>
            <a:spLocks noChangeShapeType="1"/>
          </p:cNvSpPr>
          <p:nvPr/>
        </p:nvSpPr>
        <p:spPr bwMode="auto">
          <a:xfrm flipH="1">
            <a:off x="5741991" y="2674932"/>
            <a:ext cx="234951" cy="0"/>
          </a:xfrm>
          <a:prstGeom prst="line">
            <a:avLst/>
          </a:prstGeom>
          <a:noFill/>
          <a:ln w="28575">
            <a:solidFill>
              <a:schemeClr val="accent3"/>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0" name="Rectangle 47"/>
          <p:cNvSpPr>
            <a:spLocks noChangeArrowheads="1"/>
          </p:cNvSpPr>
          <p:nvPr/>
        </p:nvSpPr>
        <p:spPr bwMode="auto">
          <a:xfrm>
            <a:off x="4464051" y="4859334"/>
            <a:ext cx="26988" cy="69850"/>
          </a:xfrm>
          <a:prstGeom prst="rect">
            <a:avLst/>
          </a:prstGeom>
          <a:solidFill>
            <a:schemeClr val="accent5">
              <a:lumMod val="10000"/>
            </a:schemeClr>
          </a:solidFill>
          <a:ln w="9525" cmpd="sng">
            <a:solidFill>
              <a:srgbClr val="002060"/>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Calibri" pitchFamily="34" charset="0"/>
              <a:ea typeface="+mn-ea"/>
              <a:cs typeface="Arial" panose="020B0604020202020204" pitchFamily="34" charset="0"/>
            </a:endParaRPr>
          </a:p>
        </p:txBody>
      </p:sp>
      <p:sp>
        <p:nvSpPr>
          <p:cNvPr id="491" name="Rectangle 47"/>
          <p:cNvSpPr>
            <a:spLocks noChangeArrowheads="1"/>
          </p:cNvSpPr>
          <p:nvPr/>
        </p:nvSpPr>
        <p:spPr bwMode="auto">
          <a:xfrm>
            <a:off x="5889627" y="4859334"/>
            <a:ext cx="26988" cy="69850"/>
          </a:xfrm>
          <a:prstGeom prst="rect">
            <a:avLst/>
          </a:prstGeom>
          <a:solidFill>
            <a:schemeClr val="accent5">
              <a:lumMod val="10000"/>
            </a:schemeClr>
          </a:solidFill>
          <a:ln w="9525">
            <a:solidFill>
              <a:srgbClr val="002060"/>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Calibri" pitchFamily="34" charset="0"/>
              <a:ea typeface="+mn-ea"/>
              <a:cs typeface="Arial" panose="020B0604020202020204" pitchFamily="34" charset="0"/>
            </a:endParaRPr>
          </a:p>
        </p:txBody>
      </p:sp>
      <p:sp>
        <p:nvSpPr>
          <p:cNvPr id="492" name="Rectangle 47"/>
          <p:cNvSpPr>
            <a:spLocks noChangeArrowheads="1"/>
          </p:cNvSpPr>
          <p:nvPr/>
        </p:nvSpPr>
        <p:spPr bwMode="auto">
          <a:xfrm>
            <a:off x="7312027" y="4859334"/>
            <a:ext cx="26988" cy="69850"/>
          </a:xfrm>
          <a:prstGeom prst="rect">
            <a:avLst/>
          </a:prstGeom>
          <a:solidFill>
            <a:schemeClr val="accent5">
              <a:lumMod val="10000"/>
            </a:schemeClr>
          </a:solidFill>
          <a:ln w="9525">
            <a:solidFill>
              <a:srgbClr val="002060"/>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Calibri" pitchFamily="34" charset="0"/>
              <a:ea typeface="+mn-ea"/>
              <a:cs typeface="Arial" panose="020B0604020202020204" pitchFamily="34" charset="0"/>
            </a:endParaRPr>
          </a:p>
        </p:txBody>
      </p:sp>
      <p:sp>
        <p:nvSpPr>
          <p:cNvPr id="493" name="Rectangle 47"/>
          <p:cNvSpPr>
            <a:spLocks noChangeArrowheads="1"/>
          </p:cNvSpPr>
          <p:nvPr/>
        </p:nvSpPr>
        <p:spPr bwMode="auto">
          <a:xfrm>
            <a:off x="8720153" y="4859334"/>
            <a:ext cx="26987" cy="69850"/>
          </a:xfrm>
          <a:prstGeom prst="rect">
            <a:avLst/>
          </a:prstGeom>
          <a:solidFill>
            <a:schemeClr val="accent5">
              <a:lumMod val="10000"/>
            </a:schemeClr>
          </a:solidFill>
          <a:ln w="9525">
            <a:solidFill>
              <a:srgbClr val="002060"/>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Calibri" pitchFamily="34" charset="0"/>
              <a:ea typeface="+mn-ea"/>
              <a:cs typeface="Arial" panose="020B0604020202020204" pitchFamily="34" charset="0"/>
            </a:endParaRPr>
          </a:p>
        </p:txBody>
      </p:sp>
      <p:sp>
        <p:nvSpPr>
          <p:cNvPr id="494" name="Rectangle 47"/>
          <p:cNvSpPr>
            <a:spLocks noChangeArrowheads="1"/>
          </p:cNvSpPr>
          <p:nvPr/>
        </p:nvSpPr>
        <p:spPr bwMode="auto">
          <a:xfrm>
            <a:off x="9931403" y="4859334"/>
            <a:ext cx="26988" cy="69850"/>
          </a:xfrm>
          <a:prstGeom prst="rect">
            <a:avLst/>
          </a:prstGeom>
          <a:solidFill>
            <a:schemeClr val="accent5">
              <a:lumMod val="10000"/>
            </a:schemeClr>
          </a:solidFill>
          <a:ln w="9525">
            <a:solidFill>
              <a:srgbClr val="002060"/>
            </a:solidFill>
            <a:miter lim="800000"/>
            <a:headEnd/>
            <a:tailEnd/>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Calibri" pitchFamily="34" charset="0"/>
              <a:ea typeface="+mn-ea"/>
              <a:cs typeface="Arial" panose="020B0604020202020204" pitchFamily="34" charset="0"/>
            </a:endParaRPr>
          </a:p>
        </p:txBody>
      </p:sp>
      <p:sp>
        <p:nvSpPr>
          <p:cNvPr id="501" name="Rectangle 99"/>
          <p:cNvSpPr>
            <a:spLocks noChangeArrowheads="1"/>
          </p:cNvSpPr>
          <p:nvPr/>
        </p:nvSpPr>
        <p:spPr bwMode="auto">
          <a:xfrm>
            <a:off x="411480" y="6364224"/>
            <a:ext cx="2183931" cy="276999"/>
          </a:xfrm>
          <a:prstGeom prst="rect">
            <a:avLst/>
          </a:prstGeom>
          <a:noFill/>
          <a:ln w="9525">
            <a:noFill/>
            <a:miter lim="800000"/>
            <a:headEnd/>
            <a:tailEnd/>
          </a:ln>
        </p:spPr>
        <p:txBody>
          <a:bodyPr wrap="none" anchor="b">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pitchFamily="34" charset="0"/>
                <a:ea typeface="+mn-ea"/>
                <a:cs typeface="Arial" panose="020B0604020202020204" pitchFamily="34" charset="0"/>
              </a:rPr>
              <a:t>Raymond. NEJM. 2011;364:501.</a:t>
            </a:r>
          </a:p>
        </p:txBody>
      </p:sp>
      <p:sp>
        <p:nvSpPr>
          <p:cNvPr id="4" name="TextBox 3">
            <a:extLst>
              <a:ext uri="{FF2B5EF4-FFF2-40B4-BE49-F238E27FC236}">
                <a16:creationId xmlns:a16="http://schemas.microsoft.com/office/drawing/2014/main" id="{21BAA3C2-273D-EA79-8A3E-CB7568EB8B28}"/>
              </a:ext>
            </a:extLst>
          </p:cNvPr>
          <p:cNvSpPr txBox="1"/>
          <p:nvPr/>
        </p:nvSpPr>
        <p:spPr bwMode="auto">
          <a:xfrm>
            <a:off x="1658732" y="5651488"/>
            <a:ext cx="84014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Included patients with advanced, well-differentiated pancreatic neuroendocrine tumors</a:t>
            </a:r>
          </a:p>
        </p:txBody>
      </p:sp>
    </p:spTree>
    <p:extLst>
      <p:ext uri="{BB962C8B-B14F-4D97-AF65-F5344CB8AC3E}">
        <p14:creationId xmlns:p14="http://schemas.microsoft.com/office/powerpoint/2010/main" val="10202644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Freeform: Shape 136">
            <a:extLst>
              <a:ext uri="{FF2B5EF4-FFF2-40B4-BE49-F238E27FC236}">
                <a16:creationId xmlns:a16="http://schemas.microsoft.com/office/drawing/2014/main" id="{F5D86CCA-E207-9E87-8FC4-E1FFD9E3C307}"/>
              </a:ext>
            </a:extLst>
          </p:cNvPr>
          <p:cNvSpPr/>
          <p:nvPr/>
        </p:nvSpPr>
        <p:spPr bwMode="auto">
          <a:xfrm>
            <a:off x="2786720" y="1676598"/>
            <a:ext cx="6271260" cy="4008120"/>
          </a:xfrm>
          <a:custGeom>
            <a:avLst/>
            <a:gdLst>
              <a:gd name="connsiteX0" fmla="*/ 0 w 6271260"/>
              <a:gd name="connsiteY0" fmla="*/ 0 h 4008120"/>
              <a:gd name="connsiteX1" fmla="*/ 0 w 6271260"/>
              <a:gd name="connsiteY1" fmla="*/ 4008120 h 4008120"/>
              <a:gd name="connsiteX2" fmla="*/ 6271260 w 6271260"/>
              <a:gd name="connsiteY2" fmla="*/ 4008120 h 4008120"/>
            </a:gdLst>
            <a:ahLst/>
            <a:cxnLst>
              <a:cxn ang="0">
                <a:pos x="connsiteX0" y="connsiteY0"/>
              </a:cxn>
              <a:cxn ang="0">
                <a:pos x="connsiteX1" y="connsiteY1"/>
              </a:cxn>
              <a:cxn ang="0">
                <a:pos x="connsiteX2" y="connsiteY2"/>
              </a:cxn>
            </a:cxnLst>
            <a:rect l="l" t="t" r="r" b="b"/>
            <a:pathLst>
              <a:path w="6271260" h="4008120">
                <a:moveTo>
                  <a:pt x="0" y="0"/>
                </a:moveTo>
                <a:lnTo>
                  <a:pt x="0" y="4008120"/>
                </a:lnTo>
                <a:lnTo>
                  <a:pt x="6271260" y="400812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132" name="Group 131">
            <a:extLst>
              <a:ext uri="{FF2B5EF4-FFF2-40B4-BE49-F238E27FC236}">
                <a16:creationId xmlns:a16="http://schemas.microsoft.com/office/drawing/2014/main" id="{33E47FA5-EFE7-9213-58DB-7536D400B3BF}"/>
              </a:ext>
            </a:extLst>
          </p:cNvPr>
          <p:cNvGrpSpPr/>
          <p:nvPr/>
        </p:nvGrpSpPr>
        <p:grpSpPr>
          <a:xfrm>
            <a:off x="2727397" y="1784866"/>
            <a:ext cx="57255" cy="3903057"/>
            <a:chOff x="2699117" y="1373188"/>
            <a:chExt cx="57255" cy="3903057"/>
          </a:xfrm>
        </p:grpSpPr>
        <p:sp>
          <p:nvSpPr>
            <p:cNvPr id="16" name="pl16"/>
            <p:cNvSpPr/>
            <p:nvPr/>
          </p:nvSpPr>
          <p:spPr>
            <a:xfrm>
              <a:off x="2699117" y="5276245"/>
              <a:ext cx="57255" cy="0"/>
            </a:xfrm>
            <a:custGeom>
              <a:avLst/>
              <a:gdLst/>
              <a:ahLst/>
              <a:cxnLst/>
              <a:rect l="0" t="0" r="0" b="0"/>
              <a:pathLst>
                <a:path w="83820">
                  <a:moveTo>
                    <a:pt x="83820" y="0"/>
                  </a:moveTo>
                  <a:lnTo>
                    <a:pt x="0" y="0"/>
                  </a:lnTo>
                </a:path>
              </a:pathLst>
            </a:custGeom>
            <a:ln w="28575" cap="rnd">
              <a:solidFill>
                <a:schemeClr val="bg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 name="pl17"/>
            <p:cNvSpPr/>
            <p:nvPr/>
          </p:nvSpPr>
          <p:spPr>
            <a:xfrm>
              <a:off x="2699117" y="4495632"/>
              <a:ext cx="57255" cy="0"/>
            </a:xfrm>
            <a:custGeom>
              <a:avLst/>
              <a:gdLst/>
              <a:ahLst/>
              <a:cxnLst/>
              <a:rect l="0" t="0" r="0" b="0"/>
              <a:pathLst>
                <a:path w="83820">
                  <a:moveTo>
                    <a:pt x="83820" y="0"/>
                  </a:moveTo>
                  <a:lnTo>
                    <a:pt x="0" y="0"/>
                  </a:lnTo>
                </a:path>
              </a:pathLst>
            </a:custGeom>
            <a:ln w="28575" cap="rnd">
              <a:solidFill>
                <a:schemeClr val="bg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 name="pl18"/>
            <p:cNvSpPr/>
            <p:nvPr/>
          </p:nvSpPr>
          <p:spPr>
            <a:xfrm>
              <a:off x="2699117" y="3715022"/>
              <a:ext cx="57255" cy="0"/>
            </a:xfrm>
            <a:custGeom>
              <a:avLst/>
              <a:gdLst/>
              <a:ahLst/>
              <a:cxnLst/>
              <a:rect l="0" t="0" r="0" b="0"/>
              <a:pathLst>
                <a:path w="83820">
                  <a:moveTo>
                    <a:pt x="83820" y="0"/>
                  </a:moveTo>
                  <a:lnTo>
                    <a:pt x="0" y="0"/>
                  </a:lnTo>
                </a:path>
              </a:pathLst>
            </a:custGeom>
            <a:ln w="28575" cap="rnd">
              <a:solidFill>
                <a:schemeClr val="bg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 name="pl19"/>
            <p:cNvSpPr/>
            <p:nvPr/>
          </p:nvSpPr>
          <p:spPr>
            <a:xfrm>
              <a:off x="2699117" y="2934411"/>
              <a:ext cx="57255" cy="0"/>
            </a:xfrm>
            <a:custGeom>
              <a:avLst/>
              <a:gdLst/>
              <a:ahLst/>
              <a:cxnLst/>
              <a:rect l="0" t="0" r="0" b="0"/>
              <a:pathLst>
                <a:path w="83820">
                  <a:moveTo>
                    <a:pt x="83820" y="0"/>
                  </a:moveTo>
                  <a:lnTo>
                    <a:pt x="0" y="0"/>
                  </a:lnTo>
                </a:path>
              </a:pathLst>
            </a:custGeom>
            <a:ln w="28575" cap="rnd">
              <a:solidFill>
                <a:schemeClr val="bg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 name="pl20"/>
            <p:cNvSpPr/>
            <p:nvPr/>
          </p:nvSpPr>
          <p:spPr>
            <a:xfrm>
              <a:off x="2699117" y="2153800"/>
              <a:ext cx="57255" cy="0"/>
            </a:xfrm>
            <a:custGeom>
              <a:avLst/>
              <a:gdLst/>
              <a:ahLst/>
              <a:cxnLst/>
              <a:rect l="0" t="0" r="0" b="0"/>
              <a:pathLst>
                <a:path w="83820">
                  <a:moveTo>
                    <a:pt x="83820" y="0"/>
                  </a:moveTo>
                  <a:lnTo>
                    <a:pt x="0" y="0"/>
                  </a:lnTo>
                </a:path>
              </a:pathLst>
            </a:custGeom>
            <a:ln w="28575" cap="rnd">
              <a:solidFill>
                <a:schemeClr val="bg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 name="pl21"/>
            <p:cNvSpPr/>
            <p:nvPr/>
          </p:nvSpPr>
          <p:spPr>
            <a:xfrm>
              <a:off x="2699117" y="1373188"/>
              <a:ext cx="57255" cy="0"/>
            </a:xfrm>
            <a:custGeom>
              <a:avLst/>
              <a:gdLst/>
              <a:ahLst/>
              <a:cxnLst/>
              <a:rect l="0" t="0" r="0" b="0"/>
              <a:pathLst>
                <a:path w="83820">
                  <a:moveTo>
                    <a:pt x="83820" y="0"/>
                  </a:moveTo>
                  <a:lnTo>
                    <a:pt x="0" y="0"/>
                  </a:lnTo>
                </a:path>
              </a:pathLst>
            </a:custGeom>
            <a:ln w="28575" cap="rnd">
              <a:solidFill>
                <a:schemeClr val="bg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31" name="pl31"/>
          <p:cNvSpPr/>
          <p:nvPr/>
        </p:nvSpPr>
        <p:spPr>
          <a:xfrm>
            <a:off x="2784652" y="1784866"/>
            <a:ext cx="6223919" cy="3200730"/>
          </a:xfrm>
          <a:custGeom>
            <a:avLst/>
            <a:gdLst/>
            <a:ahLst/>
            <a:cxnLst/>
            <a:rect l="0" t="0" r="0" b="0"/>
            <a:pathLst>
              <a:path w="9111761" h="2132947">
                <a:moveTo>
                  <a:pt x="0" y="0"/>
                </a:moveTo>
                <a:lnTo>
                  <a:pt x="241234" y="0"/>
                </a:lnTo>
                <a:lnTo>
                  <a:pt x="241234" y="39408"/>
                </a:lnTo>
                <a:lnTo>
                  <a:pt x="296373" y="39408"/>
                </a:lnTo>
                <a:lnTo>
                  <a:pt x="296373" y="78817"/>
                </a:lnTo>
                <a:lnTo>
                  <a:pt x="358405" y="78817"/>
                </a:lnTo>
                <a:lnTo>
                  <a:pt x="358405" y="118226"/>
                </a:lnTo>
                <a:lnTo>
                  <a:pt x="365297" y="118226"/>
                </a:lnTo>
                <a:lnTo>
                  <a:pt x="365297" y="157634"/>
                </a:lnTo>
                <a:lnTo>
                  <a:pt x="420436" y="157634"/>
                </a:lnTo>
                <a:lnTo>
                  <a:pt x="420436" y="197043"/>
                </a:lnTo>
                <a:lnTo>
                  <a:pt x="434221" y="197043"/>
                </a:lnTo>
                <a:lnTo>
                  <a:pt x="434221" y="236452"/>
                </a:lnTo>
                <a:lnTo>
                  <a:pt x="489360" y="236452"/>
                </a:lnTo>
                <a:lnTo>
                  <a:pt x="489360" y="275860"/>
                </a:lnTo>
                <a:lnTo>
                  <a:pt x="558284" y="275860"/>
                </a:lnTo>
                <a:lnTo>
                  <a:pt x="558284" y="315269"/>
                </a:lnTo>
                <a:lnTo>
                  <a:pt x="572069" y="315269"/>
                </a:lnTo>
                <a:lnTo>
                  <a:pt x="572069" y="354678"/>
                </a:lnTo>
                <a:lnTo>
                  <a:pt x="599639" y="354678"/>
                </a:lnTo>
                <a:lnTo>
                  <a:pt x="599639" y="394086"/>
                </a:lnTo>
                <a:lnTo>
                  <a:pt x="620316" y="394086"/>
                </a:lnTo>
                <a:lnTo>
                  <a:pt x="620316" y="435726"/>
                </a:lnTo>
                <a:lnTo>
                  <a:pt x="627209" y="435726"/>
                </a:lnTo>
                <a:lnTo>
                  <a:pt x="627209" y="477365"/>
                </a:lnTo>
                <a:lnTo>
                  <a:pt x="682348" y="477365"/>
                </a:lnTo>
                <a:lnTo>
                  <a:pt x="682348" y="519837"/>
                </a:lnTo>
                <a:lnTo>
                  <a:pt x="723702" y="519837"/>
                </a:lnTo>
                <a:lnTo>
                  <a:pt x="723702" y="562309"/>
                </a:lnTo>
                <a:lnTo>
                  <a:pt x="799519" y="562309"/>
                </a:lnTo>
                <a:lnTo>
                  <a:pt x="799519" y="604781"/>
                </a:lnTo>
                <a:lnTo>
                  <a:pt x="827088" y="604781"/>
                </a:lnTo>
                <a:lnTo>
                  <a:pt x="827088" y="647253"/>
                </a:lnTo>
                <a:lnTo>
                  <a:pt x="868443" y="647253"/>
                </a:lnTo>
                <a:lnTo>
                  <a:pt x="868443" y="689726"/>
                </a:lnTo>
                <a:lnTo>
                  <a:pt x="1130354" y="689726"/>
                </a:lnTo>
                <a:lnTo>
                  <a:pt x="1130354" y="732198"/>
                </a:lnTo>
                <a:lnTo>
                  <a:pt x="1164816" y="732198"/>
                </a:lnTo>
                <a:lnTo>
                  <a:pt x="1164816" y="817142"/>
                </a:lnTo>
                <a:lnTo>
                  <a:pt x="1185493" y="817142"/>
                </a:lnTo>
                <a:lnTo>
                  <a:pt x="1185493" y="859614"/>
                </a:lnTo>
                <a:lnTo>
                  <a:pt x="1206171" y="859614"/>
                </a:lnTo>
                <a:lnTo>
                  <a:pt x="1206171" y="902086"/>
                </a:lnTo>
                <a:lnTo>
                  <a:pt x="1233740" y="902086"/>
                </a:lnTo>
                <a:lnTo>
                  <a:pt x="1233740" y="944558"/>
                </a:lnTo>
                <a:lnTo>
                  <a:pt x="1302664" y="944558"/>
                </a:lnTo>
                <a:lnTo>
                  <a:pt x="1302664" y="988148"/>
                </a:lnTo>
                <a:lnTo>
                  <a:pt x="1371588" y="988148"/>
                </a:lnTo>
                <a:lnTo>
                  <a:pt x="1371588" y="1031738"/>
                </a:lnTo>
                <a:lnTo>
                  <a:pt x="1867842" y="1031738"/>
                </a:lnTo>
                <a:lnTo>
                  <a:pt x="1867842" y="1077892"/>
                </a:lnTo>
                <a:lnTo>
                  <a:pt x="2212462" y="1077892"/>
                </a:lnTo>
                <a:lnTo>
                  <a:pt x="2212462" y="1124046"/>
                </a:lnTo>
                <a:lnTo>
                  <a:pt x="2343418" y="1124046"/>
                </a:lnTo>
                <a:lnTo>
                  <a:pt x="2343418" y="1170200"/>
                </a:lnTo>
                <a:lnTo>
                  <a:pt x="2446804" y="1170200"/>
                </a:lnTo>
                <a:lnTo>
                  <a:pt x="2446804" y="1221299"/>
                </a:lnTo>
                <a:lnTo>
                  <a:pt x="2722500" y="1221299"/>
                </a:lnTo>
                <a:lnTo>
                  <a:pt x="2722500" y="1276486"/>
                </a:lnTo>
                <a:lnTo>
                  <a:pt x="3011981" y="1276486"/>
                </a:lnTo>
                <a:lnTo>
                  <a:pt x="3011981" y="1339557"/>
                </a:lnTo>
                <a:lnTo>
                  <a:pt x="3156722" y="1339557"/>
                </a:lnTo>
                <a:lnTo>
                  <a:pt x="3156722" y="1409635"/>
                </a:lnTo>
                <a:lnTo>
                  <a:pt x="3170507" y="1409635"/>
                </a:lnTo>
                <a:lnTo>
                  <a:pt x="3170507" y="1484094"/>
                </a:lnTo>
                <a:lnTo>
                  <a:pt x="3473772" y="1484094"/>
                </a:lnTo>
                <a:lnTo>
                  <a:pt x="3473772" y="1563871"/>
                </a:lnTo>
                <a:lnTo>
                  <a:pt x="3666760" y="1563871"/>
                </a:lnTo>
                <a:lnTo>
                  <a:pt x="3666760" y="1643648"/>
                </a:lnTo>
                <a:lnTo>
                  <a:pt x="3715007" y="1643648"/>
                </a:lnTo>
                <a:lnTo>
                  <a:pt x="3715007" y="1723425"/>
                </a:lnTo>
                <a:lnTo>
                  <a:pt x="4259507" y="1723425"/>
                </a:lnTo>
                <a:lnTo>
                  <a:pt x="4259507" y="1820930"/>
                </a:lnTo>
                <a:lnTo>
                  <a:pt x="4404247" y="1820930"/>
                </a:lnTo>
                <a:lnTo>
                  <a:pt x="4404247" y="1918435"/>
                </a:lnTo>
                <a:lnTo>
                  <a:pt x="4411140" y="1918435"/>
                </a:lnTo>
                <a:lnTo>
                  <a:pt x="4411140" y="2015940"/>
                </a:lnTo>
                <a:lnTo>
                  <a:pt x="4817792" y="2015940"/>
                </a:lnTo>
                <a:lnTo>
                  <a:pt x="4817792" y="2132947"/>
                </a:lnTo>
                <a:lnTo>
                  <a:pt x="9111761" y="2132947"/>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grpSp>
        <p:nvGrpSpPr>
          <p:cNvPr id="159" name="Group 158">
            <a:extLst>
              <a:ext uri="{FF2B5EF4-FFF2-40B4-BE49-F238E27FC236}">
                <a16:creationId xmlns:a16="http://schemas.microsoft.com/office/drawing/2014/main" id="{D6F37909-AFD1-7FE9-AD13-A3E1C452CE41}"/>
              </a:ext>
            </a:extLst>
          </p:cNvPr>
          <p:cNvGrpSpPr/>
          <p:nvPr/>
        </p:nvGrpSpPr>
        <p:grpSpPr>
          <a:xfrm>
            <a:off x="3168589" y="2309538"/>
            <a:ext cx="851663" cy="1090282"/>
            <a:chOff x="3140309" y="1897860"/>
            <a:chExt cx="851663" cy="1090282"/>
          </a:xfrm>
        </p:grpSpPr>
        <p:sp>
          <p:nvSpPr>
            <p:cNvPr id="32" name="pl32"/>
            <p:cNvSpPr/>
            <p:nvPr/>
          </p:nvSpPr>
          <p:spPr>
            <a:xfrm>
              <a:off x="3140309" y="1964561"/>
              <a:ext cx="60727" cy="0"/>
            </a:xfrm>
            <a:custGeom>
              <a:avLst/>
              <a:gdLst/>
              <a:ahLst/>
              <a:cxnLst/>
              <a:rect l="0" t="0" r="0" b="0"/>
              <a:pathLst>
                <a:path w="88904">
                  <a:moveTo>
                    <a:pt x="0" y="0"/>
                  </a:moveTo>
                  <a:lnTo>
                    <a:pt x="88904"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3" name="pl33"/>
            <p:cNvSpPr/>
            <p:nvPr/>
          </p:nvSpPr>
          <p:spPr>
            <a:xfrm>
              <a:off x="3170667" y="1897860"/>
              <a:ext cx="0" cy="133411"/>
            </a:xfrm>
            <a:custGeom>
              <a:avLst/>
              <a:gdLst/>
              <a:ahLst/>
              <a:cxnLst/>
              <a:rect l="0" t="0" r="0" b="0"/>
              <a:pathLst>
                <a:path h="88904">
                  <a:moveTo>
                    <a:pt x="0" y="88904"/>
                  </a:moveTo>
                  <a:lnTo>
                    <a:pt x="0"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4" name="pl34"/>
            <p:cNvSpPr/>
            <p:nvPr/>
          </p:nvSpPr>
          <p:spPr>
            <a:xfrm>
              <a:off x="3145017" y="1964561"/>
              <a:ext cx="60727" cy="0"/>
            </a:xfrm>
            <a:custGeom>
              <a:avLst/>
              <a:gdLst/>
              <a:ahLst/>
              <a:cxnLst/>
              <a:rect l="0" t="0" r="0" b="0"/>
              <a:pathLst>
                <a:path w="88904">
                  <a:moveTo>
                    <a:pt x="0" y="0"/>
                  </a:moveTo>
                  <a:lnTo>
                    <a:pt x="88904"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5" name="pl35"/>
            <p:cNvSpPr/>
            <p:nvPr/>
          </p:nvSpPr>
          <p:spPr>
            <a:xfrm>
              <a:off x="3175376" y="1897860"/>
              <a:ext cx="0" cy="133411"/>
            </a:xfrm>
            <a:custGeom>
              <a:avLst/>
              <a:gdLst/>
              <a:ahLst/>
              <a:cxnLst/>
              <a:rect l="0" t="0" r="0" b="0"/>
              <a:pathLst>
                <a:path h="88904">
                  <a:moveTo>
                    <a:pt x="0" y="88904"/>
                  </a:moveTo>
                  <a:lnTo>
                    <a:pt x="0"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6" name="pl36"/>
            <p:cNvSpPr/>
            <p:nvPr/>
          </p:nvSpPr>
          <p:spPr>
            <a:xfrm>
              <a:off x="3695849" y="2921430"/>
              <a:ext cx="60727" cy="0"/>
            </a:xfrm>
            <a:custGeom>
              <a:avLst/>
              <a:gdLst/>
              <a:ahLst/>
              <a:cxnLst/>
              <a:rect l="0" t="0" r="0" b="0"/>
              <a:pathLst>
                <a:path w="88904">
                  <a:moveTo>
                    <a:pt x="0" y="0"/>
                  </a:moveTo>
                  <a:lnTo>
                    <a:pt x="88904"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 name="pl37"/>
            <p:cNvSpPr/>
            <p:nvPr/>
          </p:nvSpPr>
          <p:spPr>
            <a:xfrm>
              <a:off x="3726207" y="2854731"/>
              <a:ext cx="0" cy="133411"/>
            </a:xfrm>
            <a:custGeom>
              <a:avLst/>
              <a:gdLst/>
              <a:ahLst/>
              <a:cxnLst/>
              <a:rect l="0" t="0" r="0" b="0"/>
              <a:pathLst>
                <a:path h="88904">
                  <a:moveTo>
                    <a:pt x="0" y="88904"/>
                  </a:moveTo>
                  <a:lnTo>
                    <a:pt x="0"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8" name="pl38"/>
            <p:cNvSpPr/>
            <p:nvPr/>
          </p:nvSpPr>
          <p:spPr>
            <a:xfrm>
              <a:off x="3931245" y="2921430"/>
              <a:ext cx="60727" cy="0"/>
            </a:xfrm>
            <a:custGeom>
              <a:avLst/>
              <a:gdLst/>
              <a:ahLst/>
              <a:cxnLst/>
              <a:rect l="0" t="0" r="0" b="0"/>
              <a:pathLst>
                <a:path w="88904">
                  <a:moveTo>
                    <a:pt x="0" y="0"/>
                  </a:moveTo>
                  <a:lnTo>
                    <a:pt x="88904"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 name="pl39"/>
            <p:cNvSpPr/>
            <p:nvPr/>
          </p:nvSpPr>
          <p:spPr>
            <a:xfrm>
              <a:off x="3961604" y="2854731"/>
              <a:ext cx="0" cy="133411"/>
            </a:xfrm>
            <a:custGeom>
              <a:avLst/>
              <a:gdLst/>
              <a:ahLst/>
              <a:cxnLst/>
              <a:rect l="0" t="0" r="0" b="0"/>
              <a:pathLst>
                <a:path h="88904">
                  <a:moveTo>
                    <a:pt x="0" y="88904"/>
                  </a:moveTo>
                  <a:lnTo>
                    <a:pt x="0"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40" name="pl40"/>
          <p:cNvSpPr/>
          <p:nvPr/>
        </p:nvSpPr>
        <p:spPr>
          <a:xfrm>
            <a:off x="4359702" y="3540886"/>
            <a:ext cx="60727" cy="0"/>
          </a:xfrm>
          <a:custGeom>
            <a:avLst/>
            <a:gdLst/>
            <a:ahLst/>
            <a:cxnLst/>
            <a:rect l="0" t="0" r="0" b="0"/>
            <a:pathLst>
              <a:path w="88904">
                <a:moveTo>
                  <a:pt x="0" y="0"/>
                </a:moveTo>
                <a:lnTo>
                  <a:pt x="88904" y="0"/>
                </a:lnTo>
              </a:path>
            </a:pathLst>
          </a:custGeom>
          <a:ln w="9525" cap="rnd">
            <a:solidFill>
              <a:schemeClr val="tx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grpSp>
        <p:nvGrpSpPr>
          <p:cNvPr id="157" name="Group 156">
            <a:extLst>
              <a:ext uri="{FF2B5EF4-FFF2-40B4-BE49-F238E27FC236}">
                <a16:creationId xmlns:a16="http://schemas.microsoft.com/office/drawing/2014/main" id="{B9A4C2E5-0C0C-AB1D-0F34-D48D9ACDDA5F}"/>
              </a:ext>
            </a:extLst>
          </p:cNvPr>
          <p:cNvGrpSpPr/>
          <p:nvPr/>
        </p:nvGrpSpPr>
        <p:grpSpPr>
          <a:xfrm>
            <a:off x="4369118" y="3474187"/>
            <a:ext cx="672762" cy="604445"/>
            <a:chOff x="4340838" y="3062509"/>
            <a:chExt cx="672762" cy="604445"/>
          </a:xfrm>
        </p:grpSpPr>
        <p:sp>
          <p:nvSpPr>
            <p:cNvPr id="41" name="pl41"/>
            <p:cNvSpPr/>
            <p:nvPr/>
          </p:nvSpPr>
          <p:spPr>
            <a:xfrm>
              <a:off x="4361780" y="3062509"/>
              <a:ext cx="0" cy="133411"/>
            </a:xfrm>
            <a:custGeom>
              <a:avLst/>
              <a:gdLst/>
              <a:ahLst/>
              <a:cxnLst/>
              <a:rect l="0" t="0" r="0" b="0"/>
              <a:pathLst>
                <a:path h="88904">
                  <a:moveTo>
                    <a:pt x="0" y="88904"/>
                  </a:moveTo>
                  <a:lnTo>
                    <a:pt x="0"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2" name="pl42"/>
            <p:cNvSpPr/>
            <p:nvPr/>
          </p:nvSpPr>
          <p:spPr>
            <a:xfrm>
              <a:off x="4340838" y="3129208"/>
              <a:ext cx="60727" cy="0"/>
            </a:xfrm>
            <a:custGeom>
              <a:avLst/>
              <a:gdLst/>
              <a:ahLst/>
              <a:cxnLst/>
              <a:rect l="0" t="0" r="0" b="0"/>
              <a:pathLst>
                <a:path w="88904">
                  <a:moveTo>
                    <a:pt x="0" y="0"/>
                  </a:moveTo>
                  <a:lnTo>
                    <a:pt x="88904"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3" name="pl43"/>
            <p:cNvSpPr/>
            <p:nvPr/>
          </p:nvSpPr>
          <p:spPr>
            <a:xfrm>
              <a:off x="4371196" y="3062509"/>
              <a:ext cx="0" cy="133411"/>
            </a:xfrm>
            <a:custGeom>
              <a:avLst/>
              <a:gdLst/>
              <a:ahLst/>
              <a:cxnLst/>
              <a:rect l="0" t="0" r="0" b="0"/>
              <a:pathLst>
                <a:path h="88904">
                  <a:moveTo>
                    <a:pt x="0" y="88904"/>
                  </a:moveTo>
                  <a:lnTo>
                    <a:pt x="0"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 name="pl44"/>
            <p:cNvSpPr/>
            <p:nvPr/>
          </p:nvSpPr>
          <p:spPr>
            <a:xfrm>
              <a:off x="4387917" y="3129208"/>
              <a:ext cx="60727" cy="0"/>
            </a:xfrm>
            <a:custGeom>
              <a:avLst/>
              <a:gdLst/>
              <a:ahLst/>
              <a:cxnLst/>
              <a:rect l="0" t="0" r="0" b="0"/>
              <a:pathLst>
                <a:path w="88904">
                  <a:moveTo>
                    <a:pt x="0" y="0"/>
                  </a:moveTo>
                  <a:lnTo>
                    <a:pt x="88904"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5" name="pl45"/>
            <p:cNvSpPr/>
            <p:nvPr/>
          </p:nvSpPr>
          <p:spPr>
            <a:xfrm>
              <a:off x="4418276" y="3062509"/>
              <a:ext cx="0" cy="133411"/>
            </a:xfrm>
            <a:custGeom>
              <a:avLst/>
              <a:gdLst/>
              <a:ahLst/>
              <a:cxnLst/>
              <a:rect l="0" t="0" r="0" b="0"/>
              <a:pathLst>
                <a:path h="88904">
                  <a:moveTo>
                    <a:pt x="0" y="88904"/>
                  </a:moveTo>
                  <a:lnTo>
                    <a:pt x="0"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6" name="pl46"/>
            <p:cNvSpPr/>
            <p:nvPr/>
          </p:nvSpPr>
          <p:spPr>
            <a:xfrm>
              <a:off x="4430289" y="3205888"/>
              <a:ext cx="60727" cy="0"/>
            </a:xfrm>
            <a:custGeom>
              <a:avLst/>
              <a:gdLst/>
              <a:ahLst/>
              <a:cxnLst/>
              <a:rect l="0" t="0" r="0" b="0"/>
              <a:pathLst>
                <a:path w="88904">
                  <a:moveTo>
                    <a:pt x="0" y="0"/>
                  </a:moveTo>
                  <a:lnTo>
                    <a:pt x="88904"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7" name="pl47"/>
            <p:cNvSpPr/>
            <p:nvPr/>
          </p:nvSpPr>
          <p:spPr>
            <a:xfrm>
              <a:off x="4460648" y="3139189"/>
              <a:ext cx="0" cy="133411"/>
            </a:xfrm>
            <a:custGeom>
              <a:avLst/>
              <a:gdLst/>
              <a:ahLst/>
              <a:cxnLst/>
              <a:rect l="0" t="0" r="0" b="0"/>
              <a:pathLst>
                <a:path h="88904">
                  <a:moveTo>
                    <a:pt x="0" y="88904"/>
                  </a:moveTo>
                  <a:lnTo>
                    <a:pt x="0"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8" name="pl48"/>
            <p:cNvSpPr/>
            <p:nvPr/>
          </p:nvSpPr>
          <p:spPr>
            <a:xfrm>
              <a:off x="4472661" y="3205888"/>
              <a:ext cx="60727" cy="0"/>
            </a:xfrm>
            <a:custGeom>
              <a:avLst/>
              <a:gdLst/>
              <a:ahLst/>
              <a:cxnLst/>
              <a:rect l="0" t="0" r="0" b="0"/>
              <a:pathLst>
                <a:path w="88904">
                  <a:moveTo>
                    <a:pt x="0" y="0"/>
                  </a:moveTo>
                  <a:lnTo>
                    <a:pt x="88904"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 name="pl49"/>
            <p:cNvSpPr/>
            <p:nvPr/>
          </p:nvSpPr>
          <p:spPr>
            <a:xfrm>
              <a:off x="4503019" y="3139189"/>
              <a:ext cx="0" cy="133411"/>
            </a:xfrm>
            <a:custGeom>
              <a:avLst/>
              <a:gdLst/>
              <a:ahLst/>
              <a:cxnLst/>
              <a:rect l="0" t="0" r="0" b="0"/>
              <a:pathLst>
                <a:path h="88904">
                  <a:moveTo>
                    <a:pt x="0" y="88904"/>
                  </a:moveTo>
                  <a:lnTo>
                    <a:pt x="0"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 name="pl50"/>
            <p:cNvSpPr/>
            <p:nvPr/>
          </p:nvSpPr>
          <p:spPr>
            <a:xfrm>
              <a:off x="4670395" y="3288703"/>
              <a:ext cx="60727" cy="0"/>
            </a:xfrm>
            <a:custGeom>
              <a:avLst/>
              <a:gdLst/>
              <a:ahLst/>
              <a:cxnLst/>
              <a:rect l="0" t="0" r="0" b="0"/>
              <a:pathLst>
                <a:path w="88904">
                  <a:moveTo>
                    <a:pt x="0" y="0"/>
                  </a:moveTo>
                  <a:lnTo>
                    <a:pt x="88904"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1" name="pl51"/>
            <p:cNvSpPr/>
            <p:nvPr/>
          </p:nvSpPr>
          <p:spPr>
            <a:xfrm>
              <a:off x="4700753" y="3222002"/>
              <a:ext cx="0" cy="133411"/>
            </a:xfrm>
            <a:custGeom>
              <a:avLst/>
              <a:gdLst/>
              <a:ahLst/>
              <a:cxnLst/>
              <a:rect l="0" t="0" r="0" b="0"/>
              <a:pathLst>
                <a:path h="88904">
                  <a:moveTo>
                    <a:pt x="0" y="88904"/>
                  </a:moveTo>
                  <a:lnTo>
                    <a:pt x="0"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2" name="pl52"/>
            <p:cNvSpPr/>
            <p:nvPr/>
          </p:nvSpPr>
          <p:spPr>
            <a:xfrm>
              <a:off x="4741014" y="3288703"/>
              <a:ext cx="60727" cy="0"/>
            </a:xfrm>
            <a:custGeom>
              <a:avLst/>
              <a:gdLst/>
              <a:ahLst/>
              <a:cxnLst/>
              <a:rect l="0" t="0" r="0" b="0"/>
              <a:pathLst>
                <a:path w="88904">
                  <a:moveTo>
                    <a:pt x="0" y="0"/>
                  </a:moveTo>
                  <a:lnTo>
                    <a:pt x="88904"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3" name="pl53"/>
            <p:cNvSpPr/>
            <p:nvPr/>
          </p:nvSpPr>
          <p:spPr>
            <a:xfrm>
              <a:off x="4771373" y="3222002"/>
              <a:ext cx="0" cy="133411"/>
            </a:xfrm>
            <a:custGeom>
              <a:avLst/>
              <a:gdLst/>
              <a:ahLst/>
              <a:cxnLst/>
              <a:rect l="0" t="0" r="0" b="0"/>
              <a:pathLst>
                <a:path h="88904">
                  <a:moveTo>
                    <a:pt x="0" y="88904"/>
                  </a:moveTo>
                  <a:lnTo>
                    <a:pt x="0"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4" name="pl54"/>
            <p:cNvSpPr/>
            <p:nvPr/>
          </p:nvSpPr>
          <p:spPr>
            <a:xfrm>
              <a:off x="4759846" y="3288703"/>
              <a:ext cx="60727" cy="0"/>
            </a:xfrm>
            <a:custGeom>
              <a:avLst/>
              <a:gdLst/>
              <a:ahLst/>
              <a:cxnLst/>
              <a:rect l="0" t="0" r="0" b="0"/>
              <a:pathLst>
                <a:path w="88904">
                  <a:moveTo>
                    <a:pt x="0" y="0"/>
                  </a:moveTo>
                  <a:lnTo>
                    <a:pt x="88904"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5" name="pl55"/>
            <p:cNvSpPr/>
            <p:nvPr/>
          </p:nvSpPr>
          <p:spPr>
            <a:xfrm>
              <a:off x="4790205" y="3222002"/>
              <a:ext cx="0" cy="133411"/>
            </a:xfrm>
            <a:custGeom>
              <a:avLst/>
              <a:gdLst/>
              <a:ahLst/>
              <a:cxnLst/>
              <a:rect l="0" t="0" r="0" b="0"/>
              <a:pathLst>
                <a:path h="88904">
                  <a:moveTo>
                    <a:pt x="0" y="88904"/>
                  </a:moveTo>
                  <a:lnTo>
                    <a:pt x="0"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6" name="pl56"/>
            <p:cNvSpPr/>
            <p:nvPr/>
          </p:nvSpPr>
          <p:spPr>
            <a:xfrm>
              <a:off x="4811633" y="3383346"/>
              <a:ext cx="60727" cy="0"/>
            </a:xfrm>
            <a:custGeom>
              <a:avLst/>
              <a:gdLst/>
              <a:ahLst/>
              <a:cxnLst/>
              <a:rect l="0" t="0" r="0" b="0"/>
              <a:pathLst>
                <a:path w="88904">
                  <a:moveTo>
                    <a:pt x="0" y="0"/>
                  </a:moveTo>
                  <a:lnTo>
                    <a:pt x="88904"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7" name="pl57"/>
            <p:cNvSpPr/>
            <p:nvPr/>
          </p:nvSpPr>
          <p:spPr>
            <a:xfrm>
              <a:off x="4841992" y="3316648"/>
              <a:ext cx="0" cy="133411"/>
            </a:xfrm>
            <a:custGeom>
              <a:avLst/>
              <a:gdLst/>
              <a:ahLst/>
              <a:cxnLst/>
              <a:rect l="0" t="0" r="0" b="0"/>
              <a:pathLst>
                <a:path h="88904">
                  <a:moveTo>
                    <a:pt x="0" y="88904"/>
                  </a:moveTo>
                  <a:lnTo>
                    <a:pt x="0"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8" name="pl58"/>
            <p:cNvSpPr/>
            <p:nvPr/>
          </p:nvSpPr>
          <p:spPr>
            <a:xfrm>
              <a:off x="4825758" y="3383346"/>
              <a:ext cx="60727" cy="0"/>
            </a:xfrm>
            <a:custGeom>
              <a:avLst/>
              <a:gdLst/>
              <a:ahLst/>
              <a:cxnLst/>
              <a:rect l="0" t="0" r="0" b="0"/>
              <a:pathLst>
                <a:path w="88904">
                  <a:moveTo>
                    <a:pt x="0" y="0"/>
                  </a:moveTo>
                  <a:lnTo>
                    <a:pt x="88904"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9" name="pl59"/>
            <p:cNvSpPr/>
            <p:nvPr/>
          </p:nvSpPr>
          <p:spPr>
            <a:xfrm>
              <a:off x="4856116" y="3316648"/>
              <a:ext cx="0" cy="133411"/>
            </a:xfrm>
            <a:custGeom>
              <a:avLst/>
              <a:gdLst/>
              <a:ahLst/>
              <a:cxnLst/>
              <a:rect l="0" t="0" r="0" b="0"/>
              <a:pathLst>
                <a:path h="88904">
                  <a:moveTo>
                    <a:pt x="0" y="88904"/>
                  </a:moveTo>
                  <a:lnTo>
                    <a:pt x="0"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0" name="pl60"/>
            <p:cNvSpPr/>
            <p:nvPr/>
          </p:nvSpPr>
          <p:spPr>
            <a:xfrm>
              <a:off x="4886961" y="3488508"/>
              <a:ext cx="60727" cy="0"/>
            </a:xfrm>
            <a:custGeom>
              <a:avLst/>
              <a:gdLst/>
              <a:ahLst/>
              <a:cxnLst/>
              <a:rect l="0" t="0" r="0" b="0"/>
              <a:pathLst>
                <a:path w="88904">
                  <a:moveTo>
                    <a:pt x="0" y="0"/>
                  </a:moveTo>
                  <a:lnTo>
                    <a:pt x="88904"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1" name="pl61"/>
            <p:cNvSpPr/>
            <p:nvPr/>
          </p:nvSpPr>
          <p:spPr>
            <a:xfrm>
              <a:off x="4917319" y="3421806"/>
              <a:ext cx="0" cy="133411"/>
            </a:xfrm>
            <a:custGeom>
              <a:avLst/>
              <a:gdLst/>
              <a:ahLst/>
              <a:cxnLst/>
              <a:rect l="0" t="0" r="0" b="0"/>
              <a:pathLst>
                <a:path h="88904">
                  <a:moveTo>
                    <a:pt x="0" y="88904"/>
                  </a:moveTo>
                  <a:lnTo>
                    <a:pt x="0"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2" name="pl62"/>
            <p:cNvSpPr/>
            <p:nvPr/>
          </p:nvSpPr>
          <p:spPr>
            <a:xfrm>
              <a:off x="4952873" y="3600242"/>
              <a:ext cx="60727" cy="0"/>
            </a:xfrm>
            <a:custGeom>
              <a:avLst/>
              <a:gdLst/>
              <a:ahLst/>
              <a:cxnLst/>
              <a:rect l="0" t="0" r="0" b="0"/>
              <a:pathLst>
                <a:path w="88904">
                  <a:moveTo>
                    <a:pt x="0" y="0"/>
                  </a:moveTo>
                  <a:lnTo>
                    <a:pt x="88904"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 name="pl63"/>
            <p:cNvSpPr/>
            <p:nvPr/>
          </p:nvSpPr>
          <p:spPr>
            <a:xfrm>
              <a:off x="4983231" y="3533543"/>
              <a:ext cx="0" cy="133411"/>
            </a:xfrm>
            <a:custGeom>
              <a:avLst/>
              <a:gdLst/>
              <a:ahLst/>
              <a:cxnLst/>
              <a:rect l="0" t="0" r="0" b="0"/>
              <a:pathLst>
                <a:path h="88904">
                  <a:moveTo>
                    <a:pt x="0" y="88904"/>
                  </a:moveTo>
                  <a:lnTo>
                    <a:pt x="0"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58" name="Group 157">
            <a:extLst>
              <a:ext uri="{FF2B5EF4-FFF2-40B4-BE49-F238E27FC236}">
                <a16:creationId xmlns:a16="http://schemas.microsoft.com/office/drawing/2014/main" id="{4FC59BDC-F4FB-1951-CEB7-DC4C5046B972}"/>
              </a:ext>
            </a:extLst>
          </p:cNvPr>
          <p:cNvGrpSpPr/>
          <p:nvPr/>
        </p:nvGrpSpPr>
        <p:grpSpPr>
          <a:xfrm>
            <a:off x="5315417" y="4304360"/>
            <a:ext cx="3723519" cy="747949"/>
            <a:chOff x="5287137" y="3892682"/>
            <a:chExt cx="3723519" cy="747949"/>
          </a:xfrm>
        </p:grpSpPr>
        <p:sp>
          <p:nvSpPr>
            <p:cNvPr id="64" name="pl64"/>
            <p:cNvSpPr/>
            <p:nvPr/>
          </p:nvSpPr>
          <p:spPr>
            <a:xfrm>
              <a:off x="5287137" y="3959385"/>
              <a:ext cx="60727" cy="0"/>
            </a:xfrm>
            <a:custGeom>
              <a:avLst/>
              <a:gdLst/>
              <a:ahLst/>
              <a:cxnLst/>
              <a:rect l="0" t="0" r="0" b="0"/>
              <a:pathLst>
                <a:path w="88904">
                  <a:moveTo>
                    <a:pt x="0" y="0"/>
                  </a:moveTo>
                  <a:lnTo>
                    <a:pt x="88904"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5" name="pl65"/>
            <p:cNvSpPr/>
            <p:nvPr/>
          </p:nvSpPr>
          <p:spPr>
            <a:xfrm>
              <a:off x="5317496" y="3892682"/>
              <a:ext cx="0" cy="133411"/>
            </a:xfrm>
            <a:custGeom>
              <a:avLst/>
              <a:gdLst/>
              <a:ahLst/>
              <a:cxnLst/>
              <a:rect l="0" t="0" r="0" b="0"/>
              <a:pathLst>
                <a:path h="88904">
                  <a:moveTo>
                    <a:pt x="0" y="88904"/>
                  </a:moveTo>
                  <a:lnTo>
                    <a:pt x="0"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6" name="pl66"/>
            <p:cNvSpPr/>
            <p:nvPr/>
          </p:nvSpPr>
          <p:spPr>
            <a:xfrm>
              <a:off x="5353049" y="3959385"/>
              <a:ext cx="60727" cy="0"/>
            </a:xfrm>
            <a:custGeom>
              <a:avLst/>
              <a:gdLst/>
              <a:ahLst/>
              <a:cxnLst/>
              <a:rect l="0" t="0" r="0" b="0"/>
              <a:pathLst>
                <a:path w="88904">
                  <a:moveTo>
                    <a:pt x="0" y="0"/>
                  </a:moveTo>
                  <a:lnTo>
                    <a:pt x="88904"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7" name="pl67"/>
            <p:cNvSpPr/>
            <p:nvPr/>
          </p:nvSpPr>
          <p:spPr>
            <a:xfrm>
              <a:off x="5383407" y="3892682"/>
              <a:ext cx="0" cy="133411"/>
            </a:xfrm>
            <a:custGeom>
              <a:avLst/>
              <a:gdLst/>
              <a:ahLst/>
              <a:cxnLst/>
              <a:rect l="0" t="0" r="0" b="0"/>
              <a:pathLst>
                <a:path h="88904">
                  <a:moveTo>
                    <a:pt x="0" y="88904"/>
                  </a:moveTo>
                  <a:lnTo>
                    <a:pt x="0"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8" name="pl68"/>
            <p:cNvSpPr/>
            <p:nvPr/>
          </p:nvSpPr>
          <p:spPr>
            <a:xfrm>
              <a:off x="5753225" y="4398338"/>
              <a:ext cx="60727" cy="0"/>
            </a:xfrm>
            <a:custGeom>
              <a:avLst/>
              <a:gdLst/>
              <a:ahLst/>
              <a:cxnLst/>
              <a:rect l="0" t="0" r="0" b="0"/>
              <a:pathLst>
                <a:path w="88904">
                  <a:moveTo>
                    <a:pt x="0" y="0"/>
                  </a:moveTo>
                  <a:lnTo>
                    <a:pt x="88904"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9" name="pl69"/>
            <p:cNvSpPr/>
            <p:nvPr/>
          </p:nvSpPr>
          <p:spPr>
            <a:xfrm>
              <a:off x="5783584" y="4331639"/>
              <a:ext cx="0" cy="133411"/>
            </a:xfrm>
            <a:custGeom>
              <a:avLst/>
              <a:gdLst/>
              <a:ahLst/>
              <a:cxnLst/>
              <a:rect l="0" t="0" r="0" b="0"/>
              <a:pathLst>
                <a:path h="88904">
                  <a:moveTo>
                    <a:pt x="0" y="88904"/>
                  </a:moveTo>
                  <a:lnTo>
                    <a:pt x="0"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0" name="pl70"/>
            <p:cNvSpPr/>
            <p:nvPr/>
          </p:nvSpPr>
          <p:spPr>
            <a:xfrm>
              <a:off x="6567701" y="4573920"/>
              <a:ext cx="60727" cy="0"/>
            </a:xfrm>
            <a:custGeom>
              <a:avLst/>
              <a:gdLst/>
              <a:ahLst/>
              <a:cxnLst/>
              <a:rect l="0" t="0" r="0" b="0"/>
              <a:pathLst>
                <a:path w="88904">
                  <a:moveTo>
                    <a:pt x="0" y="0"/>
                  </a:moveTo>
                  <a:lnTo>
                    <a:pt x="88904"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1" name="pl71"/>
            <p:cNvSpPr/>
            <p:nvPr/>
          </p:nvSpPr>
          <p:spPr>
            <a:xfrm>
              <a:off x="6598060" y="4507220"/>
              <a:ext cx="0" cy="133411"/>
            </a:xfrm>
            <a:custGeom>
              <a:avLst/>
              <a:gdLst/>
              <a:ahLst/>
              <a:cxnLst/>
              <a:rect l="0" t="0" r="0" b="0"/>
              <a:pathLst>
                <a:path h="88904">
                  <a:moveTo>
                    <a:pt x="0" y="88904"/>
                  </a:moveTo>
                  <a:lnTo>
                    <a:pt x="0"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2" name="pl72"/>
            <p:cNvSpPr/>
            <p:nvPr/>
          </p:nvSpPr>
          <p:spPr>
            <a:xfrm>
              <a:off x="8182530" y="4573920"/>
              <a:ext cx="60727" cy="0"/>
            </a:xfrm>
            <a:custGeom>
              <a:avLst/>
              <a:gdLst/>
              <a:ahLst/>
              <a:cxnLst/>
              <a:rect l="0" t="0" r="0" b="0"/>
              <a:pathLst>
                <a:path w="88904">
                  <a:moveTo>
                    <a:pt x="0" y="0"/>
                  </a:moveTo>
                  <a:lnTo>
                    <a:pt x="88904"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3" name="pl73"/>
            <p:cNvSpPr/>
            <p:nvPr/>
          </p:nvSpPr>
          <p:spPr>
            <a:xfrm>
              <a:off x="8212891" y="4507220"/>
              <a:ext cx="0" cy="133411"/>
            </a:xfrm>
            <a:custGeom>
              <a:avLst/>
              <a:gdLst/>
              <a:ahLst/>
              <a:cxnLst/>
              <a:rect l="0" t="0" r="0" b="0"/>
              <a:pathLst>
                <a:path h="88904">
                  <a:moveTo>
                    <a:pt x="0" y="88904"/>
                  </a:moveTo>
                  <a:lnTo>
                    <a:pt x="0"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4" name="pl74"/>
            <p:cNvSpPr/>
            <p:nvPr/>
          </p:nvSpPr>
          <p:spPr>
            <a:xfrm>
              <a:off x="8220195" y="4573920"/>
              <a:ext cx="60727" cy="0"/>
            </a:xfrm>
            <a:custGeom>
              <a:avLst/>
              <a:gdLst/>
              <a:ahLst/>
              <a:cxnLst/>
              <a:rect l="0" t="0" r="0" b="0"/>
              <a:pathLst>
                <a:path w="88904">
                  <a:moveTo>
                    <a:pt x="0" y="0"/>
                  </a:moveTo>
                  <a:lnTo>
                    <a:pt x="88904"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5" name="pl75"/>
            <p:cNvSpPr/>
            <p:nvPr/>
          </p:nvSpPr>
          <p:spPr>
            <a:xfrm>
              <a:off x="8250553" y="4507220"/>
              <a:ext cx="0" cy="133411"/>
            </a:xfrm>
            <a:custGeom>
              <a:avLst/>
              <a:gdLst/>
              <a:ahLst/>
              <a:cxnLst/>
              <a:rect l="0" t="0" r="0" b="0"/>
              <a:pathLst>
                <a:path h="88904">
                  <a:moveTo>
                    <a:pt x="0" y="88904"/>
                  </a:moveTo>
                  <a:lnTo>
                    <a:pt x="0"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6" name="pl76"/>
            <p:cNvSpPr/>
            <p:nvPr/>
          </p:nvSpPr>
          <p:spPr>
            <a:xfrm>
              <a:off x="8949929" y="4573920"/>
              <a:ext cx="60727" cy="0"/>
            </a:xfrm>
            <a:custGeom>
              <a:avLst/>
              <a:gdLst/>
              <a:ahLst/>
              <a:cxnLst/>
              <a:rect l="0" t="0" r="0" b="0"/>
              <a:pathLst>
                <a:path w="88904">
                  <a:moveTo>
                    <a:pt x="0" y="0"/>
                  </a:moveTo>
                  <a:lnTo>
                    <a:pt x="88904"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7" name="pl77"/>
            <p:cNvSpPr/>
            <p:nvPr/>
          </p:nvSpPr>
          <p:spPr>
            <a:xfrm>
              <a:off x="8980287" y="4507220"/>
              <a:ext cx="0" cy="133411"/>
            </a:xfrm>
            <a:custGeom>
              <a:avLst/>
              <a:gdLst/>
              <a:ahLst/>
              <a:cxnLst/>
              <a:rect l="0" t="0" r="0" b="0"/>
              <a:pathLst>
                <a:path h="88904">
                  <a:moveTo>
                    <a:pt x="0" y="88904"/>
                  </a:moveTo>
                  <a:lnTo>
                    <a:pt x="0" y="0"/>
                  </a:lnTo>
                </a:path>
              </a:pathLst>
            </a:custGeom>
            <a:ln w="28575" cap="rnd">
              <a:solidFill>
                <a:schemeClr val="accent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78" name="pl78"/>
          <p:cNvSpPr/>
          <p:nvPr/>
        </p:nvSpPr>
        <p:spPr>
          <a:xfrm>
            <a:off x="2784651" y="1784866"/>
            <a:ext cx="5687212" cy="3903056"/>
          </a:xfrm>
          <a:custGeom>
            <a:avLst/>
            <a:gdLst/>
            <a:ahLst/>
            <a:cxnLst/>
            <a:rect l="0" t="0" r="0" b="0"/>
            <a:pathLst>
              <a:path w="8326027" h="2600972">
                <a:moveTo>
                  <a:pt x="0" y="0"/>
                </a:moveTo>
                <a:lnTo>
                  <a:pt x="344620" y="0"/>
                </a:lnTo>
                <a:lnTo>
                  <a:pt x="344620" y="38249"/>
                </a:lnTo>
                <a:lnTo>
                  <a:pt x="475576" y="38249"/>
                </a:lnTo>
                <a:lnTo>
                  <a:pt x="475576" y="76499"/>
                </a:lnTo>
                <a:lnTo>
                  <a:pt x="496253" y="76499"/>
                </a:lnTo>
                <a:lnTo>
                  <a:pt x="496253" y="114748"/>
                </a:lnTo>
                <a:lnTo>
                  <a:pt x="585854" y="114748"/>
                </a:lnTo>
                <a:lnTo>
                  <a:pt x="585854" y="152998"/>
                </a:lnTo>
                <a:lnTo>
                  <a:pt x="620316" y="152998"/>
                </a:lnTo>
                <a:lnTo>
                  <a:pt x="620316" y="231965"/>
                </a:lnTo>
                <a:lnTo>
                  <a:pt x="627209" y="231965"/>
                </a:lnTo>
                <a:lnTo>
                  <a:pt x="627209" y="271448"/>
                </a:lnTo>
                <a:lnTo>
                  <a:pt x="675455" y="271448"/>
                </a:lnTo>
                <a:lnTo>
                  <a:pt x="675455" y="350415"/>
                </a:lnTo>
                <a:lnTo>
                  <a:pt x="889120" y="350415"/>
                </a:lnTo>
                <a:lnTo>
                  <a:pt x="889120" y="389899"/>
                </a:lnTo>
                <a:lnTo>
                  <a:pt x="1219955" y="389899"/>
                </a:lnTo>
                <a:lnTo>
                  <a:pt x="1219955" y="430844"/>
                </a:lnTo>
                <a:lnTo>
                  <a:pt x="1364696" y="430844"/>
                </a:lnTo>
                <a:lnTo>
                  <a:pt x="1364696" y="471790"/>
                </a:lnTo>
                <a:lnTo>
                  <a:pt x="1647285" y="471790"/>
                </a:lnTo>
                <a:lnTo>
                  <a:pt x="1647285" y="514374"/>
                </a:lnTo>
                <a:lnTo>
                  <a:pt x="1729994" y="514374"/>
                </a:lnTo>
                <a:lnTo>
                  <a:pt x="1729994" y="556957"/>
                </a:lnTo>
                <a:lnTo>
                  <a:pt x="1840272" y="556957"/>
                </a:lnTo>
                <a:lnTo>
                  <a:pt x="1840272" y="600447"/>
                </a:lnTo>
                <a:lnTo>
                  <a:pt x="1847164" y="600447"/>
                </a:lnTo>
                <a:lnTo>
                  <a:pt x="1847164" y="643937"/>
                </a:lnTo>
                <a:lnTo>
                  <a:pt x="2315848" y="643937"/>
                </a:lnTo>
                <a:lnTo>
                  <a:pt x="2315848" y="687426"/>
                </a:lnTo>
                <a:lnTo>
                  <a:pt x="2343418" y="687426"/>
                </a:lnTo>
                <a:lnTo>
                  <a:pt x="2343418" y="731927"/>
                </a:lnTo>
                <a:lnTo>
                  <a:pt x="2357203" y="731927"/>
                </a:lnTo>
                <a:lnTo>
                  <a:pt x="2357203" y="777514"/>
                </a:lnTo>
                <a:lnTo>
                  <a:pt x="2412342" y="777514"/>
                </a:lnTo>
                <a:lnTo>
                  <a:pt x="2412342" y="871025"/>
                </a:lnTo>
                <a:lnTo>
                  <a:pt x="2529513" y="871025"/>
                </a:lnTo>
                <a:lnTo>
                  <a:pt x="2529513" y="919079"/>
                </a:lnTo>
                <a:lnTo>
                  <a:pt x="2570867" y="919079"/>
                </a:lnTo>
                <a:lnTo>
                  <a:pt x="2570867" y="967133"/>
                </a:lnTo>
                <a:lnTo>
                  <a:pt x="3218753" y="967133"/>
                </a:lnTo>
                <a:lnTo>
                  <a:pt x="3218753" y="1018190"/>
                </a:lnTo>
                <a:lnTo>
                  <a:pt x="3459988" y="1018190"/>
                </a:lnTo>
                <a:lnTo>
                  <a:pt x="3459988" y="1069248"/>
                </a:lnTo>
                <a:lnTo>
                  <a:pt x="3480665" y="1069248"/>
                </a:lnTo>
                <a:lnTo>
                  <a:pt x="3480665" y="1120305"/>
                </a:lnTo>
                <a:lnTo>
                  <a:pt x="3866640" y="1120305"/>
                </a:lnTo>
                <a:lnTo>
                  <a:pt x="3866640" y="1179532"/>
                </a:lnTo>
                <a:lnTo>
                  <a:pt x="4025165" y="1179532"/>
                </a:lnTo>
                <a:lnTo>
                  <a:pt x="4025165" y="1238758"/>
                </a:lnTo>
                <a:lnTo>
                  <a:pt x="4769545" y="1238758"/>
                </a:lnTo>
                <a:lnTo>
                  <a:pt x="4769545" y="1306869"/>
                </a:lnTo>
                <a:lnTo>
                  <a:pt x="4817792" y="1306869"/>
                </a:lnTo>
                <a:lnTo>
                  <a:pt x="4817792" y="1374980"/>
                </a:lnTo>
                <a:lnTo>
                  <a:pt x="4866039" y="1374980"/>
                </a:lnTo>
                <a:lnTo>
                  <a:pt x="4866039" y="1443090"/>
                </a:lnTo>
                <a:lnTo>
                  <a:pt x="4872931" y="1443090"/>
                </a:lnTo>
                <a:lnTo>
                  <a:pt x="4872931" y="1511201"/>
                </a:lnTo>
                <a:lnTo>
                  <a:pt x="4962532" y="1511201"/>
                </a:lnTo>
                <a:lnTo>
                  <a:pt x="4962532" y="1579312"/>
                </a:lnTo>
                <a:lnTo>
                  <a:pt x="5079703" y="1579312"/>
                </a:lnTo>
                <a:lnTo>
                  <a:pt x="5079703" y="1664450"/>
                </a:lnTo>
                <a:lnTo>
                  <a:pt x="5644881" y="1664450"/>
                </a:lnTo>
                <a:lnTo>
                  <a:pt x="5644881" y="1758102"/>
                </a:lnTo>
                <a:lnTo>
                  <a:pt x="6092887" y="1758102"/>
                </a:lnTo>
                <a:lnTo>
                  <a:pt x="6092887" y="1878512"/>
                </a:lnTo>
                <a:lnTo>
                  <a:pt x="6223843" y="1878512"/>
                </a:lnTo>
                <a:lnTo>
                  <a:pt x="6223843" y="1998922"/>
                </a:lnTo>
                <a:lnTo>
                  <a:pt x="6230735" y="1998922"/>
                </a:lnTo>
                <a:lnTo>
                  <a:pt x="6230735" y="2119332"/>
                </a:lnTo>
                <a:lnTo>
                  <a:pt x="7271488" y="2119332"/>
                </a:lnTo>
                <a:lnTo>
                  <a:pt x="7271488" y="2279879"/>
                </a:lnTo>
                <a:lnTo>
                  <a:pt x="8326027" y="2279879"/>
                </a:lnTo>
                <a:lnTo>
                  <a:pt x="8326027" y="2600972"/>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grpSp>
        <p:nvGrpSpPr>
          <p:cNvPr id="160" name="Group 159">
            <a:extLst>
              <a:ext uri="{FF2B5EF4-FFF2-40B4-BE49-F238E27FC236}">
                <a16:creationId xmlns:a16="http://schemas.microsoft.com/office/drawing/2014/main" id="{01F357A3-01A9-2374-51E6-45161598FABF}"/>
              </a:ext>
            </a:extLst>
          </p:cNvPr>
          <p:cNvGrpSpPr/>
          <p:nvPr/>
        </p:nvGrpSpPr>
        <p:grpSpPr>
          <a:xfrm>
            <a:off x="3159173" y="1947758"/>
            <a:ext cx="2744263" cy="1762720"/>
            <a:chOff x="3130893" y="1536080"/>
            <a:chExt cx="2744263" cy="1762720"/>
          </a:xfrm>
        </p:grpSpPr>
        <p:sp>
          <p:nvSpPr>
            <p:cNvPr id="79" name="pl79"/>
            <p:cNvSpPr/>
            <p:nvPr/>
          </p:nvSpPr>
          <p:spPr>
            <a:xfrm>
              <a:off x="3130893" y="1602781"/>
              <a:ext cx="60727" cy="0"/>
            </a:xfrm>
            <a:custGeom>
              <a:avLst/>
              <a:gdLst/>
              <a:ahLst/>
              <a:cxnLst/>
              <a:rect l="0" t="0" r="0" b="0"/>
              <a:pathLst>
                <a:path w="88904">
                  <a:moveTo>
                    <a:pt x="0" y="0"/>
                  </a:moveTo>
                  <a:lnTo>
                    <a:pt x="88904"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0" name="pl80"/>
            <p:cNvSpPr/>
            <p:nvPr/>
          </p:nvSpPr>
          <p:spPr>
            <a:xfrm>
              <a:off x="3161251" y="1536080"/>
              <a:ext cx="0" cy="133411"/>
            </a:xfrm>
            <a:custGeom>
              <a:avLst/>
              <a:gdLst/>
              <a:ahLst/>
              <a:cxnLst/>
              <a:rect l="0" t="0" r="0" b="0"/>
              <a:pathLst>
                <a:path h="88904">
                  <a:moveTo>
                    <a:pt x="0" y="88904"/>
                  </a:moveTo>
                  <a:lnTo>
                    <a:pt x="0"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1" name="pl81"/>
            <p:cNvSpPr/>
            <p:nvPr/>
          </p:nvSpPr>
          <p:spPr>
            <a:xfrm>
              <a:off x="3145017" y="1602781"/>
              <a:ext cx="60727" cy="0"/>
            </a:xfrm>
            <a:custGeom>
              <a:avLst/>
              <a:gdLst/>
              <a:ahLst/>
              <a:cxnLst/>
              <a:rect l="0" t="0" r="0" b="0"/>
              <a:pathLst>
                <a:path w="88904">
                  <a:moveTo>
                    <a:pt x="0" y="0"/>
                  </a:moveTo>
                  <a:lnTo>
                    <a:pt x="88904"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2" name="pl82"/>
            <p:cNvSpPr/>
            <p:nvPr/>
          </p:nvSpPr>
          <p:spPr>
            <a:xfrm>
              <a:off x="3175376" y="1536080"/>
              <a:ext cx="0" cy="133411"/>
            </a:xfrm>
            <a:custGeom>
              <a:avLst/>
              <a:gdLst/>
              <a:ahLst/>
              <a:cxnLst/>
              <a:rect l="0" t="0" r="0" b="0"/>
              <a:pathLst>
                <a:path h="88904">
                  <a:moveTo>
                    <a:pt x="0" y="88904"/>
                  </a:moveTo>
                  <a:lnTo>
                    <a:pt x="0"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3" name="pl83"/>
            <p:cNvSpPr/>
            <p:nvPr/>
          </p:nvSpPr>
          <p:spPr>
            <a:xfrm>
              <a:off x="3479281" y="1958276"/>
              <a:ext cx="60727" cy="0"/>
            </a:xfrm>
            <a:custGeom>
              <a:avLst/>
              <a:gdLst/>
              <a:ahLst/>
              <a:cxnLst/>
              <a:rect l="0" t="0" r="0" b="0"/>
              <a:pathLst>
                <a:path w="88904">
                  <a:moveTo>
                    <a:pt x="0" y="0"/>
                  </a:moveTo>
                  <a:lnTo>
                    <a:pt x="88904"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4" name="pl84"/>
            <p:cNvSpPr/>
            <p:nvPr/>
          </p:nvSpPr>
          <p:spPr>
            <a:xfrm>
              <a:off x="3509641" y="1891573"/>
              <a:ext cx="0" cy="133411"/>
            </a:xfrm>
            <a:custGeom>
              <a:avLst/>
              <a:gdLst/>
              <a:ahLst/>
              <a:cxnLst/>
              <a:rect l="0" t="0" r="0" b="0"/>
              <a:pathLst>
                <a:path h="88904">
                  <a:moveTo>
                    <a:pt x="0" y="88904"/>
                  </a:moveTo>
                  <a:lnTo>
                    <a:pt x="0"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5" name="pl85"/>
            <p:cNvSpPr/>
            <p:nvPr/>
          </p:nvSpPr>
          <p:spPr>
            <a:xfrm>
              <a:off x="3521653" y="1958276"/>
              <a:ext cx="60727" cy="0"/>
            </a:xfrm>
            <a:custGeom>
              <a:avLst/>
              <a:gdLst/>
              <a:ahLst/>
              <a:cxnLst/>
              <a:rect l="0" t="0" r="0" b="0"/>
              <a:pathLst>
                <a:path w="88904">
                  <a:moveTo>
                    <a:pt x="0" y="0"/>
                  </a:moveTo>
                  <a:lnTo>
                    <a:pt x="88904"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6" name="pl86"/>
            <p:cNvSpPr/>
            <p:nvPr/>
          </p:nvSpPr>
          <p:spPr>
            <a:xfrm>
              <a:off x="3552012" y="1891573"/>
              <a:ext cx="0" cy="133411"/>
            </a:xfrm>
            <a:custGeom>
              <a:avLst/>
              <a:gdLst/>
              <a:ahLst/>
              <a:cxnLst/>
              <a:rect l="0" t="0" r="0" b="0"/>
              <a:pathLst>
                <a:path h="88904">
                  <a:moveTo>
                    <a:pt x="0" y="88904"/>
                  </a:moveTo>
                  <a:lnTo>
                    <a:pt x="0"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7" name="pl87"/>
            <p:cNvSpPr/>
            <p:nvPr/>
          </p:nvSpPr>
          <p:spPr>
            <a:xfrm>
              <a:off x="3714681" y="2081164"/>
              <a:ext cx="60727" cy="0"/>
            </a:xfrm>
            <a:custGeom>
              <a:avLst/>
              <a:gdLst/>
              <a:ahLst/>
              <a:cxnLst/>
              <a:rect l="0" t="0" r="0" b="0"/>
              <a:pathLst>
                <a:path w="88904">
                  <a:moveTo>
                    <a:pt x="0" y="0"/>
                  </a:moveTo>
                  <a:lnTo>
                    <a:pt x="88904"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8" name="pl88"/>
            <p:cNvSpPr/>
            <p:nvPr/>
          </p:nvSpPr>
          <p:spPr>
            <a:xfrm>
              <a:off x="3745039" y="2014462"/>
              <a:ext cx="0" cy="133411"/>
            </a:xfrm>
            <a:custGeom>
              <a:avLst/>
              <a:gdLst/>
              <a:ahLst/>
              <a:cxnLst/>
              <a:rect l="0" t="0" r="0" b="0"/>
              <a:pathLst>
                <a:path h="88904">
                  <a:moveTo>
                    <a:pt x="0" y="88904"/>
                  </a:moveTo>
                  <a:lnTo>
                    <a:pt x="0"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9" name="pl89"/>
            <p:cNvSpPr/>
            <p:nvPr/>
          </p:nvSpPr>
          <p:spPr>
            <a:xfrm>
              <a:off x="3790007" y="2081164"/>
              <a:ext cx="60727" cy="0"/>
            </a:xfrm>
            <a:custGeom>
              <a:avLst/>
              <a:gdLst/>
              <a:ahLst/>
              <a:cxnLst/>
              <a:rect l="0" t="0" r="0" b="0"/>
              <a:pathLst>
                <a:path w="88904">
                  <a:moveTo>
                    <a:pt x="0" y="0"/>
                  </a:moveTo>
                  <a:lnTo>
                    <a:pt x="88904"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0" name="pl90"/>
            <p:cNvSpPr/>
            <p:nvPr/>
          </p:nvSpPr>
          <p:spPr>
            <a:xfrm>
              <a:off x="3820365" y="2014462"/>
              <a:ext cx="0" cy="133411"/>
            </a:xfrm>
            <a:custGeom>
              <a:avLst/>
              <a:gdLst/>
              <a:ahLst/>
              <a:cxnLst/>
              <a:rect l="0" t="0" r="0" b="0"/>
              <a:pathLst>
                <a:path h="88904">
                  <a:moveTo>
                    <a:pt x="0" y="88904"/>
                  </a:moveTo>
                  <a:lnTo>
                    <a:pt x="0"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1" name="pl91"/>
            <p:cNvSpPr/>
            <p:nvPr/>
          </p:nvSpPr>
          <p:spPr>
            <a:xfrm>
              <a:off x="3921830" y="2208967"/>
              <a:ext cx="60727" cy="0"/>
            </a:xfrm>
            <a:custGeom>
              <a:avLst/>
              <a:gdLst/>
              <a:ahLst/>
              <a:cxnLst/>
              <a:rect l="0" t="0" r="0" b="0"/>
              <a:pathLst>
                <a:path w="88904">
                  <a:moveTo>
                    <a:pt x="0" y="0"/>
                  </a:moveTo>
                  <a:lnTo>
                    <a:pt x="88904"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2" name="pl92"/>
            <p:cNvSpPr/>
            <p:nvPr/>
          </p:nvSpPr>
          <p:spPr>
            <a:xfrm>
              <a:off x="3952188" y="2142269"/>
              <a:ext cx="0" cy="133411"/>
            </a:xfrm>
            <a:custGeom>
              <a:avLst/>
              <a:gdLst/>
              <a:ahLst/>
              <a:cxnLst/>
              <a:rect l="0" t="0" r="0" b="0"/>
              <a:pathLst>
                <a:path h="88904">
                  <a:moveTo>
                    <a:pt x="0" y="88904"/>
                  </a:moveTo>
                  <a:lnTo>
                    <a:pt x="0"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3" name="pl93"/>
            <p:cNvSpPr/>
            <p:nvPr/>
          </p:nvSpPr>
          <p:spPr>
            <a:xfrm>
              <a:off x="4340838" y="2539938"/>
              <a:ext cx="60727" cy="0"/>
            </a:xfrm>
            <a:custGeom>
              <a:avLst/>
              <a:gdLst/>
              <a:ahLst/>
              <a:cxnLst/>
              <a:rect l="0" t="0" r="0" b="0"/>
              <a:pathLst>
                <a:path w="88904">
                  <a:moveTo>
                    <a:pt x="0" y="0"/>
                  </a:moveTo>
                  <a:lnTo>
                    <a:pt x="88904"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4" name="pl94"/>
            <p:cNvSpPr/>
            <p:nvPr/>
          </p:nvSpPr>
          <p:spPr>
            <a:xfrm>
              <a:off x="4371196" y="2473240"/>
              <a:ext cx="0" cy="133411"/>
            </a:xfrm>
            <a:custGeom>
              <a:avLst/>
              <a:gdLst/>
              <a:ahLst/>
              <a:cxnLst/>
              <a:rect l="0" t="0" r="0" b="0"/>
              <a:pathLst>
                <a:path h="88904">
                  <a:moveTo>
                    <a:pt x="0" y="88904"/>
                  </a:moveTo>
                  <a:lnTo>
                    <a:pt x="0"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5" name="pl95"/>
            <p:cNvSpPr/>
            <p:nvPr/>
          </p:nvSpPr>
          <p:spPr>
            <a:xfrm>
              <a:off x="4439705" y="2680261"/>
              <a:ext cx="60727" cy="0"/>
            </a:xfrm>
            <a:custGeom>
              <a:avLst/>
              <a:gdLst/>
              <a:ahLst/>
              <a:cxnLst/>
              <a:rect l="0" t="0" r="0" b="0"/>
              <a:pathLst>
                <a:path w="88904">
                  <a:moveTo>
                    <a:pt x="0" y="0"/>
                  </a:moveTo>
                  <a:lnTo>
                    <a:pt x="88904"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6" name="pl96"/>
            <p:cNvSpPr/>
            <p:nvPr/>
          </p:nvSpPr>
          <p:spPr>
            <a:xfrm>
              <a:off x="4470064" y="2613562"/>
              <a:ext cx="0" cy="133411"/>
            </a:xfrm>
            <a:custGeom>
              <a:avLst/>
              <a:gdLst/>
              <a:ahLst/>
              <a:cxnLst/>
              <a:rect l="0" t="0" r="0" b="0"/>
              <a:pathLst>
                <a:path h="88904">
                  <a:moveTo>
                    <a:pt x="0" y="88904"/>
                  </a:moveTo>
                  <a:lnTo>
                    <a:pt x="0"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7" name="pl97"/>
            <p:cNvSpPr/>
            <p:nvPr/>
          </p:nvSpPr>
          <p:spPr>
            <a:xfrm>
              <a:off x="4821049" y="2824483"/>
              <a:ext cx="60727" cy="0"/>
            </a:xfrm>
            <a:custGeom>
              <a:avLst/>
              <a:gdLst/>
              <a:ahLst/>
              <a:cxnLst/>
              <a:rect l="0" t="0" r="0" b="0"/>
              <a:pathLst>
                <a:path w="88904">
                  <a:moveTo>
                    <a:pt x="0" y="0"/>
                  </a:moveTo>
                  <a:lnTo>
                    <a:pt x="88904"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8" name="pl98"/>
            <p:cNvSpPr/>
            <p:nvPr/>
          </p:nvSpPr>
          <p:spPr>
            <a:xfrm>
              <a:off x="4851408" y="2757783"/>
              <a:ext cx="0" cy="133411"/>
            </a:xfrm>
            <a:custGeom>
              <a:avLst/>
              <a:gdLst/>
              <a:ahLst/>
              <a:cxnLst/>
              <a:rect l="0" t="0" r="0" b="0"/>
              <a:pathLst>
                <a:path h="88904">
                  <a:moveTo>
                    <a:pt x="0" y="88904"/>
                  </a:moveTo>
                  <a:lnTo>
                    <a:pt x="0"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9" name="pl99"/>
            <p:cNvSpPr/>
            <p:nvPr/>
          </p:nvSpPr>
          <p:spPr>
            <a:xfrm>
              <a:off x="4882253" y="2824483"/>
              <a:ext cx="60727" cy="0"/>
            </a:xfrm>
            <a:custGeom>
              <a:avLst/>
              <a:gdLst/>
              <a:ahLst/>
              <a:cxnLst/>
              <a:rect l="0" t="0" r="0" b="0"/>
              <a:pathLst>
                <a:path w="88904">
                  <a:moveTo>
                    <a:pt x="0" y="0"/>
                  </a:moveTo>
                  <a:lnTo>
                    <a:pt x="88904"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0" name="pl100"/>
            <p:cNvSpPr/>
            <p:nvPr/>
          </p:nvSpPr>
          <p:spPr>
            <a:xfrm>
              <a:off x="4912612" y="2757783"/>
              <a:ext cx="0" cy="133411"/>
            </a:xfrm>
            <a:custGeom>
              <a:avLst/>
              <a:gdLst/>
              <a:ahLst/>
              <a:cxnLst/>
              <a:rect l="0" t="0" r="0" b="0"/>
              <a:pathLst>
                <a:path h="88904">
                  <a:moveTo>
                    <a:pt x="0" y="88904"/>
                  </a:moveTo>
                  <a:lnTo>
                    <a:pt x="0"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1" name="pl101"/>
            <p:cNvSpPr/>
            <p:nvPr/>
          </p:nvSpPr>
          <p:spPr>
            <a:xfrm>
              <a:off x="5108235" y="3054335"/>
              <a:ext cx="60727" cy="0"/>
            </a:xfrm>
            <a:custGeom>
              <a:avLst/>
              <a:gdLst/>
              <a:ahLst/>
              <a:cxnLst/>
              <a:rect l="0" t="0" r="0" b="0"/>
              <a:pathLst>
                <a:path w="88904">
                  <a:moveTo>
                    <a:pt x="0" y="0"/>
                  </a:moveTo>
                  <a:lnTo>
                    <a:pt x="88904"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2" name="pl102"/>
            <p:cNvSpPr/>
            <p:nvPr/>
          </p:nvSpPr>
          <p:spPr>
            <a:xfrm>
              <a:off x="5138598" y="2973553"/>
              <a:ext cx="0" cy="133411"/>
            </a:xfrm>
            <a:custGeom>
              <a:avLst/>
              <a:gdLst/>
              <a:ahLst/>
              <a:cxnLst/>
              <a:rect l="0" t="0" r="0" b="0"/>
              <a:pathLst>
                <a:path h="88904">
                  <a:moveTo>
                    <a:pt x="0" y="88904"/>
                  </a:moveTo>
                  <a:lnTo>
                    <a:pt x="0"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3" name="pl103"/>
            <p:cNvSpPr/>
            <p:nvPr/>
          </p:nvSpPr>
          <p:spPr>
            <a:xfrm>
              <a:off x="5169438" y="3054335"/>
              <a:ext cx="60727" cy="0"/>
            </a:xfrm>
            <a:custGeom>
              <a:avLst/>
              <a:gdLst/>
              <a:ahLst/>
              <a:cxnLst/>
              <a:rect l="0" t="0" r="0" b="0"/>
              <a:pathLst>
                <a:path w="88904">
                  <a:moveTo>
                    <a:pt x="0" y="0"/>
                  </a:moveTo>
                  <a:lnTo>
                    <a:pt x="88904"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4" name="pl104"/>
            <p:cNvSpPr/>
            <p:nvPr/>
          </p:nvSpPr>
          <p:spPr>
            <a:xfrm>
              <a:off x="5199797" y="2987637"/>
              <a:ext cx="0" cy="133411"/>
            </a:xfrm>
            <a:custGeom>
              <a:avLst/>
              <a:gdLst/>
              <a:ahLst/>
              <a:cxnLst/>
              <a:rect l="0" t="0" r="0" b="0"/>
              <a:pathLst>
                <a:path h="88904">
                  <a:moveTo>
                    <a:pt x="0" y="88904"/>
                  </a:moveTo>
                  <a:lnTo>
                    <a:pt x="0"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5" name="pl105"/>
            <p:cNvSpPr/>
            <p:nvPr/>
          </p:nvSpPr>
          <p:spPr>
            <a:xfrm>
              <a:off x="5348341" y="3054335"/>
              <a:ext cx="60727" cy="0"/>
            </a:xfrm>
            <a:custGeom>
              <a:avLst/>
              <a:gdLst/>
              <a:ahLst/>
              <a:cxnLst/>
              <a:rect l="0" t="0" r="0" b="0"/>
              <a:pathLst>
                <a:path w="88904">
                  <a:moveTo>
                    <a:pt x="0" y="0"/>
                  </a:moveTo>
                  <a:lnTo>
                    <a:pt x="88904"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6" name="pl106"/>
            <p:cNvSpPr/>
            <p:nvPr/>
          </p:nvSpPr>
          <p:spPr>
            <a:xfrm>
              <a:off x="5378699" y="2987637"/>
              <a:ext cx="0" cy="133411"/>
            </a:xfrm>
            <a:custGeom>
              <a:avLst/>
              <a:gdLst/>
              <a:ahLst/>
              <a:cxnLst/>
              <a:rect l="0" t="0" r="0" b="0"/>
              <a:pathLst>
                <a:path h="88904">
                  <a:moveTo>
                    <a:pt x="0" y="88904"/>
                  </a:moveTo>
                  <a:lnTo>
                    <a:pt x="0"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7" name="pl107"/>
            <p:cNvSpPr/>
            <p:nvPr/>
          </p:nvSpPr>
          <p:spPr>
            <a:xfrm>
              <a:off x="5362465" y="3054335"/>
              <a:ext cx="60727" cy="0"/>
            </a:xfrm>
            <a:custGeom>
              <a:avLst/>
              <a:gdLst/>
              <a:ahLst/>
              <a:cxnLst/>
              <a:rect l="0" t="0" r="0" b="0"/>
              <a:pathLst>
                <a:path w="88904">
                  <a:moveTo>
                    <a:pt x="0" y="0"/>
                  </a:moveTo>
                  <a:lnTo>
                    <a:pt x="88904"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8" name="pl108"/>
            <p:cNvSpPr/>
            <p:nvPr/>
          </p:nvSpPr>
          <p:spPr>
            <a:xfrm>
              <a:off x="5392823" y="2987637"/>
              <a:ext cx="0" cy="133411"/>
            </a:xfrm>
            <a:custGeom>
              <a:avLst/>
              <a:gdLst/>
              <a:ahLst/>
              <a:cxnLst/>
              <a:rect l="0" t="0" r="0" b="0"/>
              <a:pathLst>
                <a:path h="88904">
                  <a:moveTo>
                    <a:pt x="0" y="88904"/>
                  </a:moveTo>
                  <a:lnTo>
                    <a:pt x="0"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9" name="pl109"/>
            <p:cNvSpPr/>
            <p:nvPr/>
          </p:nvSpPr>
          <p:spPr>
            <a:xfrm>
              <a:off x="5654358" y="3232087"/>
              <a:ext cx="60727" cy="0"/>
            </a:xfrm>
            <a:custGeom>
              <a:avLst/>
              <a:gdLst/>
              <a:ahLst/>
              <a:cxnLst/>
              <a:rect l="0" t="0" r="0" b="0"/>
              <a:pathLst>
                <a:path w="88904">
                  <a:moveTo>
                    <a:pt x="0" y="0"/>
                  </a:moveTo>
                  <a:lnTo>
                    <a:pt x="88904"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0" name="pl110"/>
            <p:cNvSpPr/>
            <p:nvPr/>
          </p:nvSpPr>
          <p:spPr>
            <a:xfrm>
              <a:off x="5684716" y="3165389"/>
              <a:ext cx="0" cy="133411"/>
            </a:xfrm>
            <a:custGeom>
              <a:avLst/>
              <a:gdLst/>
              <a:ahLst/>
              <a:cxnLst/>
              <a:rect l="0" t="0" r="0" b="0"/>
              <a:pathLst>
                <a:path h="88904">
                  <a:moveTo>
                    <a:pt x="0" y="88904"/>
                  </a:moveTo>
                  <a:lnTo>
                    <a:pt x="0"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1" name="pl111"/>
            <p:cNvSpPr/>
            <p:nvPr/>
          </p:nvSpPr>
          <p:spPr>
            <a:xfrm>
              <a:off x="5762641" y="3232087"/>
              <a:ext cx="60727" cy="0"/>
            </a:xfrm>
            <a:custGeom>
              <a:avLst/>
              <a:gdLst/>
              <a:ahLst/>
              <a:cxnLst/>
              <a:rect l="0" t="0" r="0" b="0"/>
              <a:pathLst>
                <a:path w="88904">
                  <a:moveTo>
                    <a:pt x="0" y="0"/>
                  </a:moveTo>
                  <a:lnTo>
                    <a:pt x="88904"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2" name="pl112"/>
            <p:cNvSpPr/>
            <p:nvPr/>
          </p:nvSpPr>
          <p:spPr>
            <a:xfrm>
              <a:off x="5793000" y="3165389"/>
              <a:ext cx="0" cy="133411"/>
            </a:xfrm>
            <a:custGeom>
              <a:avLst/>
              <a:gdLst/>
              <a:ahLst/>
              <a:cxnLst/>
              <a:rect l="0" t="0" r="0" b="0"/>
              <a:pathLst>
                <a:path h="88904">
                  <a:moveTo>
                    <a:pt x="0" y="88904"/>
                  </a:moveTo>
                  <a:lnTo>
                    <a:pt x="0"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3" name="pl113"/>
            <p:cNvSpPr/>
            <p:nvPr/>
          </p:nvSpPr>
          <p:spPr>
            <a:xfrm>
              <a:off x="5814429" y="3232087"/>
              <a:ext cx="60727" cy="0"/>
            </a:xfrm>
            <a:custGeom>
              <a:avLst/>
              <a:gdLst/>
              <a:ahLst/>
              <a:cxnLst/>
              <a:rect l="0" t="0" r="0" b="0"/>
              <a:pathLst>
                <a:path w="88904">
                  <a:moveTo>
                    <a:pt x="0" y="0"/>
                  </a:moveTo>
                  <a:lnTo>
                    <a:pt x="88904"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4" name="pl114"/>
            <p:cNvSpPr/>
            <p:nvPr/>
          </p:nvSpPr>
          <p:spPr>
            <a:xfrm>
              <a:off x="5844787" y="3165389"/>
              <a:ext cx="0" cy="133411"/>
            </a:xfrm>
            <a:custGeom>
              <a:avLst/>
              <a:gdLst/>
              <a:ahLst/>
              <a:cxnLst/>
              <a:rect l="0" t="0" r="0" b="0"/>
              <a:pathLst>
                <a:path h="88904">
                  <a:moveTo>
                    <a:pt x="0" y="88904"/>
                  </a:moveTo>
                  <a:lnTo>
                    <a:pt x="0"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61" name="Group 160">
            <a:extLst>
              <a:ext uri="{FF2B5EF4-FFF2-40B4-BE49-F238E27FC236}">
                <a16:creationId xmlns:a16="http://schemas.microsoft.com/office/drawing/2014/main" id="{84FD05AB-31AC-B0E1-C0AA-BEE0947A4F04}"/>
              </a:ext>
            </a:extLst>
          </p:cNvPr>
          <p:cNvGrpSpPr/>
          <p:nvPr/>
        </p:nvGrpSpPr>
        <p:grpSpPr>
          <a:xfrm>
            <a:off x="6162850" y="4088100"/>
            <a:ext cx="1990989" cy="1184697"/>
            <a:chOff x="6134570" y="3676422"/>
            <a:chExt cx="1990989" cy="1184697"/>
          </a:xfrm>
        </p:grpSpPr>
        <p:sp>
          <p:nvSpPr>
            <p:cNvPr id="115" name="pl115"/>
            <p:cNvSpPr/>
            <p:nvPr/>
          </p:nvSpPr>
          <p:spPr>
            <a:xfrm>
              <a:off x="6134570" y="3743127"/>
              <a:ext cx="60727" cy="0"/>
            </a:xfrm>
            <a:custGeom>
              <a:avLst/>
              <a:gdLst/>
              <a:ahLst/>
              <a:cxnLst/>
              <a:rect l="0" t="0" r="0" b="0"/>
              <a:pathLst>
                <a:path w="88904">
                  <a:moveTo>
                    <a:pt x="0" y="0"/>
                  </a:moveTo>
                  <a:lnTo>
                    <a:pt x="88904"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6" name="pl116"/>
            <p:cNvSpPr/>
            <p:nvPr/>
          </p:nvSpPr>
          <p:spPr>
            <a:xfrm>
              <a:off x="6164928" y="3676422"/>
              <a:ext cx="0" cy="133411"/>
            </a:xfrm>
            <a:custGeom>
              <a:avLst/>
              <a:gdLst/>
              <a:ahLst/>
              <a:cxnLst/>
              <a:rect l="0" t="0" r="0" b="0"/>
              <a:pathLst>
                <a:path h="88904">
                  <a:moveTo>
                    <a:pt x="0" y="88904"/>
                  </a:moveTo>
                  <a:lnTo>
                    <a:pt x="0"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7" name="pl117"/>
            <p:cNvSpPr/>
            <p:nvPr/>
          </p:nvSpPr>
          <p:spPr>
            <a:xfrm>
              <a:off x="6148693" y="3743127"/>
              <a:ext cx="60727" cy="0"/>
            </a:xfrm>
            <a:custGeom>
              <a:avLst/>
              <a:gdLst/>
              <a:ahLst/>
              <a:cxnLst/>
              <a:rect l="0" t="0" r="0" b="0"/>
              <a:pathLst>
                <a:path w="88904">
                  <a:moveTo>
                    <a:pt x="0" y="0"/>
                  </a:moveTo>
                  <a:lnTo>
                    <a:pt x="88904"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8" name="pl118"/>
            <p:cNvSpPr/>
            <p:nvPr/>
          </p:nvSpPr>
          <p:spPr>
            <a:xfrm>
              <a:off x="6179052" y="3676422"/>
              <a:ext cx="0" cy="133411"/>
            </a:xfrm>
            <a:custGeom>
              <a:avLst/>
              <a:gdLst/>
              <a:ahLst/>
              <a:cxnLst/>
              <a:rect l="0" t="0" r="0" b="0"/>
              <a:pathLst>
                <a:path h="88904">
                  <a:moveTo>
                    <a:pt x="0" y="88904"/>
                  </a:moveTo>
                  <a:lnTo>
                    <a:pt x="0"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9" name="pl119"/>
            <p:cNvSpPr/>
            <p:nvPr/>
          </p:nvSpPr>
          <p:spPr>
            <a:xfrm>
              <a:off x="6534746" y="3870886"/>
              <a:ext cx="60727" cy="0"/>
            </a:xfrm>
            <a:custGeom>
              <a:avLst/>
              <a:gdLst/>
              <a:ahLst/>
              <a:cxnLst/>
              <a:rect l="0" t="0" r="0" b="0"/>
              <a:pathLst>
                <a:path w="88904">
                  <a:moveTo>
                    <a:pt x="0" y="0"/>
                  </a:moveTo>
                  <a:lnTo>
                    <a:pt x="88904"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0" name="pl120"/>
            <p:cNvSpPr/>
            <p:nvPr/>
          </p:nvSpPr>
          <p:spPr>
            <a:xfrm>
              <a:off x="6565104" y="3804186"/>
              <a:ext cx="0" cy="133411"/>
            </a:xfrm>
            <a:custGeom>
              <a:avLst/>
              <a:gdLst/>
              <a:ahLst/>
              <a:cxnLst/>
              <a:rect l="0" t="0" r="0" b="0"/>
              <a:pathLst>
                <a:path h="88904">
                  <a:moveTo>
                    <a:pt x="0" y="88904"/>
                  </a:moveTo>
                  <a:lnTo>
                    <a:pt x="0"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1" name="pl121"/>
            <p:cNvSpPr/>
            <p:nvPr/>
          </p:nvSpPr>
          <p:spPr>
            <a:xfrm>
              <a:off x="6713649" y="4011422"/>
              <a:ext cx="60727" cy="0"/>
            </a:xfrm>
            <a:custGeom>
              <a:avLst/>
              <a:gdLst/>
              <a:ahLst/>
              <a:cxnLst/>
              <a:rect l="0" t="0" r="0" b="0"/>
              <a:pathLst>
                <a:path w="88904">
                  <a:moveTo>
                    <a:pt x="0" y="0"/>
                  </a:moveTo>
                  <a:lnTo>
                    <a:pt x="88904"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2" name="pl122"/>
            <p:cNvSpPr/>
            <p:nvPr/>
          </p:nvSpPr>
          <p:spPr>
            <a:xfrm>
              <a:off x="6744007" y="3944723"/>
              <a:ext cx="0" cy="133411"/>
            </a:xfrm>
            <a:custGeom>
              <a:avLst/>
              <a:gdLst/>
              <a:ahLst/>
              <a:cxnLst/>
              <a:rect l="0" t="0" r="0" b="0"/>
              <a:pathLst>
                <a:path h="88904">
                  <a:moveTo>
                    <a:pt x="0" y="88904"/>
                  </a:moveTo>
                  <a:lnTo>
                    <a:pt x="0"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3" name="pl123"/>
            <p:cNvSpPr/>
            <p:nvPr/>
          </p:nvSpPr>
          <p:spPr>
            <a:xfrm>
              <a:off x="6779559" y="4011422"/>
              <a:ext cx="60727" cy="0"/>
            </a:xfrm>
            <a:custGeom>
              <a:avLst/>
              <a:gdLst/>
              <a:ahLst/>
              <a:cxnLst/>
              <a:rect l="0" t="0" r="0" b="0"/>
              <a:pathLst>
                <a:path w="88904">
                  <a:moveTo>
                    <a:pt x="0" y="0"/>
                  </a:moveTo>
                  <a:lnTo>
                    <a:pt x="88904"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4" name="pl124"/>
            <p:cNvSpPr/>
            <p:nvPr/>
          </p:nvSpPr>
          <p:spPr>
            <a:xfrm>
              <a:off x="6809919" y="3944723"/>
              <a:ext cx="0" cy="133411"/>
            </a:xfrm>
            <a:custGeom>
              <a:avLst/>
              <a:gdLst/>
              <a:ahLst/>
              <a:cxnLst/>
              <a:rect l="0" t="0" r="0" b="0"/>
              <a:pathLst>
                <a:path h="88904">
                  <a:moveTo>
                    <a:pt x="0" y="88904"/>
                  </a:moveTo>
                  <a:lnTo>
                    <a:pt x="0"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5" name="pl125"/>
            <p:cNvSpPr/>
            <p:nvPr/>
          </p:nvSpPr>
          <p:spPr>
            <a:xfrm>
              <a:off x="7071452" y="4553489"/>
              <a:ext cx="60727" cy="0"/>
            </a:xfrm>
            <a:custGeom>
              <a:avLst/>
              <a:gdLst/>
              <a:ahLst/>
              <a:cxnLst/>
              <a:rect l="0" t="0" r="0" b="0"/>
              <a:pathLst>
                <a:path w="88904">
                  <a:moveTo>
                    <a:pt x="0" y="0"/>
                  </a:moveTo>
                  <a:lnTo>
                    <a:pt x="88904"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6" name="pl126"/>
            <p:cNvSpPr/>
            <p:nvPr/>
          </p:nvSpPr>
          <p:spPr>
            <a:xfrm>
              <a:off x="7101812" y="4486791"/>
              <a:ext cx="0" cy="133411"/>
            </a:xfrm>
            <a:custGeom>
              <a:avLst/>
              <a:gdLst/>
              <a:ahLst/>
              <a:cxnLst/>
              <a:rect l="0" t="0" r="0" b="0"/>
              <a:pathLst>
                <a:path h="88904">
                  <a:moveTo>
                    <a:pt x="0" y="88904"/>
                  </a:moveTo>
                  <a:lnTo>
                    <a:pt x="0"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7" name="pl127"/>
            <p:cNvSpPr/>
            <p:nvPr/>
          </p:nvSpPr>
          <p:spPr>
            <a:xfrm>
              <a:off x="8064832" y="4794407"/>
              <a:ext cx="60727" cy="0"/>
            </a:xfrm>
            <a:custGeom>
              <a:avLst/>
              <a:gdLst/>
              <a:ahLst/>
              <a:cxnLst/>
              <a:rect l="0" t="0" r="0" b="0"/>
              <a:pathLst>
                <a:path w="88904">
                  <a:moveTo>
                    <a:pt x="0" y="0"/>
                  </a:moveTo>
                  <a:lnTo>
                    <a:pt x="88904"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8" name="pl128"/>
            <p:cNvSpPr/>
            <p:nvPr/>
          </p:nvSpPr>
          <p:spPr>
            <a:xfrm>
              <a:off x="8095191" y="4727708"/>
              <a:ext cx="0" cy="133411"/>
            </a:xfrm>
            <a:custGeom>
              <a:avLst/>
              <a:gdLst/>
              <a:ahLst/>
              <a:cxnLst/>
              <a:rect l="0" t="0" r="0" b="0"/>
              <a:pathLst>
                <a:path h="88904">
                  <a:moveTo>
                    <a:pt x="0" y="88904"/>
                  </a:moveTo>
                  <a:lnTo>
                    <a:pt x="0" y="0"/>
                  </a:lnTo>
                </a:path>
              </a:pathLst>
            </a:custGeom>
            <a:ln w="28575" cap="rnd">
              <a:solidFill>
                <a:schemeClr val="accent3"/>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2" name="TextBox 1"/>
          <p:cNvSpPr txBox="1"/>
          <p:nvPr/>
        </p:nvSpPr>
        <p:spPr>
          <a:xfrm>
            <a:off x="5442056" y="6004758"/>
            <a:ext cx="510076"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Mo</a:t>
            </a:r>
          </a:p>
        </p:txBody>
      </p:sp>
      <p:sp>
        <p:nvSpPr>
          <p:cNvPr id="135" name="Title 134"/>
          <p:cNvSpPr>
            <a:spLocks noGrp="1"/>
          </p:cNvSpPr>
          <p:nvPr>
            <p:ph type="title"/>
          </p:nvPr>
        </p:nvSpPr>
        <p:spPr/>
        <p:txBody>
          <a:bodyPr>
            <a:normAutofit fontScale="90000"/>
          </a:bodyPr>
          <a:lstStyle/>
          <a:p>
            <a:r>
              <a:rPr lang="en-US" sz="4000"/>
              <a:t>ECOG 2211: Capecitabine/Temozolomide vs Temozolomide in pancreatic NETs</a:t>
            </a:r>
          </a:p>
        </p:txBody>
      </p:sp>
      <p:cxnSp>
        <p:nvCxnSpPr>
          <p:cNvPr id="138" name="Straight Connector 137"/>
          <p:cNvCxnSpPr/>
          <p:nvPr/>
        </p:nvCxnSpPr>
        <p:spPr>
          <a:xfrm>
            <a:off x="5522005" y="2264125"/>
            <a:ext cx="2212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5522005" y="2620645"/>
            <a:ext cx="221275"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aphicFrame>
        <p:nvGraphicFramePr>
          <p:cNvPr id="133" name="Table 132"/>
          <p:cNvGraphicFramePr>
            <a:graphicFrameLocks noGrp="1"/>
          </p:cNvGraphicFramePr>
          <p:nvPr>
            <p:extLst>
              <p:ext uri="{D42A27DB-BD31-4B8C-83A1-F6EECF244321}">
                <p14:modId xmlns:p14="http://schemas.microsoft.com/office/powerpoint/2010/main" val="1408398080"/>
              </p:ext>
            </p:extLst>
          </p:nvPr>
        </p:nvGraphicFramePr>
        <p:xfrm>
          <a:off x="5868535" y="1759474"/>
          <a:ext cx="5125050" cy="1005840"/>
        </p:xfrm>
        <a:graphic>
          <a:graphicData uri="http://schemas.openxmlformats.org/drawingml/2006/table">
            <a:tbl>
              <a:tblPr firstRow="1" bandRow="1">
                <a:tableStyleId>{9D7B26C5-4107-4FEC-AEDC-1716B250A1EF}</a:tableStyleId>
              </a:tblPr>
              <a:tblGrid>
                <a:gridCol w="1337797">
                  <a:extLst>
                    <a:ext uri="{9D8B030D-6E8A-4147-A177-3AD203B41FA5}">
                      <a16:colId xmlns:a16="http://schemas.microsoft.com/office/drawing/2014/main" val="20000"/>
                    </a:ext>
                  </a:extLst>
                </a:gridCol>
                <a:gridCol w="1233975">
                  <a:extLst>
                    <a:ext uri="{9D8B030D-6E8A-4147-A177-3AD203B41FA5}">
                      <a16:colId xmlns:a16="http://schemas.microsoft.com/office/drawing/2014/main" val="20001"/>
                    </a:ext>
                  </a:extLst>
                </a:gridCol>
                <a:gridCol w="1588415">
                  <a:extLst>
                    <a:ext uri="{9D8B030D-6E8A-4147-A177-3AD203B41FA5}">
                      <a16:colId xmlns:a16="http://schemas.microsoft.com/office/drawing/2014/main" val="20002"/>
                    </a:ext>
                  </a:extLst>
                </a:gridCol>
                <a:gridCol w="964863">
                  <a:extLst>
                    <a:ext uri="{9D8B030D-6E8A-4147-A177-3AD203B41FA5}">
                      <a16:colId xmlns:a16="http://schemas.microsoft.com/office/drawing/2014/main" val="20003"/>
                    </a:ext>
                  </a:extLst>
                </a:gridCol>
              </a:tblGrid>
              <a:tr h="288007">
                <a:tc>
                  <a:txBody>
                    <a:bodyPr/>
                    <a:lstStyle/>
                    <a:p>
                      <a:endParaRPr lang="en-US" sz="1600">
                        <a:solidFill>
                          <a:schemeClr val="bg1"/>
                        </a:solidFill>
                      </a:endParaRPr>
                    </a:p>
                  </a:txBody>
                  <a:tcPr marL="68580" marR="685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a:solidFill>
                            <a:schemeClr val="bg1"/>
                          </a:solidFill>
                        </a:rPr>
                        <a:t>Median (</a:t>
                      </a:r>
                      <a:r>
                        <a:rPr lang="en-US" sz="1600" err="1">
                          <a:solidFill>
                            <a:schemeClr val="bg1"/>
                          </a:solidFill>
                        </a:rPr>
                        <a:t>mo</a:t>
                      </a:r>
                      <a:r>
                        <a:rPr lang="en-US" sz="1600">
                          <a:solidFill>
                            <a:schemeClr val="bg1"/>
                          </a:solidFill>
                        </a:rPr>
                        <a:t>)</a:t>
                      </a:r>
                    </a:p>
                  </a:txBody>
                  <a:tcPr marL="68580" marR="685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a:solidFill>
                            <a:schemeClr val="bg1"/>
                          </a:solidFill>
                        </a:rPr>
                        <a:t>HR (95% CI)</a:t>
                      </a:r>
                    </a:p>
                  </a:txBody>
                  <a:tcPr marL="68580" marR="685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i="1">
                          <a:solidFill>
                            <a:schemeClr val="bg1"/>
                          </a:solidFill>
                        </a:rPr>
                        <a:t>P</a:t>
                      </a:r>
                      <a:r>
                        <a:rPr lang="en-US" sz="1600">
                          <a:solidFill>
                            <a:schemeClr val="bg1"/>
                          </a:solidFill>
                        </a:rPr>
                        <a:t> value</a:t>
                      </a:r>
                    </a:p>
                  </a:txBody>
                  <a:tcPr marL="68580" marR="685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64575">
                <a:tc>
                  <a:txBody>
                    <a:bodyPr/>
                    <a:lstStyle/>
                    <a:p>
                      <a:r>
                        <a:rPr lang="en-US" sz="1600">
                          <a:solidFill>
                            <a:schemeClr val="bg1"/>
                          </a:solidFill>
                        </a:rPr>
                        <a:t>A: Tem</a:t>
                      </a:r>
                    </a:p>
                  </a:txBody>
                  <a:tcPr marL="68580" marR="685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a:solidFill>
                            <a:schemeClr val="bg1"/>
                          </a:solidFill>
                        </a:rPr>
                        <a:t>14.4</a:t>
                      </a:r>
                    </a:p>
                  </a:txBody>
                  <a:tcPr marL="68580" marR="685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600">
                        <a:solidFill>
                          <a:schemeClr val="bg1"/>
                        </a:solidFill>
                      </a:endParaRPr>
                    </a:p>
                  </a:txBody>
                  <a:tcPr marL="68580" marR="685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a:solidFill>
                          <a:schemeClr val="bg1"/>
                        </a:solidFill>
                      </a:endParaRPr>
                    </a:p>
                  </a:txBody>
                  <a:tcPr marL="68580" marR="685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64575">
                <a:tc>
                  <a:txBody>
                    <a:bodyPr/>
                    <a:lstStyle/>
                    <a:p>
                      <a:r>
                        <a:rPr lang="en-US" sz="1600">
                          <a:solidFill>
                            <a:schemeClr val="bg1"/>
                          </a:solidFill>
                        </a:rPr>
                        <a:t>B: Tem + Cape</a:t>
                      </a:r>
                    </a:p>
                  </a:txBody>
                  <a:tcPr marL="68580" marR="685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a:solidFill>
                            <a:schemeClr val="bg1"/>
                          </a:solidFill>
                        </a:rPr>
                        <a:t>22.7</a:t>
                      </a:r>
                    </a:p>
                  </a:txBody>
                  <a:tcPr marL="68580" marR="685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a:solidFill>
                            <a:schemeClr val="bg1"/>
                          </a:solidFill>
                        </a:rPr>
                        <a:t>0.58 (0.36-</a:t>
                      </a:r>
                      <a:r>
                        <a:rPr lang="en-US" sz="1600" baseline="0">
                          <a:solidFill>
                            <a:schemeClr val="bg1"/>
                          </a:solidFill>
                        </a:rPr>
                        <a:t>0.93)</a:t>
                      </a:r>
                      <a:endParaRPr lang="en-US" sz="1600">
                        <a:solidFill>
                          <a:schemeClr val="bg1"/>
                        </a:solidFill>
                      </a:endParaRPr>
                    </a:p>
                  </a:txBody>
                  <a:tcPr marL="68580" marR="685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a:solidFill>
                            <a:schemeClr val="bg1"/>
                          </a:solidFill>
                        </a:rPr>
                        <a:t>.022</a:t>
                      </a:r>
                    </a:p>
                  </a:txBody>
                  <a:tcPr marL="68580" marR="685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sp>
        <p:nvSpPr>
          <p:cNvPr id="134" name="Rectangle 7"/>
          <p:cNvSpPr>
            <a:spLocks noChangeArrowheads="1"/>
          </p:cNvSpPr>
          <p:nvPr/>
        </p:nvSpPr>
        <p:spPr bwMode="auto">
          <a:xfrm>
            <a:off x="392430" y="6383274"/>
            <a:ext cx="4114800" cy="26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09575" rtl="0" eaLnBrk="0" fontAlgn="base" latinLnBrk="0" hangingPunct="0">
              <a:lnSpc>
                <a:spcPct val="93000"/>
              </a:lnSpc>
              <a:spcBef>
                <a:spcPct val="0"/>
              </a:spcBef>
              <a:spcAft>
                <a:spcPct val="0"/>
              </a:spcAft>
              <a:buClr>
                <a:srgbClr val="000000"/>
              </a:buClr>
              <a:buSzTx/>
              <a:buFontTx/>
              <a:buNone/>
              <a:tabLst>
                <a:tab pos="649288" algn="l"/>
                <a:tab pos="1298575" algn="l"/>
                <a:tab pos="1949450" algn="l"/>
                <a:tab pos="2598738" algn="l"/>
              </a:tabLst>
              <a:defRPr/>
            </a:pPr>
            <a:r>
              <a:rPr kumimoji="0" lang="en-US" sz="1200" b="0" i="0" u="none" strike="noStrike" kern="1200" cap="none" spc="0" normalizeH="0" baseline="0" noProof="0">
                <a:ln>
                  <a:noFill/>
                </a:ln>
                <a:solidFill>
                  <a:srgbClr val="455560"/>
                </a:solidFill>
                <a:effectLst/>
                <a:uLnTx/>
                <a:uFillTx/>
                <a:latin typeface="Calibri"/>
                <a:ea typeface="+mn-ea"/>
                <a:cs typeface="Arial" panose="020B0604020202020204" pitchFamily="34" charset="0"/>
              </a:rPr>
              <a:t>Kunz. JCO. 2023;41:1359.</a:t>
            </a:r>
            <a:endParaRPr kumimoji="0" lang="en-US" altLang="en-US" sz="1200" b="1" i="0" u="none" strike="noStrike" kern="1200" cap="none" spc="0" normalizeH="0" baseline="0" noProof="0">
              <a:ln>
                <a:noFill/>
              </a:ln>
              <a:solidFill>
                <a:srgbClr val="455560"/>
              </a:solidFill>
              <a:effectLst/>
              <a:uLnTx/>
              <a:uFillTx/>
              <a:latin typeface="Calibri"/>
              <a:ea typeface="Arial Unicode MS" pitchFamily="34" charset="-128"/>
              <a:cs typeface="Arial Unicode MS" pitchFamily="34" charset="-128"/>
            </a:endParaRPr>
          </a:p>
        </p:txBody>
      </p:sp>
      <p:grpSp>
        <p:nvGrpSpPr>
          <p:cNvPr id="139" name="Group 138">
            <a:extLst>
              <a:ext uri="{FF2B5EF4-FFF2-40B4-BE49-F238E27FC236}">
                <a16:creationId xmlns:a16="http://schemas.microsoft.com/office/drawing/2014/main" id="{F0C01876-BA26-34F5-EDF8-744E7D2AF150}"/>
              </a:ext>
            </a:extLst>
          </p:cNvPr>
          <p:cNvGrpSpPr/>
          <p:nvPr/>
        </p:nvGrpSpPr>
        <p:grpSpPr>
          <a:xfrm>
            <a:off x="2784648" y="5686058"/>
            <a:ext cx="5731937" cy="125781"/>
            <a:chOff x="2756368" y="5274380"/>
            <a:chExt cx="5731937" cy="125781"/>
          </a:xfrm>
        </p:grpSpPr>
        <p:sp>
          <p:nvSpPr>
            <p:cNvPr id="5" name="pl5"/>
            <p:cNvSpPr/>
            <p:nvPr/>
          </p:nvSpPr>
          <p:spPr>
            <a:xfrm>
              <a:off x="2756368" y="5274380"/>
              <a:ext cx="0" cy="125781"/>
            </a:xfrm>
            <a:custGeom>
              <a:avLst/>
              <a:gdLst/>
              <a:ahLst/>
              <a:cxnLst/>
              <a:rect l="0" t="0" r="0" b="0"/>
              <a:pathLst>
                <a:path h="83820">
                  <a:moveTo>
                    <a:pt x="0" y="0"/>
                  </a:moveTo>
                  <a:lnTo>
                    <a:pt x="0" y="83820"/>
                  </a:lnTo>
                </a:path>
              </a:pathLst>
            </a:custGeom>
            <a:ln w="28575" cap="rnd">
              <a:solidFill>
                <a:schemeClr val="bg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pl6"/>
            <p:cNvSpPr/>
            <p:nvPr/>
          </p:nvSpPr>
          <p:spPr>
            <a:xfrm>
              <a:off x="4189352" y="5274380"/>
              <a:ext cx="0" cy="125781"/>
            </a:xfrm>
            <a:custGeom>
              <a:avLst/>
              <a:gdLst/>
              <a:ahLst/>
              <a:cxnLst/>
              <a:rect l="0" t="0" r="0" b="0"/>
              <a:pathLst>
                <a:path h="83820">
                  <a:moveTo>
                    <a:pt x="0" y="0"/>
                  </a:moveTo>
                  <a:lnTo>
                    <a:pt x="0" y="83820"/>
                  </a:lnTo>
                </a:path>
              </a:pathLst>
            </a:custGeom>
            <a:ln w="28575" cap="rnd">
              <a:solidFill>
                <a:schemeClr val="bg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 name="pl7"/>
            <p:cNvSpPr/>
            <p:nvPr/>
          </p:nvSpPr>
          <p:spPr>
            <a:xfrm>
              <a:off x="5622336" y="5274380"/>
              <a:ext cx="0" cy="125781"/>
            </a:xfrm>
            <a:custGeom>
              <a:avLst/>
              <a:gdLst/>
              <a:ahLst/>
              <a:cxnLst/>
              <a:rect l="0" t="0" r="0" b="0"/>
              <a:pathLst>
                <a:path h="83820">
                  <a:moveTo>
                    <a:pt x="0" y="0"/>
                  </a:moveTo>
                  <a:lnTo>
                    <a:pt x="0" y="83820"/>
                  </a:lnTo>
                </a:path>
              </a:pathLst>
            </a:custGeom>
            <a:ln w="28575" cap="rnd">
              <a:solidFill>
                <a:schemeClr val="bg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 name="pl8"/>
            <p:cNvSpPr/>
            <p:nvPr/>
          </p:nvSpPr>
          <p:spPr>
            <a:xfrm>
              <a:off x="7055320" y="5274380"/>
              <a:ext cx="0" cy="125781"/>
            </a:xfrm>
            <a:custGeom>
              <a:avLst/>
              <a:gdLst/>
              <a:ahLst/>
              <a:cxnLst/>
              <a:rect l="0" t="0" r="0" b="0"/>
              <a:pathLst>
                <a:path h="83820">
                  <a:moveTo>
                    <a:pt x="0" y="0"/>
                  </a:moveTo>
                  <a:lnTo>
                    <a:pt x="0" y="83820"/>
                  </a:lnTo>
                </a:path>
              </a:pathLst>
            </a:custGeom>
            <a:ln w="28575" cap="rnd">
              <a:solidFill>
                <a:schemeClr val="bg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pl9"/>
            <p:cNvSpPr/>
            <p:nvPr/>
          </p:nvSpPr>
          <p:spPr>
            <a:xfrm>
              <a:off x="8488305" y="5274380"/>
              <a:ext cx="0" cy="125781"/>
            </a:xfrm>
            <a:custGeom>
              <a:avLst/>
              <a:gdLst/>
              <a:ahLst/>
              <a:cxnLst/>
              <a:rect l="0" t="0" r="0" b="0"/>
              <a:pathLst>
                <a:path h="83820">
                  <a:moveTo>
                    <a:pt x="0" y="0"/>
                  </a:moveTo>
                  <a:lnTo>
                    <a:pt x="0" y="83820"/>
                  </a:lnTo>
                </a:path>
              </a:pathLst>
            </a:custGeom>
            <a:ln w="28575" cap="rnd">
              <a:solidFill>
                <a:schemeClr val="bg1"/>
              </a:solidFill>
              <a:prstDash val="solid"/>
              <a:rou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800" b="1" i="0" u="none" strike="noStrike" kern="1200" cap="none" spc="0" normalizeH="0" baseline="0" noProof="0">
                <a:ln>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136" name="TextBox 135">
            <a:extLst>
              <a:ext uri="{FF2B5EF4-FFF2-40B4-BE49-F238E27FC236}">
                <a16:creationId xmlns:a16="http://schemas.microsoft.com/office/drawing/2014/main" id="{897B8BB8-F7FD-D533-E6B8-0B47661BB6E8}"/>
              </a:ext>
            </a:extLst>
          </p:cNvPr>
          <p:cNvSpPr txBox="1"/>
          <p:nvPr/>
        </p:nvSpPr>
        <p:spPr bwMode="auto">
          <a:xfrm rot="16200000">
            <a:off x="1246907" y="3543659"/>
            <a:ext cx="1616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PFS Probability</a:t>
            </a:r>
          </a:p>
        </p:txBody>
      </p:sp>
      <p:sp>
        <p:nvSpPr>
          <p:cNvPr id="141" name="TextBox 140">
            <a:extLst>
              <a:ext uri="{FF2B5EF4-FFF2-40B4-BE49-F238E27FC236}">
                <a16:creationId xmlns:a16="http://schemas.microsoft.com/office/drawing/2014/main" id="{E6191F85-A979-C7D0-9483-793DC405D2AB}"/>
              </a:ext>
            </a:extLst>
          </p:cNvPr>
          <p:cNvSpPr txBox="1"/>
          <p:nvPr/>
        </p:nvSpPr>
        <p:spPr bwMode="auto">
          <a:xfrm>
            <a:off x="2291996" y="160020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a:t>
            </a:r>
          </a:p>
        </p:txBody>
      </p:sp>
      <p:sp>
        <p:nvSpPr>
          <p:cNvPr id="142" name="TextBox 141">
            <a:extLst>
              <a:ext uri="{FF2B5EF4-FFF2-40B4-BE49-F238E27FC236}">
                <a16:creationId xmlns:a16="http://schemas.microsoft.com/office/drawing/2014/main" id="{84650448-52CA-59D0-BF09-BDCD348E54E3}"/>
              </a:ext>
            </a:extLst>
          </p:cNvPr>
          <p:cNvSpPr txBox="1"/>
          <p:nvPr/>
        </p:nvSpPr>
        <p:spPr bwMode="auto">
          <a:xfrm>
            <a:off x="2291995" y="2380816"/>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0.8</a:t>
            </a:r>
          </a:p>
        </p:txBody>
      </p:sp>
      <p:sp>
        <p:nvSpPr>
          <p:cNvPr id="143" name="TextBox 142">
            <a:extLst>
              <a:ext uri="{FF2B5EF4-FFF2-40B4-BE49-F238E27FC236}">
                <a16:creationId xmlns:a16="http://schemas.microsoft.com/office/drawing/2014/main" id="{963C144F-00A3-4EC4-EC13-C3800E775A51}"/>
              </a:ext>
            </a:extLst>
          </p:cNvPr>
          <p:cNvSpPr txBox="1"/>
          <p:nvPr/>
        </p:nvSpPr>
        <p:spPr bwMode="auto">
          <a:xfrm>
            <a:off x="2291995" y="3171554"/>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0.6</a:t>
            </a:r>
          </a:p>
        </p:txBody>
      </p:sp>
      <p:sp>
        <p:nvSpPr>
          <p:cNvPr id="144" name="TextBox 143">
            <a:extLst>
              <a:ext uri="{FF2B5EF4-FFF2-40B4-BE49-F238E27FC236}">
                <a16:creationId xmlns:a16="http://schemas.microsoft.com/office/drawing/2014/main" id="{7FAF2195-6AA3-CC96-2F62-6404485C7269}"/>
              </a:ext>
            </a:extLst>
          </p:cNvPr>
          <p:cNvSpPr txBox="1"/>
          <p:nvPr/>
        </p:nvSpPr>
        <p:spPr bwMode="auto">
          <a:xfrm>
            <a:off x="2291995" y="3952170"/>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0.4</a:t>
            </a:r>
          </a:p>
        </p:txBody>
      </p:sp>
      <p:sp>
        <p:nvSpPr>
          <p:cNvPr id="150" name="TextBox 149">
            <a:extLst>
              <a:ext uri="{FF2B5EF4-FFF2-40B4-BE49-F238E27FC236}">
                <a16:creationId xmlns:a16="http://schemas.microsoft.com/office/drawing/2014/main" id="{677F4227-5AE3-E627-B346-E95DE841FCBD}"/>
              </a:ext>
            </a:extLst>
          </p:cNvPr>
          <p:cNvSpPr txBox="1"/>
          <p:nvPr/>
        </p:nvSpPr>
        <p:spPr bwMode="auto">
          <a:xfrm>
            <a:off x="2291995" y="4719436"/>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0.2</a:t>
            </a:r>
          </a:p>
        </p:txBody>
      </p:sp>
      <p:sp>
        <p:nvSpPr>
          <p:cNvPr id="151" name="TextBox 150">
            <a:extLst>
              <a:ext uri="{FF2B5EF4-FFF2-40B4-BE49-F238E27FC236}">
                <a16:creationId xmlns:a16="http://schemas.microsoft.com/office/drawing/2014/main" id="{DC5B95ED-AD10-A83A-02E9-E9E5D72DB84B}"/>
              </a:ext>
            </a:extLst>
          </p:cNvPr>
          <p:cNvSpPr txBox="1"/>
          <p:nvPr/>
        </p:nvSpPr>
        <p:spPr bwMode="auto">
          <a:xfrm>
            <a:off x="2466722" y="550005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52" name="TextBox 151">
            <a:extLst>
              <a:ext uri="{FF2B5EF4-FFF2-40B4-BE49-F238E27FC236}">
                <a16:creationId xmlns:a16="http://schemas.microsoft.com/office/drawing/2014/main" id="{E08366D3-3719-B216-5903-D5052B114B4C}"/>
              </a:ext>
            </a:extLst>
          </p:cNvPr>
          <p:cNvSpPr txBox="1"/>
          <p:nvPr/>
        </p:nvSpPr>
        <p:spPr bwMode="auto">
          <a:xfrm>
            <a:off x="2633808" y="574379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53" name="TextBox 152">
            <a:extLst>
              <a:ext uri="{FF2B5EF4-FFF2-40B4-BE49-F238E27FC236}">
                <a16:creationId xmlns:a16="http://schemas.microsoft.com/office/drawing/2014/main" id="{24AA6722-AC05-665F-E709-C1740D4D021C}"/>
              </a:ext>
            </a:extLst>
          </p:cNvPr>
          <p:cNvSpPr txBox="1"/>
          <p:nvPr/>
        </p:nvSpPr>
        <p:spPr bwMode="auto">
          <a:xfrm>
            <a:off x="3999507" y="57437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a:t>
            </a:r>
          </a:p>
        </p:txBody>
      </p:sp>
      <p:sp>
        <p:nvSpPr>
          <p:cNvPr id="154" name="TextBox 153">
            <a:extLst>
              <a:ext uri="{FF2B5EF4-FFF2-40B4-BE49-F238E27FC236}">
                <a16:creationId xmlns:a16="http://schemas.microsoft.com/office/drawing/2014/main" id="{9277AB7E-A8AB-4D8C-F69C-9BACF16ACB8B}"/>
              </a:ext>
            </a:extLst>
          </p:cNvPr>
          <p:cNvSpPr txBox="1"/>
          <p:nvPr/>
        </p:nvSpPr>
        <p:spPr bwMode="auto">
          <a:xfrm>
            <a:off x="5444170" y="57437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155" name="TextBox 154">
            <a:extLst>
              <a:ext uri="{FF2B5EF4-FFF2-40B4-BE49-F238E27FC236}">
                <a16:creationId xmlns:a16="http://schemas.microsoft.com/office/drawing/2014/main" id="{35E08F3F-28C7-E256-D033-8B33E69636E1}"/>
              </a:ext>
            </a:extLst>
          </p:cNvPr>
          <p:cNvSpPr txBox="1"/>
          <p:nvPr/>
        </p:nvSpPr>
        <p:spPr bwMode="auto">
          <a:xfrm>
            <a:off x="6868378" y="57437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a:t>
            </a:r>
          </a:p>
        </p:txBody>
      </p:sp>
      <p:sp>
        <p:nvSpPr>
          <p:cNvPr id="156" name="TextBox 155">
            <a:extLst>
              <a:ext uri="{FF2B5EF4-FFF2-40B4-BE49-F238E27FC236}">
                <a16:creationId xmlns:a16="http://schemas.microsoft.com/office/drawing/2014/main" id="{68A59AD9-2417-AF25-67AF-1179153B776B}"/>
              </a:ext>
            </a:extLst>
          </p:cNvPr>
          <p:cNvSpPr txBox="1"/>
          <p:nvPr/>
        </p:nvSpPr>
        <p:spPr bwMode="auto">
          <a:xfrm>
            <a:off x="8309202" y="57437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Tree>
    <p:extLst>
      <p:ext uri="{BB962C8B-B14F-4D97-AF65-F5344CB8AC3E}">
        <p14:creationId xmlns:p14="http://schemas.microsoft.com/office/powerpoint/2010/main" val="481859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6">
          <a:extLst>
            <a:ext uri="{FF2B5EF4-FFF2-40B4-BE49-F238E27FC236}">
              <a16:creationId xmlns:a16="http://schemas.microsoft.com/office/drawing/2014/main" id="{32D2D149-7C9A-DEB8-13E3-DE6A3E0A3C1E}"/>
            </a:ext>
          </a:extLst>
        </p:cNvPr>
        <p:cNvGrpSpPr/>
        <p:nvPr/>
      </p:nvGrpSpPr>
      <p:grpSpPr>
        <a:xfrm>
          <a:off x="0" y="0"/>
          <a:ext cx="0" cy="0"/>
          <a:chOff x="0" y="0"/>
          <a:chExt cx="0" cy="0"/>
        </a:xfrm>
      </p:grpSpPr>
      <p:sp>
        <p:nvSpPr>
          <p:cNvPr id="11" name="Shape 192">
            <a:extLst>
              <a:ext uri="{FF2B5EF4-FFF2-40B4-BE49-F238E27FC236}">
                <a16:creationId xmlns:a16="http://schemas.microsoft.com/office/drawing/2014/main" id="{C3ECF2A8-3F6E-1081-87EC-7AFF35CED2AA}"/>
              </a:ext>
            </a:extLst>
          </p:cNvPr>
          <p:cNvSpPr txBox="1"/>
          <p:nvPr/>
        </p:nvSpPr>
        <p:spPr>
          <a:xfrm>
            <a:off x="5715501" y="1468691"/>
            <a:ext cx="5103043" cy="388856"/>
          </a:xfrm>
          <a:prstGeom prst="rect">
            <a:avLst/>
          </a:prstGeom>
          <a:noFill/>
          <a:ln>
            <a:noFill/>
          </a:ln>
        </p:spPr>
        <p:txBody>
          <a:bodyPr lIns="84392" tIns="42185" rIns="84392" bIns="42185" anchor="t" anchorCtr="0">
            <a:noAutofit/>
          </a:bodyPr>
          <a:lstStyle/>
          <a:p>
            <a:pPr marL="0" marR="0" lvl="0" indent="0" algn="ctr" defTabSz="914400" rtl="0" eaLnBrk="0" fontAlgn="base" latinLnBrk="0" hangingPunct="0">
              <a:lnSpc>
                <a:spcPct val="100000"/>
              </a:lnSpc>
              <a:spcBef>
                <a:spcPct val="0"/>
              </a:spcBef>
              <a:spcAft>
                <a:spcPct val="0"/>
              </a:spcAft>
              <a:buClr>
                <a:srgbClr val="333333"/>
              </a:buClr>
              <a:buSzPct val="25000"/>
              <a:buFont typeface="Arial"/>
              <a:buNone/>
              <a:tabLst/>
              <a:defRPr/>
            </a:pPr>
            <a:r>
              <a:rPr kumimoji="0" lang="en-US" sz="1800" b="1" i="0" u="none" strike="noStrike" kern="0" cap="none" spc="0" normalizeH="0" baseline="30000" noProof="0">
                <a:ln>
                  <a:noFill/>
                </a:ln>
                <a:solidFill>
                  <a:srgbClr val="333333"/>
                </a:solidFill>
                <a:effectLst/>
                <a:uLnTx/>
                <a:uFillTx/>
                <a:latin typeface="Calibri"/>
                <a:ea typeface="+mn-ea"/>
                <a:cs typeface="Arial"/>
                <a:sym typeface="Arial"/>
              </a:rPr>
              <a:t>177</a:t>
            </a:r>
            <a:r>
              <a:rPr kumimoji="0" lang="en-US" sz="1800" b="1" i="0" u="none" strike="noStrike" kern="0" cap="none" spc="0" normalizeH="0" baseline="0" noProof="0">
                <a:ln>
                  <a:noFill/>
                </a:ln>
                <a:solidFill>
                  <a:srgbClr val="333333"/>
                </a:solidFill>
                <a:effectLst/>
                <a:uLnTx/>
                <a:uFillTx/>
                <a:latin typeface="Calibri"/>
                <a:ea typeface="+mn-ea"/>
                <a:cs typeface="Arial"/>
                <a:sym typeface="Arial"/>
              </a:rPr>
              <a:t>Lu-Dotatate 7.4 </a:t>
            </a:r>
            <a:r>
              <a:rPr kumimoji="0" lang="en-US" sz="1800" b="1" i="0" u="none" strike="noStrike" kern="0" cap="none" spc="0" normalizeH="0" baseline="0" noProof="0" err="1">
                <a:ln>
                  <a:noFill/>
                </a:ln>
                <a:solidFill>
                  <a:srgbClr val="333333"/>
                </a:solidFill>
                <a:effectLst/>
                <a:uLnTx/>
                <a:uFillTx/>
                <a:latin typeface="Calibri"/>
                <a:ea typeface="+mn-ea"/>
                <a:cs typeface="Arial"/>
                <a:sym typeface="Arial"/>
              </a:rPr>
              <a:t>GBq</a:t>
            </a:r>
            <a:r>
              <a:rPr kumimoji="0" lang="en-US" sz="1800" b="1" i="0" u="none" strike="noStrike" kern="0" cap="none" spc="0" normalizeH="0" baseline="0" noProof="0">
                <a:ln>
                  <a:noFill/>
                </a:ln>
                <a:solidFill>
                  <a:srgbClr val="333333"/>
                </a:solidFill>
                <a:effectLst/>
                <a:uLnTx/>
                <a:uFillTx/>
                <a:latin typeface="Calibri"/>
                <a:ea typeface="+mn-ea"/>
                <a:cs typeface="Arial"/>
                <a:sym typeface="Arial"/>
              </a:rPr>
              <a:t> </a:t>
            </a:r>
            <a:r>
              <a:rPr kumimoji="0" lang="en-US" sz="1800" b="1" i="0" u="none" strike="noStrike" kern="0" cap="none" spc="0" normalizeH="0" baseline="0" noProof="0">
                <a:ln>
                  <a:noFill/>
                </a:ln>
                <a:solidFill>
                  <a:srgbClr val="333333"/>
                </a:solidFill>
                <a:effectLst/>
                <a:uLnTx/>
                <a:uFillTx/>
                <a:latin typeface="Calibri"/>
                <a:ea typeface="Arial"/>
                <a:cs typeface="Arial"/>
                <a:sym typeface="Arial"/>
              </a:rPr>
              <a:t>Median PFS: Not reached</a:t>
            </a:r>
            <a:endParaRPr kumimoji="0" lang="en-US" sz="1800" b="1" i="0" u="none" strike="noStrike" kern="0" cap="none" spc="0" normalizeH="0" baseline="0" noProof="0">
              <a:ln>
                <a:noFill/>
              </a:ln>
              <a:solidFill>
                <a:srgbClr val="FF0000"/>
              </a:solidFill>
              <a:effectLst/>
              <a:uLnTx/>
              <a:uFillTx/>
              <a:latin typeface="Calibri"/>
              <a:ea typeface="Arial"/>
              <a:cs typeface="Arial"/>
              <a:sym typeface="Arial"/>
            </a:endParaRPr>
          </a:p>
        </p:txBody>
      </p:sp>
      <p:sp>
        <p:nvSpPr>
          <p:cNvPr id="15" name="Shape 188">
            <a:extLst>
              <a:ext uri="{FF2B5EF4-FFF2-40B4-BE49-F238E27FC236}">
                <a16:creationId xmlns:a16="http://schemas.microsoft.com/office/drawing/2014/main" id="{776D4C5A-9DBE-F57A-4100-954A7322B11E}"/>
              </a:ext>
            </a:extLst>
          </p:cNvPr>
          <p:cNvSpPr txBox="1">
            <a:spLocks noGrp="1"/>
          </p:cNvSpPr>
          <p:nvPr>
            <p:ph type="title"/>
          </p:nvPr>
        </p:nvSpPr>
        <p:spPr/>
        <p:txBody>
          <a:bodyPr>
            <a:normAutofit fontScale="90000"/>
          </a:bodyPr>
          <a:lstStyle/>
          <a:p>
            <a:r>
              <a:rPr lang="en-US">
                <a:sym typeface="Arial"/>
              </a:rPr>
              <a:t>NETTER 1: </a:t>
            </a:r>
            <a:r>
              <a:rPr lang="en-US" baseline="30000">
                <a:sym typeface="Arial"/>
              </a:rPr>
              <a:t>177</a:t>
            </a:r>
            <a:r>
              <a:rPr lang="en-US">
                <a:sym typeface="Arial"/>
              </a:rPr>
              <a:t>Lu-Dotatate + Best Supportive Care Including Octreotide LAR vs. High Dose Octreotide LAR</a:t>
            </a:r>
          </a:p>
        </p:txBody>
      </p:sp>
      <p:sp>
        <p:nvSpPr>
          <p:cNvPr id="9" name="Rectangle 8">
            <a:extLst>
              <a:ext uri="{FF2B5EF4-FFF2-40B4-BE49-F238E27FC236}">
                <a16:creationId xmlns:a16="http://schemas.microsoft.com/office/drawing/2014/main" id="{F1996862-7E69-4C60-6A38-ECE6D24300D0}"/>
              </a:ext>
            </a:extLst>
          </p:cNvPr>
          <p:cNvSpPr>
            <a:spLocks noChangeArrowheads="1"/>
          </p:cNvSpPr>
          <p:nvPr/>
        </p:nvSpPr>
        <p:spPr bwMode="auto">
          <a:xfrm>
            <a:off x="411480" y="6364224"/>
            <a:ext cx="2190215" cy="276999"/>
          </a:xfrm>
          <a:prstGeom prst="rect">
            <a:avLst/>
          </a:prstGeom>
          <a:noFill/>
          <a:ln w="9525">
            <a:noFill/>
            <a:miter lim="800000"/>
            <a:headEnd/>
            <a:tailEnd/>
          </a:ln>
        </p:spPr>
        <p:txBody>
          <a:bodyPr wrap="none"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err="1">
                <a:ln>
                  <a:noFill/>
                </a:ln>
                <a:solidFill>
                  <a:srgbClr val="455560"/>
                </a:solidFill>
                <a:effectLst/>
                <a:uLnTx/>
                <a:uFillTx/>
                <a:latin typeface="Calibri"/>
                <a:ea typeface="+mn-ea"/>
                <a:cs typeface="+mn-cs"/>
              </a:rPr>
              <a:t>Strosberg</a:t>
            </a:r>
            <a:r>
              <a:rPr kumimoji="0" lang="en-US" sz="1200" b="0" i="0" u="none" strike="noStrike" kern="1200" cap="none" spc="0" normalizeH="0" baseline="0" noProof="0">
                <a:ln>
                  <a:noFill/>
                </a:ln>
                <a:solidFill>
                  <a:srgbClr val="455560"/>
                </a:solidFill>
                <a:effectLst/>
                <a:uLnTx/>
                <a:uFillTx/>
                <a:latin typeface="Calibri"/>
                <a:ea typeface="+mn-ea"/>
                <a:cs typeface="+mn-cs"/>
              </a:rPr>
              <a:t>. NEJM. 2013;376:125.</a:t>
            </a:r>
          </a:p>
        </p:txBody>
      </p:sp>
      <p:sp>
        <p:nvSpPr>
          <p:cNvPr id="7" name="TextBox 6">
            <a:extLst>
              <a:ext uri="{FF2B5EF4-FFF2-40B4-BE49-F238E27FC236}">
                <a16:creationId xmlns:a16="http://schemas.microsoft.com/office/drawing/2014/main" id="{96FFB1FF-AF5D-61C8-7A7F-D21303E6CD4A}"/>
              </a:ext>
            </a:extLst>
          </p:cNvPr>
          <p:cNvSpPr txBox="1"/>
          <p:nvPr/>
        </p:nvSpPr>
        <p:spPr bwMode="auto">
          <a:xfrm>
            <a:off x="609759" y="1493231"/>
            <a:ext cx="3733641"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
                <a:prstClr val="black"/>
              </a:buClr>
              <a:buSzPct val="25000"/>
              <a:buFontTx/>
              <a:buNone/>
              <a:tabLst/>
              <a:defRPr/>
            </a:pPr>
            <a:r>
              <a:rPr kumimoji="0" lang="en-US" sz="2200" b="0" i="0" u="none" strike="noStrike" kern="0" cap="none" spc="0" normalizeH="0" baseline="0" noProof="0">
                <a:ln>
                  <a:noFill/>
                </a:ln>
                <a:solidFill>
                  <a:prstClr val="black"/>
                </a:solidFill>
                <a:effectLst/>
                <a:uLnTx/>
                <a:uFillTx/>
                <a:latin typeface="Calibri"/>
                <a:ea typeface="+mn-ea"/>
                <a:cs typeface="Arial"/>
                <a:sym typeface="Arial"/>
              </a:rPr>
              <a:t>N = 229 (ITT)</a:t>
            </a:r>
          </a:p>
          <a:p>
            <a:pPr marL="0" marR="0" lvl="0" indent="0" algn="l" defTabSz="914400" rtl="0" eaLnBrk="0" fontAlgn="base" latinLnBrk="0" hangingPunct="0">
              <a:lnSpc>
                <a:spcPct val="100000"/>
              </a:lnSpc>
              <a:spcBef>
                <a:spcPct val="0"/>
              </a:spcBef>
              <a:spcAft>
                <a:spcPct val="0"/>
              </a:spcAft>
              <a:buClr>
                <a:prstClr val="black"/>
              </a:buClr>
              <a:buSzPct val="25000"/>
              <a:buFontTx/>
              <a:buNone/>
              <a:tabLst/>
              <a:defRPr/>
            </a:pPr>
            <a:r>
              <a:rPr kumimoji="0" lang="en-US" sz="2200" b="0" i="0" u="none" strike="noStrike" kern="0" cap="none" spc="0" normalizeH="0" baseline="0" noProof="0">
                <a:ln>
                  <a:noFill/>
                </a:ln>
                <a:solidFill>
                  <a:prstClr val="black"/>
                </a:solidFill>
                <a:effectLst/>
                <a:uLnTx/>
                <a:uFillTx/>
                <a:latin typeface="Calibri"/>
                <a:ea typeface="+mn-ea"/>
                <a:cs typeface="Arial"/>
                <a:sym typeface="Arial"/>
              </a:rPr>
              <a:t>Number of events: 90 </a:t>
            </a:r>
          </a:p>
          <a:p>
            <a:pPr marL="106976" marR="0" lvl="0" indent="-106976" algn="l" defTabSz="914400" rtl="0" eaLnBrk="0" fontAlgn="base" latinLnBrk="0" hangingPunct="0">
              <a:lnSpc>
                <a:spcPct val="100000"/>
              </a:lnSpc>
              <a:spcBef>
                <a:spcPct val="0"/>
              </a:spcBef>
              <a:spcAft>
                <a:spcPct val="0"/>
              </a:spcAft>
              <a:buClr>
                <a:prstClr val="black"/>
              </a:buClr>
              <a:buSzPct val="80000"/>
              <a:buFont typeface="Arial" panose="020B0604020202020204" pitchFamily="34" charset="0"/>
              <a:buChar char="•"/>
              <a:tabLst/>
              <a:defRPr/>
            </a:pPr>
            <a:endParaRPr kumimoji="0" lang="en-US" sz="2200" b="0" i="0" u="none" strike="noStrike" kern="0" cap="none" spc="0" normalizeH="0" baseline="0" noProof="0">
              <a:ln>
                <a:noFill/>
              </a:ln>
              <a:solidFill>
                <a:prstClr val="black"/>
              </a:solidFill>
              <a:effectLst/>
              <a:uLnTx/>
              <a:uFillTx/>
              <a:latin typeface="Calibri"/>
              <a:ea typeface="+mn-ea"/>
              <a:cs typeface="Arial"/>
              <a:sym typeface="Arial"/>
            </a:endParaRPr>
          </a:p>
          <a:p>
            <a:pPr marL="0" marR="0" lvl="0" indent="0" algn="l" defTabSz="914400" rtl="0" eaLnBrk="0" fontAlgn="base" latinLnBrk="0" hangingPunct="0">
              <a:lnSpc>
                <a:spcPct val="100000"/>
              </a:lnSpc>
              <a:spcBef>
                <a:spcPct val="0"/>
              </a:spcBef>
              <a:spcAft>
                <a:spcPct val="0"/>
              </a:spcAft>
              <a:buClr>
                <a:prstClr val="black"/>
              </a:buClr>
              <a:buSzPct val="80000"/>
              <a:buFontTx/>
              <a:buNone/>
              <a:tabLst/>
              <a:defRPr/>
            </a:pPr>
            <a:r>
              <a:rPr kumimoji="0" lang="en-US" sz="2200" b="0" i="0" u="none" strike="noStrike" kern="0" cap="none" spc="0" normalizeH="0" baseline="30000" noProof="0">
                <a:ln>
                  <a:noFill/>
                </a:ln>
                <a:solidFill>
                  <a:prstClr val="black"/>
                </a:solidFill>
                <a:effectLst/>
                <a:uLnTx/>
                <a:uFillTx/>
                <a:latin typeface="Calibri"/>
                <a:ea typeface="+mn-ea"/>
                <a:cs typeface="Arial"/>
                <a:sym typeface="Arial"/>
              </a:rPr>
              <a:t>177</a:t>
            </a:r>
            <a:r>
              <a:rPr kumimoji="0" lang="en-US" sz="2200" b="0" i="0" u="none" strike="noStrike" kern="0" cap="none" spc="0" normalizeH="0" baseline="0" noProof="0">
                <a:ln>
                  <a:noFill/>
                </a:ln>
                <a:solidFill>
                  <a:prstClr val="black"/>
                </a:solidFill>
                <a:effectLst/>
                <a:uLnTx/>
                <a:uFillTx/>
                <a:latin typeface="Calibri"/>
                <a:ea typeface="+mn-ea"/>
                <a:cs typeface="Arial"/>
                <a:sym typeface="Arial"/>
              </a:rPr>
              <a:t>Lu-Dotatate 7.4 </a:t>
            </a:r>
            <a:r>
              <a:rPr kumimoji="0" lang="en-US" sz="2200" b="0" i="0" u="none" strike="noStrike" kern="0" cap="none" spc="0" normalizeH="0" baseline="0" noProof="0" err="1">
                <a:ln>
                  <a:noFill/>
                </a:ln>
                <a:solidFill>
                  <a:prstClr val="black"/>
                </a:solidFill>
                <a:effectLst/>
                <a:uLnTx/>
                <a:uFillTx/>
                <a:latin typeface="Calibri"/>
                <a:ea typeface="+mn-ea"/>
                <a:cs typeface="Arial"/>
                <a:sym typeface="Arial"/>
              </a:rPr>
              <a:t>GBq</a:t>
            </a:r>
            <a:r>
              <a:rPr kumimoji="0" lang="en-US" sz="2200" b="0" i="0" u="none" strike="noStrike" kern="0" cap="none" spc="0" normalizeH="0" baseline="0" noProof="0">
                <a:ln>
                  <a:noFill/>
                </a:ln>
                <a:solidFill>
                  <a:prstClr val="black"/>
                </a:solidFill>
                <a:effectLst/>
                <a:uLnTx/>
                <a:uFillTx/>
                <a:latin typeface="Calibri"/>
                <a:ea typeface="+mn-ea"/>
                <a:cs typeface="Arial"/>
                <a:sym typeface="Arial"/>
              </a:rPr>
              <a:t>: 23 </a:t>
            </a:r>
          </a:p>
          <a:p>
            <a:pPr marL="0" marR="0" lvl="0" indent="0" algn="l" defTabSz="914400" rtl="0" eaLnBrk="0" fontAlgn="base" latinLnBrk="0" hangingPunct="0">
              <a:lnSpc>
                <a:spcPct val="100000"/>
              </a:lnSpc>
              <a:spcBef>
                <a:spcPct val="0"/>
              </a:spcBef>
              <a:spcAft>
                <a:spcPct val="0"/>
              </a:spcAft>
              <a:buClr>
                <a:prstClr val="black"/>
              </a:buClr>
              <a:buSzPct val="80000"/>
              <a:buFontTx/>
              <a:buNone/>
              <a:tabLst/>
              <a:defRPr/>
            </a:pPr>
            <a:r>
              <a:rPr kumimoji="0" lang="en-US" sz="2200" b="0" i="0" u="none" strike="noStrike" kern="0" cap="none" spc="0" normalizeH="0" baseline="0" noProof="0">
                <a:ln>
                  <a:noFill/>
                </a:ln>
                <a:solidFill>
                  <a:prstClr val="black"/>
                </a:solidFill>
                <a:effectLst/>
                <a:uLnTx/>
                <a:uFillTx/>
                <a:latin typeface="Calibri"/>
                <a:ea typeface="+mn-ea"/>
                <a:cs typeface="Arial"/>
                <a:sym typeface="Arial"/>
              </a:rPr>
              <a:t>Octreotide LAR 60 mg: 67</a:t>
            </a:r>
            <a:endParaRPr kumimoji="0" lang="en-US" sz="2200" b="0" i="0" u="none" strike="noStrike" kern="0" cap="none" spc="0" normalizeH="0" baseline="0" noProof="0">
              <a:ln>
                <a:noFill/>
              </a:ln>
              <a:solidFill>
                <a:srgbClr val="000000"/>
              </a:solidFill>
              <a:effectLst/>
              <a:uLnTx/>
              <a:uFillTx/>
              <a:latin typeface="Calibri"/>
              <a:ea typeface="+mn-ea"/>
              <a:cs typeface="Arial"/>
              <a:sym typeface="Arial"/>
            </a:endParaRPr>
          </a:p>
          <a:p>
            <a:pPr marL="0" marR="0" lvl="0" indent="0" algn="l" defTabSz="914400" rtl="0" eaLnBrk="0" fontAlgn="base" latinLnBrk="0" hangingPunct="0">
              <a:lnSpc>
                <a:spcPct val="100000"/>
              </a:lnSpc>
              <a:spcBef>
                <a:spcPct val="0"/>
              </a:spcBef>
              <a:spcAft>
                <a:spcPct val="0"/>
              </a:spcAft>
              <a:buClr>
                <a:srgbClr val="333333"/>
              </a:buClr>
              <a:buSzPct val="25000"/>
              <a:buFontTx/>
              <a:buNone/>
              <a:tabLst/>
              <a:defRPr/>
            </a:pPr>
            <a:endParaRPr kumimoji="0" lang="en-GB" altLang="en-US" sz="2200" b="0"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
                <a:srgbClr val="333333"/>
              </a:buClr>
              <a:buSzPct val="25000"/>
              <a:buFontTx/>
              <a:buNone/>
              <a:tabLst/>
              <a:defRPr/>
            </a:pPr>
            <a:r>
              <a:rPr kumimoji="0" lang="en-GB" altLang="en-US" sz="2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HR: 0.21</a:t>
            </a:r>
            <a:r>
              <a:rPr kumimoji="0" lang="en-US" sz="2200" b="0" i="0" u="none" strike="noStrike" kern="1200" cap="none" spc="0" normalizeH="0" baseline="0" noProof="0">
                <a:ln>
                  <a:noFill/>
                </a:ln>
                <a:solidFill>
                  <a:srgbClr val="000000"/>
                </a:solidFill>
                <a:effectLst/>
                <a:uLnTx/>
                <a:uFillTx/>
                <a:latin typeface="Calibri"/>
                <a:ea typeface="Arial"/>
                <a:cs typeface="Arial"/>
              </a:rPr>
              <a:t> </a:t>
            </a:r>
          </a:p>
          <a:p>
            <a:pPr marL="0" marR="0" lvl="0" indent="0" algn="l" defTabSz="914400" rtl="0" eaLnBrk="0" fontAlgn="base" latinLnBrk="0" hangingPunct="0">
              <a:lnSpc>
                <a:spcPct val="100000"/>
              </a:lnSpc>
              <a:spcBef>
                <a:spcPct val="0"/>
              </a:spcBef>
              <a:spcAft>
                <a:spcPct val="0"/>
              </a:spcAft>
              <a:buClr>
                <a:srgbClr val="333333"/>
              </a:buClr>
              <a:buSzPct val="25000"/>
              <a:buFontTx/>
              <a:buNone/>
              <a:tabLst/>
              <a:defRPr/>
            </a:pPr>
            <a:r>
              <a:rPr lang="en-US" sz="2200" b="0">
                <a:solidFill>
                  <a:srgbClr val="000000"/>
                </a:solidFill>
                <a:latin typeface="Calibri"/>
                <a:ea typeface="Arial"/>
                <a:cs typeface="Arial"/>
              </a:rPr>
              <a:t>(</a:t>
            </a:r>
            <a:r>
              <a:rPr kumimoji="0" lang="en-US" sz="2200" b="0" i="0" u="none" strike="noStrike" kern="1200" cap="none" spc="0" normalizeH="0" baseline="0" noProof="0">
                <a:ln>
                  <a:noFill/>
                </a:ln>
                <a:solidFill>
                  <a:srgbClr val="000000"/>
                </a:solidFill>
                <a:effectLst/>
                <a:uLnTx/>
                <a:uFillTx/>
                <a:latin typeface="Calibri"/>
                <a:ea typeface="Arial"/>
                <a:cs typeface="Arial"/>
              </a:rPr>
              <a:t>95% CI: 0.13-0.33) </a:t>
            </a:r>
          </a:p>
          <a:p>
            <a:pPr marL="0" marR="0" lvl="0" indent="0" algn="l" defTabSz="914400" rtl="0" eaLnBrk="0" fontAlgn="base" latinLnBrk="0" hangingPunct="0">
              <a:lnSpc>
                <a:spcPct val="100000"/>
              </a:lnSpc>
              <a:spcBef>
                <a:spcPct val="0"/>
              </a:spcBef>
              <a:spcAft>
                <a:spcPct val="0"/>
              </a:spcAft>
              <a:buClr>
                <a:srgbClr val="333333"/>
              </a:buClr>
              <a:buSzPct val="25000"/>
              <a:buFontTx/>
              <a:buNone/>
              <a:tabLst/>
              <a:defRPr/>
            </a:pPr>
            <a:r>
              <a:rPr kumimoji="0" lang="en-US" sz="2200" b="0" i="1" u="none" strike="noStrike" kern="1200" cap="none" spc="0" normalizeH="0" baseline="0" noProof="0">
                <a:ln>
                  <a:noFill/>
                </a:ln>
                <a:solidFill>
                  <a:srgbClr val="000000"/>
                </a:solidFill>
                <a:effectLst/>
                <a:uLnTx/>
                <a:uFillTx/>
                <a:latin typeface="Calibri"/>
                <a:ea typeface="Arial"/>
                <a:cs typeface="Arial"/>
              </a:rPr>
              <a:t>P</a:t>
            </a:r>
            <a:r>
              <a:rPr kumimoji="0" lang="en-US" sz="2200" b="0" i="0" u="none" strike="noStrike" kern="1200" cap="none" spc="0" normalizeH="0" baseline="0" noProof="0">
                <a:ln>
                  <a:noFill/>
                </a:ln>
                <a:solidFill>
                  <a:srgbClr val="000000"/>
                </a:solidFill>
                <a:effectLst/>
                <a:uLnTx/>
                <a:uFillTx/>
                <a:latin typeface="Calibri"/>
                <a:ea typeface="Arial"/>
                <a:cs typeface="Arial"/>
              </a:rPr>
              <a:t> &lt;.001</a:t>
            </a:r>
          </a:p>
          <a:p>
            <a:pPr marL="0" marR="0" lvl="0" indent="0" algn="l" defTabSz="914400" rtl="0" eaLnBrk="0" fontAlgn="base" latinLnBrk="0" hangingPunct="0">
              <a:lnSpc>
                <a:spcPct val="100000"/>
              </a:lnSpc>
              <a:spcBef>
                <a:spcPct val="0"/>
              </a:spcBef>
              <a:spcAft>
                <a:spcPct val="0"/>
              </a:spcAft>
              <a:buClr>
                <a:srgbClr val="333333"/>
              </a:buClr>
              <a:buSzPct val="25000"/>
              <a:buFontTx/>
              <a:buNone/>
              <a:tabLst/>
              <a:defRPr/>
            </a:pPr>
            <a:endParaRPr kumimoji="0" lang="en-GB" altLang="en-US" sz="2200" b="0"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
                <a:srgbClr val="333333"/>
              </a:buClr>
              <a:buSzPct val="25000"/>
              <a:buFontTx/>
              <a:buNone/>
              <a:tabLst/>
              <a:defRPr/>
            </a:pPr>
            <a:r>
              <a:rPr kumimoji="0" lang="en-GB" altLang="en-US" sz="22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79% reduction in the risk of  disease progression/death</a:t>
            </a:r>
          </a:p>
        </p:txBody>
      </p:sp>
      <p:sp>
        <p:nvSpPr>
          <p:cNvPr id="1033" name="Freeform 1032">
            <a:extLst>
              <a:ext uri="{FF2B5EF4-FFF2-40B4-BE49-F238E27FC236}">
                <a16:creationId xmlns:a16="http://schemas.microsoft.com/office/drawing/2014/main" id="{D90A6C29-9CAB-FB76-A69C-B713150D64BE}"/>
              </a:ext>
            </a:extLst>
          </p:cNvPr>
          <p:cNvSpPr/>
          <p:nvPr/>
        </p:nvSpPr>
        <p:spPr bwMode="auto">
          <a:xfrm>
            <a:off x="4990246" y="1754992"/>
            <a:ext cx="6093266" cy="1447458"/>
          </a:xfrm>
          <a:custGeom>
            <a:avLst/>
            <a:gdLst>
              <a:gd name="connsiteX0" fmla="*/ 0 w 6093266"/>
              <a:gd name="connsiteY0" fmla="*/ 0 h 1447458"/>
              <a:gd name="connsiteX1" fmla="*/ 328036 w 6093266"/>
              <a:gd name="connsiteY1" fmla="*/ 0 h 1447458"/>
              <a:gd name="connsiteX2" fmla="*/ 328036 w 6093266"/>
              <a:gd name="connsiteY2" fmla="*/ 0 h 1447458"/>
              <a:gd name="connsiteX3" fmla="*/ 328036 w 6093266"/>
              <a:gd name="connsiteY3" fmla="*/ 36904 h 1447458"/>
              <a:gd name="connsiteX4" fmla="*/ 487953 w 6093266"/>
              <a:gd name="connsiteY4" fmla="*/ 36904 h 1447458"/>
              <a:gd name="connsiteX5" fmla="*/ 487953 w 6093266"/>
              <a:gd name="connsiteY5" fmla="*/ 77908 h 1447458"/>
              <a:gd name="connsiteX6" fmla="*/ 676574 w 6093266"/>
              <a:gd name="connsiteY6" fmla="*/ 77908 h 1447458"/>
              <a:gd name="connsiteX7" fmla="*/ 676574 w 6093266"/>
              <a:gd name="connsiteY7" fmla="*/ 172219 h 1447458"/>
              <a:gd name="connsiteX8" fmla="*/ 750382 w 6093266"/>
              <a:gd name="connsiteY8" fmla="*/ 172219 h 1447458"/>
              <a:gd name="connsiteX9" fmla="*/ 750382 w 6093266"/>
              <a:gd name="connsiteY9" fmla="*/ 209123 h 1447458"/>
              <a:gd name="connsiteX10" fmla="*/ 828290 w 6093266"/>
              <a:gd name="connsiteY10" fmla="*/ 209123 h 1447458"/>
              <a:gd name="connsiteX11" fmla="*/ 828290 w 6093266"/>
              <a:gd name="connsiteY11" fmla="*/ 209123 h 1447458"/>
              <a:gd name="connsiteX12" fmla="*/ 828290 w 6093266"/>
              <a:gd name="connsiteY12" fmla="*/ 246027 h 1447458"/>
              <a:gd name="connsiteX13" fmla="*/ 897998 w 6093266"/>
              <a:gd name="connsiteY13" fmla="*/ 246027 h 1447458"/>
              <a:gd name="connsiteX14" fmla="*/ 897998 w 6093266"/>
              <a:gd name="connsiteY14" fmla="*/ 287031 h 1447458"/>
              <a:gd name="connsiteX15" fmla="*/ 934902 w 6093266"/>
              <a:gd name="connsiteY15" fmla="*/ 287031 h 1447458"/>
              <a:gd name="connsiteX16" fmla="*/ 934902 w 6093266"/>
              <a:gd name="connsiteY16" fmla="*/ 287031 h 1447458"/>
              <a:gd name="connsiteX17" fmla="*/ 934902 w 6093266"/>
              <a:gd name="connsiteY17" fmla="*/ 287031 h 1447458"/>
              <a:gd name="connsiteX18" fmla="*/ 934902 w 6093266"/>
              <a:gd name="connsiteY18" fmla="*/ 287031 h 1447458"/>
              <a:gd name="connsiteX19" fmla="*/ 934902 w 6093266"/>
              <a:gd name="connsiteY19" fmla="*/ 323935 h 1447458"/>
              <a:gd name="connsiteX20" fmla="*/ 1148125 w 6093266"/>
              <a:gd name="connsiteY20" fmla="*/ 323935 h 1447458"/>
              <a:gd name="connsiteX21" fmla="*/ 1148125 w 6093266"/>
              <a:gd name="connsiteY21" fmla="*/ 323935 h 1447458"/>
              <a:gd name="connsiteX22" fmla="*/ 1148125 w 6093266"/>
              <a:gd name="connsiteY22" fmla="*/ 360839 h 1447458"/>
              <a:gd name="connsiteX23" fmla="*/ 1439257 w 6093266"/>
              <a:gd name="connsiteY23" fmla="*/ 360839 h 1447458"/>
              <a:gd name="connsiteX24" fmla="*/ 1439257 w 6093266"/>
              <a:gd name="connsiteY24" fmla="*/ 410045 h 1447458"/>
              <a:gd name="connsiteX25" fmla="*/ 1701686 w 6093266"/>
              <a:gd name="connsiteY25" fmla="*/ 410045 h 1447458"/>
              <a:gd name="connsiteX26" fmla="*/ 1701686 w 6093266"/>
              <a:gd name="connsiteY26" fmla="*/ 492054 h 1447458"/>
              <a:gd name="connsiteX27" fmla="*/ 1960014 w 6093266"/>
              <a:gd name="connsiteY27" fmla="*/ 492054 h 1447458"/>
              <a:gd name="connsiteX28" fmla="*/ 1960014 w 6093266"/>
              <a:gd name="connsiteY28" fmla="*/ 533058 h 1447458"/>
              <a:gd name="connsiteX29" fmla="*/ 2406963 w 6093266"/>
              <a:gd name="connsiteY29" fmla="*/ 533058 h 1447458"/>
              <a:gd name="connsiteX30" fmla="*/ 2406963 w 6093266"/>
              <a:gd name="connsiteY30" fmla="*/ 602766 h 1447458"/>
              <a:gd name="connsiteX31" fmla="*/ 2468470 w 6093266"/>
              <a:gd name="connsiteY31" fmla="*/ 602766 h 1447458"/>
              <a:gd name="connsiteX32" fmla="*/ 2468470 w 6093266"/>
              <a:gd name="connsiteY32" fmla="*/ 668373 h 1447458"/>
              <a:gd name="connsiteX33" fmla="*/ 2948222 w 6093266"/>
              <a:gd name="connsiteY33" fmla="*/ 668373 h 1447458"/>
              <a:gd name="connsiteX34" fmla="*/ 2948222 w 6093266"/>
              <a:gd name="connsiteY34" fmla="*/ 725779 h 1447458"/>
              <a:gd name="connsiteX35" fmla="*/ 3042532 w 6093266"/>
              <a:gd name="connsiteY35" fmla="*/ 725779 h 1447458"/>
              <a:gd name="connsiteX36" fmla="*/ 3042532 w 6093266"/>
              <a:gd name="connsiteY36" fmla="*/ 897998 h 1447458"/>
              <a:gd name="connsiteX37" fmla="*/ 3190149 w 6093266"/>
              <a:gd name="connsiteY37" fmla="*/ 897998 h 1447458"/>
              <a:gd name="connsiteX38" fmla="*/ 3190149 w 6093266"/>
              <a:gd name="connsiteY38" fmla="*/ 992308 h 1447458"/>
              <a:gd name="connsiteX39" fmla="*/ 3497682 w 6093266"/>
              <a:gd name="connsiteY39" fmla="*/ 992308 h 1447458"/>
              <a:gd name="connsiteX40" fmla="*/ 3497682 w 6093266"/>
              <a:gd name="connsiteY40" fmla="*/ 1086619 h 1447458"/>
              <a:gd name="connsiteX41" fmla="*/ 3575591 w 6093266"/>
              <a:gd name="connsiteY41" fmla="*/ 1086619 h 1447458"/>
              <a:gd name="connsiteX42" fmla="*/ 3575591 w 6093266"/>
              <a:gd name="connsiteY42" fmla="*/ 1201431 h 1447458"/>
              <a:gd name="connsiteX43" fmla="*/ 4723716 w 6093266"/>
              <a:gd name="connsiteY43" fmla="*/ 1201431 h 1447458"/>
              <a:gd name="connsiteX44" fmla="*/ 4723716 w 6093266"/>
              <a:gd name="connsiteY44" fmla="*/ 1447458 h 1447458"/>
              <a:gd name="connsiteX45" fmla="*/ 6093266 w 6093266"/>
              <a:gd name="connsiteY45" fmla="*/ 1447458 h 14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093266" h="1447458">
                <a:moveTo>
                  <a:pt x="0" y="0"/>
                </a:moveTo>
                <a:lnTo>
                  <a:pt x="328036" y="0"/>
                </a:lnTo>
                <a:lnTo>
                  <a:pt x="328036" y="0"/>
                </a:lnTo>
                <a:lnTo>
                  <a:pt x="328036" y="36904"/>
                </a:lnTo>
                <a:lnTo>
                  <a:pt x="487953" y="36904"/>
                </a:lnTo>
                <a:lnTo>
                  <a:pt x="487953" y="77908"/>
                </a:lnTo>
                <a:lnTo>
                  <a:pt x="676574" y="77908"/>
                </a:lnTo>
                <a:lnTo>
                  <a:pt x="676574" y="172219"/>
                </a:lnTo>
                <a:lnTo>
                  <a:pt x="750382" y="172219"/>
                </a:lnTo>
                <a:lnTo>
                  <a:pt x="750382" y="209123"/>
                </a:lnTo>
                <a:lnTo>
                  <a:pt x="828290" y="209123"/>
                </a:lnTo>
                <a:lnTo>
                  <a:pt x="828290" y="209123"/>
                </a:lnTo>
                <a:lnTo>
                  <a:pt x="828290" y="246027"/>
                </a:lnTo>
                <a:lnTo>
                  <a:pt x="897998" y="246027"/>
                </a:lnTo>
                <a:lnTo>
                  <a:pt x="897998" y="287031"/>
                </a:lnTo>
                <a:lnTo>
                  <a:pt x="934902" y="287031"/>
                </a:lnTo>
                <a:lnTo>
                  <a:pt x="934902" y="287031"/>
                </a:lnTo>
                <a:lnTo>
                  <a:pt x="934902" y="287031"/>
                </a:lnTo>
                <a:lnTo>
                  <a:pt x="934902" y="287031"/>
                </a:lnTo>
                <a:lnTo>
                  <a:pt x="934902" y="323935"/>
                </a:lnTo>
                <a:lnTo>
                  <a:pt x="1148125" y="323935"/>
                </a:lnTo>
                <a:lnTo>
                  <a:pt x="1148125" y="323935"/>
                </a:lnTo>
                <a:lnTo>
                  <a:pt x="1148125" y="360839"/>
                </a:lnTo>
                <a:lnTo>
                  <a:pt x="1439257" y="360839"/>
                </a:lnTo>
                <a:lnTo>
                  <a:pt x="1439257" y="410045"/>
                </a:lnTo>
                <a:lnTo>
                  <a:pt x="1701686" y="410045"/>
                </a:lnTo>
                <a:lnTo>
                  <a:pt x="1701686" y="492054"/>
                </a:lnTo>
                <a:lnTo>
                  <a:pt x="1960014" y="492054"/>
                </a:lnTo>
                <a:lnTo>
                  <a:pt x="1960014" y="533058"/>
                </a:lnTo>
                <a:lnTo>
                  <a:pt x="2406963" y="533058"/>
                </a:lnTo>
                <a:lnTo>
                  <a:pt x="2406963" y="602766"/>
                </a:lnTo>
                <a:lnTo>
                  <a:pt x="2468470" y="602766"/>
                </a:lnTo>
                <a:lnTo>
                  <a:pt x="2468470" y="668373"/>
                </a:lnTo>
                <a:lnTo>
                  <a:pt x="2948222" y="668373"/>
                </a:lnTo>
                <a:lnTo>
                  <a:pt x="2948222" y="725779"/>
                </a:lnTo>
                <a:lnTo>
                  <a:pt x="3042532" y="725779"/>
                </a:lnTo>
                <a:lnTo>
                  <a:pt x="3042532" y="897998"/>
                </a:lnTo>
                <a:lnTo>
                  <a:pt x="3190149" y="897998"/>
                </a:lnTo>
                <a:lnTo>
                  <a:pt x="3190149" y="992308"/>
                </a:lnTo>
                <a:lnTo>
                  <a:pt x="3497682" y="992308"/>
                </a:lnTo>
                <a:lnTo>
                  <a:pt x="3497682" y="1086619"/>
                </a:lnTo>
                <a:lnTo>
                  <a:pt x="3575591" y="1086619"/>
                </a:lnTo>
                <a:lnTo>
                  <a:pt x="3575591" y="1201431"/>
                </a:lnTo>
                <a:lnTo>
                  <a:pt x="4723716" y="1201431"/>
                </a:lnTo>
                <a:lnTo>
                  <a:pt x="4723716" y="1447458"/>
                </a:lnTo>
                <a:lnTo>
                  <a:pt x="6093266" y="1447458"/>
                </a:lnTo>
              </a:path>
            </a:pathLst>
          </a:custGeom>
          <a:noFill/>
          <a:ln w="28575">
            <a:solidFill>
              <a:srgbClr val="01587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1032" name="Group 1031">
            <a:extLst>
              <a:ext uri="{FF2B5EF4-FFF2-40B4-BE49-F238E27FC236}">
                <a16:creationId xmlns:a16="http://schemas.microsoft.com/office/drawing/2014/main" id="{3CDA47A4-5BA3-7CFC-8EF0-CFB6D16147CB}"/>
              </a:ext>
            </a:extLst>
          </p:cNvPr>
          <p:cNvGrpSpPr/>
          <p:nvPr/>
        </p:nvGrpSpPr>
        <p:grpSpPr>
          <a:xfrm>
            <a:off x="5560208" y="1790059"/>
            <a:ext cx="5505805" cy="1465861"/>
            <a:chOff x="5560208" y="1790059"/>
            <a:chExt cx="5505805" cy="1465861"/>
          </a:xfrm>
        </p:grpSpPr>
        <p:grpSp>
          <p:nvGrpSpPr>
            <p:cNvPr id="1030" name="Group 1029">
              <a:extLst>
                <a:ext uri="{FF2B5EF4-FFF2-40B4-BE49-F238E27FC236}">
                  <a16:creationId xmlns:a16="http://schemas.microsoft.com/office/drawing/2014/main" id="{6BF173A6-BE08-AAE9-6EB1-8F088FE9182A}"/>
                </a:ext>
              </a:extLst>
            </p:cNvPr>
            <p:cNvGrpSpPr/>
            <p:nvPr/>
          </p:nvGrpSpPr>
          <p:grpSpPr>
            <a:xfrm>
              <a:off x="8456945" y="2781631"/>
              <a:ext cx="2609068" cy="474289"/>
              <a:chOff x="8456945" y="2781631"/>
              <a:chExt cx="2609068" cy="474289"/>
            </a:xfrm>
          </p:grpSpPr>
          <p:cxnSp>
            <p:nvCxnSpPr>
              <p:cNvPr id="167" name="Straight Connector 166">
                <a:extLst>
                  <a:ext uri="{FF2B5EF4-FFF2-40B4-BE49-F238E27FC236}">
                    <a16:creationId xmlns:a16="http://schemas.microsoft.com/office/drawing/2014/main" id="{F21BF356-A9F2-EF12-D177-5BE9959A5657}"/>
                  </a:ext>
                </a:extLst>
              </p:cNvPr>
              <p:cNvCxnSpPr>
                <a:cxnSpLocks/>
              </p:cNvCxnSpPr>
              <p:nvPr/>
            </p:nvCxnSpPr>
            <p:spPr bwMode="auto">
              <a:xfrm>
                <a:off x="8725316" y="2891359"/>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B2267B0E-D7C8-DECD-F119-58396CB1CFA4}"/>
                  </a:ext>
                </a:extLst>
              </p:cNvPr>
              <p:cNvCxnSpPr>
                <a:cxnSpLocks/>
              </p:cNvCxnSpPr>
              <p:nvPr/>
            </p:nvCxnSpPr>
            <p:spPr bwMode="auto">
              <a:xfrm>
                <a:off x="8884433" y="2891359"/>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5AB432AF-EB8C-3D8A-A3A8-A6D063A17F91}"/>
                  </a:ext>
                </a:extLst>
              </p:cNvPr>
              <p:cNvCxnSpPr>
                <a:cxnSpLocks/>
              </p:cNvCxnSpPr>
              <p:nvPr/>
            </p:nvCxnSpPr>
            <p:spPr bwMode="auto">
              <a:xfrm>
                <a:off x="8966983" y="2891359"/>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AC0AE9A1-F735-9660-0021-7DD0CCA74A4E}"/>
                  </a:ext>
                </a:extLst>
              </p:cNvPr>
              <p:cNvCxnSpPr>
                <a:cxnSpLocks/>
              </p:cNvCxnSpPr>
              <p:nvPr/>
            </p:nvCxnSpPr>
            <p:spPr bwMode="auto">
              <a:xfrm>
                <a:off x="9065408" y="2891359"/>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4A66DE6D-1509-7F9B-3A62-235386D2D754}"/>
                  </a:ext>
                </a:extLst>
              </p:cNvPr>
              <p:cNvCxnSpPr>
                <a:cxnSpLocks/>
              </p:cNvCxnSpPr>
              <p:nvPr/>
            </p:nvCxnSpPr>
            <p:spPr bwMode="auto">
              <a:xfrm>
                <a:off x="9113033" y="2891359"/>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74C42327-A009-F386-000C-D2E9F347114B}"/>
                  </a:ext>
                </a:extLst>
              </p:cNvPr>
              <p:cNvCxnSpPr>
                <a:cxnSpLocks/>
              </p:cNvCxnSpPr>
              <p:nvPr/>
            </p:nvCxnSpPr>
            <p:spPr bwMode="auto">
              <a:xfrm>
                <a:off x="9148313" y="2891359"/>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10D16918-6A9C-F733-CB46-166182048DFC}"/>
                  </a:ext>
                </a:extLst>
              </p:cNvPr>
              <p:cNvCxnSpPr>
                <a:cxnSpLocks/>
              </p:cNvCxnSpPr>
              <p:nvPr/>
            </p:nvCxnSpPr>
            <p:spPr bwMode="auto">
              <a:xfrm>
                <a:off x="11066013" y="3130317"/>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12AE02E7-7AF2-9612-9905-BBD76723B450}"/>
                  </a:ext>
                </a:extLst>
              </p:cNvPr>
              <p:cNvCxnSpPr>
                <a:cxnSpLocks/>
              </p:cNvCxnSpPr>
              <p:nvPr/>
            </p:nvCxnSpPr>
            <p:spPr bwMode="auto">
              <a:xfrm>
                <a:off x="9227688" y="2891359"/>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AE37C251-EDE0-A35A-AF73-A77502DFB3A9}"/>
                  </a:ext>
                </a:extLst>
              </p:cNvPr>
              <p:cNvCxnSpPr>
                <a:cxnSpLocks/>
              </p:cNvCxnSpPr>
              <p:nvPr/>
            </p:nvCxnSpPr>
            <p:spPr bwMode="auto">
              <a:xfrm>
                <a:off x="9336005" y="2891359"/>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705F44D1-C9E6-ABF7-66F9-570C754A3290}"/>
                  </a:ext>
                </a:extLst>
              </p:cNvPr>
              <p:cNvCxnSpPr>
                <a:cxnSpLocks/>
              </p:cNvCxnSpPr>
              <p:nvPr/>
            </p:nvCxnSpPr>
            <p:spPr bwMode="auto">
              <a:xfrm>
                <a:off x="8504155" y="2781631"/>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B98F9516-8F37-07F7-F4BA-6D41C5313091}"/>
                  </a:ext>
                </a:extLst>
              </p:cNvPr>
              <p:cNvCxnSpPr>
                <a:cxnSpLocks/>
              </p:cNvCxnSpPr>
              <p:nvPr/>
            </p:nvCxnSpPr>
            <p:spPr bwMode="auto">
              <a:xfrm>
                <a:off x="8526380" y="2781631"/>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471EFC1B-57F4-A774-F8ED-54483AE1C2E7}"/>
                  </a:ext>
                </a:extLst>
              </p:cNvPr>
              <p:cNvCxnSpPr>
                <a:cxnSpLocks/>
              </p:cNvCxnSpPr>
              <p:nvPr/>
            </p:nvCxnSpPr>
            <p:spPr bwMode="auto">
              <a:xfrm>
                <a:off x="8561305" y="2781631"/>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1418E40A-8AC0-D638-6DDB-3FBE4CD3D67B}"/>
                  </a:ext>
                </a:extLst>
              </p:cNvPr>
              <p:cNvCxnSpPr>
                <a:cxnSpLocks/>
              </p:cNvCxnSpPr>
              <p:nvPr/>
            </p:nvCxnSpPr>
            <p:spPr bwMode="auto">
              <a:xfrm>
                <a:off x="9723355" y="3146192"/>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4CA27974-604E-7398-3737-AD5C05F2A358}"/>
                  </a:ext>
                </a:extLst>
              </p:cNvPr>
              <p:cNvCxnSpPr>
                <a:cxnSpLocks/>
              </p:cNvCxnSpPr>
              <p:nvPr/>
            </p:nvCxnSpPr>
            <p:spPr bwMode="auto">
              <a:xfrm>
                <a:off x="9745213" y="3146192"/>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5938E2FD-97C1-99EE-04DB-B5822C237972}"/>
                  </a:ext>
                </a:extLst>
              </p:cNvPr>
              <p:cNvCxnSpPr>
                <a:cxnSpLocks/>
              </p:cNvCxnSpPr>
              <p:nvPr/>
            </p:nvCxnSpPr>
            <p:spPr bwMode="auto">
              <a:xfrm>
                <a:off x="9840463" y="3146192"/>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DA07195E-3C17-EF72-277A-86AFDB069C15}"/>
                  </a:ext>
                </a:extLst>
              </p:cNvPr>
              <p:cNvCxnSpPr>
                <a:cxnSpLocks/>
              </p:cNvCxnSpPr>
              <p:nvPr/>
            </p:nvCxnSpPr>
            <p:spPr bwMode="auto">
              <a:xfrm>
                <a:off x="9974180" y="3146192"/>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68487806-D225-FFD7-0C8A-9EA075F310B6}"/>
                  </a:ext>
                </a:extLst>
              </p:cNvPr>
              <p:cNvCxnSpPr>
                <a:cxnSpLocks/>
              </p:cNvCxnSpPr>
              <p:nvPr/>
            </p:nvCxnSpPr>
            <p:spPr bwMode="auto">
              <a:xfrm>
                <a:off x="10405980" y="3146192"/>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ACCA0B59-D30C-DB75-E79F-F3EA6AF7D215}"/>
                  </a:ext>
                </a:extLst>
              </p:cNvPr>
              <p:cNvCxnSpPr>
                <a:cxnSpLocks/>
              </p:cNvCxnSpPr>
              <p:nvPr/>
            </p:nvCxnSpPr>
            <p:spPr bwMode="auto">
              <a:xfrm>
                <a:off x="9624930" y="2891359"/>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55394074-E57B-0EF9-543F-6F74E4FE2043}"/>
                  </a:ext>
                </a:extLst>
              </p:cNvPr>
              <p:cNvCxnSpPr>
                <a:cxnSpLocks/>
              </p:cNvCxnSpPr>
              <p:nvPr/>
            </p:nvCxnSpPr>
            <p:spPr bwMode="auto">
              <a:xfrm>
                <a:off x="10828255" y="3146192"/>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025" name="Straight Connector 1024">
                <a:extLst>
                  <a:ext uri="{FF2B5EF4-FFF2-40B4-BE49-F238E27FC236}">
                    <a16:creationId xmlns:a16="http://schemas.microsoft.com/office/drawing/2014/main" id="{8D67E960-969A-7927-7F70-A287386C9A1A}"/>
                  </a:ext>
                </a:extLst>
              </p:cNvPr>
              <p:cNvCxnSpPr>
                <a:cxnSpLocks/>
              </p:cNvCxnSpPr>
              <p:nvPr/>
            </p:nvCxnSpPr>
            <p:spPr bwMode="auto">
              <a:xfrm>
                <a:off x="9653505" y="2891359"/>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028" name="Straight Connector 1027">
                <a:extLst>
                  <a:ext uri="{FF2B5EF4-FFF2-40B4-BE49-F238E27FC236}">
                    <a16:creationId xmlns:a16="http://schemas.microsoft.com/office/drawing/2014/main" id="{40AB171E-6A49-D621-AE52-27FFF106FCD7}"/>
                  </a:ext>
                </a:extLst>
              </p:cNvPr>
              <p:cNvCxnSpPr>
                <a:cxnSpLocks/>
              </p:cNvCxnSpPr>
              <p:nvPr/>
            </p:nvCxnSpPr>
            <p:spPr bwMode="auto">
              <a:xfrm>
                <a:off x="8456945" y="2834540"/>
                <a:ext cx="146304"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1" name="Group 1030">
              <a:extLst>
                <a:ext uri="{FF2B5EF4-FFF2-40B4-BE49-F238E27FC236}">
                  <a16:creationId xmlns:a16="http://schemas.microsoft.com/office/drawing/2014/main" id="{9AD0323B-A4D1-ED19-D1BA-1C442A542AE4}"/>
                </a:ext>
              </a:extLst>
            </p:cNvPr>
            <p:cNvGrpSpPr/>
            <p:nvPr/>
          </p:nvGrpSpPr>
          <p:grpSpPr>
            <a:xfrm>
              <a:off x="5560208" y="1790059"/>
              <a:ext cx="2923808" cy="1007828"/>
              <a:chOff x="5560208" y="1790059"/>
              <a:chExt cx="2923808" cy="1007828"/>
            </a:xfrm>
          </p:grpSpPr>
          <p:cxnSp>
            <p:nvCxnSpPr>
              <p:cNvPr id="57" name="Straight Connector 56">
                <a:extLst>
                  <a:ext uri="{FF2B5EF4-FFF2-40B4-BE49-F238E27FC236}">
                    <a16:creationId xmlns:a16="http://schemas.microsoft.com/office/drawing/2014/main" id="{6EA16B60-9705-F3FF-99F9-EE189EC48242}"/>
                  </a:ext>
                </a:extLst>
              </p:cNvPr>
              <p:cNvCxnSpPr/>
              <p:nvPr/>
            </p:nvCxnSpPr>
            <p:spPr bwMode="auto">
              <a:xfrm>
                <a:off x="5560208" y="1790059"/>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D926B9F-D50C-C440-DC08-192E7C86F26D}"/>
                  </a:ext>
                </a:extLst>
              </p:cNvPr>
              <p:cNvCxnSpPr/>
              <p:nvPr/>
            </p:nvCxnSpPr>
            <p:spPr bwMode="auto">
              <a:xfrm>
                <a:off x="5588783" y="1790059"/>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CAD969FB-0DF6-D4B3-7C60-74CBEFBD29F5}"/>
                  </a:ext>
                </a:extLst>
              </p:cNvPr>
              <p:cNvCxnSpPr/>
              <p:nvPr/>
            </p:nvCxnSpPr>
            <p:spPr bwMode="auto">
              <a:xfrm>
                <a:off x="5620533" y="1790059"/>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B460EE49-860E-6CBD-20F7-698C2A9A7DCC}"/>
                  </a:ext>
                </a:extLst>
              </p:cNvPr>
              <p:cNvCxnSpPr/>
              <p:nvPr/>
            </p:nvCxnSpPr>
            <p:spPr bwMode="auto">
              <a:xfrm>
                <a:off x="5693558" y="1863973"/>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4A70862D-736E-9A0A-85F4-9EAE8C419889}"/>
                  </a:ext>
                </a:extLst>
              </p:cNvPr>
              <p:cNvCxnSpPr/>
              <p:nvPr/>
            </p:nvCxnSpPr>
            <p:spPr bwMode="auto">
              <a:xfrm>
                <a:off x="5731658" y="1863973"/>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DC1D5600-894E-1129-CF31-7C54BFBED799}"/>
                  </a:ext>
                </a:extLst>
              </p:cNvPr>
              <p:cNvCxnSpPr/>
              <p:nvPr/>
            </p:nvCxnSpPr>
            <p:spPr bwMode="auto">
              <a:xfrm>
                <a:off x="5763408" y="1899787"/>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74A41C2E-D89D-1956-3704-C6BB6257A116}"/>
                  </a:ext>
                </a:extLst>
              </p:cNvPr>
              <p:cNvCxnSpPr/>
              <p:nvPr/>
            </p:nvCxnSpPr>
            <p:spPr bwMode="auto">
              <a:xfrm>
                <a:off x="5844840" y="1935849"/>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7A0635A0-6138-89CA-1199-A6A5B3D83DA2}"/>
                  </a:ext>
                </a:extLst>
              </p:cNvPr>
              <p:cNvCxnSpPr/>
              <p:nvPr/>
            </p:nvCxnSpPr>
            <p:spPr bwMode="auto">
              <a:xfrm>
                <a:off x="6148335" y="2045577"/>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F41A5F10-A833-9E69-8F8D-E54445ED92A0}"/>
                  </a:ext>
                </a:extLst>
              </p:cNvPr>
              <p:cNvCxnSpPr/>
              <p:nvPr/>
            </p:nvCxnSpPr>
            <p:spPr bwMode="auto">
              <a:xfrm>
                <a:off x="6230885" y="2045577"/>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D2A823B0-FC67-0E67-AE4A-858E474000A6}"/>
                  </a:ext>
                </a:extLst>
              </p:cNvPr>
              <p:cNvCxnSpPr/>
              <p:nvPr/>
            </p:nvCxnSpPr>
            <p:spPr bwMode="auto">
              <a:xfrm>
                <a:off x="6061858" y="2009515"/>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96DAAA10-29AA-65B6-99F6-2A2B53C9012F}"/>
                  </a:ext>
                </a:extLst>
              </p:cNvPr>
              <p:cNvCxnSpPr/>
              <p:nvPr/>
            </p:nvCxnSpPr>
            <p:spPr bwMode="auto">
              <a:xfrm>
                <a:off x="6087258" y="2009515"/>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A012E28F-163E-4605-DD3A-6E818ABED847}"/>
                  </a:ext>
                </a:extLst>
              </p:cNvPr>
              <p:cNvCxnSpPr/>
              <p:nvPr/>
            </p:nvCxnSpPr>
            <p:spPr bwMode="auto">
              <a:xfrm>
                <a:off x="6112658" y="2009515"/>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A6D2FE33-ACAE-84A2-6BD1-324772EF4F8A}"/>
                  </a:ext>
                </a:extLst>
              </p:cNvPr>
              <p:cNvCxnSpPr/>
              <p:nvPr/>
            </p:nvCxnSpPr>
            <p:spPr bwMode="auto">
              <a:xfrm>
                <a:off x="6252358" y="2045577"/>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21EB1B8D-95C8-EEDB-0CDB-42543ED5F1F5}"/>
                  </a:ext>
                </a:extLst>
              </p:cNvPr>
              <p:cNvCxnSpPr/>
              <p:nvPr/>
            </p:nvCxnSpPr>
            <p:spPr bwMode="auto">
              <a:xfrm>
                <a:off x="6274583" y="2045577"/>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D1828344-4976-30D0-0E85-CA359E1D5F16}"/>
                  </a:ext>
                </a:extLst>
              </p:cNvPr>
              <p:cNvCxnSpPr/>
              <p:nvPr/>
            </p:nvCxnSpPr>
            <p:spPr bwMode="auto">
              <a:xfrm>
                <a:off x="6303158" y="2045577"/>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77660A97-AB7D-E24F-89DF-F76AD35F2207}"/>
                  </a:ext>
                </a:extLst>
              </p:cNvPr>
              <p:cNvCxnSpPr/>
              <p:nvPr/>
            </p:nvCxnSpPr>
            <p:spPr bwMode="auto">
              <a:xfrm>
                <a:off x="6379905" y="2048752"/>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285262BC-7699-D647-0CAE-135EA5673EB9}"/>
                  </a:ext>
                </a:extLst>
              </p:cNvPr>
              <p:cNvCxnSpPr/>
              <p:nvPr/>
            </p:nvCxnSpPr>
            <p:spPr bwMode="auto">
              <a:xfrm>
                <a:off x="6402130" y="2048752"/>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15136031-256D-59EB-5D8C-D54CBC926B5B}"/>
                  </a:ext>
                </a:extLst>
              </p:cNvPr>
              <p:cNvCxnSpPr/>
              <p:nvPr/>
            </p:nvCxnSpPr>
            <p:spPr bwMode="auto">
              <a:xfrm>
                <a:off x="6652955" y="2095857"/>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C2D75F79-4ABA-D31F-1033-5C73951F983B}"/>
                  </a:ext>
                </a:extLst>
              </p:cNvPr>
              <p:cNvCxnSpPr/>
              <p:nvPr/>
            </p:nvCxnSpPr>
            <p:spPr bwMode="auto">
              <a:xfrm>
                <a:off x="6699263" y="2144619"/>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33F9BFC8-D8D0-88A5-21A3-3E0A3AB130AB}"/>
                  </a:ext>
                </a:extLst>
              </p:cNvPr>
              <p:cNvCxnSpPr/>
              <p:nvPr/>
            </p:nvCxnSpPr>
            <p:spPr bwMode="auto">
              <a:xfrm>
                <a:off x="6746901" y="2185991"/>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62840FFE-3A7B-B17E-6459-C2A44C0635E4}"/>
                  </a:ext>
                </a:extLst>
              </p:cNvPr>
              <p:cNvCxnSpPr/>
              <p:nvPr/>
            </p:nvCxnSpPr>
            <p:spPr bwMode="auto">
              <a:xfrm>
                <a:off x="6800876" y="2185991"/>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2E4648E7-DC88-7A26-CB7D-AA306CED77C0}"/>
                  </a:ext>
                </a:extLst>
              </p:cNvPr>
              <p:cNvCxnSpPr/>
              <p:nvPr/>
            </p:nvCxnSpPr>
            <p:spPr bwMode="auto">
              <a:xfrm>
                <a:off x="6844558" y="2184033"/>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BA04845A-F684-C331-8387-317C0D78C728}"/>
                  </a:ext>
                </a:extLst>
              </p:cNvPr>
              <p:cNvCxnSpPr/>
              <p:nvPr/>
            </p:nvCxnSpPr>
            <p:spPr bwMode="auto">
              <a:xfrm>
                <a:off x="6890658" y="2184033"/>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F65B876A-EFA3-1BD4-3B54-ACD9BEEC2861}"/>
                  </a:ext>
                </a:extLst>
              </p:cNvPr>
              <p:cNvCxnSpPr/>
              <p:nvPr/>
            </p:nvCxnSpPr>
            <p:spPr bwMode="auto">
              <a:xfrm>
                <a:off x="6927233" y="2184033"/>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688A842E-3FD5-EE93-8C0A-68577752B719}"/>
                  </a:ext>
                </a:extLst>
              </p:cNvPr>
              <p:cNvCxnSpPr>
                <a:cxnSpLocks/>
              </p:cNvCxnSpPr>
              <p:nvPr/>
            </p:nvCxnSpPr>
            <p:spPr bwMode="auto">
              <a:xfrm>
                <a:off x="6973083" y="2234134"/>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C0EF4EF2-4477-1EB5-7DED-5C03E147D26E}"/>
                  </a:ext>
                </a:extLst>
              </p:cNvPr>
              <p:cNvCxnSpPr>
                <a:cxnSpLocks/>
              </p:cNvCxnSpPr>
              <p:nvPr/>
            </p:nvCxnSpPr>
            <p:spPr bwMode="auto">
              <a:xfrm>
                <a:off x="7064791" y="2234134"/>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9E433059-5E80-5AD4-FC33-41A202CF0062}"/>
                  </a:ext>
                </a:extLst>
              </p:cNvPr>
              <p:cNvCxnSpPr>
                <a:cxnSpLocks/>
              </p:cNvCxnSpPr>
              <p:nvPr/>
            </p:nvCxnSpPr>
            <p:spPr bwMode="auto">
              <a:xfrm>
                <a:off x="7087016" y="2234134"/>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F2353B64-DCF9-AE74-157B-7CA575CE9394}"/>
                  </a:ext>
                </a:extLst>
              </p:cNvPr>
              <p:cNvCxnSpPr>
                <a:cxnSpLocks/>
              </p:cNvCxnSpPr>
              <p:nvPr/>
            </p:nvCxnSpPr>
            <p:spPr bwMode="auto">
              <a:xfrm>
                <a:off x="7147708" y="2234134"/>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7D35B5E6-7B40-5980-A7F2-516D36DF8808}"/>
                  </a:ext>
                </a:extLst>
              </p:cNvPr>
              <p:cNvCxnSpPr>
                <a:cxnSpLocks/>
              </p:cNvCxnSpPr>
              <p:nvPr/>
            </p:nvCxnSpPr>
            <p:spPr bwMode="auto">
              <a:xfrm>
                <a:off x="7315983" y="2234134"/>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234AC676-F167-1A6F-14B9-C7D79A82A833}"/>
                  </a:ext>
                </a:extLst>
              </p:cNvPr>
              <p:cNvCxnSpPr>
                <a:cxnSpLocks/>
              </p:cNvCxnSpPr>
              <p:nvPr/>
            </p:nvCxnSpPr>
            <p:spPr bwMode="auto">
              <a:xfrm>
                <a:off x="7338208" y="2234134"/>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12900D96-B3F3-5BA3-21D3-D4E63EAA08D3}"/>
                  </a:ext>
                </a:extLst>
              </p:cNvPr>
              <p:cNvCxnSpPr>
                <a:cxnSpLocks/>
              </p:cNvCxnSpPr>
              <p:nvPr/>
            </p:nvCxnSpPr>
            <p:spPr bwMode="auto">
              <a:xfrm>
                <a:off x="7373133" y="2234134"/>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0FD90A12-F056-B4B0-6066-60A7E424B6B1}"/>
                  </a:ext>
                </a:extLst>
              </p:cNvPr>
              <p:cNvCxnSpPr/>
              <p:nvPr/>
            </p:nvCxnSpPr>
            <p:spPr bwMode="auto">
              <a:xfrm>
                <a:off x="7408878" y="2290586"/>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685CE099-DDC3-C469-4A43-DC3DBB8FD9C1}"/>
                  </a:ext>
                </a:extLst>
              </p:cNvPr>
              <p:cNvCxnSpPr/>
              <p:nvPr/>
            </p:nvCxnSpPr>
            <p:spPr bwMode="auto">
              <a:xfrm>
                <a:off x="7434278" y="2290586"/>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4DF3A892-59A8-C0FD-E67B-A2ADBCD86DE0}"/>
                  </a:ext>
                </a:extLst>
              </p:cNvPr>
              <p:cNvCxnSpPr/>
              <p:nvPr/>
            </p:nvCxnSpPr>
            <p:spPr bwMode="auto">
              <a:xfrm>
                <a:off x="7528708" y="2361954"/>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650BED4A-0E5F-05A8-8217-375DC06AD15F}"/>
                  </a:ext>
                </a:extLst>
              </p:cNvPr>
              <p:cNvCxnSpPr/>
              <p:nvPr/>
            </p:nvCxnSpPr>
            <p:spPr bwMode="auto">
              <a:xfrm>
                <a:off x="7592208" y="2361954"/>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1275EA12-965F-24BA-799B-40C037A3DECB}"/>
                  </a:ext>
                </a:extLst>
              </p:cNvPr>
              <p:cNvCxnSpPr/>
              <p:nvPr/>
            </p:nvCxnSpPr>
            <p:spPr bwMode="auto">
              <a:xfrm>
                <a:off x="7820808" y="2361954"/>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F59F11F5-9949-39EA-7837-0C10E90DED37}"/>
                  </a:ext>
                </a:extLst>
              </p:cNvPr>
              <p:cNvCxnSpPr/>
              <p:nvPr/>
            </p:nvCxnSpPr>
            <p:spPr bwMode="auto">
              <a:xfrm>
                <a:off x="7890658" y="2361954"/>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47695F02-4F64-BE44-40F4-DACC615B2FC7}"/>
                  </a:ext>
                </a:extLst>
              </p:cNvPr>
              <p:cNvCxnSpPr/>
              <p:nvPr/>
            </p:nvCxnSpPr>
            <p:spPr bwMode="auto">
              <a:xfrm>
                <a:off x="7951219" y="2427336"/>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766E767A-9416-E3F9-6EA6-D423F71C61F8}"/>
                  </a:ext>
                </a:extLst>
              </p:cNvPr>
              <p:cNvCxnSpPr/>
              <p:nvPr/>
            </p:nvCxnSpPr>
            <p:spPr bwMode="auto">
              <a:xfrm>
                <a:off x="7976619" y="2427336"/>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CD28DB3F-2003-3988-9F7D-2111ADCE42AF}"/>
                  </a:ext>
                </a:extLst>
              </p:cNvPr>
              <p:cNvCxnSpPr/>
              <p:nvPr/>
            </p:nvCxnSpPr>
            <p:spPr bwMode="auto">
              <a:xfrm>
                <a:off x="8020833" y="2427336"/>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DA6FDF33-E83B-4383-6219-1ED21873C329}"/>
                  </a:ext>
                </a:extLst>
              </p:cNvPr>
              <p:cNvCxnSpPr/>
              <p:nvPr/>
            </p:nvCxnSpPr>
            <p:spPr bwMode="auto">
              <a:xfrm>
                <a:off x="8030358" y="2601538"/>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134D4D58-00BB-AE66-DE88-E3F4393E512C}"/>
                  </a:ext>
                </a:extLst>
              </p:cNvPr>
              <p:cNvCxnSpPr/>
              <p:nvPr/>
            </p:nvCxnSpPr>
            <p:spPr bwMode="auto">
              <a:xfrm>
                <a:off x="8062108" y="2601538"/>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A8C2596E-196C-D5EA-AA8B-8FC851D25317}"/>
                  </a:ext>
                </a:extLst>
              </p:cNvPr>
              <p:cNvCxnSpPr>
                <a:cxnSpLocks/>
              </p:cNvCxnSpPr>
              <p:nvPr/>
            </p:nvCxnSpPr>
            <p:spPr bwMode="auto">
              <a:xfrm>
                <a:off x="8455808" y="2688159"/>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F32464C7-588A-43F3-AABB-F96EB67D5034}"/>
                  </a:ext>
                </a:extLst>
              </p:cNvPr>
              <p:cNvCxnSpPr>
                <a:cxnSpLocks/>
              </p:cNvCxnSpPr>
              <p:nvPr/>
            </p:nvCxnSpPr>
            <p:spPr bwMode="auto">
              <a:xfrm>
                <a:off x="8484016" y="2688159"/>
                <a:ext cx="0" cy="109728"/>
              </a:xfrm>
              <a:prstGeom prst="line">
                <a:avLst/>
              </a:prstGeom>
              <a:noFill/>
              <a:ln w="19050"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BE5C9D16-7E7C-6E49-4A14-D70B8CF322F1}"/>
                  </a:ext>
                </a:extLst>
              </p:cNvPr>
              <p:cNvCxnSpPr>
                <a:cxnSpLocks/>
              </p:cNvCxnSpPr>
              <p:nvPr/>
            </p:nvCxnSpPr>
            <p:spPr bwMode="auto">
              <a:xfrm>
                <a:off x="7977609" y="2558315"/>
                <a:ext cx="99147" cy="0"/>
              </a:xfrm>
              <a:prstGeom prst="line">
                <a:avLst/>
              </a:prstGeom>
              <a:noFill/>
              <a:ln w="19050" cap="flat" cmpd="sng" algn="ctr">
                <a:solidFill>
                  <a:schemeClr val="accent1"/>
                </a:solidFill>
                <a:prstDash val="solid"/>
                <a:round/>
                <a:headEnd type="none" w="med" len="med"/>
                <a:tailEnd type="none" w="med" len="med"/>
              </a:ln>
              <a:effectLst/>
            </p:spPr>
          </p:cxnSp>
          <p:cxnSp>
            <p:nvCxnSpPr>
              <p:cNvPr id="1029" name="Straight Connector 1028">
                <a:extLst>
                  <a:ext uri="{FF2B5EF4-FFF2-40B4-BE49-F238E27FC236}">
                    <a16:creationId xmlns:a16="http://schemas.microsoft.com/office/drawing/2014/main" id="{9A5A7871-4286-BDA1-2099-EB3E7D4D5A74}"/>
                  </a:ext>
                </a:extLst>
              </p:cNvPr>
              <p:cNvCxnSpPr>
                <a:cxnSpLocks/>
              </p:cNvCxnSpPr>
              <p:nvPr/>
            </p:nvCxnSpPr>
            <p:spPr bwMode="auto">
              <a:xfrm>
                <a:off x="7915384" y="2478032"/>
                <a:ext cx="146304" cy="0"/>
              </a:xfrm>
              <a:prstGeom prst="line">
                <a:avLst/>
              </a:prstGeom>
              <a:noFill/>
              <a:ln w="19050" cap="flat" cmpd="sng" algn="ctr">
                <a:solidFill>
                  <a:schemeClr val="accent1"/>
                </a:solidFill>
                <a:prstDash val="solid"/>
                <a:round/>
                <a:headEnd type="none" w="med" len="med"/>
                <a:tailEnd type="none" w="med" len="med"/>
              </a:ln>
              <a:effectLst/>
            </p:spPr>
          </p:cxnSp>
        </p:grpSp>
      </p:grpSp>
      <p:sp>
        <p:nvSpPr>
          <p:cNvPr id="10" name="Shape 192">
            <a:extLst>
              <a:ext uri="{FF2B5EF4-FFF2-40B4-BE49-F238E27FC236}">
                <a16:creationId xmlns:a16="http://schemas.microsoft.com/office/drawing/2014/main" id="{9288E740-3FBE-433F-F501-A05E1810DAB2}"/>
              </a:ext>
            </a:extLst>
          </p:cNvPr>
          <p:cNvSpPr txBox="1"/>
          <p:nvPr/>
        </p:nvSpPr>
        <p:spPr>
          <a:xfrm>
            <a:off x="5084070" y="4479547"/>
            <a:ext cx="2305969" cy="678469"/>
          </a:xfrm>
          <a:prstGeom prst="rect">
            <a:avLst/>
          </a:prstGeom>
          <a:noFill/>
          <a:ln>
            <a:noFill/>
          </a:ln>
        </p:spPr>
        <p:txBody>
          <a:bodyPr lIns="84392" tIns="42185" rIns="84392" bIns="42185" anchor="t" anchorCtr="0">
            <a:noAutofit/>
          </a:bodyPr>
          <a:lstStyle/>
          <a:p>
            <a:pPr marL="0" marR="0" lvl="0" indent="0" algn="l" defTabSz="914400" rtl="0" eaLnBrk="0" fontAlgn="base" latinLnBrk="0" hangingPunct="0">
              <a:lnSpc>
                <a:spcPct val="100000"/>
              </a:lnSpc>
              <a:spcBef>
                <a:spcPct val="0"/>
              </a:spcBef>
              <a:spcAft>
                <a:spcPct val="0"/>
              </a:spcAft>
              <a:buClr>
                <a:srgbClr val="333333"/>
              </a:buClr>
              <a:buSzPct val="25000"/>
              <a:buFont typeface="Arial"/>
              <a:buNone/>
              <a:tabLst/>
              <a:defRPr/>
            </a:pPr>
            <a:r>
              <a:rPr kumimoji="0" lang="en-US" sz="1600" b="0" i="0" u="none" strike="noStrike" kern="0" cap="none" spc="0" normalizeH="0" baseline="0" noProof="0">
                <a:ln>
                  <a:noFill/>
                </a:ln>
                <a:solidFill>
                  <a:srgbClr val="000000"/>
                </a:solidFill>
                <a:effectLst/>
                <a:uLnTx/>
                <a:uFillTx/>
                <a:latin typeface="Calibri"/>
                <a:ea typeface="Arial"/>
                <a:cs typeface="Arial"/>
                <a:sym typeface="Arial"/>
              </a:rPr>
              <a:t>Octreotide LAR 60 mg</a:t>
            </a:r>
          </a:p>
          <a:p>
            <a:pPr marL="0" marR="0" lvl="0" indent="0" algn="l" defTabSz="914400" rtl="0" eaLnBrk="0" fontAlgn="base" latinLnBrk="0" hangingPunct="0">
              <a:lnSpc>
                <a:spcPct val="100000"/>
              </a:lnSpc>
              <a:spcBef>
                <a:spcPct val="0"/>
              </a:spcBef>
              <a:spcAft>
                <a:spcPct val="0"/>
              </a:spcAft>
              <a:buClr>
                <a:srgbClr val="333333"/>
              </a:buClr>
              <a:buSzPct val="25000"/>
              <a:buFont typeface="Arial"/>
              <a:buNone/>
              <a:tabLst/>
              <a:defRPr/>
            </a:pPr>
            <a:r>
              <a:rPr kumimoji="0" lang="en-US" sz="1600" b="0" i="0" u="none" strike="noStrike" kern="0" cap="none" spc="0" normalizeH="0" baseline="0" noProof="0">
                <a:ln>
                  <a:noFill/>
                </a:ln>
                <a:solidFill>
                  <a:srgbClr val="000000"/>
                </a:solidFill>
                <a:effectLst/>
                <a:uLnTx/>
                <a:uFillTx/>
                <a:latin typeface="Calibri"/>
                <a:ea typeface="Arial"/>
                <a:cs typeface="Arial"/>
                <a:sym typeface="Arial"/>
              </a:rPr>
              <a:t>Median PFS: 8.4 </a:t>
            </a:r>
            <a:r>
              <a:rPr kumimoji="0" lang="en-US" sz="1600" b="0" i="0" u="none" strike="noStrike" kern="0" cap="none" spc="0" normalizeH="0" baseline="0" noProof="0" err="1">
                <a:ln>
                  <a:noFill/>
                </a:ln>
                <a:solidFill>
                  <a:srgbClr val="000000"/>
                </a:solidFill>
                <a:effectLst/>
                <a:uLnTx/>
                <a:uFillTx/>
                <a:latin typeface="Calibri"/>
                <a:ea typeface="Arial"/>
                <a:cs typeface="Arial"/>
                <a:sym typeface="Arial"/>
              </a:rPr>
              <a:t>mo</a:t>
            </a:r>
            <a:endParaRPr kumimoji="0" lang="en-US" sz="1600" b="0" i="0" u="none" strike="noStrike" kern="0" cap="none" spc="0" normalizeH="0" baseline="0" noProof="0">
              <a:ln>
                <a:noFill/>
              </a:ln>
              <a:solidFill>
                <a:srgbClr val="000000"/>
              </a:solidFill>
              <a:effectLst/>
              <a:uLnTx/>
              <a:uFillTx/>
              <a:latin typeface="Calibri"/>
              <a:ea typeface="Arial"/>
              <a:cs typeface="Arial"/>
              <a:sym typeface="Arial"/>
            </a:endParaRPr>
          </a:p>
        </p:txBody>
      </p:sp>
      <p:sp>
        <p:nvSpPr>
          <p:cNvPr id="2" name="Freeform 1">
            <a:extLst>
              <a:ext uri="{FF2B5EF4-FFF2-40B4-BE49-F238E27FC236}">
                <a16:creationId xmlns:a16="http://schemas.microsoft.com/office/drawing/2014/main" id="{F47E6E1A-5864-68EF-F151-C9F13931EE45}"/>
              </a:ext>
            </a:extLst>
          </p:cNvPr>
          <p:cNvSpPr/>
          <p:nvPr/>
        </p:nvSpPr>
        <p:spPr bwMode="auto">
          <a:xfrm>
            <a:off x="4977727" y="1665298"/>
            <a:ext cx="6588525" cy="3518321"/>
          </a:xfrm>
          <a:custGeom>
            <a:avLst/>
            <a:gdLst>
              <a:gd name="connsiteX0" fmla="*/ 0 w 6588525"/>
              <a:gd name="connsiteY0" fmla="*/ 0 h 3518321"/>
              <a:gd name="connsiteX1" fmla="*/ 0 w 6588525"/>
              <a:gd name="connsiteY1" fmla="*/ 3518321 h 3518321"/>
              <a:gd name="connsiteX2" fmla="*/ 6588525 w 6588525"/>
              <a:gd name="connsiteY2" fmla="*/ 3518321 h 3518321"/>
            </a:gdLst>
            <a:ahLst/>
            <a:cxnLst>
              <a:cxn ang="0">
                <a:pos x="connsiteX0" y="connsiteY0"/>
              </a:cxn>
              <a:cxn ang="0">
                <a:pos x="connsiteX1" y="connsiteY1"/>
              </a:cxn>
              <a:cxn ang="0">
                <a:pos x="connsiteX2" y="connsiteY2"/>
              </a:cxn>
            </a:cxnLst>
            <a:rect l="l" t="t" r="r" b="b"/>
            <a:pathLst>
              <a:path w="6588525" h="3518321">
                <a:moveTo>
                  <a:pt x="0" y="0"/>
                </a:moveTo>
                <a:lnTo>
                  <a:pt x="0" y="3518321"/>
                </a:lnTo>
                <a:lnTo>
                  <a:pt x="6588525" y="3518321"/>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14" name="Group 13">
            <a:extLst>
              <a:ext uri="{FF2B5EF4-FFF2-40B4-BE49-F238E27FC236}">
                <a16:creationId xmlns:a16="http://schemas.microsoft.com/office/drawing/2014/main" id="{F146A0BF-2CE1-086C-0A22-44F31CB42217}"/>
              </a:ext>
            </a:extLst>
          </p:cNvPr>
          <p:cNvGrpSpPr/>
          <p:nvPr/>
        </p:nvGrpSpPr>
        <p:grpSpPr>
          <a:xfrm>
            <a:off x="4899005" y="1764949"/>
            <a:ext cx="91440" cy="3413420"/>
            <a:chOff x="4826337" y="1752837"/>
            <a:chExt cx="151390" cy="3413420"/>
          </a:xfrm>
        </p:grpSpPr>
        <p:cxnSp>
          <p:nvCxnSpPr>
            <p:cNvPr id="4" name="Straight Connector 3">
              <a:extLst>
                <a:ext uri="{FF2B5EF4-FFF2-40B4-BE49-F238E27FC236}">
                  <a16:creationId xmlns:a16="http://schemas.microsoft.com/office/drawing/2014/main" id="{B5CED808-121C-12FD-4326-1FCBBA1FF292}"/>
                </a:ext>
              </a:extLst>
            </p:cNvPr>
            <p:cNvCxnSpPr>
              <a:cxnSpLocks/>
            </p:cNvCxnSpPr>
            <p:nvPr/>
          </p:nvCxnSpPr>
          <p:spPr bwMode="auto">
            <a:xfrm>
              <a:off x="4826337" y="1752837"/>
              <a:ext cx="151390" cy="0"/>
            </a:xfrm>
            <a:prstGeom prst="line">
              <a:avLst/>
            </a:prstGeom>
            <a:noFill/>
            <a:ln w="28575" cap="flat" cmpd="sng" algn="ctr">
              <a:solidFill>
                <a:schemeClr val="bg1"/>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19C849B7-9638-572A-3019-5F1518980535}"/>
                </a:ext>
              </a:extLst>
            </p:cNvPr>
            <p:cNvCxnSpPr>
              <a:cxnSpLocks/>
            </p:cNvCxnSpPr>
            <p:nvPr/>
          </p:nvCxnSpPr>
          <p:spPr bwMode="auto">
            <a:xfrm>
              <a:off x="4826337" y="2435521"/>
              <a:ext cx="151390"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4D5AFE5E-527D-516F-C3E6-C59E83F8D032}"/>
                </a:ext>
              </a:extLst>
            </p:cNvPr>
            <p:cNvCxnSpPr>
              <a:cxnSpLocks/>
            </p:cNvCxnSpPr>
            <p:nvPr/>
          </p:nvCxnSpPr>
          <p:spPr bwMode="auto">
            <a:xfrm>
              <a:off x="4826337" y="3118205"/>
              <a:ext cx="151390"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5CECD689-2898-050F-8142-D72213B09FF4}"/>
                </a:ext>
              </a:extLst>
            </p:cNvPr>
            <p:cNvCxnSpPr>
              <a:cxnSpLocks/>
            </p:cNvCxnSpPr>
            <p:nvPr/>
          </p:nvCxnSpPr>
          <p:spPr bwMode="auto">
            <a:xfrm>
              <a:off x="4826337" y="3800889"/>
              <a:ext cx="151390"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FC6EC828-1055-E424-F576-97A6B743C465}"/>
                </a:ext>
              </a:extLst>
            </p:cNvPr>
            <p:cNvCxnSpPr>
              <a:cxnSpLocks/>
            </p:cNvCxnSpPr>
            <p:nvPr/>
          </p:nvCxnSpPr>
          <p:spPr bwMode="auto">
            <a:xfrm>
              <a:off x="4826337" y="4483573"/>
              <a:ext cx="151390"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4B1210C6-0CEF-CC96-F7DA-9F13500C7F3C}"/>
                </a:ext>
              </a:extLst>
            </p:cNvPr>
            <p:cNvCxnSpPr>
              <a:cxnSpLocks/>
            </p:cNvCxnSpPr>
            <p:nvPr/>
          </p:nvCxnSpPr>
          <p:spPr bwMode="auto">
            <a:xfrm>
              <a:off x="4826337" y="5166257"/>
              <a:ext cx="151390" cy="0"/>
            </a:xfrm>
            <a:prstGeom prst="line">
              <a:avLst/>
            </a:prstGeom>
            <a:noFill/>
            <a:ln w="28575" cap="flat" cmpd="sng" algn="ctr">
              <a:solidFill>
                <a:schemeClr val="bg1"/>
              </a:solidFill>
              <a:prstDash val="solid"/>
              <a:round/>
              <a:headEnd type="none" w="med" len="med"/>
              <a:tailEnd type="none" w="med" len="med"/>
            </a:ln>
            <a:effectLst/>
          </p:spPr>
        </p:cxnSp>
      </p:grpSp>
      <p:cxnSp>
        <p:nvCxnSpPr>
          <p:cNvPr id="17" name="Straight Connector 16">
            <a:extLst>
              <a:ext uri="{FF2B5EF4-FFF2-40B4-BE49-F238E27FC236}">
                <a16:creationId xmlns:a16="http://schemas.microsoft.com/office/drawing/2014/main" id="{98BCCE3B-A156-6817-195F-943C3F237A67}"/>
              </a:ext>
            </a:extLst>
          </p:cNvPr>
          <p:cNvCxnSpPr>
            <a:cxnSpLocks/>
          </p:cNvCxnSpPr>
          <p:nvPr/>
        </p:nvCxnSpPr>
        <p:spPr bwMode="auto">
          <a:xfrm>
            <a:off x="4977727" y="3466850"/>
            <a:ext cx="6588525" cy="0"/>
          </a:xfrm>
          <a:prstGeom prst="line">
            <a:avLst/>
          </a:prstGeom>
          <a:noFill/>
          <a:ln w="28575" cap="flat" cmpd="sng" algn="ctr">
            <a:solidFill>
              <a:schemeClr val="tx1">
                <a:lumMod val="50000"/>
              </a:schemeClr>
            </a:solidFill>
            <a:prstDash val="sysDot"/>
            <a:round/>
            <a:headEnd type="none" w="med" len="med"/>
            <a:tailEnd type="none" w="med" len="med"/>
          </a:ln>
          <a:effectLst/>
        </p:spPr>
      </p:cxnSp>
      <p:grpSp>
        <p:nvGrpSpPr>
          <p:cNvPr id="38" name="Group 37">
            <a:extLst>
              <a:ext uri="{FF2B5EF4-FFF2-40B4-BE49-F238E27FC236}">
                <a16:creationId xmlns:a16="http://schemas.microsoft.com/office/drawing/2014/main" id="{6189BE80-B523-0E66-5A1B-829303A694A9}"/>
              </a:ext>
            </a:extLst>
          </p:cNvPr>
          <p:cNvGrpSpPr/>
          <p:nvPr/>
        </p:nvGrpSpPr>
        <p:grpSpPr>
          <a:xfrm>
            <a:off x="4845052" y="5174806"/>
            <a:ext cx="6712128" cy="350903"/>
            <a:chOff x="4845052" y="5174806"/>
            <a:chExt cx="6712128" cy="350903"/>
          </a:xfrm>
        </p:grpSpPr>
        <p:grpSp>
          <p:nvGrpSpPr>
            <p:cNvPr id="30" name="Group 29">
              <a:extLst>
                <a:ext uri="{FF2B5EF4-FFF2-40B4-BE49-F238E27FC236}">
                  <a16:creationId xmlns:a16="http://schemas.microsoft.com/office/drawing/2014/main" id="{AB4A7DE3-5D79-4EE3-CD07-642982050DFB}"/>
                </a:ext>
              </a:extLst>
            </p:cNvPr>
            <p:cNvGrpSpPr/>
            <p:nvPr/>
          </p:nvGrpSpPr>
          <p:grpSpPr>
            <a:xfrm>
              <a:off x="4977727" y="5174806"/>
              <a:ext cx="6394544" cy="91441"/>
              <a:chOff x="4977727" y="5168750"/>
              <a:chExt cx="6394544" cy="91441"/>
            </a:xfrm>
          </p:grpSpPr>
          <p:cxnSp>
            <p:nvCxnSpPr>
              <p:cNvPr id="23" name="Straight Connector 22">
                <a:extLst>
                  <a:ext uri="{FF2B5EF4-FFF2-40B4-BE49-F238E27FC236}">
                    <a16:creationId xmlns:a16="http://schemas.microsoft.com/office/drawing/2014/main" id="{79B640AF-4086-1311-EA1A-872218624443}"/>
                  </a:ext>
                </a:extLst>
              </p:cNvPr>
              <p:cNvCxnSpPr>
                <a:cxnSpLocks/>
              </p:cNvCxnSpPr>
              <p:nvPr/>
            </p:nvCxnSpPr>
            <p:spPr bwMode="auto">
              <a:xfrm rot="16200000">
                <a:off x="4932007" y="521447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C280D31-4574-1E6B-2B3F-6933351A0005}"/>
                  </a:ext>
                </a:extLst>
              </p:cNvPr>
              <p:cNvCxnSpPr>
                <a:cxnSpLocks/>
              </p:cNvCxnSpPr>
              <p:nvPr/>
            </p:nvCxnSpPr>
            <p:spPr bwMode="auto">
              <a:xfrm rot="16200000">
                <a:off x="5997764" y="521447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768962C-A71C-D151-DDB3-4D5841F4B9D8}"/>
                  </a:ext>
                </a:extLst>
              </p:cNvPr>
              <p:cNvCxnSpPr>
                <a:cxnSpLocks/>
              </p:cNvCxnSpPr>
              <p:nvPr/>
            </p:nvCxnSpPr>
            <p:spPr bwMode="auto">
              <a:xfrm rot="16200000">
                <a:off x="7063521" y="521447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0EF0EA5-E349-8908-7466-2864B14BCC73}"/>
                  </a:ext>
                </a:extLst>
              </p:cNvPr>
              <p:cNvCxnSpPr>
                <a:cxnSpLocks/>
              </p:cNvCxnSpPr>
              <p:nvPr/>
            </p:nvCxnSpPr>
            <p:spPr bwMode="auto">
              <a:xfrm rot="16200000">
                <a:off x="8129278" y="521447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934FD98-6996-FE29-D4D1-632C28583E1D}"/>
                  </a:ext>
                </a:extLst>
              </p:cNvPr>
              <p:cNvCxnSpPr>
                <a:cxnSpLocks/>
              </p:cNvCxnSpPr>
              <p:nvPr/>
            </p:nvCxnSpPr>
            <p:spPr bwMode="auto">
              <a:xfrm rot="16200000">
                <a:off x="9195035" y="521447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491C7BFB-F44B-476E-4585-FF73FF459A52}"/>
                  </a:ext>
                </a:extLst>
              </p:cNvPr>
              <p:cNvCxnSpPr>
                <a:cxnSpLocks/>
              </p:cNvCxnSpPr>
              <p:nvPr/>
            </p:nvCxnSpPr>
            <p:spPr bwMode="auto">
              <a:xfrm rot="16200000">
                <a:off x="10260792" y="521447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15292B5-CB3D-5802-7171-09D6351A8969}"/>
                  </a:ext>
                </a:extLst>
              </p:cNvPr>
              <p:cNvCxnSpPr>
                <a:cxnSpLocks/>
              </p:cNvCxnSpPr>
              <p:nvPr/>
            </p:nvCxnSpPr>
            <p:spPr bwMode="auto">
              <a:xfrm rot="16200000">
                <a:off x="11326551" y="5214470"/>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31" name="TextBox 30">
              <a:extLst>
                <a:ext uri="{FF2B5EF4-FFF2-40B4-BE49-F238E27FC236}">
                  <a16:creationId xmlns:a16="http://schemas.microsoft.com/office/drawing/2014/main" id="{895E842B-FCB2-1E1E-9DFA-F205E7B38E0D}"/>
                </a:ext>
              </a:extLst>
            </p:cNvPr>
            <p:cNvSpPr txBox="1"/>
            <p:nvPr/>
          </p:nvSpPr>
          <p:spPr bwMode="auto">
            <a:xfrm>
              <a:off x="4845052" y="521793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32" name="TextBox 31">
              <a:extLst>
                <a:ext uri="{FF2B5EF4-FFF2-40B4-BE49-F238E27FC236}">
                  <a16:creationId xmlns:a16="http://schemas.microsoft.com/office/drawing/2014/main" id="{F2B0186C-D15F-A3CE-AB0F-A0A36D1C5E3D}"/>
                </a:ext>
              </a:extLst>
            </p:cNvPr>
            <p:cNvSpPr txBox="1"/>
            <p:nvPr/>
          </p:nvSpPr>
          <p:spPr bwMode="auto">
            <a:xfrm>
              <a:off x="5907557" y="521793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a:t>
              </a:r>
            </a:p>
          </p:txBody>
        </p:sp>
        <p:sp>
          <p:nvSpPr>
            <p:cNvPr id="33" name="TextBox 32">
              <a:extLst>
                <a:ext uri="{FF2B5EF4-FFF2-40B4-BE49-F238E27FC236}">
                  <a16:creationId xmlns:a16="http://schemas.microsoft.com/office/drawing/2014/main" id="{450795BD-021A-CB48-B306-073F3BE91A67}"/>
                </a:ext>
              </a:extLst>
            </p:cNvPr>
            <p:cNvSpPr txBox="1"/>
            <p:nvPr/>
          </p:nvSpPr>
          <p:spPr bwMode="auto">
            <a:xfrm>
              <a:off x="6919975" y="521793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a:t>
              </a:r>
            </a:p>
          </p:txBody>
        </p:sp>
        <p:sp>
          <p:nvSpPr>
            <p:cNvPr id="34" name="TextBox 33">
              <a:extLst>
                <a:ext uri="{FF2B5EF4-FFF2-40B4-BE49-F238E27FC236}">
                  <a16:creationId xmlns:a16="http://schemas.microsoft.com/office/drawing/2014/main" id="{D340D592-E85F-03F5-5F95-9CD4D4D6B24D}"/>
                </a:ext>
              </a:extLst>
            </p:cNvPr>
            <p:cNvSpPr txBox="1"/>
            <p:nvPr/>
          </p:nvSpPr>
          <p:spPr bwMode="auto">
            <a:xfrm>
              <a:off x="7988536" y="521793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a:t>
              </a:r>
            </a:p>
          </p:txBody>
        </p:sp>
        <p:sp>
          <p:nvSpPr>
            <p:cNvPr id="35" name="TextBox 34">
              <a:extLst>
                <a:ext uri="{FF2B5EF4-FFF2-40B4-BE49-F238E27FC236}">
                  <a16:creationId xmlns:a16="http://schemas.microsoft.com/office/drawing/2014/main" id="{D2F17684-FF0E-1DB9-A93E-296D16887E24}"/>
                </a:ext>
              </a:extLst>
            </p:cNvPr>
            <p:cNvSpPr txBox="1"/>
            <p:nvPr/>
          </p:nvSpPr>
          <p:spPr bwMode="auto">
            <a:xfrm>
              <a:off x="9054293" y="521793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36" name="TextBox 35">
              <a:extLst>
                <a:ext uri="{FF2B5EF4-FFF2-40B4-BE49-F238E27FC236}">
                  <a16:creationId xmlns:a16="http://schemas.microsoft.com/office/drawing/2014/main" id="{1CB535E2-2A6F-D2E5-EF73-CEC90C223FB3}"/>
                </a:ext>
              </a:extLst>
            </p:cNvPr>
            <p:cNvSpPr txBox="1"/>
            <p:nvPr/>
          </p:nvSpPr>
          <p:spPr bwMode="auto">
            <a:xfrm>
              <a:off x="10121211" y="521793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25</a:t>
              </a:r>
            </a:p>
          </p:txBody>
        </p:sp>
        <p:sp>
          <p:nvSpPr>
            <p:cNvPr id="37" name="TextBox 36">
              <a:extLst>
                <a:ext uri="{FF2B5EF4-FFF2-40B4-BE49-F238E27FC236}">
                  <a16:creationId xmlns:a16="http://schemas.microsoft.com/office/drawing/2014/main" id="{FFCA3614-12D0-C626-FAA9-AC31B4AFE030}"/>
                </a:ext>
              </a:extLst>
            </p:cNvPr>
            <p:cNvSpPr txBox="1"/>
            <p:nvPr/>
          </p:nvSpPr>
          <p:spPr bwMode="auto">
            <a:xfrm>
              <a:off x="11189772" y="521793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a:t>
              </a:r>
            </a:p>
          </p:txBody>
        </p:sp>
      </p:grpSp>
      <p:grpSp>
        <p:nvGrpSpPr>
          <p:cNvPr id="46" name="Group 45">
            <a:extLst>
              <a:ext uri="{FF2B5EF4-FFF2-40B4-BE49-F238E27FC236}">
                <a16:creationId xmlns:a16="http://schemas.microsoft.com/office/drawing/2014/main" id="{C9B7D62C-4460-642D-51A7-F73A9A79A162}"/>
              </a:ext>
            </a:extLst>
          </p:cNvPr>
          <p:cNvGrpSpPr/>
          <p:nvPr/>
        </p:nvGrpSpPr>
        <p:grpSpPr>
          <a:xfrm>
            <a:off x="4529809" y="1611060"/>
            <a:ext cx="412292" cy="3721282"/>
            <a:chOff x="4481363" y="1611060"/>
            <a:chExt cx="412292" cy="3721282"/>
          </a:xfrm>
        </p:grpSpPr>
        <p:sp>
          <p:nvSpPr>
            <p:cNvPr id="39" name="TextBox 38">
              <a:extLst>
                <a:ext uri="{FF2B5EF4-FFF2-40B4-BE49-F238E27FC236}">
                  <a16:creationId xmlns:a16="http://schemas.microsoft.com/office/drawing/2014/main" id="{2F6679B0-4974-C44A-D472-BDD9E208E3C3}"/>
                </a:ext>
              </a:extLst>
            </p:cNvPr>
            <p:cNvSpPr txBox="1"/>
            <p:nvPr/>
          </p:nvSpPr>
          <p:spPr bwMode="auto">
            <a:xfrm>
              <a:off x="4481363" y="161106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a:t>
              </a:r>
            </a:p>
          </p:txBody>
        </p:sp>
        <p:sp>
          <p:nvSpPr>
            <p:cNvPr id="40" name="TextBox 39">
              <a:extLst>
                <a:ext uri="{FF2B5EF4-FFF2-40B4-BE49-F238E27FC236}">
                  <a16:creationId xmlns:a16="http://schemas.microsoft.com/office/drawing/2014/main" id="{B446F09F-F137-8D66-D5A5-6EF951A0A743}"/>
                </a:ext>
              </a:extLst>
            </p:cNvPr>
            <p:cNvSpPr txBox="1"/>
            <p:nvPr/>
          </p:nvSpPr>
          <p:spPr bwMode="auto">
            <a:xfrm>
              <a:off x="4481363" y="229376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0.8</a:t>
              </a:r>
            </a:p>
          </p:txBody>
        </p:sp>
        <p:sp>
          <p:nvSpPr>
            <p:cNvPr id="41" name="TextBox 40">
              <a:extLst>
                <a:ext uri="{FF2B5EF4-FFF2-40B4-BE49-F238E27FC236}">
                  <a16:creationId xmlns:a16="http://schemas.microsoft.com/office/drawing/2014/main" id="{9038E4E6-833B-AE6A-02C9-F39EE232EAB0}"/>
                </a:ext>
              </a:extLst>
            </p:cNvPr>
            <p:cNvSpPr txBox="1"/>
            <p:nvPr/>
          </p:nvSpPr>
          <p:spPr bwMode="auto">
            <a:xfrm>
              <a:off x="4481363" y="2976462"/>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0.6</a:t>
              </a:r>
            </a:p>
          </p:txBody>
        </p:sp>
        <p:sp>
          <p:nvSpPr>
            <p:cNvPr id="42" name="TextBox 41">
              <a:extLst>
                <a:ext uri="{FF2B5EF4-FFF2-40B4-BE49-F238E27FC236}">
                  <a16:creationId xmlns:a16="http://schemas.microsoft.com/office/drawing/2014/main" id="{3100D2B4-0F0B-4F7E-1526-BC857E11CC33}"/>
                </a:ext>
              </a:extLst>
            </p:cNvPr>
            <p:cNvSpPr txBox="1"/>
            <p:nvPr/>
          </p:nvSpPr>
          <p:spPr bwMode="auto">
            <a:xfrm>
              <a:off x="4481363" y="3659163"/>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0.4</a:t>
              </a:r>
            </a:p>
          </p:txBody>
        </p:sp>
        <p:sp>
          <p:nvSpPr>
            <p:cNvPr id="43" name="TextBox 42">
              <a:extLst>
                <a:ext uri="{FF2B5EF4-FFF2-40B4-BE49-F238E27FC236}">
                  <a16:creationId xmlns:a16="http://schemas.microsoft.com/office/drawing/2014/main" id="{50897A29-5EA9-029F-9190-A04957BD4E50}"/>
                </a:ext>
              </a:extLst>
            </p:cNvPr>
            <p:cNvSpPr txBox="1"/>
            <p:nvPr/>
          </p:nvSpPr>
          <p:spPr bwMode="auto">
            <a:xfrm>
              <a:off x="4481363" y="434186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0.2</a:t>
              </a:r>
            </a:p>
          </p:txBody>
        </p:sp>
        <p:sp>
          <p:nvSpPr>
            <p:cNvPr id="44" name="TextBox 43">
              <a:extLst>
                <a:ext uri="{FF2B5EF4-FFF2-40B4-BE49-F238E27FC236}">
                  <a16:creationId xmlns:a16="http://schemas.microsoft.com/office/drawing/2014/main" id="{44EC2B76-E853-7A00-5606-3355038B1602}"/>
                </a:ext>
              </a:extLst>
            </p:cNvPr>
            <p:cNvSpPr txBox="1"/>
            <p:nvPr/>
          </p:nvSpPr>
          <p:spPr bwMode="auto">
            <a:xfrm>
              <a:off x="4481363" y="502456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0.0</a:t>
              </a:r>
            </a:p>
          </p:txBody>
        </p:sp>
      </p:grpSp>
      <p:sp>
        <p:nvSpPr>
          <p:cNvPr id="47" name="TextBox 46">
            <a:extLst>
              <a:ext uri="{FF2B5EF4-FFF2-40B4-BE49-F238E27FC236}">
                <a16:creationId xmlns:a16="http://schemas.microsoft.com/office/drawing/2014/main" id="{E61E4088-E622-FB32-91FC-A8E8B632AE4B}"/>
              </a:ext>
            </a:extLst>
          </p:cNvPr>
          <p:cNvSpPr txBox="1"/>
          <p:nvPr/>
        </p:nvSpPr>
        <p:spPr bwMode="auto">
          <a:xfrm>
            <a:off x="7698133" y="5436488"/>
            <a:ext cx="9482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PFS (Mo)</a:t>
            </a:r>
          </a:p>
        </p:txBody>
      </p:sp>
      <p:sp>
        <p:nvSpPr>
          <p:cNvPr id="48" name="TextBox 47">
            <a:extLst>
              <a:ext uri="{FF2B5EF4-FFF2-40B4-BE49-F238E27FC236}">
                <a16:creationId xmlns:a16="http://schemas.microsoft.com/office/drawing/2014/main" id="{EB3B8AC8-385E-2292-2132-96514E759ED8}"/>
              </a:ext>
            </a:extLst>
          </p:cNvPr>
          <p:cNvSpPr txBox="1"/>
          <p:nvPr/>
        </p:nvSpPr>
        <p:spPr bwMode="auto">
          <a:xfrm rot="16200000">
            <a:off x="3535294" y="3287014"/>
            <a:ext cx="18384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Survival Probability</a:t>
            </a:r>
          </a:p>
        </p:txBody>
      </p:sp>
      <p:grpSp>
        <p:nvGrpSpPr>
          <p:cNvPr id="55" name="Group 54">
            <a:extLst>
              <a:ext uri="{FF2B5EF4-FFF2-40B4-BE49-F238E27FC236}">
                <a16:creationId xmlns:a16="http://schemas.microsoft.com/office/drawing/2014/main" id="{B4EF904A-6332-0463-BBAD-A7E8B1557F84}"/>
              </a:ext>
            </a:extLst>
          </p:cNvPr>
          <p:cNvGrpSpPr/>
          <p:nvPr/>
        </p:nvGrpSpPr>
        <p:grpSpPr>
          <a:xfrm>
            <a:off x="5084070" y="5788939"/>
            <a:ext cx="6220257" cy="307777"/>
            <a:chOff x="5546724" y="6048959"/>
            <a:chExt cx="6220257" cy="307777"/>
          </a:xfrm>
        </p:grpSpPr>
        <p:sp>
          <p:nvSpPr>
            <p:cNvPr id="49" name="TextBox 48">
              <a:extLst>
                <a:ext uri="{FF2B5EF4-FFF2-40B4-BE49-F238E27FC236}">
                  <a16:creationId xmlns:a16="http://schemas.microsoft.com/office/drawing/2014/main" id="{86F0CC9D-EC31-FFA0-B69D-B1CA48AB8C08}"/>
                </a:ext>
              </a:extLst>
            </p:cNvPr>
            <p:cNvSpPr txBox="1"/>
            <p:nvPr/>
          </p:nvSpPr>
          <p:spPr bwMode="auto">
            <a:xfrm>
              <a:off x="5546724" y="6048959"/>
              <a:ext cx="9571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Treatment</a:t>
              </a:r>
            </a:p>
          </p:txBody>
        </p:sp>
        <p:sp>
          <p:nvSpPr>
            <p:cNvPr id="50" name="TextBox 49">
              <a:extLst>
                <a:ext uri="{FF2B5EF4-FFF2-40B4-BE49-F238E27FC236}">
                  <a16:creationId xmlns:a16="http://schemas.microsoft.com/office/drawing/2014/main" id="{F237DE14-91C0-ABE4-A897-36C61BD91F35}"/>
                </a:ext>
              </a:extLst>
            </p:cNvPr>
            <p:cNvSpPr txBox="1"/>
            <p:nvPr/>
          </p:nvSpPr>
          <p:spPr bwMode="auto">
            <a:xfrm>
              <a:off x="6882855" y="6048959"/>
              <a:ext cx="25711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 177Lu-DOTA0-Try3-Octreotate</a:t>
              </a:r>
            </a:p>
          </p:txBody>
        </p:sp>
        <p:sp>
          <p:nvSpPr>
            <p:cNvPr id="51" name="TextBox 50">
              <a:extLst>
                <a:ext uri="{FF2B5EF4-FFF2-40B4-BE49-F238E27FC236}">
                  <a16:creationId xmlns:a16="http://schemas.microsoft.com/office/drawing/2014/main" id="{1F97C7FD-E4FD-9DBF-CE8C-B9B62FD8EBE4}"/>
                </a:ext>
              </a:extLst>
            </p:cNvPr>
            <p:cNvSpPr txBox="1"/>
            <p:nvPr/>
          </p:nvSpPr>
          <p:spPr bwMode="auto">
            <a:xfrm>
              <a:off x="9808560" y="6048959"/>
              <a:ext cx="19584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 Octreotide LAR 60 mg</a:t>
              </a:r>
            </a:p>
          </p:txBody>
        </p:sp>
        <p:cxnSp>
          <p:nvCxnSpPr>
            <p:cNvPr id="53" name="Straight Connector 52">
              <a:extLst>
                <a:ext uri="{FF2B5EF4-FFF2-40B4-BE49-F238E27FC236}">
                  <a16:creationId xmlns:a16="http://schemas.microsoft.com/office/drawing/2014/main" id="{4B382D90-25E1-8B93-FC84-0246D33F2C08}"/>
                </a:ext>
              </a:extLst>
            </p:cNvPr>
            <p:cNvCxnSpPr/>
            <p:nvPr/>
          </p:nvCxnSpPr>
          <p:spPr bwMode="auto">
            <a:xfrm>
              <a:off x="6576412" y="6202847"/>
              <a:ext cx="319339" cy="0"/>
            </a:xfrm>
            <a:prstGeom prst="line">
              <a:avLst/>
            </a:prstGeom>
            <a:noFill/>
            <a:ln w="28575" cap="flat" cmpd="sng" algn="ctr">
              <a:solidFill>
                <a:srgbClr val="015873"/>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1D7B79EB-85C5-AB7B-C65B-A75158BA5F65}"/>
                </a:ext>
              </a:extLst>
            </p:cNvPr>
            <p:cNvCxnSpPr/>
            <p:nvPr/>
          </p:nvCxnSpPr>
          <p:spPr bwMode="auto">
            <a:xfrm>
              <a:off x="9521370" y="6202847"/>
              <a:ext cx="319339" cy="0"/>
            </a:xfrm>
            <a:prstGeom prst="line">
              <a:avLst/>
            </a:prstGeom>
            <a:noFill/>
            <a:ln w="28575" cap="flat" cmpd="sng" algn="ctr">
              <a:solidFill>
                <a:srgbClr val="E1471D"/>
              </a:solidFill>
              <a:prstDash val="solid"/>
              <a:round/>
              <a:headEnd type="none" w="med" len="med"/>
              <a:tailEnd type="none" w="med" len="med"/>
            </a:ln>
            <a:effectLst/>
          </p:spPr>
        </p:cxnSp>
      </p:grpSp>
      <p:grpSp>
        <p:nvGrpSpPr>
          <p:cNvPr id="1097" name="Group 1096">
            <a:extLst>
              <a:ext uri="{FF2B5EF4-FFF2-40B4-BE49-F238E27FC236}">
                <a16:creationId xmlns:a16="http://schemas.microsoft.com/office/drawing/2014/main" id="{A17688C8-B3F6-399A-0C5A-8F08C2E35C31}"/>
              </a:ext>
            </a:extLst>
          </p:cNvPr>
          <p:cNvGrpSpPr/>
          <p:nvPr/>
        </p:nvGrpSpPr>
        <p:grpSpPr>
          <a:xfrm>
            <a:off x="6684560" y="3254258"/>
            <a:ext cx="3668630" cy="1950141"/>
            <a:chOff x="6684560" y="3254258"/>
            <a:chExt cx="3668630" cy="1950141"/>
          </a:xfrm>
        </p:grpSpPr>
        <p:cxnSp>
          <p:nvCxnSpPr>
            <p:cNvPr id="18" name="Straight Connector 17">
              <a:extLst>
                <a:ext uri="{FF2B5EF4-FFF2-40B4-BE49-F238E27FC236}">
                  <a16:creationId xmlns:a16="http://schemas.microsoft.com/office/drawing/2014/main" id="{9A067C66-F65B-D2F6-81B0-2D53DEC67102}"/>
                </a:ext>
              </a:extLst>
            </p:cNvPr>
            <p:cNvCxnSpPr>
              <a:cxnSpLocks/>
            </p:cNvCxnSpPr>
            <p:nvPr/>
          </p:nvCxnSpPr>
          <p:spPr bwMode="auto">
            <a:xfrm flipV="1">
              <a:off x="6775463" y="3466850"/>
              <a:ext cx="0" cy="1737549"/>
            </a:xfrm>
            <a:prstGeom prst="line">
              <a:avLst/>
            </a:prstGeom>
            <a:noFill/>
            <a:ln w="28575" cap="flat" cmpd="sng" algn="ctr">
              <a:solidFill>
                <a:schemeClr val="tx1">
                  <a:lumMod val="50000"/>
                </a:schemeClr>
              </a:solidFill>
              <a:prstDash val="sysDot"/>
              <a:round/>
              <a:headEnd type="none" w="med" len="med"/>
              <a:tailEnd type="none" w="med" len="med"/>
            </a:ln>
            <a:effectLst/>
          </p:spPr>
        </p:cxnSp>
        <p:cxnSp>
          <p:nvCxnSpPr>
            <p:cNvPr id="191" name="Straight Connector 190">
              <a:extLst>
                <a:ext uri="{FF2B5EF4-FFF2-40B4-BE49-F238E27FC236}">
                  <a16:creationId xmlns:a16="http://schemas.microsoft.com/office/drawing/2014/main" id="{7CB4D904-CC49-689A-851C-7487C3D0F575}"/>
                </a:ext>
              </a:extLst>
            </p:cNvPr>
            <p:cNvCxnSpPr>
              <a:cxnSpLocks/>
            </p:cNvCxnSpPr>
            <p:nvPr/>
          </p:nvCxnSpPr>
          <p:spPr bwMode="auto">
            <a:xfrm>
              <a:off x="8076756" y="4280760"/>
              <a:ext cx="0" cy="109728"/>
            </a:xfrm>
            <a:prstGeom prst="line">
              <a:avLst/>
            </a:prstGeom>
            <a:noFill/>
            <a:ln w="19050" cap="flat" cmpd="sng" algn="ctr">
              <a:solidFill>
                <a:srgbClr val="E1471D"/>
              </a:solidFill>
              <a:prstDash val="solid"/>
              <a:round/>
              <a:headEnd type="none" w="med" len="med"/>
              <a:tailEnd type="none" w="med" len="med"/>
            </a:ln>
            <a:effectLst/>
          </p:spPr>
        </p:cxnSp>
        <p:cxnSp>
          <p:nvCxnSpPr>
            <p:cNvPr id="1024" name="Straight Connector 1023">
              <a:extLst>
                <a:ext uri="{FF2B5EF4-FFF2-40B4-BE49-F238E27FC236}">
                  <a16:creationId xmlns:a16="http://schemas.microsoft.com/office/drawing/2014/main" id="{93A493B3-7B0C-ECA7-DAAF-103F72FC0031}"/>
                </a:ext>
              </a:extLst>
            </p:cNvPr>
            <p:cNvCxnSpPr>
              <a:cxnSpLocks/>
            </p:cNvCxnSpPr>
            <p:nvPr/>
          </p:nvCxnSpPr>
          <p:spPr bwMode="auto">
            <a:xfrm>
              <a:off x="7961981" y="4280760"/>
              <a:ext cx="0" cy="109728"/>
            </a:xfrm>
            <a:prstGeom prst="line">
              <a:avLst/>
            </a:prstGeom>
            <a:noFill/>
            <a:ln w="19050" cap="flat" cmpd="sng" algn="ctr">
              <a:solidFill>
                <a:srgbClr val="E1471D"/>
              </a:solidFill>
              <a:prstDash val="solid"/>
              <a:round/>
              <a:headEnd type="none" w="med" len="med"/>
              <a:tailEnd type="none" w="med" len="med"/>
            </a:ln>
            <a:effectLst/>
          </p:spPr>
        </p:cxnSp>
        <p:cxnSp>
          <p:nvCxnSpPr>
            <p:cNvPr id="1034" name="Straight Connector 1033">
              <a:extLst>
                <a:ext uri="{FF2B5EF4-FFF2-40B4-BE49-F238E27FC236}">
                  <a16:creationId xmlns:a16="http://schemas.microsoft.com/office/drawing/2014/main" id="{66DB2A6A-0773-EF80-3EFD-158E683B377C}"/>
                </a:ext>
              </a:extLst>
            </p:cNvPr>
            <p:cNvCxnSpPr>
              <a:cxnSpLocks/>
            </p:cNvCxnSpPr>
            <p:nvPr/>
          </p:nvCxnSpPr>
          <p:spPr bwMode="auto">
            <a:xfrm>
              <a:off x="6684560" y="3254258"/>
              <a:ext cx="0" cy="109728"/>
            </a:xfrm>
            <a:prstGeom prst="line">
              <a:avLst/>
            </a:prstGeom>
            <a:noFill/>
            <a:ln w="19050" cap="flat" cmpd="sng" algn="ctr">
              <a:solidFill>
                <a:srgbClr val="E1471D"/>
              </a:solidFill>
              <a:prstDash val="solid"/>
              <a:round/>
              <a:headEnd type="none" w="med" len="med"/>
              <a:tailEnd type="none" w="med" len="med"/>
            </a:ln>
            <a:effectLst/>
          </p:spPr>
        </p:cxnSp>
        <p:cxnSp>
          <p:nvCxnSpPr>
            <p:cNvPr id="1035" name="Straight Connector 1034">
              <a:extLst>
                <a:ext uri="{FF2B5EF4-FFF2-40B4-BE49-F238E27FC236}">
                  <a16:creationId xmlns:a16="http://schemas.microsoft.com/office/drawing/2014/main" id="{013597B8-82C3-196D-9B7A-51A432E34230}"/>
                </a:ext>
              </a:extLst>
            </p:cNvPr>
            <p:cNvCxnSpPr>
              <a:cxnSpLocks/>
            </p:cNvCxnSpPr>
            <p:nvPr/>
          </p:nvCxnSpPr>
          <p:spPr bwMode="auto">
            <a:xfrm>
              <a:off x="7894731" y="4281363"/>
              <a:ext cx="0" cy="109728"/>
            </a:xfrm>
            <a:prstGeom prst="line">
              <a:avLst/>
            </a:prstGeom>
            <a:noFill/>
            <a:ln w="19050" cap="flat" cmpd="sng" algn="ctr">
              <a:solidFill>
                <a:srgbClr val="E1471D"/>
              </a:solidFill>
              <a:prstDash val="solid"/>
              <a:round/>
              <a:headEnd type="none" w="med" len="med"/>
              <a:tailEnd type="none" w="med" len="med"/>
            </a:ln>
            <a:effectLst/>
          </p:spPr>
        </p:cxnSp>
        <p:cxnSp>
          <p:nvCxnSpPr>
            <p:cNvPr id="1036" name="Straight Connector 1035">
              <a:extLst>
                <a:ext uri="{FF2B5EF4-FFF2-40B4-BE49-F238E27FC236}">
                  <a16:creationId xmlns:a16="http://schemas.microsoft.com/office/drawing/2014/main" id="{A661FD6C-8874-0588-A20E-B5C442678332}"/>
                </a:ext>
              </a:extLst>
            </p:cNvPr>
            <p:cNvCxnSpPr>
              <a:cxnSpLocks/>
            </p:cNvCxnSpPr>
            <p:nvPr/>
          </p:nvCxnSpPr>
          <p:spPr bwMode="auto">
            <a:xfrm>
              <a:off x="8469847" y="4280760"/>
              <a:ext cx="0" cy="109728"/>
            </a:xfrm>
            <a:prstGeom prst="line">
              <a:avLst/>
            </a:prstGeom>
            <a:noFill/>
            <a:ln w="19050" cap="flat" cmpd="sng" algn="ctr">
              <a:solidFill>
                <a:srgbClr val="E1471D"/>
              </a:solidFill>
              <a:prstDash val="solid"/>
              <a:round/>
              <a:headEnd type="none" w="med" len="med"/>
              <a:tailEnd type="none" w="med" len="med"/>
            </a:ln>
            <a:effectLst/>
          </p:spPr>
        </p:cxnSp>
        <p:cxnSp>
          <p:nvCxnSpPr>
            <p:cNvPr id="1038" name="Straight Connector 1037">
              <a:extLst>
                <a:ext uri="{FF2B5EF4-FFF2-40B4-BE49-F238E27FC236}">
                  <a16:creationId xmlns:a16="http://schemas.microsoft.com/office/drawing/2014/main" id="{D1E35FBD-11A0-3423-CCCE-76209FCD3342}"/>
                </a:ext>
              </a:extLst>
            </p:cNvPr>
            <p:cNvCxnSpPr>
              <a:cxnSpLocks/>
            </p:cNvCxnSpPr>
            <p:nvPr/>
          </p:nvCxnSpPr>
          <p:spPr bwMode="auto">
            <a:xfrm>
              <a:off x="7874924" y="4280760"/>
              <a:ext cx="0" cy="109728"/>
            </a:xfrm>
            <a:prstGeom prst="line">
              <a:avLst/>
            </a:prstGeom>
            <a:noFill/>
            <a:ln w="19050" cap="flat" cmpd="sng" algn="ctr">
              <a:solidFill>
                <a:srgbClr val="E1471D"/>
              </a:solidFill>
              <a:prstDash val="solid"/>
              <a:round/>
              <a:headEnd type="none" w="med" len="med"/>
              <a:tailEnd type="none" w="med" len="med"/>
            </a:ln>
            <a:effectLst/>
          </p:spPr>
        </p:cxnSp>
        <p:grpSp>
          <p:nvGrpSpPr>
            <p:cNvPr id="1068" name="Group 1067">
              <a:extLst>
                <a:ext uri="{FF2B5EF4-FFF2-40B4-BE49-F238E27FC236}">
                  <a16:creationId xmlns:a16="http://schemas.microsoft.com/office/drawing/2014/main" id="{77113D06-E5BB-7A96-0A89-736085B96ACD}"/>
                </a:ext>
              </a:extLst>
            </p:cNvPr>
            <p:cNvGrpSpPr/>
            <p:nvPr/>
          </p:nvGrpSpPr>
          <p:grpSpPr>
            <a:xfrm>
              <a:off x="6811090" y="3638792"/>
              <a:ext cx="86032" cy="109728"/>
              <a:chOff x="5818450" y="2555473"/>
              <a:chExt cx="86032" cy="109728"/>
            </a:xfrm>
          </p:grpSpPr>
          <p:cxnSp>
            <p:nvCxnSpPr>
              <p:cNvPr id="1069" name="Straight Connector 1068">
                <a:extLst>
                  <a:ext uri="{FF2B5EF4-FFF2-40B4-BE49-F238E27FC236}">
                    <a16:creationId xmlns:a16="http://schemas.microsoft.com/office/drawing/2014/main" id="{04AA1956-1B63-8C77-5664-5AEDE421E9D8}"/>
                  </a:ext>
                </a:extLst>
              </p:cNvPr>
              <p:cNvCxnSpPr>
                <a:cxnSpLocks/>
              </p:cNvCxnSpPr>
              <p:nvPr/>
            </p:nvCxnSpPr>
            <p:spPr bwMode="auto">
              <a:xfrm>
                <a:off x="5861466" y="2555473"/>
                <a:ext cx="0" cy="109728"/>
              </a:xfrm>
              <a:prstGeom prst="line">
                <a:avLst/>
              </a:prstGeom>
              <a:noFill/>
              <a:ln w="19050" cap="flat" cmpd="sng" algn="ctr">
                <a:solidFill>
                  <a:srgbClr val="E1471D"/>
                </a:solidFill>
                <a:prstDash val="solid"/>
                <a:round/>
                <a:headEnd type="none" w="med" len="med"/>
                <a:tailEnd type="none" w="med" len="med"/>
              </a:ln>
              <a:effectLst/>
            </p:spPr>
          </p:cxnSp>
          <p:cxnSp>
            <p:nvCxnSpPr>
              <p:cNvPr id="1070" name="Straight Connector 1069">
                <a:extLst>
                  <a:ext uri="{FF2B5EF4-FFF2-40B4-BE49-F238E27FC236}">
                    <a16:creationId xmlns:a16="http://schemas.microsoft.com/office/drawing/2014/main" id="{89F58E4F-CCA7-3A61-95B4-79747456EE65}"/>
                  </a:ext>
                </a:extLst>
              </p:cNvPr>
              <p:cNvCxnSpPr>
                <a:cxnSpLocks/>
              </p:cNvCxnSpPr>
              <p:nvPr/>
            </p:nvCxnSpPr>
            <p:spPr bwMode="auto">
              <a:xfrm>
                <a:off x="5818450" y="2611617"/>
                <a:ext cx="86032" cy="0"/>
              </a:xfrm>
              <a:prstGeom prst="line">
                <a:avLst/>
              </a:prstGeom>
              <a:noFill/>
              <a:ln w="19050" cap="flat" cmpd="sng" algn="ctr">
                <a:solidFill>
                  <a:srgbClr val="E1471D"/>
                </a:solidFill>
                <a:prstDash val="solid"/>
                <a:round/>
                <a:headEnd type="none" w="med" len="med"/>
                <a:tailEnd type="none" w="med" len="med"/>
              </a:ln>
              <a:effectLst/>
            </p:spPr>
          </p:cxnSp>
        </p:grpSp>
        <p:grpSp>
          <p:nvGrpSpPr>
            <p:cNvPr id="1071" name="Group 1070">
              <a:extLst>
                <a:ext uri="{FF2B5EF4-FFF2-40B4-BE49-F238E27FC236}">
                  <a16:creationId xmlns:a16="http://schemas.microsoft.com/office/drawing/2014/main" id="{178D3C40-B990-ACDA-CA28-CD1322DED15F}"/>
                </a:ext>
              </a:extLst>
            </p:cNvPr>
            <p:cNvGrpSpPr/>
            <p:nvPr/>
          </p:nvGrpSpPr>
          <p:grpSpPr>
            <a:xfrm>
              <a:off x="6866926" y="3737036"/>
              <a:ext cx="86032" cy="109728"/>
              <a:chOff x="5818450" y="2555473"/>
              <a:chExt cx="86032" cy="109728"/>
            </a:xfrm>
          </p:grpSpPr>
          <p:cxnSp>
            <p:nvCxnSpPr>
              <p:cNvPr id="1072" name="Straight Connector 1071">
                <a:extLst>
                  <a:ext uri="{FF2B5EF4-FFF2-40B4-BE49-F238E27FC236}">
                    <a16:creationId xmlns:a16="http://schemas.microsoft.com/office/drawing/2014/main" id="{5567E6FC-C548-3DA8-4469-42025BA94643}"/>
                  </a:ext>
                </a:extLst>
              </p:cNvPr>
              <p:cNvCxnSpPr>
                <a:cxnSpLocks/>
              </p:cNvCxnSpPr>
              <p:nvPr/>
            </p:nvCxnSpPr>
            <p:spPr bwMode="auto">
              <a:xfrm>
                <a:off x="5861466" y="2555473"/>
                <a:ext cx="0" cy="109728"/>
              </a:xfrm>
              <a:prstGeom prst="line">
                <a:avLst/>
              </a:prstGeom>
              <a:noFill/>
              <a:ln w="19050" cap="flat" cmpd="sng" algn="ctr">
                <a:solidFill>
                  <a:srgbClr val="E1471D"/>
                </a:solidFill>
                <a:prstDash val="solid"/>
                <a:round/>
                <a:headEnd type="none" w="med" len="med"/>
                <a:tailEnd type="none" w="med" len="med"/>
              </a:ln>
              <a:effectLst/>
            </p:spPr>
          </p:cxnSp>
          <p:cxnSp>
            <p:nvCxnSpPr>
              <p:cNvPr id="1073" name="Straight Connector 1072">
                <a:extLst>
                  <a:ext uri="{FF2B5EF4-FFF2-40B4-BE49-F238E27FC236}">
                    <a16:creationId xmlns:a16="http://schemas.microsoft.com/office/drawing/2014/main" id="{BEF08B4B-5974-4E5B-F002-D60D3D870B2D}"/>
                  </a:ext>
                </a:extLst>
              </p:cNvPr>
              <p:cNvCxnSpPr>
                <a:cxnSpLocks/>
              </p:cNvCxnSpPr>
              <p:nvPr/>
            </p:nvCxnSpPr>
            <p:spPr bwMode="auto">
              <a:xfrm>
                <a:off x="5818450" y="2611617"/>
                <a:ext cx="86032" cy="0"/>
              </a:xfrm>
              <a:prstGeom prst="line">
                <a:avLst/>
              </a:prstGeom>
              <a:noFill/>
              <a:ln w="19050" cap="flat" cmpd="sng" algn="ctr">
                <a:solidFill>
                  <a:srgbClr val="E1471D"/>
                </a:solidFill>
                <a:prstDash val="solid"/>
                <a:round/>
                <a:headEnd type="none" w="med" len="med"/>
                <a:tailEnd type="none" w="med" len="med"/>
              </a:ln>
              <a:effectLst/>
            </p:spPr>
          </p:cxnSp>
        </p:grpSp>
        <p:grpSp>
          <p:nvGrpSpPr>
            <p:cNvPr id="1074" name="Group 1073">
              <a:extLst>
                <a:ext uri="{FF2B5EF4-FFF2-40B4-BE49-F238E27FC236}">
                  <a16:creationId xmlns:a16="http://schemas.microsoft.com/office/drawing/2014/main" id="{61BF6763-E386-2909-FCFB-606B0B5F8A42}"/>
                </a:ext>
              </a:extLst>
            </p:cNvPr>
            <p:cNvGrpSpPr/>
            <p:nvPr/>
          </p:nvGrpSpPr>
          <p:grpSpPr>
            <a:xfrm>
              <a:off x="6721832" y="3393204"/>
              <a:ext cx="86032" cy="109728"/>
              <a:chOff x="5818450" y="2555473"/>
              <a:chExt cx="86032" cy="109728"/>
            </a:xfrm>
          </p:grpSpPr>
          <p:cxnSp>
            <p:nvCxnSpPr>
              <p:cNvPr id="1075" name="Straight Connector 1074">
                <a:extLst>
                  <a:ext uri="{FF2B5EF4-FFF2-40B4-BE49-F238E27FC236}">
                    <a16:creationId xmlns:a16="http://schemas.microsoft.com/office/drawing/2014/main" id="{5222C799-8D62-ED08-FBA4-EFE3DF602732}"/>
                  </a:ext>
                </a:extLst>
              </p:cNvPr>
              <p:cNvCxnSpPr>
                <a:cxnSpLocks/>
              </p:cNvCxnSpPr>
              <p:nvPr/>
            </p:nvCxnSpPr>
            <p:spPr bwMode="auto">
              <a:xfrm>
                <a:off x="5861466" y="2555473"/>
                <a:ext cx="0" cy="109728"/>
              </a:xfrm>
              <a:prstGeom prst="line">
                <a:avLst/>
              </a:prstGeom>
              <a:noFill/>
              <a:ln w="19050" cap="flat" cmpd="sng" algn="ctr">
                <a:solidFill>
                  <a:srgbClr val="E1471D"/>
                </a:solidFill>
                <a:prstDash val="solid"/>
                <a:round/>
                <a:headEnd type="none" w="med" len="med"/>
                <a:tailEnd type="none" w="med" len="med"/>
              </a:ln>
              <a:effectLst/>
            </p:spPr>
          </p:cxnSp>
          <p:cxnSp>
            <p:nvCxnSpPr>
              <p:cNvPr id="1076" name="Straight Connector 1075">
                <a:extLst>
                  <a:ext uri="{FF2B5EF4-FFF2-40B4-BE49-F238E27FC236}">
                    <a16:creationId xmlns:a16="http://schemas.microsoft.com/office/drawing/2014/main" id="{21FA0921-70E3-DDE1-C0BE-79D0EA52CCAD}"/>
                  </a:ext>
                </a:extLst>
              </p:cNvPr>
              <p:cNvCxnSpPr>
                <a:cxnSpLocks/>
              </p:cNvCxnSpPr>
              <p:nvPr/>
            </p:nvCxnSpPr>
            <p:spPr bwMode="auto">
              <a:xfrm>
                <a:off x="5818450" y="2611617"/>
                <a:ext cx="86032" cy="0"/>
              </a:xfrm>
              <a:prstGeom prst="line">
                <a:avLst/>
              </a:prstGeom>
              <a:noFill/>
              <a:ln w="19050" cap="flat" cmpd="sng" algn="ctr">
                <a:solidFill>
                  <a:srgbClr val="E1471D"/>
                </a:solidFill>
                <a:prstDash val="solid"/>
                <a:round/>
                <a:headEnd type="none" w="med" len="med"/>
                <a:tailEnd type="none" w="med" len="med"/>
              </a:ln>
              <a:effectLst/>
            </p:spPr>
          </p:cxnSp>
        </p:grpSp>
        <p:grpSp>
          <p:nvGrpSpPr>
            <p:cNvPr id="1077" name="Group 1076">
              <a:extLst>
                <a:ext uri="{FF2B5EF4-FFF2-40B4-BE49-F238E27FC236}">
                  <a16:creationId xmlns:a16="http://schemas.microsoft.com/office/drawing/2014/main" id="{FE179A63-28E0-FBBD-5C21-3DAF4E3C4912}"/>
                </a:ext>
              </a:extLst>
            </p:cNvPr>
            <p:cNvGrpSpPr/>
            <p:nvPr/>
          </p:nvGrpSpPr>
          <p:grpSpPr>
            <a:xfrm>
              <a:off x="6746901" y="3486965"/>
              <a:ext cx="86032" cy="109728"/>
              <a:chOff x="5818450" y="2555473"/>
              <a:chExt cx="86032" cy="109728"/>
            </a:xfrm>
          </p:grpSpPr>
          <p:cxnSp>
            <p:nvCxnSpPr>
              <p:cNvPr id="1078" name="Straight Connector 1077">
                <a:extLst>
                  <a:ext uri="{FF2B5EF4-FFF2-40B4-BE49-F238E27FC236}">
                    <a16:creationId xmlns:a16="http://schemas.microsoft.com/office/drawing/2014/main" id="{D9B91B25-FFBD-5C2F-B2DF-42E8FDC6892B}"/>
                  </a:ext>
                </a:extLst>
              </p:cNvPr>
              <p:cNvCxnSpPr>
                <a:cxnSpLocks/>
              </p:cNvCxnSpPr>
              <p:nvPr/>
            </p:nvCxnSpPr>
            <p:spPr bwMode="auto">
              <a:xfrm>
                <a:off x="5861466" y="2555473"/>
                <a:ext cx="0" cy="109728"/>
              </a:xfrm>
              <a:prstGeom prst="line">
                <a:avLst/>
              </a:prstGeom>
              <a:noFill/>
              <a:ln w="19050" cap="flat" cmpd="sng" algn="ctr">
                <a:solidFill>
                  <a:srgbClr val="E1471D"/>
                </a:solidFill>
                <a:prstDash val="solid"/>
                <a:round/>
                <a:headEnd type="none" w="med" len="med"/>
                <a:tailEnd type="none" w="med" len="med"/>
              </a:ln>
              <a:effectLst/>
            </p:spPr>
          </p:cxnSp>
          <p:cxnSp>
            <p:nvCxnSpPr>
              <p:cNvPr id="1079" name="Straight Connector 1078">
                <a:extLst>
                  <a:ext uri="{FF2B5EF4-FFF2-40B4-BE49-F238E27FC236}">
                    <a16:creationId xmlns:a16="http://schemas.microsoft.com/office/drawing/2014/main" id="{A12709F8-59C0-EEDF-4D5C-3FC595834461}"/>
                  </a:ext>
                </a:extLst>
              </p:cNvPr>
              <p:cNvCxnSpPr>
                <a:cxnSpLocks/>
              </p:cNvCxnSpPr>
              <p:nvPr/>
            </p:nvCxnSpPr>
            <p:spPr bwMode="auto">
              <a:xfrm>
                <a:off x="5818450" y="2611617"/>
                <a:ext cx="86032" cy="0"/>
              </a:xfrm>
              <a:prstGeom prst="line">
                <a:avLst/>
              </a:prstGeom>
              <a:noFill/>
              <a:ln w="19050" cap="flat" cmpd="sng" algn="ctr">
                <a:solidFill>
                  <a:srgbClr val="E1471D"/>
                </a:solidFill>
                <a:prstDash val="solid"/>
                <a:round/>
                <a:headEnd type="none" w="med" len="med"/>
                <a:tailEnd type="none" w="med" len="med"/>
              </a:ln>
              <a:effectLst/>
            </p:spPr>
          </p:cxnSp>
        </p:grpSp>
        <p:grpSp>
          <p:nvGrpSpPr>
            <p:cNvPr id="1080" name="Group 1079">
              <a:extLst>
                <a:ext uri="{FF2B5EF4-FFF2-40B4-BE49-F238E27FC236}">
                  <a16:creationId xmlns:a16="http://schemas.microsoft.com/office/drawing/2014/main" id="{A9DDDCF5-4199-4366-F92A-CE2F9B527714}"/>
                </a:ext>
              </a:extLst>
            </p:cNvPr>
            <p:cNvGrpSpPr/>
            <p:nvPr/>
          </p:nvGrpSpPr>
          <p:grpSpPr>
            <a:xfrm>
              <a:off x="8483364" y="4280760"/>
              <a:ext cx="86032" cy="109728"/>
              <a:chOff x="5818450" y="2555473"/>
              <a:chExt cx="86032" cy="109728"/>
            </a:xfrm>
          </p:grpSpPr>
          <p:cxnSp>
            <p:nvCxnSpPr>
              <p:cNvPr id="1081" name="Straight Connector 1080">
                <a:extLst>
                  <a:ext uri="{FF2B5EF4-FFF2-40B4-BE49-F238E27FC236}">
                    <a16:creationId xmlns:a16="http://schemas.microsoft.com/office/drawing/2014/main" id="{6A471A26-D6D2-3DDD-6EE4-072AA8106F94}"/>
                  </a:ext>
                </a:extLst>
              </p:cNvPr>
              <p:cNvCxnSpPr>
                <a:cxnSpLocks/>
              </p:cNvCxnSpPr>
              <p:nvPr/>
            </p:nvCxnSpPr>
            <p:spPr bwMode="auto">
              <a:xfrm>
                <a:off x="5861466" y="2555473"/>
                <a:ext cx="0" cy="109728"/>
              </a:xfrm>
              <a:prstGeom prst="line">
                <a:avLst/>
              </a:prstGeom>
              <a:noFill/>
              <a:ln w="19050" cap="flat" cmpd="sng" algn="ctr">
                <a:solidFill>
                  <a:srgbClr val="E1471D"/>
                </a:solidFill>
                <a:prstDash val="solid"/>
                <a:round/>
                <a:headEnd type="none" w="med" len="med"/>
                <a:tailEnd type="none" w="med" len="med"/>
              </a:ln>
              <a:effectLst/>
            </p:spPr>
          </p:cxnSp>
          <p:cxnSp>
            <p:nvCxnSpPr>
              <p:cNvPr id="1082" name="Straight Connector 1081">
                <a:extLst>
                  <a:ext uri="{FF2B5EF4-FFF2-40B4-BE49-F238E27FC236}">
                    <a16:creationId xmlns:a16="http://schemas.microsoft.com/office/drawing/2014/main" id="{B1AC268F-63AA-ADB4-D7B1-0DFB0CFAB072}"/>
                  </a:ext>
                </a:extLst>
              </p:cNvPr>
              <p:cNvCxnSpPr>
                <a:cxnSpLocks/>
              </p:cNvCxnSpPr>
              <p:nvPr/>
            </p:nvCxnSpPr>
            <p:spPr bwMode="auto">
              <a:xfrm>
                <a:off x="5818450" y="2611617"/>
                <a:ext cx="86032" cy="0"/>
              </a:xfrm>
              <a:prstGeom prst="line">
                <a:avLst/>
              </a:prstGeom>
              <a:noFill/>
              <a:ln w="19050" cap="flat" cmpd="sng" algn="ctr">
                <a:solidFill>
                  <a:srgbClr val="E1471D"/>
                </a:solidFill>
                <a:prstDash val="solid"/>
                <a:round/>
                <a:headEnd type="none" w="med" len="med"/>
                <a:tailEnd type="none" w="med" len="med"/>
              </a:ln>
              <a:effectLst/>
            </p:spPr>
          </p:cxnSp>
        </p:grpSp>
        <p:grpSp>
          <p:nvGrpSpPr>
            <p:cNvPr id="1083" name="Group 1082">
              <a:extLst>
                <a:ext uri="{FF2B5EF4-FFF2-40B4-BE49-F238E27FC236}">
                  <a16:creationId xmlns:a16="http://schemas.microsoft.com/office/drawing/2014/main" id="{A08683E4-2DBA-8622-CF0E-DC3B6E09A914}"/>
                </a:ext>
              </a:extLst>
            </p:cNvPr>
            <p:cNvGrpSpPr/>
            <p:nvPr/>
          </p:nvGrpSpPr>
          <p:grpSpPr>
            <a:xfrm>
              <a:off x="7314642" y="4020946"/>
              <a:ext cx="86032" cy="109728"/>
              <a:chOff x="5818450" y="2555473"/>
              <a:chExt cx="86032" cy="109728"/>
            </a:xfrm>
          </p:grpSpPr>
          <p:cxnSp>
            <p:nvCxnSpPr>
              <p:cNvPr id="1084" name="Straight Connector 1083">
                <a:extLst>
                  <a:ext uri="{FF2B5EF4-FFF2-40B4-BE49-F238E27FC236}">
                    <a16:creationId xmlns:a16="http://schemas.microsoft.com/office/drawing/2014/main" id="{B96C8DE3-CD39-C5C2-510C-8C6E68D4E9E4}"/>
                  </a:ext>
                </a:extLst>
              </p:cNvPr>
              <p:cNvCxnSpPr>
                <a:cxnSpLocks/>
              </p:cNvCxnSpPr>
              <p:nvPr/>
            </p:nvCxnSpPr>
            <p:spPr bwMode="auto">
              <a:xfrm>
                <a:off x="5861466" y="2555473"/>
                <a:ext cx="0" cy="109728"/>
              </a:xfrm>
              <a:prstGeom prst="line">
                <a:avLst/>
              </a:prstGeom>
              <a:noFill/>
              <a:ln w="19050" cap="flat" cmpd="sng" algn="ctr">
                <a:solidFill>
                  <a:srgbClr val="E1471D"/>
                </a:solidFill>
                <a:prstDash val="solid"/>
                <a:round/>
                <a:headEnd type="none" w="med" len="med"/>
                <a:tailEnd type="none" w="med" len="med"/>
              </a:ln>
              <a:effectLst/>
            </p:spPr>
          </p:cxnSp>
          <p:cxnSp>
            <p:nvCxnSpPr>
              <p:cNvPr id="1085" name="Straight Connector 1084">
                <a:extLst>
                  <a:ext uri="{FF2B5EF4-FFF2-40B4-BE49-F238E27FC236}">
                    <a16:creationId xmlns:a16="http://schemas.microsoft.com/office/drawing/2014/main" id="{22F8BA5A-E0C6-C430-CD8F-36A9767BDB74}"/>
                  </a:ext>
                </a:extLst>
              </p:cNvPr>
              <p:cNvCxnSpPr>
                <a:cxnSpLocks/>
              </p:cNvCxnSpPr>
              <p:nvPr/>
            </p:nvCxnSpPr>
            <p:spPr bwMode="auto">
              <a:xfrm>
                <a:off x="5818450" y="2611617"/>
                <a:ext cx="86032" cy="0"/>
              </a:xfrm>
              <a:prstGeom prst="line">
                <a:avLst/>
              </a:prstGeom>
              <a:noFill/>
              <a:ln w="19050" cap="flat" cmpd="sng" algn="ctr">
                <a:solidFill>
                  <a:srgbClr val="E1471D"/>
                </a:solidFill>
                <a:prstDash val="solid"/>
                <a:round/>
                <a:headEnd type="none" w="med" len="med"/>
                <a:tailEnd type="none" w="med" len="med"/>
              </a:ln>
              <a:effectLst/>
            </p:spPr>
          </p:cxnSp>
        </p:grpSp>
        <p:grpSp>
          <p:nvGrpSpPr>
            <p:cNvPr id="1086" name="Group 1085">
              <a:extLst>
                <a:ext uri="{FF2B5EF4-FFF2-40B4-BE49-F238E27FC236}">
                  <a16:creationId xmlns:a16="http://schemas.microsoft.com/office/drawing/2014/main" id="{0FC5A3B7-D56B-85EC-5750-DE370D2C1F8D}"/>
                </a:ext>
              </a:extLst>
            </p:cNvPr>
            <p:cNvGrpSpPr/>
            <p:nvPr/>
          </p:nvGrpSpPr>
          <p:grpSpPr>
            <a:xfrm>
              <a:off x="8558702" y="4490801"/>
              <a:ext cx="86032" cy="109728"/>
              <a:chOff x="5818450" y="2555473"/>
              <a:chExt cx="86032" cy="109728"/>
            </a:xfrm>
          </p:grpSpPr>
          <p:cxnSp>
            <p:nvCxnSpPr>
              <p:cNvPr id="1087" name="Straight Connector 1086">
                <a:extLst>
                  <a:ext uri="{FF2B5EF4-FFF2-40B4-BE49-F238E27FC236}">
                    <a16:creationId xmlns:a16="http://schemas.microsoft.com/office/drawing/2014/main" id="{D09B8F7F-2C69-53B3-EB41-883CBF52C859}"/>
                  </a:ext>
                </a:extLst>
              </p:cNvPr>
              <p:cNvCxnSpPr>
                <a:cxnSpLocks/>
              </p:cNvCxnSpPr>
              <p:nvPr/>
            </p:nvCxnSpPr>
            <p:spPr bwMode="auto">
              <a:xfrm>
                <a:off x="5861466" y="2555473"/>
                <a:ext cx="0" cy="109728"/>
              </a:xfrm>
              <a:prstGeom prst="line">
                <a:avLst/>
              </a:prstGeom>
              <a:noFill/>
              <a:ln w="19050" cap="flat" cmpd="sng" algn="ctr">
                <a:solidFill>
                  <a:srgbClr val="E1471D"/>
                </a:solidFill>
                <a:prstDash val="solid"/>
                <a:round/>
                <a:headEnd type="none" w="med" len="med"/>
                <a:tailEnd type="none" w="med" len="med"/>
              </a:ln>
              <a:effectLst/>
            </p:spPr>
          </p:cxnSp>
          <p:cxnSp>
            <p:nvCxnSpPr>
              <p:cNvPr id="1088" name="Straight Connector 1087">
                <a:extLst>
                  <a:ext uri="{FF2B5EF4-FFF2-40B4-BE49-F238E27FC236}">
                    <a16:creationId xmlns:a16="http://schemas.microsoft.com/office/drawing/2014/main" id="{9E514734-9F41-8129-AD7E-4CCDDC1FACE9}"/>
                  </a:ext>
                </a:extLst>
              </p:cNvPr>
              <p:cNvCxnSpPr>
                <a:cxnSpLocks/>
              </p:cNvCxnSpPr>
              <p:nvPr/>
            </p:nvCxnSpPr>
            <p:spPr bwMode="auto">
              <a:xfrm>
                <a:off x="5818450" y="2611617"/>
                <a:ext cx="86032" cy="0"/>
              </a:xfrm>
              <a:prstGeom prst="line">
                <a:avLst/>
              </a:prstGeom>
              <a:noFill/>
              <a:ln w="19050" cap="flat" cmpd="sng" algn="ctr">
                <a:solidFill>
                  <a:srgbClr val="E1471D"/>
                </a:solidFill>
                <a:prstDash val="solid"/>
                <a:round/>
                <a:headEnd type="none" w="med" len="med"/>
                <a:tailEnd type="none" w="med" len="med"/>
              </a:ln>
              <a:effectLst/>
            </p:spPr>
          </p:cxnSp>
        </p:grpSp>
        <p:cxnSp>
          <p:nvCxnSpPr>
            <p:cNvPr id="1093" name="Straight Connector 1092">
              <a:extLst>
                <a:ext uri="{FF2B5EF4-FFF2-40B4-BE49-F238E27FC236}">
                  <a16:creationId xmlns:a16="http://schemas.microsoft.com/office/drawing/2014/main" id="{01105E89-0380-80A2-417F-E55C78F8EEA2}"/>
                </a:ext>
              </a:extLst>
            </p:cNvPr>
            <p:cNvCxnSpPr>
              <a:cxnSpLocks/>
            </p:cNvCxnSpPr>
            <p:nvPr/>
          </p:nvCxnSpPr>
          <p:spPr bwMode="auto">
            <a:xfrm>
              <a:off x="10353190" y="4741217"/>
              <a:ext cx="0" cy="109728"/>
            </a:xfrm>
            <a:prstGeom prst="line">
              <a:avLst/>
            </a:prstGeom>
            <a:noFill/>
            <a:ln w="19050" cap="flat" cmpd="sng" algn="ctr">
              <a:solidFill>
                <a:srgbClr val="E1471D"/>
              </a:solidFill>
              <a:prstDash val="solid"/>
              <a:round/>
              <a:headEnd type="none" w="med" len="med"/>
              <a:tailEnd type="none" w="med" len="med"/>
            </a:ln>
            <a:effectLst/>
          </p:spPr>
        </p:cxnSp>
        <p:cxnSp>
          <p:nvCxnSpPr>
            <p:cNvPr id="1094" name="Straight Connector 1093">
              <a:extLst>
                <a:ext uri="{FF2B5EF4-FFF2-40B4-BE49-F238E27FC236}">
                  <a16:creationId xmlns:a16="http://schemas.microsoft.com/office/drawing/2014/main" id="{8B73260A-B6A4-F7B0-5E71-4FC998219B28}"/>
                </a:ext>
              </a:extLst>
            </p:cNvPr>
            <p:cNvCxnSpPr>
              <a:cxnSpLocks/>
            </p:cNvCxnSpPr>
            <p:nvPr/>
          </p:nvCxnSpPr>
          <p:spPr bwMode="auto">
            <a:xfrm>
              <a:off x="9762763" y="4741217"/>
              <a:ext cx="0" cy="109728"/>
            </a:xfrm>
            <a:prstGeom prst="line">
              <a:avLst/>
            </a:prstGeom>
            <a:noFill/>
            <a:ln w="19050" cap="flat" cmpd="sng" algn="ctr">
              <a:solidFill>
                <a:srgbClr val="E1471D"/>
              </a:solidFill>
              <a:prstDash val="solid"/>
              <a:round/>
              <a:headEnd type="none" w="med" len="med"/>
              <a:tailEnd type="none" w="med" len="med"/>
            </a:ln>
            <a:effectLst/>
          </p:spPr>
        </p:cxnSp>
        <p:cxnSp>
          <p:nvCxnSpPr>
            <p:cNvPr id="1095" name="Straight Connector 1094">
              <a:extLst>
                <a:ext uri="{FF2B5EF4-FFF2-40B4-BE49-F238E27FC236}">
                  <a16:creationId xmlns:a16="http://schemas.microsoft.com/office/drawing/2014/main" id="{28132D7B-F185-374E-FBF9-B7453A2B0333}"/>
                </a:ext>
              </a:extLst>
            </p:cNvPr>
            <p:cNvCxnSpPr>
              <a:cxnSpLocks/>
            </p:cNvCxnSpPr>
            <p:nvPr/>
          </p:nvCxnSpPr>
          <p:spPr bwMode="auto">
            <a:xfrm>
              <a:off x="9720809" y="4741217"/>
              <a:ext cx="0" cy="109728"/>
            </a:xfrm>
            <a:prstGeom prst="line">
              <a:avLst/>
            </a:prstGeom>
            <a:noFill/>
            <a:ln w="19050" cap="flat" cmpd="sng" algn="ctr">
              <a:solidFill>
                <a:srgbClr val="E1471D"/>
              </a:solidFill>
              <a:prstDash val="solid"/>
              <a:round/>
              <a:headEnd type="none" w="med" len="med"/>
              <a:tailEnd type="none" w="med" len="med"/>
            </a:ln>
            <a:effectLst/>
          </p:spPr>
        </p:cxnSp>
      </p:grpSp>
      <p:grpSp>
        <p:nvGrpSpPr>
          <p:cNvPr id="1099" name="Group 1098">
            <a:extLst>
              <a:ext uri="{FF2B5EF4-FFF2-40B4-BE49-F238E27FC236}">
                <a16:creationId xmlns:a16="http://schemas.microsoft.com/office/drawing/2014/main" id="{424C26C9-1738-7619-F113-B955F5EF0793}"/>
              </a:ext>
            </a:extLst>
          </p:cNvPr>
          <p:cNvGrpSpPr/>
          <p:nvPr/>
        </p:nvGrpSpPr>
        <p:grpSpPr>
          <a:xfrm>
            <a:off x="4990246" y="1746791"/>
            <a:ext cx="5404391" cy="3054834"/>
            <a:chOff x="4990246" y="1746791"/>
            <a:chExt cx="5404391" cy="3054834"/>
          </a:xfrm>
        </p:grpSpPr>
        <p:grpSp>
          <p:nvGrpSpPr>
            <p:cNvPr id="1098" name="Group 1097">
              <a:extLst>
                <a:ext uri="{FF2B5EF4-FFF2-40B4-BE49-F238E27FC236}">
                  <a16:creationId xmlns:a16="http://schemas.microsoft.com/office/drawing/2014/main" id="{A7220FEC-CB43-FE2B-D887-FC35393706B9}"/>
                </a:ext>
              </a:extLst>
            </p:cNvPr>
            <p:cNvGrpSpPr/>
            <p:nvPr/>
          </p:nvGrpSpPr>
          <p:grpSpPr>
            <a:xfrm>
              <a:off x="5358116" y="1800042"/>
              <a:ext cx="941612" cy="1484197"/>
              <a:chOff x="5358116" y="1800042"/>
              <a:chExt cx="941612" cy="1484197"/>
            </a:xfrm>
          </p:grpSpPr>
          <p:cxnSp>
            <p:nvCxnSpPr>
              <p:cNvPr id="188" name="Straight Connector 187">
                <a:extLst>
                  <a:ext uri="{FF2B5EF4-FFF2-40B4-BE49-F238E27FC236}">
                    <a16:creationId xmlns:a16="http://schemas.microsoft.com/office/drawing/2014/main" id="{E02CE138-C7FB-32D8-2FD2-C60CA75FF7EC}"/>
                  </a:ext>
                </a:extLst>
              </p:cNvPr>
              <p:cNvCxnSpPr>
                <a:cxnSpLocks/>
              </p:cNvCxnSpPr>
              <p:nvPr/>
            </p:nvCxnSpPr>
            <p:spPr bwMode="auto">
              <a:xfrm>
                <a:off x="6061406" y="2818445"/>
                <a:ext cx="0" cy="109728"/>
              </a:xfrm>
              <a:prstGeom prst="line">
                <a:avLst/>
              </a:prstGeom>
              <a:noFill/>
              <a:ln w="19050" cap="flat" cmpd="sng" algn="ctr">
                <a:solidFill>
                  <a:srgbClr val="E1471D"/>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03077675-322A-4951-B5BA-5E6349BB4EDB}"/>
                  </a:ext>
                </a:extLst>
              </p:cNvPr>
              <p:cNvCxnSpPr>
                <a:cxnSpLocks/>
              </p:cNvCxnSpPr>
              <p:nvPr/>
            </p:nvCxnSpPr>
            <p:spPr bwMode="auto">
              <a:xfrm>
                <a:off x="5993589" y="2818445"/>
                <a:ext cx="0" cy="109728"/>
              </a:xfrm>
              <a:prstGeom prst="line">
                <a:avLst/>
              </a:prstGeom>
              <a:noFill/>
              <a:ln w="19050" cap="flat" cmpd="sng" algn="ctr">
                <a:solidFill>
                  <a:srgbClr val="E1471D"/>
                </a:solidFill>
                <a:prstDash val="solid"/>
                <a:round/>
                <a:headEnd type="none" w="med" len="med"/>
                <a:tailEnd type="none" w="med" len="med"/>
              </a:ln>
              <a:effectLst/>
            </p:spPr>
          </p:cxnSp>
          <p:grpSp>
            <p:nvGrpSpPr>
              <p:cNvPr id="1040" name="Group 1039">
                <a:extLst>
                  <a:ext uri="{FF2B5EF4-FFF2-40B4-BE49-F238E27FC236}">
                    <a16:creationId xmlns:a16="http://schemas.microsoft.com/office/drawing/2014/main" id="{7B8A89C8-D4B4-A338-4650-08BA21D77B56}"/>
                  </a:ext>
                </a:extLst>
              </p:cNvPr>
              <p:cNvGrpSpPr/>
              <p:nvPr/>
            </p:nvGrpSpPr>
            <p:grpSpPr>
              <a:xfrm>
                <a:off x="5576428" y="2410867"/>
                <a:ext cx="86032" cy="109728"/>
                <a:chOff x="5818450" y="2555473"/>
                <a:chExt cx="86032" cy="109728"/>
              </a:xfrm>
            </p:grpSpPr>
            <p:cxnSp>
              <p:nvCxnSpPr>
                <p:cNvPr id="187" name="Straight Connector 186">
                  <a:extLst>
                    <a:ext uri="{FF2B5EF4-FFF2-40B4-BE49-F238E27FC236}">
                      <a16:creationId xmlns:a16="http://schemas.microsoft.com/office/drawing/2014/main" id="{F413587D-0F9B-063B-32D0-8BD2F0B2EDF3}"/>
                    </a:ext>
                  </a:extLst>
                </p:cNvPr>
                <p:cNvCxnSpPr>
                  <a:cxnSpLocks/>
                </p:cNvCxnSpPr>
                <p:nvPr/>
              </p:nvCxnSpPr>
              <p:spPr bwMode="auto">
                <a:xfrm>
                  <a:off x="5861466" y="2555473"/>
                  <a:ext cx="0" cy="109728"/>
                </a:xfrm>
                <a:prstGeom prst="line">
                  <a:avLst/>
                </a:prstGeom>
                <a:noFill/>
                <a:ln w="19050" cap="flat" cmpd="sng" algn="ctr">
                  <a:solidFill>
                    <a:srgbClr val="E1471D"/>
                  </a:solidFill>
                  <a:prstDash val="solid"/>
                  <a:round/>
                  <a:headEnd type="none" w="med" len="med"/>
                  <a:tailEnd type="none" w="med" len="med"/>
                </a:ln>
                <a:effectLst/>
              </p:spPr>
            </p:cxnSp>
            <p:cxnSp>
              <p:nvCxnSpPr>
                <p:cNvPr id="1037" name="Straight Connector 1036">
                  <a:extLst>
                    <a:ext uri="{FF2B5EF4-FFF2-40B4-BE49-F238E27FC236}">
                      <a16:creationId xmlns:a16="http://schemas.microsoft.com/office/drawing/2014/main" id="{29574AA2-F917-D7E9-3090-F7EB1B2A654B}"/>
                    </a:ext>
                  </a:extLst>
                </p:cNvPr>
                <p:cNvCxnSpPr>
                  <a:cxnSpLocks/>
                </p:cNvCxnSpPr>
                <p:nvPr/>
              </p:nvCxnSpPr>
              <p:spPr bwMode="auto">
                <a:xfrm>
                  <a:off x="5818450" y="2611617"/>
                  <a:ext cx="86032" cy="0"/>
                </a:xfrm>
                <a:prstGeom prst="line">
                  <a:avLst/>
                </a:prstGeom>
                <a:noFill/>
                <a:ln w="19050" cap="flat" cmpd="sng" algn="ctr">
                  <a:solidFill>
                    <a:srgbClr val="E1471D"/>
                  </a:solidFill>
                  <a:prstDash val="solid"/>
                  <a:round/>
                  <a:headEnd type="none" w="med" len="med"/>
                  <a:tailEnd type="none" w="med" len="med"/>
                </a:ln>
                <a:effectLst/>
              </p:spPr>
            </p:cxnSp>
          </p:grpSp>
          <p:grpSp>
            <p:nvGrpSpPr>
              <p:cNvPr id="1041" name="Group 1040">
                <a:extLst>
                  <a:ext uri="{FF2B5EF4-FFF2-40B4-BE49-F238E27FC236}">
                    <a16:creationId xmlns:a16="http://schemas.microsoft.com/office/drawing/2014/main" id="{5F966D51-F57B-9F1B-E735-FC04BAE2E14D}"/>
                  </a:ext>
                </a:extLst>
              </p:cNvPr>
              <p:cNvGrpSpPr/>
              <p:nvPr/>
            </p:nvGrpSpPr>
            <p:grpSpPr>
              <a:xfrm>
                <a:off x="5604719" y="2491810"/>
                <a:ext cx="86032" cy="109728"/>
                <a:chOff x="5818450" y="2555473"/>
                <a:chExt cx="86032" cy="109728"/>
              </a:xfrm>
            </p:grpSpPr>
            <p:cxnSp>
              <p:nvCxnSpPr>
                <p:cNvPr id="1042" name="Straight Connector 1041">
                  <a:extLst>
                    <a:ext uri="{FF2B5EF4-FFF2-40B4-BE49-F238E27FC236}">
                      <a16:creationId xmlns:a16="http://schemas.microsoft.com/office/drawing/2014/main" id="{A52B3D8F-09C4-C66C-FE57-6334DDCA92BB}"/>
                    </a:ext>
                  </a:extLst>
                </p:cNvPr>
                <p:cNvCxnSpPr>
                  <a:cxnSpLocks/>
                </p:cNvCxnSpPr>
                <p:nvPr/>
              </p:nvCxnSpPr>
              <p:spPr bwMode="auto">
                <a:xfrm>
                  <a:off x="5861466" y="2555473"/>
                  <a:ext cx="0" cy="109728"/>
                </a:xfrm>
                <a:prstGeom prst="line">
                  <a:avLst/>
                </a:prstGeom>
                <a:noFill/>
                <a:ln w="19050" cap="flat" cmpd="sng" algn="ctr">
                  <a:solidFill>
                    <a:srgbClr val="E1471D"/>
                  </a:solidFill>
                  <a:prstDash val="solid"/>
                  <a:round/>
                  <a:headEnd type="none" w="med" len="med"/>
                  <a:tailEnd type="none" w="med" len="med"/>
                </a:ln>
                <a:effectLst/>
              </p:spPr>
            </p:cxnSp>
            <p:cxnSp>
              <p:nvCxnSpPr>
                <p:cNvPr id="1043" name="Straight Connector 1042">
                  <a:extLst>
                    <a:ext uri="{FF2B5EF4-FFF2-40B4-BE49-F238E27FC236}">
                      <a16:creationId xmlns:a16="http://schemas.microsoft.com/office/drawing/2014/main" id="{DAA93DD7-A41C-A8C5-CF8C-4920DD48FDED}"/>
                    </a:ext>
                  </a:extLst>
                </p:cNvPr>
                <p:cNvCxnSpPr>
                  <a:cxnSpLocks/>
                </p:cNvCxnSpPr>
                <p:nvPr/>
              </p:nvCxnSpPr>
              <p:spPr bwMode="auto">
                <a:xfrm>
                  <a:off x="5818450" y="2611617"/>
                  <a:ext cx="86032" cy="0"/>
                </a:xfrm>
                <a:prstGeom prst="line">
                  <a:avLst/>
                </a:prstGeom>
                <a:noFill/>
                <a:ln w="19050" cap="flat" cmpd="sng" algn="ctr">
                  <a:solidFill>
                    <a:srgbClr val="E1471D"/>
                  </a:solidFill>
                  <a:prstDash val="solid"/>
                  <a:round/>
                  <a:headEnd type="none" w="med" len="med"/>
                  <a:tailEnd type="none" w="med" len="med"/>
                </a:ln>
                <a:effectLst/>
              </p:spPr>
            </p:cxnSp>
          </p:grpSp>
          <p:grpSp>
            <p:nvGrpSpPr>
              <p:cNvPr id="1044" name="Group 1043">
                <a:extLst>
                  <a:ext uri="{FF2B5EF4-FFF2-40B4-BE49-F238E27FC236}">
                    <a16:creationId xmlns:a16="http://schemas.microsoft.com/office/drawing/2014/main" id="{3621BBE5-2AA8-6948-BFA7-E0BCEB0D1016}"/>
                  </a:ext>
                </a:extLst>
              </p:cNvPr>
              <p:cNvGrpSpPr/>
              <p:nvPr/>
            </p:nvGrpSpPr>
            <p:grpSpPr>
              <a:xfrm>
                <a:off x="5358116" y="1800042"/>
                <a:ext cx="86032" cy="109728"/>
                <a:chOff x="5818450" y="2555473"/>
                <a:chExt cx="86032" cy="109728"/>
              </a:xfrm>
            </p:grpSpPr>
            <p:cxnSp>
              <p:nvCxnSpPr>
                <p:cNvPr id="1045" name="Straight Connector 1044">
                  <a:extLst>
                    <a:ext uri="{FF2B5EF4-FFF2-40B4-BE49-F238E27FC236}">
                      <a16:creationId xmlns:a16="http://schemas.microsoft.com/office/drawing/2014/main" id="{CBCAB37C-1D2F-1CBE-B2BF-DCA4A9E10AAA}"/>
                    </a:ext>
                  </a:extLst>
                </p:cNvPr>
                <p:cNvCxnSpPr>
                  <a:cxnSpLocks/>
                </p:cNvCxnSpPr>
                <p:nvPr/>
              </p:nvCxnSpPr>
              <p:spPr bwMode="auto">
                <a:xfrm>
                  <a:off x="5861466" y="2555473"/>
                  <a:ext cx="0" cy="109728"/>
                </a:xfrm>
                <a:prstGeom prst="line">
                  <a:avLst/>
                </a:prstGeom>
                <a:noFill/>
                <a:ln w="19050" cap="flat" cmpd="sng" algn="ctr">
                  <a:solidFill>
                    <a:srgbClr val="E1471D"/>
                  </a:solidFill>
                  <a:prstDash val="solid"/>
                  <a:round/>
                  <a:headEnd type="none" w="med" len="med"/>
                  <a:tailEnd type="none" w="med" len="med"/>
                </a:ln>
                <a:effectLst/>
              </p:spPr>
            </p:cxnSp>
            <p:cxnSp>
              <p:nvCxnSpPr>
                <p:cNvPr id="1046" name="Straight Connector 1045">
                  <a:extLst>
                    <a:ext uri="{FF2B5EF4-FFF2-40B4-BE49-F238E27FC236}">
                      <a16:creationId xmlns:a16="http://schemas.microsoft.com/office/drawing/2014/main" id="{19D77A50-9255-3755-0F72-ED43CE57E8F8}"/>
                    </a:ext>
                  </a:extLst>
                </p:cNvPr>
                <p:cNvCxnSpPr>
                  <a:cxnSpLocks/>
                </p:cNvCxnSpPr>
                <p:nvPr/>
              </p:nvCxnSpPr>
              <p:spPr bwMode="auto">
                <a:xfrm>
                  <a:off x="5818450" y="2611617"/>
                  <a:ext cx="86032" cy="0"/>
                </a:xfrm>
                <a:prstGeom prst="line">
                  <a:avLst/>
                </a:prstGeom>
                <a:noFill/>
                <a:ln w="19050" cap="flat" cmpd="sng" algn="ctr">
                  <a:solidFill>
                    <a:srgbClr val="E1471D"/>
                  </a:solidFill>
                  <a:prstDash val="solid"/>
                  <a:round/>
                  <a:headEnd type="none" w="med" len="med"/>
                  <a:tailEnd type="none" w="med" len="med"/>
                </a:ln>
                <a:effectLst/>
              </p:spPr>
            </p:cxnSp>
          </p:grpSp>
          <p:grpSp>
            <p:nvGrpSpPr>
              <p:cNvPr id="1047" name="Group 1046">
                <a:extLst>
                  <a:ext uri="{FF2B5EF4-FFF2-40B4-BE49-F238E27FC236}">
                    <a16:creationId xmlns:a16="http://schemas.microsoft.com/office/drawing/2014/main" id="{8A2227EB-9BE5-877B-F77C-B8555F4725F3}"/>
                  </a:ext>
                </a:extLst>
              </p:cNvPr>
              <p:cNvGrpSpPr/>
              <p:nvPr/>
            </p:nvGrpSpPr>
            <p:grpSpPr>
              <a:xfrm>
                <a:off x="5474176" y="1935849"/>
                <a:ext cx="86032" cy="109728"/>
                <a:chOff x="5818450" y="2555473"/>
                <a:chExt cx="86032" cy="109728"/>
              </a:xfrm>
            </p:grpSpPr>
            <p:cxnSp>
              <p:nvCxnSpPr>
                <p:cNvPr id="1048" name="Straight Connector 1047">
                  <a:extLst>
                    <a:ext uri="{FF2B5EF4-FFF2-40B4-BE49-F238E27FC236}">
                      <a16:creationId xmlns:a16="http://schemas.microsoft.com/office/drawing/2014/main" id="{867770B2-0D50-E481-ED4B-FD32D29EA590}"/>
                    </a:ext>
                  </a:extLst>
                </p:cNvPr>
                <p:cNvCxnSpPr>
                  <a:cxnSpLocks/>
                </p:cNvCxnSpPr>
                <p:nvPr/>
              </p:nvCxnSpPr>
              <p:spPr bwMode="auto">
                <a:xfrm>
                  <a:off x="5861466" y="2555473"/>
                  <a:ext cx="0" cy="109728"/>
                </a:xfrm>
                <a:prstGeom prst="line">
                  <a:avLst/>
                </a:prstGeom>
                <a:noFill/>
                <a:ln w="19050" cap="flat" cmpd="sng" algn="ctr">
                  <a:solidFill>
                    <a:srgbClr val="E1471D"/>
                  </a:solidFill>
                  <a:prstDash val="solid"/>
                  <a:round/>
                  <a:headEnd type="none" w="med" len="med"/>
                  <a:tailEnd type="none" w="med" len="med"/>
                </a:ln>
                <a:effectLst/>
              </p:spPr>
            </p:cxnSp>
            <p:cxnSp>
              <p:nvCxnSpPr>
                <p:cNvPr id="1049" name="Straight Connector 1048">
                  <a:extLst>
                    <a:ext uri="{FF2B5EF4-FFF2-40B4-BE49-F238E27FC236}">
                      <a16:creationId xmlns:a16="http://schemas.microsoft.com/office/drawing/2014/main" id="{CAA1B637-EA03-5CFF-2BC1-B9CC1D6F5D70}"/>
                    </a:ext>
                  </a:extLst>
                </p:cNvPr>
                <p:cNvCxnSpPr>
                  <a:cxnSpLocks/>
                </p:cNvCxnSpPr>
                <p:nvPr/>
              </p:nvCxnSpPr>
              <p:spPr bwMode="auto">
                <a:xfrm>
                  <a:off x="5818450" y="2611617"/>
                  <a:ext cx="86032" cy="0"/>
                </a:xfrm>
                <a:prstGeom prst="line">
                  <a:avLst/>
                </a:prstGeom>
                <a:noFill/>
                <a:ln w="19050" cap="flat" cmpd="sng" algn="ctr">
                  <a:solidFill>
                    <a:srgbClr val="E1471D"/>
                  </a:solidFill>
                  <a:prstDash val="solid"/>
                  <a:round/>
                  <a:headEnd type="none" w="med" len="med"/>
                  <a:tailEnd type="none" w="med" len="med"/>
                </a:ln>
                <a:effectLst/>
              </p:spPr>
            </p:cxnSp>
          </p:grpSp>
          <p:grpSp>
            <p:nvGrpSpPr>
              <p:cNvPr id="1050" name="Group 1049">
                <a:extLst>
                  <a:ext uri="{FF2B5EF4-FFF2-40B4-BE49-F238E27FC236}">
                    <a16:creationId xmlns:a16="http://schemas.microsoft.com/office/drawing/2014/main" id="{DBC5FD48-42F5-57FD-4C59-052F94F7D2A5}"/>
                  </a:ext>
                </a:extLst>
              </p:cNvPr>
              <p:cNvGrpSpPr/>
              <p:nvPr/>
            </p:nvGrpSpPr>
            <p:grpSpPr>
              <a:xfrm>
                <a:off x="5519561" y="2088099"/>
                <a:ext cx="86032" cy="109728"/>
                <a:chOff x="5818450" y="2555473"/>
                <a:chExt cx="86032" cy="109728"/>
              </a:xfrm>
            </p:grpSpPr>
            <p:cxnSp>
              <p:nvCxnSpPr>
                <p:cNvPr id="1051" name="Straight Connector 1050">
                  <a:extLst>
                    <a:ext uri="{FF2B5EF4-FFF2-40B4-BE49-F238E27FC236}">
                      <a16:creationId xmlns:a16="http://schemas.microsoft.com/office/drawing/2014/main" id="{3B346A2A-9C90-F239-8026-3C8ADD5BBE1E}"/>
                    </a:ext>
                  </a:extLst>
                </p:cNvPr>
                <p:cNvCxnSpPr>
                  <a:cxnSpLocks/>
                </p:cNvCxnSpPr>
                <p:nvPr/>
              </p:nvCxnSpPr>
              <p:spPr bwMode="auto">
                <a:xfrm>
                  <a:off x="5861466" y="2555473"/>
                  <a:ext cx="0" cy="109728"/>
                </a:xfrm>
                <a:prstGeom prst="line">
                  <a:avLst/>
                </a:prstGeom>
                <a:noFill/>
                <a:ln w="19050" cap="flat" cmpd="sng" algn="ctr">
                  <a:solidFill>
                    <a:srgbClr val="E1471D"/>
                  </a:solidFill>
                  <a:prstDash val="solid"/>
                  <a:round/>
                  <a:headEnd type="none" w="med" len="med"/>
                  <a:tailEnd type="none" w="med" len="med"/>
                </a:ln>
                <a:effectLst/>
              </p:spPr>
            </p:cxnSp>
            <p:cxnSp>
              <p:nvCxnSpPr>
                <p:cNvPr id="1052" name="Straight Connector 1051">
                  <a:extLst>
                    <a:ext uri="{FF2B5EF4-FFF2-40B4-BE49-F238E27FC236}">
                      <a16:creationId xmlns:a16="http://schemas.microsoft.com/office/drawing/2014/main" id="{876C6495-69F5-CD1C-F232-E0EB99B4D8AC}"/>
                    </a:ext>
                  </a:extLst>
                </p:cNvPr>
                <p:cNvCxnSpPr>
                  <a:cxnSpLocks/>
                </p:cNvCxnSpPr>
                <p:nvPr/>
              </p:nvCxnSpPr>
              <p:spPr bwMode="auto">
                <a:xfrm>
                  <a:off x="5818450" y="2611617"/>
                  <a:ext cx="86032" cy="0"/>
                </a:xfrm>
                <a:prstGeom prst="line">
                  <a:avLst/>
                </a:prstGeom>
                <a:noFill/>
                <a:ln w="19050" cap="flat" cmpd="sng" algn="ctr">
                  <a:solidFill>
                    <a:srgbClr val="E1471D"/>
                  </a:solidFill>
                  <a:prstDash val="solid"/>
                  <a:round/>
                  <a:headEnd type="none" w="med" len="med"/>
                  <a:tailEnd type="none" w="med" len="med"/>
                </a:ln>
                <a:effectLst/>
              </p:spPr>
            </p:cxnSp>
          </p:grpSp>
          <p:grpSp>
            <p:nvGrpSpPr>
              <p:cNvPr id="1053" name="Group 1052">
                <a:extLst>
                  <a:ext uri="{FF2B5EF4-FFF2-40B4-BE49-F238E27FC236}">
                    <a16:creationId xmlns:a16="http://schemas.microsoft.com/office/drawing/2014/main" id="{8008C432-D7F5-FD36-0454-2E69E77910FB}"/>
                  </a:ext>
                </a:extLst>
              </p:cNvPr>
              <p:cNvGrpSpPr/>
              <p:nvPr/>
            </p:nvGrpSpPr>
            <p:grpSpPr>
              <a:xfrm>
                <a:off x="5552294" y="2221853"/>
                <a:ext cx="86032" cy="109728"/>
                <a:chOff x="5818450" y="2555473"/>
                <a:chExt cx="86032" cy="109728"/>
              </a:xfrm>
            </p:grpSpPr>
            <p:cxnSp>
              <p:nvCxnSpPr>
                <p:cNvPr id="1054" name="Straight Connector 1053">
                  <a:extLst>
                    <a:ext uri="{FF2B5EF4-FFF2-40B4-BE49-F238E27FC236}">
                      <a16:creationId xmlns:a16="http://schemas.microsoft.com/office/drawing/2014/main" id="{F57F342A-412F-7225-B3CB-1D0572ECB288}"/>
                    </a:ext>
                  </a:extLst>
                </p:cNvPr>
                <p:cNvCxnSpPr>
                  <a:cxnSpLocks/>
                </p:cNvCxnSpPr>
                <p:nvPr/>
              </p:nvCxnSpPr>
              <p:spPr bwMode="auto">
                <a:xfrm>
                  <a:off x="5861466" y="2555473"/>
                  <a:ext cx="0" cy="109728"/>
                </a:xfrm>
                <a:prstGeom prst="line">
                  <a:avLst/>
                </a:prstGeom>
                <a:noFill/>
                <a:ln w="19050" cap="flat" cmpd="sng" algn="ctr">
                  <a:solidFill>
                    <a:srgbClr val="E1471D"/>
                  </a:solidFill>
                  <a:prstDash val="solid"/>
                  <a:round/>
                  <a:headEnd type="none" w="med" len="med"/>
                  <a:tailEnd type="none" w="med" len="med"/>
                </a:ln>
                <a:effectLst/>
              </p:spPr>
            </p:cxnSp>
            <p:cxnSp>
              <p:nvCxnSpPr>
                <p:cNvPr id="1055" name="Straight Connector 1054">
                  <a:extLst>
                    <a:ext uri="{FF2B5EF4-FFF2-40B4-BE49-F238E27FC236}">
                      <a16:creationId xmlns:a16="http://schemas.microsoft.com/office/drawing/2014/main" id="{39392B40-21CB-7717-5A18-D12EC5825566}"/>
                    </a:ext>
                  </a:extLst>
                </p:cNvPr>
                <p:cNvCxnSpPr>
                  <a:cxnSpLocks/>
                </p:cNvCxnSpPr>
                <p:nvPr/>
              </p:nvCxnSpPr>
              <p:spPr bwMode="auto">
                <a:xfrm>
                  <a:off x="5818450" y="2611617"/>
                  <a:ext cx="86032" cy="0"/>
                </a:xfrm>
                <a:prstGeom prst="line">
                  <a:avLst/>
                </a:prstGeom>
                <a:noFill/>
                <a:ln w="19050" cap="flat" cmpd="sng" algn="ctr">
                  <a:solidFill>
                    <a:srgbClr val="E1471D"/>
                  </a:solidFill>
                  <a:prstDash val="solid"/>
                  <a:round/>
                  <a:headEnd type="none" w="med" len="med"/>
                  <a:tailEnd type="none" w="med" len="med"/>
                </a:ln>
                <a:effectLst/>
              </p:spPr>
            </p:cxnSp>
          </p:grpSp>
          <p:grpSp>
            <p:nvGrpSpPr>
              <p:cNvPr id="1056" name="Group 1055">
                <a:extLst>
                  <a:ext uri="{FF2B5EF4-FFF2-40B4-BE49-F238E27FC236}">
                    <a16:creationId xmlns:a16="http://schemas.microsoft.com/office/drawing/2014/main" id="{BA0E28B5-059B-3F0D-CC99-254DE1465C0D}"/>
                  </a:ext>
                </a:extLst>
              </p:cNvPr>
              <p:cNvGrpSpPr/>
              <p:nvPr/>
            </p:nvGrpSpPr>
            <p:grpSpPr>
              <a:xfrm>
                <a:off x="6170681" y="3081477"/>
                <a:ext cx="86032" cy="109728"/>
                <a:chOff x="5818450" y="2555473"/>
                <a:chExt cx="86032" cy="109728"/>
              </a:xfrm>
            </p:grpSpPr>
            <p:cxnSp>
              <p:nvCxnSpPr>
                <p:cNvPr id="1057" name="Straight Connector 1056">
                  <a:extLst>
                    <a:ext uri="{FF2B5EF4-FFF2-40B4-BE49-F238E27FC236}">
                      <a16:creationId xmlns:a16="http://schemas.microsoft.com/office/drawing/2014/main" id="{B0B964BB-5BF0-BCAE-FA4F-731CDAE41412}"/>
                    </a:ext>
                  </a:extLst>
                </p:cNvPr>
                <p:cNvCxnSpPr>
                  <a:cxnSpLocks/>
                </p:cNvCxnSpPr>
                <p:nvPr/>
              </p:nvCxnSpPr>
              <p:spPr bwMode="auto">
                <a:xfrm>
                  <a:off x="5861466" y="2555473"/>
                  <a:ext cx="0" cy="109728"/>
                </a:xfrm>
                <a:prstGeom prst="line">
                  <a:avLst/>
                </a:prstGeom>
                <a:noFill/>
                <a:ln w="19050" cap="flat" cmpd="sng" algn="ctr">
                  <a:solidFill>
                    <a:srgbClr val="E1471D"/>
                  </a:solidFill>
                  <a:prstDash val="solid"/>
                  <a:round/>
                  <a:headEnd type="none" w="med" len="med"/>
                  <a:tailEnd type="none" w="med" len="med"/>
                </a:ln>
                <a:effectLst/>
              </p:spPr>
            </p:cxnSp>
            <p:cxnSp>
              <p:nvCxnSpPr>
                <p:cNvPr id="1058" name="Straight Connector 1057">
                  <a:extLst>
                    <a:ext uri="{FF2B5EF4-FFF2-40B4-BE49-F238E27FC236}">
                      <a16:creationId xmlns:a16="http://schemas.microsoft.com/office/drawing/2014/main" id="{D4C90632-8E95-509A-861E-3300F1A9245C}"/>
                    </a:ext>
                  </a:extLst>
                </p:cNvPr>
                <p:cNvCxnSpPr>
                  <a:cxnSpLocks/>
                </p:cNvCxnSpPr>
                <p:nvPr/>
              </p:nvCxnSpPr>
              <p:spPr bwMode="auto">
                <a:xfrm>
                  <a:off x="5818450" y="2611617"/>
                  <a:ext cx="86032" cy="0"/>
                </a:xfrm>
                <a:prstGeom prst="line">
                  <a:avLst/>
                </a:prstGeom>
                <a:noFill/>
                <a:ln w="19050" cap="flat" cmpd="sng" algn="ctr">
                  <a:solidFill>
                    <a:srgbClr val="E1471D"/>
                  </a:solidFill>
                  <a:prstDash val="solid"/>
                  <a:round/>
                  <a:headEnd type="none" w="med" len="med"/>
                  <a:tailEnd type="none" w="med" len="med"/>
                </a:ln>
                <a:effectLst/>
              </p:spPr>
            </p:cxnSp>
          </p:grpSp>
          <p:grpSp>
            <p:nvGrpSpPr>
              <p:cNvPr id="1059" name="Group 1058">
                <a:extLst>
                  <a:ext uri="{FF2B5EF4-FFF2-40B4-BE49-F238E27FC236}">
                    <a16:creationId xmlns:a16="http://schemas.microsoft.com/office/drawing/2014/main" id="{0EE538A2-C62C-C342-42AA-7129643771FE}"/>
                  </a:ext>
                </a:extLst>
              </p:cNvPr>
              <p:cNvGrpSpPr/>
              <p:nvPr/>
            </p:nvGrpSpPr>
            <p:grpSpPr>
              <a:xfrm>
                <a:off x="6213696" y="3174511"/>
                <a:ext cx="86032" cy="109728"/>
                <a:chOff x="5818450" y="2555473"/>
                <a:chExt cx="86032" cy="109728"/>
              </a:xfrm>
            </p:grpSpPr>
            <p:cxnSp>
              <p:nvCxnSpPr>
                <p:cNvPr id="1060" name="Straight Connector 1059">
                  <a:extLst>
                    <a:ext uri="{FF2B5EF4-FFF2-40B4-BE49-F238E27FC236}">
                      <a16:creationId xmlns:a16="http://schemas.microsoft.com/office/drawing/2014/main" id="{A6A9679E-72A7-7A2A-589D-5C23D3DEBD9F}"/>
                    </a:ext>
                  </a:extLst>
                </p:cNvPr>
                <p:cNvCxnSpPr>
                  <a:cxnSpLocks/>
                </p:cNvCxnSpPr>
                <p:nvPr/>
              </p:nvCxnSpPr>
              <p:spPr bwMode="auto">
                <a:xfrm>
                  <a:off x="5861466" y="2555473"/>
                  <a:ext cx="0" cy="109728"/>
                </a:xfrm>
                <a:prstGeom prst="line">
                  <a:avLst/>
                </a:prstGeom>
                <a:noFill/>
                <a:ln w="19050" cap="flat" cmpd="sng" algn="ctr">
                  <a:solidFill>
                    <a:srgbClr val="E1471D"/>
                  </a:solidFill>
                  <a:prstDash val="solid"/>
                  <a:round/>
                  <a:headEnd type="none" w="med" len="med"/>
                  <a:tailEnd type="none" w="med" len="med"/>
                </a:ln>
                <a:effectLst/>
              </p:spPr>
            </p:cxnSp>
            <p:cxnSp>
              <p:nvCxnSpPr>
                <p:cNvPr id="1061" name="Straight Connector 1060">
                  <a:extLst>
                    <a:ext uri="{FF2B5EF4-FFF2-40B4-BE49-F238E27FC236}">
                      <a16:creationId xmlns:a16="http://schemas.microsoft.com/office/drawing/2014/main" id="{0A95BC8B-346F-AFA5-0566-345C3FFA7FE2}"/>
                    </a:ext>
                  </a:extLst>
                </p:cNvPr>
                <p:cNvCxnSpPr>
                  <a:cxnSpLocks/>
                </p:cNvCxnSpPr>
                <p:nvPr/>
              </p:nvCxnSpPr>
              <p:spPr bwMode="auto">
                <a:xfrm>
                  <a:off x="5818450" y="2611617"/>
                  <a:ext cx="86032" cy="0"/>
                </a:xfrm>
                <a:prstGeom prst="line">
                  <a:avLst/>
                </a:prstGeom>
                <a:noFill/>
                <a:ln w="19050" cap="flat" cmpd="sng" algn="ctr">
                  <a:solidFill>
                    <a:srgbClr val="E1471D"/>
                  </a:solidFill>
                  <a:prstDash val="solid"/>
                  <a:round/>
                  <a:headEnd type="none" w="med" len="med"/>
                  <a:tailEnd type="none" w="med" len="med"/>
                </a:ln>
                <a:effectLst/>
              </p:spPr>
            </p:cxnSp>
          </p:grpSp>
          <p:grpSp>
            <p:nvGrpSpPr>
              <p:cNvPr id="1062" name="Group 1061">
                <a:extLst>
                  <a:ext uri="{FF2B5EF4-FFF2-40B4-BE49-F238E27FC236}">
                    <a16:creationId xmlns:a16="http://schemas.microsoft.com/office/drawing/2014/main" id="{7D7533E4-C240-FF17-BDD3-B897BE83E320}"/>
                  </a:ext>
                </a:extLst>
              </p:cNvPr>
              <p:cNvGrpSpPr/>
              <p:nvPr/>
            </p:nvGrpSpPr>
            <p:grpSpPr>
              <a:xfrm>
                <a:off x="6057849" y="2848518"/>
                <a:ext cx="86032" cy="109728"/>
                <a:chOff x="5818450" y="2555473"/>
                <a:chExt cx="86032" cy="109728"/>
              </a:xfrm>
            </p:grpSpPr>
            <p:cxnSp>
              <p:nvCxnSpPr>
                <p:cNvPr id="1063" name="Straight Connector 1062">
                  <a:extLst>
                    <a:ext uri="{FF2B5EF4-FFF2-40B4-BE49-F238E27FC236}">
                      <a16:creationId xmlns:a16="http://schemas.microsoft.com/office/drawing/2014/main" id="{DD22C04B-3392-ED4A-DFE6-C3412B80AC46}"/>
                    </a:ext>
                  </a:extLst>
                </p:cNvPr>
                <p:cNvCxnSpPr>
                  <a:cxnSpLocks/>
                </p:cNvCxnSpPr>
                <p:nvPr/>
              </p:nvCxnSpPr>
              <p:spPr bwMode="auto">
                <a:xfrm>
                  <a:off x="5861466" y="2555473"/>
                  <a:ext cx="0" cy="109728"/>
                </a:xfrm>
                <a:prstGeom prst="line">
                  <a:avLst/>
                </a:prstGeom>
                <a:noFill/>
                <a:ln w="19050" cap="flat" cmpd="sng" algn="ctr">
                  <a:solidFill>
                    <a:srgbClr val="E1471D"/>
                  </a:solidFill>
                  <a:prstDash val="solid"/>
                  <a:round/>
                  <a:headEnd type="none" w="med" len="med"/>
                  <a:tailEnd type="none" w="med" len="med"/>
                </a:ln>
                <a:effectLst/>
              </p:spPr>
            </p:cxnSp>
            <p:cxnSp>
              <p:nvCxnSpPr>
                <p:cNvPr id="1064" name="Straight Connector 1063">
                  <a:extLst>
                    <a:ext uri="{FF2B5EF4-FFF2-40B4-BE49-F238E27FC236}">
                      <a16:creationId xmlns:a16="http://schemas.microsoft.com/office/drawing/2014/main" id="{160FA369-7801-519B-4C37-B2FB56F8F250}"/>
                    </a:ext>
                  </a:extLst>
                </p:cNvPr>
                <p:cNvCxnSpPr>
                  <a:cxnSpLocks/>
                </p:cNvCxnSpPr>
                <p:nvPr/>
              </p:nvCxnSpPr>
              <p:spPr bwMode="auto">
                <a:xfrm>
                  <a:off x="5818450" y="2611617"/>
                  <a:ext cx="86032" cy="0"/>
                </a:xfrm>
                <a:prstGeom prst="line">
                  <a:avLst/>
                </a:prstGeom>
                <a:noFill/>
                <a:ln w="19050" cap="flat" cmpd="sng" algn="ctr">
                  <a:solidFill>
                    <a:srgbClr val="E1471D"/>
                  </a:solidFill>
                  <a:prstDash val="solid"/>
                  <a:round/>
                  <a:headEnd type="none" w="med" len="med"/>
                  <a:tailEnd type="none" w="med" len="med"/>
                </a:ln>
                <a:effectLst/>
              </p:spPr>
            </p:cxnSp>
          </p:grpSp>
          <p:grpSp>
            <p:nvGrpSpPr>
              <p:cNvPr id="1065" name="Group 1064">
                <a:extLst>
                  <a:ext uri="{FF2B5EF4-FFF2-40B4-BE49-F238E27FC236}">
                    <a16:creationId xmlns:a16="http://schemas.microsoft.com/office/drawing/2014/main" id="{8F496F05-489B-A7BC-2B5A-4FC41BFA4ECD}"/>
                  </a:ext>
                </a:extLst>
              </p:cNvPr>
              <p:cNvGrpSpPr/>
              <p:nvPr/>
            </p:nvGrpSpPr>
            <p:grpSpPr>
              <a:xfrm>
                <a:off x="6103770" y="2909330"/>
                <a:ext cx="86032" cy="109728"/>
                <a:chOff x="5818450" y="2555473"/>
                <a:chExt cx="86032" cy="109728"/>
              </a:xfrm>
            </p:grpSpPr>
            <p:cxnSp>
              <p:nvCxnSpPr>
                <p:cNvPr id="1066" name="Straight Connector 1065">
                  <a:extLst>
                    <a:ext uri="{FF2B5EF4-FFF2-40B4-BE49-F238E27FC236}">
                      <a16:creationId xmlns:a16="http://schemas.microsoft.com/office/drawing/2014/main" id="{FD6226E9-C522-E79D-4B89-D8B2C123EDC3}"/>
                    </a:ext>
                  </a:extLst>
                </p:cNvPr>
                <p:cNvCxnSpPr>
                  <a:cxnSpLocks/>
                </p:cNvCxnSpPr>
                <p:nvPr/>
              </p:nvCxnSpPr>
              <p:spPr bwMode="auto">
                <a:xfrm>
                  <a:off x="5861466" y="2555473"/>
                  <a:ext cx="0" cy="109728"/>
                </a:xfrm>
                <a:prstGeom prst="line">
                  <a:avLst/>
                </a:prstGeom>
                <a:noFill/>
                <a:ln w="19050" cap="flat" cmpd="sng" algn="ctr">
                  <a:solidFill>
                    <a:srgbClr val="E1471D"/>
                  </a:solidFill>
                  <a:prstDash val="solid"/>
                  <a:round/>
                  <a:headEnd type="none" w="med" len="med"/>
                  <a:tailEnd type="none" w="med" len="med"/>
                </a:ln>
                <a:effectLst/>
              </p:spPr>
            </p:cxnSp>
            <p:cxnSp>
              <p:nvCxnSpPr>
                <p:cNvPr id="1067" name="Straight Connector 1066">
                  <a:extLst>
                    <a:ext uri="{FF2B5EF4-FFF2-40B4-BE49-F238E27FC236}">
                      <a16:creationId xmlns:a16="http://schemas.microsoft.com/office/drawing/2014/main" id="{18061835-010C-C83F-3772-8DC97AACD2BB}"/>
                    </a:ext>
                  </a:extLst>
                </p:cNvPr>
                <p:cNvCxnSpPr>
                  <a:cxnSpLocks/>
                </p:cNvCxnSpPr>
                <p:nvPr/>
              </p:nvCxnSpPr>
              <p:spPr bwMode="auto">
                <a:xfrm>
                  <a:off x="5818450" y="2611617"/>
                  <a:ext cx="86032" cy="0"/>
                </a:xfrm>
                <a:prstGeom prst="line">
                  <a:avLst/>
                </a:prstGeom>
                <a:noFill/>
                <a:ln w="19050" cap="flat" cmpd="sng" algn="ctr">
                  <a:solidFill>
                    <a:srgbClr val="E1471D"/>
                  </a:solidFill>
                  <a:prstDash val="solid"/>
                  <a:round/>
                  <a:headEnd type="none" w="med" len="med"/>
                  <a:tailEnd type="none" w="med" len="med"/>
                </a:ln>
                <a:effectLst/>
              </p:spPr>
            </p:cxnSp>
          </p:grpSp>
        </p:grpSp>
        <p:sp>
          <p:nvSpPr>
            <p:cNvPr id="1096" name="Freeform 1095">
              <a:extLst>
                <a:ext uri="{FF2B5EF4-FFF2-40B4-BE49-F238E27FC236}">
                  <a16:creationId xmlns:a16="http://schemas.microsoft.com/office/drawing/2014/main" id="{9363AD87-5FE3-4634-86E3-FF0788934738}"/>
                </a:ext>
              </a:extLst>
            </p:cNvPr>
            <p:cNvSpPr/>
            <p:nvPr/>
          </p:nvSpPr>
          <p:spPr bwMode="auto">
            <a:xfrm>
              <a:off x="4990246" y="1746791"/>
              <a:ext cx="5404391" cy="3054834"/>
            </a:xfrm>
            <a:custGeom>
              <a:avLst/>
              <a:gdLst>
                <a:gd name="connsiteX0" fmla="*/ 0 w 5404391"/>
                <a:gd name="connsiteY0" fmla="*/ 0 h 3054834"/>
                <a:gd name="connsiteX1" fmla="*/ 299332 w 5404391"/>
                <a:gd name="connsiteY1" fmla="*/ 0 h 3054834"/>
                <a:gd name="connsiteX2" fmla="*/ 299332 w 5404391"/>
                <a:gd name="connsiteY2" fmla="*/ 49205 h 3054834"/>
                <a:gd name="connsiteX3" fmla="*/ 364940 w 5404391"/>
                <a:gd name="connsiteY3" fmla="*/ 49205 h 3054834"/>
                <a:gd name="connsiteX4" fmla="*/ 364940 w 5404391"/>
                <a:gd name="connsiteY4" fmla="*/ 110712 h 3054834"/>
                <a:gd name="connsiteX5" fmla="*/ 405944 w 5404391"/>
                <a:gd name="connsiteY5" fmla="*/ 110712 h 3054834"/>
                <a:gd name="connsiteX6" fmla="*/ 405944 w 5404391"/>
                <a:gd name="connsiteY6" fmla="*/ 151717 h 3054834"/>
                <a:gd name="connsiteX7" fmla="*/ 479752 w 5404391"/>
                <a:gd name="connsiteY7" fmla="*/ 151717 h 3054834"/>
                <a:gd name="connsiteX8" fmla="*/ 479752 w 5404391"/>
                <a:gd name="connsiteY8" fmla="*/ 200922 h 3054834"/>
                <a:gd name="connsiteX9" fmla="*/ 533058 w 5404391"/>
                <a:gd name="connsiteY9" fmla="*/ 200922 h 3054834"/>
                <a:gd name="connsiteX10" fmla="*/ 533058 w 5404391"/>
                <a:gd name="connsiteY10" fmla="*/ 307534 h 3054834"/>
                <a:gd name="connsiteX11" fmla="*/ 574063 w 5404391"/>
                <a:gd name="connsiteY11" fmla="*/ 307534 h 3054834"/>
                <a:gd name="connsiteX12" fmla="*/ 574063 w 5404391"/>
                <a:gd name="connsiteY12" fmla="*/ 487953 h 3054834"/>
                <a:gd name="connsiteX13" fmla="*/ 615067 w 5404391"/>
                <a:gd name="connsiteY13" fmla="*/ 487953 h 3054834"/>
                <a:gd name="connsiteX14" fmla="*/ 615067 w 5404391"/>
                <a:gd name="connsiteY14" fmla="*/ 750382 h 3054834"/>
                <a:gd name="connsiteX15" fmla="*/ 668373 w 5404391"/>
                <a:gd name="connsiteY15" fmla="*/ 750382 h 3054834"/>
                <a:gd name="connsiteX16" fmla="*/ 668373 w 5404391"/>
                <a:gd name="connsiteY16" fmla="*/ 975907 h 3054834"/>
                <a:gd name="connsiteX17" fmla="*/ 766784 w 5404391"/>
                <a:gd name="connsiteY17" fmla="*/ 975907 h 3054834"/>
                <a:gd name="connsiteX18" fmla="*/ 766784 w 5404391"/>
                <a:gd name="connsiteY18" fmla="*/ 1029213 h 3054834"/>
                <a:gd name="connsiteX19" fmla="*/ 820089 w 5404391"/>
                <a:gd name="connsiteY19" fmla="*/ 1029213 h 3054834"/>
                <a:gd name="connsiteX20" fmla="*/ 820089 w 5404391"/>
                <a:gd name="connsiteY20" fmla="*/ 1103021 h 3054834"/>
                <a:gd name="connsiteX21" fmla="*/ 1094819 w 5404391"/>
                <a:gd name="connsiteY21" fmla="*/ 1103021 h 3054834"/>
                <a:gd name="connsiteX22" fmla="*/ 1094819 w 5404391"/>
                <a:gd name="connsiteY22" fmla="*/ 1189130 h 3054834"/>
                <a:gd name="connsiteX23" fmla="*/ 1152226 w 5404391"/>
                <a:gd name="connsiteY23" fmla="*/ 1189130 h 3054834"/>
                <a:gd name="connsiteX24" fmla="*/ 1152226 w 5404391"/>
                <a:gd name="connsiteY24" fmla="*/ 1271139 h 3054834"/>
                <a:gd name="connsiteX25" fmla="*/ 1209632 w 5404391"/>
                <a:gd name="connsiteY25" fmla="*/ 1271139 h 3054834"/>
                <a:gd name="connsiteX26" fmla="*/ 1209632 w 5404391"/>
                <a:gd name="connsiteY26" fmla="*/ 1402353 h 3054834"/>
                <a:gd name="connsiteX27" fmla="*/ 1275239 w 5404391"/>
                <a:gd name="connsiteY27" fmla="*/ 1402353 h 3054834"/>
                <a:gd name="connsiteX28" fmla="*/ 1275239 w 5404391"/>
                <a:gd name="connsiteY28" fmla="*/ 1492563 h 3054834"/>
                <a:gd name="connsiteX29" fmla="*/ 1361349 w 5404391"/>
                <a:gd name="connsiteY29" fmla="*/ 1492563 h 3054834"/>
                <a:gd name="connsiteX30" fmla="*/ 1361349 w 5404391"/>
                <a:gd name="connsiteY30" fmla="*/ 1566371 h 3054834"/>
                <a:gd name="connsiteX31" fmla="*/ 1718088 w 5404391"/>
                <a:gd name="connsiteY31" fmla="*/ 1566371 h 3054834"/>
                <a:gd name="connsiteX32" fmla="*/ 1718088 w 5404391"/>
                <a:gd name="connsiteY32" fmla="*/ 1627878 h 3054834"/>
                <a:gd name="connsiteX33" fmla="*/ 1763193 w 5404391"/>
                <a:gd name="connsiteY33" fmla="*/ 1627878 h 3054834"/>
                <a:gd name="connsiteX34" fmla="*/ 1763193 w 5404391"/>
                <a:gd name="connsiteY34" fmla="*/ 1783695 h 3054834"/>
                <a:gd name="connsiteX35" fmla="*/ 1832900 w 5404391"/>
                <a:gd name="connsiteY35" fmla="*/ 1783695 h 3054834"/>
                <a:gd name="connsiteX36" fmla="*/ 1832900 w 5404391"/>
                <a:gd name="connsiteY36" fmla="*/ 1947713 h 3054834"/>
                <a:gd name="connsiteX37" fmla="*/ 1902608 w 5404391"/>
                <a:gd name="connsiteY37" fmla="*/ 1947713 h 3054834"/>
                <a:gd name="connsiteX38" fmla="*/ 1902608 w 5404391"/>
                <a:gd name="connsiteY38" fmla="*/ 2050224 h 3054834"/>
                <a:gd name="connsiteX39" fmla="*/ 2312653 w 5404391"/>
                <a:gd name="connsiteY39" fmla="*/ 2050224 h 3054834"/>
                <a:gd name="connsiteX40" fmla="*/ 2312653 w 5404391"/>
                <a:gd name="connsiteY40" fmla="*/ 2160936 h 3054834"/>
                <a:gd name="connsiteX41" fmla="*/ 2349557 w 5404391"/>
                <a:gd name="connsiteY41" fmla="*/ 2160936 h 3054834"/>
                <a:gd name="connsiteX42" fmla="*/ 2349557 w 5404391"/>
                <a:gd name="connsiteY42" fmla="*/ 2333155 h 3054834"/>
                <a:gd name="connsiteX43" fmla="*/ 2435666 w 5404391"/>
                <a:gd name="connsiteY43" fmla="*/ 2333155 h 3054834"/>
                <a:gd name="connsiteX44" fmla="*/ 2435666 w 5404391"/>
                <a:gd name="connsiteY44" fmla="*/ 2411064 h 3054834"/>
                <a:gd name="connsiteX45" fmla="*/ 2628387 w 5404391"/>
                <a:gd name="connsiteY45" fmla="*/ 2411064 h 3054834"/>
                <a:gd name="connsiteX46" fmla="*/ 2628387 w 5404391"/>
                <a:gd name="connsiteY46" fmla="*/ 2460269 h 3054834"/>
                <a:gd name="connsiteX47" fmla="*/ 2845711 w 5404391"/>
                <a:gd name="connsiteY47" fmla="*/ 2460269 h 3054834"/>
                <a:gd name="connsiteX48" fmla="*/ 2845711 w 5404391"/>
                <a:gd name="connsiteY48" fmla="*/ 2587383 h 3054834"/>
                <a:gd name="connsiteX49" fmla="*/ 3550988 w 5404391"/>
                <a:gd name="connsiteY49" fmla="*/ 2587383 h 3054834"/>
                <a:gd name="connsiteX50" fmla="*/ 3550988 w 5404391"/>
                <a:gd name="connsiteY50" fmla="*/ 2681693 h 3054834"/>
                <a:gd name="connsiteX51" fmla="*/ 3591993 w 5404391"/>
                <a:gd name="connsiteY51" fmla="*/ 2681693 h 3054834"/>
                <a:gd name="connsiteX52" fmla="*/ 3591993 w 5404391"/>
                <a:gd name="connsiteY52" fmla="*/ 2796506 h 3054834"/>
                <a:gd name="connsiteX53" fmla="*/ 3788814 w 5404391"/>
                <a:gd name="connsiteY53" fmla="*/ 2796506 h 3054834"/>
                <a:gd name="connsiteX54" fmla="*/ 3788814 w 5404391"/>
                <a:gd name="connsiteY54" fmla="*/ 2940022 h 3054834"/>
                <a:gd name="connsiteX55" fmla="*/ 4059444 w 5404391"/>
                <a:gd name="connsiteY55" fmla="*/ 2940022 h 3054834"/>
                <a:gd name="connsiteX56" fmla="*/ 4059444 w 5404391"/>
                <a:gd name="connsiteY56" fmla="*/ 3054834 h 3054834"/>
                <a:gd name="connsiteX57" fmla="*/ 5404391 w 5404391"/>
                <a:gd name="connsiteY57" fmla="*/ 3054834 h 3054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404391" h="3054834">
                  <a:moveTo>
                    <a:pt x="0" y="0"/>
                  </a:moveTo>
                  <a:lnTo>
                    <a:pt x="299332" y="0"/>
                  </a:lnTo>
                  <a:lnTo>
                    <a:pt x="299332" y="49205"/>
                  </a:lnTo>
                  <a:lnTo>
                    <a:pt x="364940" y="49205"/>
                  </a:lnTo>
                  <a:lnTo>
                    <a:pt x="364940" y="110712"/>
                  </a:lnTo>
                  <a:lnTo>
                    <a:pt x="405944" y="110712"/>
                  </a:lnTo>
                  <a:lnTo>
                    <a:pt x="405944" y="151717"/>
                  </a:lnTo>
                  <a:lnTo>
                    <a:pt x="479752" y="151717"/>
                  </a:lnTo>
                  <a:lnTo>
                    <a:pt x="479752" y="200922"/>
                  </a:lnTo>
                  <a:lnTo>
                    <a:pt x="533058" y="200922"/>
                  </a:lnTo>
                  <a:lnTo>
                    <a:pt x="533058" y="307534"/>
                  </a:lnTo>
                  <a:lnTo>
                    <a:pt x="574063" y="307534"/>
                  </a:lnTo>
                  <a:lnTo>
                    <a:pt x="574063" y="487953"/>
                  </a:lnTo>
                  <a:lnTo>
                    <a:pt x="615067" y="487953"/>
                  </a:lnTo>
                  <a:lnTo>
                    <a:pt x="615067" y="750382"/>
                  </a:lnTo>
                  <a:lnTo>
                    <a:pt x="668373" y="750382"/>
                  </a:lnTo>
                  <a:lnTo>
                    <a:pt x="668373" y="975907"/>
                  </a:lnTo>
                  <a:lnTo>
                    <a:pt x="766784" y="975907"/>
                  </a:lnTo>
                  <a:lnTo>
                    <a:pt x="766784" y="1029213"/>
                  </a:lnTo>
                  <a:lnTo>
                    <a:pt x="820089" y="1029213"/>
                  </a:lnTo>
                  <a:lnTo>
                    <a:pt x="820089" y="1103021"/>
                  </a:lnTo>
                  <a:lnTo>
                    <a:pt x="1094819" y="1103021"/>
                  </a:lnTo>
                  <a:lnTo>
                    <a:pt x="1094819" y="1189130"/>
                  </a:lnTo>
                  <a:lnTo>
                    <a:pt x="1152226" y="1189130"/>
                  </a:lnTo>
                  <a:lnTo>
                    <a:pt x="1152226" y="1271139"/>
                  </a:lnTo>
                  <a:lnTo>
                    <a:pt x="1209632" y="1271139"/>
                  </a:lnTo>
                  <a:lnTo>
                    <a:pt x="1209632" y="1402353"/>
                  </a:lnTo>
                  <a:lnTo>
                    <a:pt x="1275239" y="1402353"/>
                  </a:lnTo>
                  <a:lnTo>
                    <a:pt x="1275239" y="1492563"/>
                  </a:lnTo>
                  <a:lnTo>
                    <a:pt x="1361349" y="1492563"/>
                  </a:lnTo>
                  <a:lnTo>
                    <a:pt x="1361349" y="1566371"/>
                  </a:lnTo>
                  <a:lnTo>
                    <a:pt x="1718088" y="1566371"/>
                  </a:lnTo>
                  <a:lnTo>
                    <a:pt x="1718088" y="1627878"/>
                  </a:lnTo>
                  <a:lnTo>
                    <a:pt x="1763193" y="1627878"/>
                  </a:lnTo>
                  <a:lnTo>
                    <a:pt x="1763193" y="1783695"/>
                  </a:lnTo>
                  <a:lnTo>
                    <a:pt x="1832900" y="1783695"/>
                  </a:lnTo>
                  <a:lnTo>
                    <a:pt x="1832900" y="1947713"/>
                  </a:lnTo>
                  <a:lnTo>
                    <a:pt x="1902608" y="1947713"/>
                  </a:lnTo>
                  <a:lnTo>
                    <a:pt x="1902608" y="2050224"/>
                  </a:lnTo>
                  <a:lnTo>
                    <a:pt x="2312653" y="2050224"/>
                  </a:lnTo>
                  <a:lnTo>
                    <a:pt x="2312653" y="2160936"/>
                  </a:lnTo>
                  <a:lnTo>
                    <a:pt x="2349557" y="2160936"/>
                  </a:lnTo>
                  <a:lnTo>
                    <a:pt x="2349557" y="2333155"/>
                  </a:lnTo>
                  <a:lnTo>
                    <a:pt x="2435666" y="2333155"/>
                  </a:lnTo>
                  <a:lnTo>
                    <a:pt x="2435666" y="2411064"/>
                  </a:lnTo>
                  <a:lnTo>
                    <a:pt x="2628387" y="2411064"/>
                  </a:lnTo>
                  <a:lnTo>
                    <a:pt x="2628387" y="2460269"/>
                  </a:lnTo>
                  <a:lnTo>
                    <a:pt x="2845711" y="2460269"/>
                  </a:lnTo>
                  <a:lnTo>
                    <a:pt x="2845711" y="2587383"/>
                  </a:lnTo>
                  <a:lnTo>
                    <a:pt x="3550988" y="2587383"/>
                  </a:lnTo>
                  <a:lnTo>
                    <a:pt x="3550988" y="2681693"/>
                  </a:lnTo>
                  <a:lnTo>
                    <a:pt x="3591993" y="2681693"/>
                  </a:lnTo>
                  <a:lnTo>
                    <a:pt x="3591993" y="2796506"/>
                  </a:lnTo>
                  <a:lnTo>
                    <a:pt x="3788814" y="2796506"/>
                  </a:lnTo>
                  <a:lnTo>
                    <a:pt x="3788814" y="2940022"/>
                  </a:lnTo>
                  <a:lnTo>
                    <a:pt x="4059444" y="2940022"/>
                  </a:lnTo>
                  <a:lnTo>
                    <a:pt x="4059444" y="3054834"/>
                  </a:lnTo>
                  <a:lnTo>
                    <a:pt x="5404391" y="3054834"/>
                  </a:lnTo>
                </a:path>
              </a:pathLst>
            </a:custGeom>
            <a:noFill/>
            <a:ln w="28575">
              <a:solidFill>
                <a:srgbClr val="E1471D"/>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spTree>
    <p:extLst>
      <p:ext uri="{BB962C8B-B14F-4D97-AF65-F5344CB8AC3E}">
        <p14:creationId xmlns:p14="http://schemas.microsoft.com/office/powerpoint/2010/main" val="163504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99F31-3A7C-5EA8-D0C3-D21645A5E910}"/>
              </a:ext>
            </a:extLst>
          </p:cNvPr>
          <p:cNvSpPr>
            <a:spLocks noGrp="1"/>
          </p:cNvSpPr>
          <p:nvPr>
            <p:ph type="title"/>
          </p:nvPr>
        </p:nvSpPr>
        <p:spPr/>
        <p:txBody>
          <a:bodyPr/>
          <a:lstStyle/>
          <a:p>
            <a:r>
              <a:rPr lang="en-US"/>
              <a:t>Sequencing Treatments</a:t>
            </a:r>
            <a:br>
              <a:rPr lang="en-US"/>
            </a:br>
            <a:r>
              <a:rPr lang="en-US"/>
              <a:t>Pre-NETTER 2</a:t>
            </a:r>
          </a:p>
        </p:txBody>
      </p:sp>
    </p:spTree>
    <p:extLst>
      <p:ext uri="{BB962C8B-B14F-4D97-AF65-F5344CB8AC3E}">
        <p14:creationId xmlns:p14="http://schemas.microsoft.com/office/powerpoint/2010/main" val="1006674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altLang="en-US"/>
              <a:t>Treatment Sequencing for Metastatic Small Bowel NET</a:t>
            </a:r>
          </a:p>
        </p:txBody>
      </p:sp>
      <p:graphicFrame>
        <p:nvGraphicFramePr>
          <p:cNvPr id="17" name="Diagram 16"/>
          <p:cNvGraphicFramePr/>
          <p:nvPr>
            <p:extLst>
              <p:ext uri="{D42A27DB-BD31-4B8C-83A1-F6EECF244321}">
                <p14:modId xmlns:p14="http://schemas.microsoft.com/office/powerpoint/2010/main" val="4227158905"/>
              </p:ext>
            </p:extLst>
          </p:nvPr>
        </p:nvGraphicFramePr>
        <p:xfrm>
          <a:off x="609759" y="1239226"/>
          <a:ext cx="67056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360A1125-0E54-13BF-C148-FA4FFA7FF4EF}"/>
              </a:ext>
            </a:extLst>
          </p:cNvPr>
          <p:cNvSpPr txBox="1"/>
          <p:nvPr/>
        </p:nvSpPr>
        <p:spPr>
          <a:xfrm>
            <a:off x="913356" y="5419910"/>
            <a:ext cx="7010400"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*Always consider cytoreductive surgery/resection of primary</a:t>
            </a:r>
          </a:p>
        </p:txBody>
      </p:sp>
      <p:sp>
        <p:nvSpPr>
          <p:cNvPr id="9" name="Rectangle 8">
            <a:extLst>
              <a:ext uri="{FF2B5EF4-FFF2-40B4-BE49-F238E27FC236}">
                <a16:creationId xmlns:a16="http://schemas.microsoft.com/office/drawing/2014/main" id="{D9033C31-246C-E929-435F-06F2D5C9DB4F}"/>
              </a:ext>
            </a:extLst>
          </p:cNvPr>
          <p:cNvSpPr>
            <a:spLocks noChangeArrowheads="1"/>
          </p:cNvSpPr>
          <p:nvPr/>
        </p:nvSpPr>
        <p:spPr bwMode="auto">
          <a:xfrm>
            <a:off x="411480" y="6364224"/>
            <a:ext cx="4758354" cy="276999"/>
          </a:xfrm>
          <a:prstGeom prst="rect">
            <a:avLst/>
          </a:prstGeom>
          <a:noFill/>
          <a:ln w="9525">
            <a:noFill/>
            <a:miter lim="800000"/>
            <a:headEnd/>
            <a:tailEnd/>
          </a:ln>
        </p:spPr>
        <p:txBody>
          <a:bodyPr wrap="none"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a:ea typeface="+mn-ea"/>
                <a:cs typeface="+mn-cs"/>
              </a:rPr>
              <a:t>NCCN Guidelines: neuroendocrine and adrenal tumors. v2.2024. nccn.org.</a:t>
            </a:r>
          </a:p>
        </p:txBody>
      </p:sp>
      <p:sp>
        <p:nvSpPr>
          <p:cNvPr id="11" name="TextBox 10">
            <a:extLst>
              <a:ext uri="{FF2B5EF4-FFF2-40B4-BE49-F238E27FC236}">
                <a16:creationId xmlns:a16="http://schemas.microsoft.com/office/drawing/2014/main" id="{657EF40A-D2CE-7279-AEC4-64BAF656C77A}"/>
              </a:ext>
            </a:extLst>
          </p:cNvPr>
          <p:cNvSpPr txBox="1"/>
          <p:nvPr/>
        </p:nvSpPr>
        <p:spPr bwMode="auto">
          <a:xfrm>
            <a:off x="7090347" y="1580181"/>
            <a:ext cx="449189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sng"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Influencing factor:</a:t>
            </a: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Strong somatostatin receptor expression</a:t>
            </a:r>
          </a:p>
        </p:txBody>
      </p:sp>
      <p:sp>
        <p:nvSpPr>
          <p:cNvPr id="12" name="TextBox 11">
            <a:extLst>
              <a:ext uri="{FF2B5EF4-FFF2-40B4-BE49-F238E27FC236}">
                <a16:creationId xmlns:a16="http://schemas.microsoft.com/office/drawing/2014/main" id="{ED3740B2-334F-9C2C-1EDB-632998056898}"/>
              </a:ext>
            </a:extLst>
          </p:cNvPr>
          <p:cNvSpPr txBox="1"/>
          <p:nvPr/>
        </p:nvSpPr>
        <p:spPr bwMode="auto">
          <a:xfrm>
            <a:off x="7090347" y="3389097"/>
            <a:ext cx="35196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Liver-dominant disease</a:t>
            </a:r>
          </a:p>
        </p:txBody>
      </p:sp>
      <p:sp>
        <p:nvSpPr>
          <p:cNvPr id="13" name="TextBox 12">
            <a:extLst>
              <a:ext uri="{FF2B5EF4-FFF2-40B4-BE49-F238E27FC236}">
                <a16:creationId xmlns:a16="http://schemas.microsoft.com/office/drawing/2014/main" id="{633EE3B5-820A-D74F-4EA3-2994B44D7359}"/>
              </a:ext>
            </a:extLst>
          </p:cNvPr>
          <p:cNvSpPr txBox="1"/>
          <p:nvPr/>
        </p:nvSpPr>
        <p:spPr bwMode="auto">
          <a:xfrm>
            <a:off x="7090347" y="4597052"/>
            <a:ext cx="42457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Weak somatostatin receptor expression, extrahepatic disease</a:t>
            </a:r>
          </a:p>
        </p:txBody>
      </p:sp>
    </p:spTree>
    <p:extLst>
      <p:ext uri="{BB962C8B-B14F-4D97-AF65-F5344CB8AC3E}">
        <p14:creationId xmlns:p14="http://schemas.microsoft.com/office/powerpoint/2010/main" val="37921138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F7709-5213-2F4F-9F95-7B35429775DE}"/>
              </a:ext>
            </a:extLst>
          </p:cNvPr>
          <p:cNvSpPr>
            <a:spLocks noGrp="1"/>
          </p:cNvSpPr>
          <p:nvPr>
            <p:ph type="title"/>
          </p:nvPr>
        </p:nvSpPr>
        <p:spPr/>
        <p:txBody>
          <a:bodyPr/>
          <a:lstStyle/>
          <a:p>
            <a:r>
              <a:rPr lang="en-US"/>
              <a:t>Comparison of Second-line Systemic Therapies for GEP-NETs</a:t>
            </a:r>
          </a:p>
        </p:txBody>
      </p:sp>
      <p:sp>
        <p:nvSpPr>
          <p:cNvPr id="3" name="Content Placeholder 2">
            <a:extLst>
              <a:ext uri="{FF2B5EF4-FFF2-40B4-BE49-F238E27FC236}">
                <a16:creationId xmlns:a16="http://schemas.microsoft.com/office/drawing/2014/main" id="{437CE0F3-F1C9-759E-6895-1F27AC65BC34}"/>
              </a:ext>
            </a:extLst>
          </p:cNvPr>
          <p:cNvSpPr>
            <a:spLocks noGrp="1"/>
          </p:cNvSpPr>
          <p:nvPr>
            <p:ph idx="1"/>
          </p:nvPr>
        </p:nvSpPr>
        <p:spPr/>
        <p:txBody>
          <a:bodyPr/>
          <a:lstStyle/>
          <a:p>
            <a:r>
              <a:rPr lang="en-US"/>
              <a:t>NETTER-1 (</a:t>
            </a:r>
            <a:r>
              <a:rPr lang="en-US" baseline="30000"/>
              <a:t>177</a:t>
            </a:r>
            <a:r>
              <a:rPr lang="en-US"/>
              <a:t>Lu-Dotatate vs high-dose octreotide): </a:t>
            </a:r>
          </a:p>
          <a:p>
            <a:pPr lvl="1"/>
            <a:r>
              <a:rPr lang="en-US"/>
              <a:t>Statistically significant improvement in PFS (primary endpoint)</a:t>
            </a:r>
          </a:p>
          <a:p>
            <a:pPr lvl="1"/>
            <a:r>
              <a:rPr lang="en-US"/>
              <a:t>Nonsignificant trend towards improvement in OS (48 </a:t>
            </a:r>
            <a:r>
              <a:rPr lang="en-US" err="1"/>
              <a:t>mo</a:t>
            </a:r>
            <a:r>
              <a:rPr lang="en-US"/>
              <a:t> vs 36 </a:t>
            </a:r>
            <a:r>
              <a:rPr lang="en-US" err="1"/>
              <a:t>mo</a:t>
            </a:r>
            <a:r>
              <a:rPr lang="en-US"/>
              <a:t>)</a:t>
            </a:r>
          </a:p>
          <a:p>
            <a:r>
              <a:rPr lang="en-US"/>
              <a:t>RADIANT-2 (</a:t>
            </a:r>
            <a:r>
              <a:rPr lang="en-US" err="1"/>
              <a:t>everolimus</a:t>
            </a:r>
            <a:r>
              <a:rPr lang="en-US"/>
              <a:t> + octreotide vs placebo + octreotide in patients with carcinoid syndrome)</a:t>
            </a:r>
          </a:p>
          <a:p>
            <a:pPr lvl="1"/>
            <a:r>
              <a:rPr lang="en-US"/>
              <a:t>Nonsignificant trend toward improvement in PFS </a:t>
            </a:r>
          </a:p>
          <a:p>
            <a:pPr lvl="1"/>
            <a:r>
              <a:rPr lang="en-US"/>
              <a:t>Nonsignificant slight </a:t>
            </a:r>
            <a:r>
              <a:rPr lang="en-US" i="1"/>
              <a:t>decline</a:t>
            </a:r>
            <a:r>
              <a:rPr lang="en-US"/>
              <a:t> in OS (29 </a:t>
            </a:r>
            <a:r>
              <a:rPr lang="en-US" err="1"/>
              <a:t>mo</a:t>
            </a:r>
            <a:r>
              <a:rPr lang="en-US"/>
              <a:t> vs 35 </a:t>
            </a:r>
            <a:r>
              <a:rPr lang="en-US" err="1"/>
              <a:t>mo</a:t>
            </a:r>
            <a:r>
              <a:rPr lang="en-US"/>
              <a:t>)</a:t>
            </a:r>
          </a:p>
        </p:txBody>
      </p:sp>
      <p:sp>
        <p:nvSpPr>
          <p:cNvPr id="4" name="TextBox 3">
            <a:extLst>
              <a:ext uri="{FF2B5EF4-FFF2-40B4-BE49-F238E27FC236}">
                <a16:creationId xmlns:a16="http://schemas.microsoft.com/office/drawing/2014/main" id="{6DB8AC5E-82C0-4B34-B18A-AD7645A973B5}"/>
              </a:ext>
            </a:extLst>
          </p:cNvPr>
          <p:cNvSpPr txBox="1"/>
          <p:nvPr/>
        </p:nvSpPr>
        <p:spPr>
          <a:xfrm>
            <a:off x="418487" y="6371515"/>
            <a:ext cx="7716253" cy="276999"/>
          </a:xfrm>
          <a:prstGeom prst="rect">
            <a:avLst/>
          </a:prstGeom>
          <a:noFill/>
        </p:spPr>
        <p:txBody>
          <a:bodyPr wrap="square" rtlCol="0">
            <a:spAutoFit/>
          </a:bodyPr>
          <a:lstStyle/>
          <a:p>
            <a:pPr algn="l" rtl="0" fontAlgn="base"/>
            <a:r>
              <a:rPr lang="en-US" sz="1200" b="0" i="0" err="1">
                <a:solidFill>
                  <a:schemeClr val="bg2"/>
                </a:solidFill>
                <a:effectLst/>
                <a:latin typeface="+mn-lt"/>
              </a:rPr>
              <a:t>Strosberg</a:t>
            </a:r>
            <a:r>
              <a:rPr lang="en-US" sz="1200" b="0" i="0">
                <a:solidFill>
                  <a:schemeClr val="bg2"/>
                </a:solidFill>
                <a:effectLst/>
                <a:latin typeface="+mn-lt"/>
              </a:rPr>
              <a:t>. Lancet Oncol. 2022;23:e59. Pavel. Ann Oncol. 2017;38:1569.</a:t>
            </a:r>
          </a:p>
        </p:txBody>
      </p:sp>
    </p:spTree>
    <p:extLst>
      <p:ext uri="{BB962C8B-B14F-4D97-AF65-F5344CB8AC3E}">
        <p14:creationId xmlns:p14="http://schemas.microsoft.com/office/powerpoint/2010/main" val="26641001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3B123-3375-42FE-7673-8827961E255C}"/>
              </a:ext>
            </a:extLst>
          </p:cNvPr>
          <p:cNvSpPr>
            <a:spLocks noGrp="1"/>
          </p:cNvSpPr>
          <p:nvPr>
            <p:ph type="title"/>
          </p:nvPr>
        </p:nvSpPr>
        <p:spPr/>
        <p:txBody>
          <a:bodyPr>
            <a:normAutofit/>
          </a:bodyPr>
          <a:lstStyle/>
          <a:p>
            <a:r>
              <a:rPr lang="en-US"/>
              <a:t>Hepatic Arterial Embolization for GEP-NETs</a:t>
            </a:r>
          </a:p>
        </p:txBody>
      </p:sp>
      <p:sp>
        <p:nvSpPr>
          <p:cNvPr id="3" name="Content Placeholder 2">
            <a:extLst>
              <a:ext uri="{FF2B5EF4-FFF2-40B4-BE49-F238E27FC236}">
                <a16:creationId xmlns:a16="http://schemas.microsoft.com/office/drawing/2014/main" id="{B33FF5B5-27A5-014C-3640-27F1441CA382}"/>
              </a:ext>
            </a:extLst>
          </p:cNvPr>
          <p:cNvSpPr>
            <a:spLocks noGrp="1"/>
          </p:cNvSpPr>
          <p:nvPr>
            <p:ph idx="1"/>
          </p:nvPr>
        </p:nvSpPr>
        <p:spPr>
          <a:xfrm>
            <a:off x="604675" y="1513047"/>
            <a:ext cx="10575515" cy="4650686"/>
          </a:xfrm>
        </p:spPr>
        <p:txBody>
          <a:bodyPr>
            <a:noAutofit/>
          </a:bodyPr>
          <a:lstStyle/>
          <a:p>
            <a:r>
              <a:rPr lang="en-US" sz="2800"/>
              <a:t>Data for embolization primarily from retrospective series/small prospective studies</a:t>
            </a:r>
            <a:r>
              <a:rPr lang="en-US" sz="2800" baseline="30000"/>
              <a:t>1,2</a:t>
            </a:r>
            <a:endParaRPr lang="en-US" sz="2800"/>
          </a:p>
          <a:p>
            <a:r>
              <a:rPr lang="en-US" sz="2800"/>
              <a:t>High hepatic response rate (~50%) and </a:t>
            </a:r>
            <a:r>
              <a:rPr lang="en-US"/>
              <a:t>h</a:t>
            </a:r>
            <a:r>
              <a:rPr lang="en-US" sz="2800"/>
              <a:t>igh rate of symptomatic response</a:t>
            </a:r>
          </a:p>
          <a:p>
            <a:r>
              <a:rPr lang="en-US" sz="2800"/>
              <a:t>Bland/chemoembolization can have short-term toxicities but few long-term toxicities</a:t>
            </a:r>
          </a:p>
          <a:p>
            <a:r>
              <a:rPr lang="en-US" sz="2800" err="1"/>
              <a:t>Bilobar</a:t>
            </a:r>
            <a:r>
              <a:rPr lang="en-US" sz="2800"/>
              <a:t> radioembolization (</a:t>
            </a:r>
            <a:r>
              <a:rPr lang="en-US" sz="2800" baseline="30000"/>
              <a:t>90</a:t>
            </a:r>
            <a:r>
              <a:rPr lang="en-US" sz="2800"/>
              <a:t>Y) can lead to long-term hepatic dysfunction; consider primarily for segmental or lobar treatment and/or aggressive disease</a:t>
            </a:r>
            <a:r>
              <a:rPr lang="en-US" sz="2800" baseline="30000"/>
              <a:t>3</a:t>
            </a:r>
            <a:endParaRPr lang="en-US" sz="2800"/>
          </a:p>
        </p:txBody>
      </p:sp>
      <p:sp>
        <p:nvSpPr>
          <p:cNvPr id="5" name="TextBox 4">
            <a:extLst>
              <a:ext uri="{FF2B5EF4-FFF2-40B4-BE49-F238E27FC236}">
                <a16:creationId xmlns:a16="http://schemas.microsoft.com/office/drawing/2014/main" id="{73E85AA5-D52D-4862-6347-D90F7E9ED9D5}"/>
              </a:ext>
            </a:extLst>
          </p:cNvPr>
          <p:cNvSpPr txBox="1"/>
          <p:nvPr/>
        </p:nvSpPr>
        <p:spPr bwMode="auto">
          <a:xfrm>
            <a:off x="411480" y="6376750"/>
            <a:ext cx="81737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a:solidFill>
                  <a:schemeClr val="bg2"/>
                </a:solidFill>
                <a:latin typeface="+mn-lt"/>
              </a:rPr>
              <a:t>1. Kim. Front Oncol. 2023;13:1265240. 2. </a:t>
            </a:r>
            <a:r>
              <a:rPr lang="en-US" sz="1200" b="0" err="1">
                <a:solidFill>
                  <a:schemeClr val="bg2"/>
                </a:solidFill>
                <a:latin typeface="+mn-lt"/>
              </a:rPr>
              <a:t>Kanabar</a:t>
            </a:r>
            <a:r>
              <a:rPr lang="en-US" sz="1200" b="0">
                <a:solidFill>
                  <a:schemeClr val="bg2"/>
                </a:solidFill>
                <a:latin typeface="+mn-lt"/>
              </a:rPr>
              <a:t>. Neuroendocrinology. 2021;111:354. 3. Braat. Clin </a:t>
            </a:r>
            <a:r>
              <a:rPr lang="en-US" sz="1200" b="0" err="1">
                <a:solidFill>
                  <a:schemeClr val="bg2"/>
                </a:solidFill>
                <a:latin typeface="+mn-lt"/>
              </a:rPr>
              <a:t>Transl</a:t>
            </a:r>
            <a:r>
              <a:rPr lang="en-US" sz="1200" b="0">
                <a:solidFill>
                  <a:schemeClr val="bg2"/>
                </a:solidFill>
                <a:latin typeface="+mn-lt"/>
              </a:rPr>
              <a:t> Imaging. 2016;4:283.</a:t>
            </a:r>
          </a:p>
        </p:txBody>
      </p:sp>
    </p:spTree>
    <p:extLst>
      <p:ext uri="{BB962C8B-B14F-4D97-AF65-F5344CB8AC3E}">
        <p14:creationId xmlns:p14="http://schemas.microsoft.com/office/powerpoint/2010/main" val="36728100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Systemic Treatment Algorithm for Pancreatic NETs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895078698"/>
              </p:ext>
            </p:extLst>
          </p:nvPr>
        </p:nvGraphicFramePr>
        <p:xfrm>
          <a:off x="609759" y="1100598"/>
          <a:ext cx="10179060" cy="50096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Content Placeholder 4"/>
          <p:cNvGraphicFramePr>
            <a:graphicFrameLocks/>
          </p:cNvGraphicFramePr>
          <p:nvPr>
            <p:extLst>
              <p:ext uri="{D42A27DB-BD31-4B8C-83A1-F6EECF244321}">
                <p14:modId xmlns:p14="http://schemas.microsoft.com/office/powerpoint/2010/main" val="1426022369"/>
              </p:ext>
            </p:extLst>
          </p:nvPr>
        </p:nvGraphicFramePr>
        <p:xfrm>
          <a:off x="1235127" y="3787967"/>
          <a:ext cx="7271564" cy="283190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3" name="Rectangle 2"/>
          <p:cNvSpPr/>
          <p:nvPr/>
        </p:nvSpPr>
        <p:spPr>
          <a:xfrm>
            <a:off x="1981200" y="1524000"/>
            <a:ext cx="6781800" cy="297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0000"/>
              </a:solidFill>
              <a:effectLst/>
              <a:uLnTx/>
              <a:uFillTx/>
              <a:latin typeface="Calibri"/>
              <a:ea typeface="+mn-ea"/>
              <a:cs typeface="+mn-cs"/>
            </a:endParaRPr>
          </a:p>
        </p:txBody>
      </p:sp>
      <p:sp>
        <p:nvSpPr>
          <p:cNvPr id="4" name="TextBox 3">
            <a:extLst>
              <a:ext uri="{FF2B5EF4-FFF2-40B4-BE49-F238E27FC236}">
                <a16:creationId xmlns:a16="http://schemas.microsoft.com/office/drawing/2014/main" id="{CBA8D976-2F33-41D4-ACB2-DB0EEEDC35A7}"/>
              </a:ext>
            </a:extLst>
          </p:cNvPr>
          <p:cNvSpPr txBox="1"/>
          <p:nvPr/>
        </p:nvSpPr>
        <p:spPr>
          <a:xfrm>
            <a:off x="10611737" y="2605655"/>
            <a:ext cx="1363579" cy="144655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8800" b="1"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rPr>
              <a:t>?</a:t>
            </a:r>
          </a:p>
        </p:txBody>
      </p:sp>
      <p:sp>
        <p:nvSpPr>
          <p:cNvPr id="7" name="Rectangle 6">
            <a:extLst>
              <a:ext uri="{FF2B5EF4-FFF2-40B4-BE49-F238E27FC236}">
                <a16:creationId xmlns:a16="http://schemas.microsoft.com/office/drawing/2014/main" id="{A9367D35-6210-5457-E0B5-6A3AB6FB4FAC}"/>
              </a:ext>
            </a:extLst>
          </p:cNvPr>
          <p:cNvSpPr>
            <a:spLocks noChangeArrowheads="1"/>
          </p:cNvSpPr>
          <p:nvPr/>
        </p:nvSpPr>
        <p:spPr bwMode="auto">
          <a:xfrm>
            <a:off x="411480" y="6364224"/>
            <a:ext cx="4758354" cy="276999"/>
          </a:xfrm>
          <a:prstGeom prst="rect">
            <a:avLst/>
          </a:prstGeom>
          <a:noFill/>
          <a:ln w="9525">
            <a:noFill/>
            <a:miter lim="800000"/>
            <a:headEnd/>
            <a:tailEnd/>
          </a:ln>
        </p:spPr>
        <p:txBody>
          <a:bodyPr wrap="none"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a:ea typeface="+mn-ea"/>
                <a:cs typeface="+mn-cs"/>
              </a:rPr>
              <a:t>NCCN Guidelines: </a:t>
            </a:r>
            <a:r>
              <a:rPr lang="en-US" sz="1200" b="0">
                <a:solidFill>
                  <a:srgbClr val="455560"/>
                </a:solidFill>
                <a:latin typeface="Calibri"/>
              </a:rPr>
              <a:t>n</a:t>
            </a:r>
            <a:r>
              <a:rPr kumimoji="0" lang="en-US" sz="1200" b="0" i="0" u="none" strike="noStrike" kern="1200" cap="none" spc="0" normalizeH="0" baseline="0" noProof="0" err="1">
                <a:ln>
                  <a:noFill/>
                </a:ln>
                <a:solidFill>
                  <a:srgbClr val="455560"/>
                </a:solidFill>
                <a:effectLst/>
                <a:uLnTx/>
                <a:uFillTx/>
                <a:latin typeface="Calibri"/>
                <a:ea typeface="+mn-ea"/>
                <a:cs typeface="+mn-cs"/>
              </a:rPr>
              <a:t>euroendocrine</a:t>
            </a:r>
            <a:r>
              <a:rPr kumimoji="0" lang="en-US" sz="1200" b="0" i="0" u="none" strike="noStrike" kern="1200" cap="none" spc="0" normalizeH="0" baseline="0" noProof="0">
                <a:ln>
                  <a:noFill/>
                </a:ln>
                <a:solidFill>
                  <a:srgbClr val="455560"/>
                </a:solidFill>
                <a:effectLst/>
                <a:uLnTx/>
                <a:uFillTx/>
                <a:latin typeface="Calibri"/>
                <a:ea typeface="+mn-ea"/>
                <a:cs typeface="+mn-cs"/>
              </a:rPr>
              <a:t> and adrenal </a:t>
            </a:r>
            <a:r>
              <a:rPr lang="en-US" sz="1200" b="0">
                <a:solidFill>
                  <a:srgbClr val="455560"/>
                </a:solidFill>
                <a:latin typeface="Calibri"/>
              </a:rPr>
              <a:t>t</a:t>
            </a:r>
            <a:r>
              <a:rPr kumimoji="0" lang="en-US" sz="1200" b="0" i="0" u="none" strike="noStrike" kern="1200" cap="none" spc="0" normalizeH="0" baseline="0" noProof="0" err="1">
                <a:ln>
                  <a:noFill/>
                </a:ln>
                <a:solidFill>
                  <a:srgbClr val="455560"/>
                </a:solidFill>
                <a:effectLst/>
                <a:uLnTx/>
                <a:uFillTx/>
                <a:latin typeface="Calibri"/>
                <a:ea typeface="+mn-ea"/>
                <a:cs typeface="+mn-cs"/>
              </a:rPr>
              <a:t>umors</a:t>
            </a:r>
            <a:r>
              <a:rPr kumimoji="0" lang="en-US" sz="1200" b="0" i="0" u="none" strike="noStrike" kern="1200" cap="none" spc="0" normalizeH="0" baseline="0" noProof="0">
                <a:ln>
                  <a:noFill/>
                </a:ln>
                <a:solidFill>
                  <a:srgbClr val="455560"/>
                </a:solidFill>
                <a:effectLst/>
                <a:uLnTx/>
                <a:uFillTx/>
                <a:latin typeface="Calibri"/>
                <a:ea typeface="+mn-ea"/>
                <a:cs typeface="+mn-cs"/>
              </a:rPr>
              <a:t>. v2.2024. nccn.org</a:t>
            </a:r>
          </a:p>
        </p:txBody>
      </p:sp>
    </p:spTree>
    <p:extLst>
      <p:ext uri="{BB962C8B-B14F-4D97-AF65-F5344CB8AC3E}">
        <p14:creationId xmlns:p14="http://schemas.microsoft.com/office/powerpoint/2010/main" val="752754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7EA6D-0ED9-453F-BC8F-55A2D30DA7B3}"/>
              </a:ext>
            </a:extLst>
          </p:cNvPr>
          <p:cNvSpPr>
            <a:spLocks noGrp="1"/>
          </p:cNvSpPr>
          <p:nvPr>
            <p:ph type="title"/>
          </p:nvPr>
        </p:nvSpPr>
        <p:spPr/>
        <p:txBody>
          <a:bodyPr/>
          <a:lstStyle/>
          <a:p>
            <a:r>
              <a:rPr lang="en-US"/>
              <a:t>Randomized Pancreatic NET Studies</a:t>
            </a:r>
          </a:p>
        </p:txBody>
      </p:sp>
      <p:graphicFrame>
        <p:nvGraphicFramePr>
          <p:cNvPr id="4" name="Table 4">
            <a:extLst>
              <a:ext uri="{FF2B5EF4-FFF2-40B4-BE49-F238E27FC236}">
                <a16:creationId xmlns:a16="http://schemas.microsoft.com/office/drawing/2014/main" id="{D1D22C79-43C9-4606-B9E0-7344F9AE18BA}"/>
              </a:ext>
            </a:extLst>
          </p:cNvPr>
          <p:cNvGraphicFramePr>
            <a:graphicFrameLocks noGrp="1"/>
          </p:cNvGraphicFramePr>
          <p:nvPr>
            <p:ph idx="1"/>
            <p:extLst>
              <p:ext uri="{D42A27DB-BD31-4B8C-83A1-F6EECF244321}">
                <p14:modId xmlns:p14="http://schemas.microsoft.com/office/powerpoint/2010/main" val="4161427647"/>
              </p:ext>
            </p:extLst>
          </p:nvPr>
        </p:nvGraphicFramePr>
        <p:xfrm>
          <a:off x="717550" y="1600200"/>
          <a:ext cx="10764839" cy="2219960"/>
        </p:xfrm>
        <a:graphic>
          <a:graphicData uri="http://schemas.openxmlformats.org/drawingml/2006/table">
            <a:tbl>
              <a:tblPr firstRow="1" bandRow="1">
                <a:tableStyleId>{F2DE63D5-997A-4646-A377-4702673A728D}</a:tableStyleId>
              </a:tblPr>
              <a:tblGrid>
                <a:gridCol w="1794140">
                  <a:extLst>
                    <a:ext uri="{9D8B030D-6E8A-4147-A177-3AD203B41FA5}">
                      <a16:colId xmlns:a16="http://schemas.microsoft.com/office/drawing/2014/main" val="3505079446"/>
                    </a:ext>
                  </a:extLst>
                </a:gridCol>
                <a:gridCol w="971826">
                  <a:extLst>
                    <a:ext uri="{9D8B030D-6E8A-4147-A177-3AD203B41FA5}">
                      <a16:colId xmlns:a16="http://schemas.microsoft.com/office/drawing/2014/main" val="2942482365"/>
                    </a:ext>
                  </a:extLst>
                </a:gridCol>
                <a:gridCol w="2840721">
                  <a:extLst>
                    <a:ext uri="{9D8B030D-6E8A-4147-A177-3AD203B41FA5}">
                      <a16:colId xmlns:a16="http://schemas.microsoft.com/office/drawing/2014/main" val="272841482"/>
                    </a:ext>
                  </a:extLst>
                </a:gridCol>
                <a:gridCol w="1569872">
                  <a:extLst>
                    <a:ext uri="{9D8B030D-6E8A-4147-A177-3AD203B41FA5}">
                      <a16:colId xmlns:a16="http://schemas.microsoft.com/office/drawing/2014/main" val="653756018"/>
                    </a:ext>
                  </a:extLst>
                </a:gridCol>
                <a:gridCol w="1794140">
                  <a:extLst>
                    <a:ext uri="{9D8B030D-6E8A-4147-A177-3AD203B41FA5}">
                      <a16:colId xmlns:a16="http://schemas.microsoft.com/office/drawing/2014/main" val="1104869818"/>
                    </a:ext>
                  </a:extLst>
                </a:gridCol>
                <a:gridCol w="1794140">
                  <a:extLst>
                    <a:ext uri="{9D8B030D-6E8A-4147-A177-3AD203B41FA5}">
                      <a16:colId xmlns:a16="http://schemas.microsoft.com/office/drawing/2014/main" val="41794830"/>
                    </a:ext>
                  </a:extLst>
                </a:gridCol>
              </a:tblGrid>
              <a:tr h="142240">
                <a:tc>
                  <a:txBody>
                    <a:bodyPr/>
                    <a:lstStyle/>
                    <a:p>
                      <a:r>
                        <a:rPr lang="en-US">
                          <a:solidFill>
                            <a:schemeClr val="tx1"/>
                          </a:solidFill>
                        </a:rPr>
                        <a:t>Trial</a:t>
                      </a:r>
                    </a:p>
                  </a:txBody>
                  <a:tcPr>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r>
                        <a:rPr lang="en-US">
                          <a:solidFill>
                            <a:schemeClr val="tx1"/>
                          </a:solidFill>
                        </a:rPr>
                        <a:t>N</a:t>
                      </a: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r>
                        <a:rPr lang="en-US">
                          <a:solidFill>
                            <a:schemeClr val="tx1"/>
                          </a:solidFill>
                        </a:rPr>
                        <a:t>Arms</a:t>
                      </a: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r>
                        <a:rPr lang="en-US">
                          <a:solidFill>
                            <a:schemeClr val="tx1"/>
                          </a:solidFill>
                        </a:rPr>
                        <a:t>PFS</a:t>
                      </a: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r>
                        <a:rPr lang="en-US">
                          <a:solidFill>
                            <a:schemeClr val="tx1"/>
                          </a:solidFill>
                        </a:rPr>
                        <a:t>OS</a:t>
                      </a: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tcPr>
                </a:tc>
                <a:tc>
                  <a:txBody>
                    <a:bodyPr/>
                    <a:lstStyle/>
                    <a:p>
                      <a:pPr algn="ctr"/>
                      <a:r>
                        <a:rPr lang="en-US">
                          <a:solidFill>
                            <a:schemeClr val="tx1"/>
                          </a:solidFill>
                        </a:rPr>
                        <a:t>RR</a:t>
                      </a:r>
                    </a:p>
                  </a:txBody>
                  <a:tcPr>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2279639895"/>
                  </a:ext>
                </a:extLst>
              </a:tr>
              <a:tr h="370840">
                <a:tc>
                  <a:txBody>
                    <a:bodyPr/>
                    <a:lstStyle/>
                    <a:p>
                      <a:r>
                        <a:rPr lang="en-US">
                          <a:solidFill>
                            <a:schemeClr val="bg1"/>
                          </a:solidFill>
                        </a:rPr>
                        <a:t>RADIANT 3</a:t>
                      </a:r>
                    </a:p>
                  </a:txBody>
                  <a:tcPr>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tc>
                  <a:txBody>
                    <a:bodyPr/>
                    <a:lstStyle/>
                    <a:p>
                      <a:pPr algn="ctr"/>
                      <a:r>
                        <a:rPr lang="en-US">
                          <a:solidFill>
                            <a:schemeClr val="bg1"/>
                          </a:solidFill>
                        </a:rPr>
                        <a:t>410</a:t>
                      </a: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tc>
                  <a:txBody>
                    <a:bodyPr/>
                    <a:lstStyle/>
                    <a:p>
                      <a:pPr algn="ctr"/>
                      <a:r>
                        <a:rPr lang="en-US">
                          <a:solidFill>
                            <a:schemeClr val="bg1"/>
                          </a:solidFill>
                        </a:rPr>
                        <a:t>Everolimus vs Placebo</a:t>
                      </a: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tc>
                  <a:txBody>
                    <a:bodyPr/>
                    <a:lstStyle/>
                    <a:p>
                      <a:pPr algn="ctr"/>
                      <a:r>
                        <a:rPr lang="en-US">
                          <a:solidFill>
                            <a:schemeClr val="bg1"/>
                          </a:solidFill>
                        </a:rPr>
                        <a:t>11.0 vs 4.6</a:t>
                      </a: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tc>
                  <a:txBody>
                    <a:bodyPr/>
                    <a:lstStyle/>
                    <a:p>
                      <a:pPr algn="ctr"/>
                      <a:r>
                        <a:rPr lang="en-US">
                          <a:solidFill>
                            <a:schemeClr val="bg1"/>
                          </a:solidFill>
                        </a:rPr>
                        <a:t>44.0 vs 37.7</a:t>
                      </a: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tc>
                  <a:txBody>
                    <a:bodyPr/>
                    <a:lstStyle/>
                    <a:p>
                      <a:pPr algn="ctr"/>
                      <a:r>
                        <a:rPr lang="en-US">
                          <a:solidFill>
                            <a:schemeClr val="bg1"/>
                          </a:solidFill>
                        </a:rPr>
                        <a:t>5% vs 2%</a:t>
                      </a:r>
                    </a:p>
                  </a:txBody>
                  <a:tcPr>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802051157"/>
                  </a:ext>
                </a:extLst>
              </a:tr>
              <a:tr h="370840">
                <a:tc>
                  <a:txBody>
                    <a:bodyPr/>
                    <a:lstStyle/>
                    <a:p>
                      <a:r>
                        <a:rPr lang="en-US">
                          <a:solidFill>
                            <a:schemeClr val="bg1"/>
                          </a:solidFill>
                        </a:rPr>
                        <a:t>Su011248</a:t>
                      </a:r>
                    </a:p>
                  </a:txBody>
                  <a:tcPr>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F2F2F2"/>
                    </a:solidFill>
                  </a:tcPr>
                </a:tc>
                <a:tc>
                  <a:txBody>
                    <a:bodyPr/>
                    <a:lstStyle/>
                    <a:p>
                      <a:pPr algn="ctr"/>
                      <a:r>
                        <a:rPr lang="en-US">
                          <a:solidFill>
                            <a:schemeClr val="bg1"/>
                          </a:solidFill>
                        </a:rPr>
                        <a:t>171</a:t>
                      </a: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F2F2F2"/>
                    </a:solidFill>
                  </a:tcPr>
                </a:tc>
                <a:tc>
                  <a:txBody>
                    <a:bodyPr/>
                    <a:lstStyle/>
                    <a:p>
                      <a:pPr algn="ctr"/>
                      <a:r>
                        <a:rPr lang="en-US">
                          <a:solidFill>
                            <a:schemeClr val="bg1"/>
                          </a:solidFill>
                        </a:rPr>
                        <a:t>Sunitinib vs Placebo</a:t>
                      </a: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F2F2F2"/>
                    </a:solidFill>
                  </a:tcPr>
                </a:tc>
                <a:tc>
                  <a:txBody>
                    <a:bodyPr/>
                    <a:lstStyle/>
                    <a:p>
                      <a:pPr algn="ctr"/>
                      <a:r>
                        <a:rPr lang="en-US">
                          <a:solidFill>
                            <a:schemeClr val="bg1"/>
                          </a:solidFill>
                        </a:rPr>
                        <a:t>12.6 vs 5.8</a:t>
                      </a: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F2F2F2"/>
                    </a:solidFill>
                  </a:tcPr>
                </a:tc>
                <a:tc>
                  <a:txBody>
                    <a:bodyPr/>
                    <a:lstStyle/>
                    <a:p>
                      <a:pPr algn="ctr"/>
                      <a:r>
                        <a:rPr lang="en-US">
                          <a:solidFill>
                            <a:schemeClr val="bg1"/>
                          </a:solidFill>
                        </a:rPr>
                        <a:t>38.6 vs 29.1</a:t>
                      </a: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F2F2F2"/>
                    </a:solidFill>
                  </a:tcPr>
                </a:tc>
                <a:tc>
                  <a:txBody>
                    <a:bodyPr/>
                    <a:lstStyle/>
                    <a:p>
                      <a:pPr algn="ctr"/>
                      <a:r>
                        <a:rPr lang="en-US">
                          <a:solidFill>
                            <a:schemeClr val="bg1"/>
                          </a:solidFill>
                        </a:rPr>
                        <a:t>9% vs 0%</a:t>
                      </a:r>
                    </a:p>
                  </a:txBody>
                  <a:tcPr>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820402595"/>
                  </a:ext>
                </a:extLst>
              </a:tr>
              <a:tr h="370840">
                <a:tc>
                  <a:txBody>
                    <a:bodyPr/>
                    <a:lstStyle/>
                    <a:p>
                      <a:r>
                        <a:rPr lang="en-US">
                          <a:solidFill>
                            <a:schemeClr val="bg1"/>
                          </a:solidFill>
                        </a:rPr>
                        <a:t>ECOG 2211</a:t>
                      </a:r>
                    </a:p>
                  </a:txBody>
                  <a:tcPr>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tc>
                  <a:txBody>
                    <a:bodyPr/>
                    <a:lstStyle/>
                    <a:p>
                      <a:pPr algn="ctr"/>
                      <a:r>
                        <a:rPr lang="en-US">
                          <a:solidFill>
                            <a:schemeClr val="bg1"/>
                          </a:solidFill>
                        </a:rPr>
                        <a:t>133</a:t>
                      </a: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tc>
                  <a:txBody>
                    <a:bodyPr/>
                    <a:lstStyle/>
                    <a:p>
                      <a:pPr algn="ctr"/>
                      <a:r>
                        <a:rPr lang="en-US">
                          <a:solidFill>
                            <a:schemeClr val="bg1"/>
                          </a:solidFill>
                        </a:rPr>
                        <a:t>Cap/Tem vs Tem</a:t>
                      </a: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tc>
                  <a:txBody>
                    <a:bodyPr/>
                    <a:lstStyle/>
                    <a:p>
                      <a:pPr algn="ctr"/>
                      <a:r>
                        <a:rPr lang="en-US">
                          <a:solidFill>
                            <a:schemeClr val="bg1"/>
                          </a:solidFill>
                        </a:rPr>
                        <a:t>22.7 vs 14.4</a:t>
                      </a: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tc>
                  <a:txBody>
                    <a:bodyPr/>
                    <a:lstStyle/>
                    <a:p>
                      <a:pPr algn="ctr"/>
                      <a:r>
                        <a:rPr lang="en-US">
                          <a:solidFill>
                            <a:schemeClr val="bg1"/>
                          </a:solidFill>
                        </a:rPr>
                        <a:t>58.7 vs 53.8</a:t>
                      </a: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tc>
                  <a:txBody>
                    <a:bodyPr/>
                    <a:lstStyle/>
                    <a:p>
                      <a:pPr algn="ctr"/>
                      <a:r>
                        <a:rPr lang="en-US">
                          <a:solidFill>
                            <a:schemeClr val="bg1"/>
                          </a:solidFill>
                        </a:rPr>
                        <a:t>40% vs 34%</a:t>
                      </a:r>
                    </a:p>
                  </a:txBody>
                  <a:tcPr>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791849377"/>
                  </a:ext>
                </a:extLst>
              </a:tr>
              <a:tr h="370840">
                <a:tc>
                  <a:txBody>
                    <a:bodyPr/>
                    <a:lstStyle/>
                    <a:p>
                      <a:r>
                        <a:rPr lang="en-US" err="1">
                          <a:solidFill>
                            <a:schemeClr val="bg1"/>
                          </a:solidFill>
                        </a:rPr>
                        <a:t>Oclurandom</a:t>
                      </a:r>
                      <a:r>
                        <a:rPr lang="en-US">
                          <a:solidFill>
                            <a:schemeClr val="bg1"/>
                          </a:solidFill>
                        </a:rPr>
                        <a:t>*</a:t>
                      </a:r>
                    </a:p>
                  </a:txBody>
                  <a:tcPr>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F2F2F2"/>
                    </a:solidFill>
                  </a:tcPr>
                </a:tc>
                <a:tc>
                  <a:txBody>
                    <a:bodyPr/>
                    <a:lstStyle/>
                    <a:p>
                      <a:pPr algn="ctr"/>
                      <a:r>
                        <a:rPr lang="en-US">
                          <a:solidFill>
                            <a:schemeClr val="bg1"/>
                          </a:solidFill>
                        </a:rPr>
                        <a:t>84</a:t>
                      </a: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F2F2F2"/>
                    </a:solidFill>
                  </a:tcPr>
                </a:tc>
                <a:tc>
                  <a:txBody>
                    <a:bodyPr/>
                    <a:lstStyle/>
                    <a:p>
                      <a:pPr algn="ctr"/>
                      <a:r>
                        <a:rPr lang="en-US" baseline="30000">
                          <a:solidFill>
                            <a:schemeClr val="bg1"/>
                          </a:solidFill>
                        </a:rPr>
                        <a:t>177</a:t>
                      </a:r>
                      <a:r>
                        <a:rPr lang="en-US">
                          <a:solidFill>
                            <a:schemeClr val="bg1"/>
                          </a:solidFill>
                        </a:rPr>
                        <a:t>Lu-Dotatate vs Sunitinib</a:t>
                      </a: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F2F2F2"/>
                    </a:solidFill>
                  </a:tcPr>
                </a:tc>
                <a:tc>
                  <a:txBody>
                    <a:bodyPr/>
                    <a:lstStyle/>
                    <a:p>
                      <a:pPr algn="ctr"/>
                      <a:r>
                        <a:rPr lang="en-US">
                          <a:solidFill>
                            <a:schemeClr val="bg1"/>
                          </a:solidFill>
                        </a:rPr>
                        <a:t>20.7 vs 11.0</a:t>
                      </a: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F2F2F2"/>
                    </a:solidFill>
                  </a:tcPr>
                </a:tc>
                <a:tc>
                  <a:txBody>
                    <a:bodyPr/>
                    <a:lstStyle/>
                    <a:p>
                      <a:pPr algn="ctr"/>
                      <a:r>
                        <a:rPr lang="en-US">
                          <a:solidFill>
                            <a:schemeClr val="bg1"/>
                          </a:solidFill>
                        </a:rPr>
                        <a:t>N/A</a:t>
                      </a: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F2F2F2"/>
                    </a:solidFill>
                  </a:tcPr>
                </a:tc>
                <a:tc>
                  <a:txBody>
                    <a:bodyPr/>
                    <a:lstStyle/>
                    <a:p>
                      <a:pPr algn="ctr"/>
                      <a:r>
                        <a:rPr lang="en-US">
                          <a:solidFill>
                            <a:schemeClr val="bg1"/>
                          </a:solidFill>
                        </a:rPr>
                        <a:t>N/A</a:t>
                      </a:r>
                    </a:p>
                  </a:txBody>
                  <a:tcPr>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731267854"/>
                  </a:ext>
                </a:extLst>
              </a:tr>
              <a:tr h="370840">
                <a:tc>
                  <a:txBody>
                    <a:bodyPr/>
                    <a:lstStyle/>
                    <a:p>
                      <a:r>
                        <a:rPr lang="en-US">
                          <a:solidFill>
                            <a:schemeClr val="bg1"/>
                          </a:solidFill>
                        </a:rPr>
                        <a:t>SEQTOR**</a:t>
                      </a:r>
                    </a:p>
                  </a:txBody>
                  <a:tcPr>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tc>
                  <a:txBody>
                    <a:bodyPr/>
                    <a:lstStyle/>
                    <a:p>
                      <a:pPr algn="ctr"/>
                      <a:r>
                        <a:rPr lang="en-US">
                          <a:solidFill>
                            <a:schemeClr val="bg1"/>
                          </a:solidFill>
                        </a:rPr>
                        <a:t>141</a:t>
                      </a: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tc>
                  <a:txBody>
                    <a:bodyPr/>
                    <a:lstStyle/>
                    <a:p>
                      <a:pPr algn="ctr"/>
                      <a:r>
                        <a:rPr lang="en-US">
                          <a:solidFill>
                            <a:schemeClr val="bg1"/>
                          </a:solidFill>
                        </a:rPr>
                        <a:t>5-FU/STZ vs Everolimus</a:t>
                      </a: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tc>
                  <a:txBody>
                    <a:bodyPr/>
                    <a:lstStyle/>
                    <a:p>
                      <a:pPr algn="ctr"/>
                      <a:r>
                        <a:rPr lang="en-US">
                          <a:solidFill>
                            <a:schemeClr val="bg1"/>
                          </a:solidFill>
                        </a:rPr>
                        <a:t>23.8 vs 21.5</a:t>
                      </a: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tc>
                  <a:txBody>
                    <a:bodyPr/>
                    <a:lstStyle/>
                    <a:p>
                      <a:pPr algn="ctr"/>
                      <a:r>
                        <a:rPr lang="en-US">
                          <a:solidFill>
                            <a:schemeClr val="bg1"/>
                          </a:solidFill>
                        </a:rPr>
                        <a:t>N/A</a:t>
                      </a:r>
                    </a:p>
                  </a:txBody>
                  <a:tcP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tc>
                  <a:txBody>
                    <a:bodyPr/>
                    <a:lstStyle/>
                    <a:p>
                      <a:pPr algn="ctr"/>
                      <a:r>
                        <a:rPr lang="en-US">
                          <a:solidFill>
                            <a:schemeClr val="bg1"/>
                          </a:solidFill>
                        </a:rPr>
                        <a:t>30% vs 11%</a:t>
                      </a:r>
                    </a:p>
                  </a:txBody>
                  <a:tcPr>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388173701"/>
                  </a:ext>
                </a:extLst>
              </a:tr>
            </a:tbl>
          </a:graphicData>
        </a:graphic>
      </p:graphicFrame>
      <p:sp>
        <p:nvSpPr>
          <p:cNvPr id="5" name="TextBox 4">
            <a:extLst>
              <a:ext uri="{FF2B5EF4-FFF2-40B4-BE49-F238E27FC236}">
                <a16:creationId xmlns:a16="http://schemas.microsoft.com/office/drawing/2014/main" id="{A7E99E8F-4BAE-4238-9200-9BFBDBFD6E19}"/>
              </a:ext>
            </a:extLst>
          </p:cNvPr>
          <p:cNvSpPr txBox="1"/>
          <p:nvPr/>
        </p:nvSpPr>
        <p:spPr>
          <a:xfrm>
            <a:off x="604837" y="3892816"/>
            <a:ext cx="10872443" cy="646331"/>
          </a:xfrm>
          <a:prstGeom prst="rect">
            <a:avLst/>
          </a:prstGeom>
          <a:noFill/>
        </p:spPr>
        <p:txBody>
          <a:bodyPr wrap="square" rtlCol="0">
            <a:spAutoFit/>
          </a:bodyPr>
          <a:lstStyle/>
          <a:p>
            <a:r>
              <a:rPr lang="en-US" b="0">
                <a:solidFill>
                  <a:schemeClr val="bg1"/>
                </a:solidFill>
                <a:latin typeface="+mn-lt"/>
              </a:rPr>
              <a:t>*</a:t>
            </a:r>
            <a:r>
              <a:rPr lang="en-US" b="0" err="1">
                <a:solidFill>
                  <a:schemeClr val="bg1"/>
                </a:solidFill>
                <a:latin typeface="+mn-lt"/>
              </a:rPr>
              <a:t>Oclurandom</a:t>
            </a:r>
            <a:r>
              <a:rPr lang="en-US" b="0">
                <a:solidFill>
                  <a:schemeClr val="bg1"/>
                </a:solidFill>
                <a:latin typeface="+mn-lt"/>
              </a:rPr>
              <a:t> not powered for comparison between arms.</a:t>
            </a:r>
            <a:br>
              <a:rPr lang="en-US" b="0">
                <a:solidFill>
                  <a:schemeClr val="bg1"/>
                </a:solidFill>
                <a:latin typeface="+mn-lt"/>
              </a:rPr>
            </a:br>
            <a:r>
              <a:rPr lang="en-US" b="0">
                <a:solidFill>
                  <a:schemeClr val="bg1"/>
                </a:solidFill>
                <a:latin typeface="+mn-lt"/>
              </a:rPr>
              <a:t>**SEQTOR enrolled &gt;50% treatment naive/no progression at baseline required.</a:t>
            </a:r>
          </a:p>
        </p:txBody>
      </p:sp>
      <p:sp>
        <p:nvSpPr>
          <p:cNvPr id="3" name="TextBox 2">
            <a:extLst>
              <a:ext uri="{FF2B5EF4-FFF2-40B4-BE49-F238E27FC236}">
                <a16:creationId xmlns:a16="http://schemas.microsoft.com/office/drawing/2014/main" id="{627C3D7B-E615-44E6-B5B1-E5BE4D0DB28F}"/>
              </a:ext>
            </a:extLst>
          </p:cNvPr>
          <p:cNvSpPr txBox="1"/>
          <p:nvPr/>
        </p:nvSpPr>
        <p:spPr>
          <a:xfrm>
            <a:off x="411479" y="6191794"/>
            <a:ext cx="8394318" cy="461665"/>
          </a:xfrm>
          <a:prstGeom prst="rect">
            <a:avLst/>
          </a:prstGeom>
          <a:noFill/>
        </p:spPr>
        <p:txBody>
          <a:bodyPr wrap="square" rtlCol="0">
            <a:spAutoFit/>
          </a:bodyPr>
          <a:lstStyle/>
          <a:p>
            <a:r>
              <a:rPr lang="en-US" sz="1200" b="0" i="0">
                <a:solidFill>
                  <a:schemeClr val="bg2"/>
                </a:solidFill>
                <a:effectLst/>
                <a:latin typeface="+mn-lt"/>
              </a:rPr>
              <a:t>Yao. NEJM. 2011;364:514. Yao. JCO. 2016;34:3906. Raymond. NEJM. 2011;364:501. </a:t>
            </a:r>
            <a:r>
              <a:rPr lang="en-US" sz="1200" b="0" i="0" err="1">
                <a:solidFill>
                  <a:schemeClr val="bg2"/>
                </a:solidFill>
                <a:effectLst/>
                <a:latin typeface="+mn-lt"/>
              </a:rPr>
              <a:t>Faivre</a:t>
            </a:r>
            <a:r>
              <a:rPr lang="en-US" sz="1200" b="0" i="0">
                <a:solidFill>
                  <a:schemeClr val="bg2"/>
                </a:solidFill>
                <a:effectLst/>
                <a:latin typeface="+mn-lt"/>
              </a:rPr>
              <a:t>. Ann Oncol. 2017;28:339.  </a:t>
            </a:r>
            <a:br>
              <a:rPr lang="en-US" sz="1200" b="0" i="0">
                <a:solidFill>
                  <a:schemeClr val="bg2"/>
                </a:solidFill>
                <a:effectLst/>
                <a:latin typeface="+mn-lt"/>
              </a:rPr>
            </a:br>
            <a:r>
              <a:rPr lang="en-US" sz="1200" b="0" i="0">
                <a:solidFill>
                  <a:schemeClr val="bg2"/>
                </a:solidFill>
                <a:effectLst/>
                <a:latin typeface="+mn-lt"/>
              </a:rPr>
              <a:t>Kunz. JCO. 2023;41:1359. </a:t>
            </a:r>
            <a:r>
              <a:rPr lang="en-US" sz="1200" b="0" i="0" err="1">
                <a:solidFill>
                  <a:schemeClr val="bg2"/>
                </a:solidFill>
                <a:effectLst/>
                <a:latin typeface="+mn-lt"/>
              </a:rPr>
              <a:t>Baudin</a:t>
            </a:r>
            <a:r>
              <a:rPr lang="en-US" sz="1200" b="0" i="0">
                <a:solidFill>
                  <a:schemeClr val="bg2"/>
                </a:solidFill>
                <a:effectLst/>
                <a:latin typeface="+mn-lt"/>
              </a:rPr>
              <a:t>. ESMO 2022. </a:t>
            </a:r>
            <a:r>
              <a:rPr lang="en-US" sz="1200" b="0" i="0" err="1">
                <a:solidFill>
                  <a:schemeClr val="bg2"/>
                </a:solidFill>
                <a:effectLst/>
                <a:latin typeface="+mn-lt"/>
              </a:rPr>
              <a:t>Abstr</a:t>
            </a:r>
            <a:r>
              <a:rPr lang="en-US" sz="1200" b="0" i="0">
                <a:solidFill>
                  <a:schemeClr val="bg2"/>
                </a:solidFill>
                <a:effectLst/>
                <a:latin typeface="+mn-lt"/>
              </a:rPr>
              <a:t> 8870. </a:t>
            </a:r>
            <a:r>
              <a:rPr lang="en-US" sz="1200" b="0">
                <a:solidFill>
                  <a:schemeClr val="bg2"/>
                </a:solidFill>
                <a:effectLst/>
                <a:latin typeface="+mn-lt"/>
              </a:rPr>
              <a:t>Salazar. Ann Oncol. 2022;33:S1412.</a:t>
            </a:r>
            <a:endParaRPr lang="en-US" sz="1200" b="0" i="0">
              <a:solidFill>
                <a:schemeClr val="bg2"/>
              </a:solidFill>
              <a:effectLst/>
              <a:latin typeface="+mn-lt"/>
            </a:endParaRPr>
          </a:p>
        </p:txBody>
      </p:sp>
    </p:spTree>
    <p:extLst>
      <p:ext uri="{BB962C8B-B14F-4D97-AF65-F5344CB8AC3E}">
        <p14:creationId xmlns:p14="http://schemas.microsoft.com/office/powerpoint/2010/main" val="14669902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altLang="en-US"/>
              <a:t>Treatment Sequencing for Non-midgut GI NET</a:t>
            </a:r>
          </a:p>
        </p:txBody>
      </p:sp>
      <p:graphicFrame>
        <p:nvGraphicFramePr>
          <p:cNvPr id="17" name="Diagram 16"/>
          <p:cNvGraphicFramePr/>
          <p:nvPr>
            <p:extLst>
              <p:ext uri="{D42A27DB-BD31-4B8C-83A1-F6EECF244321}">
                <p14:modId xmlns:p14="http://schemas.microsoft.com/office/powerpoint/2010/main" val="3835589668"/>
              </p:ext>
            </p:extLst>
          </p:nvPr>
        </p:nvGraphicFramePr>
        <p:xfrm>
          <a:off x="1444654" y="1452532"/>
          <a:ext cx="67056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7992725" y="3529666"/>
            <a:ext cx="2745069"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Strong somatostatin receptor expression </a:t>
            </a:r>
          </a:p>
        </p:txBody>
      </p:sp>
      <p:sp>
        <p:nvSpPr>
          <p:cNvPr id="8" name="TextBox 7"/>
          <p:cNvSpPr txBox="1"/>
          <p:nvPr/>
        </p:nvSpPr>
        <p:spPr>
          <a:xfrm>
            <a:off x="7992725" y="4666975"/>
            <a:ext cx="2430928"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Liver-dominant, relatively unaggressive</a:t>
            </a:r>
          </a:p>
        </p:txBody>
      </p:sp>
      <p:sp>
        <p:nvSpPr>
          <p:cNvPr id="10" name="TextBox 9">
            <a:extLst>
              <a:ext uri="{FF2B5EF4-FFF2-40B4-BE49-F238E27FC236}">
                <a16:creationId xmlns:a16="http://schemas.microsoft.com/office/drawing/2014/main" id="{0A3EA41F-C6AC-441F-B3CC-FE00C6D71637}"/>
              </a:ext>
            </a:extLst>
          </p:cNvPr>
          <p:cNvSpPr txBox="1"/>
          <p:nvPr/>
        </p:nvSpPr>
        <p:spPr>
          <a:xfrm>
            <a:off x="7992725" y="2212935"/>
            <a:ext cx="2941975" cy="92333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a:ea typeface="+mn-ea"/>
                <a:cs typeface="Arial" panose="020B0604020202020204" pitchFamily="34" charset="0"/>
              </a:rPr>
              <a:t>Strongest evidence (RADIANT 4 population); only approved drug for lung NETs</a:t>
            </a:r>
          </a:p>
        </p:txBody>
      </p:sp>
      <p:sp>
        <p:nvSpPr>
          <p:cNvPr id="3" name="TextBox 2">
            <a:extLst>
              <a:ext uri="{FF2B5EF4-FFF2-40B4-BE49-F238E27FC236}">
                <a16:creationId xmlns:a16="http://schemas.microsoft.com/office/drawing/2014/main" id="{2E1D8042-A62D-49A6-8FD8-C967786E1E54}"/>
              </a:ext>
            </a:extLst>
          </p:cNvPr>
          <p:cNvSpPr txBox="1"/>
          <p:nvPr/>
        </p:nvSpPr>
        <p:spPr>
          <a:xfrm>
            <a:off x="411480" y="6364224"/>
            <a:ext cx="860726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a:ea typeface="+mn-ea"/>
                <a:cs typeface="Arial" panose="020B0604020202020204" pitchFamily="34" charset="0"/>
              </a:rPr>
              <a:t>Hope. J </a:t>
            </a:r>
            <a:r>
              <a:rPr kumimoji="0" lang="en-US" sz="1200" b="0" i="0" u="none" strike="noStrike" kern="1200" cap="none" spc="0" normalizeH="0" baseline="0" noProof="0" err="1">
                <a:ln>
                  <a:noFill/>
                </a:ln>
                <a:solidFill>
                  <a:srgbClr val="455560"/>
                </a:solidFill>
                <a:effectLst/>
                <a:uLnTx/>
                <a:uFillTx/>
                <a:latin typeface="Calibri"/>
                <a:ea typeface="+mn-ea"/>
                <a:cs typeface="Arial" panose="020B0604020202020204" pitchFamily="34" charset="0"/>
              </a:rPr>
              <a:t>Nucl</a:t>
            </a:r>
            <a:r>
              <a:rPr kumimoji="0" lang="en-US" sz="1200" b="0" i="0" u="none" strike="noStrike" kern="1200" cap="none" spc="0" normalizeH="0" baseline="0" noProof="0">
                <a:ln>
                  <a:noFill/>
                </a:ln>
                <a:solidFill>
                  <a:srgbClr val="455560"/>
                </a:solidFill>
                <a:effectLst/>
                <a:uLnTx/>
                <a:uFillTx/>
                <a:latin typeface="Calibri"/>
                <a:ea typeface="+mn-ea"/>
                <a:cs typeface="Arial" panose="020B0604020202020204" pitchFamily="34" charset="0"/>
              </a:rPr>
              <a:t> Med. 2020;61:222. NCCN Guidelines: neuroendocrine and adrenal tumors. v2.2024. nccn.org. Yao. Lancet. 2016;387:968.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455560"/>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8387429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4B4A3-EE52-3770-C73E-3F418A6BB3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9195ED-A4FE-D52F-4040-FD3EC65501EF}"/>
              </a:ext>
            </a:extLst>
          </p:cNvPr>
          <p:cNvSpPr>
            <a:spLocks noGrp="1"/>
          </p:cNvSpPr>
          <p:nvPr>
            <p:ph type="title"/>
          </p:nvPr>
        </p:nvSpPr>
        <p:spPr/>
        <p:txBody>
          <a:bodyPr/>
          <a:lstStyle/>
          <a:p>
            <a:r>
              <a:rPr lang="en-US"/>
              <a:t>Recent Studies: </a:t>
            </a:r>
            <a:br>
              <a:rPr lang="en-US"/>
            </a:br>
            <a:r>
              <a:rPr lang="en-US"/>
              <a:t>NETTER-2, NETTER-P, and CABINET</a:t>
            </a:r>
          </a:p>
        </p:txBody>
      </p:sp>
    </p:spTree>
    <p:extLst>
      <p:ext uri="{BB962C8B-B14F-4D97-AF65-F5344CB8AC3E}">
        <p14:creationId xmlns:p14="http://schemas.microsoft.com/office/powerpoint/2010/main" val="20244558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atin typeface="+mn-lt"/>
              </a:rPr>
              <a:t>NETTER-2: First-line </a:t>
            </a:r>
            <a:r>
              <a:rPr lang="en-US" baseline="30000">
                <a:latin typeface="+mn-lt"/>
              </a:rPr>
              <a:t>177</a:t>
            </a:r>
            <a:r>
              <a:rPr lang="en-US">
                <a:latin typeface="+mn-lt"/>
              </a:rPr>
              <a:t>Lu-dotatate + Octreotide LAR vs High-Dose Octreotide LAR</a:t>
            </a:r>
            <a:endParaRPr lang="en-US" altLang="en-US"/>
          </a:p>
        </p:txBody>
      </p:sp>
      <p:sp>
        <p:nvSpPr>
          <p:cNvPr id="6" name="Content Placeholder 5">
            <a:extLst>
              <a:ext uri="{FF2B5EF4-FFF2-40B4-BE49-F238E27FC236}">
                <a16:creationId xmlns:a16="http://schemas.microsoft.com/office/drawing/2014/main" id="{4C16B1E1-FC6B-1433-49E1-E707FF2F0887}"/>
              </a:ext>
            </a:extLst>
          </p:cNvPr>
          <p:cNvSpPr>
            <a:spLocks noGrp="1"/>
          </p:cNvSpPr>
          <p:nvPr>
            <p:ph idx="1"/>
          </p:nvPr>
        </p:nvSpPr>
        <p:spPr/>
        <p:txBody>
          <a:bodyPr/>
          <a:lstStyle/>
          <a:p>
            <a:r>
              <a:rPr lang="en-US" sz="2000"/>
              <a:t>Multicenter, open-label, randomized phase III study </a:t>
            </a:r>
          </a:p>
          <a:p>
            <a:endParaRPr lang="en-US" sz="2000"/>
          </a:p>
          <a:p>
            <a:endParaRPr lang="en-US" sz="2000"/>
          </a:p>
          <a:p>
            <a:endParaRPr lang="en-US" sz="2000"/>
          </a:p>
          <a:p>
            <a:endParaRPr lang="en-US" sz="2000"/>
          </a:p>
          <a:p>
            <a:endParaRPr lang="en-US" sz="2000"/>
          </a:p>
          <a:p>
            <a:endParaRPr lang="en-US" sz="2000"/>
          </a:p>
          <a:p>
            <a:r>
              <a:rPr lang="en-US" sz="2000"/>
              <a:t>Primary endpoint: PFS </a:t>
            </a:r>
          </a:p>
          <a:p>
            <a:r>
              <a:rPr lang="en-US" sz="2000"/>
              <a:t>Key secondary endpoints: ORR, QoL</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214659" y="2668848"/>
            <a:ext cx="2514599"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sz="1400" b="0" i="0" u="none" strike="noStrike">
                <a:solidFill>
                  <a:srgbClr val="000000"/>
                </a:solidFill>
                <a:effectLst/>
                <a:latin typeface="+mn-lt"/>
              </a:rPr>
              <a:t>Patients with </a:t>
            </a:r>
            <a:r>
              <a:rPr lang="en-US" sz="1400" b="0">
                <a:solidFill>
                  <a:srgbClr val="000000"/>
                </a:solidFill>
                <a:latin typeface="+mn-lt"/>
              </a:rPr>
              <a:t>a</a:t>
            </a:r>
            <a:r>
              <a:rPr lang="en-US" sz="1400" b="0" i="0" u="none" strike="noStrike">
                <a:solidFill>
                  <a:srgbClr val="000000"/>
                </a:solidFill>
                <a:effectLst/>
                <a:latin typeface="+mn-lt"/>
              </a:rPr>
              <a:t>dvanced SSTR+ well-differentiated, </a:t>
            </a:r>
            <a:r>
              <a:rPr lang="en-US" sz="1400" b="0" i="0">
                <a:solidFill>
                  <a:srgbClr val="000000"/>
                </a:solidFill>
                <a:effectLst/>
                <a:latin typeface="+mn-lt"/>
              </a:rPr>
              <a:t>​</a:t>
            </a:r>
            <a:br>
              <a:rPr lang="en-US" sz="1400" b="0" i="0">
                <a:solidFill>
                  <a:srgbClr val="000000"/>
                </a:solidFill>
                <a:effectLst/>
                <a:latin typeface="+mn-lt"/>
              </a:rPr>
            </a:br>
            <a:r>
              <a:rPr lang="en-US" sz="1400" b="0" i="0" u="none" strike="noStrike">
                <a:solidFill>
                  <a:srgbClr val="000000"/>
                </a:solidFill>
                <a:effectLst/>
                <a:latin typeface="+mn-lt"/>
              </a:rPr>
              <a:t>G2 or G3 GEP-NET (Ki67 ≥10% </a:t>
            </a:r>
            <a:r>
              <a:rPr lang="en-US" sz="1400" b="0" i="0">
                <a:solidFill>
                  <a:srgbClr val="000000"/>
                </a:solidFill>
                <a:effectLst/>
                <a:latin typeface="+mn-lt"/>
              </a:rPr>
              <a:t>​</a:t>
            </a:r>
            <a:br>
              <a:rPr lang="en-US" sz="1400" b="0" i="0">
                <a:solidFill>
                  <a:srgbClr val="000000"/>
                </a:solidFill>
                <a:effectLst/>
                <a:latin typeface="+mn-lt"/>
              </a:rPr>
            </a:br>
            <a:r>
              <a:rPr lang="en-US" sz="1400" b="0" i="0" u="none" strike="noStrike">
                <a:solidFill>
                  <a:srgbClr val="000000"/>
                </a:solidFill>
                <a:effectLst/>
                <a:latin typeface="+mn-lt"/>
              </a:rPr>
              <a:t>and ≤55%)</a:t>
            </a:r>
            <a:r>
              <a:rPr lang="en-US" sz="1400" b="0" i="0">
                <a:solidFill>
                  <a:srgbClr val="000000"/>
                </a:solidFill>
                <a:effectLst/>
                <a:latin typeface="+mn-lt"/>
              </a:rPr>
              <a:t>​; aged </a:t>
            </a:r>
            <a:r>
              <a:rPr lang="en-US" sz="1400" b="0" i="0" u="none" strike="noStrike">
                <a:solidFill>
                  <a:srgbClr val="000000"/>
                </a:solidFill>
                <a:effectLst/>
                <a:latin typeface="+mn-lt"/>
              </a:rPr>
              <a:t>≥15 </a:t>
            </a:r>
            <a:r>
              <a:rPr lang="en-US" sz="1400" b="0">
                <a:solidFill>
                  <a:srgbClr val="000000"/>
                </a:solidFill>
                <a:latin typeface="+mn-lt"/>
              </a:rPr>
              <a:t>y</a:t>
            </a:r>
            <a:r>
              <a:rPr lang="en-US" sz="1400" b="0" i="0" u="none" strike="noStrike">
                <a:solidFill>
                  <a:srgbClr val="000000"/>
                </a:solidFill>
                <a:effectLst/>
                <a:latin typeface="+mn-lt"/>
              </a:rPr>
              <a:t>r; diagnosed </a:t>
            </a:r>
            <a:r>
              <a:rPr lang="en-US" sz="1400" b="0" i="0">
                <a:solidFill>
                  <a:srgbClr val="001D35"/>
                </a:solidFill>
                <a:effectLst/>
                <a:latin typeface="+mn-lt"/>
              </a:rPr>
              <a:t>≤</a:t>
            </a:r>
            <a:r>
              <a:rPr lang="en-US" sz="1400" b="0" i="0" u="none" strike="noStrike">
                <a:solidFill>
                  <a:srgbClr val="000000"/>
                </a:solidFill>
                <a:effectLst/>
                <a:latin typeface="+mn-lt"/>
              </a:rPr>
              <a:t>6 </a:t>
            </a:r>
            <a:r>
              <a:rPr lang="en-US" sz="1400" b="0" i="0" u="none" strike="noStrike" err="1">
                <a:solidFill>
                  <a:srgbClr val="000000"/>
                </a:solidFill>
                <a:effectLst/>
                <a:latin typeface="+mn-lt"/>
              </a:rPr>
              <a:t>mo</a:t>
            </a:r>
            <a:r>
              <a:rPr lang="en-US" sz="1400" b="0" i="0" u="none" strike="noStrike">
                <a:solidFill>
                  <a:srgbClr val="000000"/>
                </a:solidFill>
                <a:effectLst/>
                <a:latin typeface="+mn-lt"/>
              </a:rPr>
              <a:t> prior to enrollment; </a:t>
            </a:r>
            <a:r>
              <a:rPr lang="en-US" sz="1400" b="0">
                <a:solidFill>
                  <a:srgbClr val="000000"/>
                </a:solidFill>
                <a:latin typeface="+mn-lt"/>
              </a:rPr>
              <a:t>n</a:t>
            </a:r>
            <a:r>
              <a:rPr lang="en-US" sz="1400" b="0" i="0" u="none" strike="noStrike">
                <a:solidFill>
                  <a:srgbClr val="000000"/>
                </a:solidFill>
                <a:effectLst/>
                <a:latin typeface="+mn-lt"/>
              </a:rPr>
              <a:t>o prior PRRT or systemic therapy</a:t>
            </a:r>
            <a:r>
              <a:rPr lang="en-US" sz="1400" b="0" i="0">
                <a:solidFill>
                  <a:srgbClr val="000000"/>
                </a:solidFill>
                <a:effectLst/>
                <a:latin typeface="+mn-lt"/>
              </a:rPr>
              <a:t>​</a:t>
            </a:r>
            <a:endParaRPr lang="en-US" sz="1400" b="0" i="0" u="none" strike="noStrike">
              <a:solidFill>
                <a:srgbClr val="000000"/>
              </a:solidFill>
              <a:effectLst/>
              <a:latin typeface="+mn-lt"/>
            </a:endParaRPr>
          </a:p>
          <a:p>
            <a:pPr algn="ctr">
              <a:lnSpc>
                <a:spcPct val="100000"/>
              </a:lnSpc>
              <a:spcBef>
                <a:spcPct val="0"/>
              </a:spcBef>
              <a:spcAft>
                <a:spcPct val="0"/>
              </a:spcAft>
              <a:buClrTx/>
              <a:buFontTx/>
              <a:buNone/>
            </a:pPr>
            <a:r>
              <a:rPr lang="en-GB" altLang="en-US" sz="1400" b="0">
                <a:solidFill>
                  <a:schemeClr val="bg1"/>
                </a:solidFill>
                <a:latin typeface="+mn-lt"/>
              </a:rPr>
              <a:t>(N = 226)</a:t>
            </a:r>
            <a:endParaRPr lang="en-US" altLang="en-US" sz="1400" b="0">
              <a:solidFill>
                <a:schemeClr val="bg1"/>
              </a:solidFill>
              <a:latin typeface="+mn-lt"/>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3440449" y="2715158"/>
            <a:ext cx="3790950" cy="703262"/>
          </a:xfrm>
          <a:prstGeom prst="rect">
            <a:avLst/>
          </a:prstGeom>
          <a:solidFill>
            <a:schemeClr val="accent1"/>
          </a:solidFill>
          <a:ln w="3175">
            <a:solidFill>
              <a:schemeClr val="bg1"/>
            </a:solid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rtl="0" fontAlgn="base">
              <a:spcBef>
                <a:spcPts val="0"/>
              </a:spcBef>
              <a:spcAft>
                <a:spcPts val="0"/>
              </a:spcAft>
              <a:buNone/>
            </a:pPr>
            <a:r>
              <a:rPr lang="en-US" sz="1800" b="1" i="0" u="none" strike="noStrike" baseline="30000">
                <a:solidFill>
                  <a:schemeClr val="tx1"/>
                </a:solidFill>
                <a:effectLst/>
                <a:latin typeface="+mn-lt"/>
              </a:rPr>
              <a:t>177</a:t>
            </a:r>
            <a:r>
              <a:rPr lang="en-US" sz="1800" b="1" i="0" u="none" strike="noStrike">
                <a:solidFill>
                  <a:schemeClr val="tx1"/>
                </a:solidFill>
                <a:effectLst/>
                <a:latin typeface="+mn-lt"/>
              </a:rPr>
              <a:t>Lu-dotatate </a:t>
            </a:r>
            <a:r>
              <a:rPr lang="en-US" sz="1800" b="0" i="0">
                <a:solidFill>
                  <a:schemeClr val="tx1"/>
                </a:solidFill>
                <a:effectLst/>
                <a:latin typeface="+mn-lt"/>
              </a:rPr>
              <a:t>​</a:t>
            </a:r>
            <a:r>
              <a:rPr lang="en-US" sz="1800" b="0" i="0" u="none" strike="noStrike">
                <a:solidFill>
                  <a:schemeClr val="tx1"/>
                </a:solidFill>
                <a:effectLst/>
                <a:latin typeface="+mn-lt"/>
              </a:rPr>
              <a:t>4 × 7.4 </a:t>
            </a:r>
            <a:r>
              <a:rPr lang="en-US" sz="1800" b="0" i="0" u="none" strike="noStrike" err="1">
                <a:solidFill>
                  <a:schemeClr val="tx1"/>
                </a:solidFill>
                <a:effectLst/>
                <a:latin typeface="+mn-lt"/>
              </a:rPr>
              <a:t>GBq</a:t>
            </a:r>
            <a:r>
              <a:rPr lang="en-US" sz="1800" b="0" i="0" u="none" strike="noStrike">
                <a:solidFill>
                  <a:schemeClr val="tx1"/>
                </a:solidFill>
                <a:effectLst/>
                <a:latin typeface="+mn-lt"/>
              </a:rPr>
              <a:t> </a:t>
            </a:r>
          </a:p>
          <a:p>
            <a:pPr algn="ctr" rtl="0" fontAlgn="base">
              <a:spcBef>
                <a:spcPts val="0"/>
              </a:spcBef>
              <a:spcAft>
                <a:spcPts val="0"/>
              </a:spcAft>
              <a:buNone/>
            </a:pPr>
            <a:r>
              <a:rPr lang="en-US" sz="1800" i="0" u="none" strike="noStrike">
                <a:solidFill>
                  <a:schemeClr val="tx1"/>
                </a:solidFill>
                <a:effectLst/>
                <a:latin typeface="+mn-lt"/>
              </a:rPr>
              <a:t>+ </a:t>
            </a:r>
            <a:r>
              <a:rPr lang="en-US" sz="1800" i="0">
                <a:solidFill>
                  <a:schemeClr val="tx1"/>
                </a:solidFill>
                <a:effectLst/>
                <a:latin typeface="+mn-lt"/>
              </a:rPr>
              <a:t>​o</a:t>
            </a:r>
            <a:r>
              <a:rPr lang="en-US" sz="1800" i="0" u="none" strike="noStrike">
                <a:solidFill>
                  <a:schemeClr val="tx1"/>
                </a:solidFill>
                <a:effectLst/>
                <a:latin typeface="+mn-lt"/>
              </a:rPr>
              <a:t>ctreotide </a:t>
            </a:r>
            <a:r>
              <a:rPr lang="en-US" sz="1800" b="1" i="0" u="none" strike="noStrike">
                <a:solidFill>
                  <a:schemeClr val="tx1"/>
                </a:solidFill>
                <a:effectLst/>
                <a:latin typeface="+mn-lt"/>
              </a:rPr>
              <a:t>LAR </a:t>
            </a:r>
            <a:r>
              <a:rPr lang="en-US" sz="1800" b="0" i="0" u="none" strike="noStrike">
                <a:solidFill>
                  <a:schemeClr val="tx1"/>
                </a:solidFill>
                <a:effectLst/>
                <a:latin typeface="+mn-lt"/>
              </a:rPr>
              <a:t>30 mg Q8W*</a:t>
            </a:r>
            <a:endParaRPr lang="en-US" sz="1800" b="0" i="0">
              <a:solidFill>
                <a:schemeClr val="tx1"/>
              </a:solidFill>
              <a:effectLst/>
              <a:latin typeface="+mn-lt"/>
            </a:endParaRP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3440449" y="3659721"/>
            <a:ext cx="3790950" cy="834048"/>
          </a:xfrm>
          <a:prstGeom prst="rect">
            <a:avLst/>
          </a:prstGeom>
          <a:solidFill>
            <a:schemeClr val="accent3"/>
          </a:solidFill>
          <a:ln w="3175">
            <a:solidFill>
              <a:schemeClr val="bg1"/>
            </a:solid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High-dose octreotide LAR </a:t>
            </a: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60 mg Q4W</a:t>
            </a:r>
          </a:p>
        </p:txBody>
      </p:sp>
      <p:sp>
        <p:nvSpPr>
          <p:cNvPr id="19465" name="Line 51">
            <a:extLst>
              <a:ext uri="{FF2B5EF4-FFF2-40B4-BE49-F238E27FC236}">
                <a16:creationId xmlns:a16="http://schemas.microsoft.com/office/drawing/2014/main" id="{7461FA41-FD04-4621-9D2A-15010230E2A0}"/>
              </a:ext>
            </a:extLst>
          </p:cNvPr>
          <p:cNvSpPr>
            <a:spLocks noChangeShapeType="1"/>
          </p:cNvSpPr>
          <p:nvPr/>
        </p:nvSpPr>
        <p:spPr bwMode="auto">
          <a:xfrm rot="16200000">
            <a:off x="7660016" y="3934022"/>
            <a:ext cx="0" cy="50799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7434591" y="306678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2703849" y="3667659"/>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2703849" y="3067583"/>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Rectangle 49">
            <a:extLst>
              <a:ext uri="{FF2B5EF4-FFF2-40B4-BE49-F238E27FC236}">
                <a16:creationId xmlns:a16="http://schemas.microsoft.com/office/drawing/2014/main" id="{D27BF616-05DB-C63F-B4B0-4A068D3675D5}"/>
              </a:ext>
            </a:extLst>
          </p:cNvPr>
          <p:cNvSpPr>
            <a:spLocks noChangeArrowheads="1"/>
          </p:cNvSpPr>
          <p:nvPr/>
        </p:nvSpPr>
        <p:spPr bwMode="auto">
          <a:xfrm>
            <a:off x="8060073" y="2706427"/>
            <a:ext cx="3790950" cy="703262"/>
          </a:xfrm>
          <a:prstGeom prst="rect">
            <a:avLst/>
          </a:prstGeom>
          <a:solidFill>
            <a:schemeClr val="accent1"/>
          </a:solidFill>
          <a:ln w="3175">
            <a:solidFill>
              <a:schemeClr val="bg1"/>
            </a:solid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rtl="0" fontAlgn="base">
              <a:spcBef>
                <a:spcPts val="0"/>
              </a:spcBef>
              <a:spcAft>
                <a:spcPts val="0"/>
              </a:spcAft>
              <a:buNone/>
            </a:pPr>
            <a:r>
              <a:rPr lang="en-US" sz="1800" b="0">
                <a:solidFill>
                  <a:schemeClr val="tx1"/>
                </a:solidFill>
                <a:latin typeface="+mn-lt"/>
              </a:rPr>
              <a:t>Retreatment with </a:t>
            </a:r>
            <a:r>
              <a:rPr lang="en-US" sz="1800" b="1" i="0" u="none" strike="noStrike" baseline="30000">
                <a:solidFill>
                  <a:schemeClr val="tx1"/>
                </a:solidFill>
                <a:effectLst/>
                <a:latin typeface="+mn-lt"/>
              </a:rPr>
              <a:t>177</a:t>
            </a:r>
            <a:r>
              <a:rPr lang="en-US" sz="1800" b="1" i="0" u="none" strike="noStrike">
                <a:solidFill>
                  <a:schemeClr val="tx1"/>
                </a:solidFill>
                <a:effectLst/>
                <a:latin typeface="+mn-lt"/>
              </a:rPr>
              <a:t>Lu-dotatate </a:t>
            </a:r>
          </a:p>
          <a:p>
            <a:pPr algn="ctr" rtl="0" fontAlgn="base">
              <a:spcBef>
                <a:spcPts val="0"/>
              </a:spcBef>
              <a:spcAft>
                <a:spcPts val="0"/>
              </a:spcAft>
              <a:buNone/>
            </a:pPr>
            <a:r>
              <a:rPr lang="en-US" sz="1800" b="0" i="0" u="none" strike="noStrike">
                <a:solidFill>
                  <a:schemeClr val="tx1"/>
                </a:solidFill>
                <a:effectLst/>
                <a:latin typeface="+mn-lt"/>
              </a:rPr>
              <a:t>(7.4 GBQ/200mCi) Q8W x 2-4 cycles</a:t>
            </a:r>
            <a:r>
              <a:rPr lang="en-US" sz="1800" b="0" i="0" u="none" strike="noStrike" baseline="30000">
                <a:solidFill>
                  <a:schemeClr val="tx1"/>
                </a:solidFill>
                <a:effectLst/>
                <a:latin typeface="+mn-lt"/>
              </a:rPr>
              <a:t>†</a:t>
            </a:r>
            <a:r>
              <a:rPr lang="en-US" sz="1800" b="0" i="0">
                <a:solidFill>
                  <a:srgbClr val="000000"/>
                </a:solidFill>
                <a:effectLst/>
                <a:latin typeface="Arial" panose="020B0604020202020204" pitchFamily="34" charset="0"/>
              </a:rPr>
              <a:t>​</a:t>
            </a:r>
            <a:endParaRPr lang="en-US" sz="1800" b="0" i="0" u="none" strike="noStrike">
              <a:solidFill>
                <a:schemeClr val="tx1"/>
              </a:solidFill>
              <a:effectLst/>
              <a:latin typeface="+mn-lt"/>
            </a:endParaRPr>
          </a:p>
        </p:txBody>
      </p:sp>
      <p:sp>
        <p:nvSpPr>
          <p:cNvPr id="3" name="Rectangle 50">
            <a:extLst>
              <a:ext uri="{FF2B5EF4-FFF2-40B4-BE49-F238E27FC236}">
                <a16:creationId xmlns:a16="http://schemas.microsoft.com/office/drawing/2014/main" id="{3069E6CE-451F-3618-6D8D-E1D4E8A15A46}"/>
              </a:ext>
            </a:extLst>
          </p:cNvPr>
          <p:cNvSpPr>
            <a:spLocks noChangeArrowheads="1"/>
          </p:cNvSpPr>
          <p:nvPr/>
        </p:nvSpPr>
        <p:spPr bwMode="auto">
          <a:xfrm>
            <a:off x="8060073" y="3650990"/>
            <a:ext cx="3790950" cy="834048"/>
          </a:xfrm>
          <a:prstGeom prst="rect">
            <a:avLst/>
          </a:prstGeom>
          <a:solidFill>
            <a:schemeClr val="accent3"/>
          </a:solidFill>
          <a:ln w="3175">
            <a:solidFill>
              <a:schemeClr val="bg1"/>
            </a:solid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rtl="0" fontAlgn="base">
              <a:spcBef>
                <a:spcPts val="0"/>
              </a:spcBef>
              <a:spcAft>
                <a:spcPts val="0"/>
              </a:spcAft>
              <a:buNone/>
            </a:pPr>
            <a:r>
              <a:rPr lang="en-US" sz="1800" b="0">
                <a:solidFill>
                  <a:schemeClr val="tx1"/>
                </a:solidFill>
                <a:latin typeface="+mn-lt"/>
              </a:rPr>
              <a:t>Crossover treatment </a:t>
            </a:r>
            <a:r>
              <a:rPr lang="en-US" sz="1800" b="1" i="0" u="none" strike="noStrike" baseline="30000">
                <a:solidFill>
                  <a:schemeClr val="tx1"/>
                </a:solidFill>
                <a:effectLst/>
                <a:latin typeface="+mn-lt"/>
              </a:rPr>
              <a:t>177</a:t>
            </a:r>
            <a:r>
              <a:rPr lang="en-US" sz="1800" b="1" i="0" u="none" strike="noStrike">
                <a:solidFill>
                  <a:schemeClr val="tx1"/>
                </a:solidFill>
                <a:effectLst/>
                <a:latin typeface="+mn-lt"/>
              </a:rPr>
              <a:t>Lu-dotatate </a:t>
            </a:r>
          </a:p>
          <a:p>
            <a:pPr algn="ctr" rtl="0" fontAlgn="base">
              <a:spcBef>
                <a:spcPts val="0"/>
              </a:spcBef>
              <a:spcAft>
                <a:spcPts val="0"/>
              </a:spcAft>
              <a:buNone/>
            </a:pPr>
            <a:r>
              <a:rPr lang="en-US" sz="1800" b="0" i="0" u="none" strike="noStrike">
                <a:solidFill>
                  <a:schemeClr val="tx1"/>
                </a:solidFill>
                <a:effectLst/>
                <a:latin typeface="+mn-lt"/>
              </a:rPr>
              <a:t>(7.4 GBQ/200mCi) Q8W x 4 cycles </a:t>
            </a:r>
          </a:p>
          <a:p>
            <a:pPr algn="ctr" rtl="0" fontAlgn="base">
              <a:spcBef>
                <a:spcPts val="0"/>
              </a:spcBef>
              <a:spcAft>
                <a:spcPts val="0"/>
              </a:spcAft>
              <a:buNone/>
            </a:pPr>
            <a:r>
              <a:rPr lang="en-US" sz="1800" i="0">
                <a:solidFill>
                  <a:schemeClr val="tx1"/>
                </a:solidFill>
                <a:effectLst/>
                <a:latin typeface="+mn-lt"/>
              </a:rPr>
              <a:t>+ octreotide LAR </a:t>
            </a:r>
            <a:r>
              <a:rPr lang="en-US" sz="1800" b="0" i="0">
                <a:solidFill>
                  <a:schemeClr val="tx1"/>
                </a:solidFill>
                <a:effectLst/>
                <a:latin typeface="+mn-lt"/>
              </a:rPr>
              <a:t>30 mg*</a:t>
            </a:r>
            <a:r>
              <a:rPr lang="en-US" sz="1800" b="0" i="0">
                <a:solidFill>
                  <a:srgbClr val="000000"/>
                </a:solidFill>
                <a:effectLst/>
                <a:latin typeface="Arial" panose="020B0604020202020204" pitchFamily="34" charset="0"/>
              </a:rPr>
              <a:t>​</a:t>
            </a: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FA983801-361C-207C-10A0-6950AD8EC394}"/>
              </a:ext>
            </a:extLst>
          </p:cNvPr>
          <p:cNvSpPr txBox="1"/>
          <p:nvPr/>
        </p:nvSpPr>
        <p:spPr bwMode="auto">
          <a:xfrm>
            <a:off x="3440448" y="2234326"/>
            <a:ext cx="37909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Randomized Treatment Phase</a:t>
            </a:r>
          </a:p>
        </p:txBody>
      </p:sp>
      <p:sp>
        <p:nvSpPr>
          <p:cNvPr id="12" name="TextBox 11">
            <a:extLst>
              <a:ext uri="{FF2B5EF4-FFF2-40B4-BE49-F238E27FC236}">
                <a16:creationId xmlns:a16="http://schemas.microsoft.com/office/drawing/2014/main" id="{48D14ACC-B46C-162E-A3BD-3BEC9E8FF556}"/>
              </a:ext>
            </a:extLst>
          </p:cNvPr>
          <p:cNvSpPr txBox="1"/>
          <p:nvPr/>
        </p:nvSpPr>
        <p:spPr bwMode="auto">
          <a:xfrm>
            <a:off x="8060073" y="2231013"/>
            <a:ext cx="37909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Optional Treatment Extension Phase</a:t>
            </a:r>
          </a:p>
        </p:txBody>
      </p:sp>
      <p:sp>
        <p:nvSpPr>
          <p:cNvPr id="19" name="TextBox 18">
            <a:extLst>
              <a:ext uri="{FF2B5EF4-FFF2-40B4-BE49-F238E27FC236}">
                <a16:creationId xmlns:a16="http://schemas.microsoft.com/office/drawing/2014/main" id="{11708E8A-D30C-917D-5753-7002CC351995}"/>
              </a:ext>
            </a:extLst>
          </p:cNvPr>
          <p:cNvSpPr txBox="1"/>
          <p:nvPr/>
        </p:nvSpPr>
        <p:spPr bwMode="auto">
          <a:xfrm>
            <a:off x="3411867" y="4622505"/>
            <a:ext cx="85248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rtl="0" fontAlgn="base"/>
            <a:r>
              <a:rPr lang="en-US" sz="1200" b="0">
                <a:solidFill>
                  <a:srgbClr val="000000"/>
                </a:solidFill>
                <a:latin typeface="+mn-lt"/>
              </a:rPr>
              <a:t>*</a:t>
            </a:r>
            <a:r>
              <a:rPr lang="en-US" sz="1200" b="0" i="0" u="none" strike="noStrike">
                <a:solidFill>
                  <a:srgbClr val="000000"/>
                </a:solidFill>
                <a:effectLst/>
                <a:latin typeface="+mn-lt"/>
              </a:rPr>
              <a:t>Q8W during 177Lu-DOTATATE treatment then Q4W. </a:t>
            </a:r>
            <a:r>
              <a:rPr lang="en-US" sz="1200" b="0" i="0" u="none" strike="noStrike" baseline="30000">
                <a:solidFill>
                  <a:srgbClr val="000000"/>
                </a:solidFill>
                <a:effectLst/>
                <a:latin typeface="+mn-lt"/>
              </a:rPr>
              <a:t>†</a:t>
            </a:r>
            <a:r>
              <a:rPr lang="en-US" sz="1200" b="0" i="0" u="none" strike="noStrike">
                <a:solidFill>
                  <a:srgbClr val="000000"/>
                </a:solidFill>
                <a:effectLst/>
                <a:latin typeface="+mn-lt"/>
              </a:rPr>
              <a:t>Octreotide LAR in retreatment phase is at discretion of investigator.</a:t>
            </a:r>
            <a:r>
              <a:rPr lang="en-US" sz="1200" b="0" i="0">
                <a:solidFill>
                  <a:srgbClr val="000000"/>
                </a:solidFill>
                <a:effectLst/>
                <a:latin typeface="+mn-lt"/>
              </a:rPr>
              <a:t>​</a:t>
            </a:r>
          </a:p>
        </p:txBody>
      </p:sp>
      <p:sp>
        <p:nvSpPr>
          <p:cNvPr id="20" name="TextBox 19">
            <a:extLst>
              <a:ext uri="{FF2B5EF4-FFF2-40B4-BE49-F238E27FC236}">
                <a16:creationId xmlns:a16="http://schemas.microsoft.com/office/drawing/2014/main" id="{881666BD-E2CA-7E26-8D73-C8451C2C9A37}"/>
              </a:ext>
            </a:extLst>
          </p:cNvPr>
          <p:cNvSpPr txBox="1"/>
          <p:nvPr/>
        </p:nvSpPr>
        <p:spPr>
          <a:xfrm>
            <a:off x="411480" y="6364224"/>
            <a:ext cx="5684520" cy="276999"/>
          </a:xfrm>
          <a:prstGeom prst="rect">
            <a:avLst/>
          </a:prstGeom>
          <a:noFill/>
        </p:spPr>
        <p:txBody>
          <a:bodyPr wrap="square" rtlCol="0">
            <a:spAutoFit/>
          </a:bodyPr>
          <a:lstStyle/>
          <a:p>
            <a:r>
              <a:rPr lang="en-US" sz="1200" b="0">
                <a:solidFill>
                  <a:schemeClr val="bg2"/>
                </a:solidFill>
                <a:latin typeface="+mn-lt"/>
              </a:rPr>
              <a:t>Singh. Lancet. 2024;403:2807-2817. NCT03972488.</a:t>
            </a:r>
          </a:p>
        </p:txBody>
      </p:sp>
      <p:cxnSp>
        <p:nvCxnSpPr>
          <p:cNvPr id="24" name="Straight Arrow Connector 23">
            <a:extLst>
              <a:ext uri="{FF2B5EF4-FFF2-40B4-BE49-F238E27FC236}">
                <a16:creationId xmlns:a16="http://schemas.microsoft.com/office/drawing/2014/main" id="{91860535-E3AE-E687-7387-E468AF51E715}"/>
              </a:ext>
            </a:extLst>
          </p:cNvPr>
          <p:cNvCxnSpPr>
            <a:cxnSpLocks/>
          </p:cNvCxnSpPr>
          <p:nvPr/>
        </p:nvCxnSpPr>
        <p:spPr bwMode="auto">
          <a:xfrm>
            <a:off x="3014999" y="2161154"/>
            <a:ext cx="0" cy="958632"/>
          </a:xfrm>
          <a:prstGeom prst="straightConnector1">
            <a:avLst/>
          </a:prstGeom>
          <a:noFill/>
          <a:ln w="28575" cap="flat" cmpd="sng" algn="ctr">
            <a:solidFill>
              <a:schemeClr val="bg1"/>
            </a:solidFill>
            <a:prstDash val="sysDash"/>
            <a:round/>
            <a:headEnd type="none" w="med" len="med"/>
            <a:tailEnd type="triangle"/>
          </a:ln>
          <a:effectLst/>
        </p:spPr>
      </p:cxnSp>
      <p:sp>
        <p:nvSpPr>
          <p:cNvPr id="28" name="TextBox 27">
            <a:extLst>
              <a:ext uri="{FF2B5EF4-FFF2-40B4-BE49-F238E27FC236}">
                <a16:creationId xmlns:a16="http://schemas.microsoft.com/office/drawing/2014/main" id="{842D06A4-C58C-0512-C7ED-698B7E58F0E6}"/>
              </a:ext>
            </a:extLst>
          </p:cNvPr>
          <p:cNvSpPr txBox="1"/>
          <p:nvPr/>
        </p:nvSpPr>
        <p:spPr bwMode="auto">
          <a:xfrm>
            <a:off x="7437254" y="2755726"/>
            <a:ext cx="508000" cy="38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PD</a:t>
            </a:r>
          </a:p>
        </p:txBody>
      </p:sp>
      <p:sp>
        <p:nvSpPr>
          <p:cNvPr id="29" name="TextBox 28">
            <a:extLst>
              <a:ext uri="{FF2B5EF4-FFF2-40B4-BE49-F238E27FC236}">
                <a16:creationId xmlns:a16="http://schemas.microsoft.com/office/drawing/2014/main" id="{D2A11C63-829D-4AA5-7F01-0238949BAAA1}"/>
              </a:ext>
            </a:extLst>
          </p:cNvPr>
          <p:cNvSpPr txBox="1"/>
          <p:nvPr/>
        </p:nvSpPr>
        <p:spPr bwMode="auto">
          <a:xfrm>
            <a:off x="7406016" y="3853817"/>
            <a:ext cx="508000" cy="38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PD</a:t>
            </a:r>
          </a:p>
        </p:txBody>
      </p:sp>
      <p:sp>
        <p:nvSpPr>
          <p:cNvPr id="4" name="TextBox 3">
            <a:extLst>
              <a:ext uri="{FF2B5EF4-FFF2-40B4-BE49-F238E27FC236}">
                <a16:creationId xmlns:a16="http://schemas.microsoft.com/office/drawing/2014/main" id="{B7869CD7-D233-4625-8F89-163265ED3733}"/>
              </a:ext>
            </a:extLst>
          </p:cNvPr>
          <p:cNvSpPr txBox="1"/>
          <p:nvPr/>
        </p:nvSpPr>
        <p:spPr bwMode="auto">
          <a:xfrm>
            <a:off x="1643922" y="1865695"/>
            <a:ext cx="2514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i="1">
                <a:solidFill>
                  <a:schemeClr val="bg1"/>
                </a:solidFill>
                <a:latin typeface="Calibri" panose="020F0502020204030204" pitchFamily="34" charset="0"/>
              </a:rPr>
              <a:t>Stratified by grade, tumor origin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99F49-52EE-0B1A-8E41-E5FC775CD600}"/>
              </a:ext>
            </a:extLst>
          </p:cNvPr>
          <p:cNvSpPr>
            <a:spLocks noGrp="1"/>
          </p:cNvSpPr>
          <p:nvPr>
            <p:ph type="title"/>
          </p:nvPr>
        </p:nvSpPr>
        <p:spPr/>
        <p:txBody>
          <a:bodyPr/>
          <a:lstStyle/>
          <a:p>
            <a:r>
              <a:rPr lang="en-US">
                <a:latin typeface="+mn-lt"/>
              </a:rPr>
              <a:t>Progression-Free Survival</a:t>
            </a:r>
          </a:p>
        </p:txBody>
      </p:sp>
      <p:graphicFrame>
        <p:nvGraphicFramePr>
          <p:cNvPr id="101" name="Content Placeholder 4">
            <a:extLst>
              <a:ext uri="{FF2B5EF4-FFF2-40B4-BE49-F238E27FC236}">
                <a16:creationId xmlns:a16="http://schemas.microsoft.com/office/drawing/2014/main" id="{38BE231B-5C6F-33CD-FB9C-16F420691CD3}"/>
              </a:ext>
            </a:extLst>
          </p:cNvPr>
          <p:cNvGraphicFramePr>
            <a:graphicFrameLocks/>
          </p:cNvGraphicFramePr>
          <p:nvPr>
            <p:extLst>
              <p:ext uri="{D42A27DB-BD31-4B8C-83A1-F6EECF244321}">
                <p14:modId xmlns:p14="http://schemas.microsoft.com/office/powerpoint/2010/main" val="852539482"/>
              </p:ext>
            </p:extLst>
          </p:nvPr>
        </p:nvGraphicFramePr>
        <p:xfrm>
          <a:off x="7273287" y="2844061"/>
          <a:ext cx="4499613" cy="2127670"/>
        </p:xfrm>
        <a:graphic>
          <a:graphicData uri="http://schemas.openxmlformats.org/drawingml/2006/table">
            <a:tbl>
              <a:tblPr firstRow="1" bandRow="1">
                <a:tableStyleId>{C083E6E3-FA7D-4D7B-A595-EF9225AFEA82}</a:tableStyleId>
              </a:tblPr>
              <a:tblGrid>
                <a:gridCol w="1980780">
                  <a:extLst>
                    <a:ext uri="{9D8B030D-6E8A-4147-A177-3AD203B41FA5}">
                      <a16:colId xmlns:a16="http://schemas.microsoft.com/office/drawing/2014/main" val="1063484175"/>
                    </a:ext>
                  </a:extLst>
                </a:gridCol>
                <a:gridCol w="1100666">
                  <a:extLst>
                    <a:ext uri="{9D8B030D-6E8A-4147-A177-3AD203B41FA5}">
                      <a16:colId xmlns:a16="http://schemas.microsoft.com/office/drawing/2014/main" val="1828420420"/>
                    </a:ext>
                  </a:extLst>
                </a:gridCol>
                <a:gridCol w="262287">
                  <a:extLst>
                    <a:ext uri="{9D8B030D-6E8A-4147-A177-3AD203B41FA5}">
                      <a16:colId xmlns:a16="http://schemas.microsoft.com/office/drawing/2014/main" val="3138343858"/>
                    </a:ext>
                  </a:extLst>
                </a:gridCol>
                <a:gridCol w="1155880">
                  <a:extLst>
                    <a:ext uri="{9D8B030D-6E8A-4147-A177-3AD203B41FA5}">
                      <a16:colId xmlns:a16="http://schemas.microsoft.com/office/drawing/2014/main" val="3148897398"/>
                    </a:ext>
                  </a:extLst>
                </a:gridCol>
              </a:tblGrid>
              <a:tr h="523552">
                <a:tc>
                  <a:txBody>
                    <a:bodyPr/>
                    <a:lstStyle/>
                    <a:p>
                      <a:pPr>
                        <a:lnSpc>
                          <a:spcPct val="100000"/>
                        </a:lnSpc>
                        <a:spcBef>
                          <a:spcPts val="200"/>
                        </a:spcBef>
                        <a:spcAft>
                          <a:spcPts val="100"/>
                        </a:spcAft>
                        <a:tabLst>
                          <a:tab pos="180340" algn="l"/>
                        </a:tabLst>
                      </a:pPr>
                      <a:endParaRPr lang="en-US" sz="1200">
                        <a:solidFill>
                          <a:schemeClr val="tx1"/>
                        </a:solidFill>
                        <a:effectLst/>
                        <a:latin typeface="+mn-lt"/>
                        <a:ea typeface="MS Mincho" panose="02020609040205080304" pitchFamily="49" charset="-128"/>
                        <a:cs typeface="Times New Roman" panose="02020603050405020304" pitchFamily="18" charset="0"/>
                      </a:endParaRPr>
                    </a:p>
                  </a:txBody>
                  <a:tcPr marL="21600" marR="34290" marT="21600" marB="34290">
                    <a:lnL>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Bef>
                          <a:spcPts val="200"/>
                        </a:spcBef>
                        <a:spcAft>
                          <a:spcPts val="100"/>
                        </a:spcAft>
                        <a:tabLst>
                          <a:tab pos="180340" algn="l"/>
                        </a:tabLst>
                      </a:pPr>
                      <a:r>
                        <a:rPr lang="en-US" sz="1200" baseline="30000">
                          <a:solidFill>
                            <a:schemeClr val="tx1"/>
                          </a:solidFill>
                          <a:effectLst/>
                        </a:rPr>
                        <a:t>177</a:t>
                      </a:r>
                      <a:r>
                        <a:rPr lang="en-US" sz="1200">
                          <a:solidFill>
                            <a:schemeClr val="tx1"/>
                          </a:solidFill>
                          <a:effectLst/>
                        </a:rPr>
                        <a:t>Lu-DOTATATE Arm</a:t>
                      </a:r>
                    </a:p>
                    <a:p>
                      <a:pPr algn="ctr">
                        <a:lnSpc>
                          <a:spcPct val="100000"/>
                        </a:lnSpc>
                        <a:spcBef>
                          <a:spcPts val="200"/>
                        </a:spcBef>
                        <a:spcAft>
                          <a:spcPts val="100"/>
                        </a:spcAft>
                        <a:tabLst>
                          <a:tab pos="180340" algn="l"/>
                        </a:tabLst>
                      </a:pPr>
                      <a:r>
                        <a:rPr lang="en-US" sz="1200">
                          <a:solidFill>
                            <a:schemeClr val="tx1"/>
                          </a:solidFill>
                          <a:effectLst/>
                        </a:rPr>
                        <a:t> n = 151</a:t>
                      </a:r>
                      <a:endParaRPr lang="en-US" sz="1200">
                        <a:solidFill>
                          <a:schemeClr val="tx1"/>
                        </a:solidFill>
                        <a:effectLst/>
                        <a:latin typeface="+mn-lt"/>
                        <a:ea typeface="MS Mincho" panose="02020609040205080304" pitchFamily="49" charset="-128"/>
                        <a:cs typeface="Times New Roman" panose="02020603050405020304" pitchFamily="18" charset="0"/>
                      </a:endParaRPr>
                    </a:p>
                  </a:txBody>
                  <a:tcPr marL="21600" marR="34290" marT="2160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gridSpan="2">
                  <a:txBody>
                    <a:bodyPr/>
                    <a:lstStyle/>
                    <a:p>
                      <a:pPr algn="ctr">
                        <a:lnSpc>
                          <a:spcPct val="100000"/>
                        </a:lnSpc>
                        <a:spcBef>
                          <a:spcPts val="200"/>
                        </a:spcBef>
                        <a:spcAft>
                          <a:spcPts val="100"/>
                        </a:spcAft>
                        <a:tabLst>
                          <a:tab pos="180340" algn="l"/>
                        </a:tabLst>
                      </a:pPr>
                      <a:r>
                        <a:rPr lang="en-US" sz="1200">
                          <a:solidFill>
                            <a:schemeClr val="tx1"/>
                          </a:solidFill>
                          <a:effectLst/>
                        </a:rPr>
                        <a:t>High-dose </a:t>
                      </a:r>
                      <a:br>
                        <a:rPr lang="en-US" sz="1200">
                          <a:solidFill>
                            <a:schemeClr val="tx1"/>
                          </a:solidFill>
                          <a:effectLst/>
                        </a:rPr>
                      </a:br>
                      <a:r>
                        <a:rPr lang="en-US" sz="1200">
                          <a:solidFill>
                            <a:schemeClr val="tx1"/>
                          </a:solidFill>
                          <a:effectLst/>
                        </a:rPr>
                        <a:t>Octreotide Arm</a:t>
                      </a:r>
                    </a:p>
                    <a:p>
                      <a:pPr algn="ctr">
                        <a:lnSpc>
                          <a:spcPct val="100000"/>
                        </a:lnSpc>
                        <a:spcBef>
                          <a:spcPts val="200"/>
                        </a:spcBef>
                        <a:spcAft>
                          <a:spcPts val="100"/>
                        </a:spcAft>
                        <a:tabLst>
                          <a:tab pos="180340" algn="l"/>
                        </a:tabLst>
                      </a:pPr>
                      <a:r>
                        <a:rPr lang="en-US" sz="1200">
                          <a:solidFill>
                            <a:schemeClr val="tx1"/>
                          </a:solidFill>
                          <a:effectLst/>
                        </a:rPr>
                        <a:t>n = 75</a:t>
                      </a:r>
                      <a:endParaRPr lang="en-US" sz="1200">
                        <a:solidFill>
                          <a:schemeClr val="tx1"/>
                        </a:solidFill>
                        <a:effectLst/>
                        <a:latin typeface="+mn-lt"/>
                        <a:ea typeface="MS Mincho" panose="02020609040205080304" pitchFamily="49" charset="-128"/>
                        <a:cs typeface="Times New Roman" panose="02020603050405020304" pitchFamily="18" charset="0"/>
                      </a:endParaRPr>
                    </a:p>
                  </a:txBody>
                  <a:tcPr marL="21600" marR="34290" marT="21600" marB="34290">
                    <a:lnL w="12700" cap="flat" cmpd="sng" algn="ctr">
                      <a:noFill/>
                      <a:prstDash val="solid"/>
                      <a:round/>
                      <a:headEnd type="none" w="med" len="med"/>
                      <a:tailEnd type="none" w="med" len="med"/>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hMerge="1">
                  <a:txBody>
                    <a:bodyPr/>
                    <a:lstStyle/>
                    <a:p>
                      <a:pPr algn="ctr">
                        <a:lnSpc>
                          <a:spcPct val="100000"/>
                        </a:lnSpc>
                        <a:spcBef>
                          <a:spcPts val="200"/>
                        </a:spcBef>
                        <a:spcAft>
                          <a:spcPts val="100"/>
                        </a:spcAft>
                        <a:tabLst>
                          <a:tab pos="180340" algn="l"/>
                        </a:tabLst>
                      </a:pPr>
                      <a:r>
                        <a:rPr lang="en-US" sz="1200">
                          <a:solidFill>
                            <a:schemeClr val="tx1"/>
                          </a:solidFill>
                          <a:effectLst/>
                        </a:rPr>
                        <a:t>High dose octreotide arm</a:t>
                      </a:r>
                    </a:p>
                    <a:p>
                      <a:pPr algn="ctr">
                        <a:lnSpc>
                          <a:spcPct val="100000"/>
                        </a:lnSpc>
                        <a:spcBef>
                          <a:spcPts val="200"/>
                        </a:spcBef>
                        <a:spcAft>
                          <a:spcPts val="100"/>
                        </a:spcAft>
                        <a:tabLst>
                          <a:tab pos="180340" algn="l"/>
                        </a:tabLst>
                      </a:pPr>
                      <a:r>
                        <a:rPr lang="en-US" sz="1200">
                          <a:solidFill>
                            <a:schemeClr val="tx1"/>
                          </a:solidFill>
                          <a:effectLst/>
                        </a:rPr>
                        <a:t>n=75</a:t>
                      </a:r>
                      <a:endParaRPr lang="en-US" sz="1200">
                        <a:solidFill>
                          <a:schemeClr val="tx1"/>
                        </a:solidFill>
                        <a:effectLst/>
                        <a:latin typeface="+mn-lt"/>
                        <a:ea typeface="MS Mincho" panose="02020609040205080304" pitchFamily="49" charset="-128"/>
                        <a:cs typeface="Times New Roman" panose="02020603050405020304" pitchFamily="18" charset="0"/>
                      </a:endParaRPr>
                    </a:p>
                  </a:txBody>
                  <a:tcPr marL="21600" marR="34290" marT="21600" marB="34290">
                    <a:lnL w="12700" cap="flat" cmpd="sng" algn="ctr">
                      <a:noFill/>
                      <a:prstDash val="solid"/>
                      <a:round/>
                      <a:headEnd type="none" w="med" len="med"/>
                      <a:tailEnd type="none" w="med" len="med"/>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623353217"/>
                  </a:ext>
                </a:extLst>
              </a:tr>
              <a:tr h="418094">
                <a:tc>
                  <a:txBody>
                    <a:bodyPr/>
                    <a:lstStyle/>
                    <a:p>
                      <a:pPr marL="36000">
                        <a:lnSpc>
                          <a:spcPct val="100000"/>
                        </a:lnSpc>
                      </a:pPr>
                      <a:r>
                        <a:rPr lang="en-GB" sz="1200" b="0">
                          <a:solidFill>
                            <a:schemeClr val="bg1"/>
                          </a:solidFill>
                        </a:rPr>
                        <a:t>PFS</a:t>
                      </a:r>
                      <a:r>
                        <a:rPr lang="en-US" sz="1200" b="0">
                          <a:solidFill>
                            <a:schemeClr val="bg1"/>
                          </a:solidFill>
                        </a:rPr>
                        <a:t> median, mo (95% CI)</a:t>
                      </a:r>
                      <a:endParaRPr lang="en-GB" sz="1200" b="0">
                        <a:solidFill>
                          <a:schemeClr val="bg1"/>
                        </a:solidFill>
                      </a:endParaRPr>
                    </a:p>
                  </a:txBody>
                  <a:tcPr marL="8100" marR="34290" marT="810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CDCDCF"/>
                    </a:solidFill>
                  </a:tcPr>
                </a:tc>
                <a:tc>
                  <a:txBody>
                    <a:bodyPr/>
                    <a:lstStyle/>
                    <a:p>
                      <a:pPr algn="ctr">
                        <a:lnSpc>
                          <a:spcPct val="100000"/>
                        </a:lnSpc>
                      </a:pPr>
                      <a:r>
                        <a:rPr lang="en-GB" sz="1200" b="0">
                          <a:solidFill>
                            <a:schemeClr val="bg1"/>
                          </a:solidFill>
                        </a:rPr>
                        <a:t>22.8 </a:t>
                      </a:r>
                      <a:br>
                        <a:rPr lang="en-GB" sz="1200" b="0">
                          <a:solidFill>
                            <a:schemeClr val="bg1"/>
                          </a:solidFill>
                        </a:rPr>
                      </a:br>
                      <a:r>
                        <a:rPr lang="en-GB" sz="1200" b="0">
                          <a:solidFill>
                            <a:schemeClr val="bg1"/>
                          </a:solidFill>
                        </a:rPr>
                        <a:t>(19.4, NE)</a:t>
                      </a:r>
                    </a:p>
                  </a:txBody>
                  <a:tcPr marL="8100" marR="34290" marT="810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CDCDCF"/>
                    </a:solidFill>
                  </a:tcPr>
                </a:tc>
                <a:tc gridSpan="2">
                  <a:txBody>
                    <a:bodyPr/>
                    <a:lstStyle/>
                    <a:p>
                      <a:pPr algn="ctr">
                        <a:lnSpc>
                          <a:spcPct val="100000"/>
                        </a:lnSpc>
                      </a:pPr>
                      <a:r>
                        <a:rPr lang="en-GB" sz="1200" b="0">
                          <a:solidFill>
                            <a:schemeClr val="bg1"/>
                          </a:solidFill>
                        </a:rPr>
                        <a:t>8.5</a:t>
                      </a:r>
                      <a:br>
                        <a:rPr lang="en-GB" sz="1200" b="0">
                          <a:solidFill>
                            <a:schemeClr val="bg1"/>
                          </a:solidFill>
                        </a:rPr>
                      </a:br>
                      <a:r>
                        <a:rPr lang="en-GB" sz="1200" b="0">
                          <a:solidFill>
                            <a:schemeClr val="bg1"/>
                          </a:solidFill>
                        </a:rPr>
                        <a:t>(7.7, 13.8)</a:t>
                      </a:r>
                    </a:p>
                  </a:txBody>
                  <a:tcPr marL="8100" marR="34290" marT="810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CDCDCF"/>
                    </a:solidFill>
                  </a:tcPr>
                </a:tc>
                <a:tc hMerge="1">
                  <a:txBody>
                    <a:bodyPr/>
                    <a:lstStyle/>
                    <a:p>
                      <a:pPr algn="ctr">
                        <a:lnSpc>
                          <a:spcPct val="100000"/>
                        </a:lnSpc>
                      </a:pPr>
                      <a:r>
                        <a:rPr lang="en-GB" sz="1200" b="0">
                          <a:solidFill>
                            <a:schemeClr val="bg1"/>
                          </a:solidFill>
                        </a:rPr>
                        <a:t>8.5</a:t>
                      </a:r>
                      <a:br>
                        <a:rPr lang="en-GB" sz="1200" b="0">
                          <a:solidFill>
                            <a:schemeClr val="bg1"/>
                          </a:solidFill>
                        </a:rPr>
                      </a:br>
                      <a:r>
                        <a:rPr lang="en-GB" sz="1200" b="0">
                          <a:solidFill>
                            <a:schemeClr val="bg1"/>
                          </a:solidFill>
                        </a:rPr>
                        <a:t>(7.7, 13.8)</a:t>
                      </a:r>
                      <a:endParaRPr lang="en-US" sz="1200" b="0">
                        <a:solidFill>
                          <a:schemeClr val="bg1"/>
                        </a:solidFill>
                      </a:endParaRPr>
                    </a:p>
                  </a:txBody>
                  <a:tcPr marL="8100" marR="34290" marT="810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054705038"/>
                  </a:ext>
                </a:extLst>
              </a:tr>
              <a:tr h="230758">
                <a:tc>
                  <a:txBody>
                    <a:bodyPr/>
                    <a:lstStyle/>
                    <a:p>
                      <a:pPr marL="36000">
                        <a:lnSpc>
                          <a:spcPct val="100000"/>
                        </a:lnSpc>
                      </a:pPr>
                      <a:r>
                        <a:rPr lang="en-GB" sz="1200" b="0">
                          <a:solidFill>
                            <a:schemeClr val="bg1"/>
                          </a:solidFill>
                        </a:rPr>
                        <a:t>Stratified HR (95% CI)</a:t>
                      </a:r>
                    </a:p>
                  </a:txBody>
                  <a:tcPr marL="8100" marR="34290" marT="810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2F2F2"/>
                    </a:solidFill>
                  </a:tcPr>
                </a:tc>
                <a:tc gridSpan="3">
                  <a:txBody>
                    <a:bodyPr/>
                    <a:lstStyle/>
                    <a:p>
                      <a:pPr algn="ctr">
                        <a:lnSpc>
                          <a:spcPct val="100000"/>
                        </a:lnSpc>
                      </a:pPr>
                      <a:r>
                        <a:rPr lang="en-GB" sz="1200" b="0">
                          <a:solidFill>
                            <a:schemeClr val="bg1"/>
                          </a:solidFill>
                        </a:rPr>
                        <a:t>0.276 (0.182-0.418)</a:t>
                      </a:r>
                    </a:p>
                  </a:txBody>
                  <a:tcPr marL="8100" marR="34290" marT="810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2F2F2"/>
                    </a:solidFill>
                  </a:tcPr>
                </a:tc>
                <a:tc hMerge="1">
                  <a:txBody>
                    <a:bodyPr/>
                    <a:lstStyle/>
                    <a:p>
                      <a:endParaRPr lang="en-US"/>
                    </a:p>
                  </a:txBody>
                  <a:tcPr>
                    <a:lnT>
                      <a:noFill/>
                    </a:lnT>
                  </a:tcPr>
                </a:tc>
                <a:tc hMerge="1">
                  <a:txBody>
                    <a:bodyPr/>
                    <a:lstStyle/>
                    <a:p>
                      <a:pPr algn="ctr">
                        <a:lnSpc>
                          <a:spcPct val="100000"/>
                        </a:lnSpc>
                      </a:pPr>
                      <a:endParaRPr lang="en-US" sz="800" b="0">
                        <a:solidFill>
                          <a:schemeClr val="tx1"/>
                        </a:solidFill>
                      </a:endParaRPr>
                    </a:p>
                  </a:txBody>
                  <a:tcPr marL="10800" marR="45720" marT="10800" anchor="ctr">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5138748"/>
                  </a:ext>
                </a:extLst>
              </a:tr>
              <a:tr h="230758">
                <a:tc>
                  <a:txBody>
                    <a:bodyPr/>
                    <a:lstStyle/>
                    <a:p>
                      <a:pPr marL="180000">
                        <a:lnSpc>
                          <a:spcPct val="100000"/>
                        </a:lnSpc>
                      </a:pPr>
                      <a:r>
                        <a:rPr lang="en-GB" sz="1200" b="0" i="1">
                          <a:solidFill>
                            <a:schemeClr val="bg1"/>
                          </a:solidFill>
                        </a:rPr>
                        <a:t>P </a:t>
                      </a:r>
                      <a:r>
                        <a:rPr lang="en-GB" sz="1200" b="0">
                          <a:solidFill>
                            <a:schemeClr val="bg1"/>
                          </a:solidFill>
                        </a:rPr>
                        <a:t>value</a:t>
                      </a:r>
                    </a:p>
                  </a:txBody>
                  <a:tcPr marL="8100" marR="34290" marT="810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CDCDCF"/>
                    </a:solidFill>
                  </a:tcPr>
                </a:tc>
                <a:tc gridSpan="3">
                  <a:txBody>
                    <a:bodyPr/>
                    <a:lstStyle/>
                    <a:p>
                      <a:pPr algn="ctr">
                        <a:lnSpc>
                          <a:spcPct val="100000"/>
                        </a:lnSpc>
                      </a:pPr>
                      <a:r>
                        <a:rPr lang="en-GB" sz="1200" b="0">
                          <a:solidFill>
                            <a:schemeClr val="bg1"/>
                          </a:solidFill>
                        </a:rPr>
                        <a:t>&lt;.0001</a:t>
                      </a:r>
                    </a:p>
                  </a:txBody>
                  <a:tcPr marL="8100" marR="34290" marT="810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CDCDCF"/>
                    </a:solidFill>
                  </a:tcPr>
                </a:tc>
                <a:tc hMerge="1">
                  <a:txBody>
                    <a:bodyPr/>
                    <a:lstStyle/>
                    <a:p>
                      <a:endParaRPr lang="en-US"/>
                    </a:p>
                  </a:txBody>
                  <a:tcPr/>
                </a:tc>
                <a:tc hMerge="1">
                  <a:txBody>
                    <a:bodyPr/>
                    <a:lstStyle/>
                    <a:p>
                      <a:pPr algn="ctr">
                        <a:lnSpc>
                          <a:spcPct val="100000"/>
                        </a:lnSpc>
                      </a:pPr>
                      <a:endParaRPr lang="en-US" sz="800" b="0">
                        <a:solidFill>
                          <a:schemeClr val="tx1"/>
                        </a:solidFill>
                      </a:endParaRPr>
                    </a:p>
                  </a:txBody>
                  <a:tcPr marL="10800" marR="45720" marT="10800" anchor="ctr">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37499074"/>
                  </a:ext>
                </a:extLst>
              </a:tr>
              <a:tr h="605430">
                <a:tc>
                  <a:txBody>
                    <a:bodyPr/>
                    <a:lstStyle/>
                    <a:p>
                      <a:pPr marL="36000">
                        <a:lnSpc>
                          <a:spcPct val="100000"/>
                        </a:lnSpc>
                      </a:pPr>
                      <a:r>
                        <a:rPr lang="en-US" sz="1200" b="0">
                          <a:solidFill>
                            <a:schemeClr val="bg1"/>
                          </a:solidFill>
                        </a:rPr>
                        <a:t>Number of events, n (%)</a:t>
                      </a:r>
                    </a:p>
                    <a:p>
                      <a:pPr marL="180000">
                        <a:lnSpc>
                          <a:spcPct val="100000"/>
                        </a:lnSpc>
                      </a:pPr>
                      <a:r>
                        <a:rPr lang="en-US" sz="1200" b="0">
                          <a:solidFill>
                            <a:schemeClr val="bg1"/>
                          </a:solidFill>
                        </a:rPr>
                        <a:t>Progression</a:t>
                      </a:r>
                    </a:p>
                    <a:p>
                      <a:pPr marL="180000">
                        <a:lnSpc>
                          <a:spcPct val="100000"/>
                        </a:lnSpc>
                      </a:pPr>
                      <a:r>
                        <a:rPr lang="en-US" sz="1200" b="0">
                          <a:solidFill>
                            <a:schemeClr val="bg1"/>
                          </a:solidFill>
                        </a:rPr>
                        <a:t>Death</a:t>
                      </a:r>
                    </a:p>
                  </a:txBody>
                  <a:tcPr marL="8100" marR="34290" marT="810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gridSpan="2">
                  <a:txBody>
                    <a:bodyPr/>
                    <a:lstStyle/>
                    <a:p>
                      <a:pPr algn="ctr">
                        <a:lnSpc>
                          <a:spcPct val="100000"/>
                        </a:lnSpc>
                      </a:pPr>
                      <a:r>
                        <a:rPr lang="en-GB" sz="1200" b="0">
                          <a:solidFill>
                            <a:schemeClr val="bg1"/>
                          </a:solidFill>
                        </a:rPr>
                        <a:t>55 (36)</a:t>
                      </a:r>
                    </a:p>
                    <a:p>
                      <a:pPr algn="ctr">
                        <a:lnSpc>
                          <a:spcPct val="100000"/>
                        </a:lnSpc>
                      </a:pPr>
                      <a:r>
                        <a:rPr lang="en-GB" sz="1200" b="0">
                          <a:solidFill>
                            <a:schemeClr val="bg1"/>
                          </a:solidFill>
                        </a:rPr>
                        <a:t>47 (31)</a:t>
                      </a:r>
                    </a:p>
                    <a:p>
                      <a:pPr algn="ctr">
                        <a:lnSpc>
                          <a:spcPct val="100000"/>
                        </a:lnSpc>
                      </a:pPr>
                      <a:r>
                        <a:rPr lang="en-GB" sz="1200" b="0">
                          <a:solidFill>
                            <a:schemeClr val="bg1"/>
                          </a:solidFill>
                        </a:rPr>
                        <a:t>8 (5)</a:t>
                      </a:r>
                      <a:endParaRPr lang="en-US" sz="1200" b="0">
                        <a:solidFill>
                          <a:schemeClr val="bg1"/>
                        </a:solidFill>
                      </a:endParaRPr>
                    </a:p>
                  </a:txBody>
                  <a:tcPr marL="8100" marR="34290" marT="810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hMerge="1">
                  <a:txBody>
                    <a:bodyPr/>
                    <a:lstStyle/>
                    <a:p>
                      <a:pPr algn="ctr">
                        <a:lnSpc>
                          <a:spcPct val="100000"/>
                        </a:lnSpc>
                      </a:pPr>
                      <a:endParaRPr lang="en-US" sz="1200" b="0">
                        <a:solidFill>
                          <a:schemeClr val="bg1"/>
                        </a:solidFill>
                      </a:endParaRPr>
                    </a:p>
                  </a:txBody>
                  <a:tcPr marL="8100" marR="34290" marT="810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lnSpc>
                          <a:spcPct val="100000"/>
                        </a:lnSpc>
                      </a:pPr>
                      <a:r>
                        <a:rPr lang="en-GB" sz="1200" b="0">
                          <a:solidFill>
                            <a:schemeClr val="bg1"/>
                          </a:solidFill>
                        </a:rPr>
                        <a:t>46 (61)</a:t>
                      </a:r>
                    </a:p>
                    <a:p>
                      <a:pPr algn="ctr">
                        <a:lnSpc>
                          <a:spcPct val="100000"/>
                        </a:lnSpc>
                      </a:pPr>
                      <a:r>
                        <a:rPr lang="en-GB" sz="1200" b="0">
                          <a:solidFill>
                            <a:schemeClr val="bg1"/>
                          </a:solidFill>
                        </a:rPr>
                        <a:t>41 (55)</a:t>
                      </a:r>
                    </a:p>
                    <a:p>
                      <a:pPr algn="ctr">
                        <a:lnSpc>
                          <a:spcPct val="100000"/>
                        </a:lnSpc>
                      </a:pPr>
                      <a:r>
                        <a:rPr lang="en-GB" sz="1200" b="0">
                          <a:solidFill>
                            <a:schemeClr val="bg1"/>
                          </a:solidFill>
                        </a:rPr>
                        <a:t>5 (7)</a:t>
                      </a:r>
                      <a:endParaRPr lang="en-US" sz="1200" b="0">
                        <a:solidFill>
                          <a:schemeClr val="bg1"/>
                        </a:solidFill>
                      </a:endParaRPr>
                    </a:p>
                  </a:txBody>
                  <a:tcPr marL="8100" marR="34290" marT="8100" marB="34290" anchor="ctr">
                    <a:lnL>
                      <a:noFill/>
                    </a:lnL>
                    <a:lnR>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808422317"/>
                  </a:ext>
                </a:extLst>
              </a:tr>
            </a:tbl>
          </a:graphicData>
        </a:graphic>
      </p:graphicFrame>
      <p:sp>
        <p:nvSpPr>
          <p:cNvPr id="103" name="TextBox 102">
            <a:extLst>
              <a:ext uri="{FF2B5EF4-FFF2-40B4-BE49-F238E27FC236}">
                <a16:creationId xmlns:a16="http://schemas.microsoft.com/office/drawing/2014/main" id="{F6EFC9D7-73E0-D598-58E2-8C2F75818829}"/>
              </a:ext>
            </a:extLst>
          </p:cNvPr>
          <p:cNvSpPr txBox="1"/>
          <p:nvPr/>
        </p:nvSpPr>
        <p:spPr>
          <a:xfrm>
            <a:off x="411480" y="6364224"/>
            <a:ext cx="3124200" cy="276999"/>
          </a:xfrm>
          <a:prstGeom prst="rect">
            <a:avLst/>
          </a:prstGeom>
          <a:noFill/>
        </p:spPr>
        <p:txBody>
          <a:bodyPr wrap="square" rtlCol="0">
            <a:spAutoFit/>
          </a:bodyPr>
          <a:lstStyle/>
          <a:p>
            <a:r>
              <a:rPr lang="en-US" sz="1200" b="0">
                <a:solidFill>
                  <a:schemeClr val="bg2"/>
                </a:solidFill>
                <a:latin typeface="+mn-lt"/>
              </a:rPr>
              <a:t>Singh. Lancet. 2024;403:2807.</a:t>
            </a:r>
          </a:p>
        </p:txBody>
      </p:sp>
      <p:grpSp>
        <p:nvGrpSpPr>
          <p:cNvPr id="251" name="Group 250">
            <a:extLst>
              <a:ext uri="{FF2B5EF4-FFF2-40B4-BE49-F238E27FC236}">
                <a16:creationId xmlns:a16="http://schemas.microsoft.com/office/drawing/2014/main" id="{E33CDD1B-A236-1D9F-C96C-4CB7E0CA9F19}"/>
              </a:ext>
            </a:extLst>
          </p:cNvPr>
          <p:cNvGrpSpPr/>
          <p:nvPr/>
        </p:nvGrpSpPr>
        <p:grpSpPr>
          <a:xfrm>
            <a:off x="233549" y="1938214"/>
            <a:ext cx="6925881" cy="3642448"/>
            <a:chOff x="349295" y="2227581"/>
            <a:chExt cx="6925881" cy="3642448"/>
          </a:xfrm>
        </p:grpSpPr>
        <p:sp>
          <p:nvSpPr>
            <p:cNvPr id="248" name="Freeform 247">
              <a:extLst>
                <a:ext uri="{FF2B5EF4-FFF2-40B4-BE49-F238E27FC236}">
                  <a16:creationId xmlns:a16="http://schemas.microsoft.com/office/drawing/2014/main" id="{27BCB199-94A5-131E-7EEB-3557CA76BC81}"/>
                </a:ext>
              </a:extLst>
            </p:cNvPr>
            <p:cNvSpPr/>
            <p:nvPr/>
          </p:nvSpPr>
          <p:spPr bwMode="auto">
            <a:xfrm>
              <a:off x="1079454" y="2376780"/>
              <a:ext cx="4862495" cy="1865112"/>
            </a:xfrm>
            <a:custGeom>
              <a:avLst/>
              <a:gdLst>
                <a:gd name="connsiteX0" fmla="*/ 0 w 4862495"/>
                <a:gd name="connsiteY0" fmla="*/ 0 h 1865112"/>
                <a:gd name="connsiteX1" fmla="*/ 141947 w 4862495"/>
                <a:gd name="connsiteY1" fmla="*/ 0 h 1865112"/>
                <a:gd name="connsiteX2" fmla="*/ 141947 w 4862495"/>
                <a:gd name="connsiteY2" fmla="*/ 42914 h 1865112"/>
                <a:gd name="connsiteX3" fmla="*/ 544679 w 4862495"/>
                <a:gd name="connsiteY3" fmla="*/ 42914 h 1865112"/>
                <a:gd name="connsiteX4" fmla="*/ 544679 w 4862495"/>
                <a:gd name="connsiteY4" fmla="*/ 82527 h 1865112"/>
                <a:gd name="connsiteX5" fmla="*/ 620604 w 4862495"/>
                <a:gd name="connsiteY5" fmla="*/ 82527 h 1865112"/>
                <a:gd name="connsiteX6" fmla="*/ 620604 w 4862495"/>
                <a:gd name="connsiteY6" fmla="*/ 128742 h 1865112"/>
                <a:gd name="connsiteX7" fmla="*/ 676722 w 4862495"/>
                <a:gd name="connsiteY7" fmla="*/ 128742 h 1865112"/>
                <a:gd name="connsiteX8" fmla="*/ 676722 w 4862495"/>
                <a:gd name="connsiteY8" fmla="*/ 171656 h 1865112"/>
                <a:gd name="connsiteX9" fmla="*/ 808765 w 4862495"/>
                <a:gd name="connsiteY9" fmla="*/ 171656 h 1865112"/>
                <a:gd name="connsiteX10" fmla="*/ 808765 w 4862495"/>
                <a:gd name="connsiteY10" fmla="*/ 204667 h 1865112"/>
                <a:gd name="connsiteX11" fmla="*/ 967217 w 4862495"/>
                <a:gd name="connsiteY11" fmla="*/ 204667 h 1865112"/>
                <a:gd name="connsiteX12" fmla="*/ 967217 w 4862495"/>
                <a:gd name="connsiteY12" fmla="*/ 240979 h 1865112"/>
                <a:gd name="connsiteX13" fmla="*/ 1300627 w 4862495"/>
                <a:gd name="connsiteY13" fmla="*/ 240979 h 1865112"/>
                <a:gd name="connsiteX14" fmla="*/ 1300627 w 4862495"/>
                <a:gd name="connsiteY14" fmla="*/ 290495 h 1865112"/>
                <a:gd name="connsiteX15" fmla="*/ 1379853 w 4862495"/>
                <a:gd name="connsiteY15" fmla="*/ 290495 h 1865112"/>
                <a:gd name="connsiteX16" fmla="*/ 1379853 w 4862495"/>
                <a:gd name="connsiteY16" fmla="*/ 346614 h 1865112"/>
                <a:gd name="connsiteX17" fmla="*/ 1422767 w 4862495"/>
                <a:gd name="connsiteY17" fmla="*/ 346614 h 1865112"/>
                <a:gd name="connsiteX18" fmla="*/ 1422767 w 4862495"/>
                <a:gd name="connsiteY18" fmla="*/ 382925 h 1865112"/>
                <a:gd name="connsiteX19" fmla="*/ 1465681 w 4862495"/>
                <a:gd name="connsiteY19" fmla="*/ 382925 h 1865112"/>
                <a:gd name="connsiteX20" fmla="*/ 1465681 w 4862495"/>
                <a:gd name="connsiteY20" fmla="*/ 425839 h 1865112"/>
                <a:gd name="connsiteX21" fmla="*/ 1591122 w 4862495"/>
                <a:gd name="connsiteY21" fmla="*/ 425839 h 1865112"/>
                <a:gd name="connsiteX22" fmla="*/ 1591122 w 4862495"/>
                <a:gd name="connsiteY22" fmla="*/ 462151 h 1865112"/>
                <a:gd name="connsiteX23" fmla="*/ 1815596 w 4862495"/>
                <a:gd name="connsiteY23" fmla="*/ 462151 h 1865112"/>
                <a:gd name="connsiteX24" fmla="*/ 1815596 w 4862495"/>
                <a:gd name="connsiteY24" fmla="*/ 501764 h 1865112"/>
                <a:gd name="connsiteX25" fmla="*/ 1851908 w 4862495"/>
                <a:gd name="connsiteY25" fmla="*/ 501764 h 1865112"/>
                <a:gd name="connsiteX26" fmla="*/ 1851908 w 4862495"/>
                <a:gd name="connsiteY26" fmla="*/ 557883 h 1865112"/>
                <a:gd name="connsiteX27" fmla="*/ 1937736 w 4862495"/>
                <a:gd name="connsiteY27" fmla="*/ 557883 h 1865112"/>
                <a:gd name="connsiteX28" fmla="*/ 1937736 w 4862495"/>
                <a:gd name="connsiteY28" fmla="*/ 557883 h 1865112"/>
                <a:gd name="connsiteX29" fmla="*/ 2076381 w 4862495"/>
                <a:gd name="connsiteY29" fmla="*/ 557883 h 1865112"/>
                <a:gd name="connsiteX30" fmla="*/ 2076381 w 4862495"/>
                <a:gd name="connsiteY30" fmla="*/ 597496 h 1865112"/>
                <a:gd name="connsiteX31" fmla="*/ 2284350 w 4862495"/>
                <a:gd name="connsiteY31" fmla="*/ 597496 h 1865112"/>
                <a:gd name="connsiteX32" fmla="*/ 2284350 w 4862495"/>
                <a:gd name="connsiteY32" fmla="*/ 643711 h 1865112"/>
                <a:gd name="connsiteX33" fmla="*/ 2330565 w 4862495"/>
                <a:gd name="connsiteY33" fmla="*/ 643711 h 1865112"/>
                <a:gd name="connsiteX34" fmla="*/ 2330565 w 4862495"/>
                <a:gd name="connsiteY34" fmla="*/ 703130 h 1865112"/>
                <a:gd name="connsiteX35" fmla="*/ 2360275 w 4862495"/>
                <a:gd name="connsiteY35" fmla="*/ 703130 h 1865112"/>
                <a:gd name="connsiteX36" fmla="*/ 2360275 w 4862495"/>
                <a:gd name="connsiteY36" fmla="*/ 759249 h 1865112"/>
                <a:gd name="connsiteX37" fmla="*/ 2456006 w 4862495"/>
                <a:gd name="connsiteY37" fmla="*/ 759249 h 1865112"/>
                <a:gd name="connsiteX38" fmla="*/ 2456006 w 4862495"/>
                <a:gd name="connsiteY38" fmla="*/ 812066 h 1865112"/>
                <a:gd name="connsiteX39" fmla="*/ 2498920 w 4862495"/>
                <a:gd name="connsiteY39" fmla="*/ 812066 h 1865112"/>
                <a:gd name="connsiteX40" fmla="*/ 2498920 w 4862495"/>
                <a:gd name="connsiteY40" fmla="*/ 851679 h 1865112"/>
                <a:gd name="connsiteX41" fmla="*/ 2772910 w 4862495"/>
                <a:gd name="connsiteY41" fmla="*/ 851679 h 1865112"/>
                <a:gd name="connsiteX42" fmla="*/ 2772910 w 4862495"/>
                <a:gd name="connsiteY42" fmla="*/ 950712 h 1865112"/>
                <a:gd name="connsiteX43" fmla="*/ 2848835 w 4862495"/>
                <a:gd name="connsiteY43" fmla="*/ 950712 h 1865112"/>
                <a:gd name="connsiteX44" fmla="*/ 2848835 w 4862495"/>
                <a:gd name="connsiteY44" fmla="*/ 983723 h 1865112"/>
                <a:gd name="connsiteX45" fmla="*/ 3188846 w 4862495"/>
                <a:gd name="connsiteY45" fmla="*/ 983723 h 1865112"/>
                <a:gd name="connsiteX46" fmla="*/ 3188846 w 4862495"/>
                <a:gd name="connsiteY46" fmla="*/ 1029938 h 1865112"/>
                <a:gd name="connsiteX47" fmla="*/ 3235062 w 4862495"/>
                <a:gd name="connsiteY47" fmla="*/ 1029938 h 1865112"/>
                <a:gd name="connsiteX48" fmla="*/ 3235062 w 4862495"/>
                <a:gd name="connsiteY48" fmla="*/ 1224702 h 1865112"/>
                <a:gd name="connsiteX49" fmla="*/ 3647697 w 4862495"/>
                <a:gd name="connsiteY49" fmla="*/ 1224702 h 1865112"/>
                <a:gd name="connsiteX50" fmla="*/ 3647697 w 4862495"/>
                <a:gd name="connsiteY50" fmla="*/ 1261014 h 1865112"/>
                <a:gd name="connsiteX51" fmla="*/ 3717020 w 4862495"/>
                <a:gd name="connsiteY51" fmla="*/ 1261014 h 1865112"/>
                <a:gd name="connsiteX52" fmla="*/ 3717020 w 4862495"/>
                <a:gd name="connsiteY52" fmla="*/ 1313831 h 1865112"/>
                <a:gd name="connsiteX53" fmla="*/ 3766536 w 4862495"/>
                <a:gd name="connsiteY53" fmla="*/ 1313831 h 1865112"/>
                <a:gd name="connsiteX54" fmla="*/ 3766536 w 4862495"/>
                <a:gd name="connsiteY54" fmla="*/ 1369949 h 1865112"/>
                <a:gd name="connsiteX55" fmla="*/ 3766536 w 4862495"/>
                <a:gd name="connsiteY55" fmla="*/ 1369949 h 1865112"/>
                <a:gd name="connsiteX56" fmla="*/ 3802848 w 4862495"/>
                <a:gd name="connsiteY56" fmla="*/ 1406261 h 1865112"/>
                <a:gd name="connsiteX57" fmla="*/ 3802848 w 4862495"/>
                <a:gd name="connsiteY57" fmla="*/ 1455777 h 1865112"/>
                <a:gd name="connsiteX58" fmla="*/ 4182472 w 4862495"/>
                <a:gd name="connsiteY58" fmla="*/ 1455777 h 1865112"/>
                <a:gd name="connsiteX59" fmla="*/ 4182472 w 4862495"/>
                <a:gd name="connsiteY59" fmla="*/ 1525100 h 1865112"/>
                <a:gd name="connsiteX60" fmla="*/ 4657828 w 4862495"/>
                <a:gd name="connsiteY60" fmla="*/ 1525100 h 1865112"/>
                <a:gd name="connsiteX61" fmla="*/ 4657828 w 4862495"/>
                <a:gd name="connsiteY61" fmla="*/ 1630735 h 1865112"/>
                <a:gd name="connsiteX62" fmla="*/ 4829485 w 4862495"/>
                <a:gd name="connsiteY62" fmla="*/ 1630735 h 1865112"/>
                <a:gd name="connsiteX63" fmla="*/ 4829485 w 4862495"/>
                <a:gd name="connsiteY63" fmla="*/ 1746273 h 1865112"/>
                <a:gd name="connsiteX64" fmla="*/ 4862495 w 4862495"/>
                <a:gd name="connsiteY64" fmla="*/ 1746273 h 1865112"/>
                <a:gd name="connsiteX65" fmla="*/ 4862495 w 4862495"/>
                <a:gd name="connsiteY65" fmla="*/ 1865112 h 186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862495" h="1865112">
                  <a:moveTo>
                    <a:pt x="0" y="0"/>
                  </a:moveTo>
                  <a:lnTo>
                    <a:pt x="141947" y="0"/>
                  </a:lnTo>
                  <a:lnTo>
                    <a:pt x="141947" y="42914"/>
                  </a:lnTo>
                  <a:lnTo>
                    <a:pt x="544679" y="42914"/>
                  </a:lnTo>
                  <a:lnTo>
                    <a:pt x="544679" y="82527"/>
                  </a:lnTo>
                  <a:lnTo>
                    <a:pt x="620604" y="82527"/>
                  </a:lnTo>
                  <a:lnTo>
                    <a:pt x="620604" y="128742"/>
                  </a:lnTo>
                  <a:lnTo>
                    <a:pt x="676722" y="128742"/>
                  </a:lnTo>
                  <a:lnTo>
                    <a:pt x="676722" y="171656"/>
                  </a:lnTo>
                  <a:lnTo>
                    <a:pt x="808765" y="171656"/>
                  </a:lnTo>
                  <a:lnTo>
                    <a:pt x="808765" y="204667"/>
                  </a:lnTo>
                  <a:lnTo>
                    <a:pt x="967217" y="204667"/>
                  </a:lnTo>
                  <a:lnTo>
                    <a:pt x="967217" y="240979"/>
                  </a:lnTo>
                  <a:lnTo>
                    <a:pt x="1300627" y="240979"/>
                  </a:lnTo>
                  <a:lnTo>
                    <a:pt x="1300627" y="290495"/>
                  </a:lnTo>
                  <a:lnTo>
                    <a:pt x="1379853" y="290495"/>
                  </a:lnTo>
                  <a:lnTo>
                    <a:pt x="1379853" y="346614"/>
                  </a:lnTo>
                  <a:lnTo>
                    <a:pt x="1422767" y="346614"/>
                  </a:lnTo>
                  <a:lnTo>
                    <a:pt x="1422767" y="382925"/>
                  </a:lnTo>
                  <a:lnTo>
                    <a:pt x="1465681" y="382925"/>
                  </a:lnTo>
                  <a:lnTo>
                    <a:pt x="1465681" y="425839"/>
                  </a:lnTo>
                  <a:lnTo>
                    <a:pt x="1591122" y="425839"/>
                  </a:lnTo>
                  <a:lnTo>
                    <a:pt x="1591122" y="462151"/>
                  </a:lnTo>
                  <a:lnTo>
                    <a:pt x="1815596" y="462151"/>
                  </a:lnTo>
                  <a:lnTo>
                    <a:pt x="1815596" y="501764"/>
                  </a:lnTo>
                  <a:lnTo>
                    <a:pt x="1851908" y="501764"/>
                  </a:lnTo>
                  <a:lnTo>
                    <a:pt x="1851908" y="557883"/>
                  </a:lnTo>
                  <a:lnTo>
                    <a:pt x="1937736" y="557883"/>
                  </a:lnTo>
                  <a:lnTo>
                    <a:pt x="1937736" y="557883"/>
                  </a:lnTo>
                  <a:lnTo>
                    <a:pt x="2076381" y="557883"/>
                  </a:lnTo>
                  <a:lnTo>
                    <a:pt x="2076381" y="597496"/>
                  </a:lnTo>
                  <a:lnTo>
                    <a:pt x="2284350" y="597496"/>
                  </a:lnTo>
                  <a:lnTo>
                    <a:pt x="2284350" y="643711"/>
                  </a:lnTo>
                  <a:lnTo>
                    <a:pt x="2330565" y="643711"/>
                  </a:lnTo>
                  <a:lnTo>
                    <a:pt x="2330565" y="703130"/>
                  </a:lnTo>
                  <a:lnTo>
                    <a:pt x="2360275" y="703130"/>
                  </a:lnTo>
                  <a:lnTo>
                    <a:pt x="2360275" y="759249"/>
                  </a:lnTo>
                  <a:lnTo>
                    <a:pt x="2456006" y="759249"/>
                  </a:lnTo>
                  <a:lnTo>
                    <a:pt x="2456006" y="812066"/>
                  </a:lnTo>
                  <a:lnTo>
                    <a:pt x="2498920" y="812066"/>
                  </a:lnTo>
                  <a:lnTo>
                    <a:pt x="2498920" y="851679"/>
                  </a:lnTo>
                  <a:lnTo>
                    <a:pt x="2772910" y="851679"/>
                  </a:lnTo>
                  <a:lnTo>
                    <a:pt x="2772910" y="950712"/>
                  </a:lnTo>
                  <a:lnTo>
                    <a:pt x="2848835" y="950712"/>
                  </a:lnTo>
                  <a:lnTo>
                    <a:pt x="2848835" y="983723"/>
                  </a:lnTo>
                  <a:lnTo>
                    <a:pt x="3188846" y="983723"/>
                  </a:lnTo>
                  <a:lnTo>
                    <a:pt x="3188846" y="1029938"/>
                  </a:lnTo>
                  <a:lnTo>
                    <a:pt x="3235062" y="1029938"/>
                  </a:lnTo>
                  <a:lnTo>
                    <a:pt x="3235062" y="1224702"/>
                  </a:lnTo>
                  <a:lnTo>
                    <a:pt x="3647697" y="1224702"/>
                  </a:lnTo>
                  <a:lnTo>
                    <a:pt x="3647697" y="1261014"/>
                  </a:lnTo>
                  <a:lnTo>
                    <a:pt x="3717020" y="1261014"/>
                  </a:lnTo>
                  <a:lnTo>
                    <a:pt x="3717020" y="1313831"/>
                  </a:lnTo>
                  <a:lnTo>
                    <a:pt x="3766536" y="1313831"/>
                  </a:lnTo>
                  <a:lnTo>
                    <a:pt x="3766536" y="1369949"/>
                  </a:lnTo>
                  <a:lnTo>
                    <a:pt x="3766536" y="1369949"/>
                  </a:lnTo>
                  <a:lnTo>
                    <a:pt x="3802848" y="1406261"/>
                  </a:lnTo>
                  <a:lnTo>
                    <a:pt x="3802848" y="1455777"/>
                  </a:lnTo>
                  <a:lnTo>
                    <a:pt x="4182472" y="1455777"/>
                  </a:lnTo>
                  <a:lnTo>
                    <a:pt x="4182472" y="1525100"/>
                  </a:lnTo>
                  <a:lnTo>
                    <a:pt x="4657828" y="1525100"/>
                  </a:lnTo>
                  <a:lnTo>
                    <a:pt x="4657828" y="1630735"/>
                  </a:lnTo>
                  <a:lnTo>
                    <a:pt x="4829485" y="1630735"/>
                  </a:lnTo>
                  <a:lnTo>
                    <a:pt x="4829485" y="1746273"/>
                  </a:lnTo>
                  <a:lnTo>
                    <a:pt x="4862495" y="1746273"/>
                  </a:lnTo>
                  <a:lnTo>
                    <a:pt x="4862495" y="1865112"/>
                  </a:lnTo>
                </a:path>
              </a:pathLst>
            </a:custGeom>
            <a:noFill/>
            <a:ln w="28575">
              <a:solidFill>
                <a:srgbClr val="01587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250" name="Straight Connector 249">
              <a:extLst>
                <a:ext uri="{FF2B5EF4-FFF2-40B4-BE49-F238E27FC236}">
                  <a16:creationId xmlns:a16="http://schemas.microsoft.com/office/drawing/2014/main" id="{381A5581-CD1D-6124-B2CD-3A7A6CFF6241}"/>
                </a:ext>
              </a:extLst>
            </p:cNvPr>
            <p:cNvCxnSpPr/>
            <p:nvPr/>
          </p:nvCxnSpPr>
          <p:spPr bwMode="auto">
            <a:xfrm>
              <a:off x="5928532" y="4233669"/>
              <a:ext cx="1176176" cy="0"/>
            </a:xfrm>
            <a:prstGeom prst="line">
              <a:avLst/>
            </a:prstGeom>
            <a:noFill/>
            <a:ln w="28575" cap="flat" cmpd="sng" algn="ctr">
              <a:solidFill>
                <a:srgbClr val="015873"/>
              </a:solidFill>
              <a:prstDash val="solid"/>
              <a:round/>
              <a:headEnd type="none" w="med" len="med"/>
              <a:tailEnd type="none" w="med" len="med"/>
            </a:ln>
            <a:effectLst/>
          </p:spPr>
        </p:cxnSp>
        <p:sp>
          <p:nvSpPr>
            <p:cNvPr id="246" name="Freeform 245">
              <a:extLst>
                <a:ext uri="{FF2B5EF4-FFF2-40B4-BE49-F238E27FC236}">
                  <a16:creationId xmlns:a16="http://schemas.microsoft.com/office/drawing/2014/main" id="{0665233C-6974-F13F-3370-64EB72E17296}"/>
                </a:ext>
              </a:extLst>
            </p:cNvPr>
            <p:cNvSpPr/>
            <p:nvPr/>
          </p:nvSpPr>
          <p:spPr bwMode="auto">
            <a:xfrm>
              <a:off x="1079454" y="2376780"/>
              <a:ext cx="4690839" cy="2343769"/>
            </a:xfrm>
            <a:custGeom>
              <a:avLst/>
              <a:gdLst>
                <a:gd name="connsiteX0" fmla="*/ 0 w 4690839"/>
                <a:gd name="connsiteY0" fmla="*/ 0 h 2343769"/>
                <a:gd name="connsiteX1" fmla="*/ 191463 w 4690839"/>
                <a:gd name="connsiteY1" fmla="*/ 0 h 2343769"/>
                <a:gd name="connsiteX2" fmla="*/ 191463 w 4690839"/>
                <a:gd name="connsiteY2" fmla="*/ 56118 h 2343769"/>
                <a:gd name="connsiteX3" fmla="*/ 303700 w 4690839"/>
                <a:gd name="connsiteY3" fmla="*/ 56118 h 2343769"/>
                <a:gd name="connsiteX4" fmla="*/ 303700 w 4690839"/>
                <a:gd name="connsiteY4" fmla="*/ 102333 h 2343769"/>
                <a:gd name="connsiteX5" fmla="*/ 359818 w 4690839"/>
                <a:gd name="connsiteY5" fmla="*/ 102333 h 2343769"/>
                <a:gd name="connsiteX6" fmla="*/ 359818 w 4690839"/>
                <a:gd name="connsiteY6" fmla="*/ 174957 h 2343769"/>
                <a:gd name="connsiteX7" fmla="*/ 439044 w 4690839"/>
                <a:gd name="connsiteY7" fmla="*/ 174957 h 2343769"/>
                <a:gd name="connsiteX8" fmla="*/ 439044 w 4690839"/>
                <a:gd name="connsiteY8" fmla="*/ 234377 h 2343769"/>
                <a:gd name="connsiteX9" fmla="*/ 488560 w 4690839"/>
                <a:gd name="connsiteY9" fmla="*/ 234377 h 2343769"/>
                <a:gd name="connsiteX10" fmla="*/ 488560 w 4690839"/>
                <a:gd name="connsiteY10" fmla="*/ 270689 h 2343769"/>
                <a:gd name="connsiteX11" fmla="*/ 521571 w 4690839"/>
                <a:gd name="connsiteY11" fmla="*/ 270689 h 2343769"/>
                <a:gd name="connsiteX12" fmla="*/ 521571 w 4690839"/>
                <a:gd name="connsiteY12" fmla="*/ 310302 h 2343769"/>
                <a:gd name="connsiteX13" fmla="*/ 587593 w 4690839"/>
                <a:gd name="connsiteY13" fmla="*/ 310302 h 2343769"/>
                <a:gd name="connsiteX14" fmla="*/ 587593 w 4690839"/>
                <a:gd name="connsiteY14" fmla="*/ 373022 h 2343769"/>
                <a:gd name="connsiteX15" fmla="*/ 627206 w 4690839"/>
                <a:gd name="connsiteY15" fmla="*/ 373022 h 2343769"/>
                <a:gd name="connsiteX16" fmla="*/ 627206 w 4690839"/>
                <a:gd name="connsiteY16" fmla="*/ 561184 h 2343769"/>
                <a:gd name="connsiteX17" fmla="*/ 627206 w 4690839"/>
                <a:gd name="connsiteY17" fmla="*/ 561184 h 2343769"/>
                <a:gd name="connsiteX18" fmla="*/ 627206 w 4690839"/>
                <a:gd name="connsiteY18" fmla="*/ 693227 h 2343769"/>
                <a:gd name="connsiteX19" fmla="*/ 680023 w 4690839"/>
                <a:gd name="connsiteY19" fmla="*/ 693227 h 2343769"/>
                <a:gd name="connsiteX20" fmla="*/ 680023 w 4690839"/>
                <a:gd name="connsiteY20" fmla="*/ 782356 h 2343769"/>
                <a:gd name="connsiteX21" fmla="*/ 901196 w 4690839"/>
                <a:gd name="connsiteY21" fmla="*/ 782356 h 2343769"/>
                <a:gd name="connsiteX22" fmla="*/ 901196 w 4690839"/>
                <a:gd name="connsiteY22" fmla="*/ 868185 h 2343769"/>
                <a:gd name="connsiteX23" fmla="*/ 944110 w 4690839"/>
                <a:gd name="connsiteY23" fmla="*/ 868185 h 2343769"/>
                <a:gd name="connsiteX24" fmla="*/ 944110 w 4690839"/>
                <a:gd name="connsiteY24" fmla="*/ 973819 h 2343769"/>
                <a:gd name="connsiteX25" fmla="*/ 944110 w 4690839"/>
                <a:gd name="connsiteY25" fmla="*/ 973819 h 2343769"/>
                <a:gd name="connsiteX26" fmla="*/ 944110 w 4690839"/>
                <a:gd name="connsiteY26" fmla="*/ 1039841 h 2343769"/>
                <a:gd name="connsiteX27" fmla="*/ 1290724 w 4690839"/>
                <a:gd name="connsiteY27" fmla="*/ 1039841 h 2343769"/>
                <a:gd name="connsiteX28" fmla="*/ 1290724 w 4690839"/>
                <a:gd name="connsiteY28" fmla="*/ 1122368 h 2343769"/>
                <a:gd name="connsiteX29" fmla="*/ 1336939 w 4690839"/>
                <a:gd name="connsiteY29" fmla="*/ 1122368 h 2343769"/>
                <a:gd name="connsiteX30" fmla="*/ 1336939 w 4690839"/>
                <a:gd name="connsiteY30" fmla="*/ 1171884 h 2343769"/>
                <a:gd name="connsiteX31" fmla="*/ 1389756 w 4690839"/>
                <a:gd name="connsiteY31" fmla="*/ 1171884 h 2343769"/>
                <a:gd name="connsiteX32" fmla="*/ 1389756 w 4690839"/>
                <a:gd name="connsiteY32" fmla="*/ 1270917 h 2343769"/>
                <a:gd name="connsiteX33" fmla="*/ 1419466 w 4690839"/>
                <a:gd name="connsiteY33" fmla="*/ 1270917 h 2343769"/>
                <a:gd name="connsiteX34" fmla="*/ 1419466 w 4690839"/>
                <a:gd name="connsiteY34" fmla="*/ 1459078 h 2343769"/>
                <a:gd name="connsiteX35" fmla="*/ 1465681 w 4690839"/>
                <a:gd name="connsiteY35" fmla="*/ 1459078 h 2343769"/>
                <a:gd name="connsiteX36" fmla="*/ 1465681 w 4690839"/>
                <a:gd name="connsiteY36" fmla="*/ 1525100 h 2343769"/>
                <a:gd name="connsiteX37" fmla="*/ 1495391 w 4690839"/>
                <a:gd name="connsiteY37" fmla="*/ 1525100 h 2343769"/>
                <a:gd name="connsiteX38" fmla="*/ 1495391 w 4690839"/>
                <a:gd name="connsiteY38" fmla="*/ 1574616 h 2343769"/>
                <a:gd name="connsiteX39" fmla="*/ 1528402 w 4690839"/>
                <a:gd name="connsiteY39" fmla="*/ 1574616 h 2343769"/>
                <a:gd name="connsiteX40" fmla="*/ 1528402 w 4690839"/>
                <a:gd name="connsiteY40" fmla="*/ 1624133 h 2343769"/>
                <a:gd name="connsiteX41" fmla="*/ 1838703 w 4690839"/>
                <a:gd name="connsiteY41" fmla="*/ 1624133 h 2343769"/>
                <a:gd name="connsiteX42" fmla="*/ 1838703 w 4690839"/>
                <a:gd name="connsiteY42" fmla="*/ 1686853 h 2343769"/>
                <a:gd name="connsiteX43" fmla="*/ 2307457 w 4690839"/>
                <a:gd name="connsiteY43" fmla="*/ 1686853 h 2343769"/>
                <a:gd name="connsiteX44" fmla="*/ 2307457 w 4690839"/>
                <a:gd name="connsiteY44" fmla="*/ 1851907 h 2343769"/>
                <a:gd name="connsiteX45" fmla="*/ 2736598 w 4690839"/>
                <a:gd name="connsiteY45" fmla="*/ 1851907 h 2343769"/>
                <a:gd name="connsiteX46" fmla="*/ 2736598 w 4690839"/>
                <a:gd name="connsiteY46" fmla="*/ 1908026 h 2343769"/>
                <a:gd name="connsiteX47" fmla="*/ 2736598 w 4690839"/>
                <a:gd name="connsiteY47" fmla="*/ 1908026 h 2343769"/>
                <a:gd name="connsiteX48" fmla="*/ 2772910 w 4690839"/>
                <a:gd name="connsiteY48" fmla="*/ 1908026 h 2343769"/>
                <a:gd name="connsiteX49" fmla="*/ 2772910 w 4690839"/>
                <a:gd name="connsiteY49" fmla="*/ 2059876 h 2343769"/>
                <a:gd name="connsiteX50" fmla="*/ 3225158 w 4690839"/>
                <a:gd name="connsiteY50" fmla="*/ 2059876 h 2343769"/>
                <a:gd name="connsiteX51" fmla="*/ 3225158 w 4690839"/>
                <a:gd name="connsiteY51" fmla="*/ 2343769 h 2343769"/>
                <a:gd name="connsiteX52" fmla="*/ 4690839 w 4690839"/>
                <a:gd name="connsiteY52" fmla="*/ 2343769 h 234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690839" h="2343769">
                  <a:moveTo>
                    <a:pt x="0" y="0"/>
                  </a:moveTo>
                  <a:lnTo>
                    <a:pt x="191463" y="0"/>
                  </a:lnTo>
                  <a:lnTo>
                    <a:pt x="191463" y="56118"/>
                  </a:lnTo>
                  <a:lnTo>
                    <a:pt x="303700" y="56118"/>
                  </a:lnTo>
                  <a:lnTo>
                    <a:pt x="303700" y="102333"/>
                  </a:lnTo>
                  <a:lnTo>
                    <a:pt x="359818" y="102333"/>
                  </a:lnTo>
                  <a:lnTo>
                    <a:pt x="359818" y="174957"/>
                  </a:lnTo>
                  <a:lnTo>
                    <a:pt x="439044" y="174957"/>
                  </a:lnTo>
                  <a:lnTo>
                    <a:pt x="439044" y="234377"/>
                  </a:lnTo>
                  <a:lnTo>
                    <a:pt x="488560" y="234377"/>
                  </a:lnTo>
                  <a:lnTo>
                    <a:pt x="488560" y="270689"/>
                  </a:lnTo>
                  <a:lnTo>
                    <a:pt x="521571" y="270689"/>
                  </a:lnTo>
                  <a:lnTo>
                    <a:pt x="521571" y="310302"/>
                  </a:lnTo>
                  <a:lnTo>
                    <a:pt x="587593" y="310302"/>
                  </a:lnTo>
                  <a:lnTo>
                    <a:pt x="587593" y="373022"/>
                  </a:lnTo>
                  <a:lnTo>
                    <a:pt x="627206" y="373022"/>
                  </a:lnTo>
                  <a:lnTo>
                    <a:pt x="627206" y="561184"/>
                  </a:lnTo>
                  <a:lnTo>
                    <a:pt x="627206" y="561184"/>
                  </a:lnTo>
                  <a:lnTo>
                    <a:pt x="627206" y="693227"/>
                  </a:lnTo>
                  <a:lnTo>
                    <a:pt x="680023" y="693227"/>
                  </a:lnTo>
                  <a:lnTo>
                    <a:pt x="680023" y="782356"/>
                  </a:lnTo>
                  <a:lnTo>
                    <a:pt x="901196" y="782356"/>
                  </a:lnTo>
                  <a:lnTo>
                    <a:pt x="901196" y="868185"/>
                  </a:lnTo>
                  <a:lnTo>
                    <a:pt x="944110" y="868185"/>
                  </a:lnTo>
                  <a:lnTo>
                    <a:pt x="944110" y="973819"/>
                  </a:lnTo>
                  <a:lnTo>
                    <a:pt x="944110" y="973819"/>
                  </a:lnTo>
                  <a:lnTo>
                    <a:pt x="944110" y="1039841"/>
                  </a:lnTo>
                  <a:lnTo>
                    <a:pt x="1290724" y="1039841"/>
                  </a:lnTo>
                  <a:lnTo>
                    <a:pt x="1290724" y="1122368"/>
                  </a:lnTo>
                  <a:lnTo>
                    <a:pt x="1336939" y="1122368"/>
                  </a:lnTo>
                  <a:lnTo>
                    <a:pt x="1336939" y="1171884"/>
                  </a:lnTo>
                  <a:lnTo>
                    <a:pt x="1389756" y="1171884"/>
                  </a:lnTo>
                  <a:lnTo>
                    <a:pt x="1389756" y="1270917"/>
                  </a:lnTo>
                  <a:lnTo>
                    <a:pt x="1419466" y="1270917"/>
                  </a:lnTo>
                  <a:lnTo>
                    <a:pt x="1419466" y="1459078"/>
                  </a:lnTo>
                  <a:lnTo>
                    <a:pt x="1465681" y="1459078"/>
                  </a:lnTo>
                  <a:lnTo>
                    <a:pt x="1465681" y="1525100"/>
                  </a:lnTo>
                  <a:lnTo>
                    <a:pt x="1495391" y="1525100"/>
                  </a:lnTo>
                  <a:lnTo>
                    <a:pt x="1495391" y="1574616"/>
                  </a:lnTo>
                  <a:lnTo>
                    <a:pt x="1528402" y="1574616"/>
                  </a:lnTo>
                  <a:lnTo>
                    <a:pt x="1528402" y="1624133"/>
                  </a:lnTo>
                  <a:lnTo>
                    <a:pt x="1838703" y="1624133"/>
                  </a:lnTo>
                  <a:lnTo>
                    <a:pt x="1838703" y="1686853"/>
                  </a:lnTo>
                  <a:lnTo>
                    <a:pt x="2307457" y="1686853"/>
                  </a:lnTo>
                  <a:lnTo>
                    <a:pt x="2307457" y="1851907"/>
                  </a:lnTo>
                  <a:lnTo>
                    <a:pt x="2736598" y="1851907"/>
                  </a:lnTo>
                  <a:lnTo>
                    <a:pt x="2736598" y="1908026"/>
                  </a:lnTo>
                  <a:lnTo>
                    <a:pt x="2736598" y="1908026"/>
                  </a:lnTo>
                  <a:lnTo>
                    <a:pt x="2772910" y="1908026"/>
                  </a:lnTo>
                  <a:lnTo>
                    <a:pt x="2772910" y="2059876"/>
                  </a:lnTo>
                  <a:lnTo>
                    <a:pt x="3225158" y="2059876"/>
                  </a:lnTo>
                  <a:lnTo>
                    <a:pt x="3225158" y="2343769"/>
                  </a:lnTo>
                  <a:lnTo>
                    <a:pt x="4690839" y="2343769"/>
                  </a:lnTo>
                </a:path>
              </a:pathLst>
            </a:custGeom>
            <a:noFill/>
            <a:ln w="28575">
              <a:solidFill>
                <a:srgbClr val="E1471D"/>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224" name="Group 223">
              <a:extLst>
                <a:ext uri="{FF2B5EF4-FFF2-40B4-BE49-F238E27FC236}">
                  <a16:creationId xmlns:a16="http://schemas.microsoft.com/office/drawing/2014/main" id="{9ACE5CFB-27C2-72B6-D762-EF1CA03791AA}"/>
                </a:ext>
              </a:extLst>
            </p:cNvPr>
            <p:cNvGrpSpPr/>
            <p:nvPr/>
          </p:nvGrpSpPr>
          <p:grpSpPr>
            <a:xfrm>
              <a:off x="1059846" y="2353036"/>
              <a:ext cx="6057779" cy="1914246"/>
              <a:chOff x="1059846" y="2353036"/>
              <a:chExt cx="6057779" cy="1914246"/>
            </a:xfrm>
          </p:grpSpPr>
          <p:sp>
            <p:nvSpPr>
              <p:cNvPr id="181" name="Rectangle 180">
                <a:extLst>
                  <a:ext uri="{FF2B5EF4-FFF2-40B4-BE49-F238E27FC236}">
                    <a16:creationId xmlns:a16="http://schemas.microsoft.com/office/drawing/2014/main" id="{F62C4A78-0DA4-216D-164E-D8EF7C1B3105}"/>
                  </a:ext>
                </a:extLst>
              </p:cNvPr>
              <p:cNvSpPr/>
              <p:nvPr/>
            </p:nvSpPr>
            <p:spPr bwMode="auto">
              <a:xfrm>
                <a:off x="1722892" y="2511160"/>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2" name="Rectangle 181">
                <a:extLst>
                  <a:ext uri="{FF2B5EF4-FFF2-40B4-BE49-F238E27FC236}">
                    <a16:creationId xmlns:a16="http://schemas.microsoft.com/office/drawing/2014/main" id="{1809D949-239D-749F-49B9-4E33FAD508F4}"/>
                  </a:ext>
                </a:extLst>
              </p:cNvPr>
              <p:cNvSpPr/>
              <p:nvPr/>
            </p:nvSpPr>
            <p:spPr bwMode="auto">
              <a:xfrm>
                <a:off x="1059846" y="2353036"/>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3" name="Rectangle 182">
                <a:extLst>
                  <a:ext uri="{FF2B5EF4-FFF2-40B4-BE49-F238E27FC236}">
                    <a16:creationId xmlns:a16="http://schemas.microsoft.com/office/drawing/2014/main" id="{8569517C-1753-40D4-7BD8-506695B32B66}"/>
                  </a:ext>
                </a:extLst>
              </p:cNvPr>
              <p:cNvSpPr/>
              <p:nvPr/>
            </p:nvSpPr>
            <p:spPr bwMode="auto">
              <a:xfrm>
                <a:off x="2022079" y="2582056"/>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4" name="Rectangle 183">
                <a:extLst>
                  <a:ext uri="{FF2B5EF4-FFF2-40B4-BE49-F238E27FC236}">
                    <a16:creationId xmlns:a16="http://schemas.microsoft.com/office/drawing/2014/main" id="{6622A751-7A12-D89E-6D60-75E0D30EB48C}"/>
                  </a:ext>
                </a:extLst>
              </p:cNvPr>
              <p:cNvSpPr/>
              <p:nvPr/>
            </p:nvSpPr>
            <p:spPr bwMode="auto">
              <a:xfrm>
                <a:off x="1968833" y="2554849"/>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5" name="Rectangle 184">
                <a:extLst>
                  <a:ext uri="{FF2B5EF4-FFF2-40B4-BE49-F238E27FC236}">
                    <a16:creationId xmlns:a16="http://schemas.microsoft.com/office/drawing/2014/main" id="{3E399086-412E-0FCD-3A0C-785F7588EC53}"/>
                  </a:ext>
                </a:extLst>
              </p:cNvPr>
              <p:cNvSpPr/>
              <p:nvPr/>
            </p:nvSpPr>
            <p:spPr bwMode="auto">
              <a:xfrm>
                <a:off x="2142460" y="2590086"/>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6" name="Rectangle 185">
                <a:extLst>
                  <a:ext uri="{FF2B5EF4-FFF2-40B4-BE49-F238E27FC236}">
                    <a16:creationId xmlns:a16="http://schemas.microsoft.com/office/drawing/2014/main" id="{38D7A6F4-A5E0-F7C0-3EFD-814CA24C23C1}"/>
                  </a:ext>
                </a:extLst>
              </p:cNvPr>
              <p:cNvSpPr/>
              <p:nvPr/>
            </p:nvSpPr>
            <p:spPr bwMode="auto">
              <a:xfrm>
                <a:off x="2440927" y="2639896"/>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7" name="Rectangle 186">
                <a:extLst>
                  <a:ext uri="{FF2B5EF4-FFF2-40B4-BE49-F238E27FC236}">
                    <a16:creationId xmlns:a16="http://schemas.microsoft.com/office/drawing/2014/main" id="{301C90EC-662C-9C72-4473-F29FA2EA61CD}"/>
                  </a:ext>
                </a:extLst>
              </p:cNvPr>
              <p:cNvSpPr/>
              <p:nvPr/>
            </p:nvSpPr>
            <p:spPr bwMode="auto">
              <a:xfrm>
                <a:off x="2187821" y="2595899"/>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8" name="Rectangle 187">
                <a:extLst>
                  <a:ext uri="{FF2B5EF4-FFF2-40B4-BE49-F238E27FC236}">
                    <a16:creationId xmlns:a16="http://schemas.microsoft.com/office/drawing/2014/main" id="{BA4CC60F-BB03-67BB-F8E7-4AC0067F3EF3}"/>
                  </a:ext>
                </a:extLst>
              </p:cNvPr>
              <p:cNvSpPr/>
              <p:nvPr/>
            </p:nvSpPr>
            <p:spPr bwMode="auto">
              <a:xfrm>
                <a:off x="2570020" y="2764418"/>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9" name="Rectangle 188">
                <a:extLst>
                  <a:ext uri="{FF2B5EF4-FFF2-40B4-BE49-F238E27FC236}">
                    <a16:creationId xmlns:a16="http://schemas.microsoft.com/office/drawing/2014/main" id="{472B017B-42EC-F0B2-5A31-D057DD8FB489}"/>
                  </a:ext>
                </a:extLst>
              </p:cNvPr>
              <p:cNvSpPr/>
              <p:nvPr/>
            </p:nvSpPr>
            <p:spPr bwMode="auto">
              <a:xfrm>
                <a:off x="2913459" y="2885948"/>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0" name="Rectangle 189">
                <a:extLst>
                  <a:ext uri="{FF2B5EF4-FFF2-40B4-BE49-F238E27FC236}">
                    <a16:creationId xmlns:a16="http://schemas.microsoft.com/office/drawing/2014/main" id="{99D3B5ED-1425-AF7B-CA48-84264C473D0D}"/>
                  </a:ext>
                </a:extLst>
              </p:cNvPr>
              <p:cNvSpPr/>
              <p:nvPr/>
            </p:nvSpPr>
            <p:spPr bwMode="auto">
              <a:xfrm>
                <a:off x="2618853" y="2766351"/>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1" name="Rectangle 190">
                <a:extLst>
                  <a:ext uri="{FF2B5EF4-FFF2-40B4-BE49-F238E27FC236}">
                    <a16:creationId xmlns:a16="http://schemas.microsoft.com/office/drawing/2014/main" id="{AF474FFB-D1F4-D148-79F4-1E7B9908760F}"/>
                  </a:ext>
                </a:extLst>
              </p:cNvPr>
              <p:cNvSpPr/>
              <p:nvPr/>
            </p:nvSpPr>
            <p:spPr bwMode="auto">
              <a:xfrm>
                <a:off x="2956999" y="2885431"/>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2" name="Rectangle 191">
                <a:extLst>
                  <a:ext uri="{FF2B5EF4-FFF2-40B4-BE49-F238E27FC236}">
                    <a16:creationId xmlns:a16="http://schemas.microsoft.com/office/drawing/2014/main" id="{98EC7598-97F9-4677-E1DC-2DA3E09D9970}"/>
                  </a:ext>
                </a:extLst>
              </p:cNvPr>
              <p:cNvSpPr/>
              <p:nvPr/>
            </p:nvSpPr>
            <p:spPr bwMode="auto">
              <a:xfrm>
                <a:off x="3069032" y="2915590"/>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3" name="Rectangle 192">
                <a:extLst>
                  <a:ext uri="{FF2B5EF4-FFF2-40B4-BE49-F238E27FC236}">
                    <a16:creationId xmlns:a16="http://schemas.microsoft.com/office/drawing/2014/main" id="{982F26E4-7FE6-11DF-ABEE-8834A00EC34B}"/>
                  </a:ext>
                </a:extLst>
              </p:cNvPr>
              <p:cNvSpPr/>
              <p:nvPr/>
            </p:nvSpPr>
            <p:spPr bwMode="auto">
              <a:xfrm>
                <a:off x="2996813" y="2916767"/>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4" name="Rectangle 193">
                <a:extLst>
                  <a:ext uri="{FF2B5EF4-FFF2-40B4-BE49-F238E27FC236}">
                    <a16:creationId xmlns:a16="http://schemas.microsoft.com/office/drawing/2014/main" id="{8B38C9CB-6DE3-02C8-FEAA-9B1414013F44}"/>
                  </a:ext>
                </a:extLst>
              </p:cNvPr>
              <p:cNvSpPr/>
              <p:nvPr/>
            </p:nvSpPr>
            <p:spPr bwMode="auto">
              <a:xfrm>
                <a:off x="3159371" y="2939046"/>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5" name="Rectangle 194">
                <a:extLst>
                  <a:ext uri="{FF2B5EF4-FFF2-40B4-BE49-F238E27FC236}">
                    <a16:creationId xmlns:a16="http://schemas.microsoft.com/office/drawing/2014/main" id="{1E43071E-9869-F119-44D1-7AD77270D9A7}"/>
                  </a:ext>
                </a:extLst>
              </p:cNvPr>
              <p:cNvSpPr/>
              <p:nvPr/>
            </p:nvSpPr>
            <p:spPr bwMode="auto">
              <a:xfrm>
                <a:off x="3426087" y="3099102"/>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6" name="Rectangle 195">
                <a:extLst>
                  <a:ext uri="{FF2B5EF4-FFF2-40B4-BE49-F238E27FC236}">
                    <a16:creationId xmlns:a16="http://schemas.microsoft.com/office/drawing/2014/main" id="{1DF23512-62A0-3A2D-58ED-4F9CE74812B3}"/>
                  </a:ext>
                </a:extLst>
              </p:cNvPr>
              <p:cNvSpPr/>
              <p:nvPr/>
            </p:nvSpPr>
            <p:spPr bwMode="auto">
              <a:xfrm>
                <a:off x="3401513" y="3056545"/>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7" name="Rectangle 196">
                <a:extLst>
                  <a:ext uri="{FF2B5EF4-FFF2-40B4-BE49-F238E27FC236}">
                    <a16:creationId xmlns:a16="http://schemas.microsoft.com/office/drawing/2014/main" id="{97BBAC2B-DE41-4A70-6DA7-467C71B4DA89}"/>
                  </a:ext>
                </a:extLst>
              </p:cNvPr>
              <p:cNvSpPr/>
              <p:nvPr/>
            </p:nvSpPr>
            <p:spPr bwMode="auto">
              <a:xfrm>
                <a:off x="3637337" y="3191198"/>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8" name="Rectangle 197">
                <a:extLst>
                  <a:ext uri="{FF2B5EF4-FFF2-40B4-BE49-F238E27FC236}">
                    <a16:creationId xmlns:a16="http://schemas.microsoft.com/office/drawing/2014/main" id="{682DFE32-88DB-C134-9C8B-3F871D4290C8}"/>
                  </a:ext>
                </a:extLst>
              </p:cNvPr>
              <p:cNvSpPr/>
              <p:nvPr/>
            </p:nvSpPr>
            <p:spPr bwMode="auto">
              <a:xfrm>
                <a:off x="3734988" y="3190040"/>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9" name="Rectangle 198">
                <a:extLst>
                  <a:ext uri="{FF2B5EF4-FFF2-40B4-BE49-F238E27FC236}">
                    <a16:creationId xmlns:a16="http://schemas.microsoft.com/office/drawing/2014/main" id="{D54DCB39-941D-CF06-6030-649958B6CAC1}"/>
                  </a:ext>
                </a:extLst>
              </p:cNvPr>
              <p:cNvSpPr/>
              <p:nvPr/>
            </p:nvSpPr>
            <p:spPr bwMode="auto">
              <a:xfrm>
                <a:off x="3678742" y="3189334"/>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0" name="Rectangle 199">
                <a:extLst>
                  <a:ext uri="{FF2B5EF4-FFF2-40B4-BE49-F238E27FC236}">
                    <a16:creationId xmlns:a16="http://schemas.microsoft.com/office/drawing/2014/main" id="{5A5AB83F-F516-DBB0-2082-A8102F711780}"/>
                  </a:ext>
                </a:extLst>
              </p:cNvPr>
              <p:cNvSpPr/>
              <p:nvPr/>
            </p:nvSpPr>
            <p:spPr bwMode="auto">
              <a:xfrm>
                <a:off x="3812257" y="3191198"/>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1" name="Rectangle 200">
                <a:extLst>
                  <a:ext uri="{FF2B5EF4-FFF2-40B4-BE49-F238E27FC236}">
                    <a16:creationId xmlns:a16="http://schemas.microsoft.com/office/drawing/2014/main" id="{6B8B7071-3EA9-066B-2742-7A5D948DBDE7}"/>
                  </a:ext>
                </a:extLst>
              </p:cNvPr>
              <p:cNvSpPr/>
              <p:nvPr/>
            </p:nvSpPr>
            <p:spPr bwMode="auto">
              <a:xfrm>
                <a:off x="3968880" y="3321846"/>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2" name="Rectangle 201">
                <a:extLst>
                  <a:ext uri="{FF2B5EF4-FFF2-40B4-BE49-F238E27FC236}">
                    <a16:creationId xmlns:a16="http://schemas.microsoft.com/office/drawing/2014/main" id="{E65042FB-9A1C-7B4C-8157-9F7292EA13FE}"/>
                  </a:ext>
                </a:extLst>
              </p:cNvPr>
              <p:cNvSpPr/>
              <p:nvPr/>
            </p:nvSpPr>
            <p:spPr bwMode="auto">
              <a:xfrm>
                <a:off x="3839169" y="3290382"/>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3" name="Rectangle 202">
                <a:extLst>
                  <a:ext uri="{FF2B5EF4-FFF2-40B4-BE49-F238E27FC236}">
                    <a16:creationId xmlns:a16="http://schemas.microsoft.com/office/drawing/2014/main" id="{865333D9-45A4-7D90-0582-3A59855258E2}"/>
                  </a:ext>
                </a:extLst>
              </p:cNvPr>
              <p:cNvSpPr/>
              <p:nvPr/>
            </p:nvSpPr>
            <p:spPr bwMode="auto">
              <a:xfrm>
                <a:off x="4033138" y="3321499"/>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4" name="Rectangle 203">
                <a:extLst>
                  <a:ext uri="{FF2B5EF4-FFF2-40B4-BE49-F238E27FC236}">
                    <a16:creationId xmlns:a16="http://schemas.microsoft.com/office/drawing/2014/main" id="{E879B565-0498-24EA-D8B2-84F120FEBF2E}"/>
                  </a:ext>
                </a:extLst>
              </p:cNvPr>
              <p:cNvSpPr/>
              <p:nvPr/>
            </p:nvSpPr>
            <p:spPr bwMode="auto">
              <a:xfrm>
                <a:off x="3888217" y="3295414"/>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5" name="Rectangle 204">
                <a:extLst>
                  <a:ext uri="{FF2B5EF4-FFF2-40B4-BE49-F238E27FC236}">
                    <a16:creationId xmlns:a16="http://schemas.microsoft.com/office/drawing/2014/main" id="{1ED69B51-E6D4-BAC1-F490-7F5F34D640F2}"/>
                  </a:ext>
                </a:extLst>
              </p:cNvPr>
              <p:cNvSpPr/>
              <p:nvPr/>
            </p:nvSpPr>
            <p:spPr bwMode="auto">
              <a:xfrm>
                <a:off x="4098093" y="3322132"/>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6" name="Rectangle 205">
                <a:extLst>
                  <a:ext uri="{FF2B5EF4-FFF2-40B4-BE49-F238E27FC236}">
                    <a16:creationId xmlns:a16="http://schemas.microsoft.com/office/drawing/2014/main" id="{6F087279-2B8C-C1D9-6C45-9050B6F36E9A}"/>
                  </a:ext>
                </a:extLst>
              </p:cNvPr>
              <p:cNvSpPr/>
              <p:nvPr/>
            </p:nvSpPr>
            <p:spPr bwMode="auto">
              <a:xfrm>
                <a:off x="4280352" y="3367273"/>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7" name="Rectangle 206">
                <a:extLst>
                  <a:ext uri="{FF2B5EF4-FFF2-40B4-BE49-F238E27FC236}">
                    <a16:creationId xmlns:a16="http://schemas.microsoft.com/office/drawing/2014/main" id="{5C2F7ED4-999C-8C99-96E9-23DC18B29524}"/>
                  </a:ext>
                </a:extLst>
              </p:cNvPr>
              <p:cNvSpPr/>
              <p:nvPr/>
            </p:nvSpPr>
            <p:spPr bwMode="auto">
              <a:xfrm>
                <a:off x="4402220" y="3563028"/>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8" name="Rectangle 207">
                <a:extLst>
                  <a:ext uri="{FF2B5EF4-FFF2-40B4-BE49-F238E27FC236}">
                    <a16:creationId xmlns:a16="http://schemas.microsoft.com/office/drawing/2014/main" id="{45402D69-AAE2-636D-01ED-86AE4DA85C27}"/>
                  </a:ext>
                </a:extLst>
              </p:cNvPr>
              <p:cNvSpPr/>
              <p:nvPr/>
            </p:nvSpPr>
            <p:spPr bwMode="auto">
              <a:xfrm>
                <a:off x="4352821" y="3560607"/>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09" name="Rectangle 208">
                <a:extLst>
                  <a:ext uri="{FF2B5EF4-FFF2-40B4-BE49-F238E27FC236}">
                    <a16:creationId xmlns:a16="http://schemas.microsoft.com/office/drawing/2014/main" id="{30230252-393B-D280-7E49-721B71314CA0}"/>
                  </a:ext>
                </a:extLst>
              </p:cNvPr>
              <p:cNvSpPr/>
              <p:nvPr/>
            </p:nvSpPr>
            <p:spPr bwMode="auto">
              <a:xfrm>
                <a:off x="4444736" y="3560224"/>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0" name="Rectangle 209">
                <a:extLst>
                  <a:ext uri="{FF2B5EF4-FFF2-40B4-BE49-F238E27FC236}">
                    <a16:creationId xmlns:a16="http://schemas.microsoft.com/office/drawing/2014/main" id="{0473A9E0-CDCE-ABEF-F233-558C3983E23D}"/>
                  </a:ext>
                </a:extLst>
              </p:cNvPr>
              <p:cNvSpPr/>
              <p:nvPr/>
            </p:nvSpPr>
            <p:spPr bwMode="auto">
              <a:xfrm>
                <a:off x="4756156" y="3602476"/>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1" name="Rectangle 210">
                <a:extLst>
                  <a:ext uri="{FF2B5EF4-FFF2-40B4-BE49-F238E27FC236}">
                    <a16:creationId xmlns:a16="http://schemas.microsoft.com/office/drawing/2014/main" id="{3B4E487A-AC1F-83BF-14B2-9256A9BDC3C5}"/>
                  </a:ext>
                </a:extLst>
              </p:cNvPr>
              <p:cNvSpPr/>
              <p:nvPr/>
            </p:nvSpPr>
            <p:spPr bwMode="auto">
              <a:xfrm>
                <a:off x="4475335" y="3560355"/>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2" name="Rectangle 211">
                <a:extLst>
                  <a:ext uri="{FF2B5EF4-FFF2-40B4-BE49-F238E27FC236}">
                    <a16:creationId xmlns:a16="http://schemas.microsoft.com/office/drawing/2014/main" id="{3AEC7F59-4B20-DDFE-1A15-C39C66B04B89}"/>
                  </a:ext>
                </a:extLst>
              </p:cNvPr>
              <p:cNvSpPr/>
              <p:nvPr/>
            </p:nvSpPr>
            <p:spPr bwMode="auto">
              <a:xfrm>
                <a:off x="4793025" y="3649187"/>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3" name="Rectangle 212">
                <a:extLst>
                  <a:ext uri="{FF2B5EF4-FFF2-40B4-BE49-F238E27FC236}">
                    <a16:creationId xmlns:a16="http://schemas.microsoft.com/office/drawing/2014/main" id="{982D1FF7-9F49-DEED-65DB-98F024745A55}"/>
                  </a:ext>
                </a:extLst>
              </p:cNvPr>
              <p:cNvSpPr/>
              <p:nvPr/>
            </p:nvSpPr>
            <p:spPr bwMode="auto">
              <a:xfrm>
                <a:off x="4903279" y="3809099"/>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4" name="Rectangle 213">
                <a:extLst>
                  <a:ext uri="{FF2B5EF4-FFF2-40B4-BE49-F238E27FC236}">
                    <a16:creationId xmlns:a16="http://schemas.microsoft.com/office/drawing/2014/main" id="{7DF5867E-A159-8749-108A-23F26E2EBCE6}"/>
                  </a:ext>
                </a:extLst>
              </p:cNvPr>
              <p:cNvSpPr/>
              <p:nvPr/>
            </p:nvSpPr>
            <p:spPr bwMode="auto">
              <a:xfrm>
                <a:off x="4815804" y="3701074"/>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5" name="Rectangle 214">
                <a:extLst>
                  <a:ext uri="{FF2B5EF4-FFF2-40B4-BE49-F238E27FC236}">
                    <a16:creationId xmlns:a16="http://schemas.microsoft.com/office/drawing/2014/main" id="{F9D3204C-C3C1-384E-1A00-599F3FBE379C}"/>
                  </a:ext>
                </a:extLst>
              </p:cNvPr>
              <p:cNvSpPr/>
              <p:nvPr/>
            </p:nvSpPr>
            <p:spPr bwMode="auto">
              <a:xfrm>
                <a:off x="5184434" y="3797554"/>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6" name="Rectangle 215">
                <a:extLst>
                  <a:ext uri="{FF2B5EF4-FFF2-40B4-BE49-F238E27FC236}">
                    <a16:creationId xmlns:a16="http://schemas.microsoft.com/office/drawing/2014/main" id="{19FE2684-6E5D-3613-3111-B1B3423C137A}"/>
                  </a:ext>
                </a:extLst>
              </p:cNvPr>
              <p:cNvSpPr/>
              <p:nvPr/>
            </p:nvSpPr>
            <p:spPr bwMode="auto">
              <a:xfrm>
                <a:off x="5683493" y="3870162"/>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7" name="Rectangle 216">
                <a:extLst>
                  <a:ext uri="{FF2B5EF4-FFF2-40B4-BE49-F238E27FC236}">
                    <a16:creationId xmlns:a16="http://schemas.microsoft.com/office/drawing/2014/main" id="{E5B9DAE3-FADB-D83A-E562-AE19DCF21217}"/>
                  </a:ext>
                </a:extLst>
              </p:cNvPr>
              <p:cNvSpPr/>
              <p:nvPr/>
            </p:nvSpPr>
            <p:spPr bwMode="auto">
              <a:xfrm>
                <a:off x="5295840" y="3869340"/>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8" name="Rectangle 217">
                <a:extLst>
                  <a:ext uri="{FF2B5EF4-FFF2-40B4-BE49-F238E27FC236}">
                    <a16:creationId xmlns:a16="http://schemas.microsoft.com/office/drawing/2014/main" id="{7BC98779-6206-2336-B444-C53C843BC286}"/>
                  </a:ext>
                </a:extLst>
              </p:cNvPr>
              <p:cNvSpPr/>
              <p:nvPr/>
            </p:nvSpPr>
            <p:spPr bwMode="auto">
              <a:xfrm>
                <a:off x="5756348" y="3967750"/>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9" name="Rectangle 218">
                <a:extLst>
                  <a:ext uri="{FF2B5EF4-FFF2-40B4-BE49-F238E27FC236}">
                    <a16:creationId xmlns:a16="http://schemas.microsoft.com/office/drawing/2014/main" id="{EDBD5DA0-699B-4E7F-7DD7-7F2C23DF5A09}"/>
                  </a:ext>
                </a:extLst>
              </p:cNvPr>
              <p:cNvSpPr/>
              <p:nvPr/>
            </p:nvSpPr>
            <p:spPr bwMode="auto">
              <a:xfrm>
                <a:off x="6136077" y="4201404"/>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0" name="Rectangle 219">
                <a:extLst>
                  <a:ext uri="{FF2B5EF4-FFF2-40B4-BE49-F238E27FC236}">
                    <a16:creationId xmlns:a16="http://schemas.microsoft.com/office/drawing/2014/main" id="{C14B9B54-12E2-36C5-BDA3-58B604B3718C}"/>
                  </a:ext>
                </a:extLst>
              </p:cNvPr>
              <p:cNvSpPr/>
              <p:nvPr/>
            </p:nvSpPr>
            <p:spPr bwMode="auto">
              <a:xfrm>
                <a:off x="5818395" y="3967484"/>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1" name="Rectangle 220">
                <a:extLst>
                  <a:ext uri="{FF2B5EF4-FFF2-40B4-BE49-F238E27FC236}">
                    <a16:creationId xmlns:a16="http://schemas.microsoft.com/office/drawing/2014/main" id="{23AF4DA5-B508-CF9C-E938-E17CB80FCDE7}"/>
                  </a:ext>
                </a:extLst>
              </p:cNvPr>
              <p:cNvSpPr/>
              <p:nvPr/>
            </p:nvSpPr>
            <p:spPr bwMode="auto">
              <a:xfrm>
                <a:off x="6175446" y="4203782"/>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2" name="Rectangle 221">
                <a:extLst>
                  <a:ext uri="{FF2B5EF4-FFF2-40B4-BE49-F238E27FC236}">
                    <a16:creationId xmlns:a16="http://schemas.microsoft.com/office/drawing/2014/main" id="{C740BA79-D90D-64C1-4F13-C3C7497603DF}"/>
                  </a:ext>
                </a:extLst>
              </p:cNvPr>
              <p:cNvSpPr/>
              <p:nvPr/>
            </p:nvSpPr>
            <p:spPr bwMode="auto">
              <a:xfrm>
                <a:off x="7071906" y="4201404"/>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3" name="Rectangle 222">
                <a:extLst>
                  <a:ext uri="{FF2B5EF4-FFF2-40B4-BE49-F238E27FC236}">
                    <a16:creationId xmlns:a16="http://schemas.microsoft.com/office/drawing/2014/main" id="{88AF94AB-5C8A-9F1F-9A6F-09D306B3768E}"/>
                  </a:ext>
                </a:extLst>
              </p:cNvPr>
              <p:cNvSpPr/>
              <p:nvPr/>
            </p:nvSpPr>
            <p:spPr bwMode="auto">
              <a:xfrm>
                <a:off x="6614128" y="4203325"/>
                <a:ext cx="45719" cy="635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104" name="TextBox 103">
              <a:extLst>
                <a:ext uri="{FF2B5EF4-FFF2-40B4-BE49-F238E27FC236}">
                  <a16:creationId xmlns:a16="http://schemas.microsoft.com/office/drawing/2014/main" id="{2C45DED6-0BA9-56D9-2AE3-ADBB2264A4F4}"/>
                </a:ext>
              </a:extLst>
            </p:cNvPr>
            <p:cNvSpPr txBox="1"/>
            <p:nvPr/>
          </p:nvSpPr>
          <p:spPr bwMode="auto">
            <a:xfrm>
              <a:off x="4479535" y="3133699"/>
              <a:ext cx="16777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30000" noProof="0">
                  <a:ln>
                    <a:noFill/>
                  </a:ln>
                  <a:solidFill>
                    <a:srgbClr val="000000"/>
                  </a:solidFill>
                  <a:effectLst/>
                  <a:uLnTx/>
                  <a:uFillTx/>
                  <a:latin typeface="Calibri" panose="020F0502020204030204" pitchFamily="34" charset="0"/>
                  <a:ea typeface="+mn-ea"/>
                  <a:cs typeface="+mn-cs"/>
                </a:rPr>
                <a:t>177</a:t>
              </a: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Lu-DOTATATE arm</a:t>
              </a:r>
            </a:p>
          </p:txBody>
        </p:sp>
        <p:sp>
          <p:nvSpPr>
            <p:cNvPr id="105" name="TextBox 104">
              <a:extLst>
                <a:ext uri="{FF2B5EF4-FFF2-40B4-BE49-F238E27FC236}">
                  <a16:creationId xmlns:a16="http://schemas.microsoft.com/office/drawing/2014/main" id="{9BC5E340-F2A6-40F3-3DEE-BA3045B670E1}"/>
                </a:ext>
              </a:extLst>
            </p:cNvPr>
            <p:cNvSpPr txBox="1"/>
            <p:nvPr/>
          </p:nvSpPr>
          <p:spPr bwMode="auto">
            <a:xfrm>
              <a:off x="4549224" y="4771922"/>
              <a:ext cx="20726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High-dose octreotide arm</a:t>
              </a:r>
            </a:p>
          </p:txBody>
        </p:sp>
        <p:sp>
          <p:nvSpPr>
            <p:cNvPr id="106" name="Freeform 105">
              <a:extLst>
                <a:ext uri="{FF2B5EF4-FFF2-40B4-BE49-F238E27FC236}">
                  <a16:creationId xmlns:a16="http://schemas.microsoft.com/office/drawing/2014/main" id="{68AB62C4-A7DC-B251-2881-1DE6292B3989}"/>
                </a:ext>
              </a:extLst>
            </p:cNvPr>
            <p:cNvSpPr/>
            <p:nvPr/>
          </p:nvSpPr>
          <p:spPr bwMode="auto">
            <a:xfrm>
              <a:off x="1077902" y="2258750"/>
              <a:ext cx="6128297" cy="3027814"/>
            </a:xfrm>
            <a:custGeom>
              <a:avLst/>
              <a:gdLst>
                <a:gd name="connsiteX0" fmla="*/ 0 w 6128297"/>
                <a:gd name="connsiteY0" fmla="*/ 0 h 3027814"/>
                <a:gd name="connsiteX1" fmla="*/ 0 w 6128297"/>
                <a:gd name="connsiteY1" fmla="*/ 3027814 h 3027814"/>
                <a:gd name="connsiteX2" fmla="*/ 6128297 w 6128297"/>
                <a:gd name="connsiteY2" fmla="*/ 3027814 h 3027814"/>
              </a:gdLst>
              <a:ahLst/>
              <a:cxnLst>
                <a:cxn ang="0">
                  <a:pos x="connsiteX0" y="connsiteY0"/>
                </a:cxn>
                <a:cxn ang="0">
                  <a:pos x="connsiteX1" y="connsiteY1"/>
                </a:cxn>
                <a:cxn ang="0">
                  <a:pos x="connsiteX2" y="connsiteY2"/>
                </a:cxn>
              </a:cxnLst>
              <a:rect l="l" t="t" r="r" b="b"/>
              <a:pathLst>
                <a:path w="6128297" h="3027814">
                  <a:moveTo>
                    <a:pt x="0" y="0"/>
                  </a:moveTo>
                  <a:lnTo>
                    <a:pt x="0" y="3027814"/>
                  </a:lnTo>
                  <a:lnTo>
                    <a:pt x="6128297" y="3027814"/>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120" name="Group 119">
              <a:extLst>
                <a:ext uri="{FF2B5EF4-FFF2-40B4-BE49-F238E27FC236}">
                  <a16:creationId xmlns:a16="http://schemas.microsoft.com/office/drawing/2014/main" id="{B1E151EC-7FB5-F85C-E6D9-B55DA73426B8}"/>
                </a:ext>
              </a:extLst>
            </p:cNvPr>
            <p:cNvGrpSpPr/>
            <p:nvPr/>
          </p:nvGrpSpPr>
          <p:grpSpPr>
            <a:xfrm>
              <a:off x="1000551" y="2383219"/>
              <a:ext cx="91440" cy="2903345"/>
              <a:chOff x="988439" y="2383219"/>
              <a:chExt cx="91440" cy="2903345"/>
            </a:xfrm>
          </p:grpSpPr>
          <p:cxnSp>
            <p:nvCxnSpPr>
              <p:cNvPr id="108" name="Straight Connector 107">
                <a:extLst>
                  <a:ext uri="{FF2B5EF4-FFF2-40B4-BE49-F238E27FC236}">
                    <a16:creationId xmlns:a16="http://schemas.microsoft.com/office/drawing/2014/main" id="{EA51A7FE-FD03-2CBD-8ED0-FADE7CCC9099}"/>
                  </a:ext>
                </a:extLst>
              </p:cNvPr>
              <p:cNvCxnSpPr>
                <a:cxnSpLocks/>
              </p:cNvCxnSpPr>
              <p:nvPr/>
            </p:nvCxnSpPr>
            <p:spPr bwMode="auto">
              <a:xfrm>
                <a:off x="988439" y="238321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29052FD5-4581-A874-4967-1BECCC3E1F3A}"/>
                  </a:ext>
                </a:extLst>
              </p:cNvPr>
              <p:cNvCxnSpPr>
                <a:cxnSpLocks/>
              </p:cNvCxnSpPr>
              <p:nvPr/>
            </p:nvCxnSpPr>
            <p:spPr bwMode="auto">
              <a:xfrm>
                <a:off x="988439" y="29638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05D7FC77-3772-430B-F6D3-6B4CC661DCB2}"/>
                  </a:ext>
                </a:extLst>
              </p:cNvPr>
              <p:cNvCxnSpPr>
                <a:cxnSpLocks/>
              </p:cNvCxnSpPr>
              <p:nvPr/>
            </p:nvCxnSpPr>
            <p:spPr bwMode="auto">
              <a:xfrm>
                <a:off x="988439" y="354455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65157A41-862C-606B-C6B3-CADA8F612094}"/>
                  </a:ext>
                </a:extLst>
              </p:cNvPr>
              <p:cNvCxnSpPr>
                <a:cxnSpLocks/>
              </p:cNvCxnSpPr>
              <p:nvPr/>
            </p:nvCxnSpPr>
            <p:spPr bwMode="auto">
              <a:xfrm>
                <a:off x="988439" y="412522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B9ECD600-03D8-2468-7860-4DEA560D22DB}"/>
                  </a:ext>
                </a:extLst>
              </p:cNvPr>
              <p:cNvCxnSpPr>
                <a:cxnSpLocks/>
              </p:cNvCxnSpPr>
              <p:nvPr/>
            </p:nvCxnSpPr>
            <p:spPr bwMode="auto">
              <a:xfrm>
                <a:off x="988439" y="470589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DF5E9CBA-67B7-E545-9BF1-24816ADA8659}"/>
                  </a:ext>
                </a:extLst>
              </p:cNvPr>
              <p:cNvCxnSpPr>
                <a:cxnSpLocks/>
              </p:cNvCxnSpPr>
              <p:nvPr/>
            </p:nvCxnSpPr>
            <p:spPr bwMode="auto">
              <a:xfrm>
                <a:off x="988439" y="5286564"/>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142" name="TextBox 141">
              <a:extLst>
                <a:ext uri="{FF2B5EF4-FFF2-40B4-BE49-F238E27FC236}">
                  <a16:creationId xmlns:a16="http://schemas.microsoft.com/office/drawing/2014/main" id="{A7678E13-6E89-D870-8BB3-1D566C257080}"/>
                </a:ext>
              </a:extLst>
            </p:cNvPr>
            <p:cNvSpPr txBox="1"/>
            <p:nvPr/>
          </p:nvSpPr>
          <p:spPr bwMode="auto">
            <a:xfrm>
              <a:off x="3886982" y="5562252"/>
              <a:ext cx="437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Mo</a:t>
              </a:r>
            </a:p>
          </p:txBody>
        </p:sp>
        <p:sp>
          <p:nvSpPr>
            <p:cNvPr id="143" name="TextBox 142">
              <a:extLst>
                <a:ext uri="{FF2B5EF4-FFF2-40B4-BE49-F238E27FC236}">
                  <a16:creationId xmlns:a16="http://schemas.microsoft.com/office/drawing/2014/main" id="{950D933B-7E55-09F0-955A-5F997FB70A5E}"/>
                </a:ext>
              </a:extLst>
            </p:cNvPr>
            <p:cNvSpPr txBox="1"/>
            <p:nvPr/>
          </p:nvSpPr>
          <p:spPr bwMode="auto">
            <a:xfrm rot="16200000">
              <a:off x="138725" y="3683818"/>
              <a:ext cx="7289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PFS (%)</a:t>
              </a:r>
            </a:p>
          </p:txBody>
        </p:sp>
        <p:grpSp>
          <p:nvGrpSpPr>
            <p:cNvPr id="156" name="Group 155">
              <a:extLst>
                <a:ext uri="{FF2B5EF4-FFF2-40B4-BE49-F238E27FC236}">
                  <a16:creationId xmlns:a16="http://schemas.microsoft.com/office/drawing/2014/main" id="{9EE3AF83-B8CE-6827-26B9-6C35645985AE}"/>
                </a:ext>
              </a:extLst>
            </p:cNvPr>
            <p:cNvGrpSpPr/>
            <p:nvPr/>
          </p:nvGrpSpPr>
          <p:grpSpPr>
            <a:xfrm>
              <a:off x="602342" y="2227581"/>
              <a:ext cx="458780" cy="3203947"/>
              <a:chOff x="1056516" y="2227581"/>
              <a:chExt cx="458780" cy="3203947"/>
            </a:xfrm>
          </p:grpSpPr>
          <p:sp>
            <p:nvSpPr>
              <p:cNvPr id="144" name="TextBox 143">
                <a:extLst>
                  <a:ext uri="{FF2B5EF4-FFF2-40B4-BE49-F238E27FC236}">
                    <a16:creationId xmlns:a16="http://schemas.microsoft.com/office/drawing/2014/main" id="{FE1314A9-9365-AABF-B754-849DAC96B9F5}"/>
                  </a:ext>
                </a:extLst>
              </p:cNvPr>
              <p:cNvSpPr txBox="1"/>
              <p:nvPr/>
            </p:nvSpPr>
            <p:spPr bwMode="auto">
              <a:xfrm>
                <a:off x="1056516" y="2227581"/>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146" name="TextBox 145">
                <a:extLst>
                  <a:ext uri="{FF2B5EF4-FFF2-40B4-BE49-F238E27FC236}">
                    <a16:creationId xmlns:a16="http://schemas.microsoft.com/office/drawing/2014/main" id="{FBF4AA5E-3F99-032E-DF48-5D62875759F5}"/>
                  </a:ext>
                </a:extLst>
              </p:cNvPr>
              <p:cNvSpPr txBox="1"/>
              <p:nvPr/>
            </p:nvSpPr>
            <p:spPr bwMode="auto">
              <a:xfrm>
                <a:off x="1147888" y="28068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148" name="TextBox 147">
                <a:extLst>
                  <a:ext uri="{FF2B5EF4-FFF2-40B4-BE49-F238E27FC236}">
                    <a16:creationId xmlns:a16="http://schemas.microsoft.com/office/drawing/2014/main" id="{8299EE9B-C7F0-F36E-9384-6609E91D3CF1}"/>
                  </a:ext>
                </a:extLst>
              </p:cNvPr>
              <p:cNvSpPr txBox="1"/>
              <p:nvPr/>
            </p:nvSpPr>
            <p:spPr bwMode="auto">
              <a:xfrm>
                <a:off x="1147888" y="33860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150" name="TextBox 149">
                <a:extLst>
                  <a:ext uri="{FF2B5EF4-FFF2-40B4-BE49-F238E27FC236}">
                    <a16:creationId xmlns:a16="http://schemas.microsoft.com/office/drawing/2014/main" id="{812548E0-CB4B-2F7D-8220-4631BA51AF19}"/>
                  </a:ext>
                </a:extLst>
              </p:cNvPr>
              <p:cNvSpPr txBox="1"/>
              <p:nvPr/>
            </p:nvSpPr>
            <p:spPr bwMode="auto">
              <a:xfrm>
                <a:off x="1147888" y="39652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152" name="TextBox 151">
                <a:extLst>
                  <a:ext uri="{FF2B5EF4-FFF2-40B4-BE49-F238E27FC236}">
                    <a16:creationId xmlns:a16="http://schemas.microsoft.com/office/drawing/2014/main" id="{00E10A48-1514-4E83-DF3E-1ED4EB46B9C4}"/>
                  </a:ext>
                </a:extLst>
              </p:cNvPr>
              <p:cNvSpPr txBox="1"/>
              <p:nvPr/>
            </p:nvSpPr>
            <p:spPr bwMode="auto">
              <a:xfrm>
                <a:off x="1147888" y="454451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154" name="TextBox 153">
                <a:extLst>
                  <a:ext uri="{FF2B5EF4-FFF2-40B4-BE49-F238E27FC236}">
                    <a16:creationId xmlns:a16="http://schemas.microsoft.com/office/drawing/2014/main" id="{08BB8BAE-11EC-10B7-2270-D4892D740E35}"/>
                  </a:ext>
                </a:extLst>
              </p:cNvPr>
              <p:cNvSpPr txBox="1"/>
              <p:nvPr/>
            </p:nvSpPr>
            <p:spPr bwMode="auto">
              <a:xfrm>
                <a:off x="1239259" y="512375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grpSp>
        <p:grpSp>
          <p:nvGrpSpPr>
            <p:cNvPr id="180" name="Group 179">
              <a:extLst>
                <a:ext uri="{FF2B5EF4-FFF2-40B4-BE49-F238E27FC236}">
                  <a16:creationId xmlns:a16="http://schemas.microsoft.com/office/drawing/2014/main" id="{7D3D8468-CF7E-B95A-FECB-3D0E4FBDB696}"/>
                </a:ext>
              </a:extLst>
            </p:cNvPr>
            <p:cNvGrpSpPr/>
            <p:nvPr/>
          </p:nvGrpSpPr>
          <p:grpSpPr>
            <a:xfrm>
              <a:off x="944687" y="5281848"/>
              <a:ext cx="6330489" cy="313039"/>
              <a:chOff x="944687" y="5281848"/>
              <a:chExt cx="6330489" cy="313039"/>
            </a:xfrm>
          </p:grpSpPr>
          <p:grpSp>
            <p:nvGrpSpPr>
              <p:cNvPr id="141" name="Group 140">
                <a:extLst>
                  <a:ext uri="{FF2B5EF4-FFF2-40B4-BE49-F238E27FC236}">
                    <a16:creationId xmlns:a16="http://schemas.microsoft.com/office/drawing/2014/main" id="{FE18F875-E232-30C5-0EBD-925908B15CEC}"/>
                  </a:ext>
                </a:extLst>
              </p:cNvPr>
              <p:cNvGrpSpPr/>
              <p:nvPr/>
            </p:nvGrpSpPr>
            <p:grpSpPr>
              <a:xfrm>
                <a:off x="1079835" y="5281848"/>
                <a:ext cx="6012432" cy="64008"/>
                <a:chOff x="1079835" y="5233401"/>
                <a:chExt cx="6012432" cy="91440"/>
              </a:xfrm>
            </p:grpSpPr>
            <p:cxnSp>
              <p:nvCxnSpPr>
                <p:cNvPr id="122" name="Straight Connector 121">
                  <a:extLst>
                    <a:ext uri="{FF2B5EF4-FFF2-40B4-BE49-F238E27FC236}">
                      <a16:creationId xmlns:a16="http://schemas.microsoft.com/office/drawing/2014/main" id="{704F7C03-A1FB-A17B-A6BE-566DBFC5A756}"/>
                    </a:ext>
                  </a:extLst>
                </p:cNvPr>
                <p:cNvCxnSpPr>
                  <a:cxnSpLocks/>
                </p:cNvCxnSpPr>
                <p:nvPr/>
              </p:nvCxnSpPr>
              <p:spPr bwMode="auto">
                <a:xfrm rot="16200000">
                  <a:off x="1034115" y="527912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5435AD16-5CA5-16EF-4C73-D9285F77A399}"/>
                    </a:ext>
                  </a:extLst>
                </p:cNvPr>
                <p:cNvCxnSpPr>
                  <a:cxnSpLocks/>
                </p:cNvCxnSpPr>
                <p:nvPr/>
              </p:nvCxnSpPr>
              <p:spPr bwMode="auto">
                <a:xfrm rot="16200000">
                  <a:off x="1368139" y="527912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ECC43CD0-A214-B6D8-A20B-DE565BFAAF94}"/>
                    </a:ext>
                  </a:extLst>
                </p:cNvPr>
                <p:cNvCxnSpPr>
                  <a:cxnSpLocks/>
                </p:cNvCxnSpPr>
                <p:nvPr/>
              </p:nvCxnSpPr>
              <p:spPr bwMode="auto">
                <a:xfrm rot="16200000">
                  <a:off x="1702163" y="527912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AF1B601F-96FF-33B2-43D5-DBE10CD1BA9C}"/>
                    </a:ext>
                  </a:extLst>
                </p:cNvPr>
                <p:cNvCxnSpPr>
                  <a:cxnSpLocks/>
                </p:cNvCxnSpPr>
                <p:nvPr/>
              </p:nvCxnSpPr>
              <p:spPr bwMode="auto">
                <a:xfrm rot="16200000">
                  <a:off x="2036187" y="527912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412522DE-7988-48A9-0949-D239F3F63DD0}"/>
                    </a:ext>
                  </a:extLst>
                </p:cNvPr>
                <p:cNvCxnSpPr>
                  <a:cxnSpLocks/>
                </p:cNvCxnSpPr>
                <p:nvPr/>
              </p:nvCxnSpPr>
              <p:spPr bwMode="auto">
                <a:xfrm rot="16200000">
                  <a:off x="2370211" y="527912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25CEC15E-CB40-DC3D-9498-F537BC8C9E95}"/>
                    </a:ext>
                  </a:extLst>
                </p:cNvPr>
                <p:cNvCxnSpPr>
                  <a:cxnSpLocks/>
                </p:cNvCxnSpPr>
                <p:nvPr/>
              </p:nvCxnSpPr>
              <p:spPr bwMode="auto">
                <a:xfrm rot="16200000">
                  <a:off x="2704235" y="527912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8FA076C8-4F84-0DE0-BF7D-1DC6800F5517}"/>
                    </a:ext>
                  </a:extLst>
                </p:cNvPr>
                <p:cNvCxnSpPr>
                  <a:cxnSpLocks/>
                </p:cNvCxnSpPr>
                <p:nvPr/>
              </p:nvCxnSpPr>
              <p:spPr bwMode="auto">
                <a:xfrm rot="16200000">
                  <a:off x="3038259" y="527912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4E186DD5-BE9C-A80E-9845-138666467316}"/>
                    </a:ext>
                  </a:extLst>
                </p:cNvPr>
                <p:cNvCxnSpPr>
                  <a:cxnSpLocks/>
                </p:cNvCxnSpPr>
                <p:nvPr/>
              </p:nvCxnSpPr>
              <p:spPr bwMode="auto">
                <a:xfrm rot="16200000">
                  <a:off x="3372283" y="527912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520EB1D0-10F1-437D-2E0E-AF83BDD21F5B}"/>
                    </a:ext>
                  </a:extLst>
                </p:cNvPr>
                <p:cNvCxnSpPr>
                  <a:cxnSpLocks/>
                </p:cNvCxnSpPr>
                <p:nvPr/>
              </p:nvCxnSpPr>
              <p:spPr bwMode="auto">
                <a:xfrm rot="16200000">
                  <a:off x="3706307" y="527912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84DB6D88-9660-3D3E-B81C-2610BA7C602B}"/>
                    </a:ext>
                  </a:extLst>
                </p:cNvPr>
                <p:cNvCxnSpPr>
                  <a:cxnSpLocks/>
                </p:cNvCxnSpPr>
                <p:nvPr/>
              </p:nvCxnSpPr>
              <p:spPr bwMode="auto">
                <a:xfrm rot="16200000">
                  <a:off x="4040331" y="527912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A34D03D5-8B6B-0586-9C61-FCAEFB4526E4}"/>
                    </a:ext>
                  </a:extLst>
                </p:cNvPr>
                <p:cNvCxnSpPr>
                  <a:cxnSpLocks/>
                </p:cNvCxnSpPr>
                <p:nvPr/>
              </p:nvCxnSpPr>
              <p:spPr bwMode="auto">
                <a:xfrm rot="16200000">
                  <a:off x="4374355" y="527912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935B5372-0835-D2CF-1554-16E37710DFB6}"/>
                    </a:ext>
                  </a:extLst>
                </p:cNvPr>
                <p:cNvCxnSpPr>
                  <a:cxnSpLocks/>
                </p:cNvCxnSpPr>
                <p:nvPr/>
              </p:nvCxnSpPr>
              <p:spPr bwMode="auto">
                <a:xfrm rot="16200000">
                  <a:off x="5042403" y="527912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E1A1DCB7-EC87-C049-4EAB-DEE99F2C01FB}"/>
                    </a:ext>
                  </a:extLst>
                </p:cNvPr>
                <p:cNvCxnSpPr>
                  <a:cxnSpLocks/>
                </p:cNvCxnSpPr>
                <p:nvPr/>
              </p:nvCxnSpPr>
              <p:spPr bwMode="auto">
                <a:xfrm rot="16200000">
                  <a:off x="5376427" y="527912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C137263A-8494-44C6-214F-D5D17C882F5E}"/>
                    </a:ext>
                  </a:extLst>
                </p:cNvPr>
                <p:cNvCxnSpPr>
                  <a:cxnSpLocks/>
                </p:cNvCxnSpPr>
                <p:nvPr/>
              </p:nvCxnSpPr>
              <p:spPr bwMode="auto">
                <a:xfrm rot="16200000">
                  <a:off x="5710451" y="527912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3FDC4E88-E2C2-7991-AFB8-08DCD77C8591}"/>
                    </a:ext>
                  </a:extLst>
                </p:cNvPr>
                <p:cNvCxnSpPr>
                  <a:cxnSpLocks/>
                </p:cNvCxnSpPr>
                <p:nvPr/>
              </p:nvCxnSpPr>
              <p:spPr bwMode="auto">
                <a:xfrm rot="16200000">
                  <a:off x="6044475" y="527912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DD557B33-B643-678E-725D-7AA21EB76EA7}"/>
                    </a:ext>
                  </a:extLst>
                </p:cNvPr>
                <p:cNvCxnSpPr>
                  <a:cxnSpLocks/>
                </p:cNvCxnSpPr>
                <p:nvPr/>
              </p:nvCxnSpPr>
              <p:spPr bwMode="auto">
                <a:xfrm rot="16200000">
                  <a:off x="6378499" y="527912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1EB8D508-4A3F-79C5-B9D3-42E107EBEAC5}"/>
                    </a:ext>
                  </a:extLst>
                </p:cNvPr>
                <p:cNvCxnSpPr>
                  <a:cxnSpLocks/>
                </p:cNvCxnSpPr>
                <p:nvPr/>
              </p:nvCxnSpPr>
              <p:spPr bwMode="auto">
                <a:xfrm rot="16200000">
                  <a:off x="6712523" y="527912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B022C9AC-23D6-FE4C-EECC-ED286F5C196A}"/>
                    </a:ext>
                  </a:extLst>
                </p:cNvPr>
                <p:cNvCxnSpPr>
                  <a:cxnSpLocks/>
                </p:cNvCxnSpPr>
                <p:nvPr/>
              </p:nvCxnSpPr>
              <p:spPr bwMode="auto">
                <a:xfrm rot="16200000">
                  <a:off x="7046547" y="527912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976A5ADC-5D9C-8C03-2877-9CFE984272DB}"/>
                    </a:ext>
                  </a:extLst>
                </p:cNvPr>
                <p:cNvCxnSpPr>
                  <a:cxnSpLocks/>
                </p:cNvCxnSpPr>
                <p:nvPr/>
              </p:nvCxnSpPr>
              <p:spPr bwMode="auto">
                <a:xfrm rot="16200000">
                  <a:off x="4708379" y="5279121"/>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158" name="TextBox 157">
                <a:extLst>
                  <a:ext uri="{FF2B5EF4-FFF2-40B4-BE49-F238E27FC236}">
                    <a16:creationId xmlns:a16="http://schemas.microsoft.com/office/drawing/2014/main" id="{95E2E267-7D5B-876C-507C-D99527B2AD24}"/>
                  </a:ext>
                </a:extLst>
              </p:cNvPr>
              <p:cNvSpPr txBox="1"/>
              <p:nvPr/>
            </p:nvSpPr>
            <p:spPr bwMode="auto">
              <a:xfrm>
                <a:off x="944687" y="528711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59" name="TextBox 158">
                <a:extLst>
                  <a:ext uri="{FF2B5EF4-FFF2-40B4-BE49-F238E27FC236}">
                    <a16:creationId xmlns:a16="http://schemas.microsoft.com/office/drawing/2014/main" id="{9F8F2B2C-6276-8009-F25D-72994322F432}"/>
                  </a:ext>
                </a:extLst>
              </p:cNvPr>
              <p:cNvSpPr txBox="1"/>
              <p:nvPr/>
            </p:nvSpPr>
            <p:spPr bwMode="auto">
              <a:xfrm>
                <a:off x="1281896" y="528711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p>
            </p:txBody>
          </p:sp>
          <p:sp>
            <p:nvSpPr>
              <p:cNvPr id="160" name="TextBox 159">
                <a:extLst>
                  <a:ext uri="{FF2B5EF4-FFF2-40B4-BE49-F238E27FC236}">
                    <a16:creationId xmlns:a16="http://schemas.microsoft.com/office/drawing/2014/main" id="{44D5E6E6-449C-2225-785B-B27D302CE1D8}"/>
                  </a:ext>
                </a:extLst>
              </p:cNvPr>
              <p:cNvSpPr txBox="1"/>
              <p:nvPr/>
            </p:nvSpPr>
            <p:spPr bwMode="auto">
              <a:xfrm>
                <a:off x="1611415" y="528711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p>
            </p:txBody>
          </p:sp>
          <p:sp>
            <p:nvSpPr>
              <p:cNvPr id="161" name="TextBox 160">
                <a:extLst>
                  <a:ext uri="{FF2B5EF4-FFF2-40B4-BE49-F238E27FC236}">
                    <a16:creationId xmlns:a16="http://schemas.microsoft.com/office/drawing/2014/main" id="{84ABB9F4-F3F0-86E5-0803-E92E59F79F42}"/>
                  </a:ext>
                </a:extLst>
              </p:cNvPr>
              <p:cNvSpPr txBox="1"/>
              <p:nvPr/>
            </p:nvSpPr>
            <p:spPr bwMode="auto">
              <a:xfrm>
                <a:off x="4238791" y="52871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162" name="TextBox 161">
                <a:extLst>
                  <a:ext uri="{FF2B5EF4-FFF2-40B4-BE49-F238E27FC236}">
                    <a16:creationId xmlns:a16="http://schemas.microsoft.com/office/drawing/2014/main" id="{1EB62C5A-CA0D-89D7-4A61-B2ADD8FCF188}"/>
                  </a:ext>
                </a:extLst>
              </p:cNvPr>
              <p:cNvSpPr txBox="1"/>
              <p:nvPr/>
            </p:nvSpPr>
            <p:spPr bwMode="auto">
              <a:xfrm>
                <a:off x="1945443" y="528711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p>
            </p:txBody>
          </p:sp>
          <p:sp>
            <p:nvSpPr>
              <p:cNvPr id="163" name="TextBox 162">
                <a:extLst>
                  <a:ext uri="{FF2B5EF4-FFF2-40B4-BE49-F238E27FC236}">
                    <a16:creationId xmlns:a16="http://schemas.microsoft.com/office/drawing/2014/main" id="{A90F2DFB-6CC0-7C35-A5E3-8E0537B1CFC5}"/>
                  </a:ext>
                </a:extLst>
              </p:cNvPr>
              <p:cNvSpPr txBox="1"/>
              <p:nvPr/>
            </p:nvSpPr>
            <p:spPr bwMode="auto">
              <a:xfrm>
                <a:off x="2566251" y="52871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a:t>
                </a:r>
              </a:p>
            </p:txBody>
          </p:sp>
          <p:sp>
            <p:nvSpPr>
              <p:cNvPr id="164" name="TextBox 163">
                <a:extLst>
                  <a:ext uri="{FF2B5EF4-FFF2-40B4-BE49-F238E27FC236}">
                    <a16:creationId xmlns:a16="http://schemas.microsoft.com/office/drawing/2014/main" id="{E5379321-8F66-7BD8-4946-FA11D416C750}"/>
                  </a:ext>
                </a:extLst>
              </p:cNvPr>
              <p:cNvSpPr txBox="1"/>
              <p:nvPr/>
            </p:nvSpPr>
            <p:spPr bwMode="auto">
              <a:xfrm>
                <a:off x="2906060" y="52871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165" name="TextBox 164">
                <a:extLst>
                  <a:ext uri="{FF2B5EF4-FFF2-40B4-BE49-F238E27FC236}">
                    <a16:creationId xmlns:a16="http://schemas.microsoft.com/office/drawing/2014/main" id="{EC724BC9-81FD-A9CC-A6BD-EA57B7917B89}"/>
                  </a:ext>
                </a:extLst>
              </p:cNvPr>
              <p:cNvSpPr txBox="1"/>
              <p:nvPr/>
            </p:nvSpPr>
            <p:spPr bwMode="auto">
              <a:xfrm>
                <a:off x="2279973" y="528711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a:t>
                </a:r>
              </a:p>
            </p:txBody>
          </p:sp>
          <p:sp>
            <p:nvSpPr>
              <p:cNvPr id="166" name="TextBox 165">
                <a:extLst>
                  <a:ext uri="{FF2B5EF4-FFF2-40B4-BE49-F238E27FC236}">
                    <a16:creationId xmlns:a16="http://schemas.microsoft.com/office/drawing/2014/main" id="{FBF1D8B7-343D-21AC-815D-D97633FF6B23}"/>
                  </a:ext>
                </a:extLst>
              </p:cNvPr>
              <p:cNvSpPr txBox="1"/>
              <p:nvPr/>
            </p:nvSpPr>
            <p:spPr bwMode="auto">
              <a:xfrm>
                <a:off x="3237049" y="52871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167" name="TextBox 166">
                <a:extLst>
                  <a:ext uri="{FF2B5EF4-FFF2-40B4-BE49-F238E27FC236}">
                    <a16:creationId xmlns:a16="http://schemas.microsoft.com/office/drawing/2014/main" id="{F5A5124E-F511-1B17-AA7B-C9442E444C43}"/>
                  </a:ext>
                </a:extLst>
              </p:cNvPr>
              <p:cNvSpPr txBox="1"/>
              <p:nvPr/>
            </p:nvSpPr>
            <p:spPr bwMode="auto">
              <a:xfrm>
                <a:off x="3575071" y="52871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16</a:t>
                </a:r>
              </a:p>
            </p:txBody>
          </p:sp>
          <p:sp>
            <p:nvSpPr>
              <p:cNvPr id="168" name="TextBox 167">
                <a:extLst>
                  <a:ext uri="{FF2B5EF4-FFF2-40B4-BE49-F238E27FC236}">
                    <a16:creationId xmlns:a16="http://schemas.microsoft.com/office/drawing/2014/main" id="{F1B27369-0590-E548-1390-DF07A6521822}"/>
                  </a:ext>
                </a:extLst>
              </p:cNvPr>
              <p:cNvSpPr txBox="1"/>
              <p:nvPr/>
            </p:nvSpPr>
            <p:spPr bwMode="auto">
              <a:xfrm>
                <a:off x="3904855" y="52871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a:t>
                </a:r>
              </a:p>
            </p:txBody>
          </p:sp>
          <p:sp>
            <p:nvSpPr>
              <p:cNvPr id="169" name="TextBox 168">
                <a:extLst>
                  <a:ext uri="{FF2B5EF4-FFF2-40B4-BE49-F238E27FC236}">
                    <a16:creationId xmlns:a16="http://schemas.microsoft.com/office/drawing/2014/main" id="{B53765C2-C41D-360D-E59A-610623D1150C}"/>
                  </a:ext>
                </a:extLst>
              </p:cNvPr>
              <p:cNvSpPr txBox="1"/>
              <p:nvPr/>
            </p:nvSpPr>
            <p:spPr bwMode="auto">
              <a:xfrm>
                <a:off x="4575778" y="52871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22</a:t>
                </a:r>
              </a:p>
            </p:txBody>
          </p:sp>
          <p:sp>
            <p:nvSpPr>
              <p:cNvPr id="170" name="TextBox 169">
                <a:extLst>
                  <a:ext uri="{FF2B5EF4-FFF2-40B4-BE49-F238E27FC236}">
                    <a16:creationId xmlns:a16="http://schemas.microsoft.com/office/drawing/2014/main" id="{AD5AC6D0-092E-0BCD-13D7-2CC65512F436}"/>
                  </a:ext>
                </a:extLst>
              </p:cNvPr>
              <p:cNvSpPr txBox="1"/>
              <p:nvPr/>
            </p:nvSpPr>
            <p:spPr bwMode="auto">
              <a:xfrm>
                <a:off x="4906931" y="52871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171" name="TextBox 170">
                <a:extLst>
                  <a:ext uri="{FF2B5EF4-FFF2-40B4-BE49-F238E27FC236}">
                    <a16:creationId xmlns:a16="http://schemas.microsoft.com/office/drawing/2014/main" id="{68021218-ED17-CCFB-175B-0DFE17546335}"/>
                  </a:ext>
                </a:extLst>
              </p:cNvPr>
              <p:cNvSpPr txBox="1"/>
              <p:nvPr/>
            </p:nvSpPr>
            <p:spPr bwMode="auto">
              <a:xfrm>
                <a:off x="5242506" y="52871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26</a:t>
                </a:r>
              </a:p>
            </p:txBody>
          </p:sp>
          <p:sp>
            <p:nvSpPr>
              <p:cNvPr id="173" name="TextBox 172">
                <a:extLst>
                  <a:ext uri="{FF2B5EF4-FFF2-40B4-BE49-F238E27FC236}">
                    <a16:creationId xmlns:a16="http://schemas.microsoft.com/office/drawing/2014/main" id="{62150DF7-4BD2-29BE-D344-19CA59AD2A24}"/>
                  </a:ext>
                </a:extLst>
              </p:cNvPr>
              <p:cNvSpPr txBox="1"/>
              <p:nvPr/>
            </p:nvSpPr>
            <p:spPr bwMode="auto">
              <a:xfrm>
                <a:off x="5570478" y="52871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28</a:t>
                </a:r>
              </a:p>
            </p:txBody>
          </p:sp>
          <p:sp>
            <p:nvSpPr>
              <p:cNvPr id="174" name="TextBox 173">
                <a:extLst>
                  <a:ext uri="{FF2B5EF4-FFF2-40B4-BE49-F238E27FC236}">
                    <a16:creationId xmlns:a16="http://schemas.microsoft.com/office/drawing/2014/main" id="{18815308-B787-E63F-61AD-EBF56CF82EA2}"/>
                  </a:ext>
                </a:extLst>
              </p:cNvPr>
              <p:cNvSpPr txBox="1"/>
              <p:nvPr/>
            </p:nvSpPr>
            <p:spPr bwMode="auto">
              <a:xfrm>
                <a:off x="6243027" y="52871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32</a:t>
                </a:r>
              </a:p>
            </p:txBody>
          </p:sp>
          <p:sp>
            <p:nvSpPr>
              <p:cNvPr id="175" name="TextBox 174">
                <a:extLst>
                  <a:ext uri="{FF2B5EF4-FFF2-40B4-BE49-F238E27FC236}">
                    <a16:creationId xmlns:a16="http://schemas.microsoft.com/office/drawing/2014/main" id="{441B4CFE-3FB7-B417-F283-D3BE7383A494}"/>
                  </a:ext>
                </a:extLst>
              </p:cNvPr>
              <p:cNvSpPr txBox="1"/>
              <p:nvPr/>
            </p:nvSpPr>
            <p:spPr bwMode="auto">
              <a:xfrm>
                <a:off x="6576780" y="52871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34</a:t>
                </a:r>
              </a:p>
            </p:txBody>
          </p:sp>
          <p:sp>
            <p:nvSpPr>
              <p:cNvPr id="176" name="TextBox 175">
                <a:extLst>
                  <a:ext uri="{FF2B5EF4-FFF2-40B4-BE49-F238E27FC236}">
                    <a16:creationId xmlns:a16="http://schemas.microsoft.com/office/drawing/2014/main" id="{60B3A25C-DFE6-1EE8-E776-8952ABCD008D}"/>
                  </a:ext>
                </a:extLst>
              </p:cNvPr>
              <p:cNvSpPr txBox="1"/>
              <p:nvPr/>
            </p:nvSpPr>
            <p:spPr bwMode="auto">
              <a:xfrm>
                <a:off x="5911064" y="52871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a:t>
                </a:r>
              </a:p>
            </p:txBody>
          </p:sp>
          <p:sp>
            <p:nvSpPr>
              <p:cNvPr id="177" name="TextBox 176">
                <a:extLst>
                  <a:ext uri="{FF2B5EF4-FFF2-40B4-BE49-F238E27FC236}">
                    <a16:creationId xmlns:a16="http://schemas.microsoft.com/office/drawing/2014/main" id="{6906885C-A4ED-97AE-E698-58EFAB691D8F}"/>
                  </a:ext>
                </a:extLst>
              </p:cNvPr>
              <p:cNvSpPr txBox="1"/>
              <p:nvPr/>
            </p:nvSpPr>
            <p:spPr bwMode="auto">
              <a:xfrm>
                <a:off x="6907768" y="52871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26</a:t>
                </a:r>
              </a:p>
            </p:txBody>
          </p:sp>
        </p:grpSp>
        <p:sp>
          <p:nvSpPr>
            <p:cNvPr id="225" name="Triangle 224">
              <a:extLst>
                <a:ext uri="{FF2B5EF4-FFF2-40B4-BE49-F238E27FC236}">
                  <a16:creationId xmlns:a16="http://schemas.microsoft.com/office/drawing/2014/main" id="{6630AAC6-B81F-B2E7-5555-C3C75D967D65}"/>
                </a:ext>
              </a:extLst>
            </p:cNvPr>
            <p:cNvSpPr/>
            <p:nvPr/>
          </p:nvSpPr>
          <p:spPr bwMode="auto">
            <a:xfrm>
              <a:off x="1400112" y="2471857"/>
              <a:ext cx="68482" cy="63501"/>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6" name="Triangle 225">
              <a:extLst>
                <a:ext uri="{FF2B5EF4-FFF2-40B4-BE49-F238E27FC236}">
                  <a16:creationId xmlns:a16="http://schemas.microsoft.com/office/drawing/2014/main" id="{4A1DBDA6-FAE7-174D-47FC-E9182C07E35D}"/>
                </a:ext>
              </a:extLst>
            </p:cNvPr>
            <p:cNvSpPr/>
            <p:nvPr/>
          </p:nvSpPr>
          <p:spPr bwMode="auto">
            <a:xfrm>
              <a:off x="1121007" y="2344062"/>
              <a:ext cx="68482" cy="63501"/>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7" name="Triangle 226">
              <a:extLst>
                <a:ext uri="{FF2B5EF4-FFF2-40B4-BE49-F238E27FC236}">
                  <a16:creationId xmlns:a16="http://schemas.microsoft.com/office/drawing/2014/main" id="{E93F7960-C867-11B9-C30B-41BE7537E03E}"/>
                </a:ext>
              </a:extLst>
            </p:cNvPr>
            <p:cNvSpPr/>
            <p:nvPr/>
          </p:nvSpPr>
          <p:spPr bwMode="auto">
            <a:xfrm>
              <a:off x="2029598" y="3374550"/>
              <a:ext cx="68482" cy="63501"/>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8" name="Triangle 227">
              <a:extLst>
                <a:ext uri="{FF2B5EF4-FFF2-40B4-BE49-F238E27FC236}">
                  <a16:creationId xmlns:a16="http://schemas.microsoft.com/office/drawing/2014/main" id="{60FB4ABD-F15B-AC15-8C4D-F41BF6FE9470}"/>
                </a:ext>
              </a:extLst>
            </p:cNvPr>
            <p:cNvSpPr/>
            <p:nvPr/>
          </p:nvSpPr>
          <p:spPr bwMode="auto">
            <a:xfrm>
              <a:off x="1683085" y="2943886"/>
              <a:ext cx="68482" cy="63501"/>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9" name="Triangle 228">
              <a:extLst>
                <a:ext uri="{FF2B5EF4-FFF2-40B4-BE49-F238E27FC236}">
                  <a16:creationId xmlns:a16="http://schemas.microsoft.com/office/drawing/2014/main" id="{08784ACE-016C-EB26-1ECC-B3D4EFEDF53B}"/>
                </a:ext>
              </a:extLst>
            </p:cNvPr>
            <p:cNvSpPr/>
            <p:nvPr/>
          </p:nvSpPr>
          <p:spPr bwMode="auto">
            <a:xfrm>
              <a:off x="2333493" y="3374550"/>
              <a:ext cx="68482" cy="63501"/>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0" name="Triangle 229">
              <a:extLst>
                <a:ext uri="{FF2B5EF4-FFF2-40B4-BE49-F238E27FC236}">
                  <a16:creationId xmlns:a16="http://schemas.microsoft.com/office/drawing/2014/main" id="{8EF7BF06-18A2-A2BF-E42F-68B57C331E02}"/>
                </a:ext>
              </a:extLst>
            </p:cNvPr>
            <p:cNvSpPr/>
            <p:nvPr/>
          </p:nvSpPr>
          <p:spPr bwMode="auto">
            <a:xfrm>
              <a:off x="2101748" y="3371213"/>
              <a:ext cx="68482" cy="63501"/>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1" name="Triangle 230">
              <a:extLst>
                <a:ext uri="{FF2B5EF4-FFF2-40B4-BE49-F238E27FC236}">
                  <a16:creationId xmlns:a16="http://schemas.microsoft.com/office/drawing/2014/main" id="{25DB9DF6-BC6E-7735-10E8-797E3AC06F78}"/>
                </a:ext>
              </a:extLst>
            </p:cNvPr>
            <p:cNvSpPr/>
            <p:nvPr/>
          </p:nvSpPr>
          <p:spPr bwMode="auto">
            <a:xfrm>
              <a:off x="2448381" y="3705262"/>
              <a:ext cx="68482" cy="63501"/>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2" name="Triangle 231">
              <a:extLst>
                <a:ext uri="{FF2B5EF4-FFF2-40B4-BE49-F238E27FC236}">
                  <a16:creationId xmlns:a16="http://schemas.microsoft.com/office/drawing/2014/main" id="{C20A4F35-19AB-7E39-9536-465EB081B6F8}"/>
                </a:ext>
              </a:extLst>
            </p:cNvPr>
            <p:cNvSpPr/>
            <p:nvPr/>
          </p:nvSpPr>
          <p:spPr bwMode="auto">
            <a:xfrm>
              <a:off x="2685016" y="3954694"/>
              <a:ext cx="68482" cy="63501"/>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3" name="Triangle 232">
              <a:extLst>
                <a:ext uri="{FF2B5EF4-FFF2-40B4-BE49-F238E27FC236}">
                  <a16:creationId xmlns:a16="http://schemas.microsoft.com/office/drawing/2014/main" id="{F48A210E-DD1D-65A6-ECCF-657656021B0D}"/>
                </a:ext>
              </a:extLst>
            </p:cNvPr>
            <p:cNvSpPr/>
            <p:nvPr/>
          </p:nvSpPr>
          <p:spPr bwMode="auto">
            <a:xfrm>
              <a:off x="2466615" y="3758709"/>
              <a:ext cx="68482" cy="63501"/>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4" name="Triangle 233">
              <a:extLst>
                <a:ext uri="{FF2B5EF4-FFF2-40B4-BE49-F238E27FC236}">
                  <a16:creationId xmlns:a16="http://schemas.microsoft.com/office/drawing/2014/main" id="{CDB793E0-782F-2324-EB07-EE4610981777}"/>
                </a:ext>
              </a:extLst>
            </p:cNvPr>
            <p:cNvSpPr/>
            <p:nvPr/>
          </p:nvSpPr>
          <p:spPr bwMode="auto">
            <a:xfrm>
              <a:off x="2898371" y="4009150"/>
              <a:ext cx="68482" cy="63501"/>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5" name="Triangle 234">
              <a:extLst>
                <a:ext uri="{FF2B5EF4-FFF2-40B4-BE49-F238E27FC236}">
                  <a16:creationId xmlns:a16="http://schemas.microsoft.com/office/drawing/2014/main" id="{A7778E5E-CE6C-3B32-556D-A11B12EC76E3}"/>
                </a:ext>
              </a:extLst>
            </p:cNvPr>
            <p:cNvSpPr/>
            <p:nvPr/>
          </p:nvSpPr>
          <p:spPr bwMode="auto">
            <a:xfrm>
              <a:off x="3355844" y="4190235"/>
              <a:ext cx="68482" cy="63501"/>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6" name="Triangle 235">
              <a:extLst>
                <a:ext uri="{FF2B5EF4-FFF2-40B4-BE49-F238E27FC236}">
                  <a16:creationId xmlns:a16="http://schemas.microsoft.com/office/drawing/2014/main" id="{EAFC318C-A40F-5FE0-22D1-2760F3645A74}"/>
                </a:ext>
              </a:extLst>
            </p:cNvPr>
            <p:cNvSpPr/>
            <p:nvPr/>
          </p:nvSpPr>
          <p:spPr bwMode="auto">
            <a:xfrm>
              <a:off x="2983221" y="4012163"/>
              <a:ext cx="68482" cy="63501"/>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7" name="Triangle 236">
              <a:extLst>
                <a:ext uri="{FF2B5EF4-FFF2-40B4-BE49-F238E27FC236}">
                  <a16:creationId xmlns:a16="http://schemas.microsoft.com/office/drawing/2014/main" id="{E1F21D6F-05BB-688E-2637-FC7C23162B71}"/>
                </a:ext>
              </a:extLst>
            </p:cNvPr>
            <p:cNvSpPr/>
            <p:nvPr/>
          </p:nvSpPr>
          <p:spPr bwMode="auto">
            <a:xfrm>
              <a:off x="3802059" y="4252977"/>
              <a:ext cx="68482" cy="63501"/>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8" name="Triangle 237">
              <a:extLst>
                <a:ext uri="{FF2B5EF4-FFF2-40B4-BE49-F238E27FC236}">
                  <a16:creationId xmlns:a16="http://schemas.microsoft.com/office/drawing/2014/main" id="{F4EF51C5-7415-CC4A-0F27-9C9F3A2FC12D}"/>
                </a:ext>
              </a:extLst>
            </p:cNvPr>
            <p:cNvSpPr/>
            <p:nvPr/>
          </p:nvSpPr>
          <p:spPr bwMode="auto">
            <a:xfrm>
              <a:off x="3896584" y="4392500"/>
              <a:ext cx="68482" cy="63501"/>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9" name="Triangle 238">
              <a:extLst>
                <a:ext uri="{FF2B5EF4-FFF2-40B4-BE49-F238E27FC236}">
                  <a16:creationId xmlns:a16="http://schemas.microsoft.com/office/drawing/2014/main" id="{B57231EC-E3A7-22A8-2314-53DA7DF9E47A}"/>
                </a:ext>
              </a:extLst>
            </p:cNvPr>
            <p:cNvSpPr/>
            <p:nvPr/>
          </p:nvSpPr>
          <p:spPr bwMode="auto">
            <a:xfrm>
              <a:off x="3863273" y="4392501"/>
              <a:ext cx="68482" cy="63501"/>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0" name="Triangle 239">
              <a:extLst>
                <a:ext uri="{FF2B5EF4-FFF2-40B4-BE49-F238E27FC236}">
                  <a16:creationId xmlns:a16="http://schemas.microsoft.com/office/drawing/2014/main" id="{F20DB9AD-D314-D033-D59A-249BC9527D38}"/>
                </a:ext>
              </a:extLst>
            </p:cNvPr>
            <p:cNvSpPr/>
            <p:nvPr/>
          </p:nvSpPr>
          <p:spPr bwMode="auto">
            <a:xfrm>
              <a:off x="4073651" y="4392238"/>
              <a:ext cx="68482" cy="63501"/>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1" name="Triangle 240">
              <a:extLst>
                <a:ext uri="{FF2B5EF4-FFF2-40B4-BE49-F238E27FC236}">
                  <a16:creationId xmlns:a16="http://schemas.microsoft.com/office/drawing/2014/main" id="{F7684E08-2287-21FD-1D77-9E59B1949D10}"/>
                </a:ext>
              </a:extLst>
            </p:cNvPr>
            <p:cNvSpPr/>
            <p:nvPr/>
          </p:nvSpPr>
          <p:spPr bwMode="auto">
            <a:xfrm>
              <a:off x="4756688" y="4675491"/>
              <a:ext cx="68482" cy="63501"/>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2" name="Triangle 241">
              <a:extLst>
                <a:ext uri="{FF2B5EF4-FFF2-40B4-BE49-F238E27FC236}">
                  <a16:creationId xmlns:a16="http://schemas.microsoft.com/office/drawing/2014/main" id="{DAA278E0-5B03-47B0-1E2C-A0A3533CBB7F}"/>
                </a:ext>
              </a:extLst>
            </p:cNvPr>
            <p:cNvSpPr/>
            <p:nvPr/>
          </p:nvSpPr>
          <p:spPr bwMode="auto">
            <a:xfrm>
              <a:off x="4288574" y="4675492"/>
              <a:ext cx="68482" cy="63501"/>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3" name="Triangle 242">
              <a:extLst>
                <a:ext uri="{FF2B5EF4-FFF2-40B4-BE49-F238E27FC236}">
                  <a16:creationId xmlns:a16="http://schemas.microsoft.com/office/drawing/2014/main" id="{BF5194F8-A785-9725-0F25-9B45BE1794B5}"/>
                </a:ext>
              </a:extLst>
            </p:cNvPr>
            <p:cNvSpPr/>
            <p:nvPr/>
          </p:nvSpPr>
          <p:spPr bwMode="auto">
            <a:xfrm>
              <a:off x="5169612" y="4673248"/>
              <a:ext cx="68482" cy="63501"/>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4" name="Triangle 243">
              <a:extLst>
                <a:ext uri="{FF2B5EF4-FFF2-40B4-BE49-F238E27FC236}">
                  <a16:creationId xmlns:a16="http://schemas.microsoft.com/office/drawing/2014/main" id="{694A33A3-F380-26C6-0336-6B820FB03D5B}"/>
                </a:ext>
              </a:extLst>
            </p:cNvPr>
            <p:cNvSpPr/>
            <p:nvPr/>
          </p:nvSpPr>
          <p:spPr bwMode="auto">
            <a:xfrm>
              <a:off x="5728516" y="4673248"/>
              <a:ext cx="68482" cy="63501"/>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5" name="Triangle 244">
              <a:extLst>
                <a:ext uri="{FF2B5EF4-FFF2-40B4-BE49-F238E27FC236}">
                  <a16:creationId xmlns:a16="http://schemas.microsoft.com/office/drawing/2014/main" id="{B6486837-5253-658C-AC95-74643C1DF1E7}"/>
                </a:ext>
              </a:extLst>
            </p:cNvPr>
            <p:cNvSpPr/>
            <p:nvPr/>
          </p:nvSpPr>
          <p:spPr bwMode="auto">
            <a:xfrm>
              <a:off x="5243970" y="4675934"/>
              <a:ext cx="68482" cy="63501"/>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7" name="Triangle 246">
              <a:extLst>
                <a:ext uri="{FF2B5EF4-FFF2-40B4-BE49-F238E27FC236}">
                  <a16:creationId xmlns:a16="http://schemas.microsoft.com/office/drawing/2014/main" id="{E5ADCE27-385F-1F68-029A-2E6301E6E4C9}"/>
                </a:ext>
              </a:extLst>
            </p:cNvPr>
            <p:cNvSpPr/>
            <p:nvPr/>
          </p:nvSpPr>
          <p:spPr bwMode="auto">
            <a:xfrm>
              <a:off x="2432374" y="3563027"/>
              <a:ext cx="68482" cy="63501"/>
            </a:xfrm>
            <a:prstGeom prst="triangle">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4575318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55803-7E16-84ED-E7A7-C4A169F5EF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68A6E0-A841-7341-AA99-4F869053A6D6}"/>
              </a:ext>
            </a:extLst>
          </p:cNvPr>
          <p:cNvSpPr>
            <a:spLocks noGrp="1"/>
          </p:cNvSpPr>
          <p:nvPr>
            <p:ph type="title"/>
          </p:nvPr>
        </p:nvSpPr>
        <p:spPr/>
        <p:txBody>
          <a:bodyPr/>
          <a:lstStyle/>
          <a:p>
            <a:r>
              <a:rPr lang="en-US">
                <a:latin typeface="+mn-lt"/>
              </a:rPr>
              <a:t>NETTER-2: Objective Response</a:t>
            </a:r>
          </a:p>
        </p:txBody>
      </p:sp>
      <p:graphicFrame>
        <p:nvGraphicFramePr>
          <p:cNvPr id="7" name="Content Placeholder 6">
            <a:extLst>
              <a:ext uri="{FF2B5EF4-FFF2-40B4-BE49-F238E27FC236}">
                <a16:creationId xmlns:a16="http://schemas.microsoft.com/office/drawing/2014/main" id="{F575B814-E93E-B540-8310-FA75829A7003}"/>
              </a:ext>
            </a:extLst>
          </p:cNvPr>
          <p:cNvGraphicFramePr>
            <a:graphicFrameLocks noGrp="1"/>
          </p:cNvGraphicFramePr>
          <p:nvPr>
            <p:ph idx="1"/>
            <p:extLst>
              <p:ext uri="{D42A27DB-BD31-4B8C-83A1-F6EECF244321}">
                <p14:modId xmlns:p14="http://schemas.microsoft.com/office/powerpoint/2010/main" val="396400135"/>
              </p:ext>
            </p:extLst>
          </p:nvPr>
        </p:nvGraphicFramePr>
        <p:xfrm>
          <a:off x="717550" y="1603678"/>
          <a:ext cx="10764838" cy="4572000"/>
        </p:xfrm>
        <a:graphic>
          <a:graphicData uri="http://schemas.openxmlformats.org/drawingml/2006/table">
            <a:tbl>
              <a:tblPr firstRow="1" bandRow="1">
                <a:tableStyleId>{F5AB1C69-6EDB-4FF4-983F-18BD219EF322}</a:tableStyleId>
              </a:tblPr>
              <a:tblGrid>
                <a:gridCol w="3306896">
                  <a:extLst>
                    <a:ext uri="{9D8B030D-6E8A-4147-A177-3AD203B41FA5}">
                      <a16:colId xmlns:a16="http://schemas.microsoft.com/office/drawing/2014/main" val="3276648750"/>
                    </a:ext>
                  </a:extLst>
                </a:gridCol>
                <a:gridCol w="3869663">
                  <a:extLst>
                    <a:ext uri="{9D8B030D-6E8A-4147-A177-3AD203B41FA5}">
                      <a16:colId xmlns:a16="http://schemas.microsoft.com/office/drawing/2014/main" val="4028412411"/>
                    </a:ext>
                  </a:extLst>
                </a:gridCol>
                <a:gridCol w="3588279">
                  <a:extLst>
                    <a:ext uri="{9D8B030D-6E8A-4147-A177-3AD203B41FA5}">
                      <a16:colId xmlns:a16="http://schemas.microsoft.com/office/drawing/2014/main" val="1147338178"/>
                    </a:ext>
                  </a:extLst>
                </a:gridCol>
              </a:tblGrid>
              <a:tr h="262097">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aseline="30000">
                          <a:solidFill>
                            <a:schemeClr val="tx1"/>
                          </a:solidFill>
                          <a:latin typeface="+mn-lt"/>
                        </a:rPr>
                        <a:t>177</a:t>
                      </a:r>
                      <a:r>
                        <a:rPr lang="en-US">
                          <a:solidFill>
                            <a:schemeClr val="tx1"/>
                          </a:solidFill>
                          <a:latin typeface="+mn-lt"/>
                        </a:rPr>
                        <a:t>Lu-Dotatate Arm</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tx1"/>
                          </a:solidFill>
                          <a:latin typeface="+mn-lt"/>
                        </a:rPr>
                        <a:t>n = 151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a:t>High-dose Octreotide Arm</a:t>
                      </a:r>
                    </a:p>
                    <a:p>
                      <a:pPr algn="ctr"/>
                      <a:r>
                        <a:rPr lang="en-US"/>
                        <a:t>n = 75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072643590"/>
                  </a:ext>
                </a:extLst>
              </a:tr>
              <a:tr h="823733">
                <a:tc>
                  <a:txBody>
                    <a:bodyPr/>
                    <a:lstStyle/>
                    <a:p>
                      <a:r>
                        <a:rPr lang="en-US">
                          <a:solidFill>
                            <a:schemeClr val="bg1"/>
                          </a:solidFill>
                        </a:rPr>
                        <a:t>Best overall response, n (%)</a:t>
                      </a:r>
                    </a:p>
                    <a:p>
                      <a:pPr marL="285750" indent="-285750">
                        <a:buFont typeface="Wingdings" panose="05000000000000000000" pitchFamily="2" charset="2"/>
                        <a:buChar char="§"/>
                      </a:pPr>
                      <a:r>
                        <a:rPr lang="en-US">
                          <a:solidFill>
                            <a:schemeClr val="bg1"/>
                          </a:solidFill>
                        </a:rPr>
                        <a:t>CR</a:t>
                      </a:r>
                    </a:p>
                    <a:p>
                      <a:pPr marL="285750" indent="-285750">
                        <a:buFont typeface="Wingdings" panose="05000000000000000000" pitchFamily="2" charset="2"/>
                        <a:buChar char="§"/>
                      </a:pPr>
                      <a:r>
                        <a:rPr lang="en-US">
                          <a:solidFill>
                            <a:schemeClr val="bg1"/>
                          </a:solidFill>
                        </a:rPr>
                        <a:t>PR</a:t>
                      </a:r>
                    </a:p>
                    <a:p>
                      <a:pPr marL="285750" indent="-285750">
                        <a:buFont typeface="Wingdings" panose="05000000000000000000" pitchFamily="2" charset="2"/>
                        <a:buChar char="§"/>
                      </a:pPr>
                      <a:r>
                        <a:rPr lang="en-US">
                          <a:solidFill>
                            <a:schemeClr val="bg1"/>
                          </a:solidFill>
                        </a:rPr>
                        <a:t>SD</a:t>
                      </a:r>
                    </a:p>
                    <a:p>
                      <a:pPr marL="285750" indent="-285750">
                        <a:buFont typeface="Wingdings" panose="05000000000000000000" pitchFamily="2" charset="2"/>
                        <a:buChar char="§"/>
                      </a:pPr>
                      <a:r>
                        <a:rPr lang="en-US">
                          <a:solidFill>
                            <a:schemeClr val="bg1"/>
                          </a:solidFill>
                        </a:rPr>
                        <a:t>Non-CR/Non-PD</a:t>
                      </a:r>
                    </a:p>
                    <a:p>
                      <a:pPr marL="285750" indent="-285750">
                        <a:buFont typeface="Wingdings" panose="05000000000000000000" pitchFamily="2" charset="2"/>
                        <a:buChar char="§"/>
                      </a:pPr>
                      <a:r>
                        <a:rPr lang="en-US">
                          <a:solidFill>
                            <a:schemeClr val="bg1"/>
                          </a:solidFill>
                        </a:rPr>
                        <a:t>PD</a:t>
                      </a:r>
                    </a:p>
                    <a:p>
                      <a:pPr marL="285750" indent="-285750">
                        <a:buFont typeface="Wingdings" panose="05000000000000000000" pitchFamily="2" charset="2"/>
                        <a:buChar char="§"/>
                      </a:pPr>
                      <a:r>
                        <a:rPr lang="en-US">
                          <a:solidFill>
                            <a:schemeClr val="bg1"/>
                          </a:solidFill>
                        </a:rPr>
                        <a:t>Unknown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br>
                        <a:rPr lang="en-US">
                          <a:solidFill>
                            <a:schemeClr val="bg1"/>
                          </a:solidFill>
                        </a:rPr>
                      </a:br>
                      <a:r>
                        <a:rPr lang="en-US">
                          <a:solidFill>
                            <a:schemeClr val="bg1"/>
                          </a:solidFill>
                        </a:rPr>
                        <a:t>8 (5.0)</a:t>
                      </a:r>
                    </a:p>
                    <a:p>
                      <a:pPr algn="ctr"/>
                      <a:r>
                        <a:rPr lang="en-US">
                          <a:solidFill>
                            <a:schemeClr val="bg1"/>
                          </a:solidFill>
                        </a:rPr>
                        <a:t>57 (37.7)</a:t>
                      </a:r>
                    </a:p>
                    <a:p>
                      <a:pPr algn="ctr"/>
                      <a:r>
                        <a:rPr lang="en-US">
                          <a:solidFill>
                            <a:schemeClr val="bg1"/>
                          </a:solidFill>
                        </a:rPr>
                        <a:t>72 (47.7)</a:t>
                      </a:r>
                    </a:p>
                    <a:p>
                      <a:pPr algn="ctr"/>
                      <a:r>
                        <a:rPr lang="en-US">
                          <a:solidFill>
                            <a:schemeClr val="bg1"/>
                          </a:solidFill>
                        </a:rPr>
                        <a:t>0 (0)</a:t>
                      </a:r>
                    </a:p>
                    <a:p>
                      <a:pPr algn="ctr"/>
                      <a:r>
                        <a:rPr lang="en-US">
                          <a:solidFill>
                            <a:schemeClr val="bg1"/>
                          </a:solidFill>
                        </a:rPr>
                        <a:t>8 (5.3)</a:t>
                      </a:r>
                    </a:p>
                    <a:p>
                      <a:pPr algn="ctr"/>
                      <a:r>
                        <a:rPr lang="en-US">
                          <a:solidFill>
                            <a:schemeClr val="bg1"/>
                          </a:solidFill>
                        </a:rPr>
                        <a:t>6 (4.0)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br>
                        <a:rPr lang="en-US">
                          <a:solidFill>
                            <a:schemeClr val="bg1"/>
                          </a:solidFill>
                        </a:rPr>
                      </a:br>
                      <a:r>
                        <a:rPr lang="en-US">
                          <a:solidFill>
                            <a:schemeClr val="bg1"/>
                          </a:solidFill>
                        </a:rPr>
                        <a:t>0 (0)</a:t>
                      </a:r>
                    </a:p>
                    <a:p>
                      <a:pPr algn="ctr"/>
                      <a:r>
                        <a:rPr lang="en-US">
                          <a:solidFill>
                            <a:schemeClr val="bg1"/>
                          </a:solidFill>
                        </a:rPr>
                        <a:t>7 (9.3)</a:t>
                      </a:r>
                    </a:p>
                    <a:p>
                      <a:pPr algn="ctr"/>
                      <a:r>
                        <a:rPr lang="en-US">
                          <a:solidFill>
                            <a:schemeClr val="bg1"/>
                          </a:solidFill>
                        </a:rPr>
                        <a:t>42 (56.0)</a:t>
                      </a:r>
                    </a:p>
                    <a:p>
                      <a:pPr algn="ctr"/>
                      <a:r>
                        <a:rPr lang="en-US">
                          <a:solidFill>
                            <a:schemeClr val="bg1"/>
                          </a:solidFill>
                        </a:rPr>
                        <a:t>1 (1.3)</a:t>
                      </a:r>
                    </a:p>
                    <a:p>
                      <a:pPr algn="ctr"/>
                      <a:r>
                        <a:rPr lang="en-US">
                          <a:solidFill>
                            <a:schemeClr val="bg1"/>
                          </a:solidFill>
                        </a:rPr>
                        <a:t>14 (18.7)</a:t>
                      </a:r>
                    </a:p>
                    <a:p>
                      <a:pPr algn="ctr"/>
                      <a:r>
                        <a:rPr lang="en-US">
                          <a:solidFill>
                            <a:schemeClr val="bg1"/>
                          </a:solidFill>
                        </a:rPr>
                        <a:t>11 (14.7)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845815898"/>
                  </a:ext>
                </a:extLst>
              </a:tr>
              <a:tr h="151850">
                <a:tc>
                  <a:txBody>
                    <a:bodyPr/>
                    <a:lstStyle/>
                    <a:p>
                      <a:r>
                        <a:rPr lang="en-US">
                          <a:solidFill>
                            <a:schemeClr val="bg1"/>
                          </a:solidFill>
                        </a:rPr>
                        <a:t>ORR, n (%),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a:solidFill>
                            <a:schemeClr val="bg1"/>
                          </a:solidFill>
                        </a:rPr>
                        <a:t>65 (43.0), [35.0-51.3]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a:solidFill>
                            <a:schemeClr val="bg1"/>
                          </a:solidFill>
                        </a:rPr>
                        <a:t>7 (9.3), [3.8-18.3]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480803231"/>
                  </a:ext>
                </a:extLst>
              </a:tr>
              <a:tr h="262097">
                <a:tc>
                  <a:txBody>
                    <a:bodyPr/>
                    <a:lstStyle/>
                    <a:p>
                      <a:r>
                        <a:rPr lang="en-US">
                          <a:solidFill>
                            <a:schemeClr val="bg1"/>
                          </a:solidFill>
                        </a:rPr>
                        <a:t>Stratified odds ratio (95% CI)</a:t>
                      </a:r>
                    </a:p>
                    <a:p>
                      <a:pPr marL="285750" indent="-285750">
                        <a:buFont typeface="Wingdings" panose="05000000000000000000" pitchFamily="2" charset="2"/>
                        <a:buChar char="§"/>
                      </a:pPr>
                      <a:r>
                        <a:rPr lang="en-US" i="1">
                          <a:solidFill>
                            <a:schemeClr val="bg1"/>
                          </a:solidFill>
                        </a:rPr>
                        <a:t>P </a:t>
                      </a:r>
                      <a:r>
                        <a:rPr lang="en-US">
                          <a:solidFill>
                            <a:schemeClr val="bg1"/>
                          </a:solidFill>
                        </a:rPr>
                        <a:t>value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gridSpan="2">
                  <a:txBody>
                    <a:bodyPr/>
                    <a:lstStyle/>
                    <a:p>
                      <a:pPr algn="ctr"/>
                      <a:r>
                        <a:rPr lang="en-US">
                          <a:solidFill>
                            <a:schemeClr val="bg1"/>
                          </a:solidFill>
                        </a:rPr>
                        <a:t>7.81 (3.32, 18.40)</a:t>
                      </a:r>
                    </a:p>
                    <a:p>
                      <a:pPr algn="ctr"/>
                      <a:r>
                        <a:rPr lang="en-US">
                          <a:solidFill>
                            <a:schemeClr val="bg1"/>
                          </a:solidFill>
                        </a:rPr>
                        <a:t>&lt;.0001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hMerge="1">
                  <a:txBody>
                    <a:bodyPr/>
                    <a:lstStyle/>
                    <a:p>
                      <a:endParaRPr lang="en-US">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82453452"/>
                  </a:ext>
                </a:extLst>
              </a:tr>
              <a:tr h="374424">
                <a:tc>
                  <a:txBody>
                    <a:bodyPr/>
                    <a:lstStyle/>
                    <a:p>
                      <a:r>
                        <a:rPr lang="en-US">
                          <a:solidFill>
                            <a:schemeClr val="bg1"/>
                          </a:solidFill>
                        </a:rPr>
                        <a:t>Responders, n</a:t>
                      </a:r>
                    </a:p>
                    <a:p>
                      <a:pPr marL="285750" indent="-285750">
                        <a:buFont typeface="Wingdings" panose="05000000000000000000" pitchFamily="2" charset="2"/>
                        <a:buChar char="§"/>
                      </a:pPr>
                      <a:r>
                        <a:rPr lang="en-US">
                          <a:solidFill>
                            <a:schemeClr val="bg1"/>
                          </a:solidFill>
                        </a:rPr>
                        <a:t>Duration of response median (95% CI), mo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br>
                        <a:rPr lang="en-US">
                          <a:solidFill>
                            <a:schemeClr val="bg1"/>
                          </a:solidFill>
                        </a:rPr>
                      </a:br>
                      <a:r>
                        <a:rPr lang="en-US">
                          <a:solidFill>
                            <a:schemeClr val="bg1"/>
                          </a:solidFill>
                        </a:rPr>
                        <a:t>65</a:t>
                      </a:r>
                    </a:p>
                    <a:p>
                      <a:pPr algn="ctr"/>
                      <a:r>
                        <a:rPr lang="en-US">
                          <a:solidFill>
                            <a:schemeClr val="bg1"/>
                          </a:solidFill>
                        </a:rPr>
                        <a:t>23.3 (18.4, 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br>
                        <a:rPr lang="en-US">
                          <a:solidFill>
                            <a:schemeClr val="bg1"/>
                          </a:solidFill>
                        </a:rPr>
                      </a:br>
                      <a:r>
                        <a:rPr lang="en-US">
                          <a:solidFill>
                            <a:schemeClr val="bg1"/>
                          </a:solidFill>
                        </a:rPr>
                        <a:t>7</a:t>
                      </a:r>
                    </a:p>
                    <a:p>
                      <a:pPr algn="ctr"/>
                      <a:r>
                        <a:rPr lang="en-US">
                          <a:solidFill>
                            <a:schemeClr val="bg1"/>
                          </a:solidFill>
                        </a:rPr>
                        <a:t>NE (2.3, 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685659118"/>
                  </a:ext>
                </a:extLst>
              </a:tr>
            </a:tbl>
          </a:graphicData>
        </a:graphic>
      </p:graphicFrame>
      <p:sp>
        <p:nvSpPr>
          <p:cNvPr id="5" name="TextBox 4">
            <a:extLst>
              <a:ext uri="{FF2B5EF4-FFF2-40B4-BE49-F238E27FC236}">
                <a16:creationId xmlns:a16="http://schemas.microsoft.com/office/drawing/2014/main" id="{D50ADD66-6D7A-43FD-CC7D-380F4D32BD0B}"/>
              </a:ext>
            </a:extLst>
          </p:cNvPr>
          <p:cNvSpPr txBox="1"/>
          <p:nvPr/>
        </p:nvSpPr>
        <p:spPr>
          <a:xfrm>
            <a:off x="1828800" y="6324601"/>
            <a:ext cx="3124200" cy="276999"/>
          </a:xfrm>
          <a:prstGeom prst="rect">
            <a:avLst/>
          </a:prstGeom>
          <a:noFill/>
        </p:spPr>
        <p:txBody>
          <a:bodyPr wrap="square" rtlCol="0">
            <a:spAutoFit/>
          </a:bodyPr>
          <a:lstStyle/>
          <a:p>
            <a:r>
              <a:rPr lang="en-US" sz="1200"/>
              <a:t>Singh S. et al. ASCO GI 2024</a:t>
            </a:r>
          </a:p>
        </p:txBody>
      </p:sp>
      <p:sp>
        <p:nvSpPr>
          <p:cNvPr id="6" name="TextBox 5">
            <a:extLst>
              <a:ext uri="{FF2B5EF4-FFF2-40B4-BE49-F238E27FC236}">
                <a16:creationId xmlns:a16="http://schemas.microsoft.com/office/drawing/2014/main" id="{9F37DDA5-9D86-6A58-7D50-949ABD6D26C4}"/>
              </a:ext>
            </a:extLst>
          </p:cNvPr>
          <p:cNvSpPr txBox="1"/>
          <p:nvPr/>
        </p:nvSpPr>
        <p:spPr>
          <a:xfrm>
            <a:off x="411480" y="6364224"/>
            <a:ext cx="3124200" cy="276999"/>
          </a:xfrm>
          <a:prstGeom prst="rect">
            <a:avLst/>
          </a:prstGeom>
          <a:noFill/>
        </p:spPr>
        <p:txBody>
          <a:bodyPr wrap="square" rtlCol="0">
            <a:spAutoFit/>
          </a:bodyPr>
          <a:lstStyle/>
          <a:p>
            <a:r>
              <a:rPr lang="en-US" sz="1200" b="0">
                <a:solidFill>
                  <a:schemeClr val="bg2"/>
                </a:solidFill>
                <a:latin typeface="+mn-lt"/>
              </a:rPr>
              <a:t>Singh. Lancet. 2024;403:2807.</a:t>
            </a:r>
          </a:p>
        </p:txBody>
      </p:sp>
    </p:spTree>
    <p:extLst>
      <p:ext uri="{BB962C8B-B14F-4D97-AF65-F5344CB8AC3E}">
        <p14:creationId xmlns:p14="http://schemas.microsoft.com/office/powerpoint/2010/main" val="14685335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FCD80-9605-B99E-8A85-E0DB1C2A8EB8}"/>
              </a:ext>
            </a:extLst>
          </p:cNvPr>
          <p:cNvSpPr>
            <a:spLocks noGrp="1"/>
          </p:cNvSpPr>
          <p:nvPr>
            <p:ph type="title"/>
          </p:nvPr>
        </p:nvSpPr>
        <p:spPr/>
        <p:txBody>
          <a:bodyPr/>
          <a:lstStyle/>
          <a:p>
            <a:r>
              <a:rPr lang="en-US"/>
              <a:t>NETTER-P: Pediatric Study of Lu 177 </a:t>
            </a:r>
            <a:r>
              <a:rPr lang="en-US" err="1"/>
              <a:t>Dotatate</a:t>
            </a:r>
            <a:r>
              <a:rPr lang="en-US"/>
              <a:t> With </a:t>
            </a:r>
            <a:br>
              <a:rPr lang="en-US"/>
            </a:br>
            <a:r>
              <a:rPr lang="en-US"/>
              <a:t>GEP-NETs or PPGL</a:t>
            </a:r>
          </a:p>
        </p:txBody>
      </p:sp>
      <p:sp>
        <p:nvSpPr>
          <p:cNvPr id="3" name="Content Placeholder 2">
            <a:extLst>
              <a:ext uri="{FF2B5EF4-FFF2-40B4-BE49-F238E27FC236}">
                <a16:creationId xmlns:a16="http://schemas.microsoft.com/office/drawing/2014/main" id="{C9F212AA-913F-029B-F670-AD69AA7FEC9D}"/>
              </a:ext>
            </a:extLst>
          </p:cNvPr>
          <p:cNvSpPr>
            <a:spLocks noGrp="1"/>
          </p:cNvSpPr>
          <p:nvPr>
            <p:ph idx="1"/>
          </p:nvPr>
        </p:nvSpPr>
        <p:spPr>
          <a:xfrm>
            <a:off x="604675" y="1513047"/>
            <a:ext cx="10877529" cy="409271"/>
          </a:xfrm>
        </p:spPr>
        <p:txBody>
          <a:bodyPr/>
          <a:lstStyle/>
          <a:p>
            <a:r>
              <a:rPr lang="en-US" sz="2000"/>
              <a:t>Ongoing, international, multicenter, open-label, single-arm study</a:t>
            </a:r>
          </a:p>
        </p:txBody>
      </p:sp>
      <p:sp>
        <p:nvSpPr>
          <p:cNvPr id="4" name="TextBox 3">
            <a:extLst>
              <a:ext uri="{FF2B5EF4-FFF2-40B4-BE49-F238E27FC236}">
                <a16:creationId xmlns:a16="http://schemas.microsoft.com/office/drawing/2014/main" id="{EA52863F-DB44-CC3F-725C-7E9F3DB3098A}"/>
              </a:ext>
            </a:extLst>
          </p:cNvPr>
          <p:cNvSpPr txBox="1"/>
          <p:nvPr/>
        </p:nvSpPr>
        <p:spPr bwMode="auto">
          <a:xfrm>
            <a:off x="2360738" y="2280961"/>
            <a:ext cx="2982191"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Adolescent patients with locally advanced/inoperable or metastatic SSTR-positive GEP-NETs or PPGL</a:t>
            </a:r>
          </a:p>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(N = 9)</a:t>
            </a:r>
          </a:p>
        </p:txBody>
      </p:sp>
      <p:sp>
        <p:nvSpPr>
          <p:cNvPr id="5" name="TextBox 4">
            <a:extLst>
              <a:ext uri="{FF2B5EF4-FFF2-40B4-BE49-F238E27FC236}">
                <a16:creationId xmlns:a16="http://schemas.microsoft.com/office/drawing/2014/main" id="{84F41D85-3791-E8FD-1252-C10E40F69008}"/>
              </a:ext>
            </a:extLst>
          </p:cNvPr>
          <p:cNvSpPr txBox="1"/>
          <p:nvPr/>
        </p:nvSpPr>
        <p:spPr bwMode="auto">
          <a:xfrm>
            <a:off x="6504708" y="2442543"/>
            <a:ext cx="2461184" cy="923330"/>
          </a:xfrm>
          <a:prstGeom prst="rect">
            <a:avLst/>
          </a:prstGeom>
          <a:solidFill>
            <a:schemeClr val="accent1"/>
          </a:solidFill>
          <a:ln w="3175">
            <a:solidFill>
              <a:schemeClr val="bg1"/>
            </a:solidFill>
          </a:ln>
        </p:spPr>
        <p:txBody>
          <a:bodyPr wrap="square" rtlCol="0">
            <a:spAutoFit/>
          </a:bodyPr>
          <a:lstStyle/>
          <a:p>
            <a:pPr algn="ctr">
              <a:lnSpc>
                <a:spcPct val="100000"/>
              </a:lnSpc>
              <a:spcBef>
                <a:spcPct val="50000"/>
              </a:spcBef>
              <a:spcAft>
                <a:spcPct val="0"/>
              </a:spcAft>
              <a:buClrTx/>
              <a:buFontTx/>
              <a:buNone/>
            </a:pPr>
            <a:r>
              <a:rPr lang="en-US">
                <a:latin typeface="Calibri" panose="020F0502020204030204" pitchFamily="34" charset="0"/>
              </a:rPr>
              <a:t>Lu 177 </a:t>
            </a:r>
            <a:r>
              <a:rPr lang="en-US" err="1">
                <a:latin typeface="Calibri" panose="020F0502020204030204" pitchFamily="34" charset="0"/>
              </a:rPr>
              <a:t>dotatate</a:t>
            </a:r>
            <a:r>
              <a:rPr lang="en-US" b="0">
                <a:latin typeface="Calibri" panose="020F0502020204030204" pitchFamily="34" charset="0"/>
              </a:rPr>
              <a:t> 7.4 </a:t>
            </a:r>
            <a:r>
              <a:rPr lang="en-US" b="0" err="1">
                <a:latin typeface="Calibri" panose="020F0502020204030204" pitchFamily="34" charset="0"/>
              </a:rPr>
              <a:t>GBq</a:t>
            </a:r>
            <a:r>
              <a:rPr lang="en-US" b="0">
                <a:latin typeface="Calibri" panose="020F0502020204030204" pitchFamily="34" charset="0"/>
              </a:rPr>
              <a:t> (200mCi) Q8W ± 1 </a:t>
            </a:r>
            <a:r>
              <a:rPr lang="en-US" b="0" err="1">
                <a:latin typeface="Calibri" panose="020F0502020204030204" pitchFamily="34" charset="0"/>
              </a:rPr>
              <a:t>wk</a:t>
            </a:r>
            <a:r>
              <a:rPr lang="en-US" b="0">
                <a:latin typeface="Calibri" panose="020F0502020204030204" pitchFamily="34" charset="0"/>
              </a:rPr>
              <a:t> for 4 doses</a:t>
            </a:r>
          </a:p>
        </p:txBody>
      </p:sp>
      <p:cxnSp>
        <p:nvCxnSpPr>
          <p:cNvPr id="7" name="Straight Arrow Connector 6">
            <a:extLst>
              <a:ext uri="{FF2B5EF4-FFF2-40B4-BE49-F238E27FC236}">
                <a16:creationId xmlns:a16="http://schemas.microsoft.com/office/drawing/2014/main" id="{9084BB17-86D2-08C8-C4F7-2E3E621E7F6C}"/>
              </a:ext>
            </a:extLst>
          </p:cNvPr>
          <p:cNvCxnSpPr/>
          <p:nvPr/>
        </p:nvCxnSpPr>
        <p:spPr bwMode="auto">
          <a:xfrm>
            <a:off x="5476008" y="2895543"/>
            <a:ext cx="945573" cy="0"/>
          </a:xfrm>
          <a:prstGeom prst="straightConnector1">
            <a:avLst/>
          </a:prstGeom>
          <a:noFill/>
          <a:ln w="28575" cap="flat" cmpd="sng" algn="ctr">
            <a:solidFill>
              <a:schemeClr val="bg1"/>
            </a:solidFill>
            <a:prstDash val="solid"/>
            <a:round/>
            <a:headEnd type="none" w="med" len="med"/>
            <a:tailEnd type="triangle"/>
          </a:ln>
          <a:effectLst/>
        </p:spPr>
      </p:cxnSp>
      <p:sp>
        <p:nvSpPr>
          <p:cNvPr id="10" name="Content Placeholder 2">
            <a:extLst>
              <a:ext uri="{FF2B5EF4-FFF2-40B4-BE49-F238E27FC236}">
                <a16:creationId xmlns:a16="http://schemas.microsoft.com/office/drawing/2014/main" id="{D3D8E8DD-55B1-D8A2-451A-8A4C8EB6E643}"/>
              </a:ext>
            </a:extLst>
          </p:cNvPr>
          <p:cNvSpPr txBox="1">
            <a:spLocks/>
          </p:cNvSpPr>
          <p:nvPr/>
        </p:nvSpPr>
        <p:spPr bwMode="auto">
          <a:xfrm>
            <a:off x="604674" y="4537205"/>
            <a:ext cx="10877529" cy="955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a:t>Efficacy outcomes were also extrapolated from NETTER-1</a:t>
            </a:r>
          </a:p>
          <a:p>
            <a:r>
              <a:rPr lang="en-US" sz="2000" b="0" kern="0"/>
              <a:t>Major safety measures: Absorbed radiation doses in target organs, AEs</a:t>
            </a:r>
          </a:p>
        </p:txBody>
      </p:sp>
      <p:sp>
        <p:nvSpPr>
          <p:cNvPr id="11" name="TextBox 10">
            <a:extLst>
              <a:ext uri="{FF2B5EF4-FFF2-40B4-BE49-F238E27FC236}">
                <a16:creationId xmlns:a16="http://schemas.microsoft.com/office/drawing/2014/main" id="{FB5D6CC6-845F-5A59-6064-E6875162C899}"/>
              </a:ext>
            </a:extLst>
          </p:cNvPr>
          <p:cNvSpPr txBox="1"/>
          <p:nvPr/>
        </p:nvSpPr>
        <p:spPr>
          <a:xfrm>
            <a:off x="390697" y="6193284"/>
            <a:ext cx="8256531"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a:solidFill>
                  <a:schemeClr val="bg2"/>
                </a:solidFill>
                <a:latin typeface="+mn-lt"/>
              </a:rPr>
              <a:t>fda.gov/drugs/resources-information-approved-drugs/fda-approves-lutetium-lu-177-dotatate-pediatric-patients-12-years-and-older-gep-nets.</a:t>
            </a:r>
          </a:p>
        </p:txBody>
      </p:sp>
    </p:spTree>
    <p:extLst>
      <p:ext uri="{BB962C8B-B14F-4D97-AF65-F5344CB8AC3E}">
        <p14:creationId xmlns:p14="http://schemas.microsoft.com/office/powerpoint/2010/main" val="36616945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406E1-9CFE-6089-26E1-F9AF4DBCDD15}"/>
              </a:ext>
            </a:extLst>
          </p:cNvPr>
          <p:cNvSpPr>
            <a:spLocks noGrp="1"/>
          </p:cNvSpPr>
          <p:nvPr>
            <p:ph type="title"/>
          </p:nvPr>
        </p:nvSpPr>
        <p:spPr/>
        <p:txBody>
          <a:bodyPr/>
          <a:lstStyle/>
          <a:p>
            <a:r>
              <a:rPr lang="en-US"/>
              <a:t>Current Indications of Lu 177 </a:t>
            </a:r>
            <a:r>
              <a:rPr lang="en-US" err="1"/>
              <a:t>Dotatate</a:t>
            </a:r>
            <a:endParaRPr lang="en-US"/>
          </a:p>
        </p:txBody>
      </p:sp>
      <p:sp>
        <p:nvSpPr>
          <p:cNvPr id="3" name="Content Placeholder 2">
            <a:extLst>
              <a:ext uri="{FF2B5EF4-FFF2-40B4-BE49-F238E27FC236}">
                <a16:creationId xmlns:a16="http://schemas.microsoft.com/office/drawing/2014/main" id="{B2C3F419-3677-B57B-1679-829085782CFA}"/>
              </a:ext>
            </a:extLst>
          </p:cNvPr>
          <p:cNvSpPr>
            <a:spLocks noGrp="1"/>
          </p:cNvSpPr>
          <p:nvPr>
            <p:ph idx="1"/>
          </p:nvPr>
        </p:nvSpPr>
        <p:spPr/>
        <p:txBody>
          <a:bodyPr/>
          <a:lstStyle/>
          <a:p>
            <a:r>
              <a:rPr lang="en-US"/>
              <a:t>Lu 177 </a:t>
            </a:r>
            <a:r>
              <a:rPr lang="en-US" err="1"/>
              <a:t>dotatate</a:t>
            </a:r>
            <a:r>
              <a:rPr lang="en-US"/>
              <a:t> is currently indicated for the treatment of adult and pediatric patients </a:t>
            </a:r>
            <a:r>
              <a:rPr lang="en-US" u="sng"/>
              <a:t>&gt;</a:t>
            </a:r>
            <a:r>
              <a:rPr lang="en-US"/>
              <a:t>12 yr old with SSTR-positive GEP-NETs, including foregut, midgut, and hindgut neuroendocrine tumors</a:t>
            </a:r>
          </a:p>
        </p:txBody>
      </p:sp>
      <p:sp>
        <p:nvSpPr>
          <p:cNvPr id="5" name="TextBox 4">
            <a:extLst>
              <a:ext uri="{FF2B5EF4-FFF2-40B4-BE49-F238E27FC236}">
                <a16:creationId xmlns:a16="http://schemas.microsoft.com/office/drawing/2014/main" id="{6DE47300-0ABD-FB13-FBA9-10F6455310DE}"/>
              </a:ext>
            </a:extLst>
          </p:cNvPr>
          <p:cNvSpPr txBox="1"/>
          <p:nvPr/>
        </p:nvSpPr>
        <p:spPr>
          <a:xfrm>
            <a:off x="432261" y="6342874"/>
            <a:ext cx="8256531"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a:solidFill>
                  <a:schemeClr val="bg2"/>
                </a:solidFill>
                <a:latin typeface="+mn-lt"/>
              </a:rPr>
              <a:t>Lu 177 </a:t>
            </a:r>
            <a:r>
              <a:rPr lang="en-US" sz="1200" b="0" err="1">
                <a:solidFill>
                  <a:schemeClr val="bg2"/>
                </a:solidFill>
                <a:latin typeface="+mn-lt"/>
              </a:rPr>
              <a:t>dotatate</a:t>
            </a:r>
            <a:r>
              <a:rPr lang="en-US" sz="1200" b="0">
                <a:solidFill>
                  <a:schemeClr val="bg2"/>
                </a:solidFill>
                <a:latin typeface="+mn-lt"/>
              </a:rPr>
              <a:t> PI.</a:t>
            </a:r>
          </a:p>
        </p:txBody>
      </p:sp>
    </p:spTree>
    <p:extLst>
      <p:ext uri="{BB962C8B-B14F-4D97-AF65-F5344CB8AC3E}">
        <p14:creationId xmlns:p14="http://schemas.microsoft.com/office/powerpoint/2010/main" val="24130445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3AC33-3CEE-11C2-CA9A-D9F41E236C7E}"/>
            </a:ext>
          </a:extLst>
        </p:cNvPr>
        <p:cNvGrpSpPr/>
        <p:nvPr/>
      </p:nvGrpSpPr>
      <p:grpSpPr>
        <a:xfrm>
          <a:off x="0" y="0"/>
          <a:ext cx="0" cy="0"/>
          <a:chOff x="0" y="0"/>
          <a:chExt cx="0" cy="0"/>
        </a:xfrm>
      </p:grpSpPr>
      <p:sp>
        <p:nvSpPr>
          <p:cNvPr id="19458" name="Rectangle 2">
            <a:extLst>
              <a:ext uri="{FF2B5EF4-FFF2-40B4-BE49-F238E27FC236}">
                <a16:creationId xmlns:a16="http://schemas.microsoft.com/office/drawing/2014/main" id="{CF794891-0641-A88B-6511-A9929D82C560}"/>
              </a:ext>
            </a:extLst>
          </p:cNvPr>
          <p:cNvSpPr>
            <a:spLocks noGrp="1" noChangeArrowheads="1"/>
          </p:cNvSpPr>
          <p:nvPr>
            <p:ph type="title"/>
          </p:nvPr>
        </p:nvSpPr>
        <p:spPr/>
        <p:txBody>
          <a:bodyPr/>
          <a:lstStyle/>
          <a:p>
            <a:pPr eaLnBrk="1" hangingPunct="1"/>
            <a:r>
              <a:rPr lang="en-US"/>
              <a:t>Alliance A021602: CABINET Trial</a:t>
            </a:r>
            <a:endParaRPr lang="en-US" altLang="en-US"/>
          </a:p>
        </p:txBody>
      </p:sp>
      <p:sp>
        <p:nvSpPr>
          <p:cNvPr id="6" name="Content Placeholder 5">
            <a:extLst>
              <a:ext uri="{FF2B5EF4-FFF2-40B4-BE49-F238E27FC236}">
                <a16:creationId xmlns:a16="http://schemas.microsoft.com/office/drawing/2014/main" id="{A047C215-8CF2-0F4A-EA52-040C792B0A18}"/>
              </a:ext>
            </a:extLst>
          </p:cNvPr>
          <p:cNvSpPr>
            <a:spLocks noGrp="1"/>
          </p:cNvSpPr>
          <p:nvPr>
            <p:ph idx="1"/>
          </p:nvPr>
        </p:nvSpPr>
        <p:spPr/>
        <p:txBody>
          <a:bodyPr/>
          <a:lstStyle/>
          <a:p>
            <a:r>
              <a:rPr lang="en-US" sz="2000"/>
              <a:t>Double-blinded randomized phase III study </a:t>
            </a:r>
          </a:p>
          <a:p>
            <a:pPr marL="0" indent="0">
              <a:buNone/>
            </a:pPr>
            <a:endParaRPr lang="en-US" sz="2000"/>
          </a:p>
          <a:p>
            <a:endParaRPr lang="en-US" sz="2000"/>
          </a:p>
          <a:p>
            <a:endParaRPr lang="en-US" sz="2000"/>
          </a:p>
          <a:p>
            <a:endParaRPr lang="en-US" sz="2000"/>
          </a:p>
          <a:p>
            <a:endParaRPr lang="en-US" sz="2000"/>
          </a:p>
          <a:p>
            <a:endParaRPr lang="en-US" sz="2000"/>
          </a:p>
          <a:p>
            <a:endParaRPr lang="en-US" sz="2000"/>
          </a:p>
          <a:p>
            <a:r>
              <a:rPr lang="en-US" sz="2000"/>
              <a:t>Primary endpoint: PFS </a:t>
            </a:r>
          </a:p>
          <a:p>
            <a:r>
              <a:rPr lang="en-US" sz="2000"/>
              <a:t>Key secondary endpoints: OS, ORR, Safety, and Tolerability</a:t>
            </a:r>
          </a:p>
        </p:txBody>
      </p:sp>
      <p:sp>
        <p:nvSpPr>
          <p:cNvPr id="19460" name="Text Box 45">
            <a:extLst>
              <a:ext uri="{FF2B5EF4-FFF2-40B4-BE49-F238E27FC236}">
                <a16:creationId xmlns:a16="http://schemas.microsoft.com/office/drawing/2014/main" id="{35C85F79-3E57-A6C8-CE1F-56A6C0AAE5CC}"/>
              </a:ext>
            </a:extLst>
          </p:cNvPr>
          <p:cNvSpPr txBox="1">
            <a:spLocks noChangeArrowheads="1"/>
          </p:cNvSpPr>
          <p:nvPr/>
        </p:nvSpPr>
        <p:spPr bwMode="auto">
          <a:xfrm>
            <a:off x="706281" y="2380439"/>
            <a:ext cx="23157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sz="1400" b="0">
                <a:solidFill>
                  <a:srgbClr val="000000"/>
                </a:solidFill>
                <a:latin typeface="+mn-lt"/>
              </a:rPr>
              <a:t>Patients with well-differentiated or low/int- grade NET, locally advanced/ unresectable or metastatic dx, disease progression by RECIST v1.1 criteria in &gt;12 </a:t>
            </a:r>
            <a:r>
              <a:rPr lang="en-US" sz="1400" b="0" err="1">
                <a:solidFill>
                  <a:srgbClr val="000000"/>
                </a:solidFill>
                <a:latin typeface="+mn-lt"/>
              </a:rPr>
              <a:t>mo</a:t>
            </a:r>
            <a:r>
              <a:rPr lang="en-US" sz="1400" b="0">
                <a:solidFill>
                  <a:srgbClr val="000000"/>
                </a:solidFill>
                <a:latin typeface="+mn-lt"/>
              </a:rPr>
              <a:t> and intolerance or d/c of ≥1 FDA-approved line of therapy,</a:t>
            </a:r>
            <a:r>
              <a:rPr lang="en-GB" altLang="en-US" sz="1400" b="0">
                <a:solidFill>
                  <a:schemeClr val="bg1"/>
                </a:solidFill>
                <a:latin typeface="Calibri" panose="020F0502020204030204" pitchFamily="34" charset="0"/>
              </a:rPr>
              <a:t> aged </a:t>
            </a:r>
            <a:r>
              <a:rPr lang="en-US" sz="1050" b="0" i="0">
                <a:solidFill>
                  <a:srgbClr val="001D35"/>
                </a:solidFill>
                <a:effectLst/>
                <a:latin typeface="+mn-lt"/>
              </a:rPr>
              <a:t>≥</a:t>
            </a:r>
            <a:r>
              <a:rPr lang="en-GB" altLang="en-US" sz="1400" b="0">
                <a:solidFill>
                  <a:schemeClr val="bg1"/>
                </a:solidFill>
                <a:latin typeface="Calibri" panose="020F0502020204030204" pitchFamily="34" charset="0"/>
              </a:rPr>
              <a:t>18 yr</a:t>
            </a:r>
            <a:endParaRPr lang="en-US" sz="1400" b="0" u="none" strike="noStrike">
              <a:solidFill>
                <a:srgbClr val="000000"/>
              </a:solidFill>
              <a:latin typeface="+mn-lt"/>
            </a:endParaRPr>
          </a:p>
          <a:p>
            <a:pPr algn="ctr">
              <a:lnSpc>
                <a:spcPct val="100000"/>
              </a:lnSpc>
              <a:spcBef>
                <a:spcPct val="0"/>
              </a:spcBef>
              <a:spcAft>
                <a:spcPct val="0"/>
              </a:spcAft>
              <a:buClrTx/>
              <a:buNone/>
            </a:pPr>
            <a:endParaRPr lang="en-US" sz="1400" b="0">
              <a:solidFill>
                <a:srgbClr val="000000"/>
              </a:solidFill>
              <a:latin typeface="+mn-lt"/>
            </a:endParaRPr>
          </a:p>
          <a:p>
            <a:pPr algn="ctr">
              <a:lnSpc>
                <a:spcPct val="100000"/>
              </a:lnSpc>
              <a:spcBef>
                <a:spcPct val="0"/>
              </a:spcBef>
              <a:spcAft>
                <a:spcPct val="0"/>
              </a:spcAft>
              <a:buClrTx/>
              <a:buNone/>
            </a:pPr>
            <a:r>
              <a:rPr lang="en-US" sz="1400" b="0" err="1">
                <a:solidFill>
                  <a:srgbClr val="000000"/>
                </a:solidFill>
                <a:latin typeface="+mn-lt"/>
              </a:rPr>
              <a:t>epNET</a:t>
            </a:r>
            <a:r>
              <a:rPr lang="en-US" sz="1400" b="0">
                <a:solidFill>
                  <a:srgbClr val="000000"/>
                </a:solidFill>
                <a:latin typeface="+mn-lt"/>
              </a:rPr>
              <a:t> </a:t>
            </a:r>
            <a:r>
              <a:rPr lang="en-US" sz="1400" b="0" u="none" strike="noStrike">
                <a:solidFill>
                  <a:srgbClr val="000000"/>
                </a:solidFill>
                <a:latin typeface="+mn-lt"/>
              </a:rPr>
              <a:t>(N = 197)</a:t>
            </a:r>
          </a:p>
          <a:p>
            <a:pPr algn="ctr">
              <a:lnSpc>
                <a:spcPct val="100000"/>
              </a:lnSpc>
              <a:spcBef>
                <a:spcPct val="0"/>
              </a:spcBef>
              <a:spcAft>
                <a:spcPct val="0"/>
              </a:spcAft>
              <a:buClrTx/>
              <a:buNone/>
            </a:pPr>
            <a:r>
              <a:rPr lang="en-US" sz="1400" b="0" i="0" err="1">
                <a:solidFill>
                  <a:srgbClr val="000000"/>
                </a:solidFill>
                <a:effectLst/>
                <a:latin typeface="+mn-lt"/>
              </a:rPr>
              <a:t>pNET</a:t>
            </a:r>
            <a:r>
              <a:rPr lang="en-US" sz="1400" b="0" i="0">
                <a:solidFill>
                  <a:srgbClr val="000000"/>
                </a:solidFill>
                <a:effectLst/>
                <a:latin typeface="+mn-lt"/>
              </a:rPr>
              <a:t> (N = 93)</a:t>
            </a:r>
            <a:endParaRPr lang="en-US" sz="1400" b="0" i="0" u="none" strike="noStrike">
              <a:solidFill>
                <a:srgbClr val="000000"/>
              </a:solidFill>
              <a:effectLst/>
              <a:latin typeface="+mn-lt"/>
            </a:endParaRPr>
          </a:p>
        </p:txBody>
      </p:sp>
      <p:sp>
        <p:nvSpPr>
          <p:cNvPr id="19463" name="Rectangle 49">
            <a:extLst>
              <a:ext uri="{FF2B5EF4-FFF2-40B4-BE49-F238E27FC236}">
                <a16:creationId xmlns:a16="http://schemas.microsoft.com/office/drawing/2014/main" id="{72B2B726-B237-075B-2A48-60921B2A3963}"/>
              </a:ext>
            </a:extLst>
          </p:cNvPr>
          <p:cNvSpPr>
            <a:spLocks noChangeArrowheads="1"/>
          </p:cNvSpPr>
          <p:nvPr/>
        </p:nvSpPr>
        <p:spPr bwMode="auto">
          <a:xfrm>
            <a:off x="4117519" y="2511255"/>
            <a:ext cx="3200548" cy="825315"/>
          </a:xfrm>
          <a:prstGeom prst="rect">
            <a:avLst/>
          </a:prstGeom>
          <a:solidFill>
            <a:schemeClr val="accent1"/>
          </a:solidFill>
          <a:ln w="3175">
            <a:solidFill>
              <a:schemeClr val="bg1"/>
            </a:solid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spcBef>
                <a:spcPts val="0"/>
              </a:spcBef>
              <a:spcAft>
                <a:spcPts val="0"/>
              </a:spcAft>
              <a:buNone/>
            </a:pPr>
            <a:r>
              <a:rPr lang="en-US" sz="1800" err="1">
                <a:solidFill>
                  <a:schemeClr val="tx1"/>
                </a:solidFill>
                <a:latin typeface="+mn-lt"/>
              </a:rPr>
              <a:t>Cabozantinib</a:t>
            </a:r>
            <a:r>
              <a:rPr lang="en-US" sz="1800" b="0">
                <a:solidFill>
                  <a:schemeClr val="tx1"/>
                </a:solidFill>
                <a:latin typeface="+mn-lt"/>
              </a:rPr>
              <a:t> 60 mg PO QD </a:t>
            </a:r>
          </a:p>
          <a:p>
            <a:pPr algn="ctr">
              <a:spcBef>
                <a:spcPts val="0"/>
              </a:spcBef>
              <a:spcAft>
                <a:spcPts val="0"/>
              </a:spcAft>
              <a:buNone/>
            </a:pPr>
            <a:r>
              <a:rPr lang="en-US" sz="1800" b="0">
                <a:solidFill>
                  <a:schemeClr val="tx1"/>
                </a:solidFill>
                <a:latin typeface="+mn-lt"/>
              </a:rPr>
              <a:t>on Days 1-28 of each cycle</a:t>
            </a:r>
          </a:p>
        </p:txBody>
      </p:sp>
      <p:sp>
        <p:nvSpPr>
          <p:cNvPr id="19464" name="Rectangle 50">
            <a:extLst>
              <a:ext uri="{FF2B5EF4-FFF2-40B4-BE49-F238E27FC236}">
                <a16:creationId xmlns:a16="http://schemas.microsoft.com/office/drawing/2014/main" id="{A894903F-251C-91DC-8E63-6098F9C6FF32}"/>
              </a:ext>
            </a:extLst>
          </p:cNvPr>
          <p:cNvSpPr>
            <a:spLocks noChangeArrowheads="1"/>
          </p:cNvSpPr>
          <p:nvPr/>
        </p:nvSpPr>
        <p:spPr bwMode="auto">
          <a:xfrm>
            <a:off x="4117518" y="3393369"/>
            <a:ext cx="3200549" cy="834048"/>
          </a:xfrm>
          <a:prstGeom prst="rect">
            <a:avLst/>
          </a:prstGeom>
          <a:solidFill>
            <a:schemeClr val="accent3"/>
          </a:solidFill>
          <a:ln w="3175">
            <a:solidFill>
              <a:schemeClr val="bg1"/>
            </a:solid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spcBef>
                <a:spcPts val="0"/>
              </a:spcBef>
              <a:spcAft>
                <a:spcPts val="0"/>
              </a:spcAft>
              <a:buNone/>
              <a:defRPr/>
            </a:pPr>
            <a:r>
              <a:rPr lang="en-US" altLang="en-US" sz="1800">
                <a:solidFill>
                  <a:srgbClr val="FFFFFF"/>
                </a:solidFill>
                <a:latin typeface="Calibri" panose="020F0502020204030204" pitchFamily="34" charset="0"/>
              </a:rPr>
              <a:t>Placebo</a:t>
            </a:r>
            <a:r>
              <a:rPr lang="en-US" altLang="en-US" sz="1800" b="0">
                <a:solidFill>
                  <a:srgbClr val="FFFFFF"/>
                </a:solidFill>
                <a:latin typeface="Calibri" panose="020F0502020204030204" pitchFamily="34" charset="0"/>
              </a:rPr>
              <a:t> PO QD </a:t>
            </a:r>
          </a:p>
          <a:p>
            <a:pPr lvl="0" algn="ctr">
              <a:spcBef>
                <a:spcPts val="0"/>
              </a:spcBef>
              <a:spcAft>
                <a:spcPts val="0"/>
              </a:spcAft>
              <a:buNone/>
              <a:defRPr/>
            </a:pPr>
            <a:r>
              <a:rPr lang="en-US" altLang="en-US" sz="1800" b="0">
                <a:solidFill>
                  <a:srgbClr val="FFFFFF"/>
                </a:solidFill>
                <a:latin typeface="Calibri" panose="020F0502020204030204" pitchFamily="34" charset="0"/>
              </a:rPr>
              <a:t>on Days 1-28 of each cycle</a:t>
            </a:r>
          </a:p>
        </p:txBody>
      </p:sp>
      <p:sp>
        <p:nvSpPr>
          <p:cNvPr id="19466" name="Line 52">
            <a:extLst>
              <a:ext uri="{FF2B5EF4-FFF2-40B4-BE49-F238E27FC236}">
                <a16:creationId xmlns:a16="http://schemas.microsoft.com/office/drawing/2014/main" id="{5E2519AD-91F6-EE30-178F-7BE5FC42F441}"/>
              </a:ext>
            </a:extLst>
          </p:cNvPr>
          <p:cNvSpPr>
            <a:spLocks noChangeShapeType="1"/>
          </p:cNvSpPr>
          <p:nvPr/>
        </p:nvSpPr>
        <p:spPr bwMode="auto">
          <a:xfrm>
            <a:off x="7590655" y="2909155"/>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2CB8F4DF-C37C-15F2-7028-48AC6742479B}"/>
              </a:ext>
            </a:extLst>
          </p:cNvPr>
          <p:cNvSpPr>
            <a:spLocks noChangeShapeType="1"/>
          </p:cNvSpPr>
          <p:nvPr/>
        </p:nvSpPr>
        <p:spPr bwMode="auto">
          <a:xfrm>
            <a:off x="3047142" y="3380682"/>
            <a:ext cx="949981" cy="46166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Rectangle 50">
            <a:extLst>
              <a:ext uri="{FF2B5EF4-FFF2-40B4-BE49-F238E27FC236}">
                <a16:creationId xmlns:a16="http://schemas.microsoft.com/office/drawing/2014/main" id="{BAA90CCB-14F4-0CEC-0B69-07FAAF9ACACA}"/>
              </a:ext>
            </a:extLst>
          </p:cNvPr>
          <p:cNvSpPr>
            <a:spLocks noChangeArrowheads="1"/>
          </p:cNvSpPr>
          <p:nvPr/>
        </p:nvSpPr>
        <p:spPr bwMode="auto">
          <a:xfrm>
            <a:off x="8308354" y="3373449"/>
            <a:ext cx="3200400" cy="834048"/>
          </a:xfrm>
          <a:prstGeom prst="rect">
            <a:avLst/>
          </a:prstGeom>
          <a:solidFill>
            <a:schemeClr val="accent1"/>
          </a:solidFill>
          <a:ln w="3175">
            <a:solidFill>
              <a:schemeClr val="bg1"/>
            </a:solid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rtl="0" fontAlgn="base">
              <a:spcBef>
                <a:spcPts val="0"/>
              </a:spcBef>
              <a:spcAft>
                <a:spcPts val="0"/>
              </a:spcAft>
              <a:buNone/>
            </a:pPr>
            <a:r>
              <a:rPr kumimoji="0" lang="en-US" altLang="en-US" sz="1800" i="0" u="none" strike="noStrike" kern="1200" cap="none" spc="0" normalizeH="0" baseline="0" noProof="0" err="1">
                <a:ln>
                  <a:noFill/>
                </a:ln>
                <a:solidFill>
                  <a:schemeClr val="tx1"/>
                </a:solidFill>
                <a:effectLst/>
                <a:uLnTx/>
                <a:uFillTx/>
                <a:latin typeface="+mn-lt"/>
                <a:ea typeface="+mn-ea"/>
                <a:cs typeface="Arial" panose="020B0604020202020204" pitchFamily="34" charset="0"/>
              </a:rPr>
              <a:t>Cabozantinib</a:t>
            </a:r>
            <a:r>
              <a:rPr kumimoji="0" lang="en-US" altLang="en-US" sz="1800" i="0" u="none" strike="noStrike" kern="1200" cap="none" spc="0" normalizeH="0" baseline="0" noProof="0">
                <a:ln>
                  <a:noFill/>
                </a:ln>
                <a:solidFill>
                  <a:schemeClr val="tx1"/>
                </a:solidFill>
                <a:effectLst/>
                <a:uLnTx/>
                <a:uFillTx/>
                <a:latin typeface="+mn-lt"/>
                <a:ea typeface="+mn-ea"/>
                <a:cs typeface="Arial" panose="020B0604020202020204" pitchFamily="34" charset="0"/>
              </a:rPr>
              <a:t> </a:t>
            </a:r>
            <a:r>
              <a:rPr kumimoji="0" lang="en-US" altLang="en-US" sz="1800" b="0" i="0" u="none" strike="noStrike" kern="1200" cap="none" spc="0" normalizeH="0" baseline="0" noProof="0">
                <a:ln>
                  <a:noFill/>
                </a:ln>
                <a:solidFill>
                  <a:schemeClr val="tx1"/>
                </a:solidFill>
                <a:effectLst/>
                <a:uLnTx/>
                <a:uFillTx/>
                <a:latin typeface="+mn-lt"/>
                <a:ea typeface="+mn-ea"/>
                <a:cs typeface="Arial" panose="020B0604020202020204" pitchFamily="34" charset="0"/>
              </a:rPr>
              <a:t>60 mg PO QD</a:t>
            </a: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8C0CA950-9A10-291F-F04C-5F683D9643CF}"/>
              </a:ext>
            </a:extLst>
          </p:cNvPr>
          <p:cNvSpPr txBox="1"/>
          <p:nvPr/>
        </p:nvSpPr>
        <p:spPr bwMode="auto">
          <a:xfrm>
            <a:off x="4117518" y="4331853"/>
            <a:ext cx="739123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rtl="0" fontAlgn="base"/>
            <a:r>
              <a:rPr lang="en-US" sz="1200" b="0" i="0" err="1">
                <a:solidFill>
                  <a:srgbClr val="000000"/>
                </a:solidFill>
                <a:effectLst/>
                <a:latin typeface="+mn-lt"/>
              </a:rPr>
              <a:t>Extrapancreatic</a:t>
            </a:r>
            <a:r>
              <a:rPr lang="en-US" sz="1200" b="0" i="0">
                <a:solidFill>
                  <a:srgbClr val="000000"/>
                </a:solidFill>
                <a:effectLst/>
                <a:latin typeface="+mn-lt"/>
              </a:rPr>
              <a:t> = GI, lung, thymus, unknown. *</a:t>
            </a:r>
            <a:r>
              <a:rPr lang="en-US" sz="1200" b="0" i="0" err="1">
                <a:solidFill>
                  <a:srgbClr val="000000"/>
                </a:solidFill>
                <a:effectLst/>
                <a:latin typeface="+mn-lt"/>
              </a:rPr>
              <a:t>epNET</a:t>
            </a:r>
            <a:r>
              <a:rPr lang="en-US" sz="1200" b="0" i="0">
                <a:solidFill>
                  <a:srgbClr val="000000"/>
                </a:solidFill>
                <a:effectLst/>
                <a:latin typeface="+mn-lt"/>
              </a:rPr>
              <a:t>: concurrent SSA and primary site (non-midgut GI/lung/other vs midgut GI/unknown). </a:t>
            </a:r>
            <a:r>
              <a:rPr lang="en-US" sz="1200" b="0">
                <a:solidFill>
                  <a:srgbClr val="000000"/>
                </a:solidFill>
                <a:latin typeface="+mn-lt"/>
              </a:rPr>
              <a:t>**</a:t>
            </a:r>
            <a:r>
              <a:rPr lang="en-US" sz="1200" b="0" i="0">
                <a:solidFill>
                  <a:srgbClr val="000000"/>
                </a:solidFill>
                <a:effectLst/>
                <a:latin typeface="+mn-lt"/>
              </a:rPr>
              <a:t>​</a:t>
            </a:r>
            <a:r>
              <a:rPr lang="en-US" sz="1200" b="0" i="0" err="1">
                <a:solidFill>
                  <a:srgbClr val="000000"/>
                </a:solidFill>
                <a:effectLst/>
                <a:latin typeface="+mn-lt"/>
              </a:rPr>
              <a:t>pNET</a:t>
            </a:r>
            <a:r>
              <a:rPr lang="en-US" sz="1200" b="0" i="0">
                <a:solidFill>
                  <a:srgbClr val="000000"/>
                </a:solidFill>
                <a:effectLst/>
                <a:latin typeface="+mn-lt"/>
              </a:rPr>
              <a:t>: concurrent SSA and prior sunitinib. </a:t>
            </a:r>
            <a:r>
              <a:rPr lang="en-US" sz="1200" b="0">
                <a:solidFill>
                  <a:srgbClr val="000000"/>
                </a:solidFill>
                <a:latin typeface="+mn-lt"/>
              </a:rPr>
              <a:t>***Unblinding and crossover after PD confirmation by central radiology review.</a:t>
            </a:r>
            <a:endParaRPr lang="en-US" sz="1200" b="0" i="0">
              <a:solidFill>
                <a:srgbClr val="000000"/>
              </a:solidFill>
              <a:effectLst/>
              <a:latin typeface="+mn-lt"/>
            </a:endParaRPr>
          </a:p>
        </p:txBody>
      </p:sp>
      <p:sp>
        <p:nvSpPr>
          <p:cNvPr id="20" name="TextBox 19">
            <a:extLst>
              <a:ext uri="{FF2B5EF4-FFF2-40B4-BE49-F238E27FC236}">
                <a16:creationId xmlns:a16="http://schemas.microsoft.com/office/drawing/2014/main" id="{F05F72F3-0A1D-2C63-2B51-494F58AB4C31}"/>
              </a:ext>
            </a:extLst>
          </p:cNvPr>
          <p:cNvSpPr txBox="1"/>
          <p:nvPr/>
        </p:nvSpPr>
        <p:spPr>
          <a:xfrm>
            <a:off x="411479" y="6364224"/>
            <a:ext cx="8256531"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a:solidFill>
                  <a:schemeClr val="bg2"/>
                </a:solidFill>
                <a:latin typeface="+mn-lt"/>
              </a:rPr>
              <a:t>Chan. Ann Oncol. 2023;34:S1292. NCT03375320. </a:t>
            </a:r>
          </a:p>
        </p:txBody>
      </p:sp>
      <p:cxnSp>
        <p:nvCxnSpPr>
          <p:cNvPr id="24" name="Straight Arrow Connector 23">
            <a:extLst>
              <a:ext uri="{FF2B5EF4-FFF2-40B4-BE49-F238E27FC236}">
                <a16:creationId xmlns:a16="http://schemas.microsoft.com/office/drawing/2014/main" id="{6FED01EB-7D3C-2DCC-C44B-ABF89F68AAE4}"/>
              </a:ext>
            </a:extLst>
          </p:cNvPr>
          <p:cNvCxnSpPr>
            <a:cxnSpLocks/>
          </p:cNvCxnSpPr>
          <p:nvPr/>
        </p:nvCxnSpPr>
        <p:spPr bwMode="auto">
          <a:xfrm>
            <a:off x="3474681" y="2582333"/>
            <a:ext cx="0" cy="392682"/>
          </a:xfrm>
          <a:prstGeom prst="straightConnector1">
            <a:avLst/>
          </a:prstGeom>
          <a:noFill/>
          <a:ln w="28575" cap="flat" cmpd="sng" algn="ctr">
            <a:solidFill>
              <a:schemeClr val="bg1"/>
            </a:solidFill>
            <a:prstDash val="sysDash"/>
            <a:round/>
            <a:headEnd type="none" w="med" len="med"/>
            <a:tailEnd type="triangle"/>
          </a:ln>
          <a:effectLst/>
        </p:spPr>
      </p:cxnSp>
      <p:sp>
        <p:nvSpPr>
          <p:cNvPr id="28" name="TextBox 27">
            <a:extLst>
              <a:ext uri="{FF2B5EF4-FFF2-40B4-BE49-F238E27FC236}">
                <a16:creationId xmlns:a16="http://schemas.microsoft.com/office/drawing/2014/main" id="{57DCD96A-8A6F-62F8-FAC0-82CE14D50F90}"/>
              </a:ext>
            </a:extLst>
          </p:cNvPr>
          <p:cNvSpPr txBox="1"/>
          <p:nvPr/>
        </p:nvSpPr>
        <p:spPr bwMode="auto">
          <a:xfrm>
            <a:off x="8234621" y="2737784"/>
            <a:ext cx="866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PD</a:t>
            </a:r>
            <a:endParaRPr lang="en-US" b="0" baseline="30000">
              <a:solidFill>
                <a:schemeClr val="bg1"/>
              </a:solidFill>
              <a:latin typeface="Calibri" panose="020F0502020204030204" pitchFamily="34" charset="0"/>
            </a:endParaRPr>
          </a:p>
        </p:txBody>
      </p:sp>
      <p:grpSp>
        <p:nvGrpSpPr>
          <p:cNvPr id="2" name="Group 1">
            <a:extLst>
              <a:ext uri="{FF2B5EF4-FFF2-40B4-BE49-F238E27FC236}">
                <a16:creationId xmlns:a16="http://schemas.microsoft.com/office/drawing/2014/main" id="{3FA51725-5002-38ED-63F8-55626347215F}"/>
              </a:ext>
            </a:extLst>
          </p:cNvPr>
          <p:cNvGrpSpPr/>
          <p:nvPr/>
        </p:nvGrpSpPr>
        <p:grpSpPr>
          <a:xfrm>
            <a:off x="7505340" y="3542942"/>
            <a:ext cx="682619" cy="369332"/>
            <a:chOff x="7512585" y="3539256"/>
            <a:chExt cx="682619" cy="369332"/>
          </a:xfrm>
        </p:grpSpPr>
        <p:sp>
          <p:nvSpPr>
            <p:cNvPr id="19465" name="Line 51">
              <a:extLst>
                <a:ext uri="{FF2B5EF4-FFF2-40B4-BE49-F238E27FC236}">
                  <a16:creationId xmlns:a16="http://schemas.microsoft.com/office/drawing/2014/main" id="{5FDB9352-1E70-C5AC-51DD-08215614BA11}"/>
                </a:ext>
              </a:extLst>
            </p:cNvPr>
            <p:cNvSpPr>
              <a:spLocks noChangeShapeType="1"/>
            </p:cNvSpPr>
            <p:nvPr/>
          </p:nvSpPr>
          <p:spPr bwMode="auto">
            <a:xfrm rot="16200000">
              <a:off x="7853895" y="3632107"/>
              <a:ext cx="0" cy="50799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 name="TextBox 28">
              <a:extLst>
                <a:ext uri="{FF2B5EF4-FFF2-40B4-BE49-F238E27FC236}">
                  <a16:creationId xmlns:a16="http://schemas.microsoft.com/office/drawing/2014/main" id="{2BEA3D0C-983D-EA00-4AA3-C04194B4A16D}"/>
                </a:ext>
              </a:extLst>
            </p:cNvPr>
            <p:cNvSpPr txBox="1"/>
            <p:nvPr/>
          </p:nvSpPr>
          <p:spPr bwMode="auto">
            <a:xfrm>
              <a:off x="7512585" y="3539256"/>
              <a:ext cx="6826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PD</a:t>
              </a:r>
              <a:r>
                <a:rPr lang="en-US" b="0" baseline="30000">
                  <a:solidFill>
                    <a:schemeClr val="bg1"/>
                  </a:solidFill>
                  <a:latin typeface="Calibri" panose="020F0502020204030204" pitchFamily="34" charset="0"/>
                </a:rPr>
                <a:t>***</a:t>
              </a:r>
            </a:p>
          </p:txBody>
        </p:sp>
      </p:grpSp>
      <p:sp>
        <p:nvSpPr>
          <p:cNvPr id="4" name="TextBox 3">
            <a:extLst>
              <a:ext uri="{FF2B5EF4-FFF2-40B4-BE49-F238E27FC236}">
                <a16:creationId xmlns:a16="http://schemas.microsoft.com/office/drawing/2014/main" id="{CADE0B7A-C080-1675-4FAD-143EA5541369}"/>
              </a:ext>
            </a:extLst>
          </p:cNvPr>
          <p:cNvSpPr txBox="1"/>
          <p:nvPr/>
        </p:nvSpPr>
        <p:spPr bwMode="auto">
          <a:xfrm>
            <a:off x="2217381" y="1917285"/>
            <a:ext cx="25146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600"/>
              </a:spcBef>
              <a:spcAft>
                <a:spcPct val="0"/>
              </a:spcAft>
              <a:buClrTx/>
              <a:buFontTx/>
              <a:buNone/>
            </a:pPr>
            <a:r>
              <a:rPr lang="en-US" sz="1400" b="0" i="1">
                <a:solidFill>
                  <a:schemeClr val="bg1"/>
                </a:solidFill>
                <a:latin typeface="Calibri" panose="020F0502020204030204" pitchFamily="34" charset="0"/>
              </a:rPr>
              <a:t>Stratified by </a:t>
            </a:r>
            <a:r>
              <a:rPr lang="en-US" sz="1400" b="0" i="1" err="1">
                <a:solidFill>
                  <a:schemeClr val="bg1"/>
                </a:solidFill>
                <a:latin typeface="Calibri" panose="020F0502020204030204" pitchFamily="34" charset="0"/>
              </a:rPr>
              <a:t>epNET</a:t>
            </a:r>
            <a:r>
              <a:rPr lang="en-US" sz="1400" b="0" i="1">
                <a:solidFill>
                  <a:schemeClr val="bg1"/>
                </a:solidFill>
                <a:latin typeface="Calibri" panose="020F0502020204030204" pitchFamily="34" charset="0"/>
              </a:rPr>
              <a:t>*/</a:t>
            </a:r>
            <a:r>
              <a:rPr lang="en-US" sz="1400" b="0" i="1" err="1">
                <a:solidFill>
                  <a:schemeClr val="bg1"/>
                </a:solidFill>
                <a:latin typeface="Calibri" panose="020F0502020204030204" pitchFamily="34" charset="0"/>
              </a:rPr>
              <a:t>pNET</a:t>
            </a:r>
            <a:r>
              <a:rPr lang="en-US" sz="1400" b="0" i="1">
                <a:solidFill>
                  <a:schemeClr val="bg1"/>
                </a:solidFill>
                <a:latin typeface="Calibri" panose="020F0502020204030204" pitchFamily="34" charset="0"/>
              </a:rPr>
              <a:t>**</a:t>
            </a:r>
          </a:p>
          <a:p>
            <a:pPr algn="ctr">
              <a:spcBef>
                <a:spcPts val="600"/>
              </a:spcBef>
            </a:pPr>
            <a:r>
              <a:rPr lang="en-US" sz="1400" b="0" i="1">
                <a:solidFill>
                  <a:srgbClr val="000000"/>
                </a:solidFill>
                <a:latin typeface="+mn-lt"/>
              </a:rPr>
              <a:t>Randomized 2:1</a:t>
            </a:r>
            <a:endParaRPr lang="en-US" sz="1400" b="0" i="1" u="none" strike="noStrike">
              <a:solidFill>
                <a:srgbClr val="000000"/>
              </a:solidFill>
              <a:effectLst/>
              <a:latin typeface="+mn-lt"/>
            </a:endParaRPr>
          </a:p>
        </p:txBody>
      </p:sp>
      <p:sp>
        <p:nvSpPr>
          <p:cNvPr id="9" name="Line 53">
            <a:extLst>
              <a:ext uri="{FF2B5EF4-FFF2-40B4-BE49-F238E27FC236}">
                <a16:creationId xmlns:a16="http://schemas.microsoft.com/office/drawing/2014/main" id="{40A6765F-6263-C2F2-5447-2FAC63B4392A}"/>
              </a:ext>
            </a:extLst>
          </p:cNvPr>
          <p:cNvSpPr>
            <a:spLocks noChangeShapeType="1"/>
          </p:cNvSpPr>
          <p:nvPr/>
        </p:nvSpPr>
        <p:spPr bwMode="auto">
          <a:xfrm flipV="1">
            <a:off x="3031244" y="2922450"/>
            <a:ext cx="949981" cy="46166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1844113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B0AE8-C59A-E015-7668-7BA06B5472B8}"/>
            </a:ext>
          </a:extLst>
        </p:cNvPr>
        <p:cNvGrpSpPr/>
        <p:nvPr/>
      </p:nvGrpSpPr>
      <p:grpSpPr>
        <a:xfrm>
          <a:off x="0" y="0"/>
          <a:ext cx="0" cy="0"/>
          <a:chOff x="0" y="0"/>
          <a:chExt cx="0" cy="0"/>
        </a:xfrm>
      </p:grpSpPr>
      <p:sp>
        <p:nvSpPr>
          <p:cNvPr id="289" name="Freeform: Shape 288">
            <a:extLst>
              <a:ext uri="{FF2B5EF4-FFF2-40B4-BE49-F238E27FC236}">
                <a16:creationId xmlns:a16="http://schemas.microsoft.com/office/drawing/2014/main" id="{E28CCE94-5EDB-64AC-0DC0-3BC71615F3E6}"/>
              </a:ext>
            </a:extLst>
          </p:cNvPr>
          <p:cNvSpPr/>
          <p:nvPr/>
        </p:nvSpPr>
        <p:spPr bwMode="auto">
          <a:xfrm>
            <a:off x="7641719" y="2411730"/>
            <a:ext cx="2774633" cy="1894523"/>
          </a:xfrm>
          <a:custGeom>
            <a:avLst/>
            <a:gdLst>
              <a:gd name="connsiteX0" fmla="*/ 2774633 w 2774633"/>
              <a:gd name="connsiteY0" fmla="*/ 1894523 h 1894523"/>
              <a:gd name="connsiteX1" fmla="*/ 1957388 w 2774633"/>
              <a:gd name="connsiteY1" fmla="*/ 1894523 h 1894523"/>
              <a:gd name="connsiteX2" fmla="*/ 1957388 w 2774633"/>
              <a:gd name="connsiteY2" fmla="*/ 1763078 h 1894523"/>
              <a:gd name="connsiteX3" fmla="*/ 1923098 w 2774633"/>
              <a:gd name="connsiteY3" fmla="*/ 1763078 h 1894523"/>
              <a:gd name="connsiteX4" fmla="*/ 1923098 w 2774633"/>
              <a:gd name="connsiteY4" fmla="*/ 1623060 h 1894523"/>
              <a:gd name="connsiteX5" fmla="*/ 1628775 w 2774633"/>
              <a:gd name="connsiteY5" fmla="*/ 1623060 h 1894523"/>
              <a:gd name="connsiteX6" fmla="*/ 1628775 w 2774633"/>
              <a:gd name="connsiteY6" fmla="*/ 1528763 h 1894523"/>
              <a:gd name="connsiteX7" fmla="*/ 1397318 w 2774633"/>
              <a:gd name="connsiteY7" fmla="*/ 1528763 h 1894523"/>
              <a:gd name="connsiteX8" fmla="*/ 1397318 w 2774633"/>
              <a:gd name="connsiteY8" fmla="*/ 1471613 h 1894523"/>
              <a:gd name="connsiteX9" fmla="*/ 1325880 w 2774633"/>
              <a:gd name="connsiteY9" fmla="*/ 1471613 h 1894523"/>
              <a:gd name="connsiteX10" fmla="*/ 1325880 w 2774633"/>
              <a:gd name="connsiteY10" fmla="*/ 1411605 h 1894523"/>
              <a:gd name="connsiteX11" fmla="*/ 1283018 w 2774633"/>
              <a:gd name="connsiteY11" fmla="*/ 1411605 h 1894523"/>
              <a:gd name="connsiteX12" fmla="*/ 1283018 w 2774633"/>
              <a:gd name="connsiteY12" fmla="*/ 1351598 h 1894523"/>
              <a:gd name="connsiteX13" fmla="*/ 1268730 w 2774633"/>
              <a:gd name="connsiteY13" fmla="*/ 1351598 h 1894523"/>
              <a:gd name="connsiteX14" fmla="*/ 1268730 w 2774633"/>
              <a:gd name="connsiteY14" fmla="*/ 1300163 h 1894523"/>
              <a:gd name="connsiteX15" fmla="*/ 1220153 w 2774633"/>
              <a:gd name="connsiteY15" fmla="*/ 1300163 h 1894523"/>
              <a:gd name="connsiteX16" fmla="*/ 1220153 w 2774633"/>
              <a:gd name="connsiteY16" fmla="*/ 1194435 h 1894523"/>
              <a:gd name="connsiteX17" fmla="*/ 1068705 w 2774633"/>
              <a:gd name="connsiteY17" fmla="*/ 1194435 h 1894523"/>
              <a:gd name="connsiteX18" fmla="*/ 1068705 w 2774633"/>
              <a:gd name="connsiteY18" fmla="*/ 1134428 h 1894523"/>
              <a:gd name="connsiteX19" fmla="*/ 1020128 w 2774633"/>
              <a:gd name="connsiteY19" fmla="*/ 1134428 h 1894523"/>
              <a:gd name="connsiteX20" fmla="*/ 1020128 w 2774633"/>
              <a:gd name="connsiteY20" fmla="*/ 1077278 h 1894523"/>
              <a:gd name="connsiteX21" fmla="*/ 974408 w 2774633"/>
              <a:gd name="connsiteY21" fmla="*/ 1077278 h 1894523"/>
              <a:gd name="connsiteX22" fmla="*/ 974408 w 2774633"/>
              <a:gd name="connsiteY22" fmla="*/ 1025843 h 1894523"/>
              <a:gd name="connsiteX23" fmla="*/ 922973 w 2774633"/>
              <a:gd name="connsiteY23" fmla="*/ 1025843 h 1894523"/>
              <a:gd name="connsiteX24" fmla="*/ 922973 w 2774633"/>
              <a:gd name="connsiteY24" fmla="*/ 977265 h 1894523"/>
              <a:gd name="connsiteX25" fmla="*/ 782955 w 2774633"/>
              <a:gd name="connsiteY25" fmla="*/ 977265 h 1894523"/>
              <a:gd name="connsiteX26" fmla="*/ 782955 w 2774633"/>
              <a:gd name="connsiteY26" fmla="*/ 922973 h 1894523"/>
              <a:gd name="connsiteX27" fmla="*/ 762953 w 2774633"/>
              <a:gd name="connsiteY27" fmla="*/ 922973 h 1894523"/>
              <a:gd name="connsiteX28" fmla="*/ 762953 w 2774633"/>
              <a:gd name="connsiteY28" fmla="*/ 877253 h 1894523"/>
              <a:gd name="connsiteX29" fmla="*/ 734378 w 2774633"/>
              <a:gd name="connsiteY29" fmla="*/ 877253 h 1894523"/>
              <a:gd name="connsiteX30" fmla="*/ 734378 w 2774633"/>
              <a:gd name="connsiteY30" fmla="*/ 828675 h 1894523"/>
              <a:gd name="connsiteX31" fmla="*/ 717233 w 2774633"/>
              <a:gd name="connsiteY31" fmla="*/ 828675 h 1894523"/>
              <a:gd name="connsiteX32" fmla="*/ 717233 w 2774633"/>
              <a:gd name="connsiteY32" fmla="*/ 782955 h 1894523"/>
              <a:gd name="connsiteX33" fmla="*/ 708660 w 2774633"/>
              <a:gd name="connsiteY33" fmla="*/ 782955 h 1894523"/>
              <a:gd name="connsiteX34" fmla="*/ 708660 w 2774633"/>
              <a:gd name="connsiteY34" fmla="*/ 745808 h 1894523"/>
              <a:gd name="connsiteX35" fmla="*/ 674370 w 2774633"/>
              <a:gd name="connsiteY35" fmla="*/ 745808 h 1894523"/>
              <a:gd name="connsiteX36" fmla="*/ 674370 w 2774633"/>
              <a:gd name="connsiteY36" fmla="*/ 651510 h 1894523"/>
              <a:gd name="connsiteX37" fmla="*/ 645795 w 2774633"/>
              <a:gd name="connsiteY37" fmla="*/ 651510 h 1894523"/>
              <a:gd name="connsiteX38" fmla="*/ 645795 w 2774633"/>
              <a:gd name="connsiteY38" fmla="*/ 605790 h 1894523"/>
              <a:gd name="connsiteX39" fmla="*/ 602933 w 2774633"/>
              <a:gd name="connsiteY39" fmla="*/ 605790 h 1894523"/>
              <a:gd name="connsiteX40" fmla="*/ 602933 w 2774633"/>
              <a:gd name="connsiteY40" fmla="*/ 562928 h 1894523"/>
              <a:gd name="connsiteX41" fmla="*/ 582930 w 2774633"/>
              <a:gd name="connsiteY41" fmla="*/ 562928 h 1894523"/>
              <a:gd name="connsiteX42" fmla="*/ 582930 w 2774633"/>
              <a:gd name="connsiteY42" fmla="*/ 517208 h 1894523"/>
              <a:gd name="connsiteX43" fmla="*/ 508635 w 2774633"/>
              <a:gd name="connsiteY43" fmla="*/ 517208 h 1894523"/>
              <a:gd name="connsiteX44" fmla="*/ 508635 w 2774633"/>
              <a:gd name="connsiteY44" fmla="*/ 477203 h 1894523"/>
              <a:gd name="connsiteX45" fmla="*/ 480060 w 2774633"/>
              <a:gd name="connsiteY45" fmla="*/ 477203 h 1894523"/>
              <a:gd name="connsiteX46" fmla="*/ 480060 w 2774633"/>
              <a:gd name="connsiteY46" fmla="*/ 434340 h 1894523"/>
              <a:gd name="connsiteX47" fmla="*/ 428625 w 2774633"/>
              <a:gd name="connsiteY47" fmla="*/ 434340 h 1894523"/>
              <a:gd name="connsiteX48" fmla="*/ 428625 w 2774633"/>
              <a:gd name="connsiteY48" fmla="*/ 394335 h 1894523"/>
              <a:gd name="connsiteX49" fmla="*/ 408623 w 2774633"/>
              <a:gd name="connsiteY49" fmla="*/ 394335 h 1894523"/>
              <a:gd name="connsiteX50" fmla="*/ 408623 w 2774633"/>
              <a:gd name="connsiteY50" fmla="*/ 351473 h 1894523"/>
              <a:gd name="connsiteX51" fmla="*/ 374333 w 2774633"/>
              <a:gd name="connsiteY51" fmla="*/ 351473 h 1894523"/>
              <a:gd name="connsiteX52" fmla="*/ 374333 w 2774633"/>
              <a:gd name="connsiteY52" fmla="*/ 305753 h 1894523"/>
              <a:gd name="connsiteX53" fmla="*/ 342900 w 2774633"/>
              <a:gd name="connsiteY53" fmla="*/ 305753 h 1894523"/>
              <a:gd name="connsiteX54" fmla="*/ 342900 w 2774633"/>
              <a:gd name="connsiteY54" fmla="*/ 274320 h 1894523"/>
              <a:gd name="connsiteX55" fmla="*/ 297180 w 2774633"/>
              <a:gd name="connsiteY55" fmla="*/ 274320 h 1894523"/>
              <a:gd name="connsiteX56" fmla="*/ 297180 w 2774633"/>
              <a:gd name="connsiteY56" fmla="*/ 237173 h 1894523"/>
              <a:gd name="connsiteX57" fmla="*/ 280035 w 2774633"/>
              <a:gd name="connsiteY57" fmla="*/ 237173 h 1894523"/>
              <a:gd name="connsiteX58" fmla="*/ 280035 w 2774633"/>
              <a:gd name="connsiteY58" fmla="*/ 205740 h 1894523"/>
              <a:gd name="connsiteX59" fmla="*/ 160020 w 2774633"/>
              <a:gd name="connsiteY59" fmla="*/ 205740 h 1894523"/>
              <a:gd name="connsiteX60" fmla="*/ 160020 w 2774633"/>
              <a:gd name="connsiteY60" fmla="*/ 182880 h 1894523"/>
              <a:gd name="connsiteX61" fmla="*/ 145733 w 2774633"/>
              <a:gd name="connsiteY61" fmla="*/ 182880 h 1894523"/>
              <a:gd name="connsiteX62" fmla="*/ 145733 w 2774633"/>
              <a:gd name="connsiteY62" fmla="*/ 91440 h 1894523"/>
              <a:gd name="connsiteX63" fmla="*/ 128588 w 2774633"/>
              <a:gd name="connsiteY63" fmla="*/ 91440 h 1894523"/>
              <a:gd name="connsiteX64" fmla="*/ 128588 w 2774633"/>
              <a:gd name="connsiteY64" fmla="*/ 62865 h 1894523"/>
              <a:gd name="connsiteX65" fmla="*/ 102870 w 2774633"/>
              <a:gd name="connsiteY65" fmla="*/ 62865 h 1894523"/>
              <a:gd name="connsiteX66" fmla="*/ 102870 w 2774633"/>
              <a:gd name="connsiteY66" fmla="*/ 28575 h 1894523"/>
              <a:gd name="connsiteX67" fmla="*/ 60008 w 2774633"/>
              <a:gd name="connsiteY67" fmla="*/ 28575 h 1894523"/>
              <a:gd name="connsiteX68" fmla="*/ 60008 w 2774633"/>
              <a:gd name="connsiteY68" fmla="*/ 0 h 1894523"/>
              <a:gd name="connsiteX69" fmla="*/ 0 w 2774633"/>
              <a:gd name="connsiteY69" fmla="*/ 0 h 1894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774633" h="1894523">
                <a:moveTo>
                  <a:pt x="2774633" y="1894523"/>
                </a:moveTo>
                <a:lnTo>
                  <a:pt x="1957388" y="1894523"/>
                </a:lnTo>
                <a:lnTo>
                  <a:pt x="1957388" y="1763078"/>
                </a:lnTo>
                <a:lnTo>
                  <a:pt x="1923098" y="1763078"/>
                </a:lnTo>
                <a:lnTo>
                  <a:pt x="1923098" y="1623060"/>
                </a:lnTo>
                <a:lnTo>
                  <a:pt x="1628775" y="1623060"/>
                </a:lnTo>
                <a:lnTo>
                  <a:pt x="1628775" y="1528763"/>
                </a:lnTo>
                <a:lnTo>
                  <a:pt x="1397318" y="1528763"/>
                </a:lnTo>
                <a:lnTo>
                  <a:pt x="1397318" y="1471613"/>
                </a:lnTo>
                <a:lnTo>
                  <a:pt x="1325880" y="1471613"/>
                </a:lnTo>
                <a:lnTo>
                  <a:pt x="1325880" y="1411605"/>
                </a:lnTo>
                <a:lnTo>
                  <a:pt x="1283018" y="1411605"/>
                </a:lnTo>
                <a:lnTo>
                  <a:pt x="1283018" y="1351598"/>
                </a:lnTo>
                <a:lnTo>
                  <a:pt x="1268730" y="1351598"/>
                </a:lnTo>
                <a:lnTo>
                  <a:pt x="1268730" y="1300163"/>
                </a:lnTo>
                <a:lnTo>
                  <a:pt x="1220153" y="1300163"/>
                </a:lnTo>
                <a:lnTo>
                  <a:pt x="1220153" y="1194435"/>
                </a:lnTo>
                <a:lnTo>
                  <a:pt x="1068705" y="1194435"/>
                </a:lnTo>
                <a:lnTo>
                  <a:pt x="1068705" y="1134428"/>
                </a:lnTo>
                <a:lnTo>
                  <a:pt x="1020128" y="1134428"/>
                </a:lnTo>
                <a:lnTo>
                  <a:pt x="1020128" y="1077278"/>
                </a:lnTo>
                <a:lnTo>
                  <a:pt x="974408" y="1077278"/>
                </a:lnTo>
                <a:lnTo>
                  <a:pt x="974408" y="1025843"/>
                </a:lnTo>
                <a:lnTo>
                  <a:pt x="922973" y="1025843"/>
                </a:lnTo>
                <a:lnTo>
                  <a:pt x="922973" y="977265"/>
                </a:lnTo>
                <a:lnTo>
                  <a:pt x="782955" y="977265"/>
                </a:lnTo>
                <a:lnTo>
                  <a:pt x="782955" y="922973"/>
                </a:lnTo>
                <a:lnTo>
                  <a:pt x="762953" y="922973"/>
                </a:lnTo>
                <a:lnTo>
                  <a:pt x="762953" y="877253"/>
                </a:lnTo>
                <a:lnTo>
                  <a:pt x="734378" y="877253"/>
                </a:lnTo>
                <a:lnTo>
                  <a:pt x="734378" y="828675"/>
                </a:lnTo>
                <a:lnTo>
                  <a:pt x="717233" y="828675"/>
                </a:lnTo>
                <a:lnTo>
                  <a:pt x="717233" y="782955"/>
                </a:lnTo>
                <a:lnTo>
                  <a:pt x="708660" y="782955"/>
                </a:lnTo>
                <a:lnTo>
                  <a:pt x="708660" y="745808"/>
                </a:lnTo>
                <a:lnTo>
                  <a:pt x="674370" y="745808"/>
                </a:lnTo>
                <a:lnTo>
                  <a:pt x="674370" y="651510"/>
                </a:lnTo>
                <a:lnTo>
                  <a:pt x="645795" y="651510"/>
                </a:lnTo>
                <a:lnTo>
                  <a:pt x="645795" y="605790"/>
                </a:lnTo>
                <a:lnTo>
                  <a:pt x="602933" y="605790"/>
                </a:lnTo>
                <a:lnTo>
                  <a:pt x="602933" y="562928"/>
                </a:lnTo>
                <a:lnTo>
                  <a:pt x="582930" y="562928"/>
                </a:lnTo>
                <a:lnTo>
                  <a:pt x="582930" y="517208"/>
                </a:lnTo>
                <a:lnTo>
                  <a:pt x="508635" y="517208"/>
                </a:lnTo>
                <a:lnTo>
                  <a:pt x="508635" y="477203"/>
                </a:lnTo>
                <a:lnTo>
                  <a:pt x="480060" y="477203"/>
                </a:lnTo>
                <a:lnTo>
                  <a:pt x="480060" y="434340"/>
                </a:lnTo>
                <a:lnTo>
                  <a:pt x="428625" y="434340"/>
                </a:lnTo>
                <a:lnTo>
                  <a:pt x="428625" y="394335"/>
                </a:lnTo>
                <a:lnTo>
                  <a:pt x="408623" y="394335"/>
                </a:lnTo>
                <a:lnTo>
                  <a:pt x="408623" y="351473"/>
                </a:lnTo>
                <a:lnTo>
                  <a:pt x="374333" y="351473"/>
                </a:lnTo>
                <a:lnTo>
                  <a:pt x="374333" y="305753"/>
                </a:lnTo>
                <a:lnTo>
                  <a:pt x="342900" y="305753"/>
                </a:lnTo>
                <a:lnTo>
                  <a:pt x="342900" y="274320"/>
                </a:lnTo>
                <a:lnTo>
                  <a:pt x="297180" y="274320"/>
                </a:lnTo>
                <a:lnTo>
                  <a:pt x="297180" y="237173"/>
                </a:lnTo>
                <a:lnTo>
                  <a:pt x="280035" y="237173"/>
                </a:lnTo>
                <a:lnTo>
                  <a:pt x="280035" y="205740"/>
                </a:lnTo>
                <a:lnTo>
                  <a:pt x="160020" y="205740"/>
                </a:lnTo>
                <a:lnTo>
                  <a:pt x="160020" y="182880"/>
                </a:lnTo>
                <a:lnTo>
                  <a:pt x="145733" y="182880"/>
                </a:lnTo>
                <a:lnTo>
                  <a:pt x="145733" y="91440"/>
                </a:lnTo>
                <a:lnTo>
                  <a:pt x="128588" y="91440"/>
                </a:lnTo>
                <a:lnTo>
                  <a:pt x="128588" y="62865"/>
                </a:lnTo>
                <a:lnTo>
                  <a:pt x="102870" y="62865"/>
                </a:lnTo>
                <a:lnTo>
                  <a:pt x="102870" y="28575"/>
                </a:lnTo>
                <a:lnTo>
                  <a:pt x="60008" y="28575"/>
                </a:lnTo>
                <a:lnTo>
                  <a:pt x="60008"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88" name="Freeform: Shape 287">
            <a:extLst>
              <a:ext uri="{FF2B5EF4-FFF2-40B4-BE49-F238E27FC236}">
                <a16:creationId xmlns:a16="http://schemas.microsoft.com/office/drawing/2014/main" id="{309A227F-6D1A-9DCB-8FD7-A358CA88D7B3}"/>
              </a:ext>
            </a:extLst>
          </p:cNvPr>
          <p:cNvSpPr/>
          <p:nvPr/>
        </p:nvSpPr>
        <p:spPr bwMode="auto">
          <a:xfrm>
            <a:off x="7661722" y="2408873"/>
            <a:ext cx="2848927" cy="2057400"/>
          </a:xfrm>
          <a:custGeom>
            <a:avLst/>
            <a:gdLst>
              <a:gd name="connsiteX0" fmla="*/ 2848927 w 2848927"/>
              <a:gd name="connsiteY0" fmla="*/ 2057400 h 2057400"/>
              <a:gd name="connsiteX1" fmla="*/ 2671762 w 2848927"/>
              <a:gd name="connsiteY1" fmla="*/ 2057400 h 2057400"/>
              <a:gd name="connsiteX2" fmla="*/ 2671762 w 2848927"/>
              <a:gd name="connsiteY2" fmla="*/ 1820227 h 2057400"/>
              <a:gd name="connsiteX3" fmla="*/ 2420302 w 2848927"/>
              <a:gd name="connsiteY3" fmla="*/ 1820227 h 2057400"/>
              <a:gd name="connsiteX4" fmla="*/ 2420302 w 2848927"/>
              <a:gd name="connsiteY4" fmla="*/ 1654492 h 2057400"/>
              <a:gd name="connsiteX5" fmla="*/ 1983105 w 2848927"/>
              <a:gd name="connsiteY5" fmla="*/ 1654492 h 2057400"/>
              <a:gd name="connsiteX6" fmla="*/ 1983105 w 2848927"/>
              <a:gd name="connsiteY6" fmla="*/ 1557337 h 2057400"/>
              <a:gd name="connsiteX7" fmla="*/ 1774507 w 2848927"/>
              <a:gd name="connsiteY7" fmla="*/ 1557337 h 2057400"/>
              <a:gd name="connsiteX8" fmla="*/ 1774507 w 2848927"/>
              <a:gd name="connsiteY8" fmla="*/ 1488757 h 2057400"/>
              <a:gd name="connsiteX9" fmla="*/ 1631632 w 2848927"/>
              <a:gd name="connsiteY9" fmla="*/ 1488757 h 2057400"/>
              <a:gd name="connsiteX10" fmla="*/ 1631632 w 2848927"/>
              <a:gd name="connsiteY10" fmla="*/ 1417320 h 2057400"/>
              <a:gd name="connsiteX11" fmla="*/ 1614487 w 2848927"/>
              <a:gd name="connsiteY11" fmla="*/ 1417320 h 2057400"/>
              <a:gd name="connsiteX12" fmla="*/ 1614487 w 2848927"/>
              <a:gd name="connsiteY12" fmla="*/ 1348740 h 2057400"/>
              <a:gd name="connsiteX13" fmla="*/ 1351597 w 2848927"/>
              <a:gd name="connsiteY13" fmla="*/ 1348740 h 2057400"/>
              <a:gd name="connsiteX14" fmla="*/ 1351597 w 2848927"/>
              <a:gd name="connsiteY14" fmla="*/ 1303020 h 2057400"/>
              <a:gd name="connsiteX15" fmla="*/ 1308735 w 2848927"/>
              <a:gd name="connsiteY15" fmla="*/ 1303020 h 2057400"/>
              <a:gd name="connsiteX16" fmla="*/ 1308735 w 2848927"/>
              <a:gd name="connsiteY16" fmla="*/ 1265872 h 2057400"/>
              <a:gd name="connsiteX17" fmla="*/ 1283017 w 2848927"/>
              <a:gd name="connsiteY17" fmla="*/ 1265872 h 2057400"/>
              <a:gd name="connsiteX18" fmla="*/ 1283017 w 2848927"/>
              <a:gd name="connsiteY18" fmla="*/ 1237297 h 2057400"/>
              <a:gd name="connsiteX19" fmla="*/ 1191577 w 2848927"/>
              <a:gd name="connsiteY19" fmla="*/ 1237297 h 2057400"/>
              <a:gd name="connsiteX20" fmla="*/ 1191577 w 2848927"/>
              <a:gd name="connsiteY20" fmla="*/ 1177290 h 2057400"/>
              <a:gd name="connsiteX21" fmla="*/ 1174432 w 2848927"/>
              <a:gd name="connsiteY21" fmla="*/ 1177290 h 2057400"/>
              <a:gd name="connsiteX22" fmla="*/ 1174432 w 2848927"/>
              <a:gd name="connsiteY22" fmla="*/ 1148715 h 2057400"/>
              <a:gd name="connsiteX23" fmla="*/ 1151572 w 2848927"/>
              <a:gd name="connsiteY23" fmla="*/ 1148715 h 2057400"/>
              <a:gd name="connsiteX24" fmla="*/ 1151572 w 2848927"/>
              <a:gd name="connsiteY24" fmla="*/ 1097280 h 2057400"/>
              <a:gd name="connsiteX25" fmla="*/ 1128712 w 2848927"/>
              <a:gd name="connsiteY25" fmla="*/ 1097280 h 2057400"/>
              <a:gd name="connsiteX26" fmla="*/ 1128712 w 2848927"/>
              <a:gd name="connsiteY26" fmla="*/ 1060132 h 2057400"/>
              <a:gd name="connsiteX27" fmla="*/ 1094422 w 2848927"/>
              <a:gd name="connsiteY27" fmla="*/ 1060132 h 2057400"/>
              <a:gd name="connsiteX28" fmla="*/ 1094422 w 2848927"/>
              <a:gd name="connsiteY28" fmla="*/ 1025842 h 2057400"/>
              <a:gd name="connsiteX29" fmla="*/ 1022985 w 2848927"/>
              <a:gd name="connsiteY29" fmla="*/ 1025842 h 2057400"/>
              <a:gd name="connsiteX30" fmla="*/ 1022985 w 2848927"/>
              <a:gd name="connsiteY30" fmla="*/ 982980 h 2057400"/>
              <a:gd name="connsiteX31" fmla="*/ 997267 w 2848927"/>
              <a:gd name="connsiteY31" fmla="*/ 982980 h 2057400"/>
              <a:gd name="connsiteX32" fmla="*/ 997267 w 2848927"/>
              <a:gd name="connsiteY32" fmla="*/ 928687 h 2057400"/>
              <a:gd name="connsiteX33" fmla="*/ 980122 w 2848927"/>
              <a:gd name="connsiteY33" fmla="*/ 928687 h 2057400"/>
              <a:gd name="connsiteX34" fmla="*/ 980122 w 2848927"/>
              <a:gd name="connsiteY34" fmla="*/ 902970 h 2057400"/>
              <a:gd name="connsiteX35" fmla="*/ 960120 w 2848927"/>
              <a:gd name="connsiteY35" fmla="*/ 902970 h 2057400"/>
              <a:gd name="connsiteX36" fmla="*/ 960120 w 2848927"/>
              <a:gd name="connsiteY36" fmla="*/ 871537 h 2057400"/>
              <a:gd name="connsiteX37" fmla="*/ 931545 w 2848927"/>
              <a:gd name="connsiteY37" fmla="*/ 871537 h 2057400"/>
              <a:gd name="connsiteX38" fmla="*/ 931545 w 2848927"/>
              <a:gd name="connsiteY38" fmla="*/ 842962 h 2057400"/>
              <a:gd name="connsiteX39" fmla="*/ 862965 w 2848927"/>
              <a:gd name="connsiteY39" fmla="*/ 842962 h 2057400"/>
              <a:gd name="connsiteX40" fmla="*/ 862965 w 2848927"/>
              <a:gd name="connsiteY40" fmla="*/ 785812 h 2057400"/>
              <a:gd name="connsiteX41" fmla="*/ 762952 w 2848927"/>
              <a:gd name="connsiteY41" fmla="*/ 785812 h 2057400"/>
              <a:gd name="connsiteX42" fmla="*/ 762952 w 2848927"/>
              <a:gd name="connsiteY42" fmla="*/ 760095 h 2057400"/>
              <a:gd name="connsiteX43" fmla="*/ 708660 w 2848927"/>
              <a:gd name="connsiteY43" fmla="*/ 760095 h 2057400"/>
              <a:gd name="connsiteX44" fmla="*/ 708660 w 2848927"/>
              <a:gd name="connsiteY44" fmla="*/ 705802 h 2057400"/>
              <a:gd name="connsiteX45" fmla="*/ 674370 w 2848927"/>
              <a:gd name="connsiteY45" fmla="*/ 705802 h 2057400"/>
              <a:gd name="connsiteX46" fmla="*/ 674370 w 2848927"/>
              <a:gd name="connsiteY46" fmla="*/ 648652 h 2057400"/>
              <a:gd name="connsiteX47" fmla="*/ 654367 w 2848927"/>
              <a:gd name="connsiteY47" fmla="*/ 648652 h 2057400"/>
              <a:gd name="connsiteX48" fmla="*/ 654367 w 2848927"/>
              <a:gd name="connsiteY48" fmla="*/ 580072 h 2057400"/>
              <a:gd name="connsiteX49" fmla="*/ 634365 w 2848927"/>
              <a:gd name="connsiteY49" fmla="*/ 580072 h 2057400"/>
              <a:gd name="connsiteX50" fmla="*/ 634365 w 2848927"/>
              <a:gd name="connsiteY50" fmla="*/ 551497 h 2057400"/>
              <a:gd name="connsiteX51" fmla="*/ 597217 w 2848927"/>
              <a:gd name="connsiteY51" fmla="*/ 551497 h 2057400"/>
              <a:gd name="connsiteX52" fmla="*/ 597217 w 2848927"/>
              <a:gd name="connsiteY52" fmla="*/ 531495 h 2057400"/>
              <a:gd name="connsiteX53" fmla="*/ 568642 w 2848927"/>
              <a:gd name="connsiteY53" fmla="*/ 531495 h 2057400"/>
              <a:gd name="connsiteX54" fmla="*/ 568642 w 2848927"/>
              <a:gd name="connsiteY54" fmla="*/ 500062 h 2057400"/>
              <a:gd name="connsiteX55" fmla="*/ 542925 w 2848927"/>
              <a:gd name="connsiteY55" fmla="*/ 500062 h 2057400"/>
              <a:gd name="connsiteX56" fmla="*/ 542925 w 2848927"/>
              <a:gd name="connsiteY56" fmla="*/ 460057 h 2057400"/>
              <a:gd name="connsiteX57" fmla="*/ 520065 w 2848927"/>
              <a:gd name="connsiteY57" fmla="*/ 460057 h 2057400"/>
              <a:gd name="connsiteX58" fmla="*/ 520065 w 2848927"/>
              <a:gd name="connsiteY58" fmla="*/ 408622 h 2057400"/>
              <a:gd name="connsiteX59" fmla="*/ 411480 w 2848927"/>
              <a:gd name="connsiteY59" fmla="*/ 408622 h 2057400"/>
              <a:gd name="connsiteX60" fmla="*/ 411480 w 2848927"/>
              <a:gd name="connsiteY60" fmla="*/ 348615 h 2057400"/>
              <a:gd name="connsiteX61" fmla="*/ 385762 w 2848927"/>
              <a:gd name="connsiteY61" fmla="*/ 348615 h 2057400"/>
              <a:gd name="connsiteX62" fmla="*/ 385762 w 2848927"/>
              <a:gd name="connsiteY62" fmla="*/ 320040 h 2057400"/>
              <a:gd name="connsiteX63" fmla="*/ 288607 w 2848927"/>
              <a:gd name="connsiteY63" fmla="*/ 320040 h 2057400"/>
              <a:gd name="connsiteX64" fmla="*/ 288607 w 2848927"/>
              <a:gd name="connsiteY64" fmla="*/ 280035 h 2057400"/>
              <a:gd name="connsiteX65" fmla="*/ 274320 w 2848927"/>
              <a:gd name="connsiteY65" fmla="*/ 280035 h 2057400"/>
              <a:gd name="connsiteX66" fmla="*/ 274320 w 2848927"/>
              <a:gd name="connsiteY66" fmla="*/ 237172 h 2057400"/>
              <a:gd name="connsiteX67" fmla="*/ 254317 w 2848927"/>
              <a:gd name="connsiteY67" fmla="*/ 237172 h 2057400"/>
              <a:gd name="connsiteX68" fmla="*/ 254317 w 2848927"/>
              <a:gd name="connsiteY68" fmla="*/ 214312 h 2057400"/>
              <a:gd name="connsiteX69" fmla="*/ 225742 w 2848927"/>
              <a:gd name="connsiteY69" fmla="*/ 214312 h 2057400"/>
              <a:gd name="connsiteX70" fmla="*/ 225742 w 2848927"/>
              <a:gd name="connsiteY70" fmla="*/ 168592 h 2057400"/>
              <a:gd name="connsiteX71" fmla="*/ 208597 w 2848927"/>
              <a:gd name="connsiteY71" fmla="*/ 168592 h 2057400"/>
              <a:gd name="connsiteX72" fmla="*/ 208597 w 2848927"/>
              <a:gd name="connsiteY72" fmla="*/ 145732 h 2057400"/>
              <a:gd name="connsiteX73" fmla="*/ 162877 w 2848927"/>
              <a:gd name="connsiteY73" fmla="*/ 145732 h 2057400"/>
              <a:gd name="connsiteX74" fmla="*/ 162877 w 2848927"/>
              <a:gd name="connsiteY74" fmla="*/ 114300 h 2057400"/>
              <a:gd name="connsiteX75" fmla="*/ 128587 w 2848927"/>
              <a:gd name="connsiteY75" fmla="*/ 114300 h 2057400"/>
              <a:gd name="connsiteX76" fmla="*/ 128587 w 2848927"/>
              <a:gd name="connsiteY76" fmla="*/ 97155 h 2057400"/>
              <a:gd name="connsiteX77" fmla="*/ 100012 w 2848927"/>
              <a:gd name="connsiteY77" fmla="*/ 97155 h 2057400"/>
              <a:gd name="connsiteX78" fmla="*/ 100012 w 2848927"/>
              <a:gd name="connsiteY78" fmla="*/ 71437 h 2057400"/>
              <a:gd name="connsiteX79" fmla="*/ 85725 w 2848927"/>
              <a:gd name="connsiteY79" fmla="*/ 71437 h 2057400"/>
              <a:gd name="connsiteX80" fmla="*/ 85725 w 2848927"/>
              <a:gd name="connsiteY80" fmla="*/ 48577 h 2057400"/>
              <a:gd name="connsiteX81" fmla="*/ 60007 w 2848927"/>
              <a:gd name="connsiteY81" fmla="*/ 48577 h 2057400"/>
              <a:gd name="connsiteX82" fmla="*/ 60007 w 2848927"/>
              <a:gd name="connsiteY82" fmla="*/ 17145 h 2057400"/>
              <a:gd name="connsiteX83" fmla="*/ 40005 w 2848927"/>
              <a:gd name="connsiteY83" fmla="*/ 17145 h 2057400"/>
              <a:gd name="connsiteX84" fmla="*/ 40005 w 2848927"/>
              <a:gd name="connsiteY84" fmla="*/ 0 h 2057400"/>
              <a:gd name="connsiteX85" fmla="*/ 0 w 2848927"/>
              <a:gd name="connsiteY85" fmla="*/ 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2848927" h="2057400">
                <a:moveTo>
                  <a:pt x="2848927" y="2057400"/>
                </a:moveTo>
                <a:lnTo>
                  <a:pt x="2671762" y="2057400"/>
                </a:lnTo>
                <a:lnTo>
                  <a:pt x="2671762" y="1820227"/>
                </a:lnTo>
                <a:lnTo>
                  <a:pt x="2420302" y="1820227"/>
                </a:lnTo>
                <a:lnTo>
                  <a:pt x="2420302" y="1654492"/>
                </a:lnTo>
                <a:lnTo>
                  <a:pt x="1983105" y="1654492"/>
                </a:lnTo>
                <a:lnTo>
                  <a:pt x="1983105" y="1557337"/>
                </a:lnTo>
                <a:lnTo>
                  <a:pt x="1774507" y="1557337"/>
                </a:lnTo>
                <a:lnTo>
                  <a:pt x="1774507" y="1488757"/>
                </a:lnTo>
                <a:lnTo>
                  <a:pt x="1631632" y="1488757"/>
                </a:lnTo>
                <a:lnTo>
                  <a:pt x="1631632" y="1417320"/>
                </a:lnTo>
                <a:lnTo>
                  <a:pt x="1614487" y="1417320"/>
                </a:lnTo>
                <a:lnTo>
                  <a:pt x="1614487" y="1348740"/>
                </a:lnTo>
                <a:lnTo>
                  <a:pt x="1351597" y="1348740"/>
                </a:lnTo>
                <a:lnTo>
                  <a:pt x="1351597" y="1303020"/>
                </a:lnTo>
                <a:lnTo>
                  <a:pt x="1308735" y="1303020"/>
                </a:lnTo>
                <a:lnTo>
                  <a:pt x="1308735" y="1265872"/>
                </a:lnTo>
                <a:lnTo>
                  <a:pt x="1283017" y="1265872"/>
                </a:lnTo>
                <a:lnTo>
                  <a:pt x="1283017" y="1237297"/>
                </a:lnTo>
                <a:lnTo>
                  <a:pt x="1191577" y="1237297"/>
                </a:lnTo>
                <a:lnTo>
                  <a:pt x="1191577" y="1177290"/>
                </a:lnTo>
                <a:lnTo>
                  <a:pt x="1174432" y="1177290"/>
                </a:lnTo>
                <a:lnTo>
                  <a:pt x="1174432" y="1148715"/>
                </a:lnTo>
                <a:lnTo>
                  <a:pt x="1151572" y="1148715"/>
                </a:lnTo>
                <a:lnTo>
                  <a:pt x="1151572" y="1097280"/>
                </a:lnTo>
                <a:lnTo>
                  <a:pt x="1128712" y="1097280"/>
                </a:lnTo>
                <a:lnTo>
                  <a:pt x="1128712" y="1060132"/>
                </a:lnTo>
                <a:lnTo>
                  <a:pt x="1094422" y="1060132"/>
                </a:lnTo>
                <a:lnTo>
                  <a:pt x="1094422" y="1025842"/>
                </a:lnTo>
                <a:lnTo>
                  <a:pt x="1022985" y="1025842"/>
                </a:lnTo>
                <a:lnTo>
                  <a:pt x="1022985" y="982980"/>
                </a:lnTo>
                <a:lnTo>
                  <a:pt x="997267" y="982980"/>
                </a:lnTo>
                <a:lnTo>
                  <a:pt x="997267" y="928687"/>
                </a:lnTo>
                <a:lnTo>
                  <a:pt x="980122" y="928687"/>
                </a:lnTo>
                <a:lnTo>
                  <a:pt x="980122" y="902970"/>
                </a:lnTo>
                <a:lnTo>
                  <a:pt x="960120" y="902970"/>
                </a:lnTo>
                <a:lnTo>
                  <a:pt x="960120" y="871537"/>
                </a:lnTo>
                <a:lnTo>
                  <a:pt x="931545" y="871537"/>
                </a:lnTo>
                <a:lnTo>
                  <a:pt x="931545" y="842962"/>
                </a:lnTo>
                <a:lnTo>
                  <a:pt x="862965" y="842962"/>
                </a:lnTo>
                <a:lnTo>
                  <a:pt x="862965" y="785812"/>
                </a:lnTo>
                <a:lnTo>
                  <a:pt x="762952" y="785812"/>
                </a:lnTo>
                <a:lnTo>
                  <a:pt x="762952" y="760095"/>
                </a:lnTo>
                <a:lnTo>
                  <a:pt x="708660" y="760095"/>
                </a:lnTo>
                <a:lnTo>
                  <a:pt x="708660" y="705802"/>
                </a:lnTo>
                <a:lnTo>
                  <a:pt x="674370" y="705802"/>
                </a:lnTo>
                <a:lnTo>
                  <a:pt x="674370" y="648652"/>
                </a:lnTo>
                <a:lnTo>
                  <a:pt x="654367" y="648652"/>
                </a:lnTo>
                <a:lnTo>
                  <a:pt x="654367" y="580072"/>
                </a:lnTo>
                <a:lnTo>
                  <a:pt x="634365" y="580072"/>
                </a:lnTo>
                <a:lnTo>
                  <a:pt x="634365" y="551497"/>
                </a:lnTo>
                <a:lnTo>
                  <a:pt x="597217" y="551497"/>
                </a:lnTo>
                <a:lnTo>
                  <a:pt x="597217" y="531495"/>
                </a:lnTo>
                <a:lnTo>
                  <a:pt x="568642" y="531495"/>
                </a:lnTo>
                <a:lnTo>
                  <a:pt x="568642" y="500062"/>
                </a:lnTo>
                <a:lnTo>
                  <a:pt x="542925" y="500062"/>
                </a:lnTo>
                <a:lnTo>
                  <a:pt x="542925" y="460057"/>
                </a:lnTo>
                <a:lnTo>
                  <a:pt x="520065" y="460057"/>
                </a:lnTo>
                <a:lnTo>
                  <a:pt x="520065" y="408622"/>
                </a:lnTo>
                <a:lnTo>
                  <a:pt x="411480" y="408622"/>
                </a:lnTo>
                <a:lnTo>
                  <a:pt x="411480" y="348615"/>
                </a:lnTo>
                <a:lnTo>
                  <a:pt x="385762" y="348615"/>
                </a:lnTo>
                <a:lnTo>
                  <a:pt x="385762" y="320040"/>
                </a:lnTo>
                <a:lnTo>
                  <a:pt x="288607" y="320040"/>
                </a:lnTo>
                <a:lnTo>
                  <a:pt x="288607" y="280035"/>
                </a:lnTo>
                <a:lnTo>
                  <a:pt x="274320" y="280035"/>
                </a:lnTo>
                <a:lnTo>
                  <a:pt x="274320" y="237172"/>
                </a:lnTo>
                <a:lnTo>
                  <a:pt x="254317" y="237172"/>
                </a:lnTo>
                <a:lnTo>
                  <a:pt x="254317" y="214312"/>
                </a:lnTo>
                <a:lnTo>
                  <a:pt x="225742" y="214312"/>
                </a:lnTo>
                <a:lnTo>
                  <a:pt x="225742" y="168592"/>
                </a:lnTo>
                <a:lnTo>
                  <a:pt x="208597" y="168592"/>
                </a:lnTo>
                <a:lnTo>
                  <a:pt x="208597" y="145732"/>
                </a:lnTo>
                <a:lnTo>
                  <a:pt x="162877" y="145732"/>
                </a:lnTo>
                <a:lnTo>
                  <a:pt x="162877" y="114300"/>
                </a:lnTo>
                <a:lnTo>
                  <a:pt x="128587" y="114300"/>
                </a:lnTo>
                <a:lnTo>
                  <a:pt x="128587" y="97155"/>
                </a:lnTo>
                <a:lnTo>
                  <a:pt x="100012" y="97155"/>
                </a:lnTo>
                <a:lnTo>
                  <a:pt x="100012" y="71437"/>
                </a:lnTo>
                <a:lnTo>
                  <a:pt x="85725" y="71437"/>
                </a:lnTo>
                <a:lnTo>
                  <a:pt x="85725" y="48577"/>
                </a:lnTo>
                <a:lnTo>
                  <a:pt x="60007" y="48577"/>
                </a:lnTo>
                <a:lnTo>
                  <a:pt x="60007" y="17145"/>
                </a:lnTo>
                <a:lnTo>
                  <a:pt x="40005" y="17145"/>
                </a:lnTo>
                <a:lnTo>
                  <a:pt x="40005"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43" name="Freeform: Shape 42">
            <a:extLst>
              <a:ext uri="{FF2B5EF4-FFF2-40B4-BE49-F238E27FC236}">
                <a16:creationId xmlns:a16="http://schemas.microsoft.com/office/drawing/2014/main" id="{532BFF11-8330-DA6B-BBD6-9ACF6C079EC5}"/>
              </a:ext>
            </a:extLst>
          </p:cNvPr>
          <p:cNvSpPr/>
          <p:nvPr/>
        </p:nvSpPr>
        <p:spPr bwMode="auto">
          <a:xfrm>
            <a:off x="2119486" y="2412903"/>
            <a:ext cx="2941378" cy="2138236"/>
          </a:xfrm>
          <a:custGeom>
            <a:avLst/>
            <a:gdLst>
              <a:gd name="connsiteX0" fmla="*/ 2941378 w 2941378"/>
              <a:gd name="connsiteY0" fmla="*/ 2138236 h 2138236"/>
              <a:gd name="connsiteX1" fmla="*/ 1926150 w 2941378"/>
              <a:gd name="connsiteY1" fmla="*/ 2138236 h 2138236"/>
              <a:gd name="connsiteX2" fmla="*/ 1926150 w 2941378"/>
              <a:gd name="connsiteY2" fmla="*/ 2058270 h 2138236"/>
              <a:gd name="connsiteX3" fmla="*/ 1828800 w 2941378"/>
              <a:gd name="connsiteY3" fmla="*/ 2058270 h 2138236"/>
              <a:gd name="connsiteX4" fmla="*/ 1828800 w 2941378"/>
              <a:gd name="connsiteY4" fmla="*/ 1985257 h 2138236"/>
              <a:gd name="connsiteX5" fmla="*/ 1707111 w 2941378"/>
              <a:gd name="connsiteY5" fmla="*/ 1985257 h 2138236"/>
              <a:gd name="connsiteX6" fmla="*/ 1707111 w 2941378"/>
              <a:gd name="connsiteY6" fmla="*/ 1912244 h 2138236"/>
              <a:gd name="connsiteX7" fmla="*/ 1693204 w 2941378"/>
              <a:gd name="connsiteY7" fmla="*/ 1912244 h 2138236"/>
              <a:gd name="connsiteX8" fmla="*/ 1693204 w 2941378"/>
              <a:gd name="connsiteY8" fmla="*/ 1853138 h 2138236"/>
              <a:gd name="connsiteX9" fmla="*/ 1616715 w 2941378"/>
              <a:gd name="connsiteY9" fmla="*/ 1853138 h 2138236"/>
              <a:gd name="connsiteX10" fmla="*/ 1616715 w 2941378"/>
              <a:gd name="connsiteY10" fmla="*/ 1797509 h 2138236"/>
              <a:gd name="connsiteX11" fmla="*/ 1505457 w 2941378"/>
              <a:gd name="connsiteY11" fmla="*/ 1797509 h 2138236"/>
              <a:gd name="connsiteX12" fmla="*/ 1505457 w 2941378"/>
              <a:gd name="connsiteY12" fmla="*/ 1686251 h 2138236"/>
              <a:gd name="connsiteX13" fmla="*/ 1470689 w 2941378"/>
              <a:gd name="connsiteY13" fmla="*/ 1686251 h 2138236"/>
              <a:gd name="connsiteX14" fmla="*/ 1470689 w 2941378"/>
              <a:gd name="connsiteY14" fmla="*/ 1648007 h 2138236"/>
              <a:gd name="connsiteX15" fmla="*/ 1355954 w 2941378"/>
              <a:gd name="connsiteY15" fmla="*/ 1648007 h 2138236"/>
              <a:gd name="connsiteX16" fmla="*/ 1355954 w 2941378"/>
              <a:gd name="connsiteY16" fmla="*/ 1595854 h 2138236"/>
              <a:gd name="connsiteX17" fmla="*/ 1293372 w 2941378"/>
              <a:gd name="connsiteY17" fmla="*/ 1595854 h 2138236"/>
              <a:gd name="connsiteX18" fmla="*/ 1293372 w 2941378"/>
              <a:gd name="connsiteY18" fmla="*/ 1550656 h 2138236"/>
              <a:gd name="connsiteX19" fmla="*/ 1251650 w 2941378"/>
              <a:gd name="connsiteY19" fmla="*/ 1550656 h 2138236"/>
              <a:gd name="connsiteX20" fmla="*/ 1251650 w 2941378"/>
              <a:gd name="connsiteY20" fmla="*/ 1439398 h 2138236"/>
              <a:gd name="connsiteX21" fmla="*/ 1150823 w 2941378"/>
              <a:gd name="connsiteY21" fmla="*/ 1439398 h 2138236"/>
              <a:gd name="connsiteX22" fmla="*/ 1150823 w 2941378"/>
              <a:gd name="connsiteY22" fmla="*/ 1397676 h 2138236"/>
              <a:gd name="connsiteX23" fmla="*/ 1112578 w 2941378"/>
              <a:gd name="connsiteY23" fmla="*/ 1397676 h 2138236"/>
              <a:gd name="connsiteX24" fmla="*/ 1112578 w 2941378"/>
              <a:gd name="connsiteY24" fmla="*/ 1362908 h 2138236"/>
              <a:gd name="connsiteX25" fmla="*/ 1004797 w 2941378"/>
              <a:gd name="connsiteY25" fmla="*/ 1362908 h 2138236"/>
              <a:gd name="connsiteX26" fmla="*/ 1004797 w 2941378"/>
              <a:gd name="connsiteY26" fmla="*/ 1317710 h 2138236"/>
              <a:gd name="connsiteX27" fmla="*/ 983936 w 2941378"/>
              <a:gd name="connsiteY27" fmla="*/ 1317710 h 2138236"/>
              <a:gd name="connsiteX28" fmla="*/ 983936 w 2941378"/>
              <a:gd name="connsiteY28" fmla="*/ 1300326 h 2138236"/>
              <a:gd name="connsiteX29" fmla="*/ 928307 w 2941378"/>
              <a:gd name="connsiteY29" fmla="*/ 1300326 h 2138236"/>
              <a:gd name="connsiteX30" fmla="*/ 928307 w 2941378"/>
              <a:gd name="connsiteY30" fmla="*/ 1269035 h 2138236"/>
              <a:gd name="connsiteX31" fmla="*/ 879632 w 2941378"/>
              <a:gd name="connsiteY31" fmla="*/ 1269035 h 2138236"/>
              <a:gd name="connsiteX32" fmla="*/ 879632 w 2941378"/>
              <a:gd name="connsiteY32" fmla="*/ 1230790 h 2138236"/>
              <a:gd name="connsiteX33" fmla="*/ 768374 w 2941378"/>
              <a:gd name="connsiteY33" fmla="*/ 1230790 h 2138236"/>
              <a:gd name="connsiteX34" fmla="*/ 768374 w 2941378"/>
              <a:gd name="connsiteY34" fmla="*/ 1140393 h 2138236"/>
              <a:gd name="connsiteX35" fmla="*/ 761420 w 2941378"/>
              <a:gd name="connsiteY35" fmla="*/ 1140393 h 2138236"/>
              <a:gd name="connsiteX36" fmla="*/ 761420 w 2941378"/>
              <a:gd name="connsiteY36" fmla="*/ 1095194 h 2138236"/>
              <a:gd name="connsiteX37" fmla="*/ 744036 w 2941378"/>
              <a:gd name="connsiteY37" fmla="*/ 1095194 h 2138236"/>
              <a:gd name="connsiteX38" fmla="*/ 744036 w 2941378"/>
              <a:gd name="connsiteY38" fmla="*/ 1001321 h 2138236"/>
              <a:gd name="connsiteX39" fmla="*/ 712745 w 2941378"/>
              <a:gd name="connsiteY39" fmla="*/ 1001321 h 2138236"/>
              <a:gd name="connsiteX40" fmla="*/ 712745 w 2941378"/>
              <a:gd name="connsiteY40" fmla="*/ 949168 h 2138236"/>
              <a:gd name="connsiteX41" fmla="*/ 674500 w 2941378"/>
              <a:gd name="connsiteY41" fmla="*/ 949168 h 2138236"/>
              <a:gd name="connsiteX42" fmla="*/ 674500 w 2941378"/>
              <a:gd name="connsiteY42" fmla="*/ 917877 h 2138236"/>
              <a:gd name="connsiteX43" fmla="*/ 650162 w 2941378"/>
              <a:gd name="connsiteY43" fmla="*/ 917877 h 2138236"/>
              <a:gd name="connsiteX44" fmla="*/ 650162 w 2941378"/>
              <a:gd name="connsiteY44" fmla="*/ 897016 h 2138236"/>
              <a:gd name="connsiteX45" fmla="*/ 598010 w 2941378"/>
              <a:gd name="connsiteY45" fmla="*/ 897016 h 2138236"/>
              <a:gd name="connsiteX46" fmla="*/ 598010 w 2941378"/>
              <a:gd name="connsiteY46" fmla="*/ 869202 h 2138236"/>
              <a:gd name="connsiteX47" fmla="*/ 545858 w 2941378"/>
              <a:gd name="connsiteY47" fmla="*/ 869202 h 2138236"/>
              <a:gd name="connsiteX48" fmla="*/ 545858 w 2941378"/>
              <a:gd name="connsiteY48" fmla="*/ 813573 h 2138236"/>
              <a:gd name="connsiteX49" fmla="*/ 528474 w 2941378"/>
              <a:gd name="connsiteY49" fmla="*/ 813573 h 2138236"/>
              <a:gd name="connsiteX50" fmla="*/ 528474 w 2941378"/>
              <a:gd name="connsiteY50" fmla="*/ 737083 h 2138236"/>
              <a:gd name="connsiteX51" fmla="*/ 511090 w 2941378"/>
              <a:gd name="connsiteY51" fmla="*/ 737083 h 2138236"/>
              <a:gd name="connsiteX52" fmla="*/ 511090 w 2941378"/>
              <a:gd name="connsiteY52" fmla="*/ 622349 h 2138236"/>
              <a:gd name="connsiteX53" fmla="*/ 493706 w 2941378"/>
              <a:gd name="connsiteY53" fmla="*/ 622349 h 2138236"/>
              <a:gd name="connsiteX54" fmla="*/ 493706 w 2941378"/>
              <a:gd name="connsiteY54" fmla="*/ 591057 h 2138236"/>
              <a:gd name="connsiteX55" fmla="*/ 465892 w 2941378"/>
              <a:gd name="connsiteY55" fmla="*/ 591057 h 2138236"/>
              <a:gd name="connsiteX56" fmla="*/ 465892 w 2941378"/>
              <a:gd name="connsiteY56" fmla="*/ 556289 h 2138236"/>
              <a:gd name="connsiteX57" fmla="*/ 427647 w 2941378"/>
              <a:gd name="connsiteY57" fmla="*/ 556289 h 2138236"/>
              <a:gd name="connsiteX58" fmla="*/ 427647 w 2941378"/>
              <a:gd name="connsiteY58" fmla="*/ 524998 h 2138236"/>
              <a:gd name="connsiteX59" fmla="*/ 392879 w 2941378"/>
              <a:gd name="connsiteY59" fmla="*/ 524998 h 2138236"/>
              <a:gd name="connsiteX60" fmla="*/ 392879 w 2941378"/>
              <a:gd name="connsiteY60" fmla="*/ 500660 h 2138236"/>
              <a:gd name="connsiteX61" fmla="*/ 368541 w 2941378"/>
              <a:gd name="connsiteY61" fmla="*/ 500660 h 2138236"/>
              <a:gd name="connsiteX62" fmla="*/ 368541 w 2941378"/>
              <a:gd name="connsiteY62" fmla="*/ 483276 h 2138236"/>
              <a:gd name="connsiteX63" fmla="*/ 326819 w 2941378"/>
              <a:gd name="connsiteY63" fmla="*/ 483276 h 2138236"/>
              <a:gd name="connsiteX64" fmla="*/ 326819 w 2941378"/>
              <a:gd name="connsiteY64" fmla="*/ 451985 h 2138236"/>
              <a:gd name="connsiteX65" fmla="*/ 288575 w 2941378"/>
              <a:gd name="connsiteY65" fmla="*/ 451985 h 2138236"/>
              <a:gd name="connsiteX66" fmla="*/ 288575 w 2941378"/>
              <a:gd name="connsiteY66" fmla="*/ 417217 h 2138236"/>
              <a:gd name="connsiteX67" fmla="*/ 278144 w 2941378"/>
              <a:gd name="connsiteY67" fmla="*/ 417217 h 2138236"/>
              <a:gd name="connsiteX68" fmla="*/ 278144 w 2941378"/>
              <a:gd name="connsiteY68" fmla="*/ 222516 h 2138236"/>
              <a:gd name="connsiteX69" fmla="*/ 250330 w 2941378"/>
              <a:gd name="connsiteY69" fmla="*/ 222516 h 2138236"/>
              <a:gd name="connsiteX70" fmla="*/ 250330 w 2941378"/>
              <a:gd name="connsiteY70" fmla="*/ 187748 h 2138236"/>
              <a:gd name="connsiteX71" fmla="*/ 194701 w 2941378"/>
              <a:gd name="connsiteY71" fmla="*/ 187748 h 2138236"/>
              <a:gd name="connsiteX72" fmla="*/ 194701 w 2941378"/>
              <a:gd name="connsiteY72" fmla="*/ 97351 h 2138236"/>
              <a:gd name="connsiteX73" fmla="*/ 149502 w 2941378"/>
              <a:gd name="connsiteY73" fmla="*/ 97351 h 2138236"/>
              <a:gd name="connsiteX74" fmla="*/ 149502 w 2941378"/>
              <a:gd name="connsiteY74" fmla="*/ 73013 h 2138236"/>
              <a:gd name="connsiteX75" fmla="*/ 139072 w 2941378"/>
              <a:gd name="connsiteY75" fmla="*/ 73013 h 2138236"/>
              <a:gd name="connsiteX76" fmla="*/ 128642 w 2941378"/>
              <a:gd name="connsiteY76" fmla="*/ 73013 h 2138236"/>
              <a:gd name="connsiteX77" fmla="*/ 128642 w 2941378"/>
              <a:gd name="connsiteY77" fmla="*/ 24338 h 2138236"/>
              <a:gd name="connsiteX78" fmla="*/ 90397 w 2941378"/>
              <a:gd name="connsiteY78" fmla="*/ 24338 h 2138236"/>
              <a:gd name="connsiteX79" fmla="*/ 90397 w 2941378"/>
              <a:gd name="connsiteY79" fmla="*/ 13908 h 2138236"/>
              <a:gd name="connsiteX80" fmla="*/ 62582 w 2941378"/>
              <a:gd name="connsiteY80" fmla="*/ 13908 h 2138236"/>
              <a:gd name="connsiteX81" fmla="*/ 62582 w 2941378"/>
              <a:gd name="connsiteY81" fmla="*/ 0 h 2138236"/>
              <a:gd name="connsiteX82" fmla="*/ 0 w 2941378"/>
              <a:gd name="connsiteY82" fmla="*/ 0 h 213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2941378" h="2138236">
                <a:moveTo>
                  <a:pt x="2941378" y="2138236"/>
                </a:moveTo>
                <a:lnTo>
                  <a:pt x="1926150" y="2138236"/>
                </a:lnTo>
                <a:lnTo>
                  <a:pt x="1926150" y="2058270"/>
                </a:lnTo>
                <a:lnTo>
                  <a:pt x="1828800" y="2058270"/>
                </a:lnTo>
                <a:lnTo>
                  <a:pt x="1828800" y="1985257"/>
                </a:lnTo>
                <a:lnTo>
                  <a:pt x="1707111" y="1985257"/>
                </a:lnTo>
                <a:lnTo>
                  <a:pt x="1707111" y="1912244"/>
                </a:lnTo>
                <a:lnTo>
                  <a:pt x="1693204" y="1912244"/>
                </a:lnTo>
                <a:lnTo>
                  <a:pt x="1693204" y="1853138"/>
                </a:lnTo>
                <a:lnTo>
                  <a:pt x="1616715" y="1853138"/>
                </a:lnTo>
                <a:lnTo>
                  <a:pt x="1616715" y="1797509"/>
                </a:lnTo>
                <a:lnTo>
                  <a:pt x="1505457" y="1797509"/>
                </a:lnTo>
                <a:lnTo>
                  <a:pt x="1505457" y="1686251"/>
                </a:lnTo>
                <a:lnTo>
                  <a:pt x="1470689" y="1686251"/>
                </a:lnTo>
                <a:lnTo>
                  <a:pt x="1470689" y="1648007"/>
                </a:lnTo>
                <a:lnTo>
                  <a:pt x="1355954" y="1648007"/>
                </a:lnTo>
                <a:lnTo>
                  <a:pt x="1355954" y="1595854"/>
                </a:lnTo>
                <a:lnTo>
                  <a:pt x="1293372" y="1595854"/>
                </a:lnTo>
                <a:lnTo>
                  <a:pt x="1293372" y="1550656"/>
                </a:lnTo>
                <a:lnTo>
                  <a:pt x="1251650" y="1550656"/>
                </a:lnTo>
                <a:lnTo>
                  <a:pt x="1251650" y="1439398"/>
                </a:lnTo>
                <a:lnTo>
                  <a:pt x="1150823" y="1439398"/>
                </a:lnTo>
                <a:lnTo>
                  <a:pt x="1150823" y="1397676"/>
                </a:lnTo>
                <a:lnTo>
                  <a:pt x="1112578" y="1397676"/>
                </a:lnTo>
                <a:lnTo>
                  <a:pt x="1112578" y="1362908"/>
                </a:lnTo>
                <a:lnTo>
                  <a:pt x="1004797" y="1362908"/>
                </a:lnTo>
                <a:lnTo>
                  <a:pt x="1004797" y="1317710"/>
                </a:lnTo>
                <a:lnTo>
                  <a:pt x="983936" y="1317710"/>
                </a:lnTo>
                <a:lnTo>
                  <a:pt x="983936" y="1300326"/>
                </a:lnTo>
                <a:lnTo>
                  <a:pt x="928307" y="1300326"/>
                </a:lnTo>
                <a:lnTo>
                  <a:pt x="928307" y="1269035"/>
                </a:lnTo>
                <a:lnTo>
                  <a:pt x="879632" y="1269035"/>
                </a:lnTo>
                <a:lnTo>
                  <a:pt x="879632" y="1230790"/>
                </a:lnTo>
                <a:lnTo>
                  <a:pt x="768374" y="1230790"/>
                </a:lnTo>
                <a:lnTo>
                  <a:pt x="768374" y="1140393"/>
                </a:lnTo>
                <a:lnTo>
                  <a:pt x="761420" y="1140393"/>
                </a:lnTo>
                <a:lnTo>
                  <a:pt x="761420" y="1095194"/>
                </a:lnTo>
                <a:lnTo>
                  <a:pt x="744036" y="1095194"/>
                </a:lnTo>
                <a:lnTo>
                  <a:pt x="744036" y="1001321"/>
                </a:lnTo>
                <a:lnTo>
                  <a:pt x="712745" y="1001321"/>
                </a:lnTo>
                <a:lnTo>
                  <a:pt x="712745" y="949168"/>
                </a:lnTo>
                <a:lnTo>
                  <a:pt x="674500" y="949168"/>
                </a:lnTo>
                <a:lnTo>
                  <a:pt x="674500" y="917877"/>
                </a:lnTo>
                <a:lnTo>
                  <a:pt x="650162" y="917877"/>
                </a:lnTo>
                <a:lnTo>
                  <a:pt x="650162" y="897016"/>
                </a:lnTo>
                <a:lnTo>
                  <a:pt x="598010" y="897016"/>
                </a:lnTo>
                <a:lnTo>
                  <a:pt x="598010" y="869202"/>
                </a:lnTo>
                <a:lnTo>
                  <a:pt x="545858" y="869202"/>
                </a:lnTo>
                <a:lnTo>
                  <a:pt x="545858" y="813573"/>
                </a:lnTo>
                <a:lnTo>
                  <a:pt x="528474" y="813573"/>
                </a:lnTo>
                <a:lnTo>
                  <a:pt x="528474" y="737083"/>
                </a:lnTo>
                <a:lnTo>
                  <a:pt x="511090" y="737083"/>
                </a:lnTo>
                <a:lnTo>
                  <a:pt x="511090" y="622349"/>
                </a:lnTo>
                <a:lnTo>
                  <a:pt x="493706" y="622349"/>
                </a:lnTo>
                <a:lnTo>
                  <a:pt x="493706" y="591057"/>
                </a:lnTo>
                <a:lnTo>
                  <a:pt x="465892" y="591057"/>
                </a:lnTo>
                <a:lnTo>
                  <a:pt x="465892" y="556289"/>
                </a:lnTo>
                <a:lnTo>
                  <a:pt x="427647" y="556289"/>
                </a:lnTo>
                <a:lnTo>
                  <a:pt x="427647" y="524998"/>
                </a:lnTo>
                <a:lnTo>
                  <a:pt x="392879" y="524998"/>
                </a:lnTo>
                <a:lnTo>
                  <a:pt x="392879" y="500660"/>
                </a:lnTo>
                <a:lnTo>
                  <a:pt x="368541" y="500660"/>
                </a:lnTo>
                <a:lnTo>
                  <a:pt x="368541" y="483276"/>
                </a:lnTo>
                <a:lnTo>
                  <a:pt x="326819" y="483276"/>
                </a:lnTo>
                <a:lnTo>
                  <a:pt x="326819" y="451985"/>
                </a:lnTo>
                <a:lnTo>
                  <a:pt x="288575" y="451985"/>
                </a:lnTo>
                <a:lnTo>
                  <a:pt x="288575" y="417217"/>
                </a:lnTo>
                <a:lnTo>
                  <a:pt x="278144" y="417217"/>
                </a:lnTo>
                <a:lnTo>
                  <a:pt x="278144" y="222516"/>
                </a:lnTo>
                <a:lnTo>
                  <a:pt x="250330" y="222516"/>
                </a:lnTo>
                <a:lnTo>
                  <a:pt x="250330" y="187748"/>
                </a:lnTo>
                <a:lnTo>
                  <a:pt x="194701" y="187748"/>
                </a:lnTo>
                <a:lnTo>
                  <a:pt x="194701" y="97351"/>
                </a:lnTo>
                <a:lnTo>
                  <a:pt x="149502" y="97351"/>
                </a:lnTo>
                <a:lnTo>
                  <a:pt x="149502" y="73013"/>
                </a:lnTo>
                <a:lnTo>
                  <a:pt x="139072" y="73013"/>
                </a:lnTo>
                <a:lnTo>
                  <a:pt x="128642" y="73013"/>
                </a:lnTo>
                <a:lnTo>
                  <a:pt x="128642" y="24338"/>
                </a:lnTo>
                <a:lnTo>
                  <a:pt x="90397" y="24338"/>
                </a:lnTo>
                <a:lnTo>
                  <a:pt x="90397" y="13908"/>
                </a:lnTo>
                <a:lnTo>
                  <a:pt x="62582" y="13908"/>
                </a:lnTo>
                <a:lnTo>
                  <a:pt x="62582"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2A046999-1F54-BEAD-2C63-B9E8087B68DF}"/>
              </a:ext>
            </a:extLst>
          </p:cNvPr>
          <p:cNvSpPr>
            <a:spLocks noGrp="1"/>
          </p:cNvSpPr>
          <p:nvPr>
            <p:ph type="title"/>
          </p:nvPr>
        </p:nvSpPr>
        <p:spPr/>
        <p:txBody>
          <a:bodyPr/>
          <a:lstStyle/>
          <a:p>
            <a:r>
              <a:rPr lang="en-US"/>
              <a:t>CABINET: PFS and OS in </a:t>
            </a:r>
            <a:r>
              <a:rPr lang="en-US" err="1"/>
              <a:t>Extrapancreatic</a:t>
            </a:r>
            <a:r>
              <a:rPr lang="en-US"/>
              <a:t> NET Cohort</a:t>
            </a:r>
          </a:p>
        </p:txBody>
      </p:sp>
      <p:sp>
        <p:nvSpPr>
          <p:cNvPr id="44" name="Freeform: Shape 43">
            <a:extLst>
              <a:ext uri="{FF2B5EF4-FFF2-40B4-BE49-F238E27FC236}">
                <a16:creationId xmlns:a16="http://schemas.microsoft.com/office/drawing/2014/main" id="{8A8D5964-1F96-1A29-87C5-23981CF643B1}"/>
              </a:ext>
            </a:extLst>
          </p:cNvPr>
          <p:cNvSpPr/>
          <p:nvPr/>
        </p:nvSpPr>
        <p:spPr bwMode="auto">
          <a:xfrm>
            <a:off x="2123930" y="2406015"/>
            <a:ext cx="1497330" cy="2068830"/>
          </a:xfrm>
          <a:custGeom>
            <a:avLst/>
            <a:gdLst>
              <a:gd name="connsiteX0" fmla="*/ 1497330 w 1497330"/>
              <a:gd name="connsiteY0" fmla="*/ 2068830 h 2068830"/>
              <a:gd name="connsiteX1" fmla="*/ 1048702 w 1497330"/>
              <a:gd name="connsiteY1" fmla="*/ 2068830 h 2068830"/>
              <a:gd name="connsiteX2" fmla="*/ 1048702 w 1497330"/>
              <a:gd name="connsiteY2" fmla="*/ 1951673 h 2068830"/>
              <a:gd name="connsiteX3" fmla="*/ 991552 w 1497330"/>
              <a:gd name="connsiteY3" fmla="*/ 1951673 h 2068830"/>
              <a:gd name="connsiteX4" fmla="*/ 991552 w 1497330"/>
              <a:gd name="connsiteY4" fmla="*/ 1834515 h 2068830"/>
              <a:gd name="connsiteX5" fmla="*/ 982980 w 1497330"/>
              <a:gd name="connsiteY5" fmla="*/ 1834515 h 2068830"/>
              <a:gd name="connsiteX6" fmla="*/ 982980 w 1497330"/>
              <a:gd name="connsiteY6" fmla="*/ 1714500 h 2068830"/>
              <a:gd name="connsiteX7" fmla="*/ 745807 w 1497330"/>
              <a:gd name="connsiteY7" fmla="*/ 1714500 h 2068830"/>
              <a:gd name="connsiteX8" fmla="*/ 745807 w 1497330"/>
              <a:gd name="connsiteY8" fmla="*/ 1643063 h 2068830"/>
              <a:gd name="connsiteX9" fmla="*/ 520065 w 1497330"/>
              <a:gd name="connsiteY9" fmla="*/ 1643063 h 2068830"/>
              <a:gd name="connsiteX10" fmla="*/ 520065 w 1497330"/>
              <a:gd name="connsiteY10" fmla="*/ 1565910 h 2068830"/>
              <a:gd name="connsiteX11" fmla="*/ 508635 w 1497330"/>
              <a:gd name="connsiteY11" fmla="*/ 1565910 h 2068830"/>
              <a:gd name="connsiteX12" fmla="*/ 508635 w 1497330"/>
              <a:gd name="connsiteY12" fmla="*/ 1494473 h 2068830"/>
              <a:gd name="connsiteX13" fmla="*/ 494347 w 1497330"/>
              <a:gd name="connsiteY13" fmla="*/ 1494473 h 2068830"/>
              <a:gd name="connsiteX14" fmla="*/ 494347 w 1497330"/>
              <a:gd name="connsiteY14" fmla="*/ 1294448 h 2068830"/>
              <a:gd name="connsiteX15" fmla="*/ 474345 w 1497330"/>
              <a:gd name="connsiteY15" fmla="*/ 1294448 h 2068830"/>
              <a:gd name="connsiteX16" fmla="*/ 474345 w 1497330"/>
              <a:gd name="connsiteY16" fmla="*/ 1228725 h 2068830"/>
              <a:gd name="connsiteX17" fmla="*/ 377190 w 1497330"/>
              <a:gd name="connsiteY17" fmla="*/ 1228725 h 2068830"/>
              <a:gd name="connsiteX18" fmla="*/ 377190 w 1497330"/>
              <a:gd name="connsiteY18" fmla="*/ 1168718 h 2068830"/>
              <a:gd name="connsiteX19" fmla="*/ 354330 w 1497330"/>
              <a:gd name="connsiteY19" fmla="*/ 1168718 h 2068830"/>
              <a:gd name="connsiteX20" fmla="*/ 354330 w 1497330"/>
              <a:gd name="connsiteY20" fmla="*/ 1100138 h 2068830"/>
              <a:gd name="connsiteX21" fmla="*/ 322897 w 1497330"/>
              <a:gd name="connsiteY21" fmla="*/ 1100138 h 2068830"/>
              <a:gd name="connsiteX22" fmla="*/ 322897 w 1497330"/>
              <a:gd name="connsiteY22" fmla="*/ 1054418 h 2068830"/>
              <a:gd name="connsiteX23" fmla="*/ 300037 w 1497330"/>
              <a:gd name="connsiteY23" fmla="*/ 1054418 h 2068830"/>
              <a:gd name="connsiteX24" fmla="*/ 300037 w 1497330"/>
              <a:gd name="connsiteY24" fmla="*/ 1022985 h 2068830"/>
              <a:gd name="connsiteX25" fmla="*/ 282892 w 1497330"/>
              <a:gd name="connsiteY25" fmla="*/ 1022985 h 2068830"/>
              <a:gd name="connsiteX26" fmla="*/ 282892 w 1497330"/>
              <a:gd name="connsiteY26" fmla="*/ 1000125 h 2068830"/>
              <a:gd name="connsiteX27" fmla="*/ 268605 w 1497330"/>
              <a:gd name="connsiteY27" fmla="*/ 1000125 h 2068830"/>
              <a:gd name="connsiteX28" fmla="*/ 268605 w 1497330"/>
              <a:gd name="connsiteY28" fmla="*/ 805815 h 2068830"/>
              <a:gd name="connsiteX29" fmla="*/ 251460 w 1497330"/>
              <a:gd name="connsiteY29" fmla="*/ 805815 h 2068830"/>
              <a:gd name="connsiteX30" fmla="*/ 251460 w 1497330"/>
              <a:gd name="connsiteY30" fmla="*/ 680085 h 2068830"/>
              <a:gd name="connsiteX31" fmla="*/ 237172 w 1497330"/>
              <a:gd name="connsiteY31" fmla="*/ 680085 h 2068830"/>
              <a:gd name="connsiteX32" fmla="*/ 237172 w 1497330"/>
              <a:gd name="connsiteY32" fmla="*/ 505778 h 2068830"/>
              <a:gd name="connsiteX33" fmla="*/ 220027 w 1497330"/>
              <a:gd name="connsiteY33" fmla="*/ 505778 h 2068830"/>
              <a:gd name="connsiteX34" fmla="*/ 220027 w 1497330"/>
              <a:gd name="connsiteY34" fmla="*/ 442913 h 2068830"/>
              <a:gd name="connsiteX35" fmla="*/ 211455 w 1497330"/>
              <a:gd name="connsiteY35" fmla="*/ 442913 h 2068830"/>
              <a:gd name="connsiteX36" fmla="*/ 211455 w 1497330"/>
              <a:gd name="connsiteY36" fmla="*/ 360045 h 2068830"/>
              <a:gd name="connsiteX37" fmla="*/ 200025 w 1497330"/>
              <a:gd name="connsiteY37" fmla="*/ 360045 h 2068830"/>
              <a:gd name="connsiteX38" fmla="*/ 200025 w 1497330"/>
              <a:gd name="connsiteY38" fmla="*/ 325755 h 2068830"/>
              <a:gd name="connsiteX39" fmla="*/ 180022 w 1497330"/>
              <a:gd name="connsiteY39" fmla="*/ 325755 h 2068830"/>
              <a:gd name="connsiteX40" fmla="*/ 180022 w 1497330"/>
              <a:gd name="connsiteY40" fmla="*/ 282893 h 2068830"/>
              <a:gd name="connsiteX41" fmla="*/ 162877 w 1497330"/>
              <a:gd name="connsiteY41" fmla="*/ 282893 h 2068830"/>
              <a:gd name="connsiteX42" fmla="*/ 162877 w 1497330"/>
              <a:gd name="connsiteY42" fmla="*/ 174308 h 2068830"/>
              <a:gd name="connsiteX43" fmla="*/ 154305 w 1497330"/>
              <a:gd name="connsiteY43" fmla="*/ 174308 h 2068830"/>
              <a:gd name="connsiteX44" fmla="*/ 154305 w 1497330"/>
              <a:gd name="connsiteY44" fmla="*/ 102870 h 2068830"/>
              <a:gd name="connsiteX45" fmla="*/ 125730 w 1497330"/>
              <a:gd name="connsiteY45" fmla="*/ 102870 h 2068830"/>
              <a:gd name="connsiteX46" fmla="*/ 125730 w 1497330"/>
              <a:gd name="connsiteY46" fmla="*/ 31433 h 2068830"/>
              <a:gd name="connsiteX47" fmla="*/ 97155 w 1497330"/>
              <a:gd name="connsiteY47" fmla="*/ 31433 h 2068830"/>
              <a:gd name="connsiteX48" fmla="*/ 97155 w 1497330"/>
              <a:gd name="connsiteY48" fmla="*/ 0 h 2068830"/>
              <a:gd name="connsiteX49" fmla="*/ 0 w 1497330"/>
              <a:gd name="connsiteY49" fmla="*/ 0 h 2068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497330" h="2068830">
                <a:moveTo>
                  <a:pt x="1497330" y="2068830"/>
                </a:moveTo>
                <a:lnTo>
                  <a:pt x="1048702" y="2068830"/>
                </a:lnTo>
                <a:lnTo>
                  <a:pt x="1048702" y="1951673"/>
                </a:lnTo>
                <a:lnTo>
                  <a:pt x="991552" y="1951673"/>
                </a:lnTo>
                <a:lnTo>
                  <a:pt x="991552" y="1834515"/>
                </a:lnTo>
                <a:lnTo>
                  <a:pt x="982980" y="1834515"/>
                </a:lnTo>
                <a:lnTo>
                  <a:pt x="982980" y="1714500"/>
                </a:lnTo>
                <a:lnTo>
                  <a:pt x="745807" y="1714500"/>
                </a:lnTo>
                <a:lnTo>
                  <a:pt x="745807" y="1643063"/>
                </a:lnTo>
                <a:lnTo>
                  <a:pt x="520065" y="1643063"/>
                </a:lnTo>
                <a:lnTo>
                  <a:pt x="520065" y="1565910"/>
                </a:lnTo>
                <a:lnTo>
                  <a:pt x="508635" y="1565910"/>
                </a:lnTo>
                <a:lnTo>
                  <a:pt x="508635" y="1494473"/>
                </a:lnTo>
                <a:lnTo>
                  <a:pt x="494347" y="1494473"/>
                </a:lnTo>
                <a:lnTo>
                  <a:pt x="494347" y="1294448"/>
                </a:lnTo>
                <a:lnTo>
                  <a:pt x="474345" y="1294448"/>
                </a:lnTo>
                <a:lnTo>
                  <a:pt x="474345" y="1228725"/>
                </a:lnTo>
                <a:lnTo>
                  <a:pt x="377190" y="1228725"/>
                </a:lnTo>
                <a:lnTo>
                  <a:pt x="377190" y="1168718"/>
                </a:lnTo>
                <a:lnTo>
                  <a:pt x="354330" y="1168718"/>
                </a:lnTo>
                <a:lnTo>
                  <a:pt x="354330" y="1100138"/>
                </a:lnTo>
                <a:lnTo>
                  <a:pt x="322897" y="1100138"/>
                </a:lnTo>
                <a:lnTo>
                  <a:pt x="322897" y="1054418"/>
                </a:lnTo>
                <a:lnTo>
                  <a:pt x="300037" y="1054418"/>
                </a:lnTo>
                <a:lnTo>
                  <a:pt x="300037" y="1022985"/>
                </a:lnTo>
                <a:lnTo>
                  <a:pt x="282892" y="1022985"/>
                </a:lnTo>
                <a:lnTo>
                  <a:pt x="282892" y="1000125"/>
                </a:lnTo>
                <a:lnTo>
                  <a:pt x="268605" y="1000125"/>
                </a:lnTo>
                <a:lnTo>
                  <a:pt x="268605" y="805815"/>
                </a:lnTo>
                <a:lnTo>
                  <a:pt x="251460" y="805815"/>
                </a:lnTo>
                <a:lnTo>
                  <a:pt x="251460" y="680085"/>
                </a:lnTo>
                <a:lnTo>
                  <a:pt x="237172" y="680085"/>
                </a:lnTo>
                <a:lnTo>
                  <a:pt x="237172" y="505778"/>
                </a:lnTo>
                <a:lnTo>
                  <a:pt x="220027" y="505778"/>
                </a:lnTo>
                <a:lnTo>
                  <a:pt x="220027" y="442913"/>
                </a:lnTo>
                <a:lnTo>
                  <a:pt x="211455" y="442913"/>
                </a:lnTo>
                <a:lnTo>
                  <a:pt x="211455" y="360045"/>
                </a:lnTo>
                <a:lnTo>
                  <a:pt x="200025" y="360045"/>
                </a:lnTo>
                <a:lnTo>
                  <a:pt x="200025" y="325755"/>
                </a:lnTo>
                <a:lnTo>
                  <a:pt x="180022" y="325755"/>
                </a:lnTo>
                <a:lnTo>
                  <a:pt x="180022" y="282893"/>
                </a:lnTo>
                <a:lnTo>
                  <a:pt x="162877" y="282893"/>
                </a:lnTo>
                <a:lnTo>
                  <a:pt x="162877" y="174308"/>
                </a:lnTo>
                <a:lnTo>
                  <a:pt x="154305" y="174308"/>
                </a:lnTo>
                <a:lnTo>
                  <a:pt x="154305" y="102870"/>
                </a:lnTo>
                <a:lnTo>
                  <a:pt x="125730" y="102870"/>
                </a:lnTo>
                <a:lnTo>
                  <a:pt x="125730" y="31433"/>
                </a:lnTo>
                <a:lnTo>
                  <a:pt x="97155" y="31433"/>
                </a:lnTo>
                <a:lnTo>
                  <a:pt x="97155"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TextBox 2">
            <a:extLst>
              <a:ext uri="{FF2B5EF4-FFF2-40B4-BE49-F238E27FC236}">
                <a16:creationId xmlns:a16="http://schemas.microsoft.com/office/drawing/2014/main" id="{F0A2251E-E602-1557-E6A0-5A3CEF6FBAB4}"/>
              </a:ext>
            </a:extLst>
          </p:cNvPr>
          <p:cNvSpPr txBox="1"/>
          <p:nvPr/>
        </p:nvSpPr>
        <p:spPr bwMode="auto">
          <a:xfrm>
            <a:off x="411480" y="6364224"/>
            <a:ext cx="61033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a:solidFill>
                  <a:schemeClr val="bg2"/>
                </a:solidFill>
                <a:latin typeface="+mn-lt"/>
              </a:rPr>
              <a:t>Chan. Ann Oncol. 2023;35(Suppl 2):S749. Chan. ESMO 2023. </a:t>
            </a:r>
            <a:r>
              <a:rPr lang="en-US" sz="1200" b="0" err="1">
                <a:solidFill>
                  <a:schemeClr val="bg2"/>
                </a:solidFill>
                <a:latin typeface="+mn-lt"/>
              </a:rPr>
              <a:t>Abstr</a:t>
            </a:r>
            <a:r>
              <a:rPr lang="en-US" sz="1200" b="0">
                <a:solidFill>
                  <a:schemeClr val="bg2"/>
                </a:solidFill>
                <a:latin typeface="+mn-lt"/>
              </a:rPr>
              <a:t> 11410.</a:t>
            </a:r>
            <a:endParaRPr kumimoji="0" lang="en-US" sz="1200" b="0" i="0" u="none" strike="noStrike" kern="1200" cap="none" spc="0" normalizeH="0" baseline="0" noProof="0">
              <a:ln>
                <a:noFill/>
              </a:ln>
              <a:solidFill>
                <a:srgbClr val="455560"/>
              </a:solidFill>
              <a:effectLst/>
              <a:uLnTx/>
              <a:uFillTx/>
              <a:latin typeface="Calibri"/>
              <a:ea typeface="+mn-ea"/>
              <a:cs typeface="Arial" panose="020B0604020202020204" pitchFamily="34" charset="0"/>
            </a:endParaRPr>
          </a:p>
        </p:txBody>
      </p:sp>
      <p:sp>
        <p:nvSpPr>
          <p:cNvPr id="4" name="TextBox 3">
            <a:extLst>
              <a:ext uri="{FF2B5EF4-FFF2-40B4-BE49-F238E27FC236}">
                <a16:creationId xmlns:a16="http://schemas.microsoft.com/office/drawing/2014/main" id="{921B338C-0477-55C9-DC9F-0A72D544D6D8}"/>
              </a:ext>
            </a:extLst>
          </p:cNvPr>
          <p:cNvSpPr txBox="1"/>
          <p:nvPr/>
        </p:nvSpPr>
        <p:spPr bwMode="auto">
          <a:xfrm rot="16200000">
            <a:off x="289270" y="3244334"/>
            <a:ext cx="2322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Percentage of Patients</a:t>
            </a:r>
          </a:p>
        </p:txBody>
      </p:sp>
      <p:sp>
        <p:nvSpPr>
          <p:cNvPr id="6" name="TextBox 5">
            <a:extLst>
              <a:ext uri="{FF2B5EF4-FFF2-40B4-BE49-F238E27FC236}">
                <a16:creationId xmlns:a16="http://schemas.microsoft.com/office/drawing/2014/main" id="{BCC0A43D-4360-4829-2595-77909B83C2F6}"/>
              </a:ext>
            </a:extLst>
          </p:cNvPr>
          <p:cNvSpPr txBox="1"/>
          <p:nvPr/>
        </p:nvSpPr>
        <p:spPr bwMode="auto">
          <a:xfrm rot="16200000">
            <a:off x="5861849" y="3308086"/>
            <a:ext cx="2322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Percentage of Patients</a:t>
            </a:r>
          </a:p>
        </p:txBody>
      </p:sp>
      <p:sp>
        <p:nvSpPr>
          <p:cNvPr id="7" name="TextBox 6">
            <a:extLst>
              <a:ext uri="{FF2B5EF4-FFF2-40B4-BE49-F238E27FC236}">
                <a16:creationId xmlns:a16="http://schemas.microsoft.com/office/drawing/2014/main" id="{42B3C6D6-68EF-B54D-0D83-AEEE17DCADB2}"/>
              </a:ext>
            </a:extLst>
          </p:cNvPr>
          <p:cNvSpPr txBox="1"/>
          <p:nvPr/>
        </p:nvSpPr>
        <p:spPr bwMode="auto">
          <a:xfrm>
            <a:off x="2234686" y="4966130"/>
            <a:ext cx="25568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Mo Since Randomization</a:t>
            </a:r>
          </a:p>
        </p:txBody>
      </p:sp>
      <p:sp>
        <p:nvSpPr>
          <p:cNvPr id="8" name="TextBox 7">
            <a:extLst>
              <a:ext uri="{FF2B5EF4-FFF2-40B4-BE49-F238E27FC236}">
                <a16:creationId xmlns:a16="http://schemas.microsoft.com/office/drawing/2014/main" id="{B282A42B-778C-8B01-CE57-65B9C56A6B6E}"/>
              </a:ext>
            </a:extLst>
          </p:cNvPr>
          <p:cNvSpPr txBox="1"/>
          <p:nvPr/>
        </p:nvSpPr>
        <p:spPr bwMode="auto">
          <a:xfrm>
            <a:off x="7900640" y="4966130"/>
            <a:ext cx="25568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Mo Since Randomization</a:t>
            </a:r>
          </a:p>
        </p:txBody>
      </p:sp>
      <p:sp>
        <p:nvSpPr>
          <p:cNvPr id="9" name="Freeform: Shape 8">
            <a:extLst>
              <a:ext uri="{FF2B5EF4-FFF2-40B4-BE49-F238E27FC236}">
                <a16:creationId xmlns:a16="http://schemas.microsoft.com/office/drawing/2014/main" id="{8744E0FD-AB11-44E1-F70B-8763F7A2742C}"/>
              </a:ext>
            </a:extLst>
          </p:cNvPr>
          <p:cNvSpPr/>
          <p:nvPr/>
        </p:nvSpPr>
        <p:spPr bwMode="auto">
          <a:xfrm>
            <a:off x="2119005" y="2407596"/>
            <a:ext cx="3258766" cy="2300591"/>
          </a:xfrm>
          <a:custGeom>
            <a:avLst/>
            <a:gdLst>
              <a:gd name="connsiteX0" fmla="*/ 0 w 3253902"/>
              <a:gd name="connsiteY0" fmla="*/ 0 h 2300591"/>
              <a:gd name="connsiteX1" fmla="*/ 0 w 3253902"/>
              <a:gd name="connsiteY1" fmla="*/ 2300591 h 2300591"/>
              <a:gd name="connsiteX2" fmla="*/ 3253902 w 3253902"/>
              <a:gd name="connsiteY2" fmla="*/ 2300591 h 2300591"/>
            </a:gdLst>
            <a:ahLst/>
            <a:cxnLst>
              <a:cxn ang="0">
                <a:pos x="connsiteX0" y="connsiteY0"/>
              </a:cxn>
              <a:cxn ang="0">
                <a:pos x="connsiteX1" y="connsiteY1"/>
              </a:cxn>
              <a:cxn ang="0">
                <a:pos x="connsiteX2" y="connsiteY2"/>
              </a:cxn>
            </a:cxnLst>
            <a:rect l="l" t="t" r="r" b="b"/>
            <a:pathLst>
              <a:path w="3253902" h="2300591">
                <a:moveTo>
                  <a:pt x="0" y="0"/>
                </a:moveTo>
                <a:lnTo>
                  <a:pt x="0" y="2300591"/>
                </a:lnTo>
                <a:lnTo>
                  <a:pt x="3253902" y="2300591"/>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17" name="Group 16">
            <a:extLst>
              <a:ext uri="{FF2B5EF4-FFF2-40B4-BE49-F238E27FC236}">
                <a16:creationId xmlns:a16="http://schemas.microsoft.com/office/drawing/2014/main" id="{EA1A3A8C-1A8F-715A-A2D8-5110927FD7F1}"/>
              </a:ext>
            </a:extLst>
          </p:cNvPr>
          <p:cNvGrpSpPr/>
          <p:nvPr/>
        </p:nvGrpSpPr>
        <p:grpSpPr>
          <a:xfrm>
            <a:off x="2026718" y="2407595"/>
            <a:ext cx="101088" cy="2300591"/>
            <a:chOff x="2247088" y="2407595"/>
            <a:chExt cx="227549" cy="2300591"/>
          </a:xfrm>
        </p:grpSpPr>
        <p:cxnSp>
          <p:nvCxnSpPr>
            <p:cNvPr id="11" name="Straight Connector 10">
              <a:extLst>
                <a:ext uri="{FF2B5EF4-FFF2-40B4-BE49-F238E27FC236}">
                  <a16:creationId xmlns:a16="http://schemas.microsoft.com/office/drawing/2014/main" id="{04C20A20-BE22-C243-10B9-E95C0794A80A}"/>
                </a:ext>
              </a:extLst>
            </p:cNvPr>
            <p:cNvCxnSpPr/>
            <p:nvPr/>
          </p:nvCxnSpPr>
          <p:spPr bwMode="auto">
            <a:xfrm>
              <a:off x="2247088" y="2407595"/>
              <a:ext cx="227549"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0A19E6B1-1DCD-9D8A-BFA9-DBD7D216C70A}"/>
                </a:ext>
              </a:extLst>
            </p:cNvPr>
            <p:cNvCxnSpPr/>
            <p:nvPr/>
          </p:nvCxnSpPr>
          <p:spPr bwMode="auto">
            <a:xfrm>
              <a:off x="2247088" y="2867713"/>
              <a:ext cx="227549"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4782675E-6844-3610-D91A-D72644F4A7E6}"/>
                </a:ext>
              </a:extLst>
            </p:cNvPr>
            <p:cNvCxnSpPr/>
            <p:nvPr/>
          </p:nvCxnSpPr>
          <p:spPr bwMode="auto">
            <a:xfrm>
              <a:off x="2247088" y="3327831"/>
              <a:ext cx="227549"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D92E699D-AFC6-13F6-24E2-C25152B3E13B}"/>
                </a:ext>
              </a:extLst>
            </p:cNvPr>
            <p:cNvCxnSpPr/>
            <p:nvPr/>
          </p:nvCxnSpPr>
          <p:spPr bwMode="auto">
            <a:xfrm>
              <a:off x="2247088" y="3787949"/>
              <a:ext cx="227549"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E5C6CFC2-977D-270F-DA9C-731B145EED59}"/>
                </a:ext>
              </a:extLst>
            </p:cNvPr>
            <p:cNvCxnSpPr/>
            <p:nvPr/>
          </p:nvCxnSpPr>
          <p:spPr bwMode="auto">
            <a:xfrm>
              <a:off x="2247088" y="4248067"/>
              <a:ext cx="227549"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19D8D878-FF75-2837-0456-98200CC52DD2}"/>
                </a:ext>
              </a:extLst>
            </p:cNvPr>
            <p:cNvCxnSpPr/>
            <p:nvPr/>
          </p:nvCxnSpPr>
          <p:spPr bwMode="auto">
            <a:xfrm>
              <a:off x="2247088" y="4708186"/>
              <a:ext cx="227549" cy="0"/>
            </a:xfrm>
            <a:prstGeom prst="line">
              <a:avLst/>
            </a:prstGeom>
            <a:noFill/>
            <a:ln w="28575" cap="flat" cmpd="sng" algn="ctr">
              <a:solidFill>
                <a:schemeClr val="bg1"/>
              </a:solidFill>
              <a:prstDash val="solid"/>
              <a:round/>
              <a:headEnd type="none" w="med" len="med"/>
              <a:tailEnd type="none" w="med" len="med"/>
            </a:ln>
            <a:effectLst/>
          </p:spPr>
        </p:cxnSp>
      </p:grpSp>
      <p:grpSp>
        <p:nvGrpSpPr>
          <p:cNvPr id="28" name="Group 27">
            <a:extLst>
              <a:ext uri="{FF2B5EF4-FFF2-40B4-BE49-F238E27FC236}">
                <a16:creationId xmlns:a16="http://schemas.microsoft.com/office/drawing/2014/main" id="{F6F880FA-1323-F5CE-B608-2E1EA0F6557F}"/>
              </a:ext>
            </a:extLst>
          </p:cNvPr>
          <p:cNvGrpSpPr/>
          <p:nvPr/>
        </p:nvGrpSpPr>
        <p:grpSpPr>
          <a:xfrm>
            <a:off x="2119005" y="4717914"/>
            <a:ext cx="3244175" cy="63231"/>
            <a:chOff x="2461098" y="4717914"/>
            <a:chExt cx="3244175" cy="199417"/>
          </a:xfrm>
        </p:grpSpPr>
        <p:cxnSp>
          <p:nvCxnSpPr>
            <p:cNvPr id="21" name="Straight Connector 20">
              <a:extLst>
                <a:ext uri="{FF2B5EF4-FFF2-40B4-BE49-F238E27FC236}">
                  <a16:creationId xmlns:a16="http://schemas.microsoft.com/office/drawing/2014/main" id="{3BACC3F6-69DC-2F5E-69FE-E24392556028}"/>
                </a:ext>
              </a:extLst>
            </p:cNvPr>
            <p:cNvCxnSpPr/>
            <p:nvPr/>
          </p:nvCxnSpPr>
          <p:spPr bwMode="auto">
            <a:xfrm>
              <a:off x="2461098" y="4717914"/>
              <a:ext cx="0" cy="199417"/>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8404997-A471-97D5-5744-311AB1D0A3F3}"/>
                </a:ext>
              </a:extLst>
            </p:cNvPr>
            <p:cNvCxnSpPr/>
            <p:nvPr/>
          </p:nvCxnSpPr>
          <p:spPr bwMode="auto">
            <a:xfrm>
              <a:off x="3001794" y="4717914"/>
              <a:ext cx="0" cy="199417"/>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EFCC1A1-75D4-C0AE-6A18-DC82FC1480DC}"/>
                </a:ext>
              </a:extLst>
            </p:cNvPr>
            <p:cNvCxnSpPr/>
            <p:nvPr/>
          </p:nvCxnSpPr>
          <p:spPr bwMode="auto">
            <a:xfrm>
              <a:off x="3542490" y="4717914"/>
              <a:ext cx="0" cy="199417"/>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8A48E35-C0EE-C1A1-9BAB-F977EBF3AFF6}"/>
                </a:ext>
              </a:extLst>
            </p:cNvPr>
            <p:cNvCxnSpPr/>
            <p:nvPr/>
          </p:nvCxnSpPr>
          <p:spPr bwMode="auto">
            <a:xfrm>
              <a:off x="4083186" y="4717914"/>
              <a:ext cx="0" cy="199417"/>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A806CD7-42FC-2E91-E60A-D3A265FBCD64}"/>
                </a:ext>
              </a:extLst>
            </p:cNvPr>
            <p:cNvCxnSpPr/>
            <p:nvPr/>
          </p:nvCxnSpPr>
          <p:spPr bwMode="auto">
            <a:xfrm>
              <a:off x="4623882" y="4717914"/>
              <a:ext cx="0" cy="199417"/>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2D4EEAA-E3D6-A5F5-E1B9-8FC4783091B9}"/>
                </a:ext>
              </a:extLst>
            </p:cNvPr>
            <p:cNvCxnSpPr/>
            <p:nvPr/>
          </p:nvCxnSpPr>
          <p:spPr bwMode="auto">
            <a:xfrm>
              <a:off x="5164578" y="4717914"/>
              <a:ext cx="0" cy="199417"/>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CDE36B5-EE4C-3DF0-4FAC-C1B10658A26D}"/>
                </a:ext>
              </a:extLst>
            </p:cNvPr>
            <p:cNvCxnSpPr/>
            <p:nvPr/>
          </p:nvCxnSpPr>
          <p:spPr bwMode="auto">
            <a:xfrm>
              <a:off x="5705273" y="4717914"/>
              <a:ext cx="0" cy="199417"/>
            </a:xfrm>
            <a:prstGeom prst="line">
              <a:avLst/>
            </a:prstGeom>
            <a:noFill/>
            <a:ln w="28575" cap="flat" cmpd="sng" algn="ctr">
              <a:solidFill>
                <a:schemeClr val="bg1"/>
              </a:solidFill>
              <a:prstDash val="solid"/>
              <a:round/>
              <a:headEnd type="none" w="med" len="med"/>
              <a:tailEnd type="none" w="med" len="med"/>
            </a:ln>
            <a:effectLst/>
          </p:spPr>
        </p:cxnSp>
      </p:grpSp>
      <p:sp>
        <p:nvSpPr>
          <p:cNvPr id="29" name="TextBox 28">
            <a:extLst>
              <a:ext uri="{FF2B5EF4-FFF2-40B4-BE49-F238E27FC236}">
                <a16:creationId xmlns:a16="http://schemas.microsoft.com/office/drawing/2014/main" id="{B331CCA4-5E7D-6D9B-7059-AA843E0EABEF}"/>
              </a:ext>
            </a:extLst>
          </p:cNvPr>
          <p:cNvSpPr txBox="1"/>
          <p:nvPr/>
        </p:nvSpPr>
        <p:spPr bwMode="auto">
          <a:xfrm>
            <a:off x="1612025" y="2231003"/>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30" name="TextBox 29">
            <a:extLst>
              <a:ext uri="{FF2B5EF4-FFF2-40B4-BE49-F238E27FC236}">
                <a16:creationId xmlns:a16="http://schemas.microsoft.com/office/drawing/2014/main" id="{F2B20DB4-7452-0E0B-882F-738A8B1B5E30}"/>
              </a:ext>
            </a:extLst>
          </p:cNvPr>
          <p:cNvSpPr txBox="1"/>
          <p:nvPr/>
        </p:nvSpPr>
        <p:spPr bwMode="auto">
          <a:xfrm>
            <a:off x="1714386" y="269843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31" name="TextBox 30">
            <a:extLst>
              <a:ext uri="{FF2B5EF4-FFF2-40B4-BE49-F238E27FC236}">
                <a16:creationId xmlns:a16="http://schemas.microsoft.com/office/drawing/2014/main" id="{3655EC61-A125-B9BA-DA88-67B289737744}"/>
              </a:ext>
            </a:extLst>
          </p:cNvPr>
          <p:cNvSpPr txBox="1"/>
          <p:nvPr/>
        </p:nvSpPr>
        <p:spPr bwMode="auto">
          <a:xfrm>
            <a:off x="1714386" y="315855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32" name="TextBox 31">
            <a:extLst>
              <a:ext uri="{FF2B5EF4-FFF2-40B4-BE49-F238E27FC236}">
                <a16:creationId xmlns:a16="http://schemas.microsoft.com/office/drawing/2014/main" id="{62EB5898-C150-193B-390C-A9D4118543DA}"/>
              </a:ext>
            </a:extLst>
          </p:cNvPr>
          <p:cNvSpPr txBox="1"/>
          <p:nvPr/>
        </p:nvSpPr>
        <p:spPr bwMode="auto">
          <a:xfrm>
            <a:off x="1714386" y="361867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33" name="TextBox 32">
            <a:extLst>
              <a:ext uri="{FF2B5EF4-FFF2-40B4-BE49-F238E27FC236}">
                <a16:creationId xmlns:a16="http://schemas.microsoft.com/office/drawing/2014/main" id="{E0E71A21-4A37-24CD-0F2F-94AD509FA2B9}"/>
              </a:ext>
            </a:extLst>
          </p:cNvPr>
          <p:cNvSpPr txBox="1"/>
          <p:nvPr/>
        </p:nvSpPr>
        <p:spPr bwMode="auto">
          <a:xfrm>
            <a:off x="1714386" y="406805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34" name="TextBox 33">
            <a:extLst>
              <a:ext uri="{FF2B5EF4-FFF2-40B4-BE49-F238E27FC236}">
                <a16:creationId xmlns:a16="http://schemas.microsoft.com/office/drawing/2014/main" id="{72DAFA59-6D42-C385-F93B-663AC040E91B}"/>
              </a:ext>
            </a:extLst>
          </p:cNvPr>
          <p:cNvSpPr txBox="1"/>
          <p:nvPr/>
        </p:nvSpPr>
        <p:spPr bwMode="auto">
          <a:xfrm>
            <a:off x="1811442" y="4537949"/>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35" name="TextBox 34">
            <a:extLst>
              <a:ext uri="{FF2B5EF4-FFF2-40B4-BE49-F238E27FC236}">
                <a16:creationId xmlns:a16="http://schemas.microsoft.com/office/drawing/2014/main" id="{6A8B65D7-5902-2DA0-87CD-5636E5AA37E3}"/>
              </a:ext>
            </a:extLst>
          </p:cNvPr>
          <p:cNvSpPr txBox="1"/>
          <p:nvPr/>
        </p:nvSpPr>
        <p:spPr bwMode="auto">
          <a:xfrm>
            <a:off x="1977633" y="470722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36" name="TextBox 35">
            <a:extLst>
              <a:ext uri="{FF2B5EF4-FFF2-40B4-BE49-F238E27FC236}">
                <a16:creationId xmlns:a16="http://schemas.microsoft.com/office/drawing/2014/main" id="{AA40CC56-4DEA-F7A3-5579-CED4660EB0A6}"/>
              </a:ext>
            </a:extLst>
          </p:cNvPr>
          <p:cNvSpPr txBox="1"/>
          <p:nvPr/>
        </p:nvSpPr>
        <p:spPr bwMode="auto">
          <a:xfrm>
            <a:off x="2514118" y="470722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p>
        </p:txBody>
      </p:sp>
      <p:sp>
        <p:nvSpPr>
          <p:cNvPr id="37" name="TextBox 36">
            <a:extLst>
              <a:ext uri="{FF2B5EF4-FFF2-40B4-BE49-F238E27FC236}">
                <a16:creationId xmlns:a16="http://schemas.microsoft.com/office/drawing/2014/main" id="{0B4FE536-7286-E6EA-94CC-C06E2F16E72E}"/>
              </a:ext>
            </a:extLst>
          </p:cNvPr>
          <p:cNvSpPr txBox="1"/>
          <p:nvPr/>
        </p:nvSpPr>
        <p:spPr bwMode="auto">
          <a:xfrm>
            <a:off x="3013345" y="47072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38" name="TextBox 37">
            <a:extLst>
              <a:ext uri="{FF2B5EF4-FFF2-40B4-BE49-F238E27FC236}">
                <a16:creationId xmlns:a16="http://schemas.microsoft.com/office/drawing/2014/main" id="{0F32C7DF-E34A-5B15-A6EC-6CDB82A68F63}"/>
              </a:ext>
            </a:extLst>
          </p:cNvPr>
          <p:cNvSpPr txBox="1"/>
          <p:nvPr/>
        </p:nvSpPr>
        <p:spPr bwMode="auto">
          <a:xfrm>
            <a:off x="3558019" y="47072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a:t>
            </a:r>
          </a:p>
        </p:txBody>
      </p:sp>
      <p:sp>
        <p:nvSpPr>
          <p:cNvPr id="39" name="TextBox 38">
            <a:extLst>
              <a:ext uri="{FF2B5EF4-FFF2-40B4-BE49-F238E27FC236}">
                <a16:creationId xmlns:a16="http://schemas.microsoft.com/office/drawing/2014/main" id="{839EF075-D491-25EC-EEF7-ED9E15DAECA0}"/>
              </a:ext>
            </a:extLst>
          </p:cNvPr>
          <p:cNvSpPr txBox="1"/>
          <p:nvPr/>
        </p:nvSpPr>
        <p:spPr bwMode="auto">
          <a:xfrm>
            <a:off x="4094219" y="47072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40" name="TextBox 39">
            <a:extLst>
              <a:ext uri="{FF2B5EF4-FFF2-40B4-BE49-F238E27FC236}">
                <a16:creationId xmlns:a16="http://schemas.microsoft.com/office/drawing/2014/main" id="{57CA7A74-F939-EF47-C1F0-0F0761FBA78E}"/>
              </a:ext>
            </a:extLst>
          </p:cNvPr>
          <p:cNvSpPr txBox="1"/>
          <p:nvPr/>
        </p:nvSpPr>
        <p:spPr bwMode="auto">
          <a:xfrm>
            <a:off x="4632133" y="47072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a:t>
            </a:r>
          </a:p>
        </p:txBody>
      </p:sp>
      <p:sp>
        <p:nvSpPr>
          <p:cNvPr id="41" name="TextBox 40">
            <a:extLst>
              <a:ext uri="{FF2B5EF4-FFF2-40B4-BE49-F238E27FC236}">
                <a16:creationId xmlns:a16="http://schemas.microsoft.com/office/drawing/2014/main" id="{9E7C9702-4BC3-73C9-0B4E-1BB3492FFCA2}"/>
              </a:ext>
            </a:extLst>
          </p:cNvPr>
          <p:cNvSpPr txBox="1"/>
          <p:nvPr/>
        </p:nvSpPr>
        <p:spPr bwMode="auto">
          <a:xfrm>
            <a:off x="5175067" y="47072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36</a:t>
            </a:r>
          </a:p>
        </p:txBody>
      </p:sp>
      <p:grpSp>
        <p:nvGrpSpPr>
          <p:cNvPr id="115" name="Group 114">
            <a:extLst>
              <a:ext uri="{FF2B5EF4-FFF2-40B4-BE49-F238E27FC236}">
                <a16:creationId xmlns:a16="http://schemas.microsoft.com/office/drawing/2014/main" id="{BD1B5C44-2346-5514-A0A5-45D885907930}"/>
              </a:ext>
            </a:extLst>
          </p:cNvPr>
          <p:cNvGrpSpPr/>
          <p:nvPr/>
        </p:nvGrpSpPr>
        <p:grpSpPr>
          <a:xfrm>
            <a:off x="2087585" y="2372208"/>
            <a:ext cx="1570822" cy="2136928"/>
            <a:chOff x="2429678" y="2372208"/>
            <a:chExt cx="1570822" cy="2136928"/>
          </a:xfrm>
        </p:grpSpPr>
        <p:grpSp>
          <p:nvGrpSpPr>
            <p:cNvPr id="110" name="Group 109">
              <a:extLst>
                <a:ext uri="{FF2B5EF4-FFF2-40B4-BE49-F238E27FC236}">
                  <a16:creationId xmlns:a16="http://schemas.microsoft.com/office/drawing/2014/main" id="{0E9F84B7-B1B4-8971-4233-F91278E6DCBE}"/>
                </a:ext>
              </a:extLst>
            </p:cNvPr>
            <p:cNvGrpSpPr/>
            <p:nvPr/>
          </p:nvGrpSpPr>
          <p:grpSpPr>
            <a:xfrm>
              <a:off x="2553315" y="2475239"/>
              <a:ext cx="1447185" cy="2033897"/>
              <a:chOff x="2553315" y="2475239"/>
              <a:chExt cx="1447185" cy="2033897"/>
            </a:xfrm>
          </p:grpSpPr>
          <p:grpSp>
            <p:nvGrpSpPr>
              <p:cNvPr id="55" name="Group 54">
                <a:extLst>
                  <a:ext uri="{FF2B5EF4-FFF2-40B4-BE49-F238E27FC236}">
                    <a16:creationId xmlns:a16="http://schemas.microsoft.com/office/drawing/2014/main" id="{D6CBB023-3E79-BC0D-F374-1589DDC2E70D}"/>
                  </a:ext>
                </a:extLst>
              </p:cNvPr>
              <p:cNvGrpSpPr/>
              <p:nvPr/>
            </p:nvGrpSpPr>
            <p:grpSpPr>
              <a:xfrm>
                <a:off x="3926204" y="4440556"/>
                <a:ext cx="74296" cy="68580"/>
                <a:chOff x="3926204" y="4440556"/>
                <a:chExt cx="74296" cy="68580"/>
              </a:xfrm>
            </p:grpSpPr>
            <p:cxnSp>
              <p:nvCxnSpPr>
                <p:cNvPr id="46" name="Straight Connector 45">
                  <a:extLst>
                    <a:ext uri="{FF2B5EF4-FFF2-40B4-BE49-F238E27FC236}">
                      <a16:creationId xmlns:a16="http://schemas.microsoft.com/office/drawing/2014/main" id="{C3DD5699-9C20-D993-86FD-54E37093DB2C}"/>
                    </a:ext>
                  </a:extLst>
                </p:cNvPr>
                <p:cNvCxnSpPr>
                  <a:cxnSpLocks/>
                </p:cNvCxnSpPr>
                <p:nvPr/>
              </p:nvCxnSpPr>
              <p:spPr bwMode="auto">
                <a:xfrm>
                  <a:off x="3963353" y="4440556"/>
                  <a:ext cx="0" cy="68580"/>
                </a:xfrm>
                <a:prstGeom prst="line">
                  <a:avLst/>
                </a:prstGeom>
                <a:noFill/>
                <a:ln w="19050" cap="flat" cmpd="sng" algn="ctr">
                  <a:solidFill>
                    <a:schemeClr val="accent3"/>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BAD21F5D-A390-4549-9DBA-530A2E977E3A}"/>
                    </a:ext>
                  </a:extLst>
                </p:cNvPr>
                <p:cNvCxnSpPr>
                  <a:cxnSpLocks/>
                </p:cNvCxnSpPr>
                <p:nvPr/>
              </p:nvCxnSpPr>
              <p:spPr bwMode="auto">
                <a:xfrm>
                  <a:off x="3926204" y="4473809"/>
                  <a:ext cx="74296"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A172E58F-4065-2A8B-0EEE-A8FA87AE025A}"/>
                  </a:ext>
                </a:extLst>
              </p:cNvPr>
              <p:cNvGrpSpPr/>
              <p:nvPr/>
            </p:nvGrpSpPr>
            <p:grpSpPr>
              <a:xfrm>
                <a:off x="3676354" y="4440556"/>
                <a:ext cx="74296" cy="68580"/>
                <a:chOff x="3926204" y="4440556"/>
                <a:chExt cx="74296" cy="68580"/>
              </a:xfrm>
            </p:grpSpPr>
            <p:cxnSp>
              <p:nvCxnSpPr>
                <p:cNvPr id="57" name="Straight Connector 56">
                  <a:extLst>
                    <a:ext uri="{FF2B5EF4-FFF2-40B4-BE49-F238E27FC236}">
                      <a16:creationId xmlns:a16="http://schemas.microsoft.com/office/drawing/2014/main" id="{67FB0C56-536C-0519-A7B0-F75B4E08B45A}"/>
                    </a:ext>
                  </a:extLst>
                </p:cNvPr>
                <p:cNvCxnSpPr>
                  <a:cxnSpLocks/>
                </p:cNvCxnSpPr>
                <p:nvPr/>
              </p:nvCxnSpPr>
              <p:spPr bwMode="auto">
                <a:xfrm>
                  <a:off x="3963353" y="4440556"/>
                  <a:ext cx="0" cy="68580"/>
                </a:xfrm>
                <a:prstGeom prst="line">
                  <a:avLst/>
                </a:prstGeom>
                <a:noFill/>
                <a:ln w="19050" cap="flat" cmpd="sng" algn="ctr">
                  <a:solidFill>
                    <a:schemeClr val="accent3"/>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48B4C7AE-59D1-C251-ED33-7310B2965BEE}"/>
                    </a:ext>
                  </a:extLst>
                </p:cNvPr>
                <p:cNvCxnSpPr>
                  <a:cxnSpLocks/>
                </p:cNvCxnSpPr>
                <p:nvPr/>
              </p:nvCxnSpPr>
              <p:spPr bwMode="auto">
                <a:xfrm>
                  <a:off x="3926204" y="4473809"/>
                  <a:ext cx="74296"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59" name="Group 58">
                <a:extLst>
                  <a:ext uri="{FF2B5EF4-FFF2-40B4-BE49-F238E27FC236}">
                    <a16:creationId xmlns:a16="http://schemas.microsoft.com/office/drawing/2014/main" id="{D0270DEE-5F12-B2B2-ECD7-8B01B739455A}"/>
                  </a:ext>
                </a:extLst>
              </p:cNvPr>
              <p:cNvGrpSpPr/>
              <p:nvPr/>
            </p:nvGrpSpPr>
            <p:grpSpPr>
              <a:xfrm>
                <a:off x="3210139" y="4082523"/>
                <a:ext cx="74296" cy="68580"/>
                <a:chOff x="3926204" y="4440556"/>
                <a:chExt cx="74296" cy="68580"/>
              </a:xfrm>
            </p:grpSpPr>
            <p:cxnSp>
              <p:nvCxnSpPr>
                <p:cNvPr id="60" name="Straight Connector 59">
                  <a:extLst>
                    <a:ext uri="{FF2B5EF4-FFF2-40B4-BE49-F238E27FC236}">
                      <a16:creationId xmlns:a16="http://schemas.microsoft.com/office/drawing/2014/main" id="{9B470031-2267-C77D-A969-2D414493C9DF}"/>
                    </a:ext>
                  </a:extLst>
                </p:cNvPr>
                <p:cNvCxnSpPr>
                  <a:cxnSpLocks/>
                </p:cNvCxnSpPr>
                <p:nvPr/>
              </p:nvCxnSpPr>
              <p:spPr bwMode="auto">
                <a:xfrm>
                  <a:off x="3963353" y="4440556"/>
                  <a:ext cx="0" cy="68580"/>
                </a:xfrm>
                <a:prstGeom prst="line">
                  <a:avLst/>
                </a:prstGeom>
                <a:noFill/>
                <a:ln w="19050" cap="flat" cmpd="sng" algn="ctr">
                  <a:solidFill>
                    <a:schemeClr val="accent3"/>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0E0AA689-9042-C1FC-7A19-0E1BAEB453E7}"/>
                    </a:ext>
                  </a:extLst>
                </p:cNvPr>
                <p:cNvCxnSpPr>
                  <a:cxnSpLocks/>
                </p:cNvCxnSpPr>
                <p:nvPr/>
              </p:nvCxnSpPr>
              <p:spPr bwMode="auto">
                <a:xfrm>
                  <a:off x="3926204" y="4473809"/>
                  <a:ext cx="74296"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62" name="Group 61">
                <a:extLst>
                  <a:ext uri="{FF2B5EF4-FFF2-40B4-BE49-F238E27FC236}">
                    <a16:creationId xmlns:a16="http://schemas.microsoft.com/office/drawing/2014/main" id="{30FA133B-26F4-90DC-795A-E0157F2BC0D8}"/>
                  </a:ext>
                </a:extLst>
              </p:cNvPr>
              <p:cNvGrpSpPr/>
              <p:nvPr/>
            </p:nvGrpSpPr>
            <p:grpSpPr>
              <a:xfrm>
                <a:off x="3199836" y="4082523"/>
                <a:ext cx="74296" cy="68580"/>
                <a:chOff x="3926204" y="4440556"/>
                <a:chExt cx="74296" cy="68580"/>
              </a:xfrm>
            </p:grpSpPr>
            <p:cxnSp>
              <p:nvCxnSpPr>
                <p:cNvPr id="63" name="Straight Connector 62">
                  <a:extLst>
                    <a:ext uri="{FF2B5EF4-FFF2-40B4-BE49-F238E27FC236}">
                      <a16:creationId xmlns:a16="http://schemas.microsoft.com/office/drawing/2014/main" id="{E4DAC222-04C2-9D4E-0CC0-35AFB92C7309}"/>
                    </a:ext>
                  </a:extLst>
                </p:cNvPr>
                <p:cNvCxnSpPr>
                  <a:cxnSpLocks/>
                </p:cNvCxnSpPr>
                <p:nvPr/>
              </p:nvCxnSpPr>
              <p:spPr bwMode="auto">
                <a:xfrm>
                  <a:off x="3963353" y="4440556"/>
                  <a:ext cx="0" cy="68580"/>
                </a:xfrm>
                <a:prstGeom prst="line">
                  <a:avLst/>
                </a:prstGeom>
                <a:noFill/>
                <a:ln w="19050" cap="flat" cmpd="sng" algn="ctr">
                  <a:solidFill>
                    <a:schemeClr val="accent3"/>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162AA774-E15D-8E5B-D5B3-103285628D28}"/>
                    </a:ext>
                  </a:extLst>
                </p:cNvPr>
                <p:cNvCxnSpPr>
                  <a:cxnSpLocks/>
                </p:cNvCxnSpPr>
                <p:nvPr/>
              </p:nvCxnSpPr>
              <p:spPr bwMode="auto">
                <a:xfrm>
                  <a:off x="3926204" y="4473809"/>
                  <a:ext cx="74296"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65" name="Group 64">
                <a:extLst>
                  <a:ext uri="{FF2B5EF4-FFF2-40B4-BE49-F238E27FC236}">
                    <a16:creationId xmlns:a16="http://schemas.microsoft.com/office/drawing/2014/main" id="{CF8B4148-002C-9D8A-D7FB-2426374A58F5}"/>
                  </a:ext>
                </a:extLst>
              </p:cNvPr>
              <p:cNvGrpSpPr/>
              <p:nvPr/>
            </p:nvGrpSpPr>
            <p:grpSpPr>
              <a:xfrm>
                <a:off x="3184381" y="4082523"/>
                <a:ext cx="74296" cy="68580"/>
                <a:chOff x="3926204" y="4440556"/>
                <a:chExt cx="74296" cy="68580"/>
              </a:xfrm>
            </p:grpSpPr>
            <p:cxnSp>
              <p:nvCxnSpPr>
                <p:cNvPr id="66" name="Straight Connector 65">
                  <a:extLst>
                    <a:ext uri="{FF2B5EF4-FFF2-40B4-BE49-F238E27FC236}">
                      <a16:creationId xmlns:a16="http://schemas.microsoft.com/office/drawing/2014/main" id="{BA238AD5-E555-6A44-2902-FAC461B622AF}"/>
                    </a:ext>
                  </a:extLst>
                </p:cNvPr>
                <p:cNvCxnSpPr>
                  <a:cxnSpLocks/>
                </p:cNvCxnSpPr>
                <p:nvPr/>
              </p:nvCxnSpPr>
              <p:spPr bwMode="auto">
                <a:xfrm>
                  <a:off x="3963353" y="4440556"/>
                  <a:ext cx="0" cy="68580"/>
                </a:xfrm>
                <a:prstGeom prst="line">
                  <a:avLst/>
                </a:prstGeom>
                <a:noFill/>
                <a:ln w="19050" cap="flat" cmpd="sng" algn="ctr">
                  <a:solidFill>
                    <a:schemeClr val="accent3"/>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165E6748-E613-3327-7745-8379FF9C510B}"/>
                    </a:ext>
                  </a:extLst>
                </p:cNvPr>
                <p:cNvCxnSpPr>
                  <a:cxnSpLocks/>
                </p:cNvCxnSpPr>
                <p:nvPr/>
              </p:nvCxnSpPr>
              <p:spPr bwMode="auto">
                <a:xfrm>
                  <a:off x="3926204" y="4473809"/>
                  <a:ext cx="74296"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68" name="Group 67">
                <a:extLst>
                  <a:ext uri="{FF2B5EF4-FFF2-40B4-BE49-F238E27FC236}">
                    <a16:creationId xmlns:a16="http://schemas.microsoft.com/office/drawing/2014/main" id="{CE1B1DA2-2C05-5389-43F4-5AEA8B4E71D1}"/>
                  </a:ext>
                </a:extLst>
              </p:cNvPr>
              <p:cNvGrpSpPr/>
              <p:nvPr/>
            </p:nvGrpSpPr>
            <p:grpSpPr>
              <a:xfrm>
                <a:off x="2942258" y="3940855"/>
                <a:ext cx="74296" cy="68580"/>
                <a:chOff x="3926204" y="4440556"/>
                <a:chExt cx="74296" cy="68580"/>
              </a:xfrm>
            </p:grpSpPr>
            <p:cxnSp>
              <p:nvCxnSpPr>
                <p:cNvPr id="69" name="Straight Connector 68">
                  <a:extLst>
                    <a:ext uri="{FF2B5EF4-FFF2-40B4-BE49-F238E27FC236}">
                      <a16:creationId xmlns:a16="http://schemas.microsoft.com/office/drawing/2014/main" id="{1BFAEE28-CD5D-A8E6-95DD-84ADE8F0ADD1}"/>
                    </a:ext>
                  </a:extLst>
                </p:cNvPr>
                <p:cNvCxnSpPr>
                  <a:cxnSpLocks/>
                </p:cNvCxnSpPr>
                <p:nvPr/>
              </p:nvCxnSpPr>
              <p:spPr bwMode="auto">
                <a:xfrm>
                  <a:off x="3963353" y="4440556"/>
                  <a:ext cx="0" cy="68580"/>
                </a:xfrm>
                <a:prstGeom prst="line">
                  <a:avLst/>
                </a:prstGeom>
                <a:noFill/>
                <a:ln w="19050"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26592F62-62A0-9532-5042-86F67CD552B1}"/>
                    </a:ext>
                  </a:extLst>
                </p:cNvPr>
                <p:cNvCxnSpPr>
                  <a:cxnSpLocks/>
                </p:cNvCxnSpPr>
                <p:nvPr/>
              </p:nvCxnSpPr>
              <p:spPr bwMode="auto">
                <a:xfrm>
                  <a:off x="3926204" y="4473809"/>
                  <a:ext cx="74296"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71" name="Group 70">
                <a:extLst>
                  <a:ext uri="{FF2B5EF4-FFF2-40B4-BE49-F238E27FC236}">
                    <a16:creationId xmlns:a16="http://schemas.microsoft.com/office/drawing/2014/main" id="{567A1240-5B14-85D2-AB73-FE87E0924A91}"/>
                  </a:ext>
                </a:extLst>
              </p:cNvPr>
              <p:cNvGrpSpPr/>
              <p:nvPr/>
            </p:nvGrpSpPr>
            <p:grpSpPr>
              <a:xfrm>
                <a:off x="2834076" y="3603429"/>
                <a:ext cx="74296" cy="68580"/>
                <a:chOff x="3926204" y="4440556"/>
                <a:chExt cx="74296" cy="68580"/>
              </a:xfrm>
            </p:grpSpPr>
            <p:cxnSp>
              <p:nvCxnSpPr>
                <p:cNvPr id="72" name="Straight Connector 71">
                  <a:extLst>
                    <a:ext uri="{FF2B5EF4-FFF2-40B4-BE49-F238E27FC236}">
                      <a16:creationId xmlns:a16="http://schemas.microsoft.com/office/drawing/2014/main" id="{E7501E89-3F86-DFC9-2EF5-9CF70366B0AB}"/>
                    </a:ext>
                  </a:extLst>
                </p:cNvPr>
                <p:cNvCxnSpPr>
                  <a:cxnSpLocks/>
                </p:cNvCxnSpPr>
                <p:nvPr/>
              </p:nvCxnSpPr>
              <p:spPr bwMode="auto">
                <a:xfrm>
                  <a:off x="3963353" y="4440556"/>
                  <a:ext cx="0" cy="68580"/>
                </a:xfrm>
                <a:prstGeom prst="line">
                  <a:avLst/>
                </a:prstGeom>
                <a:noFill/>
                <a:ln w="19050"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D3082EB1-2916-57E7-C241-9FE6AB65E877}"/>
                    </a:ext>
                  </a:extLst>
                </p:cNvPr>
                <p:cNvCxnSpPr>
                  <a:cxnSpLocks/>
                </p:cNvCxnSpPr>
                <p:nvPr/>
              </p:nvCxnSpPr>
              <p:spPr bwMode="auto">
                <a:xfrm>
                  <a:off x="3926204" y="4473809"/>
                  <a:ext cx="74296"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74" name="Group 73">
                <a:extLst>
                  <a:ext uri="{FF2B5EF4-FFF2-40B4-BE49-F238E27FC236}">
                    <a16:creationId xmlns:a16="http://schemas.microsoft.com/office/drawing/2014/main" id="{803F53ED-122B-A781-A26E-2888FF7C3280}"/>
                  </a:ext>
                </a:extLst>
              </p:cNvPr>
              <p:cNvGrpSpPr/>
              <p:nvPr/>
            </p:nvGrpSpPr>
            <p:grpSpPr>
              <a:xfrm>
                <a:off x="2826348" y="3603429"/>
                <a:ext cx="74296" cy="68580"/>
                <a:chOff x="3926204" y="4440556"/>
                <a:chExt cx="74296" cy="68580"/>
              </a:xfrm>
            </p:grpSpPr>
            <p:cxnSp>
              <p:nvCxnSpPr>
                <p:cNvPr id="75" name="Straight Connector 74">
                  <a:extLst>
                    <a:ext uri="{FF2B5EF4-FFF2-40B4-BE49-F238E27FC236}">
                      <a16:creationId xmlns:a16="http://schemas.microsoft.com/office/drawing/2014/main" id="{778213C8-36C6-59F1-826A-BC3CD0914F3F}"/>
                    </a:ext>
                  </a:extLst>
                </p:cNvPr>
                <p:cNvCxnSpPr>
                  <a:cxnSpLocks/>
                </p:cNvCxnSpPr>
                <p:nvPr/>
              </p:nvCxnSpPr>
              <p:spPr bwMode="auto">
                <a:xfrm>
                  <a:off x="3963353" y="4440556"/>
                  <a:ext cx="0" cy="68580"/>
                </a:xfrm>
                <a:prstGeom prst="line">
                  <a:avLst/>
                </a:prstGeom>
                <a:noFill/>
                <a:ln w="19050"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27E94E37-88A2-F780-534A-2A99A8137A4A}"/>
                    </a:ext>
                  </a:extLst>
                </p:cNvPr>
                <p:cNvCxnSpPr>
                  <a:cxnSpLocks/>
                </p:cNvCxnSpPr>
                <p:nvPr/>
              </p:nvCxnSpPr>
              <p:spPr bwMode="auto">
                <a:xfrm>
                  <a:off x="3926204" y="4473809"/>
                  <a:ext cx="74296"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77" name="Group 76">
                <a:extLst>
                  <a:ext uri="{FF2B5EF4-FFF2-40B4-BE49-F238E27FC236}">
                    <a16:creationId xmlns:a16="http://schemas.microsoft.com/office/drawing/2014/main" id="{E43BE70B-C7B0-2A65-E68C-FD92A71F4865}"/>
                  </a:ext>
                </a:extLst>
              </p:cNvPr>
              <p:cNvGrpSpPr/>
              <p:nvPr/>
            </p:nvGrpSpPr>
            <p:grpSpPr>
              <a:xfrm>
                <a:off x="2777409" y="3482367"/>
                <a:ext cx="74296" cy="68580"/>
                <a:chOff x="3926204" y="4440556"/>
                <a:chExt cx="74296" cy="68580"/>
              </a:xfrm>
            </p:grpSpPr>
            <p:cxnSp>
              <p:nvCxnSpPr>
                <p:cNvPr id="78" name="Straight Connector 77">
                  <a:extLst>
                    <a:ext uri="{FF2B5EF4-FFF2-40B4-BE49-F238E27FC236}">
                      <a16:creationId xmlns:a16="http://schemas.microsoft.com/office/drawing/2014/main" id="{5C39C576-EB1D-E400-4564-6C5AB8A231D8}"/>
                    </a:ext>
                  </a:extLst>
                </p:cNvPr>
                <p:cNvCxnSpPr>
                  <a:cxnSpLocks/>
                </p:cNvCxnSpPr>
                <p:nvPr/>
              </p:nvCxnSpPr>
              <p:spPr bwMode="auto">
                <a:xfrm>
                  <a:off x="3963353" y="4440556"/>
                  <a:ext cx="0" cy="68580"/>
                </a:xfrm>
                <a:prstGeom prst="line">
                  <a:avLst/>
                </a:prstGeom>
                <a:noFill/>
                <a:ln w="19050"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EDB98A14-942C-3ED1-9DDD-065C982B6B4A}"/>
                    </a:ext>
                  </a:extLst>
                </p:cNvPr>
                <p:cNvCxnSpPr>
                  <a:cxnSpLocks/>
                </p:cNvCxnSpPr>
                <p:nvPr/>
              </p:nvCxnSpPr>
              <p:spPr bwMode="auto">
                <a:xfrm>
                  <a:off x="3926204" y="4473809"/>
                  <a:ext cx="74296"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F10D3623-B6F0-C17B-21D2-D16427D80DAF}"/>
                  </a:ext>
                </a:extLst>
              </p:cNvPr>
              <p:cNvGrpSpPr/>
              <p:nvPr/>
            </p:nvGrpSpPr>
            <p:grpSpPr>
              <a:xfrm>
                <a:off x="2733620" y="3425700"/>
                <a:ext cx="74296" cy="68580"/>
                <a:chOff x="3926204" y="4440556"/>
                <a:chExt cx="74296" cy="68580"/>
              </a:xfrm>
            </p:grpSpPr>
            <p:cxnSp>
              <p:nvCxnSpPr>
                <p:cNvPr id="81" name="Straight Connector 80">
                  <a:extLst>
                    <a:ext uri="{FF2B5EF4-FFF2-40B4-BE49-F238E27FC236}">
                      <a16:creationId xmlns:a16="http://schemas.microsoft.com/office/drawing/2014/main" id="{625BF646-89FE-6F9F-8B7E-C2ECB21AF85D}"/>
                    </a:ext>
                  </a:extLst>
                </p:cNvPr>
                <p:cNvCxnSpPr>
                  <a:cxnSpLocks/>
                </p:cNvCxnSpPr>
                <p:nvPr/>
              </p:nvCxnSpPr>
              <p:spPr bwMode="auto">
                <a:xfrm>
                  <a:off x="3963353" y="4440556"/>
                  <a:ext cx="0" cy="68580"/>
                </a:xfrm>
                <a:prstGeom prst="line">
                  <a:avLst/>
                </a:prstGeom>
                <a:noFill/>
                <a:ln w="19050"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5A62FEA1-D19F-75AD-7113-4B28EA67D547}"/>
                    </a:ext>
                  </a:extLst>
                </p:cNvPr>
                <p:cNvCxnSpPr>
                  <a:cxnSpLocks/>
                </p:cNvCxnSpPr>
                <p:nvPr/>
              </p:nvCxnSpPr>
              <p:spPr bwMode="auto">
                <a:xfrm>
                  <a:off x="3926204" y="4473809"/>
                  <a:ext cx="74296"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83" name="Group 82">
                <a:extLst>
                  <a:ext uri="{FF2B5EF4-FFF2-40B4-BE49-F238E27FC236}">
                    <a16:creationId xmlns:a16="http://schemas.microsoft.com/office/drawing/2014/main" id="{08A1B8AE-C9E1-A40E-36CD-BAD59B386F90}"/>
                  </a:ext>
                </a:extLst>
              </p:cNvPr>
              <p:cNvGrpSpPr/>
              <p:nvPr/>
            </p:nvGrpSpPr>
            <p:grpSpPr>
              <a:xfrm>
                <a:off x="2713013" y="3376761"/>
                <a:ext cx="74296" cy="68580"/>
                <a:chOff x="3926204" y="4440556"/>
                <a:chExt cx="74296" cy="68580"/>
              </a:xfrm>
            </p:grpSpPr>
            <p:cxnSp>
              <p:nvCxnSpPr>
                <p:cNvPr id="84" name="Straight Connector 83">
                  <a:extLst>
                    <a:ext uri="{FF2B5EF4-FFF2-40B4-BE49-F238E27FC236}">
                      <a16:creationId xmlns:a16="http://schemas.microsoft.com/office/drawing/2014/main" id="{875EBBDA-AFE5-87E1-D98A-B46F2EB794BA}"/>
                    </a:ext>
                  </a:extLst>
                </p:cNvPr>
                <p:cNvCxnSpPr>
                  <a:cxnSpLocks/>
                </p:cNvCxnSpPr>
                <p:nvPr/>
              </p:nvCxnSpPr>
              <p:spPr bwMode="auto">
                <a:xfrm>
                  <a:off x="3963353" y="4440556"/>
                  <a:ext cx="0" cy="68580"/>
                </a:xfrm>
                <a:prstGeom prst="line">
                  <a:avLst/>
                </a:prstGeom>
                <a:noFill/>
                <a:ln w="19050" cap="flat" cmpd="sng" algn="ctr">
                  <a:solidFill>
                    <a:schemeClr val="accent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902EC402-1DF5-9E95-8C43-6F54D0D437B6}"/>
                    </a:ext>
                  </a:extLst>
                </p:cNvPr>
                <p:cNvCxnSpPr>
                  <a:cxnSpLocks/>
                </p:cNvCxnSpPr>
                <p:nvPr/>
              </p:nvCxnSpPr>
              <p:spPr bwMode="auto">
                <a:xfrm>
                  <a:off x="3926204" y="4473809"/>
                  <a:ext cx="74296"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86" name="Group 85">
                <a:extLst>
                  <a:ext uri="{FF2B5EF4-FFF2-40B4-BE49-F238E27FC236}">
                    <a16:creationId xmlns:a16="http://schemas.microsoft.com/office/drawing/2014/main" id="{7986E539-5868-D2E5-075D-92BCE74C3F10}"/>
                  </a:ext>
                </a:extLst>
              </p:cNvPr>
              <p:cNvGrpSpPr/>
              <p:nvPr/>
            </p:nvGrpSpPr>
            <p:grpSpPr>
              <a:xfrm>
                <a:off x="2692407" y="3193881"/>
                <a:ext cx="74296" cy="68580"/>
                <a:chOff x="3926204" y="4440556"/>
                <a:chExt cx="74296" cy="68580"/>
              </a:xfrm>
            </p:grpSpPr>
            <p:cxnSp>
              <p:nvCxnSpPr>
                <p:cNvPr id="87" name="Straight Connector 86">
                  <a:extLst>
                    <a:ext uri="{FF2B5EF4-FFF2-40B4-BE49-F238E27FC236}">
                      <a16:creationId xmlns:a16="http://schemas.microsoft.com/office/drawing/2014/main" id="{66FB0E53-22AE-50EC-9F52-DA5053F9DC34}"/>
                    </a:ext>
                  </a:extLst>
                </p:cNvPr>
                <p:cNvCxnSpPr>
                  <a:cxnSpLocks/>
                </p:cNvCxnSpPr>
                <p:nvPr/>
              </p:nvCxnSpPr>
              <p:spPr bwMode="auto">
                <a:xfrm>
                  <a:off x="3963353" y="4440556"/>
                  <a:ext cx="0" cy="68580"/>
                </a:xfrm>
                <a:prstGeom prst="line">
                  <a:avLst/>
                </a:prstGeom>
                <a:noFill/>
                <a:ln w="19050"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BDF4034B-E78C-9066-8197-99CAE018D4F3}"/>
                    </a:ext>
                  </a:extLst>
                </p:cNvPr>
                <p:cNvCxnSpPr>
                  <a:cxnSpLocks/>
                </p:cNvCxnSpPr>
                <p:nvPr/>
              </p:nvCxnSpPr>
              <p:spPr bwMode="auto">
                <a:xfrm>
                  <a:off x="3926204" y="4473809"/>
                  <a:ext cx="74296"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89" name="Group 88">
                <a:extLst>
                  <a:ext uri="{FF2B5EF4-FFF2-40B4-BE49-F238E27FC236}">
                    <a16:creationId xmlns:a16="http://schemas.microsoft.com/office/drawing/2014/main" id="{56A3C74E-91E8-700D-DD50-8BBDF927F6D7}"/>
                  </a:ext>
                </a:extLst>
              </p:cNvPr>
              <p:cNvGrpSpPr/>
              <p:nvPr/>
            </p:nvGrpSpPr>
            <p:grpSpPr>
              <a:xfrm>
                <a:off x="2687255" y="3147517"/>
                <a:ext cx="74296" cy="68580"/>
                <a:chOff x="3926204" y="4440556"/>
                <a:chExt cx="74296" cy="68580"/>
              </a:xfrm>
            </p:grpSpPr>
            <p:cxnSp>
              <p:nvCxnSpPr>
                <p:cNvPr id="90" name="Straight Connector 89">
                  <a:extLst>
                    <a:ext uri="{FF2B5EF4-FFF2-40B4-BE49-F238E27FC236}">
                      <a16:creationId xmlns:a16="http://schemas.microsoft.com/office/drawing/2014/main" id="{73EAA7CB-7D07-F1CA-7C46-2AB2A2805162}"/>
                    </a:ext>
                  </a:extLst>
                </p:cNvPr>
                <p:cNvCxnSpPr>
                  <a:cxnSpLocks/>
                </p:cNvCxnSpPr>
                <p:nvPr/>
              </p:nvCxnSpPr>
              <p:spPr bwMode="auto">
                <a:xfrm>
                  <a:off x="3963353" y="4440556"/>
                  <a:ext cx="0" cy="68580"/>
                </a:xfrm>
                <a:prstGeom prst="line">
                  <a:avLst/>
                </a:prstGeom>
                <a:noFill/>
                <a:ln w="19050" cap="flat" cmpd="sng" algn="ctr">
                  <a:solidFill>
                    <a:schemeClr val="accent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1F4D45DD-947B-9839-E0A3-298266B10B61}"/>
                    </a:ext>
                  </a:extLst>
                </p:cNvPr>
                <p:cNvCxnSpPr>
                  <a:cxnSpLocks/>
                </p:cNvCxnSpPr>
                <p:nvPr/>
              </p:nvCxnSpPr>
              <p:spPr bwMode="auto">
                <a:xfrm>
                  <a:off x="3926204" y="4473809"/>
                  <a:ext cx="74296"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037C5C03-04BE-C1C4-1484-77E8C83682A5}"/>
                  </a:ext>
                </a:extLst>
              </p:cNvPr>
              <p:cNvGrpSpPr/>
              <p:nvPr/>
            </p:nvGrpSpPr>
            <p:grpSpPr>
              <a:xfrm>
                <a:off x="2682104" y="3101153"/>
                <a:ext cx="74296" cy="68580"/>
                <a:chOff x="3926204" y="4440556"/>
                <a:chExt cx="74296" cy="68580"/>
              </a:xfrm>
            </p:grpSpPr>
            <p:cxnSp>
              <p:nvCxnSpPr>
                <p:cNvPr id="93" name="Straight Connector 92">
                  <a:extLst>
                    <a:ext uri="{FF2B5EF4-FFF2-40B4-BE49-F238E27FC236}">
                      <a16:creationId xmlns:a16="http://schemas.microsoft.com/office/drawing/2014/main" id="{A3E96B4C-C4B0-EA56-8FC7-7684F1E06774}"/>
                    </a:ext>
                  </a:extLst>
                </p:cNvPr>
                <p:cNvCxnSpPr>
                  <a:cxnSpLocks/>
                </p:cNvCxnSpPr>
                <p:nvPr/>
              </p:nvCxnSpPr>
              <p:spPr bwMode="auto">
                <a:xfrm>
                  <a:off x="3963353" y="4440556"/>
                  <a:ext cx="0" cy="68580"/>
                </a:xfrm>
                <a:prstGeom prst="line">
                  <a:avLst/>
                </a:prstGeom>
                <a:noFill/>
                <a:ln w="19050" cap="flat" cmpd="sng" algn="ctr">
                  <a:solidFill>
                    <a:schemeClr val="accent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29BBC9ED-76F2-2DD1-6309-B78430957073}"/>
                    </a:ext>
                  </a:extLst>
                </p:cNvPr>
                <p:cNvCxnSpPr>
                  <a:cxnSpLocks/>
                </p:cNvCxnSpPr>
                <p:nvPr/>
              </p:nvCxnSpPr>
              <p:spPr bwMode="auto">
                <a:xfrm>
                  <a:off x="3926204" y="4473809"/>
                  <a:ext cx="74296"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 name="Group 94">
                <a:extLst>
                  <a:ext uri="{FF2B5EF4-FFF2-40B4-BE49-F238E27FC236}">
                    <a16:creationId xmlns:a16="http://schemas.microsoft.com/office/drawing/2014/main" id="{B3674FBC-6ADF-E3B2-228C-76BBE1BB77D8}"/>
                  </a:ext>
                </a:extLst>
              </p:cNvPr>
              <p:cNvGrpSpPr/>
              <p:nvPr/>
            </p:nvGrpSpPr>
            <p:grpSpPr>
              <a:xfrm>
                <a:off x="2669225" y="3059941"/>
                <a:ext cx="74296" cy="68580"/>
                <a:chOff x="3926204" y="4440556"/>
                <a:chExt cx="74296" cy="68580"/>
              </a:xfrm>
            </p:grpSpPr>
            <p:cxnSp>
              <p:nvCxnSpPr>
                <p:cNvPr id="96" name="Straight Connector 95">
                  <a:extLst>
                    <a:ext uri="{FF2B5EF4-FFF2-40B4-BE49-F238E27FC236}">
                      <a16:creationId xmlns:a16="http://schemas.microsoft.com/office/drawing/2014/main" id="{3CAE041C-A903-04C2-C1B3-2142D8225DD2}"/>
                    </a:ext>
                  </a:extLst>
                </p:cNvPr>
                <p:cNvCxnSpPr>
                  <a:cxnSpLocks/>
                </p:cNvCxnSpPr>
                <p:nvPr/>
              </p:nvCxnSpPr>
              <p:spPr bwMode="auto">
                <a:xfrm>
                  <a:off x="3963353" y="4440556"/>
                  <a:ext cx="0" cy="68580"/>
                </a:xfrm>
                <a:prstGeom prst="line">
                  <a:avLst/>
                </a:prstGeom>
                <a:noFill/>
                <a:ln w="19050" cap="flat" cmpd="sng" algn="ctr">
                  <a:solidFill>
                    <a:schemeClr val="accent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5F06678A-94AD-2674-3F78-2C8067DDACB0}"/>
                    </a:ext>
                  </a:extLst>
                </p:cNvPr>
                <p:cNvCxnSpPr>
                  <a:cxnSpLocks/>
                </p:cNvCxnSpPr>
                <p:nvPr/>
              </p:nvCxnSpPr>
              <p:spPr bwMode="auto">
                <a:xfrm>
                  <a:off x="3926204" y="4473809"/>
                  <a:ext cx="74296"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4628DEFD-D592-B7B2-68CA-01EA34757E42}"/>
                  </a:ext>
                </a:extLst>
              </p:cNvPr>
              <p:cNvGrpSpPr/>
              <p:nvPr/>
            </p:nvGrpSpPr>
            <p:grpSpPr>
              <a:xfrm>
                <a:off x="2658922" y="2843575"/>
                <a:ext cx="74296" cy="68580"/>
                <a:chOff x="3926204" y="4440556"/>
                <a:chExt cx="74296" cy="68580"/>
              </a:xfrm>
            </p:grpSpPr>
            <p:cxnSp>
              <p:nvCxnSpPr>
                <p:cNvPr id="99" name="Straight Connector 98">
                  <a:extLst>
                    <a:ext uri="{FF2B5EF4-FFF2-40B4-BE49-F238E27FC236}">
                      <a16:creationId xmlns:a16="http://schemas.microsoft.com/office/drawing/2014/main" id="{7592A2F7-2AD1-C157-3CCD-C290D9243C12}"/>
                    </a:ext>
                  </a:extLst>
                </p:cNvPr>
                <p:cNvCxnSpPr>
                  <a:cxnSpLocks/>
                </p:cNvCxnSpPr>
                <p:nvPr/>
              </p:nvCxnSpPr>
              <p:spPr bwMode="auto">
                <a:xfrm>
                  <a:off x="3963353" y="4440556"/>
                  <a:ext cx="0" cy="68580"/>
                </a:xfrm>
                <a:prstGeom prst="line">
                  <a:avLst/>
                </a:prstGeom>
                <a:noFill/>
                <a:ln w="19050" cap="flat" cmpd="sng" algn="ctr">
                  <a:solidFill>
                    <a:schemeClr val="accent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0BEB5B6D-B001-94EE-6C92-304BB8034EE7}"/>
                    </a:ext>
                  </a:extLst>
                </p:cNvPr>
                <p:cNvCxnSpPr>
                  <a:cxnSpLocks/>
                </p:cNvCxnSpPr>
                <p:nvPr/>
              </p:nvCxnSpPr>
              <p:spPr bwMode="auto">
                <a:xfrm>
                  <a:off x="3926204" y="4473809"/>
                  <a:ext cx="74296"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 name="Group 100">
                <a:extLst>
                  <a:ext uri="{FF2B5EF4-FFF2-40B4-BE49-F238E27FC236}">
                    <a16:creationId xmlns:a16="http://schemas.microsoft.com/office/drawing/2014/main" id="{0CA61FD1-ED4C-F7D4-9F95-206420E41C02}"/>
                  </a:ext>
                </a:extLst>
              </p:cNvPr>
              <p:cNvGrpSpPr/>
              <p:nvPr/>
            </p:nvGrpSpPr>
            <p:grpSpPr>
              <a:xfrm>
                <a:off x="2553315" y="2475239"/>
                <a:ext cx="74296" cy="68580"/>
                <a:chOff x="3926204" y="4440556"/>
                <a:chExt cx="74296" cy="68580"/>
              </a:xfrm>
            </p:grpSpPr>
            <p:cxnSp>
              <p:nvCxnSpPr>
                <p:cNvPr id="102" name="Straight Connector 101">
                  <a:extLst>
                    <a:ext uri="{FF2B5EF4-FFF2-40B4-BE49-F238E27FC236}">
                      <a16:creationId xmlns:a16="http://schemas.microsoft.com/office/drawing/2014/main" id="{C01E0E95-BA29-C35B-3FBF-C9E888E5CDD0}"/>
                    </a:ext>
                  </a:extLst>
                </p:cNvPr>
                <p:cNvCxnSpPr>
                  <a:cxnSpLocks/>
                </p:cNvCxnSpPr>
                <p:nvPr/>
              </p:nvCxnSpPr>
              <p:spPr bwMode="auto">
                <a:xfrm>
                  <a:off x="3963353" y="4440556"/>
                  <a:ext cx="0" cy="68580"/>
                </a:xfrm>
                <a:prstGeom prst="line">
                  <a:avLst/>
                </a:prstGeom>
                <a:noFill/>
                <a:ln w="19050" cap="flat" cmpd="sng" algn="ctr">
                  <a:solidFill>
                    <a:schemeClr val="accent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9E8BFA8C-407F-4964-3054-EE4C999B2948}"/>
                    </a:ext>
                  </a:extLst>
                </p:cNvPr>
                <p:cNvCxnSpPr>
                  <a:cxnSpLocks/>
                </p:cNvCxnSpPr>
                <p:nvPr/>
              </p:nvCxnSpPr>
              <p:spPr bwMode="auto">
                <a:xfrm>
                  <a:off x="3926204" y="4473809"/>
                  <a:ext cx="74296"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104" name="Group 103">
              <a:extLst>
                <a:ext uri="{FF2B5EF4-FFF2-40B4-BE49-F238E27FC236}">
                  <a16:creationId xmlns:a16="http://schemas.microsoft.com/office/drawing/2014/main" id="{951E43E7-74D0-A4B7-06F3-0E0A6DD1185D}"/>
                </a:ext>
              </a:extLst>
            </p:cNvPr>
            <p:cNvGrpSpPr/>
            <p:nvPr/>
          </p:nvGrpSpPr>
          <p:grpSpPr>
            <a:xfrm>
              <a:off x="2496648" y="2372208"/>
              <a:ext cx="74296" cy="68580"/>
              <a:chOff x="3926204" y="4440556"/>
              <a:chExt cx="74296" cy="68580"/>
            </a:xfrm>
          </p:grpSpPr>
          <p:cxnSp>
            <p:nvCxnSpPr>
              <p:cNvPr id="105" name="Straight Connector 104">
                <a:extLst>
                  <a:ext uri="{FF2B5EF4-FFF2-40B4-BE49-F238E27FC236}">
                    <a16:creationId xmlns:a16="http://schemas.microsoft.com/office/drawing/2014/main" id="{E0054460-74A6-ECB7-804E-9935A17D17A2}"/>
                  </a:ext>
                </a:extLst>
              </p:cNvPr>
              <p:cNvCxnSpPr>
                <a:cxnSpLocks/>
              </p:cNvCxnSpPr>
              <p:nvPr/>
            </p:nvCxnSpPr>
            <p:spPr bwMode="auto">
              <a:xfrm>
                <a:off x="3963353" y="4440556"/>
                <a:ext cx="0" cy="68580"/>
              </a:xfrm>
              <a:prstGeom prst="line">
                <a:avLst/>
              </a:prstGeom>
              <a:noFill/>
              <a:ln w="19050" cap="flat" cmpd="sng" algn="ctr">
                <a:solidFill>
                  <a:schemeClr val="accent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5CED9676-03DC-75D4-E909-D475EAB26871}"/>
                  </a:ext>
                </a:extLst>
              </p:cNvPr>
              <p:cNvCxnSpPr>
                <a:cxnSpLocks/>
              </p:cNvCxnSpPr>
              <p:nvPr/>
            </p:nvCxnSpPr>
            <p:spPr bwMode="auto">
              <a:xfrm>
                <a:off x="3926204" y="4473809"/>
                <a:ext cx="74296"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7" name="Group 106">
              <a:extLst>
                <a:ext uri="{FF2B5EF4-FFF2-40B4-BE49-F238E27FC236}">
                  <a16:creationId xmlns:a16="http://schemas.microsoft.com/office/drawing/2014/main" id="{7E0C7F18-E0EA-CC43-AF2B-D38259E90B97}"/>
                </a:ext>
              </a:extLst>
            </p:cNvPr>
            <p:cNvGrpSpPr/>
            <p:nvPr/>
          </p:nvGrpSpPr>
          <p:grpSpPr>
            <a:xfrm>
              <a:off x="2429678" y="2372208"/>
              <a:ext cx="74296" cy="68580"/>
              <a:chOff x="3926204" y="4440556"/>
              <a:chExt cx="74296" cy="68580"/>
            </a:xfrm>
          </p:grpSpPr>
          <p:cxnSp>
            <p:nvCxnSpPr>
              <p:cNvPr id="108" name="Straight Connector 107">
                <a:extLst>
                  <a:ext uri="{FF2B5EF4-FFF2-40B4-BE49-F238E27FC236}">
                    <a16:creationId xmlns:a16="http://schemas.microsoft.com/office/drawing/2014/main" id="{679F8398-72F2-EB17-5DB4-97A770287E0C}"/>
                  </a:ext>
                </a:extLst>
              </p:cNvPr>
              <p:cNvCxnSpPr>
                <a:cxnSpLocks/>
              </p:cNvCxnSpPr>
              <p:nvPr/>
            </p:nvCxnSpPr>
            <p:spPr bwMode="auto">
              <a:xfrm>
                <a:off x="3963353" y="4440556"/>
                <a:ext cx="0" cy="68580"/>
              </a:xfrm>
              <a:prstGeom prst="line">
                <a:avLst/>
              </a:prstGeom>
              <a:noFill/>
              <a:ln w="19050" cap="flat" cmpd="sng" algn="ctr">
                <a:solidFill>
                  <a:schemeClr val="accent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43BB7C5C-5CD6-48AF-FCC7-1B07FB5C5A64}"/>
                  </a:ext>
                </a:extLst>
              </p:cNvPr>
              <p:cNvCxnSpPr>
                <a:cxnSpLocks/>
              </p:cNvCxnSpPr>
              <p:nvPr/>
            </p:nvCxnSpPr>
            <p:spPr bwMode="auto">
              <a:xfrm>
                <a:off x="3926204" y="4473809"/>
                <a:ext cx="74296"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239" name="Group 238">
            <a:extLst>
              <a:ext uri="{FF2B5EF4-FFF2-40B4-BE49-F238E27FC236}">
                <a16:creationId xmlns:a16="http://schemas.microsoft.com/office/drawing/2014/main" id="{9FCCEA29-F70A-698A-DEF1-97440954F3DB}"/>
              </a:ext>
            </a:extLst>
          </p:cNvPr>
          <p:cNvGrpSpPr/>
          <p:nvPr/>
        </p:nvGrpSpPr>
        <p:grpSpPr>
          <a:xfrm>
            <a:off x="2158236" y="2394730"/>
            <a:ext cx="2930830" cy="2191016"/>
            <a:chOff x="2500329" y="2394730"/>
            <a:chExt cx="2930830" cy="2191016"/>
          </a:xfrm>
        </p:grpSpPr>
        <p:grpSp>
          <p:nvGrpSpPr>
            <p:cNvPr id="112" name="Group 111">
              <a:extLst>
                <a:ext uri="{FF2B5EF4-FFF2-40B4-BE49-F238E27FC236}">
                  <a16:creationId xmlns:a16="http://schemas.microsoft.com/office/drawing/2014/main" id="{CC84F86B-6D66-CF51-14FA-4BC1D0558E21}"/>
                </a:ext>
              </a:extLst>
            </p:cNvPr>
            <p:cNvGrpSpPr/>
            <p:nvPr/>
          </p:nvGrpSpPr>
          <p:grpSpPr>
            <a:xfrm>
              <a:off x="5356863" y="4517166"/>
              <a:ext cx="74296" cy="68580"/>
              <a:chOff x="3926204" y="4440556"/>
              <a:chExt cx="74296" cy="68580"/>
            </a:xfrm>
          </p:grpSpPr>
          <p:cxnSp>
            <p:nvCxnSpPr>
              <p:cNvPr id="113" name="Straight Connector 112">
                <a:extLst>
                  <a:ext uri="{FF2B5EF4-FFF2-40B4-BE49-F238E27FC236}">
                    <a16:creationId xmlns:a16="http://schemas.microsoft.com/office/drawing/2014/main" id="{7A9ED993-54E1-9E38-60FC-882792D5F83A}"/>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E219A528-C4CB-D9B3-3A88-F5CFB0C974D8}"/>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9BCEABD0-BDA3-D65D-3C79-38B977D3EEA8}"/>
                </a:ext>
              </a:extLst>
            </p:cNvPr>
            <p:cNvGrpSpPr/>
            <p:nvPr/>
          </p:nvGrpSpPr>
          <p:grpSpPr>
            <a:xfrm>
              <a:off x="4419280" y="4517166"/>
              <a:ext cx="74296" cy="68580"/>
              <a:chOff x="3926204" y="4440556"/>
              <a:chExt cx="74296" cy="68580"/>
            </a:xfrm>
          </p:grpSpPr>
          <p:cxnSp>
            <p:nvCxnSpPr>
              <p:cNvPr id="117" name="Straight Connector 116">
                <a:extLst>
                  <a:ext uri="{FF2B5EF4-FFF2-40B4-BE49-F238E27FC236}">
                    <a16:creationId xmlns:a16="http://schemas.microsoft.com/office/drawing/2014/main" id="{BD56390E-2F3C-E7F1-C5F9-BDEE393EA1B1}"/>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B9C43EFA-5543-6906-7FDB-E139C2AD4DC8}"/>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C231C673-4C7C-576E-C625-0CB2E14F7D59}"/>
                </a:ext>
              </a:extLst>
            </p:cNvPr>
            <p:cNvGrpSpPr/>
            <p:nvPr/>
          </p:nvGrpSpPr>
          <p:grpSpPr>
            <a:xfrm>
              <a:off x="4169430" y="4360044"/>
              <a:ext cx="74296" cy="68580"/>
              <a:chOff x="3926204" y="4440556"/>
              <a:chExt cx="74296" cy="68580"/>
            </a:xfrm>
          </p:grpSpPr>
          <p:cxnSp>
            <p:nvCxnSpPr>
              <p:cNvPr id="120" name="Straight Connector 119">
                <a:extLst>
                  <a:ext uri="{FF2B5EF4-FFF2-40B4-BE49-F238E27FC236}">
                    <a16:creationId xmlns:a16="http://schemas.microsoft.com/office/drawing/2014/main" id="{4D0ED82B-0FDA-AD2F-0F94-0845356C25E0}"/>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9D104589-DAA9-F08E-18CE-A5052747D8D4}"/>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4AD78B8C-A593-DEE5-5E18-A5096F5AF36E}"/>
                </a:ext>
              </a:extLst>
            </p:cNvPr>
            <p:cNvGrpSpPr/>
            <p:nvPr/>
          </p:nvGrpSpPr>
          <p:grpSpPr>
            <a:xfrm>
              <a:off x="4081854" y="4233831"/>
              <a:ext cx="74296" cy="68580"/>
              <a:chOff x="3926204" y="4440556"/>
              <a:chExt cx="74296" cy="68580"/>
            </a:xfrm>
          </p:grpSpPr>
          <p:cxnSp>
            <p:nvCxnSpPr>
              <p:cNvPr id="123" name="Straight Connector 122">
                <a:extLst>
                  <a:ext uri="{FF2B5EF4-FFF2-40B4-BE49-F238E27FC236}">
                    <a16:creationId xmlns:a16="http://schemas.microsoft.com/office/drawing/2014/main" id="{CA2A0D20-38B9-EB33-DFDC-88B162382F2A}"/>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666CDF96-F049-A798-65C3-98D9D8E76329}"/>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ED41ED1C-132B-EFC0-12A6-B79571F81108}"/>
                </a:ext>
              </a:extLst>
            </p:cNvPr>
            <p:cNvGrpSpPr/>
            <p:nvPr/>
          </p:nvGrpSpPr>
          <p:grpSpPr>
            <a:xfrm>
              <a:off x="3909277" y="4068981"/>
              <a:ext cx="74296" cy="68580"/>
              <a:chOff x="3926204" y="4440556"/>
              <a:chExt cx="74296" cy="68580"/>
            </a:xfrm>
          </p:grpSpPr>
          <p:cxnSp>
            <p:nvCxnSpPr>
              <p:cNvPr id="126" name="Straight Connector 125">
                <a:extLst>
                  <a:ext uri="{FF2B5EF4-FFF2-40B4-BE49-F238E27FC236}">
                    <a16:creationId xmlns:a16="http://schemas.microsoft.com/office/drawing/2014/main" id="{A787607E-FA49-5BBB-1EEC-B65E586D9F04}"/>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1AC7E4E7-1921-1D56-8857-04F8F183E856}"/>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BFCA578B-154A-0472-5031-47A9B84CFDB4}"/>
                </a:ext>
              </a:extLst>
            </p:cNvPr>
            <p:cNvGrpSpPr/>
            <p:nvPr/>
          </p:nvGrpSpPr>
          <p:grpSpPr>
            <a:xfrm>
              <a:off x="3847458" y="4017466"/>
              <a:ext cx="74296" cy="68580"/>
              <a:chOff x="3926204" y="4440556"/>
              <a:chExt cx="74296" cy="68580"/>
            </a:xfrm>
          </p:grpSpPr>
          <p:cxnSp>
            <p:nvCxnSpPr>
              <p:cNvPr id="129" name="Straight Connector 128">
                <a:extLst>
                  <a:ext uri="{FF2B5EF4-FFF2-40B4-BE49-F238E27FC236}">
                    <a16:creationId xmlns:a16="http://schemas.microsoft.com/office/drawing/2014/main" id="{89FC752B-2C05-A525-AA09-DD1247C3E6A0}"/>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DAC6DBD7-58F8-CC2D-6ACB-A34FF74DC54A}"/>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F7B5E7EE-FA54-C687-C4C5-83C60081BEC6}"/>
                </a:ext>
              </a:extLst>
            </p:cNvPr>
            <p:cNvGrpSpPr/>
            <p:nvPr/>
          </p:nvGrpSpPr>
          <p:grpSpPr>
            <a:xfrm>
              <a:off x="3777912" y="4017466"/>
              <a:ext cx="74296" cy="68580"/>
              <a:chOff x="3926204" y="4440556"/>
              <a:chExt cx="74296" cy="68580"/>
            </a:xfrm>
          </p:grpSpPr>
          <p:cxnSp>
            <p:nvCxnSpPr>
              <p:cNvPr id="132" name="Straight Connector 131">
                <a:extLst>
                  <a:ext uri="{FF2B5EF4-FFF2-40B4-BE49-F238E27FC236}">
                    <a16:creationId xmlns:a16="http://schemas.microsoft.com/office/drawing/2014/main" id="{F98759E5-C689-E1C1-A1CD-F5922FA63715}"/>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43ED9C1D-30F4-2B54-EF9B-24D1A441755A}"/>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7F1A0349-37D0-51A5-BED7-8B948397EBA8}"/>
                </a:ext>
              </a:extLst>
            </p:cNvPr>
            <p:cNvGrpSpPr/>
            <p:nvPr/>
          </p:nvGrpSpPr>
          <p:grpSpPr>
            <a:xfrm>
              <a:off x="3705791" y="3932466"/>
              <a:ext cx="74296" cy="68580"/>
              <a:chOff x="3926204" y="4440556"/>
              <a:chExt cx="74296" cy="68580"/>
            </a:xfrm>
          </p:grpSpPr>
          <p:cxnSp>
            <p:nvCxnSpPr>
              <p:cNvPr id="135" name="Straight Connector 134">
                <a:extLst>
                  <a:ext uri="{FF2B5EF4-FFF2-40B4-BE49-F238E27FC236}">
                    <a16:creationId xmlns:a16="http://schemas.microsoft.com/office/drawing/2014/main" id="{2F3E45C6-9FD3-948C-F40C-282C7D3F5875}"/>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F68AD355-1854-D6DF-0902-D7C2F313292E}"/>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7" name="Group 136">
              <a:extLst>
                <a:ext uri="{FF2B5EF4-FFF2-40B4-BE49-F238E27FC236}">
                  <a16:creationId xmlns:a16="http://schemas.microsoft.com/office/drawing/2014/main" id="{D6632731-CD6A-4659-74BB-16989970EFC2}"/>
                </a:ext>
              </a:extLst>
            </p:cNvPr>
            <p:cNvGrpSpPr/>
            <p:nvPr/>
          </p:nvGrpSpPr>
          <p:grpSpPr>
            <a:xfrm>
              <a:off x="3669730" y="3932466"/>
              <a:ext cx="74296" cy="68580"/>
              <a:chOff x="3926204" y="4440556"/>
              <a:chExt cx="74296" cy="68580"/>
            </a:xfrm>
          </p:grpSpPr>
          <p:cxnSp>
            <p:nvCxnSpPr>
              <p:cNvPr id="138" name="Straight Connector 137">
                <a:extLst>
                  <a:ext uri="{FF2B5EF4-FFF2-40B4-BE49-F238E27FC236}">
                    <a16:creationId xmlns:a16="http://schemas.microsoft.com/office/drawing/2014/main" id="{97F818C1-5029-6883-3D85-F08383A4AE34}"/>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A88BEBED-69BD-9EE6-7FF3-958F256FC2C0}"/>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0" name="Group 139">
              <a:extLst>
                <a:ext uri="{FF2B5EF4-FFF2-40B4-BE49-F238E27FC236}">
                  <a16:creationId xmlns:a16="http://schemas.microsoft.com/office/drawing/2014/main" id="{3CD9DE76-C0B4-C7BB-F9E2-05BA0AC017F8}"/>
                </a:ext>
              </a:extLst>
            </p:cNvPr>
            <p:cNvGrpSpPr/>
            <p:nvPr/>
          </p:nvGrpSpPr>
          <p:grpSpPr>
            <a:xfrm>
              <a:off x="3669730" y="3893830"/>
              <a:ext cx="74296" cy="68580"/>
              <a:chOff x="3926204" y="4440556"/>
              <a:chExt cx="74296" cy="68580"/>
            </a:xfrm>
          </p:grpSpPr>
          <p:cxnSp>
            <p:nvCxnSpPr>
              <p:cNvPr id="141" name="Straight Connector 140">
                <a:extLst>
                  <a:ext uri="{FF2B5EF4-FFF2-40B4-BE49-F238E27FC236}">
                    <a16:creationId xmlns:a16="http://schemas.microsoft.com/office/drawing/2014/main" id="{F6145FDE-95C2-E05C-6189-CC7F41022596}"/>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E930EDBA-32A5-CC10-C024-5360F44721A6}"/>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3" name="Group 142">
              <a:extLst>
                <a:ext uri="{FF2B5EF4-FFF2-40B4-BE49-F238E27FC236}">
                  <a16:creationId xmlns:a16="http://schemas.microsoft.com/office/drawing/2014/main" id="{B138B735-0291-EEAF-A083-D84C80021C9F}"/>
                </a:ext>
              </a:extLst>
            </p:cNvPr>
            <p:cNvGrpSpPr/>
            <p:nvPr/>
          </p:nvGrpSpPr>
          <p:grpSpPr>
            <a:xfrm>
              <a:off x="3533214" y="3747011"/>
              <a:ext cx="74296" cy="68580"/>
              <a:chOff x="3926204" y="4440556"/>
              <a:chExt cx="74296" cy="68580"/>
            </a:xfrm>
          </p:grpSpPr>
          <p:cxnSp>
            <p:nvCxnSpPr>
              <p:cNvPr id="144" name="Straight Connector 143">
                <a:extLst>
                  <a:ext uri="{FF2B5EF4-FFF2-40B4-BE49-F238E27FC236}">
                    <a16:creationId xmlns:a16="http://schemas.microsoft.com/office/drawing/2014/main" id="{FF0E2E15-24E9-FBF2-7A61-19DB9F5DF215}"/>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23AD0525-6DD6-3D12-9633-A3B6E229C24A}"/>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6" name="Group 145">
              <a:extLst>
                <a:ext uri="{FF2B5EF4-FFF2-40B4-BE49-F238E27FC236}">
                  <a16:creationId xmlns:a16="http://schemas.microsoft.com/office/drawing/2014/main" id="{79FD6ED8-6805-08C8-3329-E0D5BA0DF935}"/>
                </a:ext>
              </a:extLst>
            </p:cNvPr>
            <p:cNvGrpSpPr/>
            <p:nvPr/>
          </p:nvGrpSpPr>
          <p:grpSpPr>
            <a:xfrm>
              <a:off x="3450789" y="3747011"/>
              <a:ext cx="74296" cy="68580"/>
              <a:chOff x="3926204" y="4440556"/>
              <a:chExt cx="74296" cy="68580"/>
            </a:xfrm>
          </p:grpSpPr>
          <p:cxnSp>
            <p:nvCxnSpPr>
              <p:cNvPr id="147" name="Straight Connector 146">
                <a:extLst>
                  <a:ext uri="{FF2B5EF4-FFF2-40B4-BE49-F238E27FC236}">
                    <a16:creationId xmlns:a16="http://schemas.microsoft.com/office/drawing/2014/main" id="{3F10B08A-CD24-967A-1A51-F386DAC398A2}"/>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7C538233-A239-90F1-F1F9-6012425F6B1E}"/>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9" name="Group 148">
              <a:extLst>
                <a:ext uri="{FF2B5EF4-FFF2-40B4-BE49-F238E27FC236}">
                  <a16:creationId xmlns:a16="http://schemas.microsoft.com/office/drawing/2014/main" id="{59FEC665-06F7-8FC6-AEDB-C26CF3666FEA}"/>
                </a:ext>
              </a:extLst>
            </p:cNvPr>
            <p:cNvGrpSpPr/>
            <p:nvPr/>
          </p:nvGrpSpPr>
          <p:grpSpPr>
            <a:xfrm>
              <a:off x="3419880" y="3700647"/>
              <a:ext cx="74296" cy="68580"/>
              <a:chOff x="3926204" y="4440556"/>
              <a:chExt cx="74296" cy="68580"/>
            </a:xfrm>
          </p:grpSpPr>
          <p:cxnSp>
            <p:nvCxnSpPr>
              <p:cNvPr id="150" name="Straight Connector 149">
                <a:extLst>
                  <a:ext uri="{FF2B5EF4-FFF2-40B4-BE49-F238E27FC236}">
                    <a16:creationId xmlns:a16="http://schemas.microsoft.com/office/drawing/2014/main" id="{95352A1F-2432-1BE3-2E1D-F360B82E9DEB}"/>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9B1951CE-DE6A-D207-28C0-D55115D3C111}"/>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52" name="Group 151">
              <a:extLst>
                <a:ext uri="{FF2B5EF4-FFF2-40B4-BE49-F238E27FC236}">
                  <a16:creationId xmlns:a16="http://schemas.microsoft.com/office/drawing/2014/main" id="{D59D03DD-3E3F-B8D9-6369-4DDF973F1525}"/>
                </a:ext>
              </a:extLst>
            </p:cNvPr>
            <p:cNvGrpSpPr/>
            <p:nvPr/>
          </p:nvGrpSpPr>
          <p:grpSpPr>
            <a:xfrm>
              <a:off x="3417304" y="3674889"/>
              <a:ext cx="74296" cy="68580"/>
              <a:chOff x="3926204" y="4440556"/>
              <a:chExt cx="74296" cy="68580"/>
            </a:xfrm>
          </p:grpSpPr>
          <p:cxnSp>
            <p:nvCxnSpPr>
              <p:cNvPr id="153" name="Straight Connector 152">
                <a:extLst>
                  <a:ext uri="{FF2B5EF4-FFF2-40B4-BE49-F238E27FC236}">
                    <a16:creationId xmlns:a16="http://schemas.microsoft.com/office/drawing/2014/main" id="{1C1E34A2-6BE4-38FA-3B27-37B3CD1FA2CD}"/>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7210EFB6-0885-4A6D-CC07-77B0530ECDF7}"/>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55" name="Group 154">
              <a:extLst>
                <a:ext uri="{FF2B5EF4-FFF2-40B4-BE49-F238E27FC236}">
                  <a16:creationId xmlns:a16="http://schemas.microsoft.com/office/drawing/2014/main" id="{D99EEDAA-F8B6-F196-7067-58CF6B805F95}"/>
                </a:ext>
              </a:extLst>
            </p:cNvPr>
            <p:cNvGrpSpPr/>
            <p:nvPr/>
          </p:nvGrpSpPr>
          <p:grpSpPr>
            <a:xfrm>
              <a:off x="3396698" y="3674889"/>
              <a:ext cx="74296" cy="68580"/>
              <a:chOff x="3926204" y="4440556"/>
              <a:chExt cx="74296" cy="68580"/>
            </a:xfrm>
          </p:grpSpPr>
          <p:cxnSp>
            <p:nvCxnSpPr>
              <p:cNvPr id="156" name="Straight Connector 155">
                <a:extLst>
                  <a:ext uri="{FF2B5EF4-FFF2-40B4-BE49-F238E27FC236}">
                    <a16:creationId xmlns:a16="http://schemas.microsoft.com/office/drawing/2014/main" id="{42C13917-8830-E2B8-2F75-13E9CB6890CD}"/>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BEC51672-9F5A-CD35-9B07-C3989475B953}"/>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58" name="Group 157">
              <a:extLst>
                <a:ext uri="{FF2B5EF4-FFF2-40B4-BE49-F238E27FC236}">
                  <a16:creationId xmlns:a16="http://schemas.microsoft.com/office/drawing/2014/main" id="{71690FCC-445B-4A27-6856-350C728EE1CE}"/>
                </a:ext>
              </a:extLst>
            </p:cNvPr>
            <p:cNvGrpSpPr/>
            <p:nvPr/>
          </p:nvGrpSpPr>
          <p:grpSpPr>
            <a:xfrm>
              <a:off x="3347758" y="3643980"/>
              <a:ext cx="74296" cy="68580"/>
              <a:chOff x="3926204" y="4440556"/>
              <a:chExt cx="74296" cy="68580"/>
            </a:xfrm>
          </p:grpSpPr>
          <p:cxnSp>
            <p:nvCxnSpPr>
              <p:cNvPr id="159" name="Straight Connector 158">
                <a:extLst>
                  <a:ext uri="{FF2B5EF4-FFF2-40B4-BE49-F238E27FC236}">
                    <a16:creationId xmlns:a16="http://schemas.microsoft.com/office/drawing/2014/main" id="{1C98B14B-8DCD-941C-AE58-2044CFFC2184}"/>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10404066-EB2C-F648-62FC-29D43BCB2661}"/>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61" name="Group 160">
              <a:extLst>
                <a:ext uri="{FF2B5EF4-FFF2-40B4-BE49-F238E27FC236}">
                  <a16:creationId xmlns:a16="http://schemas.microsoft.com/office/drawing/2014/main" id="{0AF08944-DC51-81BC-418E-7C90074AB1A6}"/>
                </a:ext>
              </a:extLst>
            </p:cNvPr>
            <p:cNvGrpSpPr/>
            <p:nvPr/>
          </p:nvGrpSpPr>
          <p:grpSpPr>
            <a:xfrm>
              <a:off x="3218969" y="3607919"/>
              <a:ext cx="74296" cy="68580"/>
              <a:chOff x="3926204" y="4440556"/>
              <a:chExt cx="74296" cy="68580"/>
            </a:xfrm>
          </p:grpSpPr>
          <p:cxnSp>
            <p:nvCxnSpPr>
              <p:cNvPr id="162" name="Straight Connector 161">
                <a:extLst>
                  <a:ext uri="{FF2B5EF4-FFF2-40B4-BE49-F238E27FC236}">
                    <a16:creationId xmlns:a16="http://schemas.microsoft.com/office/drawing/2014/main" id="{46802359-6FB0-463E-E35D-1198B95294E9}"/>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A28BAAC9-1A41-CEF9-8713-5D0446634B9D}"/>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64" name="Group 163">
              <a:extLst>
                <a:ext uri="{FF2B5EF4-FFF2-40B4-BE49-F238E27FC236}">
                  <a16:creationId xmlns:a16="http://schemas.microsoft.com/office/drawing/2014/main" id="{92FB9BF2-0B82-34EF-2CC3-3617A14A3EC7}"/>
                </a:ext>
              </a:extLst>
            </p:cNvPr>
            <p:cNvGrpSpPr/>
            <p:nvPr/>
          </p:nvGrpSpPr>
          <p:grpSpPr>
            <a:xfrm>
              <a:off x="3203515" y="3607919"/>
              <a:ext cx="74296" cy="68580"/>
              <a:chOff x="3926204" y="4440556"/>
              <a:chExt cx="74296" cy="68580"/>
            </a:xfrm>
          </p:grpSpPr>
          <p:cxnSp>
            <p:nvCxnSpPr>
              <p:cNvPr id="165" name="Straight Connector 164">
                <a:extLst>
                  <a:ext uri="{FF2B5EF4-FFF2-40B4-BE49-F238E27FC236}">
                    <a16:creationId xmlns:a16="http://schemas.microsoft.com/office/drawing/2014/main" id="{2B1B5A9F-4C5C-0B46-3708-FD6A416C183F}"/>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532D9AA2-7C55-69CA-66BB-80843793A9F0}"/>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67" name="Group 166">
              <a:extLst>
                <a:ext uri="{FF2B5EF4-FFF2-40B4-BE49-F238E27FC236}">
                  <a16:creationId xmlns:a16="http://schemas.microsoft.com/office/drawing/2014/main" id="{2DC6D5E6-DB11-11A7-14B9-27688F3C7023}"/>
                </a:ext>
              </a:extLst>
            </p:cNvPr>
            <p:cNvGrpSpPr/>
            <p:nvPr/>
          </p:nvGrpSpPr>
          <p:grpSpPr>
            <a:xfrm>
              <a:off x="3190636" y="3582161"/>
              <a:ext cx="74296" cy="68580"/>
              <a:chOff x="3926204" y="4440556"/>
              <a:chExt cx="74296" cy="68580"/>
            </a:xfrm>
          </p:grpSpPr>
          <p:cxnSp>
            <p:nvCxnSpPr>
              <p:cNvPr id="168" name="Straight Connector 167">
                <a:extLst>
                  <a:ext uri="{FF2B5EF4-FFF2-40B4-BE49-F238E27FC236}">
                    <a16:creationId xmlns:a16="http://schemas.microsoft.com/office/drawing/2014/main" id="{2EE206A3-D94B-01F0-FCF5-83EBE577C842}"/>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9D3D446F-2C5B-092F-322C-0B1456BE7193}"/>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0" name="Group 169">
              <a:extLst>
                <a:ext uri="{FF2B5EF4-FFF2-40B4-BE49-F238E27FC236}">
                  <a16:creationId xmlns:a16="http://schemas.microsoft.com/office/drawing/2014/main" id="{FF3D0AD7-5C3F-DB3C-8E99-006E7ABD84DF}"/>
                </a:ext>
              </a:extLst>
            </p:cNvPr>
            <p:cNvGrpSpPr/>
            <p:nvPr/>
          </p:nvGrpSpPr>
          <p:grpSpPr>
            <a:xfrm>
              <a:off x="3164878" y="3386402"/>
              <a:ext cx="74296" cy="68580"/>
              <a:chOff x="3926204" y="4440556"/>
              <a:chExt cx="74296" cy="68580"/>
            </a:xfrm>
          </p:grpSpPr>
          <p:cxnSp>
            <p:nvCxnSpPr>
              <p:cNvPr id="171" name="Straight Connector 170">
                <a:extLst>
                  <a:ext uri="{FF2B5EF4-FFF2-40B4-BE49-F238E27FC236}">
                    <a16:creationId xmlns:a16="http://schemas.microsoft.com/office/drawing/2014/main" id="{88DD6187-B76D-15A7-6110-B40EB230E4A5}"/>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292DB6AA-3D7F-9FB4-9F41-84C3082087BF}"/>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3" name="Group 172">
              <a:extLst>
                <a:ext uri="{FF2B5EF4-FFF2-40B4-BE49-F238E27FC236}">
                  <a16:creationId xmlns:a16="http://schemas.microsoft.com/office/drawing/2014/main" id="{CB6D383F-36B7-5676-0AFC-666626C035F2}"/>
                </a:ext>
              </a:extLst>
            </p:cNvPr>
            <p:cNvGrpSpPr/>
            <p:nvPr/>
          </p:nvGrpSpPr>
          <p:grpSpPr>
            <a:xfrm>
              <a:off x="3056695" y="3280796"/>
              <a:ext cx="74296" cy="68580"/>
              <a:chOff x="3926204" y="4440556"/>
              <a:chExt cx="74296" cy="68580"/>
            </a:xfrm>
          </p:grpSpPr>
          <p:cxnSp>
            <p:nvCxnSpPr>
              <p:cNvPr id="174" name="Straight Connector 173">
                <a:extLst>
                  <a:ext uri="{FF2B5EF4-FFF2-40B4-BE49-F238E27FC236}">
                    <a16:creationId xmlns:a16="http://schemas.microsoft.com/office/drawing/2014/main" id="{DF07B11D-4CCB-4EC0-B505-C87EAEF6D304}"/>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831C96F5-712E-6A8C-8C00-6B0DEA34CB60}"/>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6" name="Group 175">
              <a:extLst>
                <a:ext uri="{FF2B5EF4-FFF2-40B4-BE49-F238E27FC236}">
                  <a16:creationId xmlns:a16="http://schemas.microsoft.com/office/drawing/2014/main" id="{9DCB3778-6B3A-E50C-F1D4-4F24F087C415}"/>
                </a:ext>
              </a:extLst>
            </p:cNvPr>
            <p:cNvGrpSpPr/>
            <p:nvPr/>
          </p:nvGrpSpPr>
          <p:grpSpPr>
            <a:xfrm>
              <a:off x="3012907" y="3255038"/>
              <a:ext cx="74296" cy="68580"/>
              <a:chOff x="3926204" y="4440556"/>
              <a:chExt cx="74296" cy="68580"/>
            </a:xfrm>
          </p:grpSpPr>
          <p:cxnSp>
            <p:nvCxnSpPr>
              <p:cNvPr id="177" name="Straight Connector 176">
                <a:extLst>
                  <a:ext uri="{FF2B5EF4-FFF2-40B4-BE49-F238E27FC236}">
                    <a16:creationId xmlns:a16="http://schemas.microsoft.com/office/drawing/2014/main" id="{711D8DD2-F6BF-C414-F3A8-D2720D78C339}"/>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B51912E8-90EF-543A-0C58-D3471EAFEB51}"/>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9" name="Group 178">
              <a:extLst>
                <a:ext uri="{FF2B5EF4-FFF2-40B4-BE49-F238E27FC236}">
                  <a16:creationId xmlns:a16="http://schemas.microsoft.com/office/drawing/2014/main" id="{6511907B-411E-43E2-466D-48F972E78389}"/>
                </a:ext>
              </a:extLst>
            </p:cNvPr>
            <p:cNvGrpSpPr/>
            <p:nvPr/>
          </p:nvGrpSpPr>
          <p:grpSpPr>
            <a:xfrm>
              <a:off x="2981998" y="3255038"/>
              <a:ext cx="74296" cy="68580"/>
              <a:chOff x="3926204" y="4440556"/>
              <a:chExt cx="74296" cy="68580"/>
            </a:xfrm>
          </p:grpSpPr>
          <p:cxnSp>
            <p:nvCxnSpPr>
              <p:cNvPr id="180" name="Straight Connector 179">
                <a:extLst>
                  <a:ext uri="{FF2B5EF4-FFF2-40B4-BE49-F238E27FC236}">
                    <a16:creationId xmlns:a16="http://schemas.microsoft.com/office/drawing/2014/main" id="{04E0FC91-805A-F162-C574-663DFC4DB953}"/>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7DF5D656-6321-5E01-09A3-34A9070E5C24}"/>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2" name="Group 181">
              <a:extLst>
                <a:ext uri="{FF2B5EF4-FFF2-40B4-BE49-F238E27FC236}">
                  <a16:creationId xmlns:a16="http://schemas.microsoft.com/office/drawing/2014/main" id="{64BA99FA-B2E5-8B6C-6F9E-AFAA95407FE4}"/>
                </a:ext>
              </a:extLst>
            </p:cNvPr>
            <p:cNvGrpSpPr/>
            <p:nvPr/>
          </p:nvGrpSpPr>
          <p:grpSpPr>
            <a:xfrm>
              <a:off x="2940786" y="3100492"/>
              <a:ext cx="74296" cy="68580"/>
              <a:chOff x="3926204" y="4440556"/>
              <a:chExt cx="74296" cy="68580"/>
            </a:xfrm>
          </p:grpSpPr>
          <p:cxnSp>
            <p:nvCxnSpPr>
              <p:cNvPr id="183" name="Straight Connector 182">
                <a:extLst>
                  <a:ext uri="{FF2B5EF4-FFF2-40B4-BE49-F238E27FC236}">
                    <a16:creationId xmlns:a16="http://schemas.microsoft.com/office/drawing/2014/main" id="{7BF4A640-9F02-1981-EB16-882A09828DD0}"/>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F68AC866-ED0D-E5F6-D3BF-72711A8C4850}"/>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5" name="Group 184">
              <a:extLst>
                <a:ext uri="{FF2B5EF4-FFF2-40B4-BE49-F238E27FC236}">
                  <a16:creationId xmlns:a16="http://schemas.microsoft.com/office/drawing/2014/main" id="{FFD24624-619E-D826-4A50-7D440688F718}"/>
                </a:ext>
              </a:extLst>
            </p:cNvPr>
            <p:cNvGrpSpPr/>
            <p:nvPr/>
          </p:nvGrpSpPr>
          <p:grpSpPr>
            <a:xfrm>
              <a:off x="2933059" y="3051552"/>
              <a:ext cx="74296" cy="68580"/>
              <a:chOff x="3926204" y="4440556"/>
              <a:chExt cx="74296" cy="68580"/>
            </a:xfrm>
          </p:grpSpPr>
          <p:cxnSp>
            <p:nvCxnSpPr>
              <p:cNvPr id="186" name="Straight Connector 185">
                <a:extLst>
                  <a:ext uri="{FF2B5EF4-FFF2-40B4-BE49-F238E27FC236}">
                    <a16:creationId xmlns:a16="http://schemas.microsoft.com/office/drawing/2014/main" id="{B313AB4E-3898-8CD5-45C8-0FA44A523879}"/>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503B95A3-B1D3-BCAB-A538-841DEA6BC2DE}"/>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8" name="Group 187">
              <a:extLst>
                <a:ext uri="{FF2B5EF4-FFF2-40B4-BE49-F238E27FC236}">
                  <a16:creationId xmlns:a16="http://schemas.microsoft.com/office/drawing/2014/main" id="{D6075396-9C65-FA8B-B823-403C38766E9F}"/>
                </a:ext>
              </a:extLst>
            </p:cNvPr>
            <p:cNvGrpSpPr/>
            <p:nvPr/>
          </p:nvGrpSpPr>
          <p:grpSpPr>
            <a:xfrm>
              <a:off x="2920180" y="2984582"/>
              <a:ext cx="74296" cy="68580"/>
              <a:chOff x="3926204" y="4440556"/>
              <a:chExt cx="74296" cy="68580"/>
            </a:xfrm>
          </p:grpSpPr>
          <p:cxnSp>
            <p:nvCxnSpPr>
              <p:cNvPr id="189" name="Straight Connector 188">
                <a:extLst>
                  <a:ext uri="{FF2B5EF4-FFF2-40B4-BE49-F238E27FC236}">
                    <a16:creationId xmlns:a16="http://schemas.microsoft.com/office/drawing/2014/main" id="{3171589D-5C64-16F8-C418-AD1EA7259246}"/>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A7BF4005-9C19-6807-6D46-DB575DACA45A}"/>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1" name="Group 190">
              <a:extLst>
                <a:ext uri="{FF2B5EF4-FFF2-40B4-BE49-F238E27FC236}">
                  <a16:creationId xmlns:a16="http://schemas.microsoft.com/office/drawing/2014/main" id="{47E8FFA5-B184-CD70-ADEF-8DD08CA3AB36}"/>
                </a:ext>
              </a:extLst>
            </p:cNvPr>
            <p:cNvGrpSpPr/>
            <p:nvPr/>
          </p:nvGrpSpPr>
          <p:grpSpPr>
            <a:xfrm>
              <a:off x="2904725" y="2953673"/>
              <a:ext cx="74296" cy="68580"/>
              <a:chOff x="3926204" y="4440556"/>
              <a:chExt cx="74296" cy="68580"/>
            </a:xfrm>
          </p:grpSpPr>
          <p:cxnSp>
            <p:nvCxnSpPr>
              <p:cNvPr id="192" name="Straight Connector 191">
                <a:extLst>
                  <a:ext uri="{FF2B5EF4-FFF2-40B4-BE49-F238E27FC236}">
                    <a16:creationId xmlns:a16="http://schemas.microsoft.com/office/drawing/2014/main" id="{E355105E-81D0-3ED2-B969-F65EA2773952}"/>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5C2FAAFE-FB59-0736-8279-DA83A53008E3}"/>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4" name="Group 193">
              <a:extLst>
                <a:ext uri="{FF2B5EF4-FFF2-40B4-BE49-F238E27FC236}">
                  <a16:creationId xmlns:a16="http://schemas.microsoft.com/office/drawing/2014/main" id="{737BFBE4-E7DE-05C0-7640-85321DD1E5C7}"/>
                </a:ext>
              </a:extLst>
            </p:cNvPr>
            <p:cNvGrpSpPr/>
            <p:nvPr/>
          </p:nvGrpSpPr>
          <p:grpSpPr>
            <a:xfrm>
              <a:off x="2796543" y="2863521"/>
              <a:ext cx="74296" cy="68580"/>
              <a:chOff x="3926204" y="4440556"/>
              <a:chExt cx="74296" cy="68580"/>
            </a:xfrm>
          </p:grpSpPr>
          <p:cxnSp>
            <p:nvCxnSpPr>
              <p:cNvPr id="195" name="Straight Connector 194">
                <a:extLst>
                  <a:ext uri="{FF2B5EF4-FFF2-40B4-BE49-F238E27FC236}">
                    <a16:creationId xmlns:a16="http://schemas.microsoft.com/office/drawing/2014/main" id="{B7BC9C6C-63F3-CD81-6F18-7F8C21619345}"/>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7423BCB6-F013-F36F-38D8-446A2C1E7195}"/>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7" name="Group 196">
              <a:extLst>
                <a:ext uri="{FF2B5EF4-FFF2-40B4-BE49-F238E27FC236}">
                  <a16:creationId xmlns:a16="http://schemas.microsoft.com/office/drawing/2014/main" id="{86CC0C54-81CF-6D15-4DC6-B827C7CC57FD}"/>
                </a:ext>
              </a:extLst>
            </p:cNvPr>
            <p:cNvGrpSpPr/>
            <p:nvPr/>
          </p:nvGrpSpPr>
          <p:grpSpPr>
            <a:xfrm>
              <a:off x="2716694" y="2812005"/>
              <a:ext cx="74296" cy="68580"/>
              <a:chOff x="3926204" y="4440556"/>
              <a:chExt cx="74296" cy="68580"/>
            </a:xfrm>
          </p:grpSpPr>
          <p:cxnSp>
            <p:nvCxnSpPr>
              <p:cNvPr id="198" name="Straight Connector 197">
                <a:extLst>
                  <a:ext uri="{FF2B5EF4-FFF2-40B4-BE49-F238E27FC236}">
                    <a16:creationId xmlns:a16="http://schemas.microsoft.com/office/drawing/2014/main" id="{EDB75690-8B4D-F559-5CAB-E6D13206B42F}"/>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90EFAB37-8B88-8A0E-8FCF-F9DBF3233269}"/>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0" name="Group 199">
              <a:extLst>
                <a:ext uri="{FF2B5EF4-FFF2-40B4-BE49-F238E27FC236}">
                  <a16:creationId xmlns:a16="http://schemas.microsoft.com/office/drawing/2014/main" id="{F106E7D2-5350-6098-44F6-E80D09A8C6C7}"/>
                </a:ext>
              </a:extLst>
            </p:cNvPr>
            <p:cNvGrpSpPr/>
            <p:nvPr/>
          </p:nvGrpSpPr>
          <p:grpSpPr>
            <a:xfrm>
              <a:off x="2708966" y="2788823"/>
              <a:ext cx="74296" cy="68580"/>
              <a:chOff x="3926204" y="4440556"/>
              <a:chExt cx="74296" cy="68580"/>
            </a:xfrm>
          </p:grpSpPr>
          <p:cxnSp>
            <p:nvCxnSpPr>
              <p:cNvPr id="201" name="Straight Connector 200">
                <a:extLst>
                  <a:ext uri="{FF2B5EF4-FFF2-40B4-BE49-F238E27FC236}">
                    <a16:creationId xmlns:a16="http://schemas.microsoft.com/office/drawing/2014/main" id="{3D3E806B-ED37-FE5B-E8F2-8749B190EBF0}"/>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2AF1EA11-AD3F-339E-B270-E05C4109526D}"/>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3" name="Group 202">
              <a:extLst>
                <a:ext uri="{FF2B5EF4-FFF2-40B4-BE49-F238E27FC236}">
                  <a16:creationId xmlns:a16="http://schemas.microsoft.com/office/drawing/2014/main" id="{4E921C98-8748-4046-D146-AAC481DF5471}"/>
                </a:ext>
              </a:extLst>
            </p:cNvPr>
            <p:cNvGrpSpPr/>
            <p:nvPr/>
          </p:nvGrpSpPr>
          <p:grpSpPr>
            <a:xfrm>
              <a:off x="2701239" y="2770793"/>
              <a:ext cx="74296" cy="68580"/>
              <a:chOff x="3926204" y="4440556"/>
              <a:chExt cx="74296" cy="68580"/>
            </a:xfrm>
          </p:grpSpPr>
          <p:cxnSp>
            <p:nvCxnSpPr>
              <p:cNvPr id="204" name="Straight Connector 203">
                <a:extLst>
                  <a:ext uri="{FF2B5EF4-FFF2-40B4-BE49-F238E27FC236}">
                    <a16:creationId xmlns:a16="http://schemas.microsoft.com/office/drawing/2014/main" id="{12AC79F4-DF42-AA7D-D907-087CC06CA351}"/>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B430CA52-9F27-8CE0-B07C-99D347487F0E}"/>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6" name="Group 205">
              <a:extLst>
                <a:ext uri="{FF2B5EF4-FFF2-40B4-BE49-F238E27FC236}">
                  <a16:creationId xmlns:a16="http://schemas.microsoft.com/office/drawing/2014/main" id="{9576512C-3005-90F1-20F9-BBE55AC67536}"/>
                </a:ext>
              </a:extLst>
            </p:cNvPr>
            <p:cNvGrpSpPr/>
            <p:nvPr/>
          </p:nvGrpSpPr>
          <p:grpSpPr>
            <a:xfrm>
              <a:off x="2678057" y="2557004"/>
              <a:ext cx="74296" cy="68580"/>
              <a:chOff x="3926204" y="4440556"/>
              <a:chExt cx="74296" cy="68580"/>
            </a:xfrm>
          </p:grpSpPr>
          <p:cxnSp>
            <p:nvCxnSpPr>
              <p:cNvPr id="207" name="Straight Connector 206">
                <a:extLst>
                  <a:ext uri="{FF2B5EF4-FFF2-40B4-BE49-F238E27FC236}">
                    <a16:creationId xmlns:a16="http://schemas.microsoft.com/office/drawing/2014/main" id="{FFEA8822-9A9A-4F6E-7320-FD7DB83686BF}"/>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AC954385-E744-EF05-01A3-ABA1DF21E3DF}"/>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9" name="Group 208">
              <a:extLst>
                <a:ext uri="{FF2B5EF4-FFF2-40B4-BE49-F238E27FC236}">
                  <a16:creationId xmlns:a16="http://schemas.microsoft.com/office/drawing/2014/main" id="{5EEB52E6-71D5-D513-BE2B-49C513995FF3}"/>
                </a:ext>
              </a:extLst>
            </p:cNvPr>
            <p:cNvGrpSpPr/>
            <p:nvPr/>
          </p:nvGrpSpPr>
          <p:grpSpPr>
            <a:xfrm>
              <a:off x="2667754" y="2557004"/>
              <a:ext cx="74296" cy="68580"/>
              <a:chOff x="3926204" y="4440556"/>
              <a:chExt cx="74296" cy="68580"/>
            </a:xfrm>
          </p:grpSpPr>
          <p:cxnSp>
            <p:nvCxnSpPr>
              <p:cNvPr id="210" name="Straight Connector 209">
                <a:extLst>
                  <a:ext uri="{FF2B5EF4-FFF2-40B4-BE49-F238E27FC236}">
                    <a16:creationId xmlns:a16="http://schemas.microsoft.com/office/drawing/2014/main" id="{B62B438A-91CE-83C9-C8D6-321DD1446CE9}"/>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EA53EB82-3C05-AE7B-CB79-8688846A1A72}"/>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3EC59D6B-8F21-238F-B0E8-959970FD710C}"/>
                </a:ext>
              </a:extLst>
            </p:cNvPr>
            <p:cNvGrpSpPr/>
            <p:nvPr/>
          </p:nvGrpSpPr>
          <p:grpSpPr>
            <a:xfrm>
              <a:off x="2654875" y="2557004"/>
              <a:ext cx="74296" cy="68580"/>
              <a:chOff x="3926204" y="4440556"/>
              <a:chExt cx="74296" cy="68580"/>
            </a:xfrm>
          </p:grpSpPr>
          <p:cxnSp>
            <p:nvCxnSpPr>
              <p:cNvPr id="213" name="Straight Connector 212">
                <a:extLst>
                  <a:ext uri="{FF2B5EF4-FFF2-40B4-BE49-F238E27FC236}">
                    <a16:creationId xmlns:a16="http://schemas.microsoft.com/office/drawing/2014/main" id="{D4096670-6634-FD72-248B-12A113AFCB43}"/>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249BF352-E442-D6C0-C5CD-F2B2818C9B82}"/>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5" name="Group 214">
              <a:extLst>
                <a:ext uri="{FF2B5EF4-FFF2-40B4-BE49-F238E27FC236}">
                  <a16:creationId xmlns:a16="http://schemas.microsoft.com/office/drawing/2014/main" id="{E131652D-CE33-8B1B-6C09-F2046BA9C855}"/>
                </a:ext>
              </a:extLst>
            </p:cNvPr>
            <p:cNvGrpSpPr/>
            <p:nvPr/>
          </p:nvGrpSpPr>
          <p:grpSpPr>
            <a:xfrm>
              <a:off x="2641997" y="2557004"/>
              <a:ext cx="74296" cy="68580"/>
              <a:chOff x="3926204" y="4440556"/>
              <a:chExt cx="74296" cy="68580"/>
            </a:xfrm>
          </p:grpSpPr>
          <p:cxnSp>
            <p:nvCxnSpPr>
              <p:cNvPr id="216" name="Straight Connector 215">
                <a:extLst>
                  <a:ext uri="{FF2B5EF4-FFF2-40B4-BE49-F238E27FC236}">
                    <a16:creationId xmlns:a16="http://schemas.microsoft.com/office/drawing/2014/main" id="{2ECC2B58-CEA6-99F3-EA6C-204493CCA9B6}"/>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5B5ECD59-02BD-1AD9-F474-E3309F22D69B}"/>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8" name="Group 217">
              <a:extLst>
                <a:ext uri="{FF2B5EF4-FFF2-40B4-BE49-F238E27FC236}">
                  <a16:creationId xmlns:a16="http://schemas.microsoft.com/office/drawing/2014/main" id="{233CC25D-E3C2-8F3D-1E5C-6A6B72BDC0A4}"/>
                </a:ext>
              </a:extLst>
            </p:cNvPr>
            <p:cNvGrpSpPr/>
            <p:nvPr/>
          </p:nvGrpSpPr>
          <p:grpSpPr>
            <a:xfrm>
              <a:off x="2629118" y="2557004"/>
              <a:ext cx="74296" cy="68580"/>
              <a:chOff x="3926204" y="4440556"/>
              <a:chExt cx="74296" cy="68580"/>
            </a:xfrm>
          </p:grpSpPr>
          <p:cxnSp>
            <p:nvCxnSpPr>
              <p:cNvPr id="219" name="Straight Connector 218">
                <a:extLst>
                  <a:ext uri="{FF2B5EF4-FFF2-40B4-BE49-F238E27FC236}">
                    <a16:creationId xmlns:a16="http://schemas.microsoft.com/office/drawing/2014/main" id="{E85C2260-E230-4786-FD42-6F3CC4CC981E}"/>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5DB028E8-A3A2-C14F-254B-76C5A531ACE6}"/>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21" name="Group 220">
              <a:extLst>
                <a:ext uri="{FF2B5EF4-FFF2-40B4-BE49-F238E27FC236}">
                  <a16:creationId xmlns:a16="http://schemas.microsoft.com/office/drawing/2014/main" id="{8B73634F-3E20-0355-203C-FDA0062CF30A}"/>
                </a:ext>
              </a:extLst>
            </p:cNvPr>
            <p:cNvGrpSpPr/>
            <p:nvPr/>
          </p:nvGrpSpPr>
          <p:grpSpPr>
            <a:xfrm>
              <a:off x="2616239" y="2528671"/>
              <a:ext cx="74296" cy="68580"/>
              <a:chOff x="3926204" y="4440556"/>
              <a:chExt cx="74296" cy="68580"/>
            </a:xfrm>
          </p:grpSpPr>
          <p:cxnSp>
            <p:nvCxnSpPr>
              <p:cNvPr id="222" name="Straight Connector 221">
                <a:extLst>
                  <a:ext uri="{FF2B5EF4-FFF2-40B4-BE49-F238E27FC236}">
                    <a16:creationId xmlns:a16="http://schemas.microsoft.com/office/drawing/2014/main" id="{E7D9BCE5-4AEA-FA9E-468B-79C0D82ED18A}"/>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CD722CA3-37DF-DD49-0592-86576BF09226}"/>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24" name="Group 223">
              <a:extLst>
                <a:ext uri="{FF2B5EF4-FFF2-40B4-BE49-F238E27FC236}">
                  <a16:creationId xmlns:a16="http://schemas.microsoft.com/office/drawing/2014/main" id="{5032F166-6ED8-F3C6-644D-D5FE1952C5FF}"/>
                </a:ext>
              </a:extLst>
            </p:cNvPr>
            <p:cNvGrpSpPr/>
            <p:nvPr/>
          </p:nvGrpSpPr>
          <p:grpSpPr>
            <a:xfrm>
              <a:off x="2613663" y="2472004"/>
              <a:ext cx="74296" cy="68580"/>
              <a:chOff x="3926204" y="4440556"/>
              <a:chExt cx="74296" cy="68580"/>
            </a:xfrm>
          </p:grpSpPr>
          <p:cxnSp>
            <p:nvCxnSpPr>
              <p:cNvPr id="225" name="Straight Connector 224">
                <a:extLst>
                  <a:ext uri="{FF2B5EF4-FFF2-40B4-BE49-F238E27FC236}">
                    <a16:creationId xmlns:a16="http://schemas.microsoft.com/office/drawing/2014/main" id="{6E17C4A5-BE11-0518-F068-015D31089816}"/>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AE1D3611-9619-EE21-F0AE-520D450B54DF}"/>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27" name="Group 226">
              <a:extLst>
                <a:ext uri="{FF2B5EF4-FFF2-40B4-BE49-F238E27FC236}">
                  <a16:creationId xmlns:a16="http://schemas.microsoft.com/office/drawing/2014/main" id="{B451EB9D-832F-D2D1-3849-547108E36204}"/>
                </a:ext>
              </a:extLst>
            </p:cNvPr>
            <p:cNvGrpSpPr/>
            <p:nvPr/>
          </p:nvGrpSpPr>
          <p:grpSpPr>
            <a:xfrm>
              <a:off x="2567299" y="2456549"/>
              <a:ext cx="74296" cy="68580"/>
              <a:chOff x="3926204" y="4440556"/>
              <a:chExt cx="74296" cy="68580"/>
            </a:xfrm>
          </p:grpSpPr>
          <p:cxnSp>
            <p:nvCxnSpPr>
              <p:cNvPr id="228" name="Straight Connector 227">
                <a:extLst>
                  <a:ext uri="{FF2B5EF4-FFF2-40B4-BE49-F238E27FC236}">
                    <a16:creationId xmlns:a16="http://schemas.microsoft.com/office/drawing/2014/main" id="{F35A39A2-4E96-650C-C0C0-015B5A70740E}"/>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6BE698B9-E701-F74E-A11E-DEE2E168E2E3}"/>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30" name="Group 229">
              <a:extLst>
                <a:ext uri="{FF2B5EF4-FFF2-40B4-BE49-F238E27FC236}">
                  <a16:creationId xmlns:a16="http://schemas.microsoft.com/office/drawing/2014/main" id="{85A18C9A-1779-B4DA-90F2-17A24CBB9774}"/>
                </a:ext>
              </a:extLst>
            </p:cNvPr>
            <p:cNvGrpSpPr/>
            <p:nvPr/>
          </p:nvGrpSpPr>
          <p:grpSpPr>
            <a:xfrm>
              <a:off x="2536390" y="2394730"/>
              <a:ext cx="74296" cy="68580"/>
              <a:chOff x="3926204" y="4440556"/>
              <a:chExt cx="74296" cy="68580"/>
            </a:xfrm>
          </p:grpSpPr>
          <p:cxnSp>
            <p:nvCxnSpPr>
              <p:cNvPr id="231" name="Straight Connector 230">
                <a:extLst>
                  <a:ext uri="{FF2B5EF4-FFF2-40B4-BE49-F238E27FC236}">
                    <a16:creationId xmlns:a16="http://schemas.microsoft.com/office/drawing/2014/main" id="{50FF4FCB-4159-9D63-431B-86A521CFAD92}"/>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96562BAA-9862-4D8A-0F45-5E458925E05D}"/>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33" name="Group 232">
              <a:extLst>
                <a:ext uri="{FF2B5EF4-FFF2-40B4-BE49-F238E27FC236}">
                  <a16:creationId xmlns:a16="http://schemas.microsoft.com/office/drawing/2014/main" id="{FF53C57A-8F4A-7EAB-5A63-6373698CE8D0}"/>
                </a:ext>
              </a:extLst>
            </p:cNvPr>
            <p:cNvGrpSpPr/>
            <p:nvPr/>
          </p:nvGrpSpPr>
          <p:grpSpPr>
            <a:xfrm>
              <a:off x="2513208" y="2394730"/>
              <a:ext cx="74296" cy="68580"/>
              <a:chOff x="3926204" y="4440556"/>
              <a:chExt cx="74296" cy="68580"/>
            </a:xfrm>
          </p:grpSpPr>
          <p:cxnSp>
            <p:nvCxnSpPr>
              <p:cNvPr id="234" name="Straight Connector 233">
                <a:extLst>
                  <a:ext uri="{FF2B5EF4-FFF2-40B4-BE49-F238E27FC236}">
                    <a16:creationId xmlns:a16="http://schemas.microsoft.com/office/drawing/2014/main" id="{15614815-AC0C-3813-648E-AB4FCC264261}"/>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99B8C569-E091-1227-BAD1-0EA88D7A9917}"/>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36" name="Group 235">
              <a:extLst>
                <a:ext uri="{FF2B5EF4-FFF2-40B4-BE49-F238E27FC236}">
                  <a16:creationId xmlns:a16="http://schemas.microsoft.com/office/drawing/2014/main" id="{3BF28E1C-A488-80CA-38F9-536E63BFB60A}"/>
                </a:ext>
              </a:extLst>
            </p:cNvPr>
            <p:cNvGrpSpPr/>
            <p:nvPr/>
          </p:nvGrpSpPr>
          <p:grpSpPr>
            <a:xfrm>
              <a:off x="2500329" y="2394730"/>
              <a:ext cx="74296" cy="68580"/>
              <a:chOff x="3926204" y="4440556"/>
              <a:chExt cx="74296" cy="68580"/>
            </a:xfrm>
          </p:grpSpPr>
          <p:cxnSp>
            <p:nvCxnSpPr>
              <p:cNvPr id="237" name="Straight Connector 236">
                <a:extLst>
                  <a:ext uri="{FF2B5EF4-FFF2-40B4-BE49-F238E27FC236}">
                    <a16:creationId xmlns:a16="http://schemas.microsoft.com/office/drawing/2014/main" id="{2F676DEA-3177-3061-5684-1C48877574EF}"/>
                  </a:ext>
                </a:extLst>
              </p:cNvPr>
              <p:cNvCxnSpPr>
                <a:cxnSpLocks/>
              </p:cNvCxnSpPr>
              <p:nvPr/>
            </p:nvCxnSpPr>
            <p:spPr bwMode="auto">
              <a:xfrm>
                <a:off x="3963353" y="4440556"/>
                <a:ext cx="0" cy="68580"/>
              </a:xfrm>
              <a:prstGeom prst="line">
                <a:avLst/>
              </a:prstGeom>
              <a:noFill/>
              <a:ln w="19050"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6B8F3A2A-1D5E-9D97-D040-52C338166237}"/>
                  </a:ext>
                </a:extLst>
              </p:cNvPr>
              <p:cNvCxnSpPr>
                <a:cxnSpLocks/>
              </p:cNvCxnSpPr>
              <p:nvPr/>
            </p:nvCxnSpPr>
            <p:spPr bwMode="auto">
              <a:xfrm>
                <a:off x="3926204" y="4473809"/>
                <a:ext cx="74296" cy="0"/>
              </a:xfrm>
              <a:prstGeom prst="line">
                <a:avLst/>
              </a:prstGeom>
              <a:noFill/>
              <a:ln w="19050" cap="flat" cmpd="sng" algn="ctr">
                <a:solidFill>
                  <a:schemeClr val="accent1"/>
                </a:solidFill>
                <a:prstDash val="solid"/>
                <a:round/>
                <a:headEnd type="none" w="med" len="med"/>
                <a:tailEnd type="none" w="med" len="med"/>
              </a:ln>
              <a:effectLst/>
            </p:spPr>
          </p:cxnSp>
        </p:grpSp>
      </p:grpSp>
      <p:sp>
        <p:nvSpPr>
          <p:cNvPr id="240" name="TextBox 239">
            <a:extLst>
              <a:ext uri="{FF2B5EF4-FFF2-40B4-BE49-F238E27FC236}">
                <a16:creationId xmlns:a16="http://schemas.microsoft.com/office/drawing/2014/main" id="{6C48658B-AE3C-C1B1-1845-930B94F22234}"/>
              </a:ext>
            </a:extLst>
          </p:cNvPr>
          <p:cNvSpPr txBox="1"/>
          <p:nvPr/>
        </p:nvSpPr>
        <p:spPr bwMode="auto">
          <a:xfrm>
            <a:off x="4016372" y="4135791"/>
            <a:ext cx="1263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Cabozantinib</a:t>
            </a: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241" name="TextBox 240">
            <a:extLst>
              <a:ext uri="{FF2B5EF4-FFF2-40B4-BE49-F238E27FC236}">
                <a16:creationId xmlns:a16="http://schemas.microsoft.com/office/drawing/2014/main" id="{7F6C8237-5C1A-53FD-E01B-B1EF43AC2755}"/>
              </a:ext>
            </a:extLst>
          </p:cNvPr>
          <p:cNvSpPr txBox="1"/>
          <p:nvPr/>
        </p:nvSpPr>
        <p:spPr bwMode="auto">
          <a:xfrm>
            <a:off x="2280764" y="4106618"/>
            <a:ext cx="8402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Placebo</a:t>
            </a:r>
          </a:p>
        </p:txBody>
      </p:sp>
      <p:sp>
        <p:nvSpPr>
          <p:cNvPr id="242" name="TextBox 241">
            <a:extLst>
              <a:ext uri="{FF2B5EF4-FFF2-40B4-BE49-F238E27FC236}">
                <a16:creationId xmlns:a16="http://schemas.microsoft.com/office/drawing/2014/main" id="{02BA0D76-1D0F-C2E2-4BC0-8297ABB906C4}"/>
              </a:ext>
            </a:extLst>
          </p:cNvPr>
          <p:cNvSpPr txBox="1"/>
          <p:nvPr/>
        </p:nvSpPr>
        <p:spPr bwMode="auto">
          <a:xfrm>
            <a:off x="2060538" y="1368649"/>
            <a:ext cx="34033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PFS in the </a:t>
            </a:r>
            <a:r>
              <a:rPr kumimoji="0" lang="en-US" sz="1600" b="1"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Extrapancreatic</a:t>
            </a: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NET Cohort</a:t>
            </a:r>
          </a:p>
        </p:txBody>
      </p:sp>
      <p:graphicFrame>
        <p:nvGraphicFramePr>
          <p:cNvPr id="243" name="Table 242">
            <a:extLst>
              <a:ext uri="{FF2B5EF4-FFF2-40B4-BE49-F238E27FC236}">
                <a16:creationId xmlns:a16="http://schemas.microsoft.com/office/drawing/2014/main" id="{397C0181-6740-0F30-D851-B7A1DEC87C3D}"/>
              </a:ext>
            </a:extLst>
          </p:cNvPr>
          <p:cNvGraphicFramePr>
            <a:graphicFrameLocks noGrp="1"/>
          </p:cNvGraphicFramePr>
          <p:nvPr>
            <p:extLst>
              <p:ext uri="{D42A27DB-BD31-4B8C-83A1-F6EECF244321}">
                <p14:modId xmlns:p14="http://schemas.microsoft.com/office/powerpoint/2010/main" val="453173096"/>
              </p:ext>
            </p:extLst>
          </p:nvPr>
        </p:nvGraphicFramePr>
        <p:xfrm>
          <a:off x="2366742" y="1671988"/>
          <a:ext cx="3629427" cy="1082675"/>
        </p:xfrm>
        <a:graphic>
          <a:graphicData uri="http://schemas.openxmlformats.org/drawingml/2006/table">
            <a:tbl>
              <a:tblPr firstRow="1" bandRow="1">
                <a:tableStyleId>{5C22544A-7EE6-4342-B048-85BDC9FD1C3A}</a:tableStyleId>
              </a:tblPr>
              <a:tblGrid>
                <a:gridCol w="1021207">
                  <a:extLst>
                    <a:ext uri="{9D8B030D-6E8A-4147-A177-3AD203B41FA5}">
                      <a16:colId xmlns:a16="http://schemas.microsoft.com/office/drawing/2014/main" val="3785295252"/>
                    </a:ext>
                  </a:extLst>
                </a:gridCol>
                <a:gridCol w="1047255">
                  <a:extLst>
                    <a:ext uri="{9D8B030D-6E8A-4147-A177-3AD203B41FA5}">
                      <a16:colId xmlns:a16="http://schemas.microsoft.com/office/drawing/2014/main" val="597252427"/>
                    </a:ext>
                  </a:extLst>
                </a:gridCol>
                <a:gridCol w="1560965">
                  <a:extLst>
                    <a:ext uri="{9D8B030D-6E8A-4147-A177-3AD203B41FA5}">
                      <a16:colId xmlns:a16="http://schemas.microsoft.com/office/drawing/2014/main" val="4056780482"/>
                    </a:ext>
                  </a:extLst>
                </a:gridCol>
              </a:tblGrid>
              <a:tr h="244703">
                <a:tc>
                  <a:txBody>
                    <a:bodyPr/>
                    <a:lstStyle/>
                    <a:p>
                      <a:endParaRPr lang="en-US" sz="120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0000"/>
                        </a:lnSpc>
                      </a:pPr>
                      <a:r>
                        <a:rPr lang="en-US" sz="1200">
                          <a:solidFill>
                            <a:schemeClr val="bg1"/>
                          </a:solidFill>
                        </a:rPr>
                        <a:t>No. of Events/ Total No.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0000"/>
                        </a:lnSpc>
                      </a:pPr>
                      <a:r>
                        <a:rPr lang="en-US" sz="1200">
                          <a:solidFill>
                            <a:schemeClr val="bg1"/>
                          </a:solidFill>
                        </a:rPr>
                        <a:t>Median PFS (95% Cl)</a:t>
                      </a:r>
                    </a:p>
                    <a:p>
                      <a:pPr algn="ctr">
                        <a:lnSpc>
                          <a:spcPct val="80000"/>
                        </a:lnSpc>
                      </a:pPr>
                      <a:r>
                        <a:rPr lang="en-US" sz="1200" b="0" i="0">
                          <a:solidFill>
                            <a:schemeClr val="bg1"/>
                          </a:solidFill>
                        </a:rPr>
                        <a:t>mo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51550518"/>
                  </a:ext>
                </a:extLst>
              </a:tr>
              <a:tr h="125698">
                <a:tc>
                  <a:txBody>
                    <a:bodyPr/>
                    <a:lstStyle/>
                    <a:p>
                      <a:pPr algn="ctr"/>
                      <a:r>
                        <a:rPr lang="en-US" sz="1200" err="1">
                          <a:solidFill>
                            <a:schemeClr val="bg1"/>
                          </a:solidFill>
                        </a:rPr>
                        <a:t>Cabozantinib</a:t>
                      </a:r>
                      <a:endParaRPr lang="en-US" sz="120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200">
                          <a:solidFill>
                            <a:schemeClr val="bg1"/>
                          </a:solidFill>
                        </a:rPr>
                        <a:t>71/134</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200">
                          <a:solidFill>
                            <a:schemeClr val="bg1"/>
                          </a:solidFill>
                        </a:rPr>
                        <a:t>8.4 (7.6-12.7)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985583"/>
                  </a:ext>
                </a:extLst>
              </a:tr>
              <a:tr h="125698">
                <a:tc>
                  <a:txBody>
                    <a:bodyPr/>
                    <a:lstStyle/>
                    <a:p>
                      <a:pPr algn="ctr"/>
                      <a:r>
                        <a:rPr lang="en-US" sz="1200">
                          <a:solidFill>
                            <a:schemeClr val="bg1"/>
                          </a:solidFill>
                        </a:rPr>
                        <a:t>Placebo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a:solidFill>
                            <a:schemeClr val="bg1"/>
                          </a:solidFill>
                        </a:rPr>
                        <a:t>40/69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a:solidFill>
                            <a:schemeClr val="bg1"/>
                          </a:solidFill>
                        </a:rPr>
                        <a:t>3.9 (3.0-5.7)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75479237"/>
                  </a:ext>
                </a:extLst>
              </a:tr>
            </a:tbl>
          </a:graphicData>
        </a:graphic>
      </p:graphicFrame>
      <p:sp>
        <p:nvSpPr>
          <p:cNvPr id="244" name="TextBox 243">
            <a:extLst>
              <a:ext uri="{FF2B5EF4-FFF2-40B4-BE49-F238E27FC236}">
                <a16:creationId xmlns:a16="http://schemas.microsoft.com/office/drawing/2014/main" id="{DD8E0975-9357-CDDE-6ED8-754BC2BE9599}"/>
              </a:ext>
            </a:extLst>
          </p:cNvPr>
          <p:cNvSpPr txBox="1"/>
          <p:nvPr/>
        </p:nvSpPr>
        <p:spPr bwMode="auto">
          <a:xfrm>
            <a:off x="2995420" y="2743575"/>
            <a:ext cx="282823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HR for disease progression or death: 0.38 (95% Cl: 0.25-0.59)</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P </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&lt;.001 by log-rank test</a:t>
            </a:r>
            <a:endPar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245" name="TextBox 244">
            <a:extLst>
              <a:ext uri="{FF2B5EF4-FFF2-40B4-BE49-F238E27FC236}">
                <a16:creationId xmlns:a16="http://schemas.microsoft.com/office/drawing/2014/main" id="{7B555704-4E0D-0C89-A219-2F499BFEFC09}"/>
              </a:ext>
            </a:extLst>
          </p:cNvPr>
          <p:cNvSpPr txBox="1"/>
          <p:nvPr/>
        </p:nvSpPr>
        <p:spPr bwMode="auto">
          <a:xfrm>
            <a:off x="678989" y="5284030"/>
            <a:ext cx="1655649"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8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No. at Risk (no. with censored data)</a:t>
            </a:r>
          </a:p>
        </p:txBody>
      </p:sp>
      <p:sp>
        <p:nvSpPr>
          <p:cNvPr id="246" name="TextBox 245">
            <a:extLst>
              <a:ext uri="{FF2B5EF4-FFF2-40B4-BE49-F238E27FC236}">
                <a16:creationId xmlns:a16="http://schemas.microsoft.com/office/drawing/2014/main" id="{68B7A71C-44B7-F28E-33A9-358BC488B4A5}"/>
              </a:ext>
            </a:extLst>
          </p:cNvPr>
          <p:cNvSpPr txBox="1"/>
          <p:nvPr/>
        </p:nvSpPr>
        <p:spPr bwMode="auto">
          <a:xfrm>
            <a:off x="681135" y="5693785"/>
            <a:ext cx="1400865"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80000"/>
              </a:lnSpc>
              <a:spcBef>
                <a:spcPts val="0"/>
              </a:spcBef>
              <a:spcAft>
                <a:spcPct val="0"/>
              </a:spcAft>
              <a:buClrTx/>
              <a:buSzTx/>
              <a:buFontTx/>
              <a:buNone/>
              <a:tabLst/>
              <a:defRPr/>
            </a:pPr>
            <a:r>
              <a:rPr kumimoji="0" lang="en-US" sz="1400" b="1" i="0" u="none" strike="noStrike" kern="1200" cap="none" spc="0" normalizeH="0" baseline="0" noProof="0" err="1">
                <a:ln>
                  <a:noFill/>
                </a:ln>
                <a:solidFill>
                  <a:srgbClr val="015873"/>
                </a:solidFill>
                <a:effectLst/>
                <a:uLnTx/>
                <a:uFillTx/>
                <a:latin typeface="Calibri" panose="020F0502020204030204" pitchFamily="34" charset="0"/>
                <a:ea typeface="+mn-ea"/>
                <a:cs typeface="+mn-cs"/>
              </a:rPr>
              <a:t>Cabozantinib</a:t>
            </a:r>
            <a:endParaRPr kumimoji="0" lang="en-US" sz="1400" b="1" i="0" u="none" strike="noStrike" kern="1200" cap="none" spc="0" normalizeH="0" baseline="0" noProof="0">
              <a:ln>
                <a:noFill/>
              </a:ln>
              <a:solidFill>
                <a:srgbClr val="015873"/>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80000"/>
              </a:lnSpc>
              <a:spcBef>
                <a:spcPts val="0"/>
              </a:spcBef>
              <a:spcAft>
                <a:spcPct val="0"/>
              </a:spcAft>
              <a:buClrTx/>
              <a:buSzTx/>
              <a:buFontTx/>
              <a:buNone/>
              <a:tabLst/>
              <a:defRPr/>
            </a:pPr>
            <a:r>
              <a:rPr kumimoji="0" lang="en-US" sz="1400" b="1" i="0" u="none" strike="noStrike" kern="1200" cap="none" spc="0" normalizeH="0" baseline="0" noProof="0">
                <a:ln>
                  <a:noFill/>
                </a:ln>
                <a:solidFill>
                  <a:srgbClr val="E1471D"/>
                </a:solidFill>
                <a:effectLst/>
                <a:uLnTx/>
                <a:uFillTx/>
                <a:latin typeface="Calibri" panose="020F0502020204030204" pitchFamily="34" charset="0"/>
                <a:ea typeface="+mn-ea"/>
                <a:cs typeface="+mn-cs"/>
              </a:rPr>
              <a:t>Placebo</a:t>
            </a:r>
          </a:p>
        </p:txBody>
      </p:sp>
      <p:sp>
        <p:nvSpPr>
          <p:cNvPr id="247" name="TextBox 246">
            <a:extLst>
              <a:ext uri="{FF2B5EF4-FFF2-40B4-BE49-F238E27FC236}">
                <a16:creationId xmlns:a16="http://schemas.microsoft.com/office/drawing/2014/main" id="{BC667E0F-CFA1-43AB-D0D8-0ED22C51F680}"/>
              </a:ext>
            </a:extLst>
          </p:cNvPr>
          <p:cNvSpPr txBox="1"/>
          <p:nvPr/>
        </p:nvSpPr>
        <p:spPr bwMode="auto">
          <a:xfrm>
            <a:off x="1770472" y="5693785"/>
            <a:ext cx="3983436"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80000"/>
              </a:lnSpc>
              <a:spcBef>
                <a:spcPts val="0"/>
              </a:spcBef>
              <a:spcAft>
                <a:spcPct val="0"/>
              </a:spcAft>
              <a:buClrTx/>
              <a:buSzTx/>
              <a:buFontTx/>
              <a:buNone/>
              <a:tabLst>
                <a:tab pos="573088" algn="l"/>
                <a:tab pos="1089025" algn="l"/>
                <a:tab pos="1674813" algn="l"/>
                <a:tab pos="2227263" algn="l"/>
                <a:tab pos="2749550" algn="l"/>
                <a:tab pos="3309938" algn="l"/>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134(0)	58(39)	26(52)	8(59)	1(62)	1(62)	0(63)</a:t>
            </a:r>
          </a:p>
          <a:p>
            <a:pPr marL="0" marR="0" lvl="0" indent="0" algn="l" defTabSz="914400" rtl="0" eaLnBrk="1" fontAlgn="auto" latinLnBrk="0" hangingPunct="1">
              <a:lnSpc>
                <a:spcPct val="80000"/>
              </a:lnSpc>
              <a:spcBef>
                <a:spcPts val="0"/>
              </a:spcBef>
              <a:spcAft>
                <a:spcPct val="0"/>
              </a:spcAft>
              <a:buClrTx/>
              <a:buSzTx/>
              <a:buFontTx/>
              <a:buNone/>
              <a:tabLst>
                <a:tab pos="638175" algn="l"/>
                <a:tab pos="1171575" algn="l"/>
                <a:tab pos="1681163" algn="l"/>
                <a:tab pos="2227263" algn="l"/>
                <a:tab pos="2749550" algn="l"/>
                <a:tab pos="3309938" algn="l"/>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69(0)	9(24)	2(27)	0(29)</a:t>
            </a:r>
          </a:p>
        </p:txBody>
      </p:sp>
      <p:sp>
        <p:nvSpPr>
          <p:cNvPr id="248" name="Freeform: Shape 247">
            <a:extLst>
              <a:ext uri="{FF2B5EF4-FFF2-40B4-BE49-F238E27FC236}">
                <a16:creationId xmlns:a16="http://schemas.microsoft.com/office/drawing/2014/main" id="{04513DA3-7CA5-EC09-F289-34EA85D2F3BB}"/>
              </a:ext>
            </a:extLst>
          </p:cNvPr>
          <p:cNvSpPr/>
          <p:nvPr/>
        </p:nvSpPr>
        <p:spPr bwMode="auto">
          <a:xfrm>
            <a:off x="7653707" y="2404202"/>
            <a:ext cx="3247235" cy="2306073"/>
          </a:xfrm>
          <a:custGeom>
            <a:avLst/>
            <a:gdLst>
              <a:gd name="connsiteX0" fmla="*/ 0 w 3233853"/>
              <a:gd name="connsiteY0" fmla="*/ 0 h 2306073"/>
              <a:gd name="connsiteX1" fmla="*/ 0 w 3233853"/>
              <a:gd name="connsiteY1" fmla="*/ 2306073 h 2306073"/>
              <a:gd name="connsiteX2" fmla="*/ 3233853 w 3233853"/>
              <a:gd name="connsiteY2" fmla="*/ 2306073 h 2306073"/>
            </a:gdLst>
            <a:ahLst/>
            <a:cxnLst>
              <a:cxn ang="0">
                <a:pos x="connsiteX0" y="connsiteY0"/>
              </a:cxn>
              <a:cxn ang="0">
                <a:pos x="connsiteX1" y="connsiteY1"/>
              </a:cxn>
              <a:cxn ang="0">
                <a:pos x="connsiteX2" y="connsiteY2"/>
              </a:cxn>
            </a:cxnLst>
            <a:rect l="l" t="t" r="r" b="b"/>
            <a:pathLst>
              <a:path w="3233853" h="2306073">
                <a:moveTo>
                  <a:pt x="0" y="0"/>
                </a:moveTo>
                <a:lnTo>
                  <a:pt x="0" y="2306073"/>
                </a:lnTo>
                <a:lnTo>
                  <a:pt x="3233853" y="2306073"/>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256" name="Group 255">
            <a:extLst>
              <a:ext uri="{FF2B5EF4-FFF2-40B4-BE49-F238E27FC236}">
                <a16:creationId xmlns:a16="http://schemas.microsoft.com/office/drawing/2014/main" id="{00F93859-7C2F-8757-C9E7-EF103279015A}"/>
              </a:ext>
            </a:extLst>
          </p:cNvPr>
          <p:cNvGrpSpPr/>
          <p:nvPr/>
        </p:nvGrpSpPr>
        <p:grpSpPr>
          <a:xfrm>
            <a:off x="7580535" y="2408504"/>
            <a:ext cx="77632" cy="2301612"/>
            <a:chOff x="7239371" y="2408504"/>
            <a:chExt cx="240867" cy="2301612"/>
          </a:xfrm>
        </p:grpSpPr>
        <p:cxnSp>
          <p:nvCxnSpPr>
            <p:cNvPr id="250" name="Straight Connector 249">
              <a:extLst>
                <a:ext uri="{FF2B5EF4-FFF2-40B4-BE49-F238E27FC236}">
                  <a16:creationId xmlns:a16="http://schemas.microsoft.com/office/drawing/2014/main" id="{248308E3-BD9C-099B-A35B-1090A2C38EDC}"/>
                </a:ext>
              </a:extLst>
            </p:cNvPr>
            <p:cNvCxnSpPr/>
            <p:nvPr/>
          </p:nvCxnSpPr>
          <p:spPr bwMode="auto">
            <a:xfrm>
              <a:off x="7239371" y="2408504"/>
              <a:ext cx="240867" cy="0"/>
            </a:xfrm>
            <a:prstGeom prst="line">
              <a:avLst/>
            </a:prstGeom>
            <a:noFill/>
            <a:ln w="28575" cap="flat" cmpd="sng" algn="ctr">
              <a:solidFill>
                <a:schemeClr val="bg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C54B914D-6CC2-78EF-6DE9-D24907E621FB}"/>
                </a:ext>
              </a:extLst>
            </p:cNvPr>
            <p:cNvCxnSpPr/>
            <p:nvPr/>
          </p:nvCxnSpPr>
          <p:spPr bwMode="auto">
            <a:xfrm>
              <a:off x="7239371" y="2868826"/>
              <a:ext cx="240867" cy="0"/>
            </a:xfrm>
            <a:prstGeom prst="line">
              <a:avLst/>
            </a:prstGeom>
            <a:noFill/>
            <a:ln w="28575" cap="flat" cmpd="sng" algn="ctr">
              <a:solidFill>
                <a:schemeClr val="bg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80023AD1-E608-74CD-56D8-3355F4CDE650}"/>
                </a:ext>
              </a:extLst>
            </p:cNvPr>
            <p:cNvCxnSpPr/>
            <p:nvPr/>
          </p:nvCxnSpPr>
          <p:spPr bwMode="auto">
            <a:xfrm>
              <a:off x="7239371" y="3329148"/>
              <a:ext cx="240867" cy="0"/>
            </a:xfrm>
            <a:prstGeom prst="line">
              <a:avLst/>
            </a:prstGeom>
            <a:noFill/>
            <a:ln w="28575" cap="flat" cmpd="sng" algn="ctr">
              <a:solidFill>
                <a:schemeClr val="bg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23583232-EF5F-9871-8E49-26FD520E2E67}"/>
                </a:ext>
              </a:extLst>
            </p:cNvPr>
            <p:cNvCxnSpPr/>
            <p:nvPr/>
          </p:nvCxnSpPr>
          <p:spPr bwMode="auto">
            <a:xfrm>
              <a:off x="7239371" y="3789470"/>
              <a:ext cx="240867" cy="0"/>
            </a:xfrm>
            <a:prstGeom prst="line">
              <a:avLst/>
            </a:prstGeom>
            <a:noFill/>
            <a:ln w="28575"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5FD55086-02E5-E0F8-9222-D5E234CA9242}"/>
                </a:ext>
              </a:extLst>
            </p:cNvPr>
            <p:cNvCxnSpPr/>
            <p:nvPr/>
          </p:nvCxnSpPr>
          <p:spPr bwMode="auto">
            <a:xfrm>
              <a:off x="7239371" y="4249792"/>
              <a:ext cx="240867" cy="0"/>
            </a:xfrm>
            <a:prstGeom prst="line">
              <a:avLst/>
            </a:prstGeom>
            <a:noFill/>
            <a:ln w="28575" cap="flat" cmpd="sng" algn="ctr">
              <a:solidFill>
                <a:schemeClr val="bg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C20D60B3-B13E-0C19-1DFA-B0EDADA363FA}"/>
                </a:ext>
              </a:extLst>
            </p:cNvPr>
            <p:cNvCxnSpPr/>
            <p:nvPr/>
          </p:nvCxnSpPr>
          <p:spPr bwMode="auto">
            <a:xfrm>
              <a:off x="7239371" y="4710116"/>
              <a:ext cx="24086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70" name="Group 269">
            <a:extLst>
              <a:ext uri="{FF2B5EF4-FFF2-40B4-BE49-F238E27FC236}">
                <a16:creationId xmlns:a16="http://schemas.microsoft.com/office/drawing/2014/main" id="{777EC01E-7462-1488-846E-87D54A3E0680}"/>
              </a:ext>
            </a:extLst>
          </p:cNvPr>
          <p:cNvGrpSpPr/>
          <p:nvPr/>
        </p:nvGrpSpPr>
        <p:grpSpPr>
          <a:xfrm>
            <a:off x="7653707" y="4705372"/>
            <a:ext cx="3240671" cy="84568"/>
            <a:chOff x="7475778" y="4705372"/>
            <a:chExt cx="3240671" cy="202392"/>
          </a:xfrm>
        </p:grpSpPr>
        <p:cxnSp>
          <p:nvCxnSpPr>
            <p:cNvPr id="258" name="Straight Connector 257">
              <a:extLst>
                <a:ext uri="{FF2B5EF4-FFF2-40B4-BE49-F238E27FC236}">
                  <a16:creationId xmlns:a16="http://schemas.microsoft.com/office/drawing/2014/main" id="{C9F842B8-96F5-0EF3-F030-8A487ED57CE6}"/>
                </a:ext>
              </a:extLst>
            </p:cNvPr>
            <p:cNvCxnSpPr>
              <a:cxnSpLocks/>
            </p:cNvCxnSpPr>
            <p:nvPr/>
          </p:nvCxnSpPr>
          <p:spPr bwMode="auto">
            <a:xfrm>
              <a:off x="7475778" y="4705372"/>
              <a:ext cx="0" cy="202392"/>
            </a:xfrm>
            <a:prstGeom prst="line">
              <a:avLst/>
            </a:prstGeom>
            <a:noFill/>
            <a:ln w="28575" cap="flat" cmpd="sng" algn="ctr">
              <a:solidFill>
                <a:schemeClr val="bg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D488FA5C-F7F3-706A-A534-609044900C58}"/>
                </a:ext>
              </a:extLst>
            </p:cNvPr>
            <p:cNvCxnSpPr>
              <a:cxnSpLocks/>
            </p:cNvCxnSpPr>
            <p:nvPr/>
          </p:nvCxnSpPr>
          <p:spPr bwMode="auto">
            <a:xfrm>
              <a:off x="7799845" y="4705372"/>
              <a:ext cx="0" cy="202392"/>
            </a:xfrm>
            <a:prstGeom prst="line">
              <a:avLst/>
            </a:prstGeom>
            <a:noFill/>
            <a:ln w="28575" cap="flat" cmpd="sng" algn="ctr">
              <a:solidFill>
                <a:schemeClr val="bg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8CCB1C45-E6E9-08C6-8066-E6C7FA450FCD}"/>
                </a:ext>
              </a:extLst>
            </p:cNvPr>
            <p:cNvCxnSpPr>
              <a:cxnSpLocks/>
            </p:cNvCxnSpPr>
            <p:nvPr/>
          </p:nvCxnSpPr>
          <p:spPr bwMode="auto">
            <a:xfrm>
              <a:off x="8123912" y="4705372"/>
              <a:ext cx="0" cy="202392"/>
            </a:xfrm>
            <a:prstGeom prst="line">
              <a:avLst/>
            </a:prstGeom>
            <a:noFill/>
            <a:ln w="28575" cap="flat" cmpd="sng" algn="ctr">
              <a:solidFill>
                <a:schemeClr val="bg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6C9E048C-CF5C-4746-B8DB-6B964E634B27}"/>
                </a:ext>
              </a:extLst>
            </p:cNvPr>
            <p:cNvCxnSpPr>
              <a:cxnSpLocks/>
            </p:cNvCxnSpPr>
            <p:nvPr/>
          </p:nvCxnSpPr>
          <p:spPr bwMode="auto">
            <a:xfrm>
              <a:off x="8447979" y="4705372"/>
              <a:ext cx="0" cy="202392"/>
            </a:xfrm>
            <a:prstGeom prst="line">
              <a:avLst/>
            </a:prstGeom>
            <a:noFill/>
            <a:ln w="28575" cap="flat" cmpd="sng" algn="ctr">
              <a:solidFill>
                <a:schemeClr val="bg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1BA325A9-190F-5446-6BFD-CCB4FDA4CDD6}"/>
                </a:ext>
              </a:extLst>
            </p:cNvPr>
            <p:cNvCxnSpPr>
              <a:cxnSpLocks/>
            </p:cNvCxnSpPr>
            <p:nvPr/>
          </p:nvCxnSpPr>
          <p:spPr bwMode="auto">
            <a:xfrm>
              <a:off x="8772046" y="4705372"/>
              <a:ext cx="0" cy="202392"/>
            </a:xfrm>
            <a:prstGeom prst="line">
              <a:avLst/>
            </a:prstGeom>
            <a:noFill/>
            <a:ln w="28575"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007D8242-1196-BB37-7A34-C6B07E042A4E}"/>
                </a:ext>
              </a:extLst>
            </p:cNvPr>
            <p:cNvCxnSpPr>
              <a:cxnSpLocks/>
            </p:cNvCxnSpPr>
            <p:nvPr/>
          </p:nvCxnSpPr>
          <p:spPr bwMode="auto">
            <a:xfrm>
              <a:off x="9096113" y="4705372"/>
              <a:ext cx="0" cy="202392"/>
            </a:xfrm>
            <a:prstGeom prst="line">
              <a:avLst/>
            </a:prstGeom>
            <a:noFill/>
            <a:ln w="28575" cap="flat" cmpd="sng" algn="ctr">
              <a:solidFill>
                <a:schemeClr val="bg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2EC5DE0D-7F72-9C5C-4BE8-4A41A2A40D43}"/>
                </a:ext>
              </a:extLst>
            </p:cNvPr>
            <p:cNvCxnSpPr>
              <a:cxnSpLocks/>
            </p:cNvCxnSpPr>
            <p:nvPr/>
          </p:nvCxnSpPr>
          <p:spPr bwMode="auto">
            <a:xfrm>
              <a:off x="9420180" y="4705372"/>
              <a:ext cx="0" cy="202392"/>
            </a:xfrm>
            <a:prstGeom prst="line">
              <a:avLst/>
            </a:prstGeom>
            <a:noFill/>
            <a:ln w="28575" cap="flat" cmpd="sng" algn="ctr">
              <a:solidFill>
                <a:schemeClr val="bg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1DD35CA3-C56D-9322-8003-DED47F2824F0}"/>
                </a:ext>
              </a:extLst>
            </p:cNvPr>
            <p:cNvCxnSpPr>
              <a:cxnSpLocks/>
            </p:cNvCxnSpPr>
            <p:nvPr/>
          </p:nvCxnSpPr>
          <p:spPr bwMode="auto">
            <a:xfrm>
              <a:off x="9744247" y="4705372"/>
              <a:ext cx="0" cy="202392"/>
            </a:xfrm>
            <a:prstGeom prst="line">
              <a:avLst/>
            </a:prstGeom>
            <a:noFill/>
            <a:ln w="28575" cap="flat" cmpd="sng" algn="ctr">
              <a:solidFill>
                <a:schemeClr val="bg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96665FF1-13B6-0B26-0203-EA08BCEF210E}"/>
                </a:ext>
              </a:extLst>
            </p:cNvPr>
            <p:cNvCxnSpPr>
              <a:cxnSpLocks/>
            </p:cNvCxnSpPr>
            <p:nvPr/>
          </p:nvCxnSpPr>
          <p:spPr bwMode="auto">
            <a:xfrm>
              <a:off x="10068314" y="4705372"/>
              <a:ext cx="0" cy="202392"/>
            </a:xfrm>
            <a:prstGeom prst="line">
              <a:avLst/>
            </a:prstGeom>
            <a:noFill/>
            <a:ln w="28575" cap="flat" cmpd="sng" algn="ctr">
              <a:solidFill>
                <a:schemeClr val="bg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4FE9C5CD-583A-88FE-98A4-1D0688165DAF}"/>
                </a:ext>
              </a:extLst>
            </p:cNvPr>
            <p:cNvCxnSpPr>
              <a:cxnSpLocks/>
            </p:cNvCxnSpPr>
            <p:nvPr/>
          </p:nvCxnSpPr>
          <p:spPr bwMode="auto">
            <a:xfrm>
              <a:off x="10392381" y="4705372"/>
              <a:ext cx="0" cy="202392"/>
            </a:xfrm>
            <a:prstGeom prst="line">
              <a:avLst/>
            </a:prstGeom>
            <a:noFill/>
            <a:ln w="28575" cap="flat" cmpd="sng" algn="ctr">
              <a:solidFill>
                <a:schemeClr val="bg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FC844C58-FF82-470B-8550-52E49D77DD56}"/>
                </a:ext>
              </a:extLst>
            </p:cNvPr>
            <p:cNvCxnSpPr>
              <a:cxnSpLocks/>
            </p:cNvCxnSpPr>
            <p:nvPr/>
          </p:nvCxnSpPr>
          <p:spPr bwMode="auto">
            <a:xfrm>
              <a:off x="10716449" y="4705372"/>
              <a:ext cx="0" cy="202392"/>
            </a:xfrm>
            <a:prstGeom prst="line">
              <a:avLst/>
            </a:prstGeom>
            <a:noFill/>
            <a:ln w="28575" cap="flat" cmpd="sng" algn="ctr">
              <a:solidFill>
                <a:schemeClr val="bg1"/>
              </a:solidFill>
              <a:prstDash val="solid"/>
              <a:round/>
              <a:headEnd type="none" w="med" len="med"/>
              <a:tailEnd type="none" w="med" len="med"/>
            </a:ln>
            <a:effectLst/>
          </p:spPr>
        </p:cxnSp>
      </p:grpSp>
      <p:sp>
        <p:nvSpPr>
          <p:cNvPr id="271" name="TextBox 270">
            <a:extLst>
              <a:ext uri="{FF2B5EF4-FFF2-40B4-BE49-F238E27FC236}">
                <a16:creationId xmlns:a16="http://schemas.microsoft.com/office/drawing/2014/main" id="{FE2D1213-141B-2EBE-8146-47A7DA1CBF91}"/>
              </a:ext>
            </a:extLst>
          </p:cNvPr>
          <p:cNvSpPr txBox="1"/>
          <p:nvPr/>
        </p:nvSpPr>
        <p:spPr bwMode="auto">
          <a:xfrm>
            <a:off x="7370792" y="4530313"/>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272" name="TextBox 271">
            <a:extLst>
              <a:ext uri="{FF2B5EF4-FFF2-40B4-BE49-F238E27FC236}">
                <a16:creationId xmlns:a16="http://schemas.microsoft.com/office/drawing/2014/main" id="{16C0028B-845A-0835-7090-7F04A63CD7E9}"/>
              </a:ext>
            </a:extLst>
          </p:cNvPr>
          <p:cNvSpPr txBox="1"/>
          <p:nvPr/>
        </p:nvSpPr>
        <p:spPr bwMode="auto">
          <a:xfrm>
            <a:off x="7508188" y="4715088"/>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273" name="TextBox 272">
            <a:extLst>
              <a:ext uri="{FF2B5EF4-FFF2-40B4-BE49-F238E27FC236}">
                <a16:creationId xmlns:a16="http://schemas.microsoft.com/office/drawing/2014/main" id="{F96DF8CF-BBA3-791F-A54A-0D527CFBD47F}"/>
              </a:ext>
            </a:extLst>
          </p:cNvPr>
          <p:cNvSpPr txBox="1"/>
          <p:nvPr/>
        </p:nvSpPr>
        <p:spPr bwMode="auto">
          <a:xfrm>
            <a:off x="7825993" y="4715088"/>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p>
        </p:txBody>
      </p:sp>
      <p:sp>
        <p:nvSpPr>
          <p:cNvPr id="274" name="TextBox 273">
            <a:extLst>
              <a:ext uri="{FF2B5EF4-FFF2-40B4-BE49-F238E27FC236}">
                <a16:creationId xmlns:a16="http://schemas.microsoft.com/office/drawing/2014/main" id="{6A04AD53-49ED-5C32-5B05-531CD36E1515}"/>
              </a:ext>
            </a:extLst>
          </p:cNvPr>
          <p:cNvSpPr txBox="1"/>
          <p:nvPr/>
        </p:nvSpPr>
        <p:spPr bwMode="auto">
          <a:xfrm>
            <a:off x="8114848" y="471508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275" name="TextBox 274">
            <a:extLst>
              <a:ext uri="{FF2B5EF4-FFF2-40B4-BE49-F238E27FC236}">
                <a16:creationId xmlns:a16="http://schemas.microsoft.com/office/drawing/2014/main" id="{C9079FE6-F051-8D27-CBC0-7207F1B3D036}"/>
              </a:ext>
            </a:extLst>
          </p:cNvPr>
          <p:cNvSpPr txBox="1"/>
          <p:nvPr/>
        </p:nvSpPr>
        <p:spPr bwMode="auto">
          <a:xfrm>
            <a:off x="8417981" y="471508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a:t>
            </a:r>
          </a:p>
        </p:txBody>
      </p:sp>
      <p:sp>
        <p:nvSpPr>
          <p:cNvPr id="276" name="TextBox 275">
            <a:extLst>
              <a:ext uri="{FF2B5EF4-FFF2-40B4-BE49-F238E27FC236}">
                <a16:creationId xmlns:a16="http://schemas.microsoft.com/office/drawing/2014/main" id="{063C87E8-AA90-7656-3811-F49D1B2D976C}"/>
              </a:ext>
            </a:extLst>
          </p:cNvPr>
          <p:cNvSpPr txBox="1"/>
          <p:nvPr/>
        </p:nvSpPr>
        <p:spPr bwMode="auto">
          <a:xfrm>
            <a:off x="8743913" y="471508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277" name="TextBox 276">
            <a:extLst>
              <a:ext uri="{FF2B5EF4-FFF2-40B4-BE49-F238E27FC236}">
                <a16:creationId xmlns:a16="http://schemas.microsoft.com/office/drawing/2014/main" id="{B28DCB38-6146-93E8-E756-0DA8140020D6}"/>
              </a:ext>
            </a:extLst>
          </p:cNvPr>
          <p:cNvSpPr txBox="1"/>
          <p:nvPr/>
        </p:nvSpPr>
        <p:spPr bwMode="auto">
          <a:xfrm>
            <a:off x="9077514" y="471508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a:t>
            </a:r>
          </a:p>
        </p:txBody>
      </p:sp>
      <p:sp>
        <p:nvSpPr>
          <p:cNvPr id="278" name="TextBox 277">
            <a:extLst>
              <a:ext uri="{FF2B5EF4-FFF2-40B4-BE49-F238E27FC236}">
                <a16:creationId xmlns:a16="http://schemas.microsoft.com/office/drawing/2014/main" id="{3B3770A9-C699-89EB-63EA-FD6F99BD9AF6}"/>
              </a:ext>
            </a:extLst>
          </p:cNvPr>
          <p:cNvSpPr txBox="1"/>
          <p:nvPr/>
        </p:nvSpPr>
        <p:spPr bwMode="auto">
          <a:xfrm>
            <a:off x="9394467" y="471508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36</a:t>
            </a:r>
          </a:p>
        </p:txBody>
      </p:sp>
      <p:sp>
        <p:nvSpPr>
          <p:cNvPr id="279" name="TextBox 278">
            <a:extLst>
              <a:ext uri="{FF2B5EF4-FFF2-40B4-BE49-F238E27FC236}">
                <a16:creationId xmlns:a16="http://schemas.microsoft.com/office/drawing/2014/main" id="{816BAA90-A7D1-C708-1524-5E32F8230C75}"/>
              </a:ext>
            </a:extLst>
          </p:cNvPr>
          <p:cNvSpPr txBox="1"/>
          <p:nvPr/>
        </p:nvSpPr>
        <p:spPr bwMode="auto">
          <a:xfrm>
            <a:off x="9718534" y="471508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42</a:t>
            </a:r>
          </a:p>
        </p:txBody>
      </p:sp>
      <p:sp>
        <p:nvSpPr>
          <p:cNvPr id="280" name="TextBox 279">
            <a:extLst>
              <a:ext uri="{FF2B5EF4-FFF2-40B4-BE49-F238E27FC236}">
                <a16:creationId xmlns:a16="http://schemas.microsoft.com/office/drawing/2014/main" id="{45C61471-4F13-EE47-3420-4872E90EFF05}"/>
              </a:ext>
            </a:extLst>
          </p:cNvPr>
          <p:cNvSpPr txBox="1"/>
          <p:nvPr/>
        </p:nvSpPr>
        <p:spPr bwMode="auto">
          <a:xfrm>
            <a:off x="10049715" y="471508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48</a:t>
            </a:r>
          </a:p>
        </p:txBody>
      </p:sp>
      <p:sp>
        <p:nvSpPr>
          <p:cNvPr id="281" name="TextBox 280">
            <a:extLst>
              <a:ext uri="{FF2B5EF4-FFF2-40B4-BE49-F238E27FC236}">
                <a16:creationId xmlns:a16="http://schemas.microsoft.com/office/drawing/2014/main" id="{A471E123-4012-B5C9-727E-8B523BF86578}"/>
              </a:ext>
            </a:extLst>
          </p:cNvPr>
          <p:cNvSpPr txBox="1"/>
          <p:nvPr/>
        </p:nvSpPr>
        <p:spPr bwMode="auto">
          <a:xfrm>
            <a:off x="10375318" y="471508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54</a:t>
            </a:r>
          </a:p>
        </p:txBody>
      </p:sp>
      <p:sp>
        <p:nvSpPr>
          <p:cNvPr id="282" name="TextBox 281">
            <a:extLst>
              <a:ext uri="{FF2B5EF4-FFF2-40B4-BE49-F238E27FC236}">
                <a16:creationId xmlns:a16="http://schemas.microsoft.com/office/drawing/2014/main" id="{5AC25DA6-2A88-1E69-81E4-CC90AAE1E073}"/>
              </a:ext>
            </a:extLst>
          </p:cNvPr>
          <p:cNvSpPr txBox="1"/>
          <p:nvPr/>
        </p:nvSpPr>
        <p:spPr bwMode="auto">
          <a:xfrm>
            <a:off x="10707727" y="471508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283" name="TextBox 282">
            <a:extLst>
              <a:ext uri="{FF2B5EF4-FFF2-40B4-BE49-F238E27FC236}">
                <a16:creationId xmlns:a16="http://schemas.microsoft.com/office/drawing/2014/main" id="{2F343FC7-F5C7-8478-9727-A2347D51FBFB}"/>
              </a:ext>
            </a:extLst>
          </p:cNvPr>
          <p:cNvSpPr txBox="1"/>
          <p:nvPr/>
        </p:nvSpPr>
        <p:spPr bwMode="auto">
          <a:xfrm>
            <a:off x="7257338" y="407727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284" name="TextBox 283">
            <a:extLst>
              <a:ext uri="{FF2B5EF4-FFF2-40B4-BE49-F238E27FC236}">
                <a16:creationId xmlns:a16="http://schemas.microsoft.com/office/drawing/2014/main" id="{2AF29450-1F3A-3C7F-6E34-56D0F5259EA6}"/>
              </a:ext>
            </a:extLst>
          </p:cNvPr>
          <p:cNvSpPr txBox="1"/>
          <p:nvPr/>
        </p:nvSpPr>
        <p:spPr bwMode="auto">
          <a:xfrm>
            <a:off x="7257338" y="361279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285" name="TextBox 284">
            <a:extLst>
              <a:ext uri="{FF2B5EF4-FFF2-40B4-BE49-F238E27FC236}">
                <a16:creationId xmlns:a16="http://schemas.microsoft.com/office/drawing/2014/main" id="{3003F478-56DD-E8EC-8B61-E4CA9993A942}"/>
              </a:ext>
            </a:extLst>
          </p:cNvPr>
          <p:cNvSpPr txBox="1"/>
          <p:nvPr/>
        </p:nvSpPr>
        <p:spPr bwMode="auto">
          <a:xfrm>
            <a:off x="7257338" y="315419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286" name="TextBox 285">
            <a:extLst>
              <a:ext uri="{FF2B5EF4-FFF2-40B4-BE49-F238E27FC236}">
                <a16:creationId xmlns:a16="http://schemas.microsoft.com/office/drawing/2014/main" id="{699CC6A5-6044-39B5-6C8B-85D7B1461C1E}"/>
              </a:ext>
            </a:extLst>
          </p:cNvPr>
          <p:cNvSpPr txBox="1"/>
          <p:nvPr/>
        </p:nvSpPr>
        <p:spPr bwMode="auto">
          <a:xfrm>
            <a:off x="7257338" y="269843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287" name="TextBox 286">
            <a:extLst>
              <a:ext uri="{FF2B5EF4-FFF2-40B4-BE49-F238E27FC236}">
                <a16:creationId xmlns:a16="http://schemas.microsoft.com/office/drawing/2014/main" id="{1F41E2B5-0753-3487-E73D-F4D16E5E59AC}"/>
              </a:ext>
            </a:extLst>
          </p:cNvPr>
          <p:cNvSpPr txBox="1"/>
          <p:nvPr/>
        </p:nvSpPr>
        <p:spPr bwMode="auto">
          <a:xfrm>
            <a:off x="7162402" y="2225073"/>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grpSp>
        <p:nvGrpSpPr>
          <p:cNvPr id="586" name="Group 585">
            <a:extLst>
              <a:ext uri="{FF2B5EF4-FFF2-40B4-BE49-F238E27FC236}">
                <a16:creationId xmlns:a16="http://schemas.microsoft.com/office/drawing/2014/main" id="{D451F39A-3357-5624-D4AC-F3665E4958D0}"/>
              </a:ext>
            </a:extLst>
          </p:cNvPr>
          <p:cNvGrpSpPr/>
          <p:nvPr/>
        </p:nvGrpSpPr>
        <p:grpSpPr>
          <a:xfrm>
            <a:off x="7647433" y="2380297"/>
            <a:ext cx="2897041" cy="2117194"/>
            <a:chOff x="7469504" y="2380297"/>
            <a:chExt cx="2897041" cy="2117194"/>
          </a:xfrm>
        </p:grpSpPr>
        <p:grpSp>
          <p:nvGrpSpPr>
            <p:cNvPr id="388" name="Group 387">
              <a:extLst>
                <a:ext uri="{FF2B5EF4-FFF2-40B4-BE49-F238E27FC236}">
                  <a16:creationId xmlns:a16="http://schemas.microsoft.com/office/drawing/2014/main" id="{56093A1A-7858-5362-7137-132000F09991}"/>
                </a:ext>
              </a:extLst>
            </p:cNvPr>
            <p:cNvGrpSpPr/>
            <p:nvPr/>
          </p:nvGrpSpPr>
          <p:grpSpPr>
            <a:xfrm>
              <a:off x="7469504" y="2380297"/>
              <a:ext cx="68581" cy="66566"/>
              <a:chOff x="9055417" y="4003358"/>
              <a:chExt cx="68581" cy="66566"/>
            </a:xfrm>
          </p:grpSpPr>
          <p:cxnSp>
            <p:nvCxnSpPr>
              <p:cNvPr id="389" name="Straight Connector 388">
                <a:extLst>
                  <a:ext uri="{FF2B5EF4-FFF2-40B4-BE49-F238E27FC236}">
                    <a16:creationId xmlns:a16="http://schemas.microsoft.com/office/drawing/2014/main" id="{EF339913-7BC0-BD39-3D3C-AD022DA81F82}"/>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4CB4A772-B404-3265-C4DC-70FE524B43B2}"/>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585" name="Group 584">
              <a:extLst>
                <a:ext uri="{FF2B5EF4-FFF2-40B4-BE49-F238E27FC236}">
                  <a16:creationId xmlns:a16="http://schemas.microsoft.com/office/drawing/2014/main" id="{EC41017A-1BF0-0CF8-EA3C-4ADEDEE305E6}"/>
                </a:ext>
              </a:extLst>
            </p:cNvPr>
            <p:cNvGrpSpPr/>
            <p:nvPr/>
          </p:nvGrpSpPr>
          <p:grpSpPr>
            <a:xfrm>
              <a:off x="7742497" y="2700955"/>
              <a:ext cx="2624048" cy="1796536"/>
              <a:chOff x="7742497" y="2700955"/>
              <a:chExt cx="2624048" cy="1796536"/>
            </a:xfrm>
          </p:grpSpPr>
          <p:grpSp>
            <p:nvGrpSpPr>
              <p:cNvPr id="391" name="Group 390">
                <a:extLst>
                  <a:ext uri="{FF2B5EF4-FFF2-40B4-BE49-F238E27FC236}">
                    <a16:creationId xmlns:a16="http://schemas.microsoft.com/office/drawing/2014/main" id="{15EF245F-FE57-ACA9-AB50-4CCF614A247D}"/>
                  </a:ext>
                </a:extLst>
              </p:cNvPr>
              <p:cNvGrpSpPr/>
              <p:nvPr/>
            </p:nvGrpSpPr>
            <p:grpSpPr>
              <a:xfrm>
                <a:off x="10297964" y="4430925"/>
                <a:ext cx="68581" cy="66566"/>
                <a:chOff x="9055417" y="4003358"/>
                <a:chExt cx="68581" cy="66566"/>
              </a:xfrm>
            </p:grpSpPr>
            <p:cxnSp>
              <p:nvCxnSpPr>
                <p:cNvPr id="392" name="Straight Connector 391">
                  <a:extLst>
                    <a:ext uri="{FF2B5EF4-FFF2-40B4-BE49-F238E27FC236}">
                      <a16:creationId xmlns:a16="http://schemas.microsoft.com/office/drawing/2014/main" id="{FAB890B5-7F89-E18B-1C0D-B1DED04A9E28}"/>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4AFEE819-3693-32B8-D7C7-18BE2BA1202E}"/>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96" name="Group 395">
                <a:extLst>
                  <a:ext uri="{FF2B5EF4-FFF2-40B4-BE49-F238E27FC236}">
                    <a16:creationId xmlns:a16="http://schemas.microsoft.com/office/drawing/2014/main" id="{6993A6CA-824B-48F7-40EA-AD61636B3B0F}"/>
                  </a:ext>
                </a:extLst>
              </p:cNvPr>
              <p:cNvGrpSpPr/>
              <p:nvPr/>
            </p:nvGrpSpPr>
            <p:grpSpPr>
              <a:xfrm>
                <a:off x="9885525" y="4187938"/>
                <a:ext cx="68581" cy="66566"/>
                <a:chOff x="9055417" y="4003358"/>
                <a:chExt cx="68581" cy="66566"/>
              </a:xfrm>
            </p:grpSpPr>
            <p:cxnSp>
              <p:nvCxnSpPr>
                <p:cNvPr id="397" name="Straight Connector 396">
                  <a:extLst>
                    <a:ext uri="{FF2B5EF4-FFF2-40B4-BE49-F238E27FC236}">
                      <a16:creationId xmlns:a16="http://schemas.microsoft.com/office/drawing/2014/main" id="{93A8B7F4-FF5F-E196-1B14-3EEDE3F1ADEB}"/>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23F95231-4D86-AFAE-E08B-BB57023BDC89}"/>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99" name="Group 398">
                <a:extLst>
                  <a:ext uri="{FF2B5EF4-FFF2-40B4-BE49-F238E27FC236}">
                    <a16:creationId xmlns:a16="http://schemas.microsoft.com/office/drawing/2014/main" id="{C054F101-6EB8-B190-BAA2-485A29414ACA}"/>
                  </a:ext>
                </a:extLst>
              </p:cNvPr>
              <p:cNvGrpSpPr/>
              <p:nvPr/>
            </p:nvGrpSpPr>
            <p:grpSpPr>
              <a:xfrm>
                <a:off x="9853553" y="4031275"/>
                <a:ext cx="68581" cy="66566"/>
                <a:chOff x="9055417" y="4003358"/>
                <a:chExt cx="68581" cy="66566"/>
              </a:xfrm>
            </p:grpSpPr>
            <p:cxnSp>
              <p:nvCxnSpPr>
                <p:cNvPr id="400" name="Straight Connector 399">
                  <a:extLst>
                    <a:ext uri="{FF2B5EF4-FFF2-40B4-BE49-F238E27FC236}">
                      <a16:creationId xmlns:a16="http://schemas.microsoft.com/office/drawing/2014/main" id="{8D8E6A4B-58A9-5BD5-2531-8EDD11DBF69C}"/>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52269987-AC93-78E9-09BB-2C9563F32CBC}"/>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02" name="Group 401">
                <a:extLst>
                  <a:ext uri="{FF2B5EF4-FFF2-40B4-BE49-F238E27FC236}">
                    <a16:creationId xmlns:a16="http://schemas.microsoft.com/office/drawing/2014/main" id="{48D91322-1F8B-AD99-6D44-836149A64FA1}"/>
                  </a:ext>
                </a:extLst>
              </p:cNvPr>
              <p:cNvGrpSpPr/>
              <p:nvPr/>
            </p:nvGrpSpPr>
            <p:grpSpPr>
              <a:xfrm>
                <a:off x="9575396" y="4031275"/>
                <a:ext cx="68581" cy="66566"/>
                <a:chOff x="9055417" y="4003358"/>
                <a:chExt cx="68581" cy="66566"/>
              </a:xfrm>
            </p:grpSpPr>
            <p:cxnSp>
              <p:nvCxnSpPr>
                <p:cNvPr id="403" name="Straight Connector 402">
                  <a:extLst>
                    <a:ext uri="{FF2B5EF4-FFF2-40B4-BE49-F238E27FC236}">
                      <a16:creationId xmlns:a16="http://schemas.microsoft.com/office/drawing/2014/main" id="{32DE0022-E7D7-D945-A761-C7731685ED76}"/>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4ED0A58B-D368-8C61-6699-07F7B88D5002}"/>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05" name="Group 404">
                <a:extLst>
                  <a:ext uri="{FF2B5EF4-FFF2-40B4-BE49-F238E27FC236}">
                    <a16:creationId xmlns:a16="http://schemas.microsoft.com/office/drawing/2014/main" id="{EA7CB824-FAF2-BAD8-66B6-1D6BFD17A828}"/>
                  </a:ext>
                </a:extLst>
              </p:cNvPr>
              <p:cNvGrpSpPr/>
              <p:nvPr/>
            </p:nvGrpSpPr>
            <p:grpSpPr>
              <a:xfrm>
                <a:off x="9505058" y="4031275"/>
                <a:ext cx="68581" cy="66566"/>
                <a:chOff x="9055417" y="4003358"/>
                <a:chExt cx="68581" cy="66566"/>
              </a:xfrm>
            </p:grpSpPr>
            <p:cxnSp>
              <p:nvCxnSpPr>
                <p:cNvPr id="406" name="Straight Connector 405">
                  <a:extLst>
                    <a:ext uri="{FF2B5EF4-FFF2-40B4-BE49-F238E27FC236}">
                      <a16:creationId xmlns:a16="http://schemas.microsoft.com/office/drawing/2014/main" id="{4D137BBF-6499-5330-F4BB-9D0CA7B1CFDF}"/>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9120B305-BC4F-1108-1229-3225F0377032}"/>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08" name="Group 407">
                <a:extLst>
                  <a:ext uri="{FF2B5EF4-FFF2-40B4-BE49-F238E27FC236}">
                    <a16:creationId xmlns:a16="http://schemas.microsoft.com/office/drawing/2014/main" id="{910F2722-A4A8-7F26-12D2-B269AFC0BA47}"/>
                  </a:ext>
                </a:extLst>
              </p:cNvPr>
              <p:cNvGrpSpPr/>
              <p:nvPr/>
            </p:nvGrpSpPr>
            <p:grpSpPr>
              <a:xfrm>
                <a:off x="9428325" y="3935359"/>
                <a:ext cx="68581" cy="66566"/>
                <a:chOff x="9055417" y="4003358"/>
                <a:chExt cx="68581" cy="66566"/>
              </a:xfrm>
            </p:grpSpPr>
            <p:cxnSp>
              <p:nvCxnSpPr>
                <p:cNvPr id="409" name="Straight Connector 408">
                  <a:extLst>
                    <a:ext uri="{FF2B5EF4-FFF2-40B4-BE49-F238E27FC236}">
                      <a16:creationId xmlns:a16="http://schemas.microsoft.com/office/drawing/2014/main" id="{C34FEB26-4B42-520F-8753-B5AEAA9238A2}"/>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3327D5E7-0371-E78F-FF11-453F0931772C}"/>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11" name="Group 410">
                <a:extLst>
                  <a:ext uri="{FF2B5EF4-FFF2-40B4-BE49-F238E27FC236}">
                    <a16:creationId xmlns:a16="http://schemas.microsoft.com/office/drawing/2014/main" id="{E6C1D007-7E04-D6ED-0A41-9ACBEE4A4A43}"/>
                  </a:ext>
                </a:extLst>
              </p:cNvPr>
              <p:cNvGrpSpPr/>
              <p:nvPr/>
            </p:nvGrpSpPr>
            <p:grpSpPr>
              <a:xfrm>
                <a:off x="9242887" y="3935359"/>
                <a:ext cx="68581" cy="66566"/>
                <a:chOff x="9055417" y="4003358"/>
                <a:chExt cx="68581" cy="66566"/>
              </a:xfrm>
            </p:grpSpPr>
            <p:cxnSp>
              <p:nvCxnSpPr>
                <p:cNvPr id="412" name="Straight Connector 411">
                  <a:extLst>
                    <a:ext uri="{FF2B5EF4-FFF2-40B4-BE49-F238E27FC236}">
                      <a16:creationId xmlns:a16="http://schemas.microsoft.com/office/drawing/2014/main" id="{B5DA0E35-F88F-5631-82E6-2545DE19838C}"/>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5BC59FC2-529E-D4F4-E581-070DA34A0551}"/>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14" name="Group 413">
                <a:extLst>
                  <a:ext uri="{FF2B5EF4-FFF2-40B4-BE49-F238E27FC236}">
                    <a16:creationId xmlns:a16="http://schemas.microsoft.com/office/drawing/2014/main" id="{3E56AFC7-9DFF-6506-FECA-D1F288258B61}"/>
                  </a:ext>
                </a:extLst>
              </p:cNvPr>
              <p:cNvGrpSpPr/>
              <p:nvPr/>
            </p:nvGrpSpPr>
            <p:grpSpPr>
              <a:xfrm>
                <a:off x="9114999" y="3865020"/>
                <a:ext cx="68581" cy="66566"/>
                <a:chOff x="9055417" y="4003358"/>
                <a:chExt cx="68581" cy="66566"/>
              </a:xfrm>
            </p:grpSpPr>
            <p:cxnSp>
              <p:nvCxnSpPr>
                <p:cNvPr id="415" name="Straight Connector 414">
                  <a:extLst>
                    <a:ext uri="{FF2B5EF4-FFF2-40B4-BE49-F238E27FC236}">
                      <a16:creationId xmlns:a16="http://schemas.microsoft.com/office/drawing/2014/main" id="{C9E78156-0F02-A8A5-23FA-84BD8201D897}"/>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DF9B1B6E-631A-9D9B-FB7E-A89B0F912171}"/>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17" name="Group 416">
                <a:extLst>
                  <a:ext uri="{FF2B5EF4-FFF2-40B4-BE49-F238E27FC236}">
                    <a16:creationId xmlns:a16="http://schemas.microsoft.com/office/drawing/2014/main" id="{D2AE9969-6E50-4DF4-003C-D956CB3D9896}"/>
                  </a:ext>
                </a:extLst>
              </p:cNvPr>
              <p:cNvGrpSpPr/>
              <p:nvPr/>
            </p:nvGrpSpPr>
            <p:grpSpPr>
              <a:xfrm>
                <a:off x="9031872" y="3721145"/>
                <a:ext cx="68581" cy="66566"/>
                <a:chOff x="9055417" y="4003358"/>
                <a:chExt cx="68581" cy="66566"/>
              </a:xfrm>
            </p:grpSpPr>
            <p:cxnSp>
              <p:nvCxnSpPr>
                <p:cNvPr id="418" name="Straight Connector 417">
                  <a:extLst>
                    <a:ext uri="{FF2B5EF4-FFF2-40B4-BE49-F238E27FC236}">
                      <a16:creationId xmlns:a16="http://schemas.microsoft.com/office/drawing/2014/main" id="{1C2DD04E-BF69-DB24-2E99-551391844056}"/>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FA65EE14-FF6F-F241-D2F5-ED236D2C210E}"/>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20" name="Group 419">
                <a:extLst>
                  <a:ext uri="{FF2B5EF4-FFF2-40B4-BE49-F238E27FC236}">
                    <a16:creationId xmlns:a16="http://schemas.microsoft.com/office/drawing/2014/main" id="{BC5C555B-DC7F-DA48-3F7A-D74A69E7D94B}"/>
                  </a:ext>
                </a:extLst>
              </p:cNvPr>
              <p:cNvGrpSpPr/>
              <p:nvPr/>
            </p:nvGrpSpPr>
            <p:grpSpPr>
              <a:xfrm>
                <a:off x="9019083" y="3721145"/>
                <a:ext cx="68581" cy="66566"/>
                <a:chOff x="9055417" y="4003358"/>
                <a:chExt cx="68581" cy="66566"/>
              </a:xfrm>
            </p:grpSpPr>
            <p:cxnSp>
              <p:nvCxnSpPr>
                <p:cNvPr id="421" name="Straight Connector 420">
                  <a:extLst>
                    <a:ext uri="{FF2B5EF4-FFF2-40B4-BE49-F238E27FC236}">
                      <a16:creationId xmlns:a16="http://schemas.microsoft.com/office/drawing/2014/main" id="{3CB2A4CA-1F62-AB3B-CC74-046FEB1BA35C}"/>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20D77265-764C-B4D8-0DEC-BE4A8680C238}"/>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23" name="Group 422">
                <a:extLst>
                  <a:ext uri="{FF2B5EF4-FFF2-40B4-BE49-F238E27FC236}">
                    <a16:creationId xmlns:a16="http://schemas.microsoft.com/office/drawing/2014/main" id="{B582BDD2-D147-DFC7-9406-78E33AC62082}"/>
                  </a:ext>
                </a:extLst>
              </p:cNvPr>
              <p:cNvGrpSpPr/>
              <p:nvPr/>
            </p:nvGrpSpPr>
            <p:grpSpPr>
              <a:xfrm>
                <a:off x="8958336" y="3721145"/>
                <a:ext cx="68581" cy="66566"/>
                <a:chOff x="9055417" y="4003358"/>
                <a:chExt cx="68581" cy="66566"/>
              </a:xfrm>
            </p:grpSpPr>
            <p:cxnSp>
              <p:nvCxnSpPr>
                <p:cNvPr id="424" name="Straight Connector 423">
                  <a:extLst>
                    <a:ext uri="{FF2B5EF4-FFF2-40B4-BE49-F238E27FC236}">
                      <a16:creationId xmlns:a16="http://schemas.microsoft.com/office/drawing/2014/main" id="{6CA0480D-ED98-621F-08FC-EB249F78EEF1}"/>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142396A6-628E-8EB6-0383-BEE5F262AD1A}"/>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26" name="Group 425">
                <a:extLst>
                  <a:ext uri="{FF2B5EF4-FFF2-40B4-BE49-F238E27FC236}">
                    <a16:creationId xmlns:a16="http://schemas.microsoft.com/office/drawing/2014/main" id="{B6926FEB-D4ED-C4B2-1C9C-8BD42DCA3AFD}"/>
                  </a:ext>
                </a:extLst>
              </p:cNvPr>
              <p:cNvGrpSpPr/>
              <p:nvPr/>
            </p:nvGrpSpPr>
            <p:grpSpPr>
              <a:xfrm>
                <a:off x="8945548" y="3721145"/>
                <a:ext cx="68581" cy="66566"/>
                <a:chOff x="9055417" y="4003358"/>
                <a:chExt cx="68581" cy="66566"/>
              </a:xfrm>
            </p:grpSpPr>
            <p:cxnSp>
              <p:nvCxnSpPr>
                <p:cNvPr id="427" name="Straight Connector 426">
                  <a:extLst>
                    <a:ext uri="{FF2B5EF4-FFF2-40B4-BE49-F238E27FC236}">
                      <a16:creationId xmlns:a16="http://schemas.microsoft.com/office/drawing/2014/main" id="{38E3CFB5-D743-1039-094F-A202ABD11739}"/>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824F1BDB-0B90-9BAB-A5D8-630D82BFEE3B}"/>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29" name="Group 428">
                <a:extLst>
                  <a:ext uri="{FF2B5EF4-FFF2-40B4-BE49-F238E27FC236}">
                    <a16:creationId xmlns:a16="http://schemas.microsoft.com/office/drawing/2014/main" id="{2CE68CAB-0834-04E1-8B33-0D5B28DEF6BA}"/>
                  </a:ext>
                </a:extLst>
              </p:cNvPr>
              <p:cNvGrpSpPr/>
              <p:nvPr/>
            </p:nvGrpSpPr>
            <p:grpSpPr>
              <a:xfrm>
                <a:off x="8932759" y="3721145"/>
                <a:ext cx="68581" cy="66566"/>
                <a:chOff x="9055417" y="4003358"/>
                <a:chExt cx="68581" cy="66566"/>
              </a:xfrm>
            </p:grpSpPr>
            <p:cxnSp>
              <p:nvCxnSpPr>
                <p:cNvPr id="430" name="Straight Connector 429">
                  <a:extLst>
                    <a:ext uri="{FF2B5EF4-FFF2-40B4-BE49-F238E27FC236}">
                      <a16:creationId xmlns:a16="http://schemas.microsoft.com/office/drawing/2014/main" id="{A9CBDB29-E28D-0804-32A8-17DEF53116D8}"/>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148D84D0-9D91-481C-C6B4-B336C94EBD6C}"/>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32" name="Group 431">
                <a:extLst>
                  <a:ext uri="{FF2B5EF4-FFF2-40B4-BE49-F238E27FC236}">
                    <a16:creationId xmlns:a16="http://schemas.microsoft.com/office/drawing/2014/main" id="{ECB6A13D-3871-0937-BFAC-826A6657BED7}"/>
                  </a:ext>
                </a:extLst>
              </p:cNvPr>
              <p:cNvGrpSpPr/>
              <p:nvPr/>
            </p:nvGrpSpPr>
            <p:grpSpPr>
              <a:xfrm>
                <a:off x="8916773" y="3721145"/>
                <a:ext cx="68581" cy="66566"/>
                <a:chOff x="9055417" y="4003358"/>
                <a:chExt cx="68581" cy="66566"/>
              </a:xfrm>
            </p:grpSpPr>
            <p:cxnSp>
              <p:nvCxnSpPr>
                <p:cNvPr id="433" name="Straight Connector 432">
                  <a:extLst>
                    <a:ext uri="{FF2B5EF4-FFF2-40B4-BE49-F238E27FC236}">
                      <a16:creationId xmlns:a16="http://schemas.microsoft.com/office/drawing/2014/main" id="{035A2287-FB05-6FD6-D52C-48E6C2C38BE7}"/>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4BF97008-6B5D-5129-C636-1CD41EFFF824}"/>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35" name="Group 434">
                <a:extLst>
                  <a:ext uri="{FF2B5EF4-FFF2-40B4-BE49-F238E27FC236}">
                    <a16:creationId xmlns:a16="http://schemas.microsoft.com/office/drawing/2014/main" id="{B0281650-7820-245A-AEA6-118FC055555F}"/>
                  </a:ext>
                </a:extLst>
              </p:cNvPr>
              <p:cNvGrpSpPr/>
              <p:nvPr/>
            </p:nvGrpSpPr>
            <p:grpSpPr>
              <a:xfrm>
                <a:off x="8875209" y="3721145"/>
                <a:ext cx="68581" cy="66566"/>
                <a:chOff x="9055417" y="4003358"/>
                <a:chExt cx="68581" cy="66566"/>
              </a:xfrm>
            </p:grpSpPr>
            <p:cxnSp>
              <p:nvCxnSpPr>
                <p:cNvPr id="436" name="Straight Connector 435">
                  <a:extLst>
                    <a:ext uri="{FF2B5EF4-FFF2-40B4-BE49-F238E27FC236}">
                      <a16:creationId xmlns:a16="http://schemas.microsoft.com/office/drawing/2014/main" id="{DA13FEB7-1F77-EABB-BB9F-B35D7B1EFE39}"/>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EA7137DD-F0BF-9A8C-BB82-77668A7B16F1}"/>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38" name="Group 437">
                <a:extLst>
                  <a:ext uri="{FF2B5EF4-FFF2-40B4-BE49-F238E27FC236}">
                    <a16:creationId xmlns:a16="http://schemas.microsoft.com/office/drawing/2014/main" id="{454875AA-4773-EE4F-1E2F-17924EEC7D04}"/>
                  </a:ext>
                </a:extLst>
              </p:cNvPr>
              <p:cNvGrpSpPr/>
              <p:nvPr/>
            </p:nvGrpSpPr>
            <p:grpSpPr>
              <a:xfrm>
                <a:off x="8859223" y="3721145"/>
                <a:ext cx="68581" cy="66566"/>
                <a:chOff x="9055417" y="4003358"/>
                <a:chExt cx="68581" cy="66566"/>
              </a:xfrm>
            </p:grpSpPr>
            <p:cxnSp>
              <p:nvCxnSpPr>
                <p:cNvPr id="439" name="Straight Connector 438">
                  <a:extLst>
                    <a:ext uri="{FF2B5EF4-FFF2-40B4-BE49-F238E27FC236}">
                      <a16:creationId xmlns:a16="http://schemas.microsoft.com/office/drawing/2014/main" id="{748C8D57-B30E-199B-9D44-7CB247FCFE7D}"/>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64D873F4-BFAC-72F4-803B-7B40A4ABEF80}"/>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41" name="Group 440">
                <a:extLst>
                  <a:ext uri="{FF2B5EF4-FFF2-40B4-BE49-F238E27FC236}">
                    <a16:creationId xmlns:a16="http://schemas.microsoft.com/office/drawing/2014/main" id="{6C973143-DF4A-8949-5A1E-C9E80536EC2F}"/>
                  </a:ext>
                </a:extLst>
              </p:cNvPr>
              <p:cNvGrpSpPr/>
              <p:nvPr/>
            </p:nvGrpSpPr>
            <p:grpSpPr>
              <a:xfrm>
                <a:off x="8756912" y="3689173"/>
                <a:ext cx="68581" cy="66566"/>
                <a:chOff x="9055417" y="4003358"/>
                <a:chExt cx="68581" cy="66566"/>
              </a:xfrm>
            </p:grpSpPr>
            <p:cxnSp>
              <p:nvCxnSpPr>
                <p:cNvPr id="442" name="Straight Connector 441">
                  <a:extLst>
                    <a:ext uri="{FF2B5EF4-FFF2-40B4-BE49-F238E27FC236}">
                      <a16:creationId xmlns:a16="http://schemas.microsoft.com/office/drawing/2014/main" id="{D46433D7-22D4-6E52-D840-C6A743B41780}"/>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C57C251B-199F-DBB9-0F67-7C3C27054E8B}"/>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44" name="Group 443">
                <a:extLst>
                  <a:ext uri="{FF2B5EF4-FFF2-40B4-BE49-F238E27FC236}">
                    <a16:creationId xmlns:a16="http://schemas.microsoft.com/office/drawing/2014/main" id="{43DD64A6-0F39-CCC2-2777-D3383C8BBFA8}"/>
                  </a:ext>
                </a:extLst>
              </p:cNvPr>
              <p:cNvGrpSpPr/>
              <p:nvPr/>
            </p:nvGrpSpPr>
            <p:grpSpPr>
              <a:xfrm>
                <a:off x="8747387" y="3641548"/>
                <a:ext cx="68581" cy="66566"/>
                <a:chOff x="9055417" y="4003358"/>
                <a:chExt cx="68581" cy="66566"/>
              </a:xfrm>
            </p:grpSpPr>
            <p:cxnSp>
              <p:nvCxnSpPr>
                <p:cNvPr id="445" name="Straight Connector 444">
                  <a:extLst>
                    <a:ext uri="{FF2B5EF4-FFF2-40B4-BE49-F238E27FC236}">
                      <a16:creationId xmlns:a16="http://schemas.microsoft.com/office/drawing/2014/main" id="{AFEBFDFF-EC06-6534-96AF-FCE45286BC81}"/>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0774F8F1-B26A-F415-457F-2BC68CF5E4DE}"/>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47" name="Group 446">
                <a:extLst>
                  <a:ext uri="{FF2B5EF4-FFF2-40B4-BE49-F238E27FC236}">
                    <a16:creationId xmlns:a16="http://schemas.microsoft.com/office/drawing/2014/main" id="{5593DD91-8AF4-E87D-E4AD-0EDFBABC8CFA}"/>
                  </a:ext>
                </a:extLst>
              </p:cNvPr>
              <p:cNvGrpSpPr/>
              <p:nvPr/>
            </p:nvGrpSpPr>
            <p:grpSpPr>
              <a:xfrm>
                <a:off x="8716431" y="3608211"/>
                <a:ext cx="68581" cy="66566"/>
                <a:chOff x="9055417" y="4003358"/>
                <a:chExt cx="68581" cy="66566"/>
              </a:xfrm>
            </p:grpSpPr>
            <p:cxnSp>
              <p:nvCxnSpPr>
                <p:cNvPr id="448" name="Straight Connector 447">
                  <a:extLst>
                    <a:ext uri="{FF2B5EF4-FFF2-40B4-BE49-F238E27FC236}">
                      <a16:creationId xmlns:a16="http://schemas.microsoft.com/office/drawing/2014/main" id="{E49FAC88-3A97-CFDB-62C9-B9CCDB1AC75F}"/>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DE603977-2B02-F149-D91B-367DDD48C7CB}"/>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50" name="Group 449">
                <a:extLst>
                  <a:ext uri="{FF2B5EF4-FFF2-40B4-BE49-F238E27FC236}">
                    <a16:creationId xmlns:a16="http://schemas.microsoft.com/office/drawing/2014/main" id="{60CC6C52-2BA8-AFC8-F2C6-D3A9B7B5360B}"/>
                  </a:ext>
                </a:extLst>
              </p:cNvPr>
              <p:cNvGrpSpPr/>
              <p:nvPr/>
            </p:nvGrpSpPr>
            <p:grpSpPr>
              <a:xfrm>
                <a:off x="8644994" y="3608211"/>
                <a:ext cx="68581" cy="66566"/>
                <a:chOff x="9055417" y="4003358"/>
                <a:chExt cx="68581" cy="66566"/>
              </a:xfrm>
            </p:grpSpPr>
            <p:cxnSp>
              <p:nvCxnSpPr>
                <p:cNvPr id="451" name="Straight Connector 450">
                  <a:extLst>
                    <a:ext uri="{FF2B5EF4-FFF2-40B4-BE49-F238E27FC236}">
                      <a16:creationId xmlns:a16="http://schemas.microsoft.com/office/drawing/2014/main" id="{C28796EA-4263-FF70-BF5C-40CE9C6C0AA7}"/>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3DEEAA31-575B-E994-0F60-3A2BED334701}"/>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53" name="Group 452">
                <a:extLst>
                  <a:ext uri="{FF2B5EF4-FFF2-40B4-BE49-F238E27FC236}">
                    <a16:creationId xmlns:a16="http://schemas.microsoft.com/office/drawing/2014/main" id="{524A5583-05D4-DA78-F9F8-44060B6BD2DB}"/>
                  </a:ext>
                </a:extLst>
              </p:cNvPr>
              <p:cNvGrpSpPr/>
              <p:nvPr/>
            </p:nvGrpSpPr>
            <p:grpSpPr>
              <a:xfrm>
                <a:off x="8609275" y="3505818"/>
                <a:ext cx="68581" cy="66566"/>
                <a:chOff x="9055417" y="4003358"/>
                <a:chExt cx="68581" cy="66566"/>
              </a:xfrm>
            </p:grpSpPr>
            <p:cxnSp>
              <p:nvCxnSpPr>
                <p:cNvPr id="454" name="Straight Connector 453">
                  <a:extLst>
                    <a:ext uri="{FF2B5EF4-FFF2-40B4-BE49-F238E27FC236}">
                      <a16:creationId xmlns:a16="http://schemas.microsoft.com/office/drawing/2014/main" id="{8E623F10-DE61-C545-2D40-2523AD21C56A}"/>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47EF7074-3600-03D9-81D7-DE630823AEC5}"/>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56" name="Group 455">
                <a:extLst>
                  <a:ext uri="{FF2B5EF4-FFF2-40B4-BE49-F238E27FC236}">
                    <a16:creationId xmlns:a16="http://schemas.microsoft.com/office/drawing/2014/main" id="{8153BA26-89C6-57B3-31B2-265E95CDD0BF}"/>
                  </a:ext>
                </a:extLst>
              </p:cNvPr>
              <p:cNvGrpSpPr/>
              <p:nvPr/>
            </p:nvGrpSpPr>
            <p:grpSpPr>
              <a:xfrm>
                <a:off x="8590225" y="3470099"/>
                <a:ext cx="68581" cy="66566"/>
                <a:chOff x="9055417" y="4003358"/>
                <a:chExt cx="68581" cy="66566"/>
              </a:xfrm>
            </p:grpSpPr>
            <p:cxnSp>
              <p:nvCxnSpPr>
                <p:cNvPr id="457" name="Straight Connector 456">
                  <a:extLst>
                    <a:ext uri="{FF2B5EF4-FFF2-40B4-BE49-F238E27FC236}">
                      <a16:creationId xmlns:a16="http://schemas.microsoft.com/office/drawing/2014/main" id="{192C7322-724D-2B2F-AC57-51F0BAECF482}"/>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0787B5A9-8A44-FDF5-749C-FC4AD8BA1DC0}"/>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59" name="Group 458">
                <a:extLst>
                  <a:ext uri="{FF2B5EF4-FFF2-40B4-BE49-F238E27FC236}">
                    <a16:creationId xmlns:a16="http://schemas.microsoft.com/office/drawing/2014/main" id="{DBB03122-2DAE-A950-907F-3DD923177C10}"/>
                  </a:ext>
                </a:extLst>
              </p:cNvPr>
              <p:cNvGrpSpPr/>
              <p:nvPr/>
            </p:nvGrpSpPr>
            <p:grpSpPr>
              <a:xfrm>
                <a:off x="8535457" y="3403424"/>
                <a:ext cx="68581" cy="66566"/>
                <a:chOff x="9055417" y="4003358"/>
                <a:chExt cx="68581" cy="66566"/>
              </a:xfrm>
            </p:grpSpPr>
            <p:cxnSp>
              <p:nvCxnSpPr>
                <p:cNvPr id="460" name="Straight Connector 459">
                  <a:extLst>
                    <a:ext uri="{FF2B5EF4-FFF2-40B4-BE49-F238E27FC236}">
                      <a16:creationId xmlns:a16="http://schemas.microsoft.com/office/drawing/2014/main" id="{D8A506F8-327E-80FD-5DA7-A9AB24EA0564}"/>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6BC9DD2F-1CF3-8659-7686-350620105976}"/>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62" name="Group 461">
                <a:extLst>
                  <a:ext uri="{FF2B5EF4-FFF2-40B4-BE49-F238E27FC236}">
                    <a16:creationId xmlns:a16="http://schemas.microsoft.com/office/drawing/2014/main" id="{E525D2D9-2F58-2E5F-3269-B2B858199BC7}"/>
                  </a:ext>
                </a:extLst>
              </p:cNvPr>
              <p:cNvGrpSpPr/>
              <p:nvPr/>
            </p:nvGrpSpPr>
            <p:grpSpPr>
              <a:xfrm>
                <a:off x="8499738" y="3403424"/>
                <a:ext cx="68581" cy="66566"/>
                <a:chOff x="9055417" y="4003358"/>
                <a:chExt cx="68581" cy="66566"/>
              </a:xfrm>
            </p:grpSpPr>
            <p:cxnSp>
              <p:nvCxnSpPr>
                <p:cNvPr id="463" name="Straight Connector 462">
                  <a:extLst>
                    <a:ext uri="{FF2B5EF4-FFF2-40B4-BE49-F238E27FC236}">
                      <a16:creationId xmlns:a16="http://schemas.microsoft.com/office/drawing/2014/main" id="{27A2E491-5E0D-BCC3-DBF5-E2C052E1E9FD}"/>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C56AE2AE-75E7-85FE-5F77-181C66EBBD8E}"/>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65" name="Group 464">
                <a:extLst>
                  <a:ext uri="{FF2B5EF4-FFF2-40B4-BE49-F238E27FC236}">
                    <a16:creationId xmlns:a16="http://schemas.microsoft.com/office/drawing/2014/main" id="{8D08C905-758D-9CDD-B550-3BF58DD30D74}"/>
                  </a:ext>
                </a:extLst>
              </p:cNvPr>
              <p:cNvGrpSpPr/>
              <p:nvPr/>
            </p:nvGrpSpPr>
            <p:grpSpPr>
              <a:xfrm>
                <a:off x="8487831" y="3403424"/>
                <a:ext cx="68581" cy="66566"/>
                <a:chOff x="9055417" y="4003358"/>
                <a:chExt cx="68581" cy="66566"/>
              </a:xfrm>
            </p:grpSpPr>
            <p:cxnSp>
              <p:nvCxnSpPr>
                <p:cNvPr id="466" name="Straight Connector 465">
                  <a:extLst>
                    <a:ext uri="{FF2B5EF4-FFF2-40B4-BE49-F238E27FC236}">
                      <a16:creationId xmlns:a16="http://schemas.microsoft.com/office/drawing/2014/main" id="{1658E062-57D9-C66B-04FE-293BD49DA5C5}"/>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BDFAB652-6B01-9BF0-7C61-A56589213CC3}"/>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68" name="Group 467">
                <a:extLst>
                  <a:ext uri="{FF2B5EF4-FFF2-40B4-BE49-F238E27FC236}">
                    <a16:creationId xmlns:a16="http://schemas.microsoft.com/office/drawing/2014/main" id="{B257FF6E-3006-DEBC-3126-5846A1C46703}"/>
                  </a:ext>
                </a:extLst>
              </p:cNvPr>
              <p:cNvGrpSpPr/>
              <p:nvPr/>
            </p:nvGrpSpPr>
            <p:grpSpPr>
              <a:xfrm>
                <a:off x="8461638" y="3372468"/>
                <a:ext cx="68581" cy="66566"/>
                <a:chOff x="9055417" y="4003358"/>
                <a:chExt cx="68581" cy="66566"/>
              </a:xfrm>
            </p:grpSpPr>
            <p:cxnSp>
              <p:nvCxnSpPr>
                <p:cNvPr id="469" name="Straight Connector 468">
                  <a:extLst>
                    <a:ext uri="{FF2B5EF4-FFF2-40B4-BE49-F238E27FC236}">
                      <a16:creationId xmlns:a16="http://schemas.microsoft.com/office/drawing/2014/main" id="{FFAC5144-2D27-F0EE-4FAB-035C04DD0C83}"/>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CA803EAF-6458-760D-7D7B-303FA54287BC}"/>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71" name="Group 470">
                <a:extLst>
                  <a:ext uri="{FF2B5EF4-FFF2-40B4-BE49-F238E27FC236}">
                    <a16:creationId xmlns:a16="http://schemas.microsoft.com/office/drawing/2014/main" id="{05005185-7631-8B03-9CB7-65DE97C5B8C1}"/>
                  </a:ext>
                </a:extLst>
              </p:cNvPr>
              <p:cNvGrpSpPr/>
              <p:nvPr/>
            </p:nvGrpSpPr>
            <p:grpSpPr>
              <a:xfrm>
                <a:off x="8387819" y="3220068"/>
                <a:ext cx="68581" cy="66566"/>
                <a:chOff x="9055417" y="4003358"/>
                <a:chExt cx="68581" cy="66566"/>
              </a:xfrm>
            </p:grpSpPr>
            <p:cxnSp>
              <p:nvCxnSpPr>
                <p:cNvPr id="472" name="Straight Connector 471">
                  <a:extLst>
                    <a:ext uri="{FF2B5EF4-FFF2-40B4-BE49-F238E27FC236}">
                      <a16:creationId xmlns:a16="http://schemas.microsoft.com/office/drawing/2014/main" id="{C4FDDED7-8EA6-ADDD-9FA6-48685F4ABBF8}"/>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6B4DAD4C-4A51-89A1-496D-FCED70C786F3}"/>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74" name="Group 473">
                <a:extLst>
                  <a:ext uri="{FF2B5EF4-FFF2-40B4-BE49-F238E27FC236}">
                    <a16:creationId xmlns:a16="http://schemas.microsoft.com/office/drawing/2014/main" id="{F6E7555C-5E99-301F-1696-965189119B0D}"/>
                  </a:ext>
                </a:extLst>
              </p:cNvPr>
              <p:cNvGrpSpPr/>
              <p:nvPr/>
            </p:nvGrpSpPr>
            <p:grpSpPr>
              <a:xfrm>
                <a:off x="8375912" y="3220068"/>
                <a:ext cx="68581" cy="66566"/>
                <a:chOff x="9055417" y="4003358"/>
                <a:chExt cx="68581" cy="66566"/>
              </a:xfrm>
            </p:grpSpPr>
            <p:cxnSp>
              <p:nvCxnSpPr>
                <p:cNvPr id="475" name="Straight Connector 474">
                  <a:extLst>
                    <a:ext uri="{FF2B5EF4-FFF2-40B4-BE49-F238E27FC236}">
                      <a16:creationId xmlns:a16="http://schemas.microsoft.com/office/drawing/2014/main" id="{6398D7BE-00B9-7652-DFA4-39FE14D25EA5}"/>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9ADF90A4-E394-A85F-E91A-6947E206DB7C}"/>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77" name="Group 476">
                <a:extLst>
                  <a:ext uri="{FF2B5EF4-FFF2-40B4-BE49-F238E27FC236}">
                    <a16:creationId xmlns:a16="http://schemas.microsoft.com/office/drawing/2014/main" id="{CDF00706-B577-23EF-E9DB-997BEE9AF63F}"/>
                  </a:ext>
                </a:extLst>
              </p:cNvPr>
              <p:cNvGrpSpPr/>
              <p:nvPr/>
            </p:nvGrpSpPr>
            <p:grpSpPr>
              <a:xfrm>
                <a:off x="8359244" y="3220068"/>
                <a:ext cx="68581" cy="66566"/>
                <a:chOff x="9055417" y="4003358"/>
                <a:chExt cx="68581" cy="66566"/>
              </a:xfrm>
            </p:grpSpPr>
            <p:cxnSp>
              <p:nvCxnSpPr>
                <p:cNvPr id="478" name="Straight Connector 477">
                  <a:extLst>
                    <a:ext uri="{FF2B5EF4-FFF2-40B4-BE49-F238E27FC236}">
                      <a16:creationId xmlns:a16="http://schemas.microsoft.com/office/drawing/2014/main" id="{F20C3149-75DB-E298-B065-F3FF35BE9DE9}"/>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41D54A15-F0D7-D7BD-F0D5-17AB9838F0ED}"/>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80" name="Group 479">
                <a:extLst>
                  <a:ext uri="{FF2B5EF4-FFF2-40B4-BE49-F238E27FC236}">
                    <a16:creationId xmlns:a16="http://schemas.microsoft.com/office/drawing/2014/main" id="{2026B6BD-C79E-1B02-0F49-32B7B387F8F2}"/>
                  </a:ext>
                </a:extLst>
              </p:cNvPr>
              <p:cNvGrpSpPr/>
              <p:nvPr/>
            </p:nvGrpSpPr>
            <p:grpSpPr>
              <a:xfrm>
                <a:off x="8337812" y="3220068"/>
                <a:ext cx="68581" cy="66566"/>
                <a:chOff x="9055417" y="4003358"/>
                <a:chExt cx="68581" cy="66566"/>
              </a:xfrm>
            </p:grpSpPr>
            <p:cxnSp>
              <p:nvCxnSpPr>
                <p:cNvPr id="481" name="Straight Connector 480">
                  <a:extLst>
                    <a:ext uri="{FF2B5EF4-FFF2-40B4-BE49-F238E27FC236}">
                      <a16:creationId xmlns:a16="http://schemas.microsoft.com/office/drawing/2014/main" id="{66FE42F0-9323-9D7A-8737-F698E12AE7FF}"/>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E4379D7F-9607-4102-E9CF-F5FB75E5FC8F}"/>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83" name="Group 482">
                <a:extLst>
                  <a:ext uri="{FF2B5EF4-FFF2-40B4-BE49-F238E27FC236}">
                    <a16:creationId xmlns:a16="http://schemas.microsoft.com/office/drawing/2014/main" id="{42EF6AED-BB99-BADA-B215-B1B618B3BD9A}"/>
                  </a:ext>
                </a:extLst>
              </p:cNvPr>
              <p:cNvGrpSpPr/>
              <p:nvPr/>
            </p:nvGrpSpPr>
            <p:grpSpPr>
              <a:xfrm>
                <a:off x="8330667" y="3220068"/>
                <a:ext cx="68581" cy="66566"/>
                <a:chOff x="9055417" y="4003358"/>
                <a:chExt cx="68581" cy="66566"/>
              </a:xfrm>
            </p:grpSpPr>
            <p:cxnSp>
              <p:nvCxnSpPr>
                <p:cNvPr id="484" name="Straight Connector 483">
                  <a:extLst>
                    <a:ext uri="{FF2B5EF4-FFF2-40B4-BE49-F238E27FC236}">
                      <a16:creationId xmlns:a16="http://schemas.microsoft.com/office/drawing/2014/main" id="{F018359B-7D8F-DD89-1D5A-D79D1544122A}"/>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B629992E-B6A2-5BD4-BD1E-DD2213C6F5C1}"/>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86" name="Group 485">
                <a:extLst>
                  <a:ext uri="{FF2B5EF4-FFF2-40B4-BE49-F238E27FC236}">
                    <a16:creationId xmlns:a16="http://schemas.microsoft.com/office/drawing/2014/main" id="{F3CEA7D7-3D16-D271-8093-DE120B4D4AFC}"/>
                  </a:ext>
                </a:extLst>
              </p:cNvPr>
              <p:cNvGrpSpPr/>
              <p:nvPr/>
            </p:nvGrpSpPr>
            <p:grpSpPr>
              <a:xfrm>
                <a:off x="8254467" y="3160537"/>
                <a:ext cx="68581" cy="66566"/>
                <a:chOff x="9055417" y="4003358"/>
                <a:chExt cx="68581" cy="66566"/>
              </a:xfrm>
            </p:grpSpPr>
            <p:cxnSp>
              <p:nvCxnSpPr>
                <p:cNvPr id="487" name="Straight Connector 486">
                  <a:extLst>
                    <a:ext uri="{FF2B5EF4-FFF2-40B4-BE49-F238E27FC236}">
                      <a16:creationId xmlns:a16="http://schemas.microsoft.com/office/drawing/2014/main" id="{E104E517-4DFB-A34F-2B44-99B12E5CFF3E}"/>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AA092436-0742-4788-8C44-D2CDDC7027AA}"/>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89" name="Group 488">
                <a:extLst>
                  <a:ext uri="{FF2B5EF4-FFF2-40B4-BE49-F238E27FC236}">
                    <a16:creationId xmlns:a16="http://schemas.microsoft.com/office/drawing/2014/main" id="{71A53B78-1D69-A55C-C52D-8B944B1B451F}"/>
                  </a:ext>
                </a:extLst>
              </p:cNvPr>
              <p:cNvGrpSpPr/>
              <p:nvPr/>
            </p:nvGrpSpPr>
            <p:grpSpPr>
              <a:xfrm>
                <a:off x="8230655" y="3160537"/>
                <a:ext cx="68581" cy="66566"/>
                <a:chOff x="9055417" y="4003358"/>
                <a:chExt cx="68581" cy="66566"/>
              </a:xfrm>
            </p:grpSpPr>
            <p:cxnSp>
              <p:nvCxnSpPr>
                <p:cNvPr id="490" name="Straight Connector 489">
                  <a:extLst>
                    <a:ext uri="{FF2B5EF4-FFF2-40B4-BE49-F238E27FC236}">
                      <a16:creationId xmlns:a16="http://schemas.microsoft.com/office/drawing/2014/main" id="{25119EBF-E27A-02B7-7F90-CF4372548E9C}"/>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D91F6B2D-4675-5AF6-5B2E-50ACA01918C1}"/>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92" name="Group 491">
                <a:extLst>
                  <a:ext uri="{FF2B5EF4-FFF2-40B4-BE49-F238E27FC236}">
                    <a16:creationId xmlns:a16="http://schemas.microsoft.com/office/drawing/2014/main" id="{21D11C89-5FA1-3C50-EA82-F150273670DD}"/>
                  </a:ext>
                </a:extLst>
              </p:cNvPr>
              <p:cNvGrpSpPr/>
              <p:nvPr/>
            </p:nvGrpSpPr>
            <p:grpSpPr>
              <a:xfrm>
                <a:off x="8216367" y="3160537"/>
                <a:ext cx="68581" cy="66566"/>
                <a:chOff x="9055417" y="4003358"/>
                <a:chExt cx="68581" cy="66566"/>
              </a:xfrm>
            </p:grpSpPr>
            <p:cxnSp>
              <p:nvCxnSpPr>
                <p:cNvPr id="493" name="Straight Connector 492">
                  <a:extLst>
                    <a:ext uri="{FF2B5EF4-FFF2-40B4-BE49-F238E27FC236}">
                      <a16:creationId xmlns:a16="http://schemas.microsoft.com/office/drawing/2014/main" id="{BA80234A-5AA8-2976-D5D7-F86DCE7C4556}"/>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5F20676F-A92B-DEEF-CBE9-720747030CA1}"/>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95" name="Group 494">
                <a:extLst>
                  <a:ext uri="{FF2B5EF4-FFF2-40B4-BE49-F238E27FC236}">
                    <a16:creationId xmlns:a16="http://schemas.microsoft.com/office/drawing/2014/main" id="{091F9B0C-F258-F027-ACE2-8FC0000ECD82}"/>
                  </a:ext>
                </a:extLst>
              </p:cNvPr>
              <p:cNvGrpSpPr/>
              <p:nvPr/>
            </p:nvGrpSpPr>
            <p:grpSpPr>
              <a:xfrm>
                <a:off x="8206842" y="3139106"/>
                <a:ext cx="68581" cy="66566"/>
                <a:chOff x="9055417" y="4003358"/>
                <a:chExt cx="68581" cy="66566"/>
              </a:xfrm>
            </p:grpSpPr>
            <p:cxnSp>
              <p:nvCxnSpPr>
                <p:cNvPr id="496" name="Straight Connector 495">
                  <a:extLst>
                    <a:ext uri="{FF2B5EF4-FFF2-40B4-BE49-F238E27FC236}">
                      <a16:creationId xmlns:a16="http://schemas.microsoft.com/office/drawing/2014/main" id="{409D3006-23F8-DBF8-0851-9A43D3F9128F}"/>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5AC428BA-1829-02F2-DEEF-2B9440D93098}"/>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98" name="Group 497">
                <a:extLst>
                  <a:ext uri="{FF2B5EF4-FFF2-40B4-BE49-F238E27FC236}">
                    <a16:creationId xmlns:a16="http://schemas.microsoft.com/office/drawing/2014/main" id="{FD7A4BEB-1FD7-B191-92DC-7A5C5BAA3AF8}"/>
                  </a:ext>
                </a:extLst>
              </p:cNvPr>
              <p:cNvGrpSpPr/>
              <p:nvPr/>
            </p:nvGrpSpPr>
            <p:grpSpPr>
              <a:xfrm>
                <a:off x="8130642" y="3079574"/>
                <a:ext cx="68581" cy="66566"/>
                <a:chOff x="9055417" y="4003358"/>
                <a:chExt cx="68581" cy="66566"/>
              </a:xfrm>
            </p:grpSpPr>
            <p:cxnSp>
              <p:nvCxnSpPr>
                <p:cNvPr id="499" name="Straight Connector 498">
                  <a:extLst>
                    <a:ext uri="{FF2B5EF4-FFF2-40B4-BE49-F238E27FC236}">
                      <a16:creationId xmlns:a16="http://schemas.microsoft.com/office/drawing/2014/main" id="{376F4CFB-C748-A688-2F69-32E63D211AFA}"/>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AA376A60-02A6-DF6F-B7C3-FFF6768C2AC8}"/>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01" name="Group 500">
                <a:extLst>
                  <a:ext uri="{FF2B5EF4-FFF2-40B4-BE49-F238E27FC236}">
                    <a16:creationId xmlns:a16="http://schemas.microsoft.com/office/drawing/2014/main" id="{FECC8841-8248-6C54-882E-7D393D444AD1}"/>
                  </a:ext>
                </a:extLst>
              </p:cNvPr>
              <p:cNvGrpSpPr/>
              <p:nvPr/>
            </p:nvGrpSpPr>
            <p:grpSpPr>
              <a:xfrm>
                <a:off x="8102067" y="3012899"/>
                <a:ext cx="68581" cy="66566"/>
                <a:chOff x="9055417" y="4003358"/>
                <a:chExt cx="68581" cy="66566"/>
              </a:xfrm>
            </p:grpSpPr>
            <p:cxnSp>
              <p:nvCxnSpPr>
                <p:cNvPr id="502" name="Straight Connector 501">
                  <a:extLst>
                    <a:ext uri="{FF2B5EF4-FFF2-40B4-BE49-F238E27FC236}">
                      <a16:creationId xmlns:a16="http://schemas.microsoft.com/office/drawing/2014/main" id="{3F56A18C-37CB-626B-EAAA-F2CF72716550}"/>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BD5042B1-6706-ABB2-6094-D50D95AEBA81}"/>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04" name="Group 503">
                <a:extLst>
                  <a:ext uri="{FF2B5EF4-FFF2-40B4-BE49-F238E27FC236}">
                    <a16:creationId xmlns:a16="http://schemas.microsoft.com/office/drawing/2014/main" id="{B0958E35-8F6D-B7FB-19D5-C5E2D3EEEEFA}"/>
                  </a:ext>
                </a:extLst>
              </p:cNvPr>
              <p:cNvGrpSpPr/>
              <p:nvPr/>
            </p:nvGrpSpPr>
            <p:grpSpPr>
              <a:xfrm>
                <a:off x="8094923" y="2962893"/>
                <a:ext cx="68581" cy="66566"/>
                <a:chOff x="9055417" y="4003358"/>
                <a:chExt cx="68581" cy="66566"/>
              </a:xfrm>
            </p:grpSpPr>
            <p:cxnSp>
              <p:nvCxnSpPr>
                <p:cNvPr id="505" name="Straight Connector 504">
                  <a:extLst>
                    <a:ext uri="{FF2B5EF4-FFF2-40B4-BE49-F238E27FC236}">
                      <a16:creationId xmlns:a16="http://schemas.microsoft.com/office/drawing/2014/main" id="{6385BB6D-24BA-0F8D-A7B8-C58EFEC08C73}"/>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1C0BD583-B5B0-9E0A-00DD-DB116259BCD8}"/>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07" name="Group 506">
                <a:extLst>
                  <a:ext uri="{FF2B5EF4-FFF2-40B4-BE49-F238E27FC236}">
                    <a16:creationId xmlns:a16="http://schemas.microsoft.com/office/drawing/2014/main" id="{DEA1EAFB-9A3C-D7FD-D7EA-219143A5163F}"/>
                  </a:ext>
                </a:extLst>
              </p:cNvPr>
              <p:cNvGrpSpPr/>
              <p:nvPr/>
            </p:nvGrpSpPr>
            <p:grpSpPr>
              <a:xfrm>
                <a:off x="8085398" y="2941461"/>
                <a:ext cx="68581" cy="66566"/>
                <a:chOff x="9055417" y="4003358"/>
                <a:chExt cx="68581" cy="66566"/>
              </a:xfrm>
            </p:grpSpPr>
            <p:cxnSp>
              <p:nvCxnSpPr>
                <p:cNvPr id="508" name="Straight Connector 507">
                  <a:extLst>
                    <a:ext uri="{FF2B5EF4-FFF2-40B4-BE49-F238E27FC236}">
                      <a16:creationId xmlns:a16="http://schemas.microsoft.com/office/drawing/2014/main" id="{9833AF4D-458C-B489-699F-A193951A7E6C}"/>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94075ADB-276D-321A-302E-10E228A7C17E}"/>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10" name="Group 509">
                <a:extLst>
                  <a:ext uri="{FF2B5EF4-FFF2-40B4-BE49-F238E27FC236}">
                    <a16:creationId xmlns:a16="http://schemas.microsoft.com/office/drawing/2014/main" id="{A7BB1981-9FAC-8202-6E33-38958FEA9368}"/>
                  </a:ext>
                </a:extLst>
              </p:cNvPr>
              <p:cNvGrpSpPr/>
              <p:nvPr/>
            </p:nvGrpSpPr>
            <p:grpSpPr>
              <a:xfrm>
                <a:off x="8075873" y="2941461"/>
                <a:ext cx="68581" cy="66566"/>
                <a:chOff x="9055417" y="4003358"/>
                <a:chExt cx="68581" cy="66566"/>
              </a:xfrm>
            </p:grpSpPr>
            <p:cxnSp>
              <p:nvCxnSpPr>
                <p:cNvPr id="511" name="Straight Connector 510">
                  <a:extLst>
                    <a:ext uri="{FF2B5EF4-FFF2-40B4-BE49-F238E27FC236}">
                      <a16:creationId xmlns:a16="http://schemas.microsoft.com/office/drawing/2014/main" id="{6EF4AB59-3CD7-6C79-9E3B-0FD25E01AB5B}"/>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761FBDDC-B820-46CD-1C5D-CBCCB3F1BE9E}"/>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13" name="Group 512">
                <a:extLst>
                  <a:ext uri="{FF2B5EF4-FFF2-40B4-BE49-F238E27FC236}">
                    <a16:creationId xmlns:a16="http://schemas.microsoft.com/office/drawing/2014/main" id="{5CC1F9E0-7449-6397-8B70-05ABEFA4E2A3}"/>
                  </a:ext>
                </a:extLst>
              </p:cNvPr>
              <p:cNvGrpSpPr/>
              <p:nvPr/>
            </p:nvGrpSpPr>
            <p:grpSpPr>
              <a:xfrm>
                <a:off x="8063967" y="2941461"/>
                <a:ext cx="68581" cy="66566"/>
                <a:chOff x="9055417" y="4003358"/>
                <a:chExt cx="68581" cy="66566"/>
              </a:xfrm>
            </p:grpSpPr>
            <p:cxnSp>
              <p:nvCxnSpPr>
                <p:cNvPr id="514" name="Straight Connector 513">
                  <a:extLst>
                    <a:ext uri="{FF2B5EF4-FFF2-40B4-BE49-F238E27FC236}">
                      <a16:creationId xmlns:a16="http://schemas.microsoft.com/office/drawing/2014/main" id="{E5767128-4D92-9604-2430-6EAE05728073}"/>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B30F1B71-C338-5FBD-4DE2-73AB6A614ED1}"/>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16" name="Group 515">
                <a:extLst>
                  <a:ext uri="{FF2B5EF4-FFF2-40B4-BE49-F238E27FC236}">
                    <a16:creationId xmlns:a16="http://schemas.microsoft.com/office/drawing/2014/main" id="{6EB93565-1424-D35D-ED77-BE74A94D01C0}"/>
                  </a:ext>
                </a:extLst>
              </p:cNvPr>
              <p:cNvGrpSpPr/>
              <p:nvPr/>
            </p:nvGrpSpPr>
            <p:grpSpPr>
              <a:xfrm>
                <a:off x="8054442" y="2941461"/>
                <a:ext cx="68581" cy="66566"/>
                <a:chOff x="9055417" y="4003358"/>
                <a:chExt cx="68581" cy="66566"/>
              </a:xfrm>
            </p:grpSpPr>
            <p:cxnSp>
              <p:nvCxnSpPr>
                <p:cNvPr id="517" name="Straight Connector 516">
                  <a:extLst>
                    <a:ext uri="{FF2B5EF4-FFF2-40B4-BE49-F238E27FC236}">
                      <a16:creationId xmlns:a16="http://schemas.microsoft.com/office/drawing/2014/main" id="{797F2C1F-A97B-7FD5-68A8-FA66463BBEF3}"/>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A9D4DD75-3D1A-8288-B514-FF3FC18C2028}"/>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19" name="Group 518">
                <a:extLst>
                  <a:ext uri="{FF2B5EF4-FFF2-40B4-BE49-F238E27FC236}">
                    <a16:creationId xmlns:a16="http://schemas.microsoft.com/office/drawing/2014/main" id="{EDA17DC9-FC63-ECA7-97EF-0D27437CE224}"/>
                  </a:ext>
                </a:extLst>
              </p:cNvPr>
              <p:cNvGrpSpPr/>
              <p:nvPr/>
            </p:nvGrpSpPr>
            <p:grpSpPr>
              <a:xfrm>
                <a:off x="8023485" y="2891455"/>
                <a:ext cx="68581" cy="66566"/>
                <a:chOff x="9055417" y="4003358"/>
                <a:chExt cx="68581" cy="66566"/>
              </a:xfrm>
            </p:grpSpPr>
            <p:cxnSp>
              <p:nvCxnSpPr>
                <p:cNvPr id="520" name="Straight Connector 519">
                  <a:extLst>
                    <a:ext uri="{FF2B5EF4-FFF2-40B4-BE49-F238E27FC236}">
                      <a16:creationId xmlns:a16="http://schemas.microsoft.com/office/drawing/2014/main" id="{6634FD6D-737D-C383-1918-A819D78A917D}"/>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21" name="Straight Connector 520">
                  <a:extLst>
                    <a:ext uri="{FF2B5EF4-FFF2-40B4-BE49-F238E27FC236}">
                      <a16:creationId xmlns:a16="http://schemas.microsoft.com/office/drawing/2014/main" id="{C28FF20B-3223-BDC9-B79C-6CD4BF4A9740}"/>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22" name="Group 521">
                <a:extLst>
                  <a:ext uri="{FF2B5EF4-FFF2-40B4-BE49-F238E27FC236}">
                    <a16:creationId xmlns:a16="http://schemas.microsoft.com/office/drawing/2014/main" id="{4F504DD3-E23C-097D-A41F-2D433007B22D}"/>
                  </a:ext>
                </a:extLst>
              </p:cNvPr>
              <p:cNvGrpSpPr/>
              <p:nvPr/>
            </p:nvGrpSpPr>
            <p:grpSpPr>
              <a:xfrm>
                <a:off x="8009198" y="2891455"/>
                <a:ext cx="68581" cy="66566"/>
                <a:chOff x="9055417" y="4003358"/>
                <a:chExt cx="68581" cy="66566"/>
              </a:xfrm>
            </p:grpSpPr>
            <p:cxnSp>
              <p:nvCxnSpPr>
                <p:cNvPr id="523" name="Straight Connector 522">
                  <a:extLst>
                    <a:ext uri="{FF2B5EF4-FFF2-40B4-BE49-F238E27FC236}">
                      <a16:creationId xmlns:a16="http://schemas.microsoft.com/office/drawing/2014/main" id="{4E80ABFA-330A-2AD7-88A1-63A1E74BFAF4}"/>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0FF2CC73-F30C-5FCF-CD4B-64F4357A0348}"/>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25" name="Group 524">
                <a:extLst>
                  <a:ext uri="{FF2B5EF4-FFF2-40B4-BE49-F238E27FC236}">
                    <a16:creationId xmlns:a16="http://schemas.microsoft.com/office/drawing/2014/main" id="{10452B7E-085D-1C4E-FB9A-7FF4E00FAC6F}"/>
                  </a:ext>
                </a:extLst>
              </p:cNvPr>
              <p:cNvGrpSpPr/>
              <p:nvPr/>
            </p:nvGrpSpPr>
            <p:grpSpPr>
              <a:xfrm>
                <a:off x="7985385" y="2822399"/>
                <a:ext cx="68581" cy="66566"/>
                <a:chOff x="9055417" y="4003358"/>
                <a:chExt cx="68581" cy="66566"/>
              </a:xfrm>
            </p:grpSpPr>
            <p:cxnSp>
              <p:nvCxnSpPr>
                <p:cNvPr id="526" name="Straight Connector 525">
                  <a:extLst>
                    <a:ext uri="{FF2B5EF4-FFF2-40B4-BE49-F238E27FC236}">
                      <a16:creationId xmlns:a16="http://schemas.microsoft.com/office/drawing/2014/main" id="{B2E1CA39-615E-AE04-A5A6-8C1BF49CDD35}"/>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AA86EAF9-5322-286F-835E-22E4150D788E}"/>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28" name="Group 527">
                <a:extLst>
                  <a:ext uri="{FF2B5EF4-FFF2-40B4-BE49-F238E27FC236}">
                    <a16:creationId xmlns:a16="http://schemas.microsoft.com/office/drawing/2014/main" id="{3AF03D29-4051-6DFA-F485-0E55002F2BF5}"/>
                  </a:ext>
                </a:extLst>
              </p:cNvPr>
              <p:cNvGrpSpPr/>
              <p:nvPr/>
            </p:nvGrpSpPr>
            <p:grpSpPr>
              <a:xfrm>
                <a:off x="7966335" y="2784299"/>
                <a:ext cx="68581" cy="66566"/>
                <a:chOff x="9055417" y="4003358"/>
                <a:chExt cx="68581" cy="66566"/>
              </a:xfrm>
            </p:grpSpPr>
            <p:cxnSp>
              <p:nvCxnSpPr>
                <p:cNvPr id="529" name="Straight Connector 528">
                  <a:extLst>
                    <a:ext uri="{FF2B5EF4-FFF2-40B4-BE49-F238E27FC236}">
                      <a16:creationId xmlns:a16="http://schemas.microsoft.com/office/drawing/2014/main" id="{41720A76-0B2A-66DD-55CE-3A37E2298135}"/>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8FC34FB6-2EE9-73A9-FE01-250FD3543C61}"/>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31" name="Group 530">
                <a:extLst>
                  <a:ext uri="{FF2B5EF4-FFF2-40B4-BE49-F238E27FC236}">
                    <a16:creationId xmlns:a16="http://schemas.microsoft.com/office/drawing/2014/main" id="{0BAFEF34-D2DC-1A27-5545-4BA5BFEF28A1}"/>
                  </a:ext>
                </a:extLst>
              </p:cNvPr>
              <p:cNvGrpSpPr/>
              <p:nvPr/>
            </p:nvGrpSpPr>
            <p:grpSpPr>
              <a:xfrm>
                <a:off x="7935378" y="2784299"/>
                <a:ext cx="68581" cy="66566"/>
                <a:chOff x="9055417" y="4003358"/>
                <a:chExt cx="68581" cy="66566"/>
              </a:xfrm>
            </p:grpSpPr>
            <p:cxnSp>
              <p:nvCxnSpPr>
                <p:cNvPr id="532" name="Straight Connector 531">
                  <a:extLst>
                    <a:ext uri="{FF2B5EF4-FFF2-40B4-BE49-F238E27FC236}">
                      <a16:creationId xmlns:a16="http://schemas.microsoft.com/office/drawing/2014/main" id="{A8A27CB3-F7A7-89EB-B54E-6B4DC7FDCEB8}"/>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53B1C39D-262E-94EB-91D9-E05230D52B08}"/>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34" name="Group 533">
                <a:extLst>
                  <a:ext uri="{FF2B5EF4-FFF2-40B4-BE49-F238E27FC236}">
                    <a16:creationId xmlns:a16="http://schemas.microsoft.com/office/drawing/2014/main" id="{438A5E49-BF49-E385-DFA9-4E29A9E91853}"/>
                  </a:ext>
                </a:extLst>
              </p:cNvPr>
              <p:cNvGrpSpPr/>
              <p:nvPr/>
            </p:nvGrpSpPr>
            <p:grpSpPr>
              <a:xfrm>
                <a:off x="7909185" y="2784299"/>
                <a:ext cx="68581" cy="66566"/>
                <a:chOff x="9055417" y="4003358"/>
                <a:chExt cx="68581" cy="66566"/>
              </a:xfrm>
            </p:grpSpPr>
            <p:cxnSp>
              <p:nvCxnSpPr>
                <p:cNvPr id="535" name="Straight Connector 534">
                  <a:extLst>
                    <a:ext uri="{FF2B5EF4-FFF2-40B4-BE49-F238E27FC236}">
                      <a16:creationId xmlns:a16="http://schemas.microsoft.com/office/drawing/2014/main" id="{FAFB29F9-797C-B161-E562-687A63F3FC04}"/>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64DE7F7B-2283-742A-D46E-FB792694B70D}"/>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37" name="Group 536">
                <a:extLst>
                  <a:ext uri="{FF2B5EF4-FFF2-40B4-BE49-F238E27FC236}">
                    <a16:creationId xmlns:a16="http://schemas.microsoft.com/office/drawing/2014/main" id="{ECA31F65-A1AE-A773-6CE9-1BD556E882B4}"/>
                  </a:ext>
                </a:extLst>
              </p:cNvPr>
              <p:cNvGrpSpPr/>
              <p:nvPr/>
            </p:nvGrpSpPr>
            <p:grpSpPr>
              <a:xfrm>
                <a:off x="7894897" y="2784299"/>
                <a:ext cx="68581" cy="66566"/>
                <a:chOff x="9055417" y="4003358"/>
                <a:chExt cx="68581" cy="66566"/>
              </a:xfrm>
            </p:grpSpPr>
            <p:cxnSp>
              <p:nvCxnSpPr>
                <p:cNvPr id="538" name="Straight Connector 537">
                  <a:extLst>
                    <a:ext uri="{FF2B5EF4-FFF2-40B4-BE49-F238E27FC236}">
                      <a16:creationId xmlns:a16="http://schemas.microsoft.com/office/drawing/2014/main" id="{77288863-0087-0672-EDF1-1712884B69FF}"/>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9D8964C2-165B-91CD-AD55-0EA3E9B1645A}"/>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40" name="Group 539">
                <a:extLst>
                  <a:ext uri="{FF2B5EF4-FFF2-40B4-BE49-F238E27FC236}">
                    <a16:creationId xmlns:a16="http://schemas.microsoft.com/office/drawing/2014/main" id="{023863FF-F16A-C71B-D9ED-EF811DD99EFD}"/>
                  </a:ext>
                </a:extLst>
              </p:cNvPr>
              <p:cNvGrpSpPr/>
              <p:nvPr/>
            </p:nvGrpSpPr>
            <p:grpSpPr>
              <a:xfrm>
                <a:off x="7849653" y="2717624"/>
                <a:ext cx="68581" cy="66566"/>
                <a:chOff x="9055417" y="4003358"/>
                <a:chExt cx="68581" cy="66566"/>
              </a:xfrm>
            </p:grpSpPr>
            <p:cxnSp>
              <p:nvCxnSpPr>
                <p:cNvPr id="541" name="Straight Connector 540">
                  <a:extLst>
                    <a:ext uri="{FF2B5EF4-FFF2-40B4-BE49-F238E27FC236}">
                      <a16:creationId xmlns:a16="http://schemas.microsoft.com/office/drawing/2014/main" id="{50EB0159-B65E-7610-A72C-B5E5B3E4BD61}"/>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56DBB349-F7D6-E9A4-A932-E87E82558CC0}"/>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43" name="Group 542">
                <a:extLst>
                  <a:ext uri="{FF2B5EF4-FFF2-40B4-BE49-F238E27FC236}">
                    <a16:creationId xmlns:a16="http://schemas.microsoft.com/office/drawing/2014/main" id="{8A973C6B-77DF-FF5E-B488-ABE1EFF06631}"/>
                  </a:ext>
                </a:extLst>
              </p:cNvPr>
              <p:cNvGrpSpPr/>
              <p:nvPr/>
            </p:nvGrpSpPr>
            <p:grpSpPr>
              <a:xfrm>
                <a:off x="7842510" y="2717624"/>
                <a:ext cx="68581" cy="66566"/>
                <a:chOff x="9055417" y="4003358"/>
                <a:chExt cx="68581" cy="66566"/>
              </a:xfrm>
            </p:grpSpPr>
            <p:cxnSp>
              <p:nvCxnSpPr>
                <p:cNvPr id="544" name="Straight Connector 543">
                  <a:extLst>
                    <a:ext uri="{FF2B5EF4-FFF2-40B4-BE49-F238E27FC236}">
                      <a16:creationId xmlns:a16="http://schemas.microsoft.com/office/drawing/2014/main" id="{008891D6-7496-37BE-15B5-C594E1EDBA90}"/>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1DD0A616-9D7D-7786-F6CB-C40E8F1828E6}"/>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46" name="Group 545">
                <a:extLst>
                  <a:ext uri="{FF2B5EF4-FFF2-40B4-BE49-F238E27FC236}">
                    <a16:creationId xmlns:a16="http://schemas.microsoft.com/office/drawing/2014/main" id="{46F3BB41-342A-D818-AF71-4B12748DBE1A}"/>
                  </a:ext>
                </a:extLst>
              </p:cNvPr>
              <p:cNvGrpSpPr/>
              <p:nvPr/>
            </p:nvGrpSpPr>
            <p:grpSpPr>
              <a:xfrm>
                <a:off x="7832985" y="2717624"/>
                <a:ext cx="68581" cy="66566"/>
                <a:chOff x="9055417" y="4003358"/>
                <a:chExt cx="68581" cy="66566"/>
              </a:xfrm>
            </p:grpSpPr>
            <p:cxnSp>
              <p:nvCxnSpPr>
                <p:cNvPr id="547" name="Straight Connector 546">
                  <a:extLst>
                    <a:ext uri="{FF2B5EF4-FFF2-40B4-BE49-F238E27FC236}">
                      <a16:creationId xmlns:a16="http://schemas.microsoft.com/office/drawing/2014/main" id="{952CA859-11A8-16F2-2583-D46060F0C643}"/>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F4AB3E9F-DEB3-48ED-A91D-12A635303D66}"/>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49" name="Group 548">
                <a:extLst>
                  <a:ext uri="{FF2B5EF4-FFF2-40B4-BE49-F238E27FC236}">
                    <a16:creationId xmlns:a16="http://schemas.microsoft.com/office/drawing/2014/main" id="{CDC26DCB-30E0-DD00-B9A1-3D31E0B88228}"/>
                  </a:ext>
                </a:extLst>
              </p:cNvPr>
              <p:cNvGrpSpPr/>
              <p:nvPr/>
            </p:nvGrpSpPr>
            <p:grpSpPr>
              <a:xfrm>
                <a:off x="7742497" y="2700955"/>
                <a:ext cx="68581" cy="66566"/>
                <a:chOff x="9055417" y="4003358"/>
                <a:chExt cx="68581" cy="66566"/>
              </a:xfrm>
            </p:grpSpPr>
            <p:cxnSp>
              <p:nvCxnSpPr>
                <p:cNvPr id="550" name="Straight Connector 549">
                  <a:extLst>
                    <a:ext uri="{FF2B5EF4-FFF2-40B4-BE49-F238E27FC236}">
                      <a16:creationId xmlns:a16="http://schemas.microsoft.com/office/drawing/2014/main" id="{2BF4EDF8-FA62-E942-6B72-6297C84E85A7}"/>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7AAAD8E3-8AC1-5D64-DF22-0F669A9B26FE}"/>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552" name="Group 551">
              <a:extLst>
                <a:ext uri="{FF2B5EF4-FFF2-40B4-BE49-F238E27FC236}">
                  <a16:creationId xmlns:a16="http://schemas.microsoft.com/office/drawing/2014/main" id="{BCCCED52-C6F6-A3EA-5327-2D15FA7CAE70}"/>
                </a:ext>
              </a:extLst>
            </p:cNvPr>
            <p:cNvGrpSpPr/>
            <p:nvPr/>
          </p:nvGrpSpPr>
          <p:grpSpPr>
            <a:xfrm>
              <a:off x="7666297" y="2512837"/>
              <a:ext cx="68581" cy="66566"/>
              <a:chOff x="9055417" y="4003358"/>
              <a:chExt cx="68581" cy="66566"/>
            </a:xfrm>
          </p:grpSpPr>
          <p:cxnSp>
            <p:nvCxnSpPr>
              <p:cNvPr id="553" name="Straight Connector 552">
                <a:extLst>
                  <a:ext uri="{FF2B5EF4-FFF2-40B4-BE49-F238E27FC236}">
                    <a16:creationId xmlns:a16="http://schemas.microsoft.com/office/drawing/2014/main" id="{25555DB9-963A-1101-8464-B02CB1E1EA8C}"/>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476F26CE-9794-AAD0-D3D2-CA1ED91C7653}"/>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55" name="Group 554">
              <a:extLst>
                <a:ext uri="{FF2B5EF4-FFF2-40B4-BE49-F238E27FC236}">
                  <a16:creationId xmlns:a16="http://schemas.microsoft.com/office/drawing/2014/main" id="{237FDC4A-6C8F-8D93-186B-1ABAEF7970B9}"/>
                </a:ext>
              </a:extLst>
            </p:cNvPr>
            <p:cNvGrpSpPr/>
            <p:nvPr/>
          </p:nvGrpSpPr>
          <p:grpSpPr>
            <a:xfrm>
              <a:off x="7671060" y="2539030"/>
              <a:ext cx="68581" cy="66566"/>
              <a:chOff x="9055417" y="4003358"/>
              <a:chExt cx="68581" cy="66566"/>
            </a:xfrm>
          </p:grpSpPr>
          <p:cxnSp>
            <p:nvCxnSpPr>
              <p:cNvPr id="556" name="Straight Connector 555">
                <a:extLst>
                  <a:ext uri="{FF2B5EF4-FFF2-40B4-BE49-F238E27FC236}">
                    <a16:creationId xmlns:a16="http://schemas.microsoft.com/office/drawing/2014/main" id="{A5266C49-E578-E929-7F23-BB2C9214E511}"/>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9751AD19-2E21-6D95-0295-B0685DBF1F68}"/>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58" name="Group 557">
              <a:extLst>
                <a:ext uri="{FF2B5EF4-FFF2-40B4-BE49-F238E27FC236}">
                  <a16:creationId xmlns:a16="http://schemas.microsoft.com/office/drawing/2014/main" id="{C62392F5-67D6-5AE6-0100-72B530354ACD}"/>
                </a:ext>
              </a:extLst>
            </p:cNvPr>
            <p:cNvGrpSpPr/>
            <p:nvPr/>
          </p:nvGrpSpPr>
          <p:grpSpPr>
            <a:xfrm>
              <a:off x="7642485" y="2517599"/>
              <a:ext cx="68581" cy="66566"/>
              <a:chOff x="9055417" y="4003358"/>
              <a:chExt cx="68581" cy="66566"/>
            </a:xfrm>
          </p:grpSpPr>
          <p:cxnSp>
            <p:nvCxnSpPr>
              <p:cNvPr id="559" name="Straight Connector 558">
                <a:extLst>
                  <a:ext uri="{FF2B5EF4-FFF2-40B4-BE49-F238E27FC236}">
                    <a16:creationId xmlns:a16="http://schemas.microsoft.com/office/drawing/2014/main" id="{3A04F129-ABE5-4902-BAB9-A2769007886A}"/>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0F4AD865-854B-BA62-17E0-1A81FB5F24F1}"/>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64" name="Group 563">
              <a:extLst>
                <a:ext uri="{FF2B5EF4-FFF2-40B4-BE49-F238E27FC236}">
                  <a16:creationId xmlns:a16="http://schemas.microsoft.com/office/drawing/2014/main" id="{58EBA47F-3C51-1337-0AF3-7AE4D6422AE3}"/>
                </a:ext>
              </a:extLst>
            </p:cNvPr>
            <p:cNvGrpSpPr/>
            <p:nvPr/>
          </p:nvGrpSpPr>
          <p:grpSpPr>
            <a:xfrm>
              <a:off x="7587716" y="2486642"/>
              <a:ext cx="68581" cy="66566"/>
              <a:chOff x="9055417" y="4003358"/>
              <a:chExt cx="68581" cy="66566"/>
            </a:xfrm>
          </p:grpSpPr>
          <p:cxnSp>
            <p:nvCxnSpPr>
              <p:cNvPr id="565" name="Straight Connector 564">
                <a:extLst>
                  <a:ext uri="{FF2B5EF4-FFF2-40B4-BE49-F238E27FC236}">
                    <a16:creationId xmlns:a16="http://schemas.microsoft.com/office/drawing/2014/main" id="{283F78AF-2013-6445-1388-40A727719B62}"/>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FAE30627-907F-FC10-8959-6286C5CED192}"/>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67" name="Group 566">
              <a:extLst>
                <a:ext uri="{FF2B5EF4-FFF2-40B4-BE49-F238E27FC236}">
                  <a16:creationId xmlns:a16="http://schemas.microsoft.com/office/drawing/2014/main" id="{4EAC3F6E-27D2-84E8-FD49-9460785A9147}"/>
                </a:ext>
              </a:extLst>
            </p:cNvPr>
            <p:cNvGrpSpPr/>
            <p:nvPr/>
          </p:nvGrpSpPr>
          <p:grpSpPr>
            <a:xfrm>
              <a:off x="7575810" y="2477117"/>
              <a:ext cx="68581" cy="66566"/>
              <a:chOff x="9055417" y="4003358"/>
              <a:chExt cx="68581" cy="66566"/>
            </a:xfrm>
          </p:grpSpPr>
          <p:cxnSp>
            <p:nvCxnSpPr>
              <p:cNvPr id="568" name="Straight Connector 567">
                <a:extLst>
                  <a:ext uri="{FF2B5EF4-FFF2-40B4-BE49-F238E27FC236}">
                    <a16:creationId xmlns:a16="http://schemas.microsoft.com/office/drawing/2014/main" id="{FAFA9A16-7F16-0BED-E904-C9C18522E292}"/>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78B08FB1-D5BC-ED10-BFD0-905C93936732}"/>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70" name="Group 569">
              <a:extLst>
                <a:ext uri="{FF2B5EF4-FFF2-40B4-BE49-F238E27FC236}">
                  <a16:creationId xmlns:a16="http://schemas.microsoft.com/office/drawing/2014/main" id="{C824A686-7AD9-A3B0-E2F6-AF8F3A1B2A37}"/>
                </a:ext>
              </a:extLst>
            </p:cNvPr>
            <p:cNvGrpSpPr/>
            <p:nvPr/>
          </p:nvGrpSpPr>
          <p:grpSpPr>
            <a:xfrm>
              <a:off x="7563904" y="2469974"/>
              <a:ext cx="68581" cy="66566"/>
              <a:chOff x="9055417" y="4003358"/>
              <a:chExt cx="68581" cy="66566"/>
            </a:xfrm>
          </p:grpSpPr>
          <p:cxnSp>
            <p:nvCxnSpPr>
              <p:cNvPr id="571" name="Straight Connector 570">
                <a:extLst>
                  <a:ext uri="{FF2B5EF4-FFF2-40B4-BE49-F238E27FC236}">
                    <a16:creationId xmlns:a16="http://schemas.microsoft.com/office/drawing/2014/main" id="{8702D04D-AAFB-3DBD-1966-481266CF696E}"/>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A125B977-9202-D17B-D3A5-BA629F226624}"/>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73" name="Group 572">
              <a:extLst>
                <a:ext uri="{FF2B5EF4-FFF2-40B4-BE49-F238E27FC236}">
                  <a16:creationId xmlns:a16="http://schemas.microsoft.com/office/drawing/2014/main" id="{88E8E69E-A4CB-E70F-4AE6-CECA9374AFE3}"/>
                </a:ext>
              </a:extLst>
            </p:cNvPr>
            <p:cNvGrpSpPr/>
            <p:nvPr/>
          </p:nvGrpSpPr>
          <p:grpSpPr>
            <a:xfrm>
              <a:off x="7556760" y="2455686"/>
              <a:ext cx="68581" cy="66566"/>
              <a:chOff x="9055417" y="4003358"/>
              <a:chExt cx="68581" cy="66566"/>
            </a:xfrm>
          </p:grpSpPr>
          <p:cxnSp>
            <p:nvCxnSpPr>
              <p:cNvPr id="574" name="Straight Connector 573">
                <a:extLst>
                  <a:ext uri="{FF2B5EF4-FFF2-40B4-BE49-F238E27FC236}">
                    <a16:creationId xmlns:a16="http://schemas.microsoft.com/office/drawing/2014/main" id="{5AA19B2C-C355-233A-3342-54E5BCAB9799}"/>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015B7B79-6CEA-56CA-57D2-88FF2659914D}"/>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76" name="Group 575">
              <a:extLst>
                <a:ext uri="{FF2B5EF4-FFF2-40B4-BE49-F238E27FC236}">
                  <a16:creationId xmlns:a16="http://schemas.microsoft.com/office/drawing/2014/main" id="{698EF244-4DF3-6341-A5B1-1F6A5ABC2046}"/>
                </a:ext>
              </a:extLst>
            </p:cNvPr>
            <p:cNvGrpSpPr/>
            <p:nvPr/>
          </p:nvGrpSpPr>
          <p:grpSpPr>
            <a:xfrm>
              <a:off x="7549616" y="2441399"/>
              <a:ext cx="68581" cy="66566"/>
              <a:chOff x="9055417" y="4003358"/>
              <a:chExt cx="68581" cy="66566"/>
            </a:xfrm>
          </p:grpSpPr>
          <p:cxnSp>
            <p:nvCxnSpPr>
              <p:cNvPr id="577" name="Straight Connector 576">
                <a:extLst>
                  <a:ext uri="{FF2B5EF4-FFF2-40B4-BE49-F238E27FC236}">
                    <a16:creationId xmlns:a16="http://schemas.microsoft.com/office/drawing/2014/main" id="{2EFE1105-E35D-8ABD-2B1B-030B1779C8C4}"/>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05FF4F69-EA89-5887-6E77-2EA5CAC13870}"/>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79" name="Group 578">
              <a:extLst>
                <a:ext uri="{FF2B5EF4-FFF2-40B4-BE49-F238E27FC236}">
                  <a16:creationId xmlns:a16="http://schemas.microsoft.com/office/drawing/2014/main" id="{F97CBA0E-A6C4-4501-478E-34DD2D983D10}"/>
                </a:ext>
              </a:extLst>
            </p:cNvPr>
            <p:cNvGrpSpPr/>
            <p:nvPr/>
          </p:nvGrpSpPr>
          <p:grpSpPr>
            <a:xfrm>
              <a:off x="7540091" y="2434255"/>
              <a:ext cx="68581" cy="66566"/>
              <a:chOff x="9055417" y="4003358"/>
              <a:chExt cx="68581" cy="66566"/>
            </a:xfrm>
          </p:grpSpPr>
          <p:cxnSp>
            <p:nvCxnSpPr>
              <p:cNvPr id="580" name="Straight Connector 579">
                <a:extLst>
                  <a:ext uri="{FF2B5EF4-FFF2-40B4-BE49-F238E27FC236}">
                    <a16:creationId xmlns:a16="http://schemas.microsoft.com/office/drawing/2014/main" id="{FEAF41EF-9107-F4FF-102A-78BE8C3C02C0}"/>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B98AFEA8-2C9C-8E28-BCF1-BC439AD0C7F0}"/>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82" name="Group 581">
              <a:extLst>
                <a:ext uri="{FF2B5EF4-FFF2-40B4-BE49-F238E27FC236}">
                  <a16:creationId xmlns:a16="http://schemas.microsoft.com/office/drawing/2014/main" id="{119E6700-9094-284E-A38D-A8C44FD9E3AF}"/>
                </a:ext>
              </a:extLst>
            </p:cNvPr>
            <p:cNvGrpSpPr/>
            <p:nvPr/>
          </p:nvGrpSpPr>
          <p:grpSpPr>
            <a:xfrm>
              <a:off x="7494847" y="2381867"/>
              <a:ext cx="68581" cy="66566"/>
              <a:chOff x="9055417" y="4003358"/>
              <a:chExt cx="68581" cy="66566"/>
            </a:xfrm>
          </p:grpSpPr>
          <p:cxnSp>
            <p:nvCxnSpPr>
              <p:cNvPr id="583" name="Straight Connector 582">
                <a:extLst>
                  <a:ext uri="{FF2B5EF4-FFF2-40B4-BE49-F238E27FC236}">
                    <a16:creationId xmlns:a16="http://schemas.microsoft.com/office/drawing/2014/main" id="{A748A045-DD91-2813-0B8B-9718C5ED14A6}"/>
                  </a:ext>
                </a:extLst>
              </p:cNvPr>
              <p:cNvCxnSpPr>
                <a:cxnSpLocks/>
              </p:cNvCxnSpPr>
              <p:nvPr/>
            </p:nvCxnSpPr>
            <p:spPr bwMode="auto">
              <a:xfrm>
                <a:off x="9089707" y="4003358"/>
                <a:ext cx="0" cy="66566"/>
              </a:xfrm>
              <a:prstGeom prst="line">
                <a:avLst/>
              </a:prstGeom>
              <a:noFill/>
              <a:ln w="19050" cap="flat" cmpd="sng" algn="ctr">
                <a:solidFill>
                  <a:schemeClr val="accent1"/>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54B57DE4-DC59-EEE5-A3DE-125A6773E6ED}"/>
                  </a:ext>
                </a:extLst>
              </p:cNvPr>
              <p:cNvCxnSpPr>
                <a:cxnSpLocks/>
              </p:cNvCxnSpPr>
              <p:nvPr/>
            </p:nvCxnSpPr>
            <p:spPr bwMode="auto">
              <a:xfrm>
                <a:off x="9055417" y="4037647"/>
                <a:ext cx="68581"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395" name="Group 394">
            <a:extLst>
              <a:ext uri="{FF2B5EF4-FFF2-40B4-BE49-F238E27FC236}">
                <a16:creationId xmlns:a16="http://schemas.microsoft.com/office/drawing/2014/main" id="{EC4C5BFD-27E6-3732-88EA-9D449A67A501}"/>
              </a:ext>
            </a:extLst>
          </p:cNvPr>
          <p:cNvGrpSpPr/>
          <p:nvPr/>
        </p:nvGrpSpPr>
        <p:grpSpPr>
          <a:xfrm>
            <a:off x="7661720" y="2380297"/>
            <a:ext cx="2786065" cy="1961090"/>
            <a:chOff x="7483791" y="2380297"/>
            <a:chExt cx="2786065" cy="1961090"/>
          </a:xfrm>
        </p:grpSpPr>
        <p:grpSp>
          <p:nvGrpSpPr>
            <p:cNvPr id="394" name="Group 393">
              <a:extLst>
                <a:ext uri="{FF2B5EF4-FFF2-40B4-BE49-F238E27FC236}">
                  <a16:creationId xmlns:a16="http://schemas.microsoft.com/office/drawing/2014/main" id="{EA13FE72-EC19-5D82-227E-5598112DD0F2}"/>
                </a:ext>
              </a:extLst>
            </p:cNvPr>
            <p:cNvGrpSpPr/>
            <p:nvPr/>
          </p:nvGrpSpPr>
          <p:grpSpPr>
            <a:xfrm>
              <a:off x="8166735" y="3254692"/>
              <a:ext cx="2103121" cy="1086695"/>
              <a:chOff x="8166735" y="3254692"/>
              <a:chExt cx="2103121" cy="1086695"/>
            </a:xfrm>
          </p:grpSpPr>
          <p:grpSp>
            <p:nvGrpSpPr>
              <p:cNvPr id="297" name="Group 296">
                <a:extLst>
                  <a:ext uri="{FF2B5EF4-FFF2-40B4-BE49-F238E27FC236}">
                    <a16:creationId xmlns:a16="http://schemas.microsoft.com/office/drawing/2014/main" id="{1339C403-F250-1029-7EDF-37182636815F}"/>
                  </a:ext>
                </a:extLst>
              </p:cNvPr>
              <p:cNvGrpSpPr/>
              <p:nvPr/>
            </p:nvGrpSpPr>
            <p:grpSpPr>
              <a:xfrm>
                <a:off x="9055417" y="4003358"/>
                <a:ext cx="68581" cy="66566"/>
                <a:chOff x="9055417" y="4003358"/>
                <a:chExt cx="68581" cy="66566"/>
              </a:xfrm>
            </p:grpSpPr>
            <p:cxnSp>
              <p:nvCxnSpPr>
                <p:cNvPr id="291" name="Straight Connector 290">
                  <a:extLst>
                    <a:ext uri="{FF2B5EF4-FFF2-40B4-BE49-F238E27FC236}">
                      <a16:creationId xmlns:a16="http://schemas.microsoft.com/office/drawing/2014/main" id="{F7F0E7F1-F54F-9236-3033-CDDA50DDD285}"/>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B2AE73BF-F57A-F6EF-23E1-C72B13EFB8DE}"/>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98" name="Group 297">
                <a:extLst>
                  <a:ext uri="{FF2B5EF4-FFF2-40B4-BE49-F238E27FC236}">
                    <a16:creationId xmlns:a16="http://schemas.microsoft.com/office/drawing/2014/main" id="{67293C37-4475-3DF5-786A-893619095263}"/>
                  </a:ext>
                </a:extLst>
              </p:cNvPr>
              <p:cNvGrpSpPr/>
              <p:nvPr/>
            </p:nvGrpSpPr>
            <p:grpSpPr>
              <a:xfrm>
                <a:off x="9138285" y="4003358"/>
                <a:ext cx="68581" cy="66566"/>
                <a:chOff x="9055417" y="4003358"/>
                <a:chExt cx="68581" cy="66566"/>
              </a:xfrm>
            </p:grpSpPr>
            <p:cxnSp>
              <p:nvCxnSpPr>
                <p:cNvPr id="299" name="Straight Connector 298">
                  <a:extLst>
                    <a:ext uri="{FF2B5EF4-FFF2-40B4-BE49-F238E27FC236}">
                      <a16:creationId xmlns:a16="http://schemas.microsoft.com/office/drawing/2014/main" id="{09D89A10-F6B6-124A-5295-D33BEA96B785}"/>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2D5F96BB-9B4C-8577-7ACE-FB8E14AE930F}"/>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01" name="Group 300">
                <a:extLst>
                  <a:ext uri="{FF2B5EF4-FFF2-40B4-BE49-F238E27FC236}">
                    <a16:creationId xmlns:a16="http://schemas.microsoft.com/office/drawing/2014/main" id="{BB63A51C-8D41-F554-8786-5E44DA90E7E9}"/>
                  </a:ext>
                </a:extLst>
              </p:cNvPr>
              <p:cNvGrpSpPr/>
              <p:nvPr/>
            </p:nvGrpSpPr>
            <p:grpSpPr>
              <a:xfrm>
                <a:off x="10035540" y="4274821"/>
                <a:ext cx="68581" cy="66566"/>
                <a:chOff x="9055417" y="4003358"/>
                <a:chExt cx="68581" cy="66566"/>
              </a:xfrm>
            </p:grpSpPr>
            <p:cxnSp>
              <p:nvCxnSpPr>
                <p:cNvPr id="302" name="Straight Connector 301">
                  <a:extLst>
                    <a:ext uri="{FF2B5EF4-FFF2-40B4-BE49-F238E27FC236}">
                      <a16:creationId xmlns:a16="http://schemas.microsoft.com/office/drawing/2014/main" id="{04716A36-E7A8-5C2E-9B16-B2DFF3999B94}"/>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52615319-3D10-42EC-20A4-657A71130B30}"/>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04" name="Group 303">
                <a:extLst>
                  <a:ext uri="{FF2B5EF4-FFF2-40B4-BE49-F238E27FC236}">
                    <a16:creationId xmlns:a16="http://schemas.microsoft.com/office/drawing/2014/main" id="{96E764A1-9E4D-3B73-D4BC-4465D5F5FF81}"/>
                  </a:ext>
                </a:extLst>
              </p:cNvPr>
              <p:cNvGrpSpPr/>
              <p:nvPr/>
            </p:nvGrpSpPr>
            <p:grpSpPr>
              <a:xfrm>
                <a:off x="10161270" y="4274821"/>
                <a:ext cx="68581" cy="66566"/>
                <a:chOff x="9055417" y="4003358"/>
                <a:chExt cx="68581" cy="66566"/>
              </a:xfrm>
            </p:grpSpPr>
            <p:cxnSp>
              <p:nvCxnSpPr>
                <p:cNvPr id="305" name="Straight Connector 304">
                  <a:extLst>
                    <a:ext uri="{FF2B5EF4-FFF2-40B4-BE49-F238E27FC236}">
                      <a16:creationId xmlns:a16="http://schemas.microsoft.com/office/drawing/2014/main" id="{B416075D-865E-6BD8-ED21-CBD0A776228F}"/>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A78EB3FF-4133-A419-BFAC-E1CD7A929E96}"/>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07" name="Group 306">
                <a:extLst>
                  <a:ext uri="{FF2B5EF4-FFF2-40B4-BE49-F238E27FC236}">
                    <a16:creationId xmlns:a16="http://schemas.microsoft.com/office/drawing/2014/main" id="{2E95BF57-E70E-7F01-5B07-28FEACE21C01}"/>
                  </a:ext>
                </a:extLst>
              </p:cNvPr>
              <p:cNvGrpSpPr/>
              <p:nvPr/>
            </p:nvGrpSpPr>
            <p:grpSpPr>
              <a:xfrm>
                <a:off x="10201275" y="4274821"/>
                <a:ext cx="68581" cy="66566"/>
                <a:chOff x="9055417" y="4003358"/>
                <a:chExt cx="68581" cy="66566"/>
              </a:xfrm>
            </p:grpSpPr>
            <p:cxnSp>
              <p:nvCxnSpPr>
                <p:cNvPr id="308" name="Straight Connector 307">
                  <a:extLst>
                    <a:ext uri="{FF2B5EF4-FFF2-40B4-BE49-F238E27FC236}">
                      <a16:creationId xmlns:a16="http://schemas.microsoft.com/office/drawing/2014/main" id="{EB49E024-FAE0-AB44-204E-859500C2CB9E}"/>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6707D3DF-E262-745E-24E5-3B538A321F1E}"/>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0" name="Group 309">
                <a:extLst>
                  <a:ext uri="{FF2B5EF4-FFF2-40B4-BE49-F238E27FC236}">
                    <a16:creationId xmlns:a16="http://schemas.microsoft.com/office/drawing/2014/main" id="{7D1F74A9-7C78-FF8F-C1F3-A3A7BDB10249}"/>
                  </a:ext>
                </a:extLst>
              </p:cNvPr>
              <p:cNvGrpSpPr/>
              <p:nvPr/>
            </p:nvGrpSpPr>
            <p:grpSpPr>
              <a:xfrm>
                <a:off x="8955405" y="3911918"/>
                <a:ext cx="68581" cy="66566"/>
                <a:chOff x="9055417" y="4003358"/>
                <a:chExt cx="68581" cy="66566"/>
              </a:xfrm>
            </p:grpSpPr>
            <p:cxnSp>
              <p:nvCxnSpPr>
                <p:cNvPr id="311" name="Straight Connector 310">
                  <a:extLst>
                    <a:ext uri="{FF2B5EF4-FFF2-40B4-BE49-F238E27FC236}">
                      <a16:creationId xmlns:a16="http://schemas.microsoft.com/office/drawing/2014/main" id="{5B4ABD71-7AD9-44AD-A2DF-DAF94EB4C7D6}"/>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671C2BC8-C215-CC19-9D53-B3EBA1F70BC6}"/>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3" name="Group 312">
                <a:extLst>
                  <a:ext uri="{FF2B5EF4-FFF2-40B4-BE49-F238E27FC236}">
                    <a16:creationId xmlns:a16="http://schemas.microsoft.com/office/drawing/2014/main" id="{163864B3-BB27-1CA2-0A08-03A7A3ACAB24}"/>
                  </a:ext>
                </a:extLst>
              </p:cNvPr>
              <p:cNvGrpSpPr/>
              <p:nvPr/>
            </p:nvGrpSpPr>
            <p:grpSpPr>
              <a:xfrm>
                <a:off x="8909685" y="3911918"/>
                <a:ext cx="68581" cy="66566"/>
                <a:chOff x="9055417" y="4003358"/>
                <a:chExt cx="68581" cy="66566"/>
              </a:xfrm>
            </p:grpSpPr>
            <p:cxnSp>
              <p:nvCxnSpPr>
                <p:cNvPr id="314" name="Straight Connector 313">
                  <a:extLst>
                    <a:ext uri="{FF2B5EF4-FFF2-40B4-BE49-F238E27FC236}">
                      <a16:creationId xmlns:a16="http://schemas.microsoft.com/office/drawing/2014/main" id="{69E99D40-A8A1-AD6D-6F78-C6B8A5E61356}"/>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8F4A63B5-658B-C629-A47C-A0BEBE58C353}"/>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6" name="Group 315">
                <a:extLst>
                  <a:ext uri="{FF2B5EF4-FFF2-40B4-BE49-F238E27FC236}">
                    <a16:creationId xmlns:a16="http://schemas.microsoft.com/office/drawing/2014/main" id="{18C363E1-B867-6E34-CB1E-39EFED1AD720}"/>
                  </a:ext>
                </a:extLst>
              </p:cNvPr>
              <p:cNvGrpSpPr/>
              <p:nvPr/>
            </p:nvGrpSpPr>
            <p:grpSpPr>
              <a:xfrm>
                <a:off x="8892540" y="3911918"/>
                <a:ext cx="68581" cy="66566"/>
                <a:chOff x="9055417" y="4003358"/>
                <a:chExt cx="68581" cy="66566"/>
              </a:xfrm>
            </p:grpSpPr>
            <p:cxnSp>
              <p:nvCxnSpPr>
                <p:cNvPr id="317" name="Straight Connector 316">
                  <a:extLst>
                    <a:ext uri="{FF2B5EF4-FFF2-40B4-BE49-F238E27FC236}">
                      <a16:creationId xmlns:a16="http://schemas.microsoft.com/office/drawing/2014/main" id="{B8726A53-792D-7A28-3460-D728A867FD8C}"/>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51362BD8-CB8C-9E4F-7AF1-3438C7224133}"/>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 name="Group 318">
                <a:extLst>
                  <a:ext uri="{FF2B5EF4-FFF2-40B4-BE49-F238E27FC236}">
                    <a16:creationId xmlns:a16="http://schemas.microsoft.com/office/drawing/2014/main" id="{D98D0397-1B41-82C5-14A5-D570975F16FA}"/>
                  </a:ext>
                </a:extLst>
              </p:cNvPr>
              <p:cNvGrpSpPr/>
              <p:nvPr/>
            </p:nvGrpSpPr>
            <p:grpSpPr>
              <a:xfrm>
                <a:off x="8875396" y="3911918"/>
                <a:ext cx="68581" cy="66566"/>
                <a:chOff x="9055417" y="4003358"/>
                <a:chExt cx="68581" cy="66566"/>
              </a:xfrm>
            </p:grpSpPr>
            <p:cxnSp>
              <p:nvCxnSpPr>
                <p:cNvPr id="320" name="Straight Connector 319">
                  <a:extLst>
                    <a:ext uri="{FF2B5EF4-FFF2-40B4-BE49-F238E27FC236}">
                      <a16:creationId xmlns:a16="http://schemas.microsoft.com/office/drawing/2014/main" id="{B40E83AB-792D-652D-F264-1050889C4EC0}"/>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FBFC35DA-BF66-9B95-F260-C22E0A1151D7}"/>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 name="Group 321">
                <a:extLst>
                  <a:ext uri="{FF2B5EF4-FFF2-40B4-BE49-F238E27FC236}">
                    <a16:creationId xmlns:a16="http://schemas.microsoft.com/office/drawing/2014/main" id="{11961BAB-3737-0DFD-BA40-2B90A1AB2F34}"/>
                  </a:ext>
                </a:extLst>
              </p:cNvPr>
              <p:cNvGrpSpPr/>
              <p:nvPr/>
            </p:nvGrpSpPr>
            <p:grpSpPr>
              <a:xfrm>
                <a:off x="8746808" y="3791902"/>
                <a:ext cx="68581" cy="66566"/>
                <a:chOff x="9055417" y="4003358"/>
                <a:chExt cx="68581" cy="66566"/>
              </a:xfrm>
            </p:grpSpPr>
            <p:cxnSp>
              <p:nvCxnSpPr>
                <p:cNvPr id="323" name="Straight Connector 322">
                  <a:extLst>
                    <a:ext uri="{FF2B5EF4-FFF2-40B4-BE49-F238E27FC236}">
                      <a16:creationId xmlns:a16="http://schemas.microsoft.com/office/drawing/2014/main" id="{8285472F-57CA-F325-FEDE-CF109DFAFAC5}"/>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DE64017D-9198-13AD-0668-6F3A7983F74A}"/>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 name="Group 324">
                <a:extLst>
                  <a:ext uri="{FF2B5EF4-FFF2-40B4-BE49-F238E27FC236}">
                    <a16:creationId xmlns:a16="http://schemas.microsoft.com/office/drawing/2014/main" id="{47FE7581-6D74-6C44-E81C-A3CD1DA5FAA6}"/>
                  </a:ext>
                </a:extLst>
              </p:cNvPr>
              <p:cNvGrpSpPr/>
              <p:nvPr/>
            </p:nvGrpSpPr>
            <p:grpSpPr>
              <a:xfrm>
                <a:off x="8458200" y="3511867"/>
                <a:ext cx="68581" cy="66566"/>
                <a:chOff x="9055417" y="4003358"/>
                <a:chExt cx="68581" cy="66566"/>
              </a:xfrm>
            </p:grpSpPr>
            <p:cxnSp>
              <p:nvCxnSpPr>
                <p:cNvPr id="326" name="Straight Connector 325">
                  <a:extLst>
                    <a:ext uri="{FF2B5EF4-FFF2-40B4-BE49-F238E27FC236}">
                      <a16:creationId xmlns:a16="http://schemas.microsoft.com/office/drawing/2014/main" id="{E16A39DD-6F7E-92B8-8B92-790A1C558485}"/>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80B372C0-E7E0-FABA-3562-F907440493E1}"/>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8" name="Group 327">
                <a:extLst>
                  <a:ext uri="{FF2B5EF4-FFF2-40B4-BE49-F238E27FC236}">
                    <a16:creationId xmlns:a16="http://schemas.microsoft.com/office/drawing/2014/main" id="{62F85E5D-F670-17CD-67E9-522D6E610A9C}"/>
                  </a:ext>
                </a:extLst>
              </p:cNvPr>
              <p:cNvGrpSpPr/>
              <p:nvPr/>
            </p:nvGrpSpPr>
            <p:grpSpPr>
              <a:xfrm>
                <a:off x="8406765" y="3406140"/>
                <a:ext cx="68581" cy="66566"/>
                <a:chOff x="9055417" y="4003358"/>
                <a:chExt cx="68581" cy="66566"/>
              </a:xfrm>
            </p:grpSpPr>
            <p:cxnSp>
              <p:nvCxnSpPr>
                <p:cNvPr id="329" name="Straight Connector 328">
                  <a:extLst>
                    <a:ext uri="{FF2B5EF4-FFF2-40B4-BE49-F238E27FC236}">
                      <a16:creationId xmlns:a16="http://schemas.microsoft.com/office/drawing/2014/main" id="{39B36D6C-427D-837D-F639-E80DC83EE1B8}"/>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813EDEE8-24B3-A82D-C562-263DED12A4DB}"/>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31" name="Group 330">
                <a:extLst>
                  <a:ext uri="{FF2B5EF4-FFF2-40B4-BE49-F238E27FC236}">
                    <a16:creationId xmlns:a16="http://schemas.microsoft.com/office/drawing/2014/main" id="{4E9B9603-89D1-A3FF-DD42-FAAFFC8E9261}"/>
                  </a:ext>
                </a:extLst>
              </p:cNvPr>
              <p:cNvGrpSpPr/>
              <p:nvPr/>
            </p:nvGrpSpPr>
            <p:grpSpPr>
              <a:xfrm>
                <a:off x="8229600" y="3354705"/>
                <a:ext cx="68581" cy="66566"/>
                <a:chOff x="9055417" y="4003358"/>
                <a:chExt cx="68581" cy="66566"/>
              </a:xfrm>
            </p:grpSpPr>
            <p:cxnSp>
              <p:nvCxnSpPr>
                <p:cNvPr id="332" name="Straight Connector 331">
                  <a:extLst>
                    <a:ext uri="{FF2B5EF4-FFF2-40B4-BE49-F238E27FC236}">
                      <a16:creationId xmlns:a16="http://schemas.microsoft.com/office/drawing/2014/main" id="{C1B431AD-52D5-91E9-BE9E-171B296240F6}"/>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CCC2BDC8-6EAE-C78E-47D0-BF3C826B43FE}"/>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34" name="Group 333">
                <a:extLst>
                  <a:ext uri="{FF2B5EF4-FFF2-40B4-BE49-F238E27FC236}">
                    <a16:creationId xmlns:a16="http://schemas.microsoft.com/office/drawing/2014/main" id="{6232D67B-FBE8-93CC-0259-6885D344742B}"/>
                  </a:ext>
                </a:extLst>
              </p:cNvPr>
              <p:cNvGrpSpPr/>
              <p:nvPr/>
            </p:nvGrpSpPr>
            <p:grpSpPr>
              <a:xfrm>
                <a:off x="8192453" y="3254692"/>
                <a:ext cx="68581" cy="66566"/>
                <a:chOff x="9055417" y="4003358"/>
                <a:chExt cx="68581" cy="66566"/>
              </a:xfrm>
            </p:grpSpPr>
            <p:cxnSp>
              <p:nvCxnSpPr>
                <p:cNvPr id="335" name="Straight Connector 334">
                  <a:extLst>
                    <a:ext uri="{FF2B5EF4-FFF2-40B4-BE49-F238E27FC236}">
                      <a16:creationId xmlns:a16="http://schemas.microsoft.com/office/drawing/2014/main" id="{52554C67-6CB2-F116-611C-2173D4A3F87B}"/>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D2F715B0-DFB7-FB62-6D97-D8D062A6ECBF}"/>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37" name="Group 336">
                <a:extLst>
                  <a:ext uri="{FF2B5EF4-FFF2-40B4-BE49-F238E27FC236}">
                    <a16:creationId xmlns:a16="http://schemas.microsoft.com/office/drawing/2014/main" id="{4590BF2D-EAEC-2F36-13AC-EBFCA6868BE4}"/>
                  </a:ext>
                </a:extLst>
              </p:cNvPr>
              <p:cNvGrpSpPr/>
              <p:nvPr/>
            </p:nvGrpSpPr>
            <p:grpSpPr>
              <a:xfrm>
                <a:off x="8166735" y="3254692"/>
                <a:ext cx="68581" cy="66566"/>
                <a:chOff x="9055417" y="4003358"/>
                <a:chExt cx="68581" cy="66566"/>
              </a:xfrm>
            </p:grpSpPr>
            <p:cxnSp>
              <p:nvCxnSpPr>
                <p:cNvPr id="338" name="Straight Connector 337">
                  <a:extLst>
                    <a:ext uri="{FF2B5EF4-FFF2-40B4-BE49-F238E27FC236}">
                      <a16:creationId xmlns:a16="http://schemas.microsoft.com/office/drawing/2014/main" id="{DE61024D-B85B-CAD7-D400-DB9B2ED1E6F0}"/>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1BDD80B7-C661-843A-AAC4-38AB5A1BDACF}"/>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40" name="Group 339">
              <a:extLst>
                <a:ext uri="{FF2B5EF4-FFF2-40B4-BE49-F238E27FC236}">
                  <a16:creationId xmlns:a16="http://schemas.microsoft.com/office/drawing/2014/main" id="{B5815346-0810-0A42-5CD7-2C43B4985207}"/>
                </a:ext>
              </a:extLst>
            </p:cNvPr>
            <p:cNvGrpSpPr/>
            <p:nvPr/>
          </p:nvGrpSpPr>
          <p:grpSpPr>
            <a:xfrm>
              <a:off x="8063865" y="2986087"/>
              <a:ext cx="68581" cy="66566"/>
              <a:chOff x="9055417" y="4003358"/>
              <a:chExt cx="68581" cy="66566"/>
            </a:xfrm>
          </p:grpSpPr>
          <p:cxnSp>
            <p:nvCxnSpPr>
              <p:cNvPr id="341" name="Straight Connector 340">
                <a:extLst>
                  <a:ext uri="{FF2B5EF4-FFF2-40B4-BE49-F238E27FC236}">
                    <a16:creationId xmlns:a16="http://schemas.microsoft.com/office/drawing/2014/main" id="{94528E8B-A167-0A2D-6A50-0BDF5C805FB2}"/>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EB85F31D-01B0-D996-D157-D5D0A748543E}"/>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43" name="Group 342">
              <a:extLst>
                <a:ext uri="{FF2B5EF4-FFF2-40B4-BE49-F238E27FC236}">
                  <a16:creationId xmlns:a16="http://schemas.microsoft.com/office/drawing/2014/main" id="{74BE1965-CB3A-ADE4-3EBE-18FB2725D721}"/>
                </a:ext>
              </a:extLst>
            </p:cNvPr>
            <p:cNvGrpSpPr/>
            <p:nvPr/>
          </p:nvGrpSpPr>
          <p:grpSpPr>
            <a:xfrm>
              <a:off x="8021002" y="2940367"/>
              <a:ext cx="68581" cy="66566"/>
              <a:chOff x="9055417" y="4003358"/>
              <a:chExt cx="68581" cy="66566"/>
            </a:xfrm>
          </p:grpSpPr>
          <p:cxnSp>
            <p:nvCxnSpPr>
              <p:cNvPr id="344" name="Straight Connector 343">
                <a:extLst>
                  <a:ext uri="{FF2B5EF4-FFF2-40B4-BE49-F238E27FC236}">
                    <a16:creationId xmlns:a16="http://schemas.microsoft.com/office/drawing/2014/main" id="{6DDAAC2A-FC30-6774-1B77-81337D691B3E}"/>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8F3BECAA-CC74-8E3F-6C06-98FDCA4637F6}"/>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46" name="Group 345">
              <a:extLst>
                <a:ext uri="{FF2B5EF4-FFF2-40B4-BE49-F238E27FC236}">
                  <a16:creationId xmlns:a16="http://schemas.microsoft.com/office/drawing/2014/main" id="{D9649613-927D-16FE-E593-0B05675BE33F}"/>
                </a:ext>
              </a:extLst>
            </p:cNvPr>
            <p:cNvGrpSpPr/>
            <p:nvPr/>
          </p:nvGrpSpPr>
          <p:grpSpPr>
            <a:xfrm>
              <a:off x="7986712" y="2897504"/>
              <a:ext cx="68581" cy="66566"/>
              <a:chOff x="9055417" y="4003358"/>
              <a:chExt cx="68581" cy="66566"/>
            </a:xfrm>
          </p:grpSpPr>
          <p:cxnSp>
            <p:nvCxnSpPr>
              <p:cNvPr id="347" name="Straight Connector 346">
                <a:extLst>
                  <a:ext uri="{FF2B5EF4-FFF2-40B4-BE49-F238E27FC236}">
                    <a16:creationId xmlns:a16="http://schemas.microsoft.com/office/drawing/2014/main" id="{3E5AA16F-45C1-2CE7-F647-60CCDCC7E655}"/>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9D3B0830-1F8B-C1F9-3735-1CAD1FF3E72B}"/>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49" name="Group 348">
              <a:extLst>
                <a:ext uri="{FF2B5EF4-FFF2-40B4-BE49-F238E27FC236}">
                  <a16:creationId xmlns:a16="http://schemas.microsoft.com/office/drawing/2014/main" id="{DC31C39F-4D82-5DF2-EE08-74C777396086}"/>
                </a:ext>
              </a:extLst>
            </p:cNvPr>
            <p:cNvGrpSpPr/>
            <p:nvPr/>
          </p:nvGrpSpPr>
          <p:grpSpPr>
            <a:xfrm>
              <a:off x="7958137" y="2897504"/>
              <a:ext cx="68581" cy="66566"/>
              <a:chOff x="9055417" y="4003358"/>
              <a:chExt cx="68581" cy="66566"/>
            </a:xfrm>
          </p:grpSpPr>
          <p:cxnSp>
            <p:nvCxnSpPr>
              <p:cNvPr id="350" name="Straight Connector 349">
                <a:extLst>
                  <a:ext uri="{FF2B5EF4-FFF2-40B4-BE49-F238E27FC236}">
                    <a16:creationId xmlns:a16="http://schemas.microsoft.com/office/drawing/2014/main" id="{ED9E0252-DD59-7EB8-623F-9ACBE28986A8}"/>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26B7EA85-BC7F-AF3A-2AD9-24255675356B}"/>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52" name="Group 351">
              <a:extLst>
                <a:ext uri="{FF2B5EF4-FFF2-40B4-BE49-F238E27FC236}">
                  <a16:creationId xmlns:a16="http://schemas.microsoft.com/office/drawing/2014/main" id="{C72CABF0-E3D8-F733-C1B8-99EF16E02102}"/>
                </a:ext>
              </a:extLst>
            </p:cNvPr>
            <p:cNvGrpSpPr/>
            <p:nvPr/>
          </p:nvGrpSpPr>
          <p:grpSpPr>
            <a:xfrm>
              <a:off x="7838122" y="2771774"/>
              <a:ext cx="68581" cy="66566"/>
              <a:chOff x="9055417" y="4003358"/>
              <a:chExt cx="68581" cy="66566"/>
            </a:xfrm>
          </p:grpSpPr>
          <p:cxnSp>
            <p:nvCxnSpPr>
              <p:cNvPr id="353" name="Straight Connector 352">
                <a:extLst>
                  <a:ext uri="{FF2B5EF4-FFF2-40B4-BE49-F238E27FC236}">
                    <a16:creationId xmlns:a16="http://schemas.microsoft.com/office/drawing/2014/main" id="{57B50BA5-A084-2B5C-195E-83228A666823}"/>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A14129D3-4ABD-ADC0-9C72-DBD125BA26A6}"/>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55" name="Group 354">
              <a:extLst>
                <a:ext uri="{FF2B5EF4-FFF2-40B4-BE49-F238E27FC236}">
                  <a16:creationId xmlns:a16="http://schemas.microsoft.com/office/drawing/2014/main" id="{AD3E65E2-ED24-06F3-35C8-FF543F1797CB}"/>
                </a:ext>
              </a:extLst>
            </p:cNvPr>
            <p:cNvGrpSpPr/>
            <p:nvPr/>
          </p:nvGrpSpPr>
          <p:grpSpPr>
            <a:xfrm>
              <a:off x="7806689" y="2731769"/>
              <a:ext cx="68581" cy="66566"/>
              <a:chOff x="9055417" y="4003358"/>
              <a:chExt cx="68581" cy="66566"/>
            </a:xfrm>
          </p:grpSpPr>
          <p:cxnSp>
            <p:nvCxnSpPr>
              <p:cNvPr id="356" name="Straight Connector 355">
                <a:extLst>
                  <a:ext uri="{FF2B5EF4-FFF2-40B4-BE49-F238E27FC236}">
                    <a16:creationId xmlns:a16="http://schemas.microsoft.com/office/drawing/2014/main" id="{81AA0409-179D-3EC5-BE16-D691094B00CC}"/>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6E5A51DE-6E4D-B757-D1BB-7E3C9F4C6214}"/>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58" name="Group 357">
              <a:extLst>
                <a:ext uri="{FF2B5EF4-FFF2-40B4-BE49-F238E27FC236}">
                  <a16:creationId xmlns:a16="http://schemas.microsoft.com/office/drawing/2014/main" id="{C4D74919-663D-D3D9-53F5-05381014ACEE}"/>
                </a:ext>
              </a:extLst>
            </p:cNvPr>
            <p:cNvGrpSpPr/>
            <p:nvPr/>
          </p:nvGrpSpPr>
          <p:grpSpPr>
            <a:xfrm>
              <a:off x="7792401" y="2688907"/>
              <a:ext cx="68581" cy="66566"/>
              <a:chOff x="9055417" y="4003358"/>
              <a:chExt cx="68581" cy="66566"/>
            </a:xfrm>
          </p:grpSpPr>
          <p:cxnSp>
            <p:nvCxnSpPr>
              <p:cNvPr id="359" name="Straight Connector 358">
                <a:extLst>
                  <a:ext uri="{FF2B5EF4-FFF2-40B4-BE49-F238E27FC236}">
                    <a16:creationId xmlns:a16="http://schemas.microsoft.com/office/drawing/2014/main" id="{8E7E4AD8-7F33-9B22-A659-C36293AA043D}"/>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6C8F3011-BC7A-C884-1EAD-3AC1669AFE2A}"/>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61" name="Group 360">
              <a:extLst>
                <a:ext uri="{FF2B5EF4-FFF2-40B4-BE49-F238E27FC236}">
                  <a16:creationId xmlns:a16="http://schemas.microsoft.com/office/drawing/2014/main" id="{744321F7-55CB-9EE7-3533-6DA275BCB45A}"/>
                </a:ext>
              </a:extLst>
            </p:cNvPr>
            <p:cNvGrpSpPr/>
            <p:nvPr/>
          </p:nvGrpSpPr>
          <p:grpSpPr>
            <a:xfrm>
              <a:off x="7778114" y="2683192"/>
              <a:ext cx="68581" cy="66566"/>
              <a:chOff x="9055417" y="4003358"/>
              <a:chExt cx="68581" cy="66566"/>
            </a:xfrm>
          </p:grpSpPr>
          <p:cxnSp>
            <p:nvCxnSpPr>
              <p:cNvPr id="362" name="Straight Connector 361">
                <a:extLst>
                  <a:ext uri="{FF2B5EF4-FFF2-40B4-BE49-F238E27FC236}">
                    <a16:creationId xmlns:a16="http://schemas.microsoft.com/office/drawing/2014/main" id="{D85AFCE4-82BB-C059-5AC9-41DF6D105604}"/>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504759EF-70BC-41AB-2C3B-162D839C22EF}"/>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64" name="Group 363">
              <a:extLst>
                <a:ext uri="{FF2B5EF4-FFF2-40B4-BE49-F238E27FC236}">
                  <a16:creationId xmlns:a16="http://schemas.microsoft.com/office/drawing/2014/main" id="{6D76F2D6-6FED-BB9D-4BAA-21CAB2CA7B03}"/>
                </a:ext>
              </a:extLst>
            </p:cNvPr>
            <p:cNvGrpSpPr/>
            <p:nvPr/>
          </p:nvGrpSpPr>
          <p:grpSpPr>
            <a:xfrm>
              <a:off x="7760969" y="2668904"/>
              <a:ext cx="68581" cy="66566"/>
              <a:chOff x="9055417" y="4003358"/>
              <a:chExt cx="68581" cy="66566"/>
            </a:xfrm>
          </p:grpSpPr>
          <p:cxnSp>
            <p:nvCxnSpPr>
              <p:cNvPr id="365" name="Straight Connector 364">
                <a:extLst>
                  <a:ext uri="{FF2B5EF4-FFF2-40B4-BE49-F238E27FC236}">
                    <a16:creationId xmlns:a16="http://schemas.microsoft.com/office/drawing/2014/main" id="{702A2DBE-5D4B-7ABA-AB10-3466F9C1DAD5}"/>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ED387154-69DF-944A-2A65-F912D085E69C}"/>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67" name="Group 366">
              <a:extLst>
                <a:ext uri="{FF2B5EF4-FFF2-40B4-BE49-F238E27FC236}">
                  <a16:creationId xmlns:a16="http://schemas.microsoft.com/office/drawing/2014/main" id="{AAB46116-B6D3-63DF-D658-3AA3822E2D6B}"/>
                </a:ext>
              </a:extLst>
            </p:cNvPr>
            <p:cNvGrpSpPr/>
            <p:nvPr/>
          </p:nvGrpSpPr>
          <p:grpSpPr>
            <a:xfrm>
              <a:off x="7755254" y="2657474"/>
              <a:ext cx="68581" cy="66566"/>
              <a:chOff x="9055417" y="4003358"/>
              <a:chExt cx="68581" cy="66566"/>
            </a:xfrm>
          </p:grpSpPr>
          <p:cxnSp>
            <p:nvCxnSpPr>
              <p:cNvPr id="368" name="Straight Connector 367">
                <a:extLst>
                  <a:ext uri="{FF2B5EF4-FFF2-40B4-BE49-F238E27FC236}">
                    <a16:creationId xmlns:a16="http://schemas.microsoft.com/office/drawing/2014/main" id="{A9064DD7-B4CE-039B-7CF4-B24072B38C29}"/>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670B7A69-5E20-06DA-1FBB-6E79A4029F58}"/>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70" name="Group 369">
              <a:extLst>
                <a:ext uri="{FF2B5EF4-FFF2-40B4-BE49-F238E27FC236}">
                  <a16:creationId xmlns:a16="http://schemas.microsoft.com/office/drawing/2014/main" id="{927E39AC-6171-CC4C-C1B8-4837FE6E8C51}"/>
                </a:ext>
              </a:extLst>
            </p:cNvPr>
            <p:cNvGrpSpPr/>
            <p:nvPr/>
          </p:nvGrpSpPr>
          <p:grpSpPr>
            <a:xfrm>
              <a:off x="7706676" y="2583179"/>
              <a:ext cx="68581" cy="66566"/>
              <a:chOff x="9055417" y="4003358"/>
              <a:chExt cx="68581" cy="66566"/>
            </a:xfrm>
          </p:grpSpPr>
          <p:cxnSp>
            <p:nvCxnSpPr>
              <p:cNvPr id="371" name="Straight Connector 370">
                <a:extLst>
                  <a:ext uri="{FF2B5EF4-FFF2-40B4-BE49-F238E27FC236}">
                    <a16:creationId xmlns:a16="http://schemas.microsoft.com/office/drawing/2014/main" id="{F79D0D3C-3EA0-F7BA-C07D-A4449A02FBB2}"/>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C53B21BA-066F-5E0D-F42A-4A0079FBC5FB}"/>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73" name="Group 372">
              <a:extLst>
                <a:ext uri="{FF2B5EF4-FFF2-40B4-BE49-F238E27FC236}">
                  <a16:creationId xmlns:a16="http://schemas.microsoft.com/office/drawing/2014/main" id="{BC436F95-D7A0-700D-BC6E-84E7EDA92955}"/>
                </a:ext>
              </a:extLst>
            </p:cNvPr>
            <p:cNvGrpSpPr/>
            <p:nvPr/>
          </p:nvGrpSpPr>
          <p:grpSpPr>
            <a:xfrm>
              <a:off x="7649526" y="2583179"/>
              <a:ext cx="68581" cy="66566"/>
              <a:chOff x="9055417" y="4003358"/>
              <a:chExt cx="68581" cy="66566"/>
            </a:xfrm>
          </p:grpSpPr>
          <p:cxnSp>
            <p:nvCxnSpPr>
              <p:cNvPr id="374" name="Straight Connector 373">
                <a:extLst>
                  <a:ext uri="{FF2B5EF4-FFF2-40B4-BE49-F238E27FC236}">
                    <a16:creationId xmlns:a16="http://schemas.microsoft.com/office/drawing/2014/main" id="{92E6511A-12B5-99B6-27A2-0BF5E13CA05D}"/>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FD1757FA-6B22-0F36-87C8-5E310E379A80}"/>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76" name="Group 375">
              <a:extLst>
                <a:ext uri="{FF2B5EF4-FFF2-40B4-BE49-F238E27FC236}">
                  <a16:creationId xmlns:a16="http://schemas.microsoft.com/office/drawing/2014/main" id="{BD5D3592-1E00-37EF-88EA-4274107E8DB9}"/>
                </a:ext>
              </a:extLst>
            </p:cNvPr>
            <p:cNvGrpSpPr/>
            <p:nvPr/>
          </p:nvGrpSpPr>
          <p:grpSpPr>
            <a:xfrm>
              <a:off x="7612379" y="2583179"/>
              <a:ext cx="68581" cy="66566"/>
              <a:chOff x="9055417" y="4003358"/>
              <a:chExt cx="68581" cy="66566"/>
            </a:xfrm>
          </p:grpSpPr>
          <p:cxnSp>
            <p:nvCxnSpPr>
              <p:cNvPr id="377" name="Straight Connector 376">
                <a:extLst>
                  <a:ext uri="{FF2B5EF4-FFF2-40B4-BE49-F238E27FC236}">
                    <a16:creationId xmlns:a16="http://schemas.microsoft.com/office/drawing/2014/main" id="{CC275F17-BA33-451E-B940-E048CE95AAC3}"/>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40493907-3F12-6E97-EE8E-2EE9B5DA49BD}"/>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79" name="Group 378">
              <a:extLst>
                <a:ext uri="{FF2B5EF4-FFF2-40B4-BE49-F238E27FC236}">
                  <a16:creationId xmlns:a16="http://schemas.microsoft.com/office/drawing/2014/main" id="{D8D14E14-FE78-B291-8023-289207B8778C}"/>
                </a:ext>
              </a:extLst>
            </p:cNvPr>
            <p:cNvGrpSpPr/>
            <p:nvPr/>
          </p:nvGrpSpPr>
          <p:grpSpPr>
            <a:xfrm>
              <a:off x="7592376" y="2583179"/>
              <a:ext cx="68581" cy="66566"/>
              <a:chOff x="9055417" y="4003358"/>
              <a:chExt cx="68581" cy="66566"/>
            </a:xfrm>
          </p:grpSpPr>
          <p:cxnSp>
            <p:nvCxnSpPr>
              <p:cNvPr id="380" name="Straight Connector 379">
                <a:extLst>
                  <a:ext uri="{FF2B5EF4-FFF2-40B4-BE49-F238E27FC236}">
                    <a16:creationId xmlns:a16="http://schemas.microsoft.com/office/drawing/2014/main" id="{AB1C72FB-4E75-686B-7DD8-2284F4F0EF8D}"/>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A2EC5E5C-76DE-B3BB-A79C-782419214D72}"/>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82" name="Group 381">
              <a:extLst>
                <a:ext uri="{FF2B5EF4-FFF2-40B4-BE49-F238E27FC236}">
                  <a16:creationId xmlns:a16="http://schemas.microsoft.com/office/drawing/2014/main" id="{58940CEA-0538-F746-1C8E-0115DCAAE747}"/>
                </a:ext>
              </a:extLst>
            </p:cNvPr>
            <p:cNvGrpSpPr/>
            <p:nvPr/>
          </p:nvGrpSpPr>
          <p:grpSpPr>
            <a:xfrm>
              <a:off x="7495221" y="2406014"/>
              <a:ext cx="68581" cy="66566"/>
              <a:chOff x="9055417" y="4003358"/>
              <a:chExt cx="68581" cy="66566"/>
            </a:xfrm>
          </p:grpSpPr>
          <p:cxnSp>
            <p:nvCxnSpPr>
              <p:cNvPr id="383" name="Straight Connector 382">
                <a:extLst>
                  <a:ext uri="{FF2B5EF4-FFF2-40B4-BE49-F238E27FC236}">
                    <a16:creationId xmlns:a16="http://schemas.microsoft.com/office/drawing/2014/main" id="{EDBABCBF-1E79-88AF-83E1-6E7B80659ABE}"/>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2299AAC5-EE15-514C-E6B4-D691539C44F3}"/>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85" name="Group 384">
              <a:extLst>
                <a:ext uri="{FF2B5EF4-FFF2-40B4-BE49-F238E27FC236}">
                  <a16:creationId xmlns:a16="http://schemas.microsoft.com/office/drawing/2014/main" id="{3B53FB55-476B-3168-1B5B-E8CD7A40281E}"/>
                </a:ext>
              </a:extLst>
            </p:cNvPr>
            <p:cNvGrpSpPr/>
            <p:nvPr/>
          </p:nvGrpSpPr>
          <p:grpSpPr>
            <a:xfrm>
              <a:off x="7483791" y="2380297"/>
              <a:ext cx="68581" cy="66566"/>
              <a:chOff x="9055417" y="4003358"/>
              <a:chExt cx="68581" cy="66566"/>
            </a:xfrm>
          </p:grpSpPr>
          <p:cxnSp>
            <p:nvCxnSpPr>
              <p:cNvPr id="386" name="Straight Connector 385">
                <a:extLst>
                  <a:ext uri="{FF2B5EF4-FFF2-40B4-BE49-F238E27FC236}">
                    <a16:creationId xmlns:a16="http://schemas.microsoft.com/office/drawing/2014/main" id="{3C156C3B-E15C-BE35-7399-3278C70B3EF6}"/>
                  </a:ext>
                </a:extLst>
              </p:cNvPr>
              <p:cNvCxnSpPr>
                <a:cxnSpLocks/>
              </p:cNvCxnSpPr>
              <p:nvPr/>
            </p:nvCxnSpPr>
            <p:spPr bwMode="auto">
              <a:xfrm>
                <a:off x="9089707" y="4003358"/>
                <a:ext cx="0" cy="66566"/>
              </a:xfrm>
              <a:prstGeom prst="line">
                <a:avLst/>
              </a:prstGeom>
              <a:noFill/>
              <a:ln w="19050" cap="flat" cmpd="sng" algn="ctr">
                <a:solidFill>
                  <a:schemeClr val="accent3"/>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283569ED-6466-9558-6E1B-0E671520B119}"/>
                  </a:ext>
                </a:extLst>
              </p:cNvPr>
              <p:cNvCxnSpPr>
                <a:cxnSpLocks/>
              </p:cNvCxnSpPr>
              <p:nvPr/>
            </p:nvCxnSpPr>
            <p:spPr bwMode="auto">
              <a:xfrm>
                <a:off x="9055417" y="4037647"/>
                <a:ext cx="68581" cy="0"/>
              </a:xfrm>
              <a:prstGeom prst="line">
                <a:avLst/>
              </a:prstGeom>
              <a:noFill/>
              <a:ln w="19050" cap="flat" cmpd="sng" algn="ctr">
                <a:solidFill>
                  <a:schemeClr val="accent3"/>
                </a:solidFill>
                <a:prstDash val="solid"/>
                <a:round/>
                <a:headEnd type="none" w="med" len="med"/>
                <a:tailEnd type="none" w="med" len="med"/>
              </a:ln>
              <a:effectLst/>
            </p:spPr>
          </p:cxnSp>
        </p:grpSp>
      </p:grpSp>
      <p:sp>
        <p:nvSpPr>
          <p:cNvPr id="587" name="TextBox 586">
            <a:extLst>
              <a:ext uri="{FF2B5EF4-FFF2-40B4-BE49-F238E27FC236}">
                <a16:creationId xmlns:a16="http://schemas.microsoft.com/office/drawing/2014/main" id="{D31C6C6C-3CD6-85EB-47F5-9DAF36B9E719}"/>
              </a:ext>
            </a:extLst>
          </p:cNvPr>
          <p:cNvSpPr txBox="1"/>
          <p:nvPr/>
        </p:nvSpPr>
        <p:spPr bwMode="auto">
          <a:xfrm>
            <a:off x="8716821" y="4047709"/>
            <a:ext cx="8402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Placebo</a:t>
            </a:r>
          </a:p>
        </p:txBody>
      </p:sp>
      <p:sp>
        <p:nvSpPr>
          <p:cNvPr id="588" name="TextBox 587">
            <a:extLst>
              <a:ext uri="{FF2B5EF4-FFF2-40B4-BE49-F238E27FC236}">
                <a16:creationId xmlns:a16="http://schemas.microsoft.com/office/drawing/2014/main" id="{23D57847-A9E4-066F-861D-7DE9693E6F46}"/>
              </a:ext>
            </a:extLst>
          </p:cNvPr>
          <p:cNvSpPr txBox="1"/>
          <p:nvPr/>
        </p:nvSpPr>
        <p:spPr bwMode="auto">
          <a:xfrm>
            <a:off x="9224853" y="2949462"/>
            <a:ext cx="20522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HR for death: 0.86 </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(95% Cl: 0.56-1.31)</a:t>
            </a:r>
          </a:p>
        </p:txBody>
      </p:sp>
      <p:sp>
        <p:nvSpPr>
          <p:cNvPr id="589" name="TextBox 588">
            <a:extLst>
              <a:ext uri="{FF2B5EF4-FFF2-40B4-BE49-F238E27FC236}">
                <a16:creationId xmlns:a16="http://schemas.microsoft.com/office/drawing/2014/main" id="{A02624B5-07EB-EEDB-FA47-41A13CE2B83E}"/>
              </a:ext>
            </a:extLst>
          </p:cNvPr>
          <p:cNvSpPr txBox="1"/>
          <p:nvPr/>
        </p:nvSpPr>
        <p:spPr bwMode="auto">
          <a:xfrm>
            <a:off x="9715073" y="3718808"/>
            <a:ext cx="1263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Cabozantinib</a:t>
            </a: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graphicFrame>
        <p:nvGraphicFramePr>
          <p:cNvPr id="590" name="Table 589">
            <a:extLst>
              <a:ext uri="{FF2B5EF4-FFF2-40B4-BE49-F238E27FC236}">
                <a16:creationId xmlns:a16="http://schemas.microsoft.com/office/drawing/2014/main" id="{26A327A0-FED2-9038-D472-ABC15EFD7A12}"/>
              </a:ext>
            </a:extLst>
          </p:cNvPr>
          <p:cNvGraphicFramePr>
            <a:graphicFrameLocks noGrp="1"/>
          </p:cNvGraphicFramePr>
          <p:nvPr>
            <p:extLst>
              <p:ext uri="{D42A27DB-BD31-4B8C-83A1-F6EECF244321}">
                <p14:modId xmlns:p14="http://schemas.microsoft.com/office/powerpoint/2010/main" val="2965991262"/>
              </p:ext>
            </p:extLst>
          </p:nvPr>
        </p:nvGraphicFramePr>
        <p:xfrm>
          <a:off x="8030705" y="1671988"/>
          <a:ext cx="3629427" cy="1082675"/>
        </p:xfrm>
        <a:graphic>
          <a:graphicData uri="http://schemas.openxmlformats.org/drawingml/2006/table">
            <a:tbl>
              <a:tblPr firstRow="1" bandRow="1">
                <a:tableStyleId>{5C22544A-7EE6-4342-B048-85BDC9FD1C3A}</a:tableStyleId>
              </a:tblPr>
              <a:tblGrid>
                <a:gridCol w="1021207">
                  <a:extLst>
                    <a:ext uri="{9D8B030D-6E8A-4147-A177-3AD203B41FA5}">
                      <a16:colId xmlns:a16="http://schemas.microsoft.com/office/drawing/2014/main" val="3785295252"/>
                    </a:ext>
                  </a:extLst>
                </a:gridCol>
                <a:gridCol w="1047255">
                  <a:extLst>
                    <a:ext uri="{9D8B030D-6E8A-4147-A177-3AD203B41FA5}">
                      <a16:colId xmlns:a16="http://schemas.microsoft.com/office/drawing/2014/main" val="597252427"/>
                    </a:ext>
                  </a:extLst>
                </a:gridCol>
                <a:gridCol w="1560965">
                  <a:extLst>
                    <a:ext uri="{9D8B030D-6E8A-4147-A177-3AD203B41FA5}">
                      <a16:colId xmlns:a16="http://schemas.microsoft.com/office/drawing/2014/main" val="4056780482"/>
                    </a:ext>
                  </a:extLst>
                </a:gridCol>
              </a:tblGrid>
              <a:tr h="244703">
                <a:tc>
                  <a:txBody>
                    <a:bodyPr/>
                    <a:lstStyle/>
                    <a:p>
                      <a:endParaRPr lang="en-US" sz="120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0000"/>
                        </a:lnSpc>
                      </a:pPr>
                      <a:r>
                        <a:rPr lang="en-US" sz="1200">
                          <a:solidFill>
                            <a:schemeClr val="bg1"/>
                          </a:solidFill>
                        </a:rPr>
                        <a:t>No. of Events/ Total No.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0000"/>
                        </a:lnSpc>
                      </a:pPr>
                      <a:r>
                        <a:rPr lang="en-US" sz="1200">
                          <a:solidFill>
                            <a:schemeClr val="bg1"/>
                          </a:solidFill>
                        </a:rPr>
                        <a:t>Median OS</a:t>
                      </a:r>
                      <a:br>
                        <a:rPr lang="en-US" sz="1200">
                          <a:solidFill>
                            <a:schemeClr val="bg1"/>
                          </a:solidFill>
                        </a:rPr>
                      </a:br>
                      <a:r>
                        <a:rPr lang="en-US" sz="1200">
                          <a:solidFill>
                            <a:schemeClr val="bg1"/>
                          </a:solidFill>
                        </a:rPr>
                        <a:t> (95% Cl)</a:t>
                      </a:r>
                    </a:p>
                    <a:p>
                      <a:pPr algn="ctr">
                        <a:lnSpc>
                          <a:spcPct val="80000"/>
                        </a:lnSpc>
                      </a:pPr>
                      <a:r>
                        <a:rPr lang="en-US" sz="1200" b="0" i="0">
                          <a:solidFill>
                            <a:schemeClr val="bg1"/>
                          </a:solidFill>
                        </a:rPr>
                        <a:t>mo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51550518"/>
                  </a:ext>
                </a:extLst>
              </a:tr>
              <a:tr h="125698">
                <a:tc>
                  <a:txBody>
                    <a:bodyPr/>
                    <a:lstStyle/>
                    <a:p>
                      <a:pPr algn="ctr"/>
                      <a:r>
                        <a:rPr lang="en-US" sz="1200" err="1">
                          <a:solidFill>
                            <a:schemeClr val="bg1"/>
                          </a:solidFill>
                        </a:rPr>
                        <a:t>Cabozantinib</a:t>
                      </a:r>
                      <a:endParaRPr lang="en-US" sz="120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200">
                          <a:solidFill>
                            <a:schemeClr val="bg1"/>
                          </a:solidFill>
                        </a:rPr>
                        <a:t>60/134</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200">
                          <a:solidFill>
                            <a:schemeClr val="bg1"/>
                          </a:solidFill>
                        </a:rPr>
                        <a:t>21.9 (18.8-30.4)</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985583"/>
                  </a:ext>
                </a:extLst>
              </a:tr>
              <a:tr h="125698">
                <a:tc>
                  <a:txBody>
                    <a:bodyPr/>
                    <a:lstStyle/>
                    <a:p>
                      <a:pPr algn="ctr"/>
                      <a:r>
                        <a:rPr lang="en-US" sz="1200">
                          <a:solidFill>
                            <a:schemeClr val="bg1"/>
                          </a:solidFill>
                        </a:rPr>
                        <a:t>Placebo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a:solidFill>
                            <a:schemeClr val="bg1"/>
                          </a:solidFill>
                        </a:rPr>
                        <a:t>37/69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a:solidFill>
                            <a:schemeClr val="bg1"/>
                          </a:solidFill>
                        </a:rPr>
                        <a:t>19.7 (14.2-30.0)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75479237"/>
                  </a:ext>
                </a:extLst>
              </a:tr>
            </a:tbl>
          </a:graphicData>
        </a:graphic>
      </p:graphicFrame>
      <p:sp>
        <p:nvSpPr>
          <p:cNvPr id="591" name="TextBox 590">
            <a:extLst>
              <a:ext uri="{FF2B5EF4-FFF2-40B4-BE49-F238E27FC236}">
                <a16:creationId xmlns:a16="http://schemas.microsoft.com/office/drawing/2014/main" id="{349BCE95-46AE-0825-A836-50D4C9469FF4}"/>
              </a:ext>
            </a:extLst>
          </p:cNvPr>
          <p:cNvSpPr txBox="1"/>
          <p:nvPr/>
        </p:nvSpPr>
        <p:spPr bwMode="auto">
          <a:xfrm>
            <a:off x="6253427" y="5284030"/>
            <a:ext cx="1655160"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8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No. at Risk (no. with censored data)</a:t>
            </a:r>
          </a:p>
        </p:txBody>
      </p:sp>
      <p:sp>
        <p:nvSpPr>
          <p:cNvPr id="592" name="TextBox 591">
            <a:extLst>
              <a:ext uri="{FF2B5EF4-FFF2-40B4-BE49-F238E27FC236}">
                <a16:creationId xmlns:a16="http://schemas.microsoft.com/office/drawing/2014/main" id="{AEC9FCEB-08AA-AFB9-469C-5C495B5587D6}"/>
              </a:ext>
            </a:extLst>
          </p:cNvPr>
          <p:cNvSpPr txBox="1"/>
          <p:nvPr/>
        </p:nvSpPr>
        <p:spPr bwMode="auto">
          <a:xfrm>
            <a:off x="6249529" y="5693785"/>
            <a:ext cx="1400865"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80000"/>
              </a:lnSpc>
              <a:spcBef>
                <a:spcPts val="0"/>
              </a:spcBef>
              <a:spcAft>
                <a:spcPct val="0"/>
              </a:spcAft>
              <a:buClrTx/>
              <a:buSzTx/>
              <a:buFontTx/>
              <a:buNone/>
              <a:tabLst/>
              <a:defRPr/>
            </a:pPr>
            <a:r>
              <a:rPr kumimoji="0" lang="en-US" sz="1400" b="1" i="0" u="none" strike="noStrike" kern="1200" cap="none" spc="0" normalizeH="0" baseline="0" noProof="0" err="1">
                <a:ln>
                  <a:noFill/>
                </a:ln>
                <a:solidFill>
                  <a:srgbClr val="015873"/>
                </a:solidFill>
                <a:effectLst/>
                <a:uLnTx/>
                <a:uFillTx/>
                <a:latin typeface="Calibri" panose="020F0502020204030204" pitchFamily="34" charset="0"/>
                <a:ea typeface="+mn-ea"/>
                <a:cs typeface="+mn-cs"/>
              </a:rPr>
              <a:t>Cabozantinib</a:t>
            </a:r>
            <a:endParaRPr kumimoji="0" lang="en-US" sz="1400" b="1" i="0" u="none" strike="noStrike" kern="1200" cap="none" spc="0" normalizeH="0" baseline="0" noProof="0">
              <a:ln>
                <a:noFill/>
              </a:ln>
              <a:solidFill>
                <a:srgbClr val="015873"/>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80000"/>
              </a:lnSpc>
              <a:spcBef>
                <a:spcPts val="0"/>
              </a:spcBef>
              <a:spcAft>
                <a:spcPct val="0"/>
              </a:spcAft>
              <a:buClrTx/>
              <a:buSzTx/>
              <a:buFontTx/>
              <a:buNone/>
              <a:tabLst/>
              <a:defRPr/>
            </a:pPr>
            <a:r>
              <a:rPr kumimoji="0" lang="en-US" sz="1400" b="1" i="0" u="none" strike="noStrike" kern="1200" cap="none" spc="0" normalizeH="0" baseline="0" noProof="0">
                <a:ln>
                  <a:noFill/>
                </a:ln>
                <a:solidFill>
                  <a:srgbClr val="E1471D"/>
                </a:solidFill>
                <a:effectLst/>
                <a:uLnTx/>
                <a:uFillTx/>
                <a:latin typeface="Calibri" panose="020F0502020204030204" pitchFamily="34" charset="0"/>
                <a:ea typeface="+mn-ea"/>
                <a:cs typeface="+mn-cs"/>
              </a:rPr>
              <a:t>Placebo</a:t>
            </a:r>
          </a:p>
        </p:txBody>
      </p:sp>
      <p:sp>
        <p:nvSpPr>
          <p:cNvPr id="593" name="TextBox 592">
            <a:extLst>
              <a:ext uri="{FF2B5EF4-FFF2-40B4-BE49-F238E27FC236}">
                <a16:creationId xmlns:a16="http://schemas.microsoft.com/office/drawing/2014/main" id="{54A63CA3-E370-AE7A-1DB4-CA6CA8A2587D}"/>
              </a:ext>
            </a:extLst>
          </p:cNvPr>
          <p:cNvSpPr txBox="1"/>
          <p:nvPr/>
        </p:nvSpPr>
        <p:spPr bwMode="auto">
          <a:xfrm>
            <a:off x="7301321" y="5693785"/>
            <a:ext cx="3983436"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80000"/>
              </a:lnSpc>
              <a:spcBef>
                <a:spcPts val="0"/>
              </a:spcBef>
              <a:spcAft>
                <a:spcPct val="0"/>
              </a:spcAft>
              <a:buClrTx/>
              <a:buSzTx/>
              <a:buFontTx/>
              <a:buNone/>
              <a:tabLst>
                <a:tab pos="687388" algn="l"/>
                <a:tab pos="1309688" algn="l"/>
                <a:tab pos="2012950" algn="l"/>
                <a:tab pos="2649538" algn="l"/>
                <a:tab pos="3079750" algn="l"/>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134(0)	74(32)	28(55)	9(68)	2(73)	0(74)</a:t>
            </a:r>
          </a:p>
          <a:p>
            <a:pPr marL="0" marR="0" lvl="0" indent="0" algn="l" defTabSz="914400" rtl="0" eaLnBrk="1" fontAlgn="auto" latinLnBrk="0" hangingPunct="1">
              <a:lnSpc>
                <a:spcPct val="80000"/>
              </a:lnSpc>
              <a:spcBef>
                <a:spcPts val="0"/>
              </a:spcBef>
              <a:spcAft>
                <a:spcPct val="0"/>
              </a:spcAft>
              <a:buClrTx/>
              <a:buSzTx/>
              <a:buFontTx/>
              <a:buNone/>
              <a:tabLst>
                <a:tab pos="687388" algn="l"/>
                <a:tab pos="1309688" algn="l"/>
                <a:tab pos="2012950" algn="l"/>
                <a:tab pos="2649538" algn="l"/>
                <a:tab pos="3079750" algn="l"/>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69(0)	36(16)	16(21)	4(29)	3(29)	0(32)</a:t>
            </a:r>
          </a:p>
        </p:txBody>
      </p:sp>
      <p:sp>
        <p:nvSpPr>
          <p:cNvPr id="594" name="TextBox 593">
            <a:extLst>
              <a:ext uri="{FF2B5EF4-FFF2-40B4-BE49-F238E27FC236}">
                <a16:creationId xmlns:a16="http://schemas.microsoft.com/office/drawing/2014/main" id="{7D98656A-6F7B-0054-4334-3F601F665E36}"/>
              </a:ext>
            </a:extLst>
          </p:cNvPr>
          <p:cNvSpPr txBox="1"/>
          <p:nvPr/>
        </p:nvSpPr>
        <p:spPr bwMode="auto">
          <a:xfrm>
            <a:off x="7672050" y="1368649"/>
            <a:ext cx="33418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OS in the </a:t>
            </a:r>
            <a:r>
              <a:rPr kumimoji="0" lang="en-US" sz="1600" b="1"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Extrapancreatic</a:t>
            </a: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NET Cohort</a:t>
            </a:r>
          </a:p>
        </p:txBody>
      </p:sp>
    </p:spTree>
    <p:extLst>
      <p:ext uri="{BB962C8B-B14F-4D97-AF65-F5344CB8AC3E}">
        <p14:creationId xmlns:p14="http://schemas.microsoft.com/office/powerpoint/2010/main" val="11273998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4214F-82CB-AC40-82FC-BD0F30BCFDC7}"/>
            </a:ext>
          </a:extLst>
        </p:cNvPr>
        <p:cNvGrpSpPr/>
        <p:nvPr/>
      </p:nvGrpSpPr>
      <p:grpSpPr>
        <a:xfrm>
          <a:off x="0" y="0"/>
          <a:ext cx="0" cy="0"/>
          <a:chOff x="0" y="0"/>
          <a:chExt cx="0" cy="0"/>
        </a:xfrm>
      </p:grpSpPr>
      <p:grpSp>
        <p:nvGrpSpPr>
          <p:cNvPr id="314" name="Group 313">
            <a:extLst>
              <a:ext uri="{FF2B5EF4-FFF2-40B4-BE49-F238E27FC236}">
                <a16:creationId xmlns:a16="http://schemas.microsoft.com/office/drawing/2014/main" id="{347D58C7-4815-34B2-5CD7-2F5150A75120}"/>
              </a:ext>
            </a:extLst>
          </p:cNvPr>
          <p:cNvGrpSpPr/>
          <p:nvPr/>
        </p:nvGrpSpPr>
        <p:grpSpPr>
          <a:xfrm>
            <a:off x="7510668" y="2426495"/>
            <a:ext cx="3155156" cy="1413985"/>
            <a:chOff x="7393782" y="2426495"/>
            <a:chExt cx="3155156" cy="1413985"/>
          </a:xfrm>
        </p:grpSpPr>
        <p:grpSp>
          <p:nvGrpSpPr>
            <p:cNvPr id="313" name="Group 312">
              <a:extLst>
                <a:ext uri="{FF2B5EF4-FFF2-40B4-BE49-F238E27FC236}">
                  <a16:creationId xmlns:a16="http://schemas.microsoft.com/office/drawing/2014/main" id="{3B97CC3D-90C0-84F6-EB84-0126D50003E4}"/>
                </a:ext>
              </a:extLst>
            </p:cNvPr>
            <p:cNvGrpSpPr/>
            <p:nvPr/>
          </p:nvGrpSpPr>
          <p:grpSpPr>
            <a:xfrm>
              <a:off x="7577138" y="2578896"/>
              <a:ext cx="2971800" cy="1261584"/>
              <a:chOff x="7577138" y="2578896"/>
              <a:chExt cx="2971800" cy="1261584"/>
            </a:xfrm>
          </p:grpSpPr>
          <p:grpSp>
            <p:nvGrpSpPr>
              <p:cNvPr id="198" name="Group 197">
                <a:extLst>
                  <a:ext uri="{FF2B5EF4-FFF2-40B4-BE49-F238E27FC236}">
                    <a16:creationId xmlns:a16="http://schemas.microsoft.com/office/drawing/2014/main" id="{7207F786-B664-A15B-0D43-E8E69E7F5784}"/>
                  </a:ext>
                </a:extLst>
              </p:cNvPr>
              <p:cNvGrpSpPr/>
              <p:nvPr/>
            </p:nvGrpSpPr>
            <p:grpSpPr>
              <a:xfrm>
                <a:off x="10479881" y="3774281"/>
                <a:ext cx="69057" cy="66199"/>
                <a:chOff x="10479881" y="3774281"/>
                <a:chExt cx="69057" cy="66199"/>
              </a:xfrm>
            </p:grpSpPr>
            <p:cxnSp>
              <p:nvCxnSpPr>
                <p:cNvPr id="192" name="Straight Connector 191">
                  <a:extLst>
                    <a:ext uri="{FF2B5EF4-FFF2-40B4-BE49-F238E27FC236}">
                      <a16:creationId xmlns:a16="http://schemas.microsoft.com/office/drawing/2014/main" id="{DB3B6B14-8BB8-597C-95D1-C126FF573FE9}"/>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F996A49F-F2A4-09B0-A62F-0699FBD8FDF8}"/>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5" name="Group 204">
                <a:extLst>
                  <a:ext uri="{FF2B5EF4-FFF2-40B4-BE49-F238E27FC236}">
                    <a16:creationId xmlns:a16="http://schemas.microsoft.com/office/drawing/2014/main" id="{D2967410-4964-3BB7-B610-6CA71B726DA7}"/>
                  </a:ext>
                </a:extLst>
              </p:cNvPr>
              <p:cNvGrpSpPr/>
              <p:nvPr/>
            </p:nvGrpSpPr>
            <p:grpSpPr>
              <a:xfrm>
                <a:off x="9860756" y="3774281"/>
                <a:ext cx="69057" cy="66199"/>
                <a:chOff x="10479881" y="3774281"/>
                <a:chExt cx="69057" cy="66199"/>
              </a:xfrm>
            </p:grpSpPr>
            <p:cxnSp>
              <p:nvCxnSpPr>
                <p:cNvPr id="206" name="Straight Connector 205">
                  <a:extLst>
                    <a:ext uri="{FF2B5EF4-FFF2-40B4-BE49-F238E27FC236}">
                      <a16:creationId xmlns:a16="http://schemas.microsoft.com/office/drawing/2014/main" id="{C6DDE1E3-ACAD-C4DE-2CF6-7E730C90031B}"/>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6A223D6D-5598-C142-A3A6-D9DB811EF68C}"/>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F224DED8-88F5-FE60-5D39-6D50294E1CE2}"/>
                  </a:ext>
                </a:extLst>
              </p:cNvPr>
              <p:cNvGrpSpPr/>
              <p:nvPr/>
            </p:nvGrpSpPr>
            <p:grpSpPr>
              <a:xfrm>
                <a:off x="9734550" y="3774281"/>
                <a:ext cx="69057" cy="66199"/>
                <a:chOff x="10479881" y="3774281"/>
                <a:chExt cx="69057" cy="66199"/>
              </a:xfrm>
            </p:grpSpPr>
            <p:cxnSp>
              <p:nvCxnSpPr>
                <p:cNvPr id="209" name="Straight Connector 208">
                  <a:extLst>
                    <a:ext uri="{FF2B5EF4-FFF2-40B4-BE49-F238E27FC236}">
                      <a16:creationId xmlns:a16="http://schemas.microsoft.com/office/drawing/2014/main" id="{B20D2B6B-7D2B-1FF5-6783-7718AEDD2AF1}"/>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DFA8D9FD-FA4B-CFF4-9931-D7537242CC15}"/>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B8C0DB46-15A9-6752-0322-A67D9E8BC368}"/>
                  </a:ext>
                </a:extLst>
              </p:cNvPr>
              <p:cNvGrpSpPr/>
              <p:nvPr/>
            </p:nvGrpSpPr>
            <p:grpSpPr>
              <a:xfrm>
                <a:off x="9703594" y="3774281"/>
                <a:ext cx="69057" cy="66199"/>
                <a:chOff x="10479881" y="3774281"/>
                <a:chExt cx="69057" cy="66199"/>
              </a:xfrm>
            </p:grpSpPr>
            <p:cxnSp>
              <p:nvCxnSpPr>
                <p:cNvPr id="212" name="Straight Connector 211">
                  <a:extLst>
                    <a:ext uri="{FF2B5EF4-FFF2-40B4-BE49-F238E27FC236}">
                      <a16:creationId xmlns:a16="http://schemas.microsoft.com/office/drawing/2014/main" id="{A07C43C6-F9AB-603A-51EA-316CC11E408C}"/>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6FB037D0-032E-5E54-96DC-88CD90BDFC28}"/>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4" name="Group 213">
                <a:extLst>
                  <a:ext uri="{FF2B5EF4-FFF2-40B4-BE49-F238E27FC236}">
                    <a16:creationId xmlns:a16="http://schemas.microsoft.com/office/drawing/2014/main" id="{5E8BBE27-5650-84FA-C698-D06B123630FF}"/>
                  </a:ext>
                </a:extLst>
              </p:cNvPr>
              <p:cNvGrpSpPr/>
              <p:nvPr/>
            </p:nvGrpSpPr>
            <p:grpSpPr>
              <a:xfrm>
                <a:off x="9639300" y="3552825"/>
                <a:ext cx="69057" cy="66199"/>
                <a:chOff x="10479881" y="3774281"/>
                <a:chExt cx="69057" cy="66199"/>
              </a:xfrm>
            </p:grpSpPr>
            <p:cxnSp>
              <p:nvCxnSpPr>
                <p:cNvPr id="215" name="Straight Connector 214">
                  <a:extLst>
                    <a:ext uri="{FF2B5EF4-FFF2-40B4-BE49-F238E27FC236}">
                      <a16:creationId xmlns:a16="http://schemas.microsoft.com/office/drawing/2014/main" id="{E9645238-0167-7318-E14F-D3B547128A2C}"/>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0F3FBDB1-C904-517F-376F-E6D571F17C88}"/>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7" name="Group 216">
                <a:extLst>
                  <a:ext uri="{FF2B5EF4-FFF2-40B4-BE49-F238E27FC236}">
                    <a16:creationId xmlns:a16="http://schemas.microsoft.com/office/drawing/2014/main" id="{5CAE78C4-B5D5-1D34-1D64-05F5F9C963C6}"/>
                  </a:ext>
                </a:extLst>
              </p:cNvPr>
              <p:cNvGrpSpPr/>
              <p:nvPr/>
            </p:nvGrpSpPr>
            <p:grpSpPr>
              <a:xfrm>
                <a:off x="9629775" y="3552825"/>
                <a:ext cx="69057" cy="66199"/>
                <a:chOff x="10479881" y="3774281"/>
                <a:chExt cx="69057" cy="66199"/>
              </a:xfrm>
            </p:grpSpPr>
            <p:cxnSp>
              <p:nvCxnSpPr>
                <p:cNvPr id="218" name="Straight Connector 217">
                  <a:extLst>
                    <a:ext uri="{FF2B5EF4-FFF2-40B4-BE49-F238E27FC236}">
                      <a16:creationId xmlns:a16="http://schemas.microsoft.com/office/drawing/2014/main" id="{F4A0FC12-D2A7-3099-476C-0E4491457B0F}"/>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0CC07C7E-CEF7-FA67-A9AE-CC4F671B918B}"/>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20" name="Group 219">
                <a:extLst>
                  <a:ext uri="{FF2B5EF4-FFF2-40B4-BE49-F238E27FC236}">
                    <a16:creationId xmlns:a16="http://schemas.microsoft.com/office/drawing/2014/main" id="{6DA343EE-D37E-2560-74A4-749ACCC28CB7}"/>
                  </a:ext>
                </a:extLst>
              </p:cNvPr>
              <p:cNvGrpSpPr/>
              <p:nvPr/>
            </p:nvGrpSpPr>
            <p:grpSpPr>
              <a:xfrm>
                <a:off x="9403556" y="3395663"/>
                <a:ext cx="69057" cy="66199"/>
                <a:chOff x="10479881" y="3774281"/>
                <a:chExt cx="69057" cy="66199"/>
              </a:xfrm>
            </p:grpSpPr>
            <p:cxnSp>
              <p:nvCxnSpPr>
                <p:cNvPr id="221" name="Straight Connector 220">
                  <a:extLst>
                    <a:ext uri="{FF2B5EF4-FFF2-40B4-BE49-F238E27FC236}">
                      <a16:creationId xmlns:a16="http://schemas.microsoft.com/office/drawing/2014/main" id="{19D2707D-4BE1-89AE-9965-A3AC1C27E6DC}"/>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C3398F9B-2D51-499F-C27F-4C76E7EC527C}"/>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23" name="Group 222">
                <a:extLst>
                  <a:ext uri="{FF2B5EF4-FFF2-40B4-BE49-F238E27FC236}">
                    <a16:creationId xmlns:a16="http://schemas.microsoft.com/office/drawing/2014/main" id="{0331A344-4C0D-DFEB-4E32-2C876566C111}"/>
                  </a:ext>
                </a:extLst>
              </p:cNvPr>
              <p:cNvGrpSpPr/>
              <p:nvPr/>
            </p:nvGrpSpPr>
            <p:grpSpPr>
              <a:xfrm>
                <a:off x="9241631" y="3395663"/>
                <a:ext cx="69057" cy="66199"/>
                <a:chOff x="10479881" y="3774281"/>
                <a:chExt cx="69057" cy="66199"/>
              </a:xfrm>
            </p:grpSpPr>
            <p:cxnSp>
              <p:nvCxnSpPr>
                <p:cNvPr id="224" name="Straight Connector 223">
                  <a:extLst>
                    <a:ext uri="{FF2B5EF4-FFF2-40B4-BE49-F238E27FC236}">
                      <a16:creationId xmlns:a16="http://schemas.microsoft.com/office/drawing/2014/main" id="{0F04B307-F635-59B0-70AF-8A6CE231F96E}"/>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694B945E-6C7E-4FCA-F0D1-CC467FACE398}"/>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26" name="Group 225">
                <a:extLst>
                  <a:ext uri="{FF2B5EF4-FFF2-40B4-BE49-F238E27FC236}">
                    <a16:creationId xmlns:a16="http://schemas.microsoft.com/office/drawing/2014/main" id="{58660570-1095-9080-B9B8-8BCE00DA0BA6}"/>
                  </a:ext>
                </a:extLst>
              </p:cNvPr>
              <p:cNvGrpSpPr/>
              <p:nvPr/>
            </p:nvGrpSpPr>
            <p:grpSpPr>
              <a:xfrm>
                <a:off x="9170193" y="3395663"/>
                <a:ext cx="69057" cy="66199"/>
                <a:chOff x="10479881" y="3774281"/>
                <a:chExt cx="69057" cy="66199"/>
              </a:xfrm>
            </p:grpSpPr>
            <p:cxnSp>
              <p:nvCxnSpPr>
                <p:cNvPr id="227" name="Straight Connector 226">
                  <a:extLst>
                    <a:ext uri="{FF2B5EF4-FFF2-40B4-BE49-F238E27FC236}">
                      <a16:creationId xmlns:a16="http://schemas.microsoft.com/office/drawing/2014/main" id="{D6852BF5-A335-9F33-FFDA-EBEEFB3F5338}"/>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9E30F15A-4617-1BDC-6DA7-FD880E4068D2}"/>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29" name="Group 228">
                <a:extLst>
                  <a:ext uri="{FF2B5EF4-FFF2-40B4-BE49-F238E27FC236}">
                    <a16:creationId xmlns:a16="http://schemas.microsoft.com/office/drawing/2014/main" id="{28B14D13-CE96-FE7E-6219-8F783E4DB879}"/>
                  </a:ext>
                </a:extLst>
              </p:cNvPr>
              <p:cNvGrpSpPr/>
              <p:nvPr/>
            </p:nvGrpSpPr>
            <p:grpSpPr>
              <a:xfrm>
                <a:off x="9132093" y="3395663"/>
                <a:ext cx="69057" cy="66199"/>
                <a:chOff x="10479881" y="3774281"/>
                <a:chExt cx="69057" cy="66199"/>
              </a:xfrm>
            </p:grpSpPr>
            <p:cxnSp>
              <p:nvCxnSpPr>
                <p:cNvPr id="230" name="Straight Connector 229">
                  <a:extLst>
                    <a:ext uri="{FF2B5EF4-FFF2-40B4-BE49-F238E27FC236}">
                      <a16:creationId xmlns:a16="http://schemas.microsoft.com/office/drawing/2014/main" id="{382851C5-5DF4-5FB5-304F-C334E1ECF93B}"/>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D8657979-15F5-8299-9C1C-B9A94AFED6FA}"/>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D5F9483F-1061-15BC-8177-CC3769398C9B}"/>
                  </a:ext>
                </a:extLst>
              </p:cNvPr>
              <p:cNvGrpSpPr/>
              <p:nvPr/>
            </p:nvGrpSpPr>
            <p:grpSpPr>
              <a:xfrm>
                <a:off x="9072562" y="3293270"/>
                <a:ext cx="69057" cy="66199"/>
                <a:chOff x="10479881" y="3774281"/>
                <a:chExt cx="69057" cy="66199"/>
              </a:xfrm>
            </p:grpSpPr>
            <p:cxnSp>
              <p:nvCxnSpPr>
                <p:cNvPr id="233" name="Straight Connector 232">
                  <a:extLst>
                    <a:ext uri="{FF2B5EF4-FFF2-40B4-BE49-F238E27FC236}">
                      <a16:creationId xmlns:a16="http://schemas.microsoft.com/office/drawing/2014/main" id="{F97B83E5-0FAF-DFC7-2B2A-E9D385B7224B}"/>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D6D7FBC9-B601-C6E7-F973-2906D57E5C9F}"/>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6BB5762C-82DC-738F-32D8-4169ACBACC39}"/>
                  </a:ext>
                </a:extLst>
              </p:cNvPr>
              <p:cNvGrpSpPr/>
              <p:nvPr/>
            </p:nvGrpSpPr>
            <p:grpSpPr>
              <a:xfrm>
                <a:off x="8972549" y="3200402"/>
                <a:ext cx="69057" cy="66199"/>
                <a:chOff x="10479881" y="3774281"/>
                <a:chExt cx="69057" cy="66199"/>
              </a:xfrm>
            </p:grpSpPr>
            <p:cxnSp>
              <p:nvCxnSpPr>
                <p:cNvPr id="236" name="Straight Connector 235">
                  <a:extLst>
                    <a:ext uri="{FF2B5EF4-FFF2-40B4-BE49-F238E27FC236}">
                      <a16:creationId xmlns:a16="http://schemas.microsoft.com/office/drawing/2014/main" id="{BD171012-85A3-97E8-660C-EC8B376B556C}"/>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82548342-FBE9-9726-A16C-85F8D764D305}"/>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38" name="Group 237">
                <a:extLst>
                  <a:ext uri="{FF2B5EF4-FFF2-40B4-BE49-F238E27FC236}">
                    <a16:creationId xmlns:a16="http://schemas.microsoft.com/office/drawing/2014/main" id="{D50DF9C7-B3C1-361D-3F96-F8671ED308AC}"/>
                  </a:ext>
                </a:extLst>
              </p:cNvPr>
              <p:cNvGrpSpPr/>
              <p:nvPr/>
            </p:nvGrpSpPr>
            <p:grpSpPr>
              <a:xfrm>
                <a:off x="8691562" y="3200402"/>
                <a:ext cx="69057" cy="66199"/>
                <a:chOff x="10479881" y="3774281"/>
                <a:chExt cx="69057" cy="66199"/>
              </a:xfrm>
            </p:grpSpPr>
            <p:cxnSp>
              <p:nvCxnSpPr>
                <p:cNvPr id="239" name="Straight Connector 238">
                  <a:extLst>
                    <a:ext uri="{FF2B5EF4-FFF2-40B4-BE49-F238E27FC236}">
                      <a16:creationId xmlns:a16="http://schemas.microsoft.com/office/drawing/2014/main" id="{E45578AE-6924-D0B6-77AA-FC5A87C43FEC}"/>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A97D8C2B-1764-46F9-C115-D321DAFFBBB0}"/>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41" name="Group 240">
                <a:extLst>
                  <a:ext uri="{FF2B5EF4-FFF2-40B4-BE49-F238E27FC236}">
                    <a16:creationId xmlns:a16="http://schemas.microsoft.com/office/drawing/2014/main" id="{54415F73-135A-D22E-F867-7C940F91AADA}"/>
                  </a:ext>
                </a:extLst>
              </p:cNvPr>
              <p:cNvGrpSpPr/>
              <p:nvPr/>
            </p:nvGrpSpPr>
            <p:grpSpPr>
              <a:xfrm>
                <a:off x="8601075" y="3200402"/>
                <a:ext cx="69057" cy="66199"/>
                <a:chOff x="10479881" y="3774281"/>
                <a:chExt cx="69057" cy="66199"/>
              </a:xfrm>
            </p:grpSpPr>
            <p:cxnSp>
              <p:nvCxnSpPr>
                <p:cNvPr id="242" name="Straight Connector 241">
                  <a:extLst>
                    <a:ext uri="{FF2B5EF4-FFF2-40B4-BE49-F238E27FC236}">
                      <a16:creationId xmlns:a16="http://schemas.microsoft.com/office/drawing/2014/main" id="{48ED2204-1533-B119-14DF-E2D68D51F042}"/>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007CF110-B905-E72B-5BAA-E0CC5E50DD85}"/>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01F9327A-C755-C477-1F72-E78357BF5959}"/>
                  </a:ext>
                </a:extLst>
              </p:cNvPr>
              <p:cNvGrpSpPr/>
              <p:nvPr/>
            </p:nvGrpSpPr>
            <p:grpSpPr>
              <a:xfrm>
                <a:off x="8579644" y="3200402"/>
                <a:ext cx="69057" cy="66199"/>
                <a:chOff x="10479881" y="3774281"/>
                <a:chExt cx="69057" cy="66199"/>
              </a:xfrm>
            </p:grpSpPr>
            <p:cxnSp>
              <p:nvCxnSpPr>
                <p:cNvPr id="245" name="Straight Connector 244">
                  <a:extLst>
                    <a:ext uri="{FF2B5EF4-FFF2-40B4-BE49-F238E27FC236}">
                      <a16:creationId xmlns:a16="http://schemas.microsoft.com/office/drawing/2014/main" id="{FC17A00A-162D-66F8-23A8-B049EFEB7566}"/>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C58D5E7A-B100-84FA-CD1A-A9F604C8BF09}"/>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47" name="Group 246">
                <a:extLst>
                  <a:ext uri="{FF2B5EF4-FFF2-40B4-BE49-F238E27FC236}">
                    <a16:creationId xmlns:a16="http://schemas.microsoft.com/office/drawing/2014/main" id="{30CAB6B3-E84A-30C3-DE27-6395818C80C0}"/>
                  </a:ext>
                </a:extLst>
              </p:cNvPr>
              <p:cNvGrpSpPr/>
              <p:nvPr/>
            </p:nvGrpSpPr>
            <p:grpSpPr>
              <a:xfrm>
                <a:off x="8512969" y="3200402"/>
                <a:ext cx="69057" cy="66199"/>
                <a:chOff x="10479881" y="3774281"/>
                <a:chExt cx="69057" cy="66199"/>
              </a:xfrm>
            </p:grpSpPr>
            <p:cxnSp>
              <p:nvCxnSpPr>
                <p:cNvPr id="248" name="Straight Connector 247">
                  <a:extLst>
                    <a:ext uri="{FF2B5EF4-FFF2-40B4-BE49-F238E27FC236}">
                      <a16:creationId xmlns:a16="http://schemas.microsoft.com/office/drawing/2014/main" id="{B546CBC4-A8F4-E60F-308A-FD658FEF504F}"/>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099DF648-3E67-E938-937A-D22E4E43242A}"/>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50" name="Group 249">
                <a:extLst>
                  <a:ext uri="{FF2B5EF4-FFF2-40B4-BE49-F238E27FC236}">
                    <a16:creationId xmlns:a16="http://schemas.microsoft.com/office/drawing/2014/main" id="{13514D9D-3FFC-BD27-DCA4-6B5C5988AF34}"/>
                  </a:ext>
                </a:extLst>
              </p:cNvPr>
              <p:cNvGrpSpPr/>
              <p:nvPr/>
            </p:nvGrpSpPr>
            <p:grpSpPr>
              <a:xfrm>
                <a:off x="8501063" y="3200402"/>
                <a:ext cx="69057" cy="66199"/>
                <a:chOff x="10479881" y="3774281"/>
                <a:chExt cx="69057" cy="66199"/>
              </a:xfrm>
            </p:grpSpPr>
            <p:cxnSp>
              <p:nvCxnSpPr>
                <p:cNvPr id="251" name="Straight Connector 250">
                  <a:extLst>
                    <a:ext uri="{FF2B5EF4-FFF2-40B4-BE49-F238E27FC236}">
                      <a16:creationId xmlns:a16="http://schemas.microsoft.com/office/drawing/2014/main" id="{50A1D157-752C-0066-FE8A-88FE487D3FA5}"/>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1FD69530-DDDD-DDEB-A3D1-77818E6C6300}"/>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53" name="Group 252">
                <a:extLst>
                  <a:ext uri="{FF2B5EF4-FFF2-40B4-BE49-F238E27FC236}">
                    <a16:creationId xmlns:a16="http://schemas.microsoft.com/office/drawing/2014/main" id="{49B74B18-DE93-4426-5EF2-22693BFEBF35}"/>
                  </a:ext>
                </a:extLst>
              </p:cNvPr>
              <p:cNvGrpSpPr/>
              <p:nvPr/>
            </p:nvGrpSpPr>
            <p:grpSpPr>
              <a:xfrm>
                <a:off x="8493919" y="3200402"/>
                <a:ext cx="69057" cy="66199"/>
                <a:chOff x="10479881" y="3774281"/>
                <a:chExt cx="69057" cy="66199"/>
              </a:xfrm>
            </p:grpSpPr>
            <p:cxnSp>
              <p:nvCxnSpPr>
                <p:cNvPr id="254" name="Straight Connector 253">
                  <a:extLst>
                    <a:ext uri="{FF2B5EF4-FFF2-40B4-BE49-F238E27FC236}">
                      <a16:creationId xmlns:a16="http://schemas.microsoft.com/office/drawing/2014/main" id="{9F709EC3-3976-175E-EE6F-2ABBEB953DF8}"/>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5FC7E67B-D7AE-BEA2-C670-C284E28DF6F0}"/>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56" name="Group 255">
                <a:extLst>
                  <a:ext uri="{FF2B5EF4-FFF2-40B4-BE49-F238E27FC236}">
                    <a16:creationId xmlns:a16="http://schemas.microsoft.com/office/drawing/2014/main" id="{620AB6A1-AB8C-99EB-E33B-FF579FD8095F}"/>
                  </a:ext>
                </a:extLst>
              </p:cNvPr>
              <p:cNvGrpSpPr/>
              <p:nvPr/>
            </p:nvGrpSpPr>
            <p:grpSpPr>
              <a:xfrm>
                <a:off x="8379619" y="3081339"/>
                <a:ext cx="69057" cy="66199"/>
                <a:chOff x="10479881" y="3774281"/>
                <a:chExt cx="69057" cy="66199"/>
              </a:xfrm>
            </p:grpSpPr>
            <p:cxnSp>
              <p:nvCxnSpPr>
                <p:cNvPr id="257" name="Straight Connector 256">
                  <a:extLst>
                    <a:ext uri="{FF2B5EF4-FFF2-40B4-BE49-F238E27FC236}">
                      <a16:creationId xmlns:a16="http://schemas.microsoft.com/office/drawing/2014/main" id="{3F6198B0-C1D6-920D-8055-88205068FE42}"/>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83E07BFC-BB5A-499F-B9F5-C6CF02C510A0}"/>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59" name="Group 258">
                <a:extLst>
                  <a:ext uri="{FF2B5EF4-FFF2-40B4-BE49-F238E27FC236}">
                    <a16:creationId xmlns:a16="http://schemas.microsoft.com/office/drawing/2014/main" id="{B4179BCB-138E-A2A8-A8DC-B3744940A4A5}"/>
                  </a:ext>
                </a:extLst>
              </p:cNvPr>
              <p:cNvGrpSpPr/>
              <p:nvPr/>
            </p:nvGrpSpPr>
            <p:grpSpPr>
              <a:xfrm>
                <a:off x="8312944" y="3021808"/>
                <a:ext cx="69057" cy="66199"/>
                <a:chOff x="10479881" y="3774281"/>
                <a:chExt cx="69057" cy="66199"/>
              </a:xfrm>
            </p:grpSpPr>
            <p:cxnSp>
              <p:nvCxnSpPr>
                <p:cNvPr id="260" name="Straight Connector 259">
                  <a:extLst>
                    <a:ext uri="{FF2B5EF4-FFF2-40B4-BE49-F238E27FC236}">
                      <a16:creationId xmlns:a16="http://schemas.microsoft.com/office/drawing/2014/main" id="{089CF8EA-5F2B-2B35-46AF-39C465461D9F}"/>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2E19ADD0-FF29-6139-6708-6699B032603D}"/>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62" name="Group 261">
                <a:extLst>
                  <a:ext uri="{FF2B5EF4-FFF2-40B4-BE49-F238E27FC236}">
                    <a16:creationId xmlns:a16="http://schemas.microsoft.com/office/drawing/2014/main" id="{6190B1E0-EB03-BF33-80E2-99A6F0737813}"/>
                  </a:ext>
                </a:extLst>
              </p:cNvPr>
              <p:cNvGrpSpPr/>
              <p:nvPr/>
            </p:nvGrpSpPr>
            <p:grpSpPr>
              <a:xfrm>
                <a:off x="8305800" y="2969421"/>
                <a:ext cx="69057" cy="66199"/>
                <a:chOff x="10479881" y="3774281"/>
                <a:chExt cx="69057" cy="66199"/>
              </a:xfrm>
            </p:grpSpPr>
            <p:cxnSp>
              <p:nvCxnSpPr>
                <p:cNvPr id="263" name="Straight Connector 262">
                  <a:extLst>
                    <a:ext uri="{FF2B5EF4-FFF2-40B4-BE49-F238E27FC236}">
                      <a16:creationId xmlns:a16="http://schemas.microsoft.com/office/drawing/2014/main" id="{9FF66A1F-3D3D-C566-6DF3-17A0E1E266F2}"/>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A913F66E-4AAC-9292-EE68-864FD173AA23}"/>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65" name="Group 264">
                <a:extLst>
                  <a:ext uri="{FF2B5EF4-FFF2-40B4-BE49-F238E27FC236}">
                    <a16:creationId xmlns:a16="http://schemas.microsoft.com/office/drawing/2014/main" id="{AE74D825-09B2-9571-51AF-E81E65561765}"/>
                  </a:ext>
                </a:extLst>
              </p:cNvPr>
              <p:cNvGrpSpPr/>
              <p:nvPr/>
            </p:nvGrpSpPr>
            <p:grpSpPr>
              <a:xfrm>
                <a:off x="8291513" y="2969421"/>
                <a:ext cx="69057" cy="66199"/>
                <a:chOff x="10479881" y="3774281"/>
                <a:chExt cx="69057" cy="66199"/>
              </a:xfrm>
            </p:grpSpPr>
            <p:cxnSp>
              <p:nvCxnSpPr>
                <p:cNvPr id="266" name="Straight Connector 265">
                  <a:extLst>
                    <a:ext uri="{FF2B5EF4-FFF2-40B4-BE49-F238E27FC236}">
                      <a16:creationId xmlns:a16="http://schemas.microsoft.com/office/drawing/2014/main" id="{B59EF068-450F-9537-2B70-DCFA508249FF}"/>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A78AF3D2-FF73-0457-4A73-BEA0D6EEC5E7}"/>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68" name="Group 267">
                <a:extLst>
                  <a:ext uri="{FF2B5EF4-FFF2-40B4-BE49-F238E27FC236}">
                    <a16:creationId xmlns:a16="http://schemas.microsoft.com/office/drawing/2014/main" id="{E81D698F-812A-D64C-3A8A-AB97C9A08018}"/>
                  </a:ext>
                </a:extLst>
              </p:cNvPr>
              <p:cNvGrpSpPr/>
              <p:nvPr/>
            </p:nvGrpSpPr>
            <p:grpSpPr>
              <a:xfrm>
                <a:off x="8255794" y="2969421"/>
                <a:ext cx="69057" cy="66199"/>
                <a:chOff x="10479881" y="3774281"/>
                <a:chExt cx="69057" cy="66199"/>
              </a:xfrm>
            </p:grpSpPr>
            <p:cxnSp>
              <p:nvCxnSpPr>
                <p:cNvPr id="269" name="Straight Connector 268">
                  <a:extLst>
                    <a:ext uri="{FF2B5EF4-FFF2-40B4-BE49-F238E27FC236}">
                      <a16:creationId xmlns:a16="http://schemas.microsoft.com/office/drawing/2014/main" id="{39B72C31-A2EC-C08A-48B5-E18415150D3B}"/>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F40DC077-5026-2528-B219-B5CB1C31FE19}"/>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71" name="Group 270">
                <a:extLst>
                  <a:ext uri="{FF2B5EF4-FFF2-40B4-BE49-F238E27FC236}">
                    <a16:creationId xmlns:a16="http://schemas.microsoft.com/office/drawing/2014/main" id="{0002C5F4-EDB1-F021-14DC-F6B6CEE26F1F}"/>
                  </a:ext>
                </a:extLst>
              </p:cNvPr>
              <p:cNvGrpSpPr/>
              <p:nvPr/>
            </p:nvGrpSpPr>
            <p:grpSpPr>
              <a:xfrm>
                <a:off x="8253413" y="2917034"/>
                <a:ext cx="69057" cy="66199"/>
                <a:chOff x="10479881" y="3774281"/>
                <a:chExt cx="69057" cy="66199"/>
              </a:xfrm>
            </p:grpSpPr>
            <p:cxnSp>
              <p:nvCxnSpPr>
                <p:cNvPr id="272" name="Straight Connector 271">
                  <a:extLst>
                    <a:ext uri="{FF2B5EF4-FFF2-40B4-BE49-F238E27FC236}">
                      <a16:creationId xmlns:a16="http://schemas.microsoft.com/office/drawing/2014/main" id="{31B7A1FD-C158-3501-B1A0-35D3B1262994}"/>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95DF4AEC-FCCA-5AB2-0875-E8319F9A0451}"/>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74" name="Group 273">
                <a:extLst>
                  <a:ext uri="{FF2B5EF4-FFF2-40B4-BE49-F238E27FC236}">
                    <a16:creationId xmlns:a16="http://schemas.microsoft.com/office/drawing/2014/main" id="{2809157F-CE37-CD19-56C1-B505CF873B9E}"/>
                  </a:ext>
                </a:extLst>
              </p:cNvPr>
              <p:cNvGrpSpPr/>
              <p:nvPr/>
            </p:nvGrpSpPr>
            <p:grpSpPr>
              <a:xfrm>
                <a:off x="8222457" y="2914653"/>
                <a:ext cx="69057" cy="66199"/>
                <a:chOff x="10479881" y="3774281"/>
                <a:chExt cx="69057" cy="66199"/>
              </a:xfrm>
            </p:grpSpPr>
            <p:cxnSp>
              <p:nvCxnSpPr>
                <p:cNvPr id="275" name="Straight Connector 274">
                  <a:extLst>
                    <a:ext uri="{FF2B5EF4-FFF2-40B4-BE49-F238E27FC236}">
                      <a16:creationId xmlns:a16="http://schemas.microsoft.com/office/drawing/2014/main" id="{F1215510-DCA4-23CC-0BBE-377CEAB00C33}"/>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5DFB3BE3-F797-2598-210F-A9AFF74650B8}"/>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77" name="Group 276">
                <a:extLst>
                  <a:ext uri="{FF2B5EF4-FFF2-40B4-BE49-F238E27FC236}">
                    <a16:creationId xmlns:a16="http://schemas.microsoft.com/office/drawing/2014/main" id="{A9813552-1D3F-5002-51D5-D4577F11F517}"/>
                  </a:ext>
                </a:extLst>
              </p:cNvPr>
              <p:cNvGrpSpPr/>
              <p:nvPr/>
            </p:nvGrpSpPr>
            <p:grpSpPr>
              <a:xfrm>
                <a:off x="8189119" y="2871790"/>
                <a:ext cx="69057" cy="66199"/>
                <a:chOff x="10479881" y="3774281"/>
                <a:chExt cx="69057" cy="66199"/>
              </a:xfrm>
            </p:grpSpPr>
            <p:cxnSp>
              <p:nvCxnSpPr>
                <p:cNvPr id="278" name="Straight Connector 277">
                  <a:extLst>
                    <a:ext uri="{FF2B5EF4-FFF2-40B4-BE49-F238E27FC236}">
                      <a16:creationId xmlns:a16="http://schemas.microsoft.com/office/drawing/2014/main" id="{BF247678-7879-5991-9F8F-467C71F3C388}"/>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B094FA40-7A6F-9E26-3694-6AF3EA86FF13}"/>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80" name="Group 279">
                <a:extLst>
                  <a:ext uri="{FF2B5EF4-FFF2-40B4-BE49-F238E27FC236}">
                    <a16:creationId xmlns:a16="http://schemas.microsoft.com/office/drawing/2014/main" id="{9444FDB7-4D8A-2B80-0127-ADDE8B6707AD}"/>
                  </a:ext>
                </a:extLst>
              </p:cNvPr>
              <p:cNvGrpSpPr/>
              <p:nvPr/>
            </p:nvGrpSpPr>
            <p:grpSpPr>
              <a:xfrm>
                <a:off x="8117682" y="2783684"/>
                <a:ext cx="69057" cy="66199"/>
                <a:chOff x="10479881" y="3774281"/>
                <a:chExt cx="69057" cy="66199"/>
              </a:xfrm>
            </p:grpSpPr>
            <p:cxnSp>
              <p:nvCxnSpPr>
                <p:cNvPr id="281" name="Straight Connector 280">
                  <a:extLst>
                    <a:ext uri="{FF2B5EF4-FFF2-40B4-BE49-F238E27FC236}">
                      <a16:creationId xmlns:a16="http://schemas.microsoft.com/office/drawing/2014/main" id="{E1D844DE-80D7-795A-0666-3770FA621B4E}"/>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C571509D-608E-77C1-268B-07FB98BD1F23}"/>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83" name="Group 282">
                <a:extLst>
                  <a:ext uri="{FF2B5EF4-FFF2-40B4-BE49-F238E27FC236}">
                    <a16:creationId xmlns:a16="http://schemas.microsoft.com/office/drawing/2014/main" id="{B9397E32-E0F6-1572-6C25-1CEB78DF0CF4}"/>
                  </a:ext>
                </a:extLst>
              </p:cNvPr>
              <p:cNvGrpSpPr/>
              <p:nvPr/>
            </p:nvGrpSpPr>
            <p:grpSpPr>
              <a:xfrm>
                <a:off x="8091488" y="2738440"/>
                <a:ext cx="69057" cy="66199"/>
                <a:chOff x="10479881" y="3774281"/>
                <a:chExt cx="69057" cy="66199"/>
              </a:xfrm>
            </p:grpSpPr>
            <p:cxnSp>
              <p:nvCxnSpPr>
                <p:cNvPr id="284" name="Straight Connector 283">
                  <a:extLst>
                    <a:ext uri="{FF2B5EF4-FFF2-40B4-BE49-F238E27FC236}">
                      <a16:creationId xmlns:a16="http://schemas.microsoft.com/office/drawing/2014/main" id="{36ECC80E-6394-A564-4DBF-6267628E23A9}"/>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F4F4448E-5A92-7B17-9A19-3A399296523F}"/>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86" name="Group 285">
                <a:extLst>
                  <a:ext uri="{FF2B5EF4-FFF2-40B4-BE49-F238E27FC236}">
                    <a16:creationId xmlns:a16="http://schemas.microsoft.com/office/drawing/2014/main" id="{D08F6B11-A41D-ECAD-84E5-A5B5E98BCF2E}"/>
                  </a:ext>
                </a:extLst>
              </p:cNvPr>
              <p:cNvGrpSpPr/>
              <p:nvPr/>
            </p:nvGrpSpPr>
            <p:grpSpPr>
              <a:xfrm>
                <a:off x="8046244" y="2738440"/>
                <a:ext cx="69057" cy="66199"/>
                <a:chOff x="10479881" y="3774281"/>
                <a:chExt cx="69057" cy="66199"/>
              </a:xfrm>
            </p:grpSpPr>
            <p:cxnSp>
              <p:nvCxnSpPr>
                <p:cNvPr id="287" name="Straight Connector 286">
                  <a:extLst>
                    <a:ext uri="{FF2B5EF4-FFF2-40B4-BE49-F238E27FC236}">
                      <a16:creationId xmlns:a16="http://schemas.microsoft.com/office/drawing/2014/main" id="{657CD30E-086F-4B30-E6AB-0FB6BC4228F8}"/>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0D094CCF-7F24-FE7D-8239-7CDF6BB3C402}"/>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89" name="Group 288">
                <a:extLst>
                  <a:ext uri="{FF2B5EF4-FFF2-40B4-BE49-F238E27FC236}">
                    <a16:creationId xmlns:a16="http://schemas.microsoft.com/office/drawing/2014/main" id="{551BD6E9-C952-03B1-9498-BD89E9D15C67}"/>
                  </a:ext>
                </a:extLst>
              </p:cNvPr>
              <p:cNvGrpSpPr/>
              <p:nvPr/>
            </p:nvGrpSpPr>
            <p:grpSpPr>
              <a:xfrm>
                <a:off x="7881938" y="2657478"/>
                <a:ext cx="69057" cy="66199"/>
                <a:chOff x="10479881" y="3774281"/>
                <a:chExt cx="69057" cy="66199"/>
              </a:xfrm>
            </p:grpSpPr>
            <p:cxnSp>
              <p:nvCxnSpPr>
                <p:cNvPr id="290" name="Straight Connector 289">
                  <a:extLst>
                    <a:ext uri="{FF2B5EF4-FFF2-40B4-BE49-F238E27FC236}">
                      <a16:creationId xmlns:a16="http://schemas.microsoft.com/office/drawing/2014/main" id="{A26A08F4-9D86-1282-A194-8EF62DD100A9}"/>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AFFCDA0D-E095-7A76-D773-C2A80B3F03D8}"/>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92" name="Group 291">
                <a:extLst>
                  <a:ext uri="{FF2B5EF4-FFF2-40B4-BE49-F238E27FC236}">
                    <a16:creationId xmlns:a16="http://schemas.microsoft.com/office/drawing/2014/main" id="{EBB6A43A-0433-CD56-108B-1E5B5728A28B}"/>
                  </a:ext>
                </a:extLst>
              </p:cNvPr>
              <p:cNvGrpSpPr/>
              <p:nvPr/>
            </p:nvGrpSpPr>
            <p:grpSpPr>
              <a:xfrm>
                <a:off x="7677150" y="2614615"/>
                <a:ext cx="69057" cy="66199"/>
                <a:chOff x="10479881" y="3774281"/>
                <a:chExt cx="69057" cy="66199"/>
              </a:xfrm>
            </p:grpSpPr>
            <p:cxnSp>
              <p:nvCxnSpPr>
                <p:cNvPr id="293" name="Straight Connector 292">
                  <a:extLst>
                    <a:ext uri="{FF2B5EF4-FFF2-40B4-BE49-F238E27FC236}">
                      <a16:creationId xmlns:a16="http://schemas.microsoft.com/office/drawing/2014/main" id="{3C6920EA-D9A1-D0D0-B9A4-578B7B229262}"/>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2BFC4D6A-8F03-C82A-49CF-9B5AE88E145A}"/>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95" name="Group 294">
                <a:extLst>
                  <a:ext uri="{FF2B5EF4-FFF2-40B4-BE49-F238E27FC236}">
                    <a16:creationId xmlns:a16="http://schemas.microsoft.com/office/drawing/2014/main" id="{9EDB3E86-B857-BB63-D7BC-C145C26972F0}"/>
                  </a:ext>
                </a:extLst>
              </p:cNvPr>
              <p:cNvGrpSpPr/>
              <p:nvPr/>
            </p:nvGrpSpPr>
            <p:grpSpPr>
              <a:xfrm>
                <a:off x="7624763" y="2614615"/>
                <a:ext cx="69057" cy="66199"/>
                <a:chOff x="10479881" y="3774281"/>
                <a:chExt cx="69057" cy="66199"/>
              </a:xfrm>
            </p:grpSpPr>
            <p:cxnSp>
              <p:nvCxnSpPr>
                <p:cNvPr id="296" name="Straight Connector 295">
                  <a:extLst>
                    <a:ext uri="{FF2B5EF4-FFF2-40B4-BE49-F238E27FC236}">
                      <a16:creationId xmlns:a16="http://schemas.microsoft.com/office/drawing/2014/main" id="{15E263BE-1FED-0B57-1B85-0D6BD680055F}"/>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48D2E648-C030-9F14-4AD7-D1E57F01F5A2}"/>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98" name="Group 297">
                <a:extLst>
                  <a:ext uri="{FF2B5EF4-FFF2-40B4-BE49-F238E27FC236}">
                    <a16:creationId xmlns:a16="http://schemas.microsoft.com/office/drawing/2014/main" id="{0F1EB7C2-AE32-463A-D3DD-312951DD0274}"/>
                  </a:ext>
                </a:extLst>
              </p:cNvPr>
              <p:cNvGrpSpPr/>
              <p:nvPr/>
            </p:nvGrpSpPr>
            <p:grpSpPr>
              <a:xfrm>
                <a:off x="7589044" y="2578896"/>
                <a:ext cx="69057" cy="66199"/>
                <a:chOff x="10479881" y="3774281"/>
                <a:chExt cx="69057" cy="66199"/>
              </a:xfrm>
            </p:grpSpPr>
            <p:cxnSp>
              <p:nvCxnSpPr>
                <p:cNvPr id="299" name="Straight Connector 298">
                  <a:extLst>
                    <a:ext uri="{FF2B5EF4-FFF2-40B4-BE49-F238E27FC236}">
                      <a16:creationId xmlns:a16="http://schemas.microsoft.com/office/drawing/2014/main" id="{D88998C7-2213-604A-6B8F-C2EA2606CA23}"/>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E486B636-79F5-27F3-E7AB-B9D309FC8A68}"/>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01" name="Group 300">
                <a:extLst>
                  <a:ext uri="{FF2B5EF4-FFF2-40B4-BE49-F238E27FC236}">
                    <a16:creationId xmlns:a16="http://schemas.microsoft.com/office/drawing/2014/main" id="{D6A16886-7B55-C28B-6737-69E50382ADFD}"/>
                  </a:ext>
                </a:extLst>
              </p:cNvPr>
              <p:cNvGrpSpPr/>
              <p:nvPr/>
            </p:nvGrpSpPr>
            <p:grpSpPr>
              <a:xfrm>
                <a:off x="7577138" y="2578896"/>
                <a:ext cx="69057" cy="66199"/>
                <a:chOff x="10479881" y="3774281"/>
                <a:chExt cx="69057" cy="66199"/>
              </a:xfrm>
            </p:grpSpPr>
            <p:cxnSp>
              <p:nvCxnSpPr>
                <p:cNvPr id="302" name="Straight Connector 301">
                  <a:extLst>
                    <a:ext uri="{FF2B5EF4-FFF2-40B4-BE49-F238E27FC236}">
                      <a16:creationId xmlns:a16="http://schemas.microsoft.com/office/drawing/2014/main" id="{AB2D4659-E071-22DB-3159-BA3B6AF4FE94}"/>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CC10E634-00A7-4137-42DC-D718E49A3C4C}"/>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304" name="Group 303">
              <a:extLst>
                <a:ext uri="{FF2B5EF4-FFF2-40B4-BE49-F238E27FC236}">
                  <a16:creationId xmlns:a16="http://schemas.microsoft.com/office/drawing/2014/main" id="{435B1A14-27FA-7A50-2686-8250D22A838B}"/>
                </a:ext>
              </a:extLst>
            </p:cNvPr>
            <p:cNvGrpSpPr/>
            <p:nvPr/>
          </p:nvGrpSpPr>
          <p:grpSpPr>
            <a:xfrm>
              <a:off x="7505700" y="2469358"/>
              <a:ext cx="69057" cy="66199"/>
              <a:chOff x="10479881" y="3774281"/>
              <a:chExt cx="69057" cy="66199"/>
            </a:xfrm>
          </p:grpSpPr>
          <p:cxnSp>
            <p:nvCxnSpPr>
              <p:cNvPr id="305" name="Straight Connector 304">
                <a:extLst>
                  <a:ext uri="{FF2B5EF4-FFF2-40B4-BE49-F238E27FC236}">
                    <a16:creationId xmlns:a16="http://schemas.microsoft.com/office/drawing/2014/main" id="{162FFF06-DE2E-7A00-C9F2-8F6168EAA6FF}"/>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9DAA5D41-5244-A9D9-22AD-7781AFA01DC6}"/>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07" name="Group 306">
              <a:extLst>
                <a:ext uri="{FF2B5EF4-FFF2-40B4-BE49-F238E27FC236}">
                  <a16:creationId xmlns:a16="http://schemas.microsoft.com/office/drawing/2014/main" id="{020A7ED5-4A90-C6D0-9F7E-65690450ED7D}"/>
                </a:ext>
              </a:extLst>
            </p:cNvPr>
            <p:cNvGrpSpPr/>
            <p:nvPr/>
          </p:nvGrpSpPr>
          <p:grpSpPr>
            <a:xfrm>
              <a:off x="7443788" y="2469358"/>
              <a:ext cx="69057" cy="66199"/>
              <a:chOff x="10479881" y="3774281"/>
              <a:chExt cx="69057" cy="66199"/>
            </a:xfrm>
          </p:grpSpPr>
          <p:cxnSp>
            <p:nvCxnSpPr>
              <p:cNvPr id="308" name="Straight Connector 307">
                <a:extLst>
                  <a:ext uri="{FF2B5EF4-FFF2-40B4-BE49-F238E27FC236}">
                    <a16:creationId xmlns:a16="http://schemas.microsoft.com/office/drawing/2014/main" id="{FC859867-A331-E2E7-144E-9FA9237A351B}"/>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07CD2C92-E7A7-708E-1078-67E1BA612022}"/>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0" name="Group 309">
              <a:extLst>
                <a:ext uri="{FF2B5EF4-FFF2-40B4-BE49-F238E27FC236}">
                  <a16:creationId xmlns:a16="http://schemas.microsoft.com/office/drawing/2014/main" id="{141CC342-CA9A-46F9-CD22-224C3B3099FB}"/>
                </a:ext>
              </a:extLst>
            </p:cNvPr>
            <p:cNvGrpSpPr/>
            <p:nvPr/>
          </p:nvGrpSpPr>
          <p:grpSpPr>
            <a:xfrm>
              <a:off x="7393782" y="2426495"/>
              <a:ext cx="69057" cy="66199"/>
              <a:chOff x="10479881" y="3774281"/>
              <a:chExt cx="69057" cy="66199"/>
            </a:xfrm>
          </p:grpSpPr>
          <p:cxnSp>
            <p:nvCxnSpPr>
              <p:cNvPr id="311" name="Straight Connector 310">
                <a:extLst>
                  <a:ext uri="{FF2B5EF4-FFF2-40B4-BE49-F238E27FC236}">
                    <a16:creationId xmlns:a16="http://schemas.microsoft.com/office/drawing/2014/main" id="{50172D9C-266B-EB96-26DA-A90966DA7E27}"/>
                  </a:ext>
                </a:extLst>
              </p:cNvPr>
              <p:cNvCxnSpPr>
                <a:cxnSpLocks/>
              </p:cNvCxnSpPr>
              <p:nvPr/>
            </p:nvCxnSpPr>
            <p:spPr bwMode="auto">
              <a:xfrm>
                <a:off x="10513220" y="3774281"/>
                <a:ext cx="0" cy="66199"/>
              </a:xfrm>
              <a:prstGeom prst="line">
                <a:avLst/>
              </a:prstGeom>
              <a:noFill/>
              <a:ln w="19050"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6B792A05-E0E2-217A-7C1D-669FF5A8DC50}"/>
                  </a:ext>
                </a:extLst>
              </p:cNvPr>
              <p:cNvCxnSpPr>
                <a:cxnSpLocks/>
              </p:cNvCxnSpPr>
              <p:nvPr/>
            </p:nvCxnSpPr>
            <p:spPr bwMode="auto">
              <a:xfrm>
                <a:off x="10479881" y="3807531"/>
                <a:ext cx="69057" cy="0"/>
              </a:xfrm>
              <a:prstGeom prst="line">
                <a:avLst/>
              </a:prstGeom>
              <a:noFill/>
              <a:ln w="19050" cap="flat" cmpd="sng" algn="ctr">
                <a:solidFill>
                  <a:schemeClr val="accent1"/>
                </a:solidFill>
                <a:prstDash val="solid"/>
                <a:round/>
                <a:headEnd type="none" w="med" len="med"/>
                <a:tailEnd type="none" w="med" len="med"/>
              </a:ln>
              <a:effectLst/>
            </p:spPr>
          </p:cxnSp>
        </p:grpSp>
      </p:grpSp>
      <p:sp>
        <p:nvSpPr>
          <p:cNvPr id="190" name="Freeform: Shape 189">
            <a:extLst>
              <a:ext uri="{FF2B5EF4-FFF2-40B4-BE49-F238E27FC236}">
                <a16:creationId xmlns:a16="http://schemas.microsoft.com/office/drawing/2014/main" id="{03561B60-3CC6-13E9-C123-67317E7FBFA7}"/>
              </a:ext>
            </a:extLst>
          </p:cNvPr>
          <p:cNvSpPr/>
          <p:nvPr/>
        </p:nvSpPr>
        <p:spPr bwMode="auto">
          <a:xfrm>
            <a:off x="7506381" y="2460308"/>
            <a:ext cx="3000375" cy="1237297"/>
          </a:xfrm>
          <a:custGeom>
            <a:avLst/>
            <a:gdLst>
              <a:gd name="connsiteX0" fmla="*/ 3000375 w 3000375"/>
              <a:gd name="connsiteY0" fmla="*/ 1237297 h 1237297"/>
              <a:gd name="connsiteX1" fmla="*/ 1677353 w 3000375"/>
              <a:gd name="connsiteY1" fmla="*/ 1237297 h 1237297"/>
              <a:gd name="connsiteX2" fmla="*/ 1677353 w 3000375"/>
              <a:gd name="connsiteY2" fmla="*/ 991552 h 1237297"/>
              <a:gd name="connsiteX3" fmla="*/ 1343025 w 3000375"/>
              <a:gd name="connsiteY3" fmla="*/ 991552 h 1237297"/>
              <a:gd name="connsiteX4" fmla="*/ 1343025 w 3000375"/>
              <a:gd name="connsiteY4" fmla="*/ 851535 h 1237297"/>
              <a:gd name="connsiteX5" fmla="*/ 1265873 w 3000375"/>
              <a:gd name="connsiteY5" fmla="*/ 851535 h 1237297"/>
              <a:gd name="connsiteX6" fmla="*/ 1265873 w 3000375"/>
              <a:gd name="connsiteY6" fmla="*/ 708660 h 1237297"/>
              <a:gd name="connsiteX7" fmla="*/ 1008698 w 3000375"/>
              <a:gd name="connsiteY7" fmla="*/ 708660 h 1237297"/>
              <a:gd name="connsiteX8" fmla="*/ 1008698 w 3000375"/>
              <a:gd name="connsiteY8" fmla="*/ 585787 h 1237297"/>
              <a:gd name="connsiteX9" fmla="*/ 917258 w 3000375"/>
              <a:gd name="connsiteY9" fmla="*/ 585787 h 1237297"/>
              <a:gd name="connsiteX10" fmla="*/ 917258 w 3000375"/>
              <a:gd name="connsiteY10" fmla="*/ 474345 h 1237297"/>
              <a:gd name="connsiteX11" fmla="*/ 668655 w 3000375"/>
              <a:gd name="connsiteY11" fmla="*/ 474345 h 1237297"/>
              <a:gd name="connsiteX12" fmla="*/ 668655 w 3000375"/>
              <a:gd name="connsiteY12" fmla="*/ 385762 h 1237297"/>
              <a:gd name="connsiteX13" fmla="*/ 582930 w 3000375"/>
              <a:gd name="connsiteY13" fmla="*/ 385762 h 1237297"/>
              <a:gd name="connsiteX14" fmla="*/ 582930 w 3000375"/>
              <a:gd name="connsiteY14" fmla="*/ 300037 h 1237297"/>
              <a:gd name="connsiteX15" fmla="*/ 328613 w 3000375"/>
              <a:gd name="connsiteY15" fmla="*/ 300037 h 1237297"/>
              <a:gd name="connsiteX16" fmla="*/ 328613 w 3000375"/>
              <a:gd name="connsiteY16" fmla="*/ 222885 h 1237297"/>
              <a:gd name="connsiteX17" fmla="*/ 234315 w 3000375"/>
              <a:gd name="connsiteY17" fmla="*/ 222885 h 1237297"/>
              <a:gd name="connsiteX18" fmla="*/ 234315 w 3000375"/>
              <a:gd name="connsiteY18" fmla="*/ 142875 h 1237297"/>
              <a:gd name="connsiteX19" fmla="*/ 168593 w 3000375"/>
              <a:gd name="connsiteY19" fmla="*/ 142875 h 1237297"/>
              <a:gd name="connsiteX20" fmla="*/ 168593 w 3000375"/>
              <a:gd name="connsiteY20" fmla="*/ 71437 h 1237297"/>
              <a:gd name="connsiteX21" fmla="*/ 82868 w 3000375"/>
              <a:gd name="connsiteY21" fmla="*/ 71437 h 1237297"/>
              <a:gd name="connsiteX22" fmla="*/ 82868 w 3000375"/>
              <a:gd name="connsiteY22" fmla="*/ 0 h 1237297"/>
              <a:gd name="connsiteX23" fmla="*/ 0 w 3000375"/>
              <a:gd name="connsiteY23" fmla="*/ 0 h 1237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000375" h="1237297">
                <a:moveTo>
                  <a:pt x="3000375" y="1237297"/>
                </a:moveTo>
                <a:lnTo>
                  <a:pt x="1677353" y="1237297"/>
                </a:lnTo>
                <a:lnTo>
                  <a:pt x="1677353" y="991552"/>
                </a:lnTo>
                <a:lnTo>
                  <a:pt x="1343025" y="991552"/>
                </a:lnTo>
                <a:lnTo>
                  <a:pt x="1343025" y="851535"/>
                </a:lnTo>
                <a:lnTo>
                  <a:pt x="1265873" y="851535"/>
                </a:lnTo>
                <a:lnTo>
                  <a:pt x="1265873" y="708660"/>
                </a:lnTo>
                <a:lnTo>
                  <a:pt x="1008698" y="708660"/>
                </a:lnTo>
                <a:lnTo>
                  <a:pt x="1008698" y="585787"/>
                </a:lnTo>
                <a:lnTo>
                  <a:pt x="917258" y="585787"/>
                </a:lnTo>
                <a:lnTo>
                  <a:pt x="917258" y="474345"/>
                </a:lnTo>
                <a:lnTo>
                  <a:pt x="668655" y="474345"/>
                </a:lnTo>
                <a:lnTo>
                  <a:pt x="668655" y="385762"/>
                </a:lnTo>
                <a:lnTo>
                  <a:pt x="582930" y="385762"/>
                </a:lnTo>
                <a:lnTo>
                  <a:pt x="582930" y="300037"/>
                </a:lnTo>
                <a:lnTo>
                  <a:pt x="328613" y="300037"/>
                </a:lnTo>
                <a:lnTo>
                  <a:pt x="328613" y="222885"/>
                </a:lnTo>
                <a:lnTo>
                  <a:pt x="234315" y="222885"/>
                </a:lnTo>
                <a:lnTo>
                  <a:pt x="234315" y="142875"/>
                </a:lnTo>
                <a:lnTo>
                  <a:pt x="168593" y="142875"/>
                </a:lnTo>
                <a:lnTo>
                  <a:pt x="168593" y="71437"/>
                </a:lnTo>
                <a:lnTo>
                  <a:pt x="82868" y="71437"/>
                </a:lnTo>
                <a:lnTo>
                  <a:pt x="82868"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188" name="Group 187">
            <a:extLst>
              <a:ext uri="{FF2B5EF4-FFF2-40B4-BE49-F238E27FC236}">
                <a16:creationId xmlns:a16="http://schemas.microsoft.com/office/drawing/2014/main" id="{CD90A508-17F0-F04B-9509-8840B03D2F08}"/>
              </a:ext>
            </a:extLst>
          </p:cNvPr>
          <p:cNvGrpSpPr/>
          <p:nvPr/>
        </p:nvGrpSpPr>
        <p:grpSpPr>
          <a:xfrm>
            <a:off x="7517812" y="2463165"/>
            <a:ext cx="3114674" cy="1343025"/>
            <a:chOff x="7403784" y="2463165"/>
            <a:chExt cx="3114674" cy="1343025"/>
          </a:xfrm>
        </p:grpSpPr>
        <p:sp>
          <p:nvSpPr>
            <p:cNvPr id="185" name="Freeform: Shape 184">
              <a:extLst>
                <a:ext uri="{FF2B5EF4-FFF2-40B4-BE49-F238E27FC236}">
                  <a16:creationId xmlns:a16="http://schemas.microsoft.com/office/drawing/2014/main" id="{D0765DC6-0A4E-5427-D774-465A7A1CC3B5}"/>
                </a:ext>
              </a:extLst>
            </p:cNvPr>
            <p:cNvSpPr/>
            <p:nvPr/>
          </p:nvSpPr>
          <p:spPr bwMode="auto">
            <a:xfrm>
              <a:off x="8115300" y="2788920"/>
              <a:ext cx="2403158" cy="1017270"/>
            </a:xfrm>
            <a:custGeom>
              <a:avLst/>
              <a:gdLst>
                <a:gd name="connsiteX0" fmla="*/ 2403158 w 2403158"/>
                <a:gd name="connsiteY0" fmla="*/ 1017270 h 1017270"/>
                <a:gd name="connsiteX1" fmla="*/ 1623060 w 2403158"/>
                <a:gd name="connsiteY1" fmla="*/ 1017270 h 1017270"/>
                <a:gd name="connsiteX2" fmla="*/ 1623060 w 2403158"/>
                <a:gd name="connsiteY2" fmla="*/ 802958 h 1017270"/>
                <a:gd name="connsiteX3" fmla="*/ 1440180 w 2403158"/>
                <a:gd name="connsiteY3" fmla="*/ 802958 h 1017270"/>
                <a:gd name="connsiteX4" fmla="*/ 1440180 w 2403158"/>
                <a:gd name="connsiteY4" fmla="*/ 640080 h 1017270"/>
                <a:gd name="connsiteX5" fmla="*/ 1014413 w 2403158"/>
                <a:gd name="connsiteY5" fmla="*/ 640080 h 1017270"/>
                <a:gd name="connsiteX6" fmla="*/ 1014413 w 2403158"/>
                <a:gd name="connsiteY6" fmla="*/ 531495 h 1017270"/>
                <a:gd name="connsiteX7" fmla="*/ 960120 w 2403158"/>
                <a:gd name="connsiteY7" fmla="*/ 531495 h 1017270"/>
                <a:gd name="connsiteX8" fmla="*/ 960120 w 2403158"/>
                <a:gd name="connsiteY8" fmla="*/ 442913 h 1017270"/>
                <a:gd name="connsiteX9" fmla="*/ 385763 w 2403158"/>
                <a:gd name="connsiteY9" fmla="*/ 442913 h 1017270"/>
                <a:gd name="connsiteX10" fmla="*/ 385763 w 2403158"/>
                <a:gd name="connsiteY10" fmla="*/ 380048 h 1017270"/>
                <a:gd name="connsiteX11" fmla="*/ 362903 w 2403158"/>
                <a:gd name="connsiteY11" fmla="*/ 380048 h 1017270"/>
                <a:gd name="connsiteX12" fmla="*/ 362903 w 2403158"/>
                <a:gd name="connsiteY12" fmla="*/ 325755 h 1017270"/>
                <a:gd name="connsiteX13" fmla="*/ 285750 w 2403158"/>
                <a:gd name="connsiteY13" fmla="*/ 325755 h 1017270"/>
                <a:gd name="connsiteX14" fmla="*/ 285750 w 2403158"/>
                <a:gd name="connsiteY14" fmla="*/ 268605 h 1017270"/>
                <a:gd name="connsiteX15" fmla="*/ 222885 w 2403158"/>
                <a:gd name="connsiteY15" fmla="*/ 268605 h 1017270"/>
                <a:gd name="connsiteX16" fmla="*/ 222885 w 2403158"/>
                <a:gd name="connsiteY16" fmla="*/ 208598 h 1017270"/>
                <a:gd name="connsiteX17" fmla="*/ 174308 w 2403158"/>
                <a:gd name="connsiteY17" fmla="*/ 208598 h 1017270"/>
                <a:gd name="connsiteX18" fmla="*/ 174308 w 2403158"/>
                <a:gd name="connsiteY18" fmla="*/ 157163 h 1017270"/>
                <a:gd name="connsiteX19" fmla="*/ 114300 w 2403158"/>
                <a:gd name="connsiteY19" fmla="*/ 157163 h 1017270"/>
                <a:gd name="connsiteX20" fmla="*/ 114300 w 2403158"/>
                <a:gd name="connsiteY20" fmla="*/ 114300 h 1017270"/>
                <a:gd name="connsiteX21" fmla="*/ 82868 w 2403158"/>
                <a:gd name="connsiteY21" fmla="*/ 114300 h 1017270"/>
                <a:gd name="connsiteX22" fmla="*/ 82868 w 2403158"/>
                <a:gd name="connsiteY22" fmla="*/ 65723 h 1017270"/>
                <a:gd name="connsiteX23" fmla="*/ 68580 w 2403158"/>
                <a:gd name="connsiteY23" fmla="*/ 65723 h 1017270"/>
                <a:gd name="connsiteX24" fmla="*/ 68580 w 2403158"/>
                <a:gd name="connsiteY24" fmla="*/ 25718 h 1017270"/>
                <a:gd name="connsiteX25" fmla="*/ 25718 w 2403158"/>
                <a:gd name="connsiteY25" fmla="*/ 25718 h 1017270"/>
                <a:gd name="connsiteX26" fmla="*/ 25718 w 2403158"/>
                <a:gd name="connsiteY26" fmla="*/ 0 h 1017270"/>
                <a:gd name="connsiteX27" fmla="*/ 0 w 2403158"/>
                <a:gd name="connsiteY27" fmla="*/ 0 h 101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03158" h="1017270">
                  <a:moveTo>
                    <a:pt x="2403158" y="1017270"/>
                  </a:moveTo>
                  <a:lnTo>
                    <a:pt x="1623060" y="1017270"/>
                  </a:lnTo>
                  <a:lnTo>
                    <a:pt x="1623060" y="802958"/>
                  </a:lnTo>
                  <a:lnTo>
                    <a:pt x="1440180" y="802958"/>
                  </a:lnTo>
                  <a:lnTo>
                    <a:pt x="1440180" y="640080"/>
                  </a:lnTo>
                  <a:lnTo>
                    <a:pt x="1014413" y="640080"/>
                  </a:lnTo>
                  <a:lnTo>
                    <a:pt x="1014413" y="531495"/>
                  </a:lnTo>
                  <a:lnTo>
                    <a:pt x="960120" y="531495"/>
                  </a:lnTo>
                  <a:lnTo>
                    <a:pt x="960120" y="442913"/>
                  </a:lnTo>
                  <a:lnTo>
                    <a:pt x="385763" y="442913"/>
                  </a:lnTo>
                  <a:lnTo>
                    <a:pt x="385763" y="380048"/>
                  </a:lnTo>
                  <a:lnTo>
                    <a:pt x="362903" y="380048"/>
                  </a:lnTo>
                  <a:lnTo>
                    <a:pt x="362903" y="325755"/>
                  </a:lnTo>
                  <a:lnTo>
                    <a:pt x="285750" y="325755"/>
                  </a:lnTo>
                  <a:lnTo>
                    <a:pt x="285750" y="268605"/>
                  </a:lnTo>
                  <a:lnTo>
                    <a:pt x="222885" y="268605"/>
                  </a:lnTo>
                  <a:lnTo>
                    <a:pt x="222885" y="208598"/>
                  </a:lnTo>
                  <a:lnTo>
                    <a:pt x="174308" y="208598"/>
                  </a:lnTo>
                  <a:lnTo>
                    <a:pt x="174308" y="157163"/>
                  </a:lnTo>
                  <a:lnTo>
                    <a:pt x="114300" y="157163"/>
                  </a:lnTo>
                  <a:lnTo>
                    <a:pt x="114300" y="114300"/>
                  </a:lnTo>
                  <a:lnTo>
                    <a:pt x="82868" y="114300"/>
                  </a:lnTo>
                  <a:lnTo>
                    <a:pt x="82868" y="65723"/>
                  </a:lnTo>
                  <a:lnTo>
                    <a:pt x="68580" y="65723"/>
                  </a:lnTo>
                  <a:lnTo>
                    <a:pt x="68580" y="25718"/>
                  </a:lnTo>
                  <a:lnTo>
                    <a:pt x="25718" y="25718"/>
                  </a:lnTo>
                  <a:lnTo>
                    <a:pt x="25718"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87" name="Freeform: Shape 186">
              <a:extLst>
                <a:ext uri="{FF2B5EF4-FFF2-40B4-BE49-F238E27FC236}">
                  <a16:creationId xmlns:a16="http://schemas.microsoft.com/office/drawing/2014/main" id="{9C3FC476-D565-7B22-B47C-7C7376457065}"/>
                </a:ext>
              </a:extLst>
            </p:cNvPr>
            <p:cNvSpPr/>
            <p:nvPr/>
          </p:nvSpPr>
          <p:spPr bwMode="auto">
            <a:xfrm>
              <a:off x="7403784" y="2463165"/>
              <a:ext cx="734378" cy="308610"/>
            </a:xfrm>
            <a:custGeom>
              <a:avLst/>
              <a:gdLst>
                <a:gd name="connsiteX0" fmla="*/ 734378 w 734378"/>
                <a:gd name="connsiteY0" fmla="*/ 308610 h 308610"/>
                <a:gd name="connsiteX1" fmla="*/ 682943 w 734378"/>
                <a:gd name="connsiteY1" fmla="*/ 308610 h 308610"/>
                <a:gd name="connsiteX2" fmla="*/ 682943 w 734378"/>
                <a:gd name="connsiteY2" fmla="*/ 262890 h 308610"/>
                <a:gd name="connsiteX3" fmla="*/ 591503 w 734378"/>
                <a:gd name="connsiteY3" fmla="*/ 262890 h 308610"/>
                <a:gd name="connsiteX4" fmla="*/ 591503 w 734378"/>
                <a:gd name="connsiteY4" fmla="*/ 220028 h 308610"/>
                <a:gd name="connsiteX5" fmla="*/ 485775 w 734378"/>
                <a:gd name="connsiteY5" fmla="*/ 220028 h 308610"/>
                <a:gd name="connsiteX6" fmla="*/ 485775 w 734378"/>
                <a:gd name="connsiteY6" fmla="*/ 185738 h 308610"/>
                <a:gd name="connsiteX7" fmla="*/ 228600 w 734378"/>
                <a:gd name="connsiteY7" fmla="*/ 185738 h 308610"/>
                <a:gd name="connsiteX8" fmla="*/ 228600 w 734378"/>
                <a:gd name="connsiteY8" fmla="*/ 128588 h 308610"/>
                <a:gd name="connsiteX9" fmla="*/ 202883 w 734378"/>
                <a:gd name="connsiteY9" fmla="*/ 128588 h 308610"/>
                <a:gd name="connsiteX10" fmla="*/ 202883 w 734378"/>
                <a:gd name="connsiteY10" fmla="*/ 105728 h 308610"/>
                <a:gd name="connsiteX11" fmla="*/ 145733 w 734378"/>
                <a:gd name="connsiteY11" fmla="*/ 105728 h 308610"/>
                <a:gd name="connsiteX12" fmla="*/ 145733 w 734378"/>
                <a:gd name="connsiteY12" fmla="*/ 31433 h 308610"/>
                <a:gd name="connsiteX13" fmla="*/ 77153 w 734378"/>
                <a:gd name="connsiteY13" fmla="*/ 31433 h 308610"/>
                <a:gd name="connsiteX14" fmla="*/ 77153 w 734378"/>
                <a:gd name="connsiteY14" fmla="*/ 0 h 308610"/>
                <a:gd name="connsiteX15" fmla="*/ 0 w 734378"/>
                <a:gd name="connsiteY15" fmla="*/ 0 h 308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4378" h="308610">
                  <a:moveTo>
                    <a:pt x="734378" y="308610"/>
                  </a:moveTo>
                  <a:lnTo>
                    <a:pt x="682943" y="308610"/>
                  </a:lnTo>
                  <a:lnTo>
                    <a:pt x="682943" y="262890"/>
                  </a:lnTo>
                  <a:lnTo>
                    <a:pt x="591503" y="262890"/>
                  </a:lnTo>
                  <a:lnTo>
                    <a:pt x="591503" y="220028"/>
                  </a:lnTo>
                  <a:lnTo>
                    <a:pt x="485775" y="220028"/>
                  </a:lnTo>
                  <a:lnTo>
                    <a:pt x="485775" y="185738"/>
                  </a:lnTo>
                  <a:lnTo>
                    <a:pt x="228600" y="185738"/>
                  </a:lnTo>
                  <a:lnTo>
                    <a:pt x="228600" y="128588"/>
                  </a:lnTo>
                  <a:lnTo>
                    <a:pt x="202883" y="128588"/>
                  </a:lnTo>
                  <a:lnTo>
                    <a:pt x="202883" y="105728"/>
                  </a:lnTo>
                  <a:lnTo>
                    <a:pt x="145733" y="105728"/>
                  </a:lnTo>
                  <a:lnTo>
                    <a:pt x="145733" y="31433"/>
                  </a:lnTo>
                  <a:lnTo>
                    <a:pt x="77153" y="31433"/>
                  </a:lnTo>
                  <a:lnTo>
                    <a:pt x="77153"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sp>
        <p:nvSpPr>
          <p:cNvPr id="46" name="Freeform: Shape 45">
            <a:extLst>
              <a:ext uri="{FF2B5EF4-FFF2-40B4-BE49-F238E27FC236}">
                <a16:creationId xmlns:a16="http://schemas.microsoft.com/office/drawing/2014/main" id="{16FF27A5-2C0E-71ED-9CF6-7235A2AAECF9}"/>
              </a:ext>
            </a:extLst>
          </p:cNvPr>
          <p:cNvSpPr/>
          <p:nvPr/>
        </p:nvSpPr>
        <p:spPr bwMode="auto">
          <a:xfrm>
            <a:off x="2044692" y="2463030"/>
            <a:ext cx="1006764" cy="2219806"/>
          </a:xfrm>
          <a:custGeom>
            <a:avLst/>
            <a:gdLst>
              <a:gd name="connsiteX0" fmla="*/ 1006764 w 1006764"/>
              <a:gd name="connsiteY0" fmla="*/ 2219806 h 2219806"/>
              <a:gd name="connsiteX1" fmla="*/ 1006764 w 1006764"/>
              <a:gd name="connsiteY1" fmla="*/ 1951952 h 2219806"/>
              <a:gd name="connsiteX2" fmla="*/ 782012 w 1006764"/>
              <a:gd name="connsiteY2" fmla="*/ 1951952 h 2219806"/>
              <a:gd name="connsiteX3" fmla="*/ 782012 w 1006764"/>
              <a:gd name="connsiteY3" fmla="*/ 1868825 h 2219806"/>
              <a:gd name="connsiteX4" fmla="*/ 748145 w 1006764"/>
              <a:gd name="connsiteY4" fmla="*/ 1868825 h 2219806"/>
              <a:gd name="connsiteX5" fmla="*/ 748145 w 1006764"/>
              <a:gd name="connsiteY5" fmla="*/ 1776461 h 2219806"/>
              <a:gd name="connsiteX6" fmla="*/ 554182 w 1006764"/>
              <a:gd name="connsiteY6" fmla="*/ 1776461 h 2219806"/>
              <a:gd name="connsiteX7" fmla="*/ 554182 w 1006764"/>
              <a:gd name="connsiteY7" fmla="*/ 1687176 h 2219806"/>
              <a:gd name="connsiteX8" fmla="*/ 538788 w 1006764"/>
              <a:gd name="connsiteY8" fmla="*/ 1687176 h 2219806"/>
              <a:gd name="connsiteX9" fmla="*/ 538788 w 1006764"/>
              <a:gd name="connsiteY9" fmla="*/ 1505528 h 2219806"/>
              <a:gd name="connsiteX10" fmla="*/ 520315 w 1006764"/>
              <a:gd name="connsiteY10" fmla="*/ 1505528 h 2219806"/>
              <a:gd name="connsiteX11" fmla="*/ 520315 w 1006764"/>
              <a:gd name="connsiteY11" fmla="*/ 1416243 h 2219806"/>
              <a:gd name="connsiteX12" fmla="*/ 511079 w 1006764"/>
              <a:gd name="connsiteY12" fmla="*/ 1416243 h 2219806"/>
              <a:gd name="connsiteX13" fmla="*/ 511079 w 1006764"/>
              <a:gd name="connsiteY13" fmla="*/ 1330037 h 2219806"/>
              <a:gd name="connsiteX14" fmla="*/ 501842 w 1006764"/>
              <a:gd name="connsiteY14" fmla="*/ 1330037 h 2219806"/>
              <a:gd name="connsiteX15" fmla="*/ 501842 w 1006764"/>
              <a:gd name="connsiteY15" fmla="*/ 1148388 h 2219806"/>
              <a:gd name="connsiteX16" fmla="*/ 397164 w 1006764"/>
              <a:gd name="connsiteY16" fmla="*/ 1148388 h 2219806"/>
              <a:gd name="connsiteX17" fmla="*/ 397164 w 1006764"/>
              <a:gd name="connsiteY17" fmla="*/ 1071418 h 2219806"/>
              <a:gd name="connsiteX18" fmla="*/ 298642 w 1006764"/>
              <a:gd name="connsiteY18" fmla="*/ 1071418 h 2219806"/>
              <a:gd name="connsiteX19" fmla="*/ 298642 w 1006764"/>
              <a:gd name="connsiteY19" fmla="*/ 982134 h 2219806"/>
              <a:gd name="connsiteX20" fmla="*/ 283249 w 1006764"/>
              <a:gd name="connsiteY20" fmla="*/ 982134 h 2219806"/>
              <a:gd name="connsiteX21" fmla="*/ 283249 w 1006764"/>
              <a:gd name="connsiteY21" fmla="*/ 815879 h 2219806"/>
              <a:gd name="connsiteX22" fmla="*/ 267855 w 1006764"/>
              <a:gd name="connsiteY22" fmla="*/ 815879 h 2219806"/>
              <a:gd name="connsiteX23" fmla="*/ 267855 w 1006764"/>
              <a:gd name="connsiteY23" fmla="*/ 649625 h 2219806"/>
              <a:gd name="connsiteX24" fmla="*/ 252461 w 1006764"/>
              <a:gd name="connsiteY24" fmla="*/ 649625 h 2219806"/>
              <a:gd name="connsiteX25" fmla="*/ 252461 w 1006764"/>
              <a:gd name="connsiteY25" fmla="*/ 363297 h 2219806"/>
              <a:gd name="connsiteX26" fmla="*/ 227830 w 1006764"/>
              <a:gd name="connsiteY26" fmla="*/ 363297 h 2219806"/>
              <a:gd name="connsiteX27" fmla="*/ 227830 w 1006764"/>
              <a:gd name="connsiteY27" fmla="*/ 295564 h 2219806"/>
              <a:gd name="connsiteX28" fmla="*/ 190885 w 1006764"/>
              <a:gd name="connsiteY28" fmla="*/ 295564 h 2219806"/>
              <a:gd name="connsiteX29" fmla="*/ 190885 w 1006764"/>
              <a:gd name="connsiteY29" fmla="*/ 212437 h 2219806"/>
              <a:gd name="connsiteX30" fmla="*/ 144703 w 1006764"/>
              <a:gd name="connsiteY30" fmla="*/ 212437 h 2219806"/>
              <a:gd name="connsiteX31" fmla="*/ 144703 w 1006764"/>
              <a:gd name="connsiteY31" fmla="*/ 70812 h 2219806"/>
              <a:gd name="connsiteX32" fmla="*/ 86206 w 1006764"/>
              <a:gd name="connsiteY32" fmla="*/ 70812 h 2219806"/>
              <a:gd name="connsiteX33" fmla="*/ 86206 w 1006764"/>
              <a:gd name="connsiteY33" fmla="*/ 0 h 2219806"/>
              <a:gd name="connsiteX34" fmla="*/ 0 w 1006764"/>
              <a:gd name="connsiteY34" fmla="*/ 0 h 2219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06764" h="2219806">
                <a:moveTo>
                  <a:pt x="1006764" y="2219806"/>
                </a:moveTo>
                <a:lnTo>
                  <a:pt x="1006764" y="1951952"/>
                </a:lnTo>
                <a:lnTo>
                  <a:pt x="782012" y="1951952"/>
                </a:lnTo>
                <a:lnTo>
                  <a:pt x="782012" y="1868825"/>
                </a:lnTo>
                <a:lnTo>
                  <a:pt x="748145" y="1868825"/>
                </a:lnTo>
                <a:lnTo>
                  <a:pt x="748145" y="1776461"/>
                </a:lnTo>
                <a:lnTo>
                  <a:pt x="554182" y="1776461"/>
                </a:lnTo>
                <a:lnTo>
                  <a:pt x="554182" y="1687176"/>
                </a:lnTo>
                <a:lnTo>
                  <a:pt x="538788" y="1687176"/>
                </a:lnTo>
                <a:lnTo>
                  <a:pt x="538788" y="1505528"/>
                </a:lnTo>
                <a:lnTo>
                  <a:pt x="520315" y="1505528"/>
                </a:lnTo>
                <a:lnTo>
                  <a:pt x="520315" y="1416243"/>
                </a:lnTo>
                <a:lnTo>
                  <a:pt x="511079" y="1416243"/>
                </a:lnTo>
                <a:lnTo>
                  <a:pt x="511079" y="1330037"/>
                </a:lnTo>
                <a:lnTo>
                  <a:pt x="501842" y="1330037"/>
                </a:lnTo>
                <a:lnTo>
                  <a:pt x="501842" y="1148388"/>
                </a:lnTo>
                <a:lnTo>
                  <a:pt x="397164" y="1148388"/>
                </a:lnTo>
                <a:lnTo>
                  <a:pt x="397164" y="1071418"/>
                </a:lnTo>
                <a:lnTo>
                  <a:pt x="298642" y="1071418"/>
                </a:lnTo>
                <a:lnTo>
                  <a:pt x="298642" y="982134"/>
                </a:lnTo>
                <a:lnTo>
                  <a:pt x="283249" y="982134"/>
                </a:lnTo>
                <a:lnTo>
                  <a:pt x="283249" y="815879"/>
                </a:lnTo>
                <a:lnTo>
                  <a:pt x="267855" y="815879"/>
                </a:lnTo>
                <a:lnTo>
                  <a:pt x="267855" y="649625"/>
                </a:lnTo>
                <a:lnTo>
                  <a:pt x="252461" y="649625"/>
                </a:lnTo>
                <a:lnTo>
                  <a:pt x="252461" y="363297"/>
                </a:lnTo>
                <a:lnTo>
                  <a:pt x="227830" y="363297"/>
                </a:lnTo>
                <a:lnTo>
                  <a:pt x="227830" y="295564"/>
                </a:lnTo>
                <a:lnTo>
                  <a:pt x="190885" y="295564"/>
                </a:lnTo>
                <a:lnTo>
                  <a:pt x="190885" y="212437"/>
                </a:lnTo>
                <a:lnTo>
                  <a:pt x="144703" y="212437"/>
                </a:lnTo>
                <a:lnTo>
                  <a:pt x="144703" y="70812"/>
                </a:lnTo>
                <a:lnTo>
                  <a:pt x="86206" y="70812"/>
                </a:lnTo>
                <a:lnTo>
                  <a:pt x="86206"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45" name="Freeform: Shape 44">
            <a:extLst>
              <a:ext uri="{FF2B5EF4-FFF2-40B4-BE49-F238E27FC236}">
                <a16:creationId xmlns:a16="http://schemas.microsoft.com/office/drawing/2014/main" id="{31267973-5B93-5E6C-B6E1-DDB478401DFC}"/>
              </a:ext>
            </a:extLst>
          </p:cNvPr>
          <p:cNvSpPr/>
          <p:nvPr/>
        </p:nvSpPr>
        <p:spPr bwMode="auto">
          <a:xfrm>
            <a:off x="2057007" y="2463030"/>
            <a:ext cx="3220412" cy="1936558"/>
          </a:xfrm>
          <a:custGeom>
            <a:avLst/>
            <a:gdLst>
              <a:gd name="connsiteX0" fmla="*/ 3220412 w 3220412"/>
              <a:gd name="connsiteY0" fmla="*/ 1936558 h 1936558"/>
              <a:gd name="connsiteX1" fmla="*/ 2503055 w 3220412"/>
              <a:gd name="connsiteY1" fmla="*/ 1936558 h 1936558"/>
              <a:gd name="connsiteX2" fmla="*/ 2503055 w 3220412"/>
              <a:gd name="connsiteY2" fmla="*/ 1788776 h 1936558"/>
              <a:gd name="connsiteX3" fmla="*/ 1773382 w 3220412"/>
              <a:gd name="connsiteY3" fmla="*/ 1788776 h 1936558"/>
              <a:gd name="connsiteX4" fmla="*/ 1773382 w 3220412"/>
              <a:gd name="connsiteY4" fmla="*/ 1647152 h 1936558"/>
              <a:gd name="connsiteX5" fmla="*/ 1659467 w 3220412"/>
              <a:gd name="connsiteY5" fmla="*/ 1647152 h 1936558"/>
              <a:gd name="connsiteX6" fmla="*/ 1659467 w 3220412"/>
              <a:gd name="connsiteY6" fmla="*/ 1564025 h 1936558"/>
              <a:gd name="connsiteX7" fmla="*/ 1573261 w 3220412"/>
              <a:gd name="connsiteY7" fmla="*/ 1564025 h 1936558"/>
              <a:gd name="connsiteX8" fmla="*/ 1573261 w 3220412"/>
              <a:gd name="connsiteY8" fmla="*/ 1480897 h 1936558"/>
              <a:gd name="connsiteX9" fmla="*/ 1514764 w 3220412"/>
              <a:gd name="connsiteY9" fmla="*/ 1480897 h 1936558"/>
              <a:gd name="connsiteX10" fmla="*/ 1514764 w 3220412"/>
              <a:gd name="connsiteY10" fmla="*/ 1397770 h 1936558"/>
              <a:gd name="connsiteX11" fmla="*/ 1490134 w 3220412"/>
              <a:gd name="connsiteY11" fmla="*/ 1397770 h 1936558"/>
              <a:gd name="connsiteX12" fmla="*/ 1490134 w 3220412"/>
              <a:gd name="connsiteY12" fmla="*/ 1317722 h 1936558"/>
              <a:gd name="connsiteX13" fmla="*/ 1290012 w 3220412"/>
              <a:gd name="connsiteY13" fmla="*/ 1317722 h 1936558"/>
              <a:gd name="connsiteX14" fmla="*/ 1290012 w 3220412"/>
              <a:gd name="connsiteY14" fmla="*/ 1237673 h 1936558"/>
              <a:gd name="connsiteX15" fmla="*/ 1274618 w 3220412"/>
              <a:gd name="connsiteY15" fmla="*/ 1237673 h 1936558"/>
              <a:gd name="connsiteX16" fmla="*/ 1274618 w 3220412"/>
              <a:gd name="connsiteY16" fmla="*/ 1157625 h 1936558"/>
              <a:gd name="connsiteX17" fmla="*/ 1231515 w 3220412"/>
              <a:gd name="connsiteY17" fmla="*/ 1157625 h 1936558"/>
              <a:gd name="connsiteX18" fmla="*/ 1231515 w 3220412"/>
              <a:gd name="connsiteY18" fmla="*/ 1028315 h 1936558"/>
              <a:gd name="connsiteX19" fmla="*/ 1028315 w 3220412"/>
              <a:gd name="connsiteY19" fmla="*/ 1028315 h 1936558"/>
              <a:gd name="connsiteX20" fmla="*/ 1028315 w 3220412"/>
              <a:gd name="connsiteY20" fmla="*/ 960582 h 1936558"/>
              <a:gd name="connsiteX21" fmla="*/ 985212 w 3220412"/>
              <a:gd name="connsiteY21" fmla="*/ 960582 h 1936558"/>
              <a:gd name="connsiteX22" fmla="*/ 985212 w 3220412"/>
              <a:gd name="connsiteY22" fmla="*/ 905164 h 1936558"/>
              <a:gd name="connsiteX23" fmla="*/ 843588 w 3220412"/>
              <a:gd name="connsiteY23" fmla="*/ 905164 h 1936558"/>
              <a:gd name="connsiteX24" fmla="*/ 843588 w 3220412"/>
              <a:gd name="connsiteY24" fmla="*/ 846667 h 1936558"/>
              <a:gd name="connsiteX25" fmla="*/ 822037 w 3220412"/>
              <a:gd name="connsiteY25" fmla="*/ 846667 h 1936558"/>
              <a:gd name="connsiteX26" fmla="*/ 822037 w 3220412"/>
              <a:gd name="connsiteY26" fmla="*/ 785091 h 1936558"/>
              <a:gd name="connsiteX27" fmla="*/ 788170 w 3220412"/>
              <a:gd name="connsiteY27" fmla="*/ 785091 h 1936558"/>
              <a:gd name="connsiteX28" fmla="*/ 788170 w 3220412"/>
              <a:gd name="connsiteY28" fmla="*/ 735831 h 1936558"/>
              <a:gd name="connsiteX29" fmla="*/ 760461 w 3220412"/>
              <a:gd name="connsiteY29" fmla="*/ 735831 h 1936558"/>
              <a:gd name="connsiteX30" fmla="*/ 760461 w 3220412"/>
              <a:gd name="connsiteY30" fmla="*/ 634231 h 1936558"/>
              <a:gd name="connsiteX31" fmla="*/ 520315 w 3220412"/>
              <a:gd name="connsiteY31" fmla="*/ 634231 h 1936558"/>
              <a:gd name="connsiteX32" fmla="*/ 520315 w 3220412"/>
              <a:gd name="connsiteY32" fmla="*/ 538788 h 1936558"/>
              <a:gd name="connsiteX33" fmla="*/ 498764 w 3220412"/>
              <a:gd name="connsiteY33" fmla="*/ 538788 h 1936558"/>
              <a:gd name="connsiteX34" fmla="*/ 498764 w 3220412"/>
              <a:gd name="connsiteY34" fmla="*/ 480291 h 1936558"/>
              <a:gd name="connsiteX35" fmla="*/ 486449 w 3220412"/>
              <a:gd name="connsiteY35" fmla="*/ 480291 h 1936558"/>
              <a:gd name="connsiteX36" fmla="*/ 486449 w 3220412"/>
              <a:gd name="connsiteY36" fmla="*/ 354061 h 1936558"/>
              <a:gd name="connsiteX37" fmla="*/ 347903 w 3220412"/>
              <a:gd name="connsiteY37" fmla="*/ 354061 h 1936558"/>
              <a:gd name="connsiteX38" fmla="*/ 347903 w 3220412"/>
              <a:gd name="connsiteY38" fmla="*/ 307879 h 1936558"/>
              <a:gd name="connsiteX39" fmla="*/ 292485 w 3220412"/>
              <a:gd name="connsiteY39" fmla="*/ 307879 h 1936558"/>
              <a:gd name="connsiteX40" fmla="*/ 292485 w 3220412"/>
              <a:gd name="connsiteY40" fmla="*/ 261697 h 1936558"/>
              <a:gd name="connsiteX41" fmla="*/ 261697 w 3220412"/>
              <a:gd name="connsiteY41" fmla="*/ 261697 h 1936558"/>
              <a:gd name="connsiteX42" fmla="*/ 261697 w 3220412"/>
              <a:gd name="connsiteY42" fmla="*/ 233988 h 1936558"/>
              <a:gd name="connsiteX43" fmla="*/ 243224 w 3220412"/>
              <a:gd name="connsiteY43" fmla="*/ 233988 h 1936558"/>
              <a:gd name="connsiteX44" fmla="*/ 243224 w 3220412"/>
              <a:gd name="connsiteY44" fmla="*/ 101600 h 1936558"/>
              <a:gd name="connsiteX45" fmla="*/ 221673 w 3220412"/>
              <a:gd name="connsiteY45" fmla="*/ 101600 h 1936558"/>
              <a:gd name="connsiteX46" fmla="*/ 221673 w 3220412"/>
              <a:gd name="connsiteY46" fmla="*/ 70812 h 1936558"/>
              <a:gd name="connsiteX47" fmla="*/ 113915 w 3220412"/>
              <a:gd name="connsiteY47" fmla="*/ 70812 h 1936558"/>
              <a:gd name="connsiteX48" fmla="*/ 113915 w 3220412"/>
              <a:gd name="connsiteY48" fmla="*/ 30788 h 1936558"/>
              <a:gd name="connsiteX49" fmla="*/ 70812 w 3220412"/>
              <a:gd name="connsiteY49" fmla="*/ 30788 h 1936558"/>
              <a:gd name="connsiteX50" fmla="*/ 70812 w 3220412"/>
              <a:gd name="connsiteY50" fmla="*/ 0 h 1936558"/>
              <a:gd name="connsiteX51" fmla="*/ 0 w 3220412"/>
              <a:gd name="connsiteY51" fmla="*/ 0 h 1936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220412" h="1936558">
                <a:moveTo>
                  <a:pt x="3220412" y="1936558"/>
                </a:moveTo>
                <a:lnTo>
                  <a:pt x="2503055" y="1936558"/>
                </a:lnTo>
                <a:lnTo>
                  <a:pt x="2503055" y="1788776"/>
                </a:lnTo>
                <a:lnTo>
                  <a:pt x="1773382" y="1788776"/>
                </a:lnTo>
                <a:lnTo>
                  <a:pt x="1773382" y="1647152"/>
                </a:lnTo>
                <a:lnTo>
                  <a:pt x="1659467" y="1647152"/>
                </a:lnTo>
                <a:lnTo>
                  <a:pt x="1659467" y="1564025"/>
                </a:lnTo>
                <a:lnTo>
                  <a:pt x="1573261" y="1564025"/>
                </a:lnTo>
                <a:lnTo>
                  <a:pt x="1573261" y="1480897"/>
                </a:lnTo>
                <a:lnTo>
                  <a:pt x="1514764" y="1480897"/>
                </a:lnTo>
                <a:lnTo>
                  <a:pt x="1514764" y="1397770"/>
                </a:lnTo>
                <a:lnTo>
                  <a:pt x="1490134" y="1397770"/>
                </a:lnTo>
                <a:lnTo>
                  <a:pt x="1490134" y="1317722"/>
                </a:lnTo>
                <a:lnTo>
                  <a:pt x="1290012" y="1317722"/>
                </a:lnTo>
                <a:lnTo>
                  <a:pt x="1290012" y="1237673"/>
                </a:lnTo>
                <a:lnTo>
                  <a:pt x="1274618" y="1237673"/>
                </a:lnTo>
                <a:lnTo>
                  <a:pt x="1274618" y="1157625"/>
                </a:lnTo>
                <a:lnTo>
                  <a:pt x="1231515" y="1157625"/>
                </a:lnTo>
                <a:lnTo>
                  <a:pt x="1231515" y="1028315"/>
                </a:lnTo>
                <a:lnTo>
                  <a:pt x="1028315" y="1028315"/>
                </a:lnTo>
                <a:lnTo>
                  <a:pt x="1028315" y="960582"/>
                </a:lnTo>
                <a:lnTo>
                  <a:pt x="985212" y="960582"/>
                </a:lnTo>
                <a:lnTo>
                  <a:pt x="985212" y="905164"/>
                </a:lnTo>
                <a:lnTo>
                  <a:pt x="843588" y="905164"/>
                </a:lnTo>
                <a:lnTo>
                  <a:pt x="843588" y="846667"/>
                </a:lnTo>
                <a:lnTo>
                  <a:pt x="822037" y="846667"/>
                </a:lnTo>
                <a:lnTo>
                  <a:pt x="822037" y="785091"/>
                </a:lnTo>
                <a:lnTo>
                  <a:pt x="788170" y="785091"/>
                </a:lnTo>
                <a:lnTo>
                  <a:pt x="788170" y="735831"/>
                </a:lnTo>
                <a:lnTo>
                  <a:pt x="760461" y="735831"/>
                </a:lnTo>
                <a:lnTo>
                  <a:pt x="760461" y="634231"/>
                </a:lnTo>
                <a:lnTo>
                  <a:pt x="520315" y="634231"/>
                </a:lnTo>
                <a:lnTo>
                  <a:pt x="520315" y="538788"/>
                </a:lnTo>
                <a:lnTo>
                  <a:pt x="498764" y="538788"/>
                </a:lnTo>
                <a:lnTo>
                  <a:pt x="498764" y="480291"/>
                </a:lnTo>
                <a:lnTo>
                  <a:pt x="486449" y="480291"/>
                </a:lnTo>
                <a:lnTo>
                  <a:pt x="486449" y="354061"/>
                </a:lnTo>
                <a:lnTo>
                  <a:pt x="347903" y="354061"/>
                </a:lnTo>
                <a:lnTo>
                  <a:pt x="347903" y="307879"/>
                </a:lnTo>
                <a:lnTo>
                  <a:pt x="292485" y="307879"/>
                </a:lnTo>
                <a:lnTo>
                  <a:pt x="292485" y="261697"/>
                </a:lnTo>
                <a:lnTo>
                  <a:pt x="261697" y="261697"/>
                </a:lnTo>
                <a:lnTo>
                  <a:pt x="261697" y="233988"/>
                </a:lnTo>
                <a:lnTo>
                  <a:pt x="243224" y="233988"/>
                </a:lnTo>
                <a:lnTo>
                  <a:pt x="243224" y="101600"/>
                </a:lnTo>
                <a:lnTo>
                  <a:pt x="221673" y="101600"/>
                </a:lnTo>
                <a:lnTo>
                  <a:pt x="221673" y="70812"/>
                </a:lnTo>
                <a:lnTo>
                  <a:pt x="113915" y="70812"/>
                </a:lnTo>
                <a:lnTo>
                  <a:pt x="113915" y="30788"/>
                </a:lnTo>
                <a:lnTo>
                  <a:pt x="70812" y="30788"/>
                </a:lnTo>
                <a:lnTo>
                  <a:pt x="70812"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E7718A17-62C5-01E7-5565-AA8C501DF390}"/>
              </a:ext>
            </a:extLst>
          </p:cNvPr>
          <p:cNvSpPr>
            <a:spLocks noGrp="1"/>
          </p:cNvSpPr>
          <p:nvPr>
            <p:ph type="title"/>
          </p:nvPr>
        </p:nvSpPr>
        <p:spPr/>
        <p:txBody>
          <a:bodyPr/>
          <a:lstStyle/>
          <a:p>
            <a:r>
              <a:rPr lang="en-US"/>
              <a:t>CABINET: PFS and OS in Pancreatic NET Cohort</a:t>
            </a:r>
          </a:p>
        </p:txBody>
      </p:sp>
      <p:sp>
        <p:nvSpPr>
          <p:cNvPr id="3" name="TextBox 2">
            <a:extLst>
              <a:ext uri="{FF2B5EF4-FFF2-40B4-BE49-F238E27FC236}">
                <a16:creationId xmlns:a16="http://schemas.microsoft.com/office/drawing/2014/main" id="{07167423-0094-BCD6-2D7C-9DBA6E381E7E}"/>
              </a:ext>
            </a:extLst>
          </p:cNvPr>
          <p:cNvSpPr txBox="1"/>
          <p:nvPr/>
        </p:nvSpPr>
        <p:spPr bwMode="auto">
          <a:xfrm>
            <a:off x="411480" y="6364224"/>
            <a:ext cx="61033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a:solidFill>
                  <a:schemeClr val="bg2"/>
                </a:solidFill>
                <a:latin typeface="+mn-lt"/>
              </a:rPr>
              <a:t>Chan. Ann Oncol. 2023;35(Suppl 2):S749. Chan. ESMO 2023. </a:t>
            </a:r>
            <a:r>
              <a:rPr lang="en-US" sz="1200" b="0" err="1">
                <a:solidFill>
                  <a:schemeClr val="bg2"/>
                </a:solidFill>
                <a:latin typeface="+mn-lt"/>
              </a:rPr>
              <a:t>Abstr</a:t>
            </a:r>
            <a:r>
              <a:rPr lang="en-US" sz="1200" b="0">
                <a:solidFill>
                  <a:schemeClr val="bg2"/>
                </a:solidFill>
                <a:latin typeface="+mn-lt"/>
              </a:rPr>
              <a:t> 11410.</a:t>
            </a:r>
          </a:p>
        </p:txBody>
      </p:sp>
      <p:sp>
        <p:nvSpPr>
          <p:cNvPr id="5" name="TextBox 4">
            <a:extLst>
              <a:ext uri="{FF2B5EF4-FFF2-40B4-BE49-F238E27FC236}">
                <a16:creationId xmlns:a16="http://schemas.microsoft.com/office/drawing/2014/main" id="{3F4EFF60-BBAB-D2EF-03F7-9C19392500E4}"/>
              </a:ext>
            </a:extLst>
          </p:cNvPr>
          <p:cNvSpPr txBox="1"/>
          <p:nvPr/>
        </p:nvSpPr>
        <p:spPr bwMode="auto">
          <a:xfrm>
            <a:off x="2233273" y="1394844"/>
            <a:ext cx="2962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PFS in the Pancreatic NET Cohort</a:t>
            </a:r>
          </a:p>
        </p:txBody>
      </p:sp>
      <p:sp>
        <p:nvSpPr>
          <p:cNvPr id="6" name="TextBox 5">
            <a:extLst>
              <a:ext uri="{FF2B5EF4-FFF2-40B4-BE49-F238E27FC236}">
                <a16:creationId xmlns:a16="http://schemas.microsoft.com/office/drawing/2014/main" id="{0373EF45-25D5-9E33-0A8A-9A9493404E3E}"/>
              </a:ext>
            </a:extLst>
          </p:cNvPr>
          <p:cNvSpPr txBox="1"/>
          <p:nvPr/>
        </p:nvSpPr>
        <p:spPr bwMode="auto">
          <a:xfrm>
            <a:off x="7731952" y="1394844"/>
            <a:ext cx="2901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OS in the Pancreatic NET Cohort</a:t>
            </a:r>
          </a:p>
        </p:txBody>
      </p:sp>
      <p:sp>
        <p:nvSpPr>
          <p:cNvPr id="7" name="TextBox 6">
            <a:extLst>
              <a:ext uri="{FF2B5EF4-FFF2-40B4-BE49-F238E27FC236}">
                <a16:creationId xmlns:a16="http://schemas.microsoft.com/office/drawing/2014/main" id="{B2BDC1F8-B0AA-BDD7-4BC5-5838FABF6D38}"/>
              </a:ext>
            </a:extLst>
          </p:cNvPr>
          <p:cNvSpPr txBox="1"/>
          <p:nvPr/>
        </p:nvSpPr>
        <p:spPr bwMode="auto">
          <a:xfrm rot="16200000">
            <a:off x="294880" y="3244334"/>
            <a:ext cx="2322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Percentage of Patients</a:t>
            </a:r>
          </a:p>
        </p:txBody>
      </p:sp>
      <p:sp>
        <p:nvSpPr>
          <p:cNvPr id="8" name="TextBox 7">
            <a:extLst>
              <a:ext uri="{FF2B5EF4-FFF2-40B4-BE49-F238E27FC236}">
                <a16:creationId xmlns:a16="http://schemas.microsoft.com/office/drawing/2014/main" id="{B2A47CDA-AF58-B04B-C504-008DB2E08D4E}"/>
              </a:ext>
            </a:extLst>
          </p:cNvPr>
          <p:cNvSpPr txBox="1"/>
          <p:nvPr/>
        </p:nvSpPr>
        <p:spPr bwMode="auto">
          <a:xfrm rot="16200000">
            <a:off x="5756367" y="3308843"/>
            <a:ext cx="2322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Percentage of Patients</a:t>
            </a:r>
          </a:p>
        </p:txBody>
      </p:sp>
      <p:sp>
        <p:nvSpPr>
          <p:cNvPr id="9" name="TextBox 8">
            <a:extLst>
              <a:ext uri="{FF2B5EF4-FFF2-40B4-BE49-F238E27FC236}">
                <a16:creationId xmlns:a16="http://schemas.microsoft.com/office/drawing/2014/main" id="{7157B817-4956-5466-D43C-D460F89673E0}"/>
              </a:ext>
            </a:extLst>
          </p:cNvPr>
          <p:cNvSpPr txBox="1"/>
          <p:nvPr/>
        </p:nvSpPr>
        <p:spPr bwMode="auto">
          <a:xfrm>
            <a:off x="2143201" y="4906619"/>
            <a:ext cx="25568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Mo Since Randomization</a:t>
            </a:r>
          </a:p>
        </p:txBody>
      </p:sp>
      <p:sp>
        <p:nvSpPr>
          <p:cNvPr id="10" name="TextBox 9">
            <a:extLst>
              <a:ext uri="{FF2B5EF4-FFF2-40B4-BE49-F238E27FC236}">
                <a16:creationId xmlns:a16="http://schemas.microsoft.com/office/drawing/2014/main" id="{EC5C9F4B-5C4B-EC37-B9E6-6E3DA1C93C1B}"/>
              </a:ext>
            </a:extLst>
          </p:cNvPr>
          <p:cNvSpPr txBox="1"/>
          <p:nvPr/>
        </p:nvSpPr>
        <p:spPr bwMode="auto">
          <a:xfrm>
            <a:off x="7643708" y="4906619"/>
            <a:ext cx="25568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Mo Since Randomization</a:t>
            </a:r>
          </a:p>
        </p:txBody>
      </p:sp>
      <p:sp>
        <p:nvSpPr>
          <p:cNvPr id="12" name="Freeform: Shape 11">
            <a:extLst>
              <a:ext uri="{FF2B5EF4-FFF2-40B4-BE49-F238E27FC236}">
                <a16:creationId xmlns:a16="http://schemas.microsoft.com/office/drawing/2014/main" id="{20DC8660-7751-D25B-7D46-E9F4342704C1}"/>
              </a:ext>
            </a:extLst>
          </p:cNvPr>
          <p:cNvSpPr/>
          <p:nvPr/>
        </p:nvSpPr>
        <p:spPr bwMode="auto">
          <a:xfrm>
            <a:off x="2047913" y="2458931"/>
            <a:ext cx="3259623" cy="2231515"/>
          </a:xfrm>
          <a:custGeom>
            <a:avLst/>
            <a:gdLst>
              <a:gd name="connsiteX0" fmla="*/ 0 w 3235934"/>
              <a:gd name="connsiteY0" fmla="*/ 0 h 2231515"/>
              <a:gd name="connsiteX1" fmla="*/ 0 w 3235934"/>
              <a:gd name="connsiteY1" fmla="*/ 2231515 h 2231515"/>
              <a:gd name="connsiteX2" fmla="*/ 3235934 w 3235934"/>
              <a:gd name="connsiteY2" fmla="*/ 2231515 h 2231515"/>
            </a:gdLst>
            <a:ahLst/>
            <a:cxnLst>
              <a:cxn ang="0">
                <a:pos x="connsiteX0" y="connsiteY0"/>
              </a:cxn>
              <a:cxn ang="0">
                <a:pos x="connsiteX1" y="connsiteY1"/>
              </a:cxn>
              <a:cxn ang="0">
                <a:pos x="connsiteX2" y="connsiteY2"/>
              </a:cxn>
            </a:cxnLst>
            <a:rect l="l" t="t" r="r" b="b"/>
            <a:pathLst>
              <a:path w="3235934" h="2231515">
                <a:moveTo>
                  <a:pt x="0" y="0"/>
                </a:moveTo>
                <a:lnTo>
                  <a:pt x="0" y="2231515"/>
                </a:lnTo>
                <a:lnTo>
                  <a:pt x="3235934" y="2231515"/>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20" name="Group 19">
            <a:extLst>
              <a:ext uri="{FF2B5EF4-FFF2-40B4-BE49-F238E27FC236}">
                <a16:creationId xmlns:a16="http://schemas.microsoft.com/office/drawing/2014/main" id="{44E4AB74-248F-F283-EB15-A7D1B696B8C4}"/>
              </a:ext>
            </a:extLst>
          </p:cNvPr>
          <p:cNvGrpSpPr/>
          <p:nvPr/>
        </p:nvGrpSpPr>
        <p:grpSpPr>
          <a:xfrm>
            <a:off x="1972109" y="2458930"/>
            <a:ext cx="85280" cy="2231516"/>
            <a:chOff x="2132019" y="2458930"/>
            <a:chExt cx="260581" cy="2231516"/>
          </a:xfrm>
        </p:grpSpPr>
        <p:cxnSp>
          <p:nvCxnSpPr>
            <p:cNvPr id="14" name="Straight Connector 13">
              <a:extLst>
                <a:ext uri="{FF2B5EF4-FFF2-40B4-BE49-F238E27FC236}">
                  <a16:creationId xmlns:a16="http://schemas.microsoft.com/office/drawing/2014/main" id="{45FA4A96-0FC3-DF21-03EA-74FB02FAD49D}"/>
                </a:ext>
              </a:extLst>
            </p:cNvPr>
            <p:cNvCxnSpPr/>
            <p:nvPr/>
          </p:nvCxnSpPr>
          <p:spPr bwMode="auto">
            <a:xfrm>
              <a:off x="2132019" y="2458930"/>
              <a:ext cx="260581"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0B85BBDA-C99E-008B-8C30-EB81F74A7431}"/>
                </a:ext>
              </a:extLst>
            </p:cNvPr>
            <p:cNvCxnSpPr/>
            <p:nvPr/>
          </p:nvCxnSpPr>
          <p:spPr bwMode="auto">
            <a:xfrm>
              <a:off x="2132019" y="2905233"/>
              <a:ext cx="260581"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7C417D87-9EE1-B2FD-B5B7-CCCE29EEE54F}"/>
                </a:ext>
              </a:extLst>
            </p:cNvPr>
            <p:cNvCxnSpPr/>
            <p:nvPr/>
          </p:nvCxnSpPr>
          <p:spPr bwMode="auto">
            <a:xfrm>
              <a:off x="2132019" y="3351536"/>
              <a:ext cx="260581"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A7474C3-91A0-F445-F7BF-8345EB351702}"/>
                </a:ext>
              </a:extLst>
            </p:cNvPr>
            <p:cNvCxnSpPr/>
            <p:nvPr/>
          </p:nvCxnSpPr>
          <p:spPr bwMode="auto">
            <a:xfrm>
              <a:off x="2132019" y="3797839"/>
              <a:ext cx="260581"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476DEF2D-B884-F53A-3124-9D8174C1026F}"/>
                </a:ext>
              </a:extLst>
            </p:cNvPr>
            <p:cNvCxnSpPr/>
            <p:nvPr/>
          </p:nvCxnSpPr>
          <p:spPr bwMode="auto">
            <a:xfrm>
              <a:off x="2132019" y="4244142"/>
              <a:ext cx="260581"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77E99445-59BA-97DC-4392-16E4B6515B8D}"/>
                </a:ext>
              </a:extLst>
            </p:cNvPr>
            <p:cNvCxnSpPr/>
            <p:nvPr/>
          </p:nvCxnSpPr>
          <p:spPr bwMode="auto">
            <a:xfrm>
              <a:off x="2132019" y="4690446"/>
              <a:ext cx="26058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0" name="Group 29">
            <a:extLst>
              <a:ext uri="{FF2B5EF4-FFF2-40B4-BE49-F238E27FC236}">
                <a16:creationId xmlns:a16="http://schemas.microsoft.com/office/drawing/2014/main" id="{3C34A0AC-B969-048A-3877-6235A91F5BE5}"/>
              </a:ext>
            </a:extLst>
          </p:cNvPr>
          <p:cNvGrpSpPr/>
          <p:nvPr/>
        </p:nvGrpSpPr>
        <p:grpSpPr>
          <a:xfrm>
            <a:off x="2047914" y="4687568"/>
            <a:ext cx="3245409" cy="61592"/>
            <a:chOff x="2383125" y="4704659"/>
            <a:chExt cx="3245409" cy="198989"/>
          </a:xfrm>
        </p:grpSpPr>
        <p:cxnSp>
          <p:nvCxnSpPr>
            <p:cNvPr id="22" name="Straight Connector 21">
              <a:extLst>
                <a:ext uri="{FF2B5EF4-FFF2-40B4-BE49-F238E27FC236}">
                  <a16:creationId xmlns:a16="http://schemas.microsoft.com/office/drawing/2014/main" id="{111EBF43-0721-70A6-940D-46AED45D967B}"/>
                </a:ext>
              </a:extLst>
            </p:cNvPr>
            <p:cNvCxnSpPr>
              <a:cxnSpLocks/>
            </p:cNvCxnSpPr>
            <p:nvPr/>
          </p:nvCxnSpPr>
          <p:spPr bwMode="auto">
            <a:xfrm>
              <a:off x="2383125" y="4704659"/>
              <a:ext cx="0" cy="198989"/>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46B2C9F-263D-5509-029A-4B41CF38C64D}"/>
                </a:ext>
              </a:extLst>
            </p:cNvPr>
            <p:cNvCxnSpPr>
              <a:cxnSpLocks/>
            </p:cNvCxnSpPr>
            <p:nvPr/>
          </p:nvCxnSpPr>
          <p:spPr bwMode="auto">
            <a:xfrm>
              <a:off x="2924026" y="4704659"/>
              <a:ext cx="0" cy="198989"/>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A687F80-426C-0CDB-8EFD-291E4B22F051}"/>
                </a:ext>
              </a:extLst>
            </p:cNvPr>
            <p:cNvCxnSpPr>
              <a:cxnSpLocks/>
            </p:cNvCxnSpPr>
            <p:nvPr/>
          </p:nvCxnSpPr>
          <p:spPr bwMode="auto">
            <a:xfrm>
              <a:off x="3464927" y="4704659"/>
              <a:ext cx="0" cy="198989"/>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4944172-16BF-EB24-2F36-9F168C412F52}"/>
                </a:ext>
              </a:extLst>
            </p:cNvPr>
            <p:cNvCxnSpPr>
              <a:cxnSpLocks/>
            </p:cNvCxnSpPr>
            <p:nvPr/>
          </p:nvCxnSpPr>
          <p:spPr bwMode="auto">
            <a:xfrm>
              <a:off x="4005828" y="4704659"/>
              <a:ext cx="0" cy="198989"/>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857DC58-12FE-FD52-3406-7F62D803D514}"/>
                </a:ext>
              </a:extLst>
            </p:cNvPr>
            <p:cNvCxnSpPr>
              <a:cxnSpLocks/>
            </p:cNvCxnSpPr>
            <p:nvPr/>
          </p:nvCxnSpPr>
          <p:spPr bwMode="auto">
            <a:xfrm>
              <a:off x="4546729" y="4704659"/>
              <a:ext cx="0" cy="198989"/>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4B7B2CE-E094-E5C2-886E-BB2E065FFC5A}"/>
                </a:ext>
              </a:extLst>
            </p:cNvPr>
            <p:cNvCxnSpPr>
              <a:cxnSpLocks/>
            </p:cNvCxnSpPr>
            <p:nvPr/>
          </p:nvCxnSpPr>
          <p:spPr bwMode="auto">
            <a:xfrm>
              <a:off x="5087630" y="4704659"/>
              <a:ext cx="0" cy="198989"/>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43A21F8-76CC-4281-308B-BDACB0326423}"/>
                </a:ext>
              </a:extLst>
            </p:cNvPr>
            <p:cNvCxnSpPr>
              <a:cxnSpLocks/>
            </p:cNvCxnSpPr>
            <p:nvPr/>
          </p:nvCxnSpPr>
          <p:spPr bwMode="auto">
            <a:xfrm>
              <a:off x="5628534" y="4704659"/>
              <a:ext cx="0" cy="198989"/>
            </a:xfrm>
            <a:prstGeom prst="line">
              <a:avLst/>
            </a:prstGeom>
            <a:noFill/>
            <a:ln w="28575" cap="flat" cmpd="sng" algn="ctr">
              <a:solidFill>
                <a:schemeClr val="bg1"/>
              </a:solidFill>
              <a:prstDash val="solid"/>
              <a:round/>
              <a:headEnd type="none" w="med" len="med"/>
              <a:tailEnd type="none" w="med" len="med"/>
            </a:ln>
            <a:effectLst/>
          </p:spPr>
        </p:cxnSp>
      </p:grpSp>
      <p:sp>
        <p:nvSpPr>
          <p:cNvPr id="31" name="TextBox 30">
            <a:extLst>
              <a:ext uri="{FF2B5EF4-FFF2-40B4-BE49-F238E27FC236}">
                <a16:creationId xmlns:a16="http://schemas.microsoft.com/office/drawing/2014/main" id="{B0E46394-A007-1C3A-6E7E-5CD8F7BBE949}"/>
              </a:ext>
            </a:extLst>
          </p:cNvPr>
          <p:cNvSpPr txBox="1"/>
          <p:nvPr/>
        </p:nvSpPr>
        <p:spPr bwMode="auto">
          <a:xfrm>
            <a:off x="1756905" y="451942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32" name="TextBox 31">
            <a:extLst>
              <a:ext uri="{FF2B5EF4-FFF2-40B4-BE49-F238E27FC236}">
                <a16:creationId xmlns:a16="http://schemas.microsoft.com/office/drawing/2014/main" id="{B6ADD773-56F6-71CC-3BC3-0AA11484527F}"/>
              </a:ext>
            </a:extLst>
          </p:cNvPr>
          <p:cNvSpPr txBox="1"/>
          <p:nvPr/>
        </p:nvSpPr>
        <p:spPr bwMode="auto">
          <a:xfrm>
            <a:off x="1647935" y="406459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33" name="TextBox 32">
            <a:extLst>
              <a:ext uri="{FF2B5EF4-FFF2-40B4-BE49-F238E27FC236}">
                <a16:creationId xmlns:a16="http://schemas.microsoft.com/office/drawing/2014/main" id="{A03EC0A8-3AAE-D666-720C-D769A4DE24FA}"/>
              </a:ext>
            </a:extLst>
          </p:cNvPr>
          <p:cNvSpPr txBox="1"/>
          <p:nvPr/>
        </p:nvSpPr>
        <p:spPr bwMode="auto">
          <a:xfrm>
            <a:off x="1647935" y="361924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34" name="TextBox 33">
            <a:extLst>
              <a:ext uri="{FF2B5EF4-FFF2-40B4-BE49-F238E27FC236}">
                <a16:creationId xmlns:a16="http://schemas.microsoft.com/office/drawing/2014/main" id="{C28B169E-3B18-F58F-22C2-17946F74D03C}"/>
              </a:ext>
            </a:extLst>
          </p:cNvPr>
          <p:cNvSpPr txBox="1"/>
          <p:nvPr/>
        </p:nvSpPr>
        <p:spPr bwMode="auto">
          <a:xfrm>
            <a:off x="1647935" y="316914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35" name="TextBox 34">
            <a:extLst>
              <a:ext uri="{FF2B5EF4-FFF2-40B4-BE49-F238E27FC236}">
                <a16:creationId xmlns:a16="http://schemas.microsoft.com/office/drawing/2014/main" id="{8444615A-AA15-79BD-3D12-950336322461}"/>
              </a:ext>
            </a:extLst>
          </p:cNvPr>
          <p:cNvSpPr txBox="1"/>
          <p:nvPr/>
        </p:nvSpPr>
        <p:spPr bwMode="auto">
          <a:xfrm>
            <a:off x="1647935" y="272852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36" name="TextBox 35">
            <a:extLst>
              <a:ext uri="{FF2B5EF4-FFF2-40B4-BE49-F238E27FC236}">
                <a16:creationId xmlns:a16="http://schemas.microsoft.com/office/drawing/2014/main" id="{24238BA8-C435-1A04-E637-038B249A5553}"/>
              </a:ext>
            </a:extLst>
          </p:cNvPr>
          <p:cNvSpPr txBox="1"/>
          <p:nvPr/>
        </p:nvSpPr>
        <p:spPr bwMode="auto">
          <a:xfrm>
            <a:off x="1548440" y="2273698"/>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37" name="TextBox 36">
            <a:extLst>
              <a:ext uri="{FF2B5EF4-FFF2-40B4-BE49-F238E27FC236}">
                <a16:creationId xmlns:a16="http://schemas.microsoft.com/office/drawing/2014/main" id="{E0BAFDCC-7385-452C-B18F-8FF3916F1725}"/>
              </a:ext>
            </a:extLst>
          </p:cNvPr>
          <p:cNvSpPr txBox="1"/>
          <p:nvPr/>
        </p:nvSpPr>
        <p:spPr bwMode="auto">
          <a:xfrm>
            <a:off x="1907147" y="4674484"/>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38" name="TextBox 37">
            <a:extLst>
              <a:ext uri="{FF2B5EF4-FFF2-40B4-BE49-F238E27FC236}">
                <a16:creationId xmlns:a16="http://schemas.microsoft.com/office/drawing/2014/main" id="{12232584-D96B-4EA9-7030-4046F808DC5E}"/>
              </a:ext>
            </a:extLst>
          </p:cNvPr>
          <p:cNvSpPr txBox="1"/>
          <p:nvPr/>
        </p:nvSpPr>
        <p:spPr bwMode="auto">
          <a:xfrm>
            <a:off x="2437783" y="4674484"/>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p>
        </p:txBody>
      </p:sp>
      <p:sp>
        <p:nvSpPr>
          <p:cNvPr id="39" name="TextBox 38">
            <a:extLst>
              <a:ext uri="{FF2B5EF4-FFF2-40B4-BE49-F238E27FC236}">
                <a16:creationId xmlns:a16="http://schemas.microsoft.com/office/drawing/2014/main" id="{89EFD16D-05D8-2B76-2B54-B4B319D70B4C}"/>
              </a:ext>
            </a:extLst>
          </p:cNvPr>
          <p:cNvSpPr txBox="1"/>
          <p:nvPr/>
        </p:nvSpPr>
        <p:spPr bwMode="auto">
          <a:xfrm>
            <a:off x="2931394" y="467448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40" name="TextBox 39">
            <a:extLst>
              <a:ext uri="{FF2B5EF4-FFF2-40B4-BE49-F238E27FC236}">
                <a16:creationId xmlns:a16="http://schemas.microsoft.com/office/drawing/2014/main" id="{2CE2E5B9-96FA-9375-04D8-AA3BCE72C478}"/>
              </a:ext>
            </a:extLst>
          </p:cNvPr>
          <p:cNvSpPr txBox="1"/>
          <p:nvPr/>
        </p:nvSpPr>
        <p:spPr bwMode="auto">
          <a:xfrm>
            <a:off x="3462030" y="467448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a:t>
            </a:r>
          </a:p>
        </p:txBody>
      </p:sp>
      <p:sp>
        <p:nvSpPr>
          <p:cNvPr id="41" name="TextBox 40">
            <a:extLst>
              <a:ext uri="{FF2B5EF4-FFF2-40B4-BE49-F238E27FC236}">
                <a16:creationId xmlns:a16="http://schemas.microsoft.com/office/drawing/2014/main" id="{1E452612-FAB7-9A43-88DD-645F5754E3F8}"/>
              </a:ext>
            </a:extLst>
          </p:cNvPr>
          <p:cNvSpPr txBox="1"/>
          <p:nvPr/>
        </p:nvSpPr>
        <p:spPr bwMode="auto">
          <a:xfrm>
            <a:off x="4004855" y="467448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42" name="TextBox 41">
            <a:extLst>
              <a:ext uri="{FF2B5EF4-FFF2-40B4-BE49-F238E27FC236}">
                <a16:creationId xmlns:a16="http://schemas.microsoft.com/office/drawing/2014/main" id="{C7EF21D1-0FE3-3FC4-D011-8237B3780C2A}"/>
              </a:ext>
            </a:extLst>
          </p:cNvPr>
          <p:cNvSpPr txBox="1"/>
          <p:nvPr/>
        </p:nvSpPr>
        <p:spPr bwMode="auto">
          <a:xfrm>
            <a:off x="4555891" y="467448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a:t>
            </a:r>
          </a:p>
        </p:txBody>
      </p:sp>
      <p:sp>
        <p:nvSpPr>
          <p:cNvPr id="43" name="TextBox 42">
            <a:extLst>
              <a:ext uri="{FF2B5EF4-FFF2-40B4-BE49-F238E27FC236}">
                <a16:creationId xmlns:a16="http://schemas.microsoft.com/office/drawing/2014/main" id="{20A6C6DE-705B-EFCD-BB82-58021B327012}"/>
              </a:ext>
            </a:extLst>
          </p:cNvPr>
          <p:cNvSpPr txBox="1"/>
          <p:nvPr/>
        </p:nvSpPr>
        <p:spPr bwMode="auto">
          <a:xfrm>
            <a:off x="5093022" y="467448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36</a:t>
            </a:r>
          </a:p>
        </p:txBody>
      </p:sp>
      <p:grpSp>
        <p:nvGrpSpPr>
          <p:cNvPr id="121" name="Group 120">
            <a:extLst>
              <a:ext uri="{FF2B5EF4-FFF2-40B4-BE49-F238E27FC236}">
                <a16:creationId xmlns:a16="http://schemas.microsoft.com/office/drawing/2014/main" id="{AA50A62F-EC35-9603-BBD8-26873564C199}"/>
              </a:ext>
            </a:extLst>
          </p:cNvPr>
          <p:cNvGrpSpPr/>
          <p:nvPr/>
        </p:nvGrpSpPr>
        <p:grpSpPr>
          <a:xfrm>
            <a:off x="2175181" y="2504948"/>
            <a:ext cx="3135961" cy="1925760"/>
            <a:chOff x="2510392" y="2504948"/>
            <a:chExt cx="3135961" cy="1925760"/>
          </a:xfrm>
        </p:grpSpPr>
        <p:grpSp>
          <p:nvGrpSpPr>
            <p:cNvPr id="54" name="Group 53">
              <a:extLst>
                <a:ext uri="{FF2B5EF4-FFF2-40B4-BE49-F238E27FC236}">
                  <a16:creationId xmlns:a16="http://schemas.microsoft.com/office/drawing/2014/main" id="{92EC78B8-2C12-486B-082B-7C4A4847E979}"/>
                </a:ext>
              </a:extLst>
            </p:cNvPr>
            <p:cNvGrpSpPr/>
            <p:nvPr/>
          </p:nvGrpSpPr>
          <p:grpSpPr>
            <a:xfrm>
              <a:off x="5579706" y="4362523"/>
              <a:ext cx="66647" cy="68185"/>
              <a:chOff x="5579706" y="4362523"/>
              <a:chExt cx="66647" cy="68185"/>
            </a:xfrm>
          </p:grpSpPr>
          <p:cxnSp>
            <p:nvCxnSpPr>
              <p:cNvPr id="48" name="Straight Connector 47">
                <a:extLst>
                  <a:ext uri="{FF2B5EF4-FFF2-40B4-BE49-F238E27FC236}">
                    <a16:creationId xmlns:a16="http://schemas.microsoft.com/office/drawing/2014/main" id="{2A08A39B-18D1-75C3-AEDF-623B407A22D1}"/>
                  </a:ext>
                </a:extLst>
              </p:cNvPr>
              <p:cNvCxnSpPr>
                <a:cxnSpLocks/>
              </p:cNvCxnSpPr>
              <p:nvPr/>
            </p:nvCxnSpPr>
            <p:spPr bwMode="auto">
              <a:xfrm>
                <a:off x="5611698" y="4362523"/>
                <a:ext cx="0" cy="68185"/>
              </a:xfrm>
              <a:prstGeom prst="line">
                <a:avLst/>
              </a:prstGeom>
              <a:noFill/>
              <a:ln w="19050"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54DF886A-8872-E5D9-3F9B-E825A918B00E}"/>
                  </a:ext>
                </a:extLst>
              </p:cNvPr>
              <p:cNvCxnSpPr>
                <a:cxnSpLocks/>
              </p:cNvCxnSpPr>
              <p:nvPr/>
            </p:nvCxnSpPr>
            <p:spPr bwMode="auto">
              <a:xfrm>
                <a:off x="5579706" y="4395238"/>
                <a:ext cx="6664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04648444-4F72-7F96-D71A-C259153B7898}"/>
                </a:ext>
              </a:extLst>
            </p:cNvPr>
            <p:cNvGrpSpPr/>
            <p:nvPr/>
          </p:nvGrpSpPr>
          <p:grpSpPr>
            <a:xfrm>
              <a:off x="5093732" y="4362523"/>
              <a:ext cx="66647" cy="68185"/>
              <a:chOff x="5579706" y="4362523"/>
              <a:chExt cx="66647" cy="68185"/>
            </a:xfrm>
          </p:grpSpPr>
          <p:cxnSp>
            <p:nvCxnSpPr>
              <p:cNvPr id="56" name="Straight Connector 55">
                <a:extLst>
                  <a:ext uri="{FF2B5EF4-FFF2-40B4-BE49-F238E27FC236}">
                    <a16:creationId xmlns:a16="http://schemas.microsoft.com/office/drawing/2014/main" id="{344EDF9E-36D4-1D0C-C3D2-81DD7C069233}"/>
                  </a:ext>
                </a:extLst>
              </p:cNvPr>
              <p:cNvCxnSpPr>
                <a:cxnSpLocks/>
              </p:cNvCxnSpPr>
              <p:nvPr/>
            </p:nvCxnSpPr>
            <p:spPr bwMode="auto">
              <a:xfrm>
                <a:off x="5611698" y="4362523"/>
                <a:ext cx="0" cy="68185"/>
              </a:xfrm>
              <a:prstGeom prst="line">
                <a:avLst/>
              </a:prstGeom>
              <a:noFill/>
              <a:ln w="19050"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BE5504B9-53B0-A832-822D-7CB19B70E17E}"/>
                  </a:ext>
                </a:extLst>
              </p:cNvPr>
              <p:cNvCxnSpPr>
                <a:cxnSpLocks/>
              </p:cNvCxnSpPr>
              <p:nvPr/>
            </p:nvCxnSpPr>
            <p:spPr bwMode="auto">
              <a:xfrm>
                <a:off x="5579706" y="4395238"/>
                <a:ext cx="6664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8" name="Group 57">
              <a:extLst>
                <a:ext uri="{FF2B5EF4-FFF2-40B4-BE49-F238E27FC236}">
                  <a16:creationId xmlns:a16="http://schemas.microsoft.com/office/drawing/2014/main" id="{2DDC2372-EB40-ACC3-C148-02AB4EC4CDD5}"/>
                </a:ext>
              </a:extLst>
            </p:cNvPr>
            <p:cNvGrpSpPr/>
            <p:nvPr/>
          </p:nvGrpSpPr>
          <p:grpSpPr>
            <a:xfrm>
              <a:off x="4128177" y="4077972"/>
              <a:ext cx="66647" cy="68185"/>
              <a:chOff x="5579706" y="4362523"/>
              <a:chExt cx="66647" cy="68185"/>
            </a:xfrm>
          </p:grpSpPr>
          <p:cxnSp>
            <p:nvCxnSpPr>
              <p:cNvPr id="59" name="Straight Connector 58">
                <a:extLst>
                  <a:ext uri="{FF2B5EF4-FFF2-40B4-BE49-F238E27FC236}">
                    <a16:creationId xmlns:a16="http://schemas.microsoft.com/office/drawing/2014/main" id="{9C3884A4-32AC-4B4F-C94D-EAF58A88AE30}"/>
                  </a:ext>
                </a:extLst>
              </p:cNvPr>
              <p:cNvCxnSpPr>
                <a:cxnSpLocks/>
              </p:cNvCxnSpPr>
              <p:nvPr/>
            </p:nvCxnSpPr>
            <p:spPr bwMode="auto">
              <a:xfrm>
                <a:off x="5611698" y="4362523"/>
                <a:ext cx="0" cy="68185"/>
              </a:xfrm>
              <a:prstGeom prst="line">
                <a:avLst/>
              </a:prstGeom>
              <a:noFill/>
              <a:ln w="19050"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3342D83D-D7B4-64A1-8218-E40EE57320E1}"/>
                  </a:ext>
                </a:extLst>
              </p:cNvPr>
              <p:cNvCxnSpPr>
                <a:cxnSpLocks/>
              </p:cNvCxnSpPr>
              <p:nvPr/>
            </p:nvCxnSpPr>
            <p:spPr bwMode="auto">
              <a:xfrm>
                <a:off x="5579706" y="4395238"/>
                <a:ext cx="6664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66D8A391-083C-C1CA-7157-6BFC6875B5A2}"/>
                </a:ext>
              </a:extLst>
            </p:cNvPr>
            <p:cNvGrpSpPr/>
            <p:nvPr/>
          </p:nvGrpSpPr>
          <p:grpSpPr>
            <a:xfrm>
              <a:off x="4115388" y="4077972"/>
              <a:ext cx="66647" cy="68185"/>
              <a:chOff x="5579706" y="4362523"/>
              <a:chExt cx="66647" cy="68185"/>
            </a:xfrm>
          </p:grpSpPr>
          <p:cxnSp>
            <p:nvCxnSpPr>
              <p:cNvPr id="62" name="Straight Connector 61">
                <a:extLst>
                  <a:ext uri="{FF2B5EF4-FFF2-40B4-BE49-F238E27FC236}">
                    <a16:creationId xmlns:a16="http://schemas.microsoft.com/office/drawing/2014/main" id="{6027F809-E048-9884-A075-C7CB0C9E4C3D}"/>
                  </a:ext>
                </a:extLst>
              </p:cNvPr>
              <p:cNvCxnSpPr>
                <a:cxnSpLocks/>
              </p:cNvCxnSpPr>
              <p:nvPr/>
            </p:nvCxnSpPr>
            <p:spPr bwMode="auto">
              <a:xfrm>
                <a:off x="5611698" y="4362523"/>
                <a:ext cx="0" cy="68185"/>
              </a:xfrm>
              <a:prstGeom prst="line">
                <a:avLst/>
              </a:prstGeom>
              <a:noFill/>
              <a:ln w="19050"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E9B79B58-A407-5F9C-4812-1EE26CE477E8}"/>
                  </a:ext>
                </a:extLst>
              </p:cNvPr>
              <p:cNvCxnSpPr>
                <a:cxnSpLocks/>
              </p:cNvCxnSpPr>
              <p:nvPr/>
            </p:nvCxnSpPr>
            <p:spPr bwMode="auto">
              <a:xfrm>
                <a:off x="5579706" y="4395238"/>
                <a:ext cx="6664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01BA7A40-9B0C-B03D-ADD4-B6A16D98698F}"/>
                </a:ext>
              </a:extLst>
            </p:cNvPr>
            <p:cNvGrpSpPr/>
            <p:nvPr/>
          </p:nvGrpSpPr>
          <p:grpSpPr>
            <a:xfrm>
              <a:off x="3840429" y="3748660"/>
              <a:ext cx="66647" cy="68185"/>
              <a:chOff x="5579706" y="4362523"/>
              <a:chExt cx="66647" cy="68185"/>
            </a:xfrm>
          </p:grpSpPr>
          <p:cxnSp>
            <p:nvCxnSpPr>
              <p:cNvPr id="65" name="Straight Connector 64">
                <a:extLst>
                  <a:ext uri="{FF2B5EF4-FFF2-40B4-BE49-F238E27FC236}">
                    <a16:creationId xmlns:a16="http://schemas.microsoft.com/office/drawing/2014/main" id="{7BCD74F2-40FD-BCB4-5989-88B52C4A3478}"/>
                  </a:ext>
                </a:extLst>
              </p:cNvPr>
              <p:cNvCxnSpPr>
                <a:cxnSpLocks/>
              </p:cNvCxnSpPr>
              <p:nvPr/>
            </p:nvCxnSpPr>
            <p:spPr bwMode="auto">
              <a:xfrm>
                <a:off x="5611698" y="4362523"/>
                <a:ext cx="0" cy="68185"/>
              </a:xfrm>
              <a:prstGeom prst="line">
                <a:avLst/>
              </a:prstGeom>
              <a:noFill/>
              <a:ln w="19050"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F72D6F7B-3D20-1B48-5430-858494549A13}"/>
                  </a:ext>
                </a:extLst>
              </p:cNvPr>
              <p:cNvCxnSpPr>
                <a:cxnSpLocks/>
              </p:cNvCxnSpPr>
              <p:nvPr/>
            </p:nvCxnSpPr>
            <p:spPr bwMode="auto">
              <a:xfrm>
                <a:off x="5579706" y="4395238"/>
                <a:ext cx="6664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7" name="Group 66">
              <a:extLst>
                <a:ext uri="{FF2B5EF4-FFF2-40B4-BE49-F238E27FC236}">
                  <a16:creationId xmlns:a16="http://schemas.microsoft.com/office/drawing/2014/main" id="{8E3628F4-819A-7AC1-D775-D2CCC0F0ADBA}"/>
                </a:ext>
              </a:extLst>
            </p:cNvPr>
            <p:cNvGrpSpPr/>
            <p:nvPr/>
          </p:nvGrpSpPr>
          <p:grpSpPr>
            <a:xfrm>
              <a:off x="3613427" y="3595195"/>
              <a:ext cx="66647" cy="68185"/>
              <a:chOff x="5579706" y="4362523"/>
              <a:chExt cx="66647" cy="68185"/>
            </a:xfrm>
          </p:grpSpPr>
          <p:cxnSp>
            <p:nvCxnSpPr>
              <p:cNvPr id="68" name="Straight Connector 67">
                <a:extLst>
                  <a:ext uri="{FF2B5EF4-FFF2-40B4-BE49-F238E27FC236}">
                    <a16:creationId xmlns:a16="http://schemas.microsoft.com/office/drawing/2014/main" id="{C9CE8427-9A4C-8092-875C-7C1A6D886556}"/>
                  </a:ext>
                </a:extLst>
              </p:cNvPr>
              <p:cNvCxnSpPr>
                <a:cxnSpLocks/>
              </p:cNvCxnSpPr>
              <p:nvPr/>
            </p:nvCxnSpPr>
            <p:spPr bwMode="auto">
              <a:xfrm>
                <a:off x="5611698" y="4362523"/>
                <a:ext cx="0" cy="68185"/>
              </a:xfrm>
              <a:prstGeom prst="line">
                <a:avLst/>
              </a:prstGeom>
              <a:noFill/>
              <a:ln w="19050"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9A1F08CF-5776-363E-43D5-A233141FB86A}"/>
                  </a:ext>
                </a:extLst>
              </p:cNvPr>
              <p:cNvCxnSpPr>
                <a:cxnSpLocks/>
              </p:cNvCxnSpPr>
              <p:nvPr/>
            </p:nvCxnSpPr>
            <p:spPr bwMode="auto">
              <a:xfrm>
                <a:off x="5579706" y="4395238"/>
                <a:ext cx="6664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70" name="Group 69">
              <a:extLst>
                <a:ext uri="{FF2B5EF4-FFF2-40B4-BE49-F238E27FC236}">
                  <a16:creationId xmlns:a16="http://schemas.microsoft.com/office/drawing/2014/main" id="{ABE11529-0529-FA40-2F3C-FF81D848A979}"/>
                </a:ext>
              </a:extLst>
            </p:cNvPr>
            <p:cNvGrpSpPr/>
            <p:nvPr/>
          </p:nvGrpSpPr>
          <p:grpSpPr>
            <a:xfrm>
              <a:off x="3587850" y="3521659"/>
              <a:ext cx="66647" cy="68185"/>
              <a:chOff x="5579706" y="4362523"/>
              <a:chExt cx="66647" cy="68185"/>
            </a:xfrm>
          </p:grpSpPr>
          <p:cxnSp>
            <p:nvCxnSpPr>
              <p:cNvPr id="71" name="Straight Connector 70">
                <a:extLst>
                  <a:ext uri="{FF2B5EF4-FFF2-40B4-BE49-F238E27FC236}">
                    <a16:creationId xmlns:a16="http://schemas.microsoft.com/office/drawing/2014/main" id="{F57ABE97-2A27-8D4B-374F-A3D08AAD9816}"/>
                  </a:ext>
                </a:extLst>
              </p:cNvPr>
              <p:cNvCxnSpPr>
                <a:cxnSpLocks/>
              </p:cNvCxnSpPr>
              <p:nvPr/>
            </p:nvCxnSpPr>
            <p:spPr bwMode="auto">
              <a:xfrm>
                <a:off x="5611698" y="4362523"/>
                <a:ext cx="0" cy="68185"/>
              </a:xfrm>
              <a:prstGeom prst="line">
                <a:avLst/>
              </a:prstGeom>
              <a:noFill/>
              <a:ln w="19050"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E9ECFE43-70A6-D09A-6556-821E43555075}"/>
                  </a:ext>
                </a:extLst>
              </p:cNvPr>
              <p:cNvCxnSpPr>
                <a:cxnSpLocks/>
              </p:cNvCxnSpPr>
              <p:nvPr/>
            </p:nvCxnSpPr>
            <p:spPr bwMode="auto">
              <a:xfrm>
                <a:off x="5579706" y="4395238"/>
                <a:ext cx="6664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76" name="Group 75">
              <a:extLst>
                <a:ext uri="{FF2B5EF4-FFF2-40B4-BE49-F238E27FC236}">
                  <a16:creationId xmlns:a16="http://schemas.microsoft.com/office/drawing/2014/main" id="{AAAD76FB-FB1F-0F61-32E1-6429F41001C1}"/>
                </a:ext>
              </a:extLst>
            </p:cNvPr>
            <p:cNvGrpSpPr/>
            <p:nvPr/>
          </p:nvGrpSpPr>
          <p:grpSpPr>
            <a:xfrm>
              <a:off x="3380032" y="3390574"/>
              <a:ext cx="66647" cy="68185"/>
              <a:chOff x="5579706" y="4362523"/>
              <a:chExt cx="66647" cy="68185"/>
            </a:xfrm>
          </p:grpSpPr>
          <p:cxnSp>
            <p:nvCxnSpPr>
              <p:cNvPr id="77" name="Straight Connector 76">
                <a:extLst>
                  <a:ext uri="{FF2B5EF4-FFF2-40B4-BE49-F238E27FC236}">
                    <a16:creationId xmlns:a16="http://schemas.microsoft.com/office/drawing/2014/main" id="{796E6187-9D96-B9D9-3885-BD9F0B03B40B}"/>
                  </a:ext>
                </a:extLst>
              </p:cNvPr>
              <p:cNvCxnSpPr>
                <a:cxnSpLocks/>
              </p:cNvCxnSpPr>
              <p:nvPr/>
            </p:nvCxnSpPr>
            <p:spPr bwMode="auto">
              <a:xfrm>
                <a:off x="5611698" y="4362523"/>
                <a:ext cx="0" cy="68185"/>
              </a:xfrm>
              <a:prstGeom prst="line">
                <a:avLst/>
              </a:prstGeom>
              <a:noFill/>
              <a:ln w="19050"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FB88F87C-D3C2-D6FA-4FDA-233BAB6CF572}"/>
                  </a:ext>
                </a:extLst>
              </p:cNvPr>
              <p:cNvCxnSpPr>
                <a:cxnSpLocks/>
              </p:cNvCxnSpPr>
              <p:nvPr/>
            </p:nvCxnSpPr>
            <p:spPr bwMode="auto">
              <a:xfrm>
                <a:off x="5579706" y="4395238"/>
                <a:ext cx="6664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79" name="Group 78">
              <a:extLst>
                <a:ext uri="{FF2B5EF4-FFF2-40B4-BE49-F238E27FC236}">
                  <a16:creationId xmlns:a16="http://schemas.microsoft.com/office/drawing/2014/main" id="{A723E5E8-40FB-B725-0563-A3FD0F759B6E}"/>
                </a:ext>
              </a:extLst>
            </p:cNvPr>
            <p:cNvGrpSpPr/>
            <p:nvPr/>
          </p:nvGrpSpPr>
          <p:grpSpPr>
            <a:xfrm>
              <a:off x="3360849" y="3390574"/>
              <a:ext cx="66647" cy="68185"/>
              <a:chOff x="5579706" y="4362523"/>
              <a:chExt cx="66647" cy="68185"/>
            </a:xfrm>
          </p:grpSpPr>
          <p:cxnSp>
            <p:nvCxnSpPr>
              <p:cNvPr id="80" name="Straight Connector 79">
                <a:extLst>
                  <a:ext uri="{FF2B5EF4-FFF2-40B4-BE49-F238E27FC236}">
                    <a16:creationId xmlns:a16="http://schemas.microsoft.com/office/drawing/2014/main" id="{EA9E4FA7-37A0-7FF3-85DD-A913D8B85C02}"/>
                  </a:ext>
                </a:extLst>
              </p:cNvPr>
              <p:cNvCxnSpPr>
                <a:cxnSpLocks/>
              </p:cNvCxnSpPr>
              <p:nvPr/>
            </p:nvCxnSpPr>
            <p:spPr bwMode="auto">
              <a:xfrm>
                <a:off x="5611698" y="4362523"/>
                <a:ext cx="0" cy="68185"/>
              </a:xfrm>
              <a:prstGeom prst="line">
                <a:avLst/>
              </a:prstGeom>
              <a:noFill/>
              <a:ln w="19050"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D7B030A6-60A8-71E6-6AD4-256DD7E4EA99}"/>
                  </a:ext>
                </a:extLst>
              </p:cNvPr>
              <p:cNvCxnSpPr>
                <a:cxnSpLocks/>
              </p:cNvCxnSpPr>
              <p:nvPr/>
            </p:nvCxnSpPr>
            <p:spPr bwMode="auto">
              <a:xfrm>
                <a:off x="5579706" y="4395238"/>
                <a:ext cx="6664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82" name="Group 81">
              <a:extLst>
                <a:ext uri="{FF2B5EF4-FFF2-40B4-BE49-F238E27FC236}">
                  <a16:creationId xmlns:a16="http://schemas.microsoft.com/office/drawing/2014/main" id="{C8D5A809-CF86-72EF-B65A-30CE9DDCEE60}"/>
                </a:ext>
              </a:extLst>
            </p:cNvPr>
            <p:cNvGrpSpPr/>
            <p:nvPr/>
          </p:nvGrpSpPr>
          <p:grpSpPr>
            <a:xfrm>
              <a:off x="3348060" y="3390574"/>
              <a:ext cx="66647" cy="68185"/>
              <a:chOff x="5579706" y="4362523"/>
              <a:chExt cx="66647" cy="68185"/>
            </a:xfrm>
          </p:grpSpPr>
          <p:cxnSp>
            <p:nvCxnSpPr>
              <p:cNvPr id="83" name="Straight Connector 82">
                <a:extLst>
                  <a:ext uri="{FF2B5EF4-FFF2-40B4-BE49-F238E27FC236}">
                    <a16:creationId xmlns:a16="http://schemas.microsoft.com/office/drawing/2014/main" id="{34DE62EB-D159-F6B0-A146-DD47A242B973}"/>
                  </a:ext>
                </a:extLst>
              </p:cNvPr>
              <p:cNvCxnSpPr>
                <a:cxnSpLocks/>
              </p:cNvCxnSpPr>
              <p:nvPr/>
            </p:nvCxnSpPr>
            <p:spPr bwMode="auto">
              <a:xfrm>
                <a:off x="5611698" y="4362523"/>
                <a:ext cx="0" cy="68185"/>
              </a:xfrm>
              <a:prstGeom prst="line">
                <a:avLst/>
              </a:prstGeom>
              <a:noFill/>
              <a:ln w="19050"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7664CDCC-5801-D254-8D03-275BBC1AD2AB}"/>
                  </a:ext>
                </a:extLst>
              </p:cNvPr>
              <p:cNvCxnSpPr>
                <a:cxnSpLocks/>
              </p:cNvCxnSpPr>
              <p:nvPr/>
            </p:nvCxnSpPr>
            <p:spPr bwMode="auto">
              <a:xfrm>
                <a:off x="5579706" y="4395238"/>
                <a:ext cx="6664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85" name="Group 84">
              <a:extLst>
                <a:ext uri="{FF2B5EF4-FFF2-40B4-BE49-F238E27FC236}">
                  <a16:creationId xmlns:a16="http://schemas.microsoft.com/office/drawing/2014/main" id="{0F19FFE3-63C3-FA38-C412-69CF1D6E4B75}"/>
                </a:ext>
              </a:extLst>
            </p:cNvPr>
            <p:cNvGrpSpPr/>
            <p:nvPr/>
          </p:nvGrpSpPr>
          <p:grpSpPr>
            <a:xfrm>
              <a:off x="3140242" y="3169967"/>
              <a:ext cx="66647" cy="68185"/>
              <a:chOff x="5579706" y="4362523"/>
              <a:chExt cx="66647" cy="68185"/>
            </a:xfrm>
          </p:grpSpPr>
          <p:cxnSp>
            <p:nvCxnSpPr>
              <p:cNvPr id="86" name="Straight Connector 85">
                <a:extLst>
                  <a:ext uri="{FF2B5EF4-FFF2-40B4-BE49-F238E27FC236}">
                    <a16:creationId xmlns:a16="http://schemas.microsoft.com/office/drawing/2014/main" id="{04528706-3846-E95E-1BAA-395C5D36DCE1}"/>
                  </a:ext>
                </a:extLst>
              </p:cNvPr>
              <p:cNvCxnSpPr>
                <a:cxnSpLocks/>
              </p:cNvCxnSpPr>
              <p:nvPr/>
            </p:nvCxnSpPr>
            <p:spPr bwMode="auto">
              <a:xfrm>
                <a:off x="5611698" y="4362523"/>
                <a:ext cx="0" cy="68185"/>
              </a:xfrm>
              <a:prstGeom prst="line">
                <a:avLst/>
              </a:prstGeom>
              <a:noFill/>
              <a:ln w="19050"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6267E7DF-E975-06AB-21F8-3CD8FF499885}"/>
                  </a:ext>
                </a:extLst>
              </p:cNvPr>
              <p:cNvCxnSpPr>
                <a:cxnSpLocks/>
              </p:cNvCxnSpPr>
              <p:nvPr/>
            </p:nvCxnSpPr>
            <p:spPr bwMode="auto">
              <a:xfrm>
                <a:off x="5579706" y="4395238"/>
                <a:ext cx="6664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6BCD950C-DA0F-6626-50BC-1D8C1997FCA4}"/>
                </a:ext>
              </a:extLst>
            </p:cNvPr>
            <p:cNvGrpSpPr/>
            <p:nvPr/>
          </p:nvGrpSpPr>
          <p:grpSpPr>
            <a:xfrm>
              <a:off x="3124256" y="3118812"/>
              <a:ext cx="66647" cy="68185"/>
              <a:chOff x="5579706" y="4362523"/>
              <a:chExt cx="66647" cy="68185"/>
            </a:xfrm>
          </p:grpSpPr>
          <p:cxnSp>
            <p:nvCxnSpPr>
              <p:cNvPr id="89" name="Straight Connector 88">
                <a:extLst>
                  <a:ext uri="{FF2B5EF4-FFF2-40B4-BE49-F238E27FC236}">
                    <a16:creationId xmlns:a16="http://schemas.microsoft.com/office/drawing/2014/main" id="{354D00FB-5B53-D1D3-C5F0-D1D5C3D50148}"/>
                  </a:ext>
                </a:extLst>
              </p:cNvPr>
              <p:cNvCxnSpPr>
                <a:cxnSpLocks/>
              </p:cNvCxnSpPr>
              <p:nvPr/>
            </p:nvCxnSpPr>
            <p:spPr bwMode="auto">
              <a:xfrm>
                <a:off x="5611698" y="4362523"/>
                <a:ext cx="0" cy="68185"/>
              </a:xfrm>
              <a:prstGeom prst="line">
                <a:avLst/>
              </a:prstGeom>
              <a:noFill/>
              <a:ln w="19050"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C07BAD54-DA6C-C3E0-BFF3-29183424F967}"/>
                  </a:ext>
                </a:extLst>
              </p:cNvPr>
              <p:cNvCxnSpPr>
                <a:cxnSpLocks/>
              </p:cNvCxnSpPr>
              <p:nvPr/>
            </p:nvCxnSpPr>
            <p:spPr bwMode="auto">
              <a:xfrm>
                <a:off x="5579706" y="4395238"/>
                <a:ext cx="6664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46EC528A-EE3A-733C-1F07-B42B70369164}"/>
                </a:ext>
              </a:extLst>
            </p:cNvPr>
            <p:cNvGrpSpPr/>
            <p:nvPr/>
          </p:nvGrpSpPr>
          <p:grpSpPr>
            <a:xfrm>
              <a:off x="3057114" y="3064459"/>
              <a:ext cx="66647" cy="68185"/>
              <a:chOff x="5579706" y="4362523"/>
              <a:chExt cx="66647" cy="68185"/>
            </a:xfrm>
          </p:grpSpPr>
          <p:cxnSp>
            <p:nvCxnSpPr>
              <p:cNvPr id="92" name="Straight Connector 91">
                <a:extLst>
                  <a:ext uri="{FF2B5EF4-FFF2-40B4-BE49-F238E27FC236}">
                    <a16:creationId xmlns:a16="http://schemas.microsoft.com/office/drawing/2014/main" id="{1FC9E46D-7C0F-8F5E-E2CE-95F938A312A9}"/>
                  </a:ext>
                </a:extLst>
              </p:cNvPr>
              <p:cNvCxnSpPr>
                <a:cxnSpLocks/>
              </p:cNvCxnSpPr>
              <p:nvPr/>
            </p:nvCxnSpPr>
            <p:spPr bwMode="auto">
              <a:xfrm>
                <a:off x="5611698" y="4362523"/>
                <a:ext cx="0" cy="68185"/>
              </a:xfrm>
              <a:prstGeom prst="line">
                <a:avLst/>
              </a:prstGeom>
              <a:noFill/>
              <a:ln w="19050"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DCB1749B-7200-74AC-AC2D-B0623AF13FE1}"/>
                  </a:ext>
                </a:extLst>
              </p:cNvPr>
              <p:cNvCxnSpPr>
                <a:cxnSpLocks/>
              </p:cNvCxnSpPr>
              <p:nvPr/>
            </p:nvCxnSpPr>
            <p:spPr bwMode="auto">
              <a:xfrm>
                <a:off x="5579706" y="4395238"/>
                <a:ext cx="6664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47685346-AE0F-5841-BEC6-A52A58EA59F8}"/>
                </a:ext>
              </a:extLst>
            </p:cNvPr>
            <p:cNvGrpSpPr/>
            <p:nvPr/>
          </p:nvGrpSpPr>
          <p:grpSpPr>
            <a:xfrm>
              <a:off x="2954803" y="3064459"/>
              <a:ext cx="66647" cy="68185"/>
              <a:chOff x="5579706" y="4362523"/>
              <a:chExt cx="66647" cy="68185"/>
            </a:xfrm>
          </p:grpSpPr>
          <p:cxnSp>
            <p:nvCxnSpPr>
              <p:cNvPr id="95" name="Straight Connector 94">
                <a:extLst>
                  <a:ext uri="{FF2B5EF4-FFF2-40B4-BE49-F238E27FC236}">
                    <a16:creationId xmlns:a16="http://schemas.microsoft.com/office/drawing/2014/main" id="{E404D94B-8EA4-134D-E452-860C9195C452}"/>
                  </a:ext>
                </a:extLst>
              </p:cNvPr>
              <p:cNvCxnSpPr>
                <a:cxnSpLocks/>
              </p:cNvCxnSpPr>
              <p:nvPr/>
            </p:nvCxnSpPr>
            <p:spPr bwMode="auto">
              <a:xfrm>
                <a:off x="5611698" y="4362523"/>
                <a:ext cx="0" cy="68185"/>
              </a:xfrm>
              <a:prstGeom prst="line">
                <a:avLst/>
              </a:prstGeom>
              <a:noFill/>
              <a:ln w="1905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A65ADACC-82D0-356E-C718-96D271688B9F}"/>
                  </a:ext>
                </a:extLst>
              </p:cNvPr>
              <p:cNvCxnSpPr>
                <a:cxnSpLocks/>
              </p:cNvCxnSpPr>
              <p:nvPr/>
            </p:nvCxnSpPr>
            <p:spPr bwMode="auto">
              <a:xfrm>
                <a:off x="5579706" y="4395238"/>
                <a:ext cx="6664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 name="Group 96">
              <a:extLst>
                <a:ext uri="{FF2B5EF4-FFF2-40B4-BE49-F238E27FC236}">
                  <a16:creationId xmlns:a16="http://schemas.microsoft.com/office/drawing/2014/main" id="{E23C2A23-8639-4271-F76E-4A847102C258}"/>
                </a:ext>
              </a:extLst>
            </p:cNvPr>
            <p:cNvGrpSpPr/>
            <p:nvPr/>
          </p:nvGrpSpPr>
          <p:grpSpPr>
            <a:xfrm>
              <a:off x="2884465" y="3064459"/>
              <a:ext cx="66647" cy="68185"/>
              <a:chOff x="5579706" y="4362523"/>
              <a:chExt cx="66647" cy="68185"/>
            </a:xfrm>
          </p:grpSpPr>
          <p:cxnSp>
            <p:nvCxnSpPr>
              <p:cNvPr id="98" name="Straight Connector 97">
                <a:extLst>
                  <a:ext uri="{FF2B5EF4-FFF2-40B4-BE49-F238E27FC236}">
                    <a16:creationId xmlns:a16="http://schemas.microsoft.com/office/drawing/2014/main" id="{03072353-D388-452E-885C-5F9A626464BA}"/>
                  </a:ext>
                </a:extLst>
              </p:cNvPr>
              <p:cNvCxnSpPr>
                <a:cxnSpLocks/>
              </p:cNvCxnSpPr>
              <p:nvPr/>
            </p:nvCxnSpPr>
            <p:spPr bwMode="auto">
              <a:xfrm>
                <a:off x="5611698" y="4362523"/>
                <a:ext cx="0" cy="68185"/>
              </a:xfrm>
              <a:prstGeom prst="line">
                <a:avLst/>
              </a:prstGeom>
              <a:noFill/>
              <a:ln w="19050"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390EC248-6997-266F-87A0-942870BF8561}"/>
                  </a:ext>
                </a:extLst>
              </p:cNvPr>
              <p:cNvCxnSpPr>
                <a:cxnSpLocks/>
              </p:cNvCxnSpPr>
              <p:nvPr/>
            </p:nvCxnSpPr>
            <p:spPr bwMode="auto">
              <a:xfrm>
                <a:off x="5579706" y="4395238"/>
                <a:ext cx="6664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B696EE25-AA66-C3CC-E70B-F613D072A116}"/>
                </a:ext>
              </a:extLst>
            </p:cNvPr>
            <p:cNvGrpSpPr/>
            <p:nvPr/>
          </p:nvGrpSpPr>
          <p:grpSpPr>
            <a:xfrm>
              <a:off x="2823718" y="2783105"/>
              <a:ext cx="66647" cy="68185"/>
              <a:chOff x="5579706" y="4362523"/>
              <a:chExt cx="66647" cy="68185"/>
            </a:xfrm>
          </p:grpSpPr>
          <p:cxnSp>
            <p:nvCxnSpPr>
              <p:cNvPr id="101" name="Straight Connector 100">
                <a:extLst>
                  <a:ext uri="{FF2B5EF4-FFF2-40B4-BE49-F238E27FC236}">
                    <a16:creationId xmlns:a16="http://schemas.microsoft.com/office/drawing/2014/main" id="{9D6F2857-268C-9A3A-3595-E35C51D5630C}"/>
                  </a:ext>
                </a:extLst>
              </p:cNvPr>
              <p:cNvCxnSpPr>
                <a:cxnSpLocks/>
              </p:cNvCxnSpPr>
              <p:nvPr/>
            </p:nvCxnSpPr>
            <p:spPr bwMode="auto">
              <a:xfrm>
                <a:off x="5611698" y="4362523"/>
                <a:ext cx="0" cy="68185"/>
              </a:xfrm>
              <a:prstGeom prst="line">
                <a:avLst/>
              </a:prstGeom>
              <a:noFill/>
              <a:ln w="19050"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F85C34FD-5E89-7E31-D9EF-A4462E73EBA1}"/>
                  </a:ext>
                </a:extLst>
              </p:cNvPr>
              <p:cNvCxnSpPr>
                <a:cxnSpLocks/>
              </p:cNvCxnSpPr>
              <p:nvPr/>
            </p:nvCxnSpPr>
            <p:spPr bwMode="auto">
              <a:xfrm>
                <a:off x="5579706" y="4395238"/>
                <a:ext cx="6664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74D6F4AC-E00A-B2EB-D2DE-BAB6BC171579}"/>
                </a:ext>
              </a:extLst>
            </p:cNvPr>
            <p:cNvGrpSpPr/>
            <p:nvPr/>
          </p:nvGrpSpPr>
          <p:grpSpPr>
            <a:xfrm>
              <a:off x="2778957" y="2783105"/>
              <a:ext cx="66647" cy="68185"/>
              <a:chOff x="5579706" y="4362523"/>
              <a:chExt cx="66647" cy="68185"/>
            </a:xfrm>
          </p:grpSpPr>
          <p:cxnSp>
            <p:nvCxnSpPr>
              <p:cNvPr id="104" name="Straight Connector 103">
                <a:extLst>
                  <a:ext uri="{FF2B5EF4-FFF2-40B4-BE49-F238E27FC236}">
                    <a16:creationId xmlns:a16="http://schemas.microsoft.com/office/drawing/2014/main" id="{69E0BAA1-3B19-BDCE-6B2B-36D8FB99014F}"/>
                  </a:ext>
                </a:extLst>
              </p:cNvPr>
              <p:cNvCxnSpPr>
                <a:cxnSpLocks/>
              </p:cNvCxnSpPr>
              <p:nvPr/>
            </p:nvCxnSpPr>
            <p:spPr bwMode="auto">
              <a:xfrm>
                <a:off x="5611698" y="4362523"/>
                <a:ext cx="0" cy="68185"/>
              </a:xfrm>
              <a:prstGeom prst="line">
                <a:avLst/>
              </a:prstGeom>
              <a:noFill/>
              <a:ln w="1905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408E423C-0A45-6D3B-B827-426AEC90BDD0}"/>
                  </a:ext>
                </a:extLst>
              </p:cNvPr>
              <p:cNvCxnSpPr>
                <a:cxnSpLocks/>
              </p:cNvCxnSpPr>
              <p:nvPr/>
            </p:nvCxnSpPr>
            <p:spPr bwMode="auto">
              <a:xfrm>
                <a:off x="5579706" y="4395238"/>
                <a:ext cx="6664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4E2A449C-26F6-74F7-C0D4-E9468271099C}"/>
                </a:ext>
              </a:extLst>
            </p:cNvPr>
            <p:cNvGrpSpPr/>
            <p:nvPr/>
          </p:nvGrpSpPr>
          <p:grpSpPr>
            <a:xfrm>
              <a:off x="2647872" y="2699978"/>
              <a:ext cx="66647" cy="68185"/>
              <a:chOff x="5579706" y="4362523"/>
              <a:chExt cx="66647" cy="68185"/>
            </a:xfrm>
          </p:grpSpPr>
          <p:cxnSp>
            <p:nvCxnSpPr>
              <p:cNvPr id="107" name="Straight Connector 106">
                <a:extLst>
                  <a:ext uri="{FF2B5EF4-FFF2-40B4-BE49-F238E27FC236}">
                    <a16:creationId xmlns:a16="http://schemas.microsoft.com/office/drawing/2014/main" id="{70D21986-A149-F69B-01CC-155963858E4E}"/>
                  </a:ext>
                </a:extLst>
              </p:cNvPr>
              <p:cNvCxnSpPr>
                <a:cxnSpLocks/>
              </p:cNvCxnSpPr>
              <p:nvPr/>
            </p:nvCxnSpPr>
            <p:spPr bwMode="auto">
              <a:xfrm>
                <a:off x="5611698" y="4362523"/>
                <a:ext cx="0" cy="68185"/>
              </a:xfrm>
              <a:prstGeom prst="line">
                <a:avLst/>
              </a:prstGeom>
              <a:noFill/>
              <a:ln w="1905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24FB72C4-3726-62CF-382D-25B110828267}"/>
                  </a:ext>
                </a:extLst>
              </p:cNvPr>
              <p:cNvCxnSpPr>
                <a:cxnSpLocks/>
              </p:cNvCxnSpPr>
              <p:nvPr/>
            </p:nvCxnSpPr>
            <p:spPr bwMode="auto">
              <a:xfrm>
                <a:off x="5579706" y="4395238"/>
                <a:ext cx="6664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259FEFA2-792E-2F79-74B2-80CAFE1BACC2}"/>
                </a:ext>
              </a:extLst>
            </p:cNvPr>
            <p:cNvGrpSpPr/>
            <p:nvPr/>
          </p:nvGrpSpPr>
          <p:grpSpPr>
            <a:xfrm>
              <a:off x="2635083" y="2699978"/>
              <a:ext cx="66647" cy="68185"/>
              <a:chOff x="5579706" y="4362523"/>
              <a:chExt cx="66647" cy="68185"/>
            </a:xfrm>
          </p:grpSpPr>
          <p:cxnSp>
            <p:nvCxnSpPr>
              <p:cNvPr id="110" name="Straight Connector 109">
                <a:extLst>
                  <a:ext uri="{FF2B5EF4-FFF2-40B4-BE49-F238E27FC236}">
                    <a16:creationId xmlns:a16="http://schemas.microsoft.com/office/drawing/2014/main" id="{9A9D9316-AB86-D9F5-C17F-61703A617505}"/>
                  </a:ext>
                </a:extLst>
              </p:cNvPr>
              <p:cNvCxnSpPr>
                <a:cxnSpLocks/>
              </p:cNvCxnSpPr>
              <p:nvPr/>
            </p:nvCxnSpPr>
            <p:spPr bwMode="auto">
              <a:xfrm>
                <a:off x="5611698" y="4362523"/>
                <a:ext cx="0" cy="68185"/>
              </a:xfrm>
              <a:prstGeom prst="line">
                <a:avLst/>
              </a:prstGeom>
              <a:noFill/>
              <a:ln w="1905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0278A30C-7F23-01E9-65DD-F4CDB40F5D0D}"/>
                  </a:ext>
                </a:extLst>
              </p:cNvPr>
              <p:cNvCxnSpPr>
                <a:cxnSpLocks/>
              </p:cNvCxnSpPr>
              <p:nvPr/>
            </p:nvCxnSpPr>
            <p:spPr bwMode="auto">
              <a:xfrm>
                <a:off x="5579706" y="4395238"/>
                <a:ext cx="6664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2" name="Group 111">
              <a:extLst>
                <a:ext uri="{FF2B5EF4-FFF2-40B4-BE49-F238E27FC236}">
                  <a16:creationId xmlns:a16="http://schemas.microsoft.com/office/drawing/2014/main" id="{E83C425F-9864-90AE-5960-36EEB1B0E597}"/>
                </a:ext>
              </a:extLst>
            </p:cNvPr>
            <p:cNvGrpSpPr/>
            <p:nvPr/>
          </p:nvGrpSpPr>
          <p:grpSpPr>
            <a:xfrm>
              <a:off x="2622295" y="2699978"/>
              <a:ext cx="66647" cy="68185"/>
              <a:chOff x="5579706" y="4362523"/>
              <a:chExt cx="66647" cy="68185"/>
            </a:xfrm>
          </p:grpSpPr>
          <p:cxnSp>
            <p:nvCxnSpPr>
              <p:cNvPr id="113" name="Straight Connector 112">
                <a:extLst>
                  <a:ext uri="{FF2B5EF4-FFF2-40B4-BE49-F238E27FC236}">
                    <a16:creationId xmlns:a16="http://schemas.microsoft.com/office/drawing/2014/main" id="{00A81932-6FD8-636D-DF07-B71CF5C599C9}"/>
                  </a:ext>
                </a:extLst>
              </p:cNvPr>
              <p:cNvCxnSpPr>
                <a:cxnSpLocks/>
              </p:cNvCxnSpPr>
              <p:nvPr/>
            </p:nvCxnSpPr>
            <p:spPr bwMode="auto">
              <a:xfrm>
                <a:off x="5611698" y="4362523"/>
                <a:ext cx="0" cy="68185"/>
              </a:xfrm>
              <a:prstGeom prst="line">
                <a:avLst/>
              </a:prstGeom>
              <a:noFill/>
              <a:ln w="1905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A636A050-B03E-C20B-1D81-EFE9BCAEF3F9}"/>
                  </a:ext>
                </a:extLst>
              </p:cNvPr>
              <p:cNvCxnSpPr>
                <a:cxnSpLocks/>
              </p:cNvCxnSpPr>
              <p:nvPr/>
            </p:nvCxnSpPr>
            <p:spPr bwMode="auto">
              <a:xfrm>
                <a:off x="5579706" y="4395238"/>
                <a:ext cx="6664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5" name="Group 114">
              <a:extLst>
                <a:ext uri="{FF2B5EF4-FFF2-40B4-BE49-F238E27FC236}">
                  <a16:creationId xmlns:a16="http://schemas.microsoft.com/office/drawing/2014/main" id="{3353F37C-8E50-133B-3BE9-2D3B11F818F2}"/>
                </a:ext>
              </a:extLst>
            </p:cNvPr>
            <p:cNvGrpSpPr/>
            <p:nvPr/>
          </p:nvGrpSpPr>
          <p:grpSpPr>
            <a:xfrm>
              <a:off x="2596717" y="2540117"/>
              <a:ext cx="66647" cy="68185"/>
              <a:chOff x="5579706" y="4362523"/>
              <a:chExt cx="66647" cy="68185"/>
            </a:xfrm>
          </p:grpSpPr>
          <p:cxnSp>
            <p:nvCxnSpPr>
              <p:cNvPr id="116" name="Straight Connector 115">
                <a:extLst>
                  <a:ext uri="{FF2B5EF4-FFF2-40B4-BE49-F238E27FC236}">
                    <a16:creationId xmlns:a16="http://schemas.microsoft.com/office/drawing/2014/main" id="{69F4348A-DBEA-4F8D-938E-295DFEB358BF}"/>
                  </a:ext>
                </a:extLst>
              </p:cNvPr>
              <p:cNvCxnSpPr>
                <a:cxnSpLocks/>
              </p:cNvCxnSpPr>
              <p:nvPr/>
            </p:nvCxnSpPr>
            <p:spPr bwMode="auto">
              <a:xfrm>
                <a:off x="5611698" y="4362523"/>
                <a:ext cx="0" cy="68185"/>
              </a:xfrm>
              <a:prstGeom prst="line">
                <a:avLst/>
              </a:prstGeom>
              <a:noFill/>
              <a:ln w="19050"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96EFED80-D931-C614-E24F-41E8577B8DF8}"/>
                  </a:ext>
                </a:extLst>
              </p:cNvPr>
              <p:cNvCxnSpPr>
                <a:cxnSpLocks/>
              </p:cNvCxnSpPr>
              <p:nvPr/>
            </p:nvCxnSpPr>
            <p:spPr bwMode="auto">
              <a:xfrm>
                <a:off x="5579706" y="4395238"/>
                <a:ext cx="6664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27190B19-9FAF-E58D-9C8B-7EFD9119812F}"/>
                </a:ext>
              </a:extLst>
            </p:cNvPr>
            <p:cNvGrpSpPr/>
            <p:nvPr/>
          </p:nvGrpSpPr>
          <p:grpSpPr>
            <a:xfrm>
              <a:off x="2510392" y="2504948"/>
              <a:ext cx="66647" cy="68185"/>
              <a:chOff x="5579706" y="4362523"/>
              <a:chExt cx="66647" cy="68185"/>
            </a:xfrm>
          </p:grpSpPr>
          <p:cxnSp>
            <p:nvCxnSpPr>
              <p:cNvPr id="119" name="Straight Connector 118">
                <a:extLst>
                  <a:ext uri="{FF2B5EF4-FFF2-40B4-BE49-F238E27FC236}">
                    <a16:creationId xmlns:a16="http://schemas.microsoft.com/office/drawing/2014/main" id="{C426F5CD-76A6-DE42-8120-1D5A967AC9E2}"/>
                  </a:ext>
                </a:extLst>
              </p:cNvPr>
              <p:cNvCxnSpPr>
                <a:cxnSpLocks/>
              </p:cNvCxnSpPr>
              <p:nvPr/>
            </p:nvCxnSpPr>
            <p:spPr bwMode="auto">
              <a:xfrm>
                <a:off x="5611698" y="4362523"/>
                <a:ext cx="0" cy="68185"/>
              </a:xfrm>
              <a:prstGeom prst="line">
                <a:avLst/>
              </a:prstGeom>
              <a:noFill/>
              <a:ln w="1905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165FC09B-D518-5D94-E168-2F340015BB42}"/>
                  </a:ext>
                </a:extLst>
              </p:cNvPr>
              <p:cNvCxnSpPr>
                <a:cxnSpLocks/>
              </p:cNvCxnSpPr>
              <p:nvPr/>
            </p:nvCxnSpPr>
            <p:spPr bwMode="auto">
              <a:xfrm>
                <a:off x="5579706" y="4395238"/>
                <a:ext cx="66647"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137" name="Group 136">
            <a:extLst>
              <a:ext uri="{FF2B5EF4-FFF2-40B4-BE49-F238E27FC236}">
                <a16:creationId xmlns:a16="http://schemas.microsoft.com/office/drawing/2014/main" id="{148B2C9C-693B-D9F1-BA14-1973423AF6F3}"/>
              </a:ext>
            </a:extLst>
          </p:cNvPr>
          <p:cNvGrpSpPr/>
          <p:nvPr/>
        </p:nvGrpSpPr>
        <p:grpSpPr>
          <a:xfrm>
            <a:off x="2026411" y="2421801"/>
            <a:ext cx="966760" cy="2031288"/>
            <a:chOff x="2361622" y="2421801"/>
            <a:chExt cx="966760" cy="2031288"/>
          </a:xfrm>
        </p:grpSpPr>
        <p:grpSp>
          <p:nvGrpSpPr>
            <p:cNvPr id="73" name="Group 72">
              <a:extLst>
                <a:ext uri="{FF2B5EF4-FFF2-40B4-BE49-F238E27FC236}">
                  <a16:creationId xmlns:a16="http://schemas.microsoft.com/office/drawing/2014/main" id="{E2A47D55-0C10-1F72-4A37-8DFB4C296A6E}"/>
                </a:ext>
              </a:extLst>
            </p:cNvPr>
            <p:cNvGrpSpPr/>
            <p:nvPr/>
          </p:nvGrpSpPr>
          <p:grpSpPr>
            <a:xfrm>
              <a:off x="3261735" y="4384904"/>
              <a:ext cx="66647" cy="68185"/>
              <a:chOff x="5579706" y="4362523"/>
              <a:chExt cx="66647" cy="68185"/>
            </a:xfrm>
          </p:grpSpPr>
          <p:cxnSp>
            <p:nvCxnSpPr>
              <p:cNvPr id="74" name="Straight Connector 73">
                <a:extLst>
                  <a:ext uri="{FF2B5EF4-FFF2-40B4-BE49-F238E27FC236}">
                    <a16:creationId xmlns:a16="http://schemas.microsoft.com/office/drawing/2014/main" id="{996E29F2-463A-1C79-26F4-50B2C1A6BE63}"/>
                  </a:ext>
                </a:extLst>
              </p:cNvPr>
              <p:cNvCxnSpPr>
                <a:cxnSpLocks/>
              </p:cNvCxnSpPr>
              <p:nvPr/>
            </p:nvCxnSpPr>
            <p:spPr bwMode="auto">
              <a:xfrm>
                <a:off x="5611698" y="4362523"/>
                <a:ext cx="0" cy="68185"/>
              </a:xfrm>
              <a:prstGeom prst="line">
                <a:avLst/>
              </a:prstGeom>
              <a:noFill/>
              <a:ln w="19050" cap="flat" cmpd="sng" algn="ctr">
                <a:solidFill>
                  <a:schemeClr val="accent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4DD13D1F-17F3-7058-8841-89E82B630C46}"/>
                  </a:ext>
                </a:extLst>
              </p:cNvPr>
              <p:cNvCxnSpPr>
                <a:cxnSpLocks/>
              </p:cNvCxnSpPr>
              <p:nvPr/>
            </p:nvCxnSpPr>
            <p:spPr bwMode="auto">
              <a:xfrm>
                <a:off x="5579706" y="4395238"/>
                <a:ext cx="6664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EFDAE6C8-01D8-E8D6-45DD-04C0D524C351}"/>
                </a:ext>
              </a:extLst>
            </p:cNvPr>
            <p:cNvGrpSpPr/>
            <p:nvPr/>
          </p:nvGrpSpPr>
          <p:grpSpPr>
            <a:xfrm>
              <a:off x="3138863" y="4384904"/>
              <a:ext cx="66647" cy="68185"/>
              <a:chOff x="5579706" y="4362523"/>
              <a:chExt cx="66647" cy="68185"/>
            </a:xfrm>
          </p:grpSpPr>
          <p:cxnSp>
            <p:nvCxnSpPr>
              <p:cNvPr id="123" name="Straight Connector 122">
                <a:extLst>
                  <a:ext uri="{FF2B5EF4-FFF2-40B4-BE49-F238E27FC236}">
                    <a16:creationId xmlns:a16="http://schemas.microsoft.com/office/drawing/2014/main" id="{71833044-FAD9-54F6-54A6-5CB982374378}"/>
                  </a:ext>
                </a:extLst>
              </p:cNvPr>
              <p:cNvCxnSpPr>
                <a:cxnSpLocks/>
              </p:cNvCxnSpPr>
              <p:nvPr/>
            </p:nvCxnSpPr>
            <p:spPr bwMode="auto">
              <a:xfrm>
                <a:off x="5611698" y="4362523"/>
                <a:ext cx="0" cy="68185"/>
              </a:xfrm>
              <a:prstGeom prst="line">
                <a:avLst/>
              </a:prstGeom>
              <a:noFill/>
              <a:ln w="19050"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6394C17D-8BB0-9A36-4C1E-2E5DE084FDA5}"/>
                  </a:ext>
                </a:extLst>
              </p:cNvPr>
              <p:cNvCxnSpPr>
                <a:cxnSpLocks/>
              </p:cNvCxnSpPr>
              <p:nvPr/>
            </p:nvCxnSpPr>
            <p:spPr bwMode="auto">
              <a:xfrm>
                <a:off x="5579706" y="4395238"/>
                <a:ext cx="6664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7CCE87F2-ACCE-F2F6-7628-F004D1BF8E91}"/>
                </a:ext>
              </a:extLst>
            </p:cNvPr>
            <p:cNvGrpSpPr/>
            <p:nvPr/>
          </p:nvGrpSpPr>
          <p:grpSpPr>
            <a:xfrm>
              <a:off x="2824538" y="3581947"/>
              <a:ext cx="66647" cy="68185"/>
              <a:chOff x="5579706" y="4362523"/>
              <a:chExt cx="66647" cy="68185"/>
            </a:xfrm>
          </p:grpSpPr>
          <p:cxnSp>
            <p:nvCxnSpPr>
              <p:cNvPr id="126" name="Straight Connector 125">
                <a:extLst>
                  <a:ext uri="{FF2B5EF4-FFF2-40B4-BE49-F238E27FC236}">
                    <a16:creationId xmlns:a16="http://schemas.microsoft.com/office/drawing/2014/main" id="{DEA5EEC5-8060-6C3C-0EDB-272B2284082B}"/>
                  </a:ext>
                </a:extLst>
              </p:cNvPr>
              <p:cNvCxnSpPr>
                <a:cxnSpLocks/>
              </p:cNvCxnSpPr>
              <p:nvPr/>
            </p:nvCxnSpPr>
            <p:spPr bwMode="auto">
              <a:xfrm>
                <a:off x="5611698" y="4362523"/>
                <a:ext cx="0" cy="68185"/>
              </a:xfrm>
              <a:prstGeom prst="line">
                <a:avLst/>
              </a:prstGeom>
              <a:noFill/>
              <a:ln w="19050"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39ADC1AB-F120-D50A-8726-DCC579BA17A2}"/>
                  </a:ext>
                </a:extLst>
              </p:cNvPr>
              <p:cNvCxnSpPr>
                <a:cxnSpLocks/>
              </p:cNvCxnSpPr>
              <p:nvPr/>
            </p:nvCxnSpPr>
            <p:spPr bwMode="auto">
              <a:xfrm>
                <a:off x="5579706" y="4395238"/>
                <a:ext cx="6664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DC71F987-A213-E2E9-5633-395398B7FDA8}"/>
                </a:ext>
              </a:extLst>
            </p:cNvPr>
            <p:cNvGrpSpPr/>
            <p:nvPr/>
          </p:nvGrpSpPr>
          <p:grpSpPr>
            <a:xfrm>
              <a:off x="2621655" y="3173324"/>
              <a:ext cx="66647" cy="68185"/>
              <a:chOff x="5579706" y="4362523"/>
              <a:chExt cx="66647" cy="68185"/>
            </a:xfrm>
          </p:grpSpPr>
          <p:cxnSp>
            <p:nvCxnSpPr>
              <p:cNvPr id="129" name="Straight Connector 128">
                <a:extLst>
                  <a:ext uri="{FF2B5EF4-FFF2-40B4-BE49-F238E27FC236}">
                    <a16:creationId xmlns:a16="http://schemas.microsoft.com/office/drawing/2014/main" id="{5864AFD5-7830-D7CA-4BEB-7D9DDC6A3715}"/>
                  </a:ext>
                </a:extLst>
              </p:cNvPr>
              <p:cNvCxnSpPr>
                <a:cxnSpLocks/>
              </p:cNvCxnSpPr>
              <p:nvPr/>
            </p:nvCxnSpPr>
            <p:spPr bwMode="auto">
              <a:xfrm>
                <a:off x="5611698" y="4362523"/>
                <a:ext cx="0" cy="68185"/>
              </a:xfrm>
              <a:prstGeom prst="line">
                <a:avLst/>
              </a:prstGeom>
              <a:noFill/>
              <a:ln w="19050"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210CD1D1-106D-3ED3-5DB6-0CB2D2D6CFFB}"/>
                  </a:ext>
                </a:extLst>
              </p:cNvPr>
              <p:cNvCxnSpPr>
                <a:cxnSpLocks/>
              </p:cNvCxnSpPr>
              <p:nvPr/>
            </p:nvCxnSpPr>
            <p:spPr bwMode="auto">
              <a:xfrm>
                <a:off x="5579706" y="4395238"/>
                <a:ext cx="6664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54C3CAE3-0F2A-98FA-5775-4EF1AC6531D1}"/>
                </a:ext>
              </a:extLst>
            </p:cNvPr>
            <p:cNvGrpSpPr/>
            <p:nvPr/>
          </p:nvGrpSpPr>
          <p:grpSpPr>
            <a:xfrm>
              <a:off x="2615940" y="3099029"/>
              <a:ext cx="66647" cy="68185"/>
              <a:chOff x="5579706" y="4362523"/>
              <a:chExt cx="66647" cy="68185"/>
            </a:xfrm>
          </p:grpSpPr>
          <p:cxnSp>
            <p:nvCxnSpPr>
              <p:cNvPr id="132" name="Straight Connector 131">
                <a:extLst>
                  <a:ext uri="{FF2B5EF4-FFF2-40B4-BE49-F238E27FC236}">
                    <a16:creationId xmlns:a16="http://schemas.microsoft.com/office/drawing/2014/main" id="{AF8036E4-D8BB-0789-532C-0A61B72D8BD2}"/>
                  </a:ext>
                </a:extLst>
              </p:cNvPr>
              <p:cNvCxnSpPr>
                <a:cxnSpLocks/>
              </p:cNvCxnSpPr>
              <p:nvPr/>
            </p:nvCxnSpPr>
            <p:spPr bwMode="auto">
              <a:xfrm>
                <a:off x="5611698" y="4362523"/>
                <a:ext cx="0" cy="68185"/>
              </a:xfrm>
              <a:prstGeom prst="line">
                <a:avLst/>
              </a:prstGeom>
              <a:noFill/>
              <a:ln w="19050"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0D23A393-74F9-91F4-33E0-9E37DF889589}"/>
                  </a:ext>
                </a:extLst>
              </p:cNvPr>
              <p:cNvCxnSpPr>
                <a:cxnSpLocks/>
              </p:cNvCxnSpPr>
              <p:nvPr/>
            </p:nvCxnSpPr>
            <p:spPr bwMode="auto">
              <a:xfrm>
                <a:off x="5579706" y="4395238"/>
                <a:ext cx="6664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482A4EB3-2331-C6BF-C7FE-A4D3E2F63291}"/>
                </a:ext>
              </a:extLst>
            </p:cNvPr>
            <p:cNvGrpSpPr/>
            <p:nvPr/>
          </p:nvGrpSpPr>
          <p:grpSpPr>
            <a:xfrm>
              <a:off x="2361622" y="2421801"/>
              <a:ext cx="66647" cy="68185"/>
              <a:chOff x="5579706" y="4362523"/>
              <a:chExt cx="66647" cy="68185"/>
            </a:xfrm>
          </p:grpSpPr>
          <p:cxnSp>
            <p:nvCxnSpPr>
              <p:cNvPr id="135" name="Straight Connector 134">
                <a:extLst>
                  <a:ext uri="{FF2B5EF4-FFF2-40B4-BE49-F238E27FC236}">
                    <a16:creationId xmlns:a16="http://schemas.microsoft.com/office/drawing/2014/main" id="{390519FC-2239-B7E8-EEFC-D521DE0507CE}"/>
                  </a:ext>
                </a:extLst>
              </p:cNvPr>
              <p:cNvCxnSpPr>
                <a:cxnSpLocks/>
              </p:cNvCxnSpPr>
              <p:nvPr/>
            </p:nvCxnSpPr>
            <p:spPr bwMode="auto">
              <a:xfrm>
                <a:off x="5611698" y="4362523"/>
                <a:ext cx="0" cy="68185"/>
              </a:xfrm>
              <a:prstGeom prst="line">
                <a:avLst/>
              </a:prstGeom>
              <a:noFill/>
              <a:ln w="19050"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98FC34B5-26B0-5D02-C7DE-ED44D6BF2027}"/>
                  </a:ext>
                </a:extLst>
              </p:cNvPr>
              <p:cNvCxnSpPr>
                <a:cxnSpLocks/>
              </p:cNvCxnSpPr>
              <p:nvPr/>
            </p:nvCxnSpPr>
            <p:spPr bwMode="auto">
              <a:xfrm>
                <a:off x="5579706" y="4395238"/>
                <a:ext cx="66647" cy="0"/>
              </a:xfrm>
              <a:prstGeom prst="line">
                <a:avLst/>
              </a:prstGeom>
              <a:noFill/>
              <a:ln w="19050" cap="flat" cmpd="sng" algn="ctr">
                <a:solidFill>
                  <a:schemeClr val="accent3"/>
                </a:solidFill>
                <a:prstDash val="solid"/>
                <a:round/>
                <a:headEnd type="none" w="med" len="med"/>
                <a:tailEnd type="none" w="med" len="med"/>
              </a:ln>
              <a:effectLst/>
            </p:spPr>
          </p:cxnSp>
        </p:grpSp>
      </p:grpSp>
      <p:sp>
        <p:nvSpPr>
          <p:cNvPr id="138" name="TextBox 137">
            <a:extLst>
              <a:ext uri="{FF2B5EF4-FFF2-40B4-BE49-F238E27FC236}">
                <a16:creationId xmlns:a16="http://schemas.microsoft.com/office/drawing/2014/main" id="{5C781612-6668-A99E-E869-C899F9BED7CD}"/>
              </a:ext>
            </a:extLst>
          </p:cNvPr>
          <p:cNvSpPr txBox="1"/>
          <p:nvPr/>
        </p:nvSpPr>
        <p:spPr bwMode="auto">
          <a:xfrm>
            <a:off x="3855086" y="3895318"/>
            <a:ext cx="1263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Cabozantinib</a:t>
            </a: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139" name="TextBox 138">
            <a:extLst>
              <a:ext uri="{FF2B5EF4-FFF2-40B4-BE49-F238E27FC236}">
                <a16:creationId xmlns:a16="http://schemas.microsoft.com/office/drawing/2014/main" id="{EC87D105-76D9-A68B-5E4A-A7D59F1E2B28}"/>
              </a:ext>
            </a:extLst>
          </p:cNvPr>
          <p:cNvSpPr txBox="1"/>
          <p:nvPr/>
        </p:nvSpPr>
        <p:spPr bwMode="auto">
          <a:xfrm>
            <a:off x="2813464" y="4070966"/>
            <a:ext cx="8402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Placebo</a:t>
            </a:r>
          </a:p>
        </p:txBody>
      </p:sp>
      <p:graphicFrame>
        <p:nvGraphicFramePr>
          <p:cNvPr id="140" name="Table 139">
            <a:extLst>
              <a:ext uri="{FF2B5EF4-FFF2-40B4-BE49-F238E27FC236}">
                <a16:creationId xmlns:a16="http://schemas.microsoft.com/office/drawing/2014/main" id="{67298B9A-DFB3-0E71-CC39-BE7AC1A655CE}"/>
              </a:ext>
            </a:extLst>
          </p:cNvPr>
          <p:cNvGraphicFramePr>
            <a:graphicFrameLocks noGrp="1"/>
          </p:cNvGraphicFramePr>
          <p:nvPr>
            <p:extLst>
              <p:ext uri="{D42A27DB-BD31-4B8C-83A1-F6EECF244321}">
                <p14:modId xmlns:p14="http://schemas.microsoft.com/office/powerpoint/2010/main" val="2478365072"/>
              </p:ext>
            </p:extLst>
          </p:nvPr>
        </p:nvGraphicFramePr>
        <p:xfrm>
          <a:off x="2388479" y="1769085"/>
          <a:ext cx="3629427" cy="1082675"/>
        </p:xfrm>
        <a:graphic>
          <a:graphicData uri="http://schemas.openxmlformats.org/drawingml/2006/table">
            <a:tbl>
              <a:tblPr firstRow="1" bandRow="1">
                <a:tableStyleId>{5C22544A-7EE6-4342-B048-85BDC9FD1C3A}</a:tableStyleId>
              </a:tblPr>
              <a:tblGrid>
                <a:gridCol w="1021207">
                  <a:extLst>
                    <a:ext uri="{9D8B030D-6E8A-4147-A177-3AD203B41FA5}">
                      <a16:colId xmlns:a16="http://schemas.microsoft.com/office/drawing/2014/main" val="3785295252"/>
                    </a:ext>
                  </a:extLst>
                </a:gridCol>
                <a:gridCol w="1047255">
                  <a:extLst>
                    <a:ext uri="{9D8B030D-6E8A-4147-A177-3AD203B41FA5}">
                      <a16:colId xmlns:a16="http://schemas.microsoft.com/office/drawing/2014/main" val="597252427"/>
                    </a:ext>
                  </a:extLst>
                </a:gridCol>
                <a:gridCol w="1560965">
                  <a:extLst>
                    <a:ext uri="{9D8B030D-6E8A-4147-A177-3AD203B41FA5}">
                      <a16:colId xmlns:a16="http://schemas.microsoft.com/office/drawing/2014/main" val="4056780482"/>
                    </a:ext>
                  </a:extLst>
                </a:gridCol>
              </a:tblGrid>
              <a:tr h="244703">
                <a:tc>
                  <a:txBody>
                    <a:bodyPr/>
                    <a:lstStyle/>
                    <a:p>
                      <a:endParaRPr lang="en-US" sz="120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0000"/>
                        </a:lnSpc>
                      </a:pPr>
                      <a:r>
                        <a:rPr lang="en-US" sz="1200">
                          <a:solidFill>
                            <a:schemeClr val="bg1"/>
                          </a:solidFill>
                        </a:rPr>
                        <a:t>No. of Events/Total No.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0000"/>
                        </a:lnSpc>
                      </a:pPr>
                      <a:r>
                        <a:rPr lang="en-US" sz="1200">
                          <a:solidFill>
                            <a:schemeClr val="bg1"/>
                          </a:solidFill>
                        </a:rPr>
                        <a:t>Median Progression-free Survival (95% Cl)</a:t>
                      </a:r>
                    </a:p>
                    <a:p>
                      <a:pPr algn="ctr">
                        <a:lnSpc>
                          <a:spcPct val="80000"/>
                        </a:lnSpc>
                      </a:pPr>
                      <a:r>
                        <a:rPr lang="en-US" sz="1200" b="0" i="0">
                          <a:solidFill>
                            <a:schemeClr val="bg1"/>
                          </a:solidFill>
                        </a:rPr>
                        <a:t>mo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51550518"/>
                  </a:ext>
                </a:extLst>
              </a:tr>
              <a:tr h="125698">
                <a:tc>
                  <a:txBody>
                    <a:bodyPr/>
                    <a:lstStyle/>
                    <a:p>
                      <a:pPr algn="ctr"/>
                      <a:r>
                        <a:rPr lang="en-US" sz="1200" err="1">
                          <a:solidFill>
                            <a:schemeClr val="bg1"/>
                          </a:solidFill>
                        </a:rPr>
                        <a:t>Cabozantinib</a:t>
                      </a:r>
                      <a:endParaRPr lang="en-US" sz="120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200">
                          <a:solidFill>
                            <a:schemeClr val="bg1"/>
                          </a:solidFill>
                        </a:rPr>
                        <a:t>32/64</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200">
                          <a:solidFill>
                            <a:schemeClr val="bg1"/>
                          </a:solidFill>
                        </a:rPr>
                        <a:t>13.8 (9.2-18.5)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985583"/>
                  </a:ext>
                </a:extLst>
              </a:tr>
              <a:tr h="125698">
                <a:tc>
                  <a:txBody>
                    <a:bodyPr/>
                    <a:lstStyle/>
                    <a:p>
                      <a:pPr algn="ctr"/>
                      <a:r>
                        <a:rPr lang="en-US" sz="1200">
                          <a:solidFill>
                            <a:schemeClr val="bg1"/>
                          </a:solidFill>
                        </a:rPr>
                        <a:t>Placebo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a:solidFill>
                            <a:schemeClr val="bg1"/>
                          </a:solidFill>
                        </a:rPr>
                        <a:t>25/31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a:solidFill>
                            <a:schemeClr val="bg1"/>
                          </a:solidFill>
                        </a:rPr>
                        <a:t>4.4 (3.0-5.9)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75479237"/>
                  </a:ext>
                </a:extLst>
              </a:tr>
            </a:tbl>
          </a:graphicData>
        </a:graphic>
      </p:graphicFrame>
      <p:sp>
        <p:nvSpPr>
          <p:cNvPr id="141" name="TextBox 140">
            <a:extLst>
              <a:ext uri="{FF2B5EF4-FFF2-40B4-BE49-F238E27FC236}">
                <a16:creationId xmlns:a16="http://schemas.microsoft.com/office/drawing/2014/main" id="{037EBD2A-53FF-7657-0749-BBCDF9796565}"/>
              </a:ext>
            </a:extLst>
          </p:cNvPr>
          <p:cNvSpPr txBox="1"/>
          <p:nvPr/>
        </p:nvSpPr>
        <p:spPr bwMode="auto">
          <a:xfrm>
            <a:off x="3389095" y="2912742"/>
            <a:ext cx="282823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HR for disease progression or death: 0.23 (95% Cl: 0.12-0.42)</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P </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&lt;.001 by log-rank test</a:t>
            </a:r>
            <a:endPar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142" name="TextBox 141">
            <a:extLst>
              <a:ext uri="{FF2B5EF4-FFF2-40B4-BE49-F238E27FC236}">
                <a16:creationId xmlns:a16="http://schemas.microsoft.com/office/drawing/2014/main" id="{9CC1DD41-C336-FAE4-F114-16087578FC56}"/>
              </a:ext>
            </a:extLst>
          </p:cNvPr>
          <p:cNvSpPr txBox="1"/>
          <p:nvPr/>
        </p:nvSpPr>
        <p:spPr bwMode="auto">
          <a:xfrm>
            <a:off x="541744" y="5186466"/>
            <a:ext cx="1663866"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8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No. at Risk (no. with censored data)</a:t>
            </a:r>
          </a:p>
        </p:txBody>
      </p:sp>
      <p:sp>
        <p:nvSpPr>
          <p:cNvPr id="143" name="TextBox 142">
            <a:extLst>
              <a:ext uri="{FF2B5EF4-FFF2-40B4-BE49-F238E27FC236}">
                <a16:creationId xmlns:a16="http://schemas.microsoft.com/office/drawing/2014/main" id="{9E45B3D0-4AC2-388F-FA73-664D2D580D2F}"/>
              </a:ext>
            </a:extLst>
          </p:cNvPr>
          <p:cNvSpPr txBox="1"/>
          <p:nvPr/>
        </p:nvSpPr>
        <p:spPr bwMode="auto">
          <a:xfrm>
            <a:off x="608514" y="5645579"/>
            <a:ext cx="1400865"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80000"/>
              </a:lnSpc>
              <a:spcBef>
                <a:spcPts val="0"/>
              </a:spcBef>
              <a:spcAft>
                <a:spcPct val="0"/>
              </a:spcAft>
              <a:buClrTx/>
              <a:buSzTx/>
              <a:buFontTx/>
              <a:buNone/>
              <a:tabLst/>
              <a:defRPr/>
            </a:pP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Cabozantinib</a:t>
            </a: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8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Placebo</a:t>
            </a:r>
          </a:p>
        </p:txBody>
      </p:sp>
      <p:sp>
        <p:nvSpPr>
          <p:cNvPr id="144" name="TextBox 143">
            <a:extLst>
              <a:ext uri="{FF2B5EF4-FFF2-40B4-BE49-F238E27FC236}">
                <a16:creationId xmlns:a16="http://schemas.microsoft.com/office/drawing/2014/main" id="{FA486240-08E8-AFAD-6E9E-576B39CC1A47}"/>
              </a:ext>
            </a:extLst>
          </p:cNvPr>
          <p:cNvSpPr txBox="1"/>
          <p:nvPr/>
        </p:nvSpPr>
        <p:spPr bwMode="auto">
          <a:xfrm>
            <a:off x="1756905" y="5645579"/>
            <a:ext cx="3983436"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80000"/>
              </a:lnSpc>
              <a:spcBef>
                <a:spcPts val="0"/>
              </a:spcBef>
              <a:spcAft>
                <a:spcPct val="0"/>
              </a:spcAft>
              <a:buClrTx/>
              <a:buSzTx/>
              <a:buFontTx/>
              <a:buNone/>
              <a:tabLst>
                <a:tab pos="496888" algn="l"/>
                <a:tab pos="1047750" algn="l"/>
                <a:tab pos="1616075" algn="l"/>
                <a:tab pos="2165350" algn="l"/>
                <a:tab pos="2695575" algn="l"/>
                <a:tab pos="3249613" algn="l"/>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64(0)	33(16)	18(24)	8(27)	3(30)	2(30)	0(32)</a:t>
            </a:r>
          </a:p>
          <a:p>
            <a:pPr marL="0" marR="0" lvl="0" indent="0" algn="l" defTabSz="914400" rtl="0" eaLnBrk="1" fontAlgn="auto" latinLnBrk="0" hangingPunct="1">
              <a:lnSpc>
                <a:spcPct val="80000"/>
              </a:lnSpc>
              <a:spcBef>
                <a:spcPts val="0"/>
              </a:spcBef>
              <a:spcAft>
                <a:spcPct val="0"/>
              </a:spcAft>
              <a:buClrTx/>
              <a:buSzTx/>
              <a:buFontTx/>
              <a:buNone/>
              <a:tabLst>
                <a:tab pos="596900" algn="l"/>
                <a:tab pos="1112838" algn="l"/>
                <a:tab pos="1616075" algn="l"/>
                <a:tab pos="2165350" algn="l"/>
                <a:tab pos="2695575" algn="l"/>
                <a:tab pos="3249613" algn="l"/>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31(0)	6(4)	0(6)</a:t>
            </a:r>
          </a:p>
        </p:txBody>
      </p:sp>
      <p:sp>
        <p:nvSpPr>
          <p:cNvPr id="145" name="Freeform: Shape 144">
            <a:extLst>
              <a:ext uri="{FF2B5EF4-FFF2-40B4-BE49-F238E27FC236}">
                <a16:creationId xmlns:a16="http://schemas.microsoft.com/office/drawing/2014/main" id="{E9B8D5FE-2371-258D-D552-C76E1C2FE4F6}"/>
              </a:ext>
            </a:extLst>
          </p:cNvPr>
          <p:cNvSpPr/>
          <p:nvPr/>
        </p:nvSpPr>
        <p:spPr bwMode="auto">
          <a:xfrm>
            <a:off x="7503152" y="2455199"/>
            <a:ext cx="3256457" cy="2231515"/>
          </a:xfrm>
          <a:custGeom>
            <a:avLst/>
            <a:gdLst>
              <a:gd name="connsiteX0" fmla="*/ 0 w 3245410"/>
              <a:gd name="connsiteY0" fmla="*/ 0 h 2231515"/>
              <a:gd name="connsiteX1" fmla="*/ 0 w 3245410"/>
              <a:gd name="connsiteY1" fmla="*/ 2231515 h 2231515"/>
              <a:gd name="connsiteX2" fmla="*/ 3245410 w 3245410"/>
              <a:gd name="connsiteY2" fmla="*/ 2231515 h 2231515"/>
            </a:gdLst>
            <a:ahLst/>
            <a:cxnLst>
              <a:cxn ang="0">
                <a:pos x="connsiteX0" y="connsiteY0"/>
              </a:cxn>
              <a:cxn ang="0">
                <a:pos x="connsiteX1" y="connsiteY1"/>
              </a:cxn>
              <a:cxn ang="0">
                <a:pos x="connsiteX2" y="connsiteY2"/>
              </a:cxn>
            </a:cxnLst>
            <a:rect l="l" t="t" r="r" b="b"/>
            <a:pathLst>
              <a:path w="3245410" h="2231515">
                <a:moveTo>
                  <a:pt x="0" y="0"/>
                </a:moveTo>
                <a:lnTo>
                  <a:pt x="0" y="2231515"/>
                </a:lnTo>
                <a:lnTo>
                  <a:pt x="3245410" y="2231515"/>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153" name="Group 152">
            <a:extLst>
              <a:ext uri="{FF2B5EF4-FFF2-40B4-BE49-F238E27FC236}">
                <a16:creationId xmlns:a16="http://schemas.microsoft.com/office/drawing/2014/main" id="{0D847CF8-918B-7E81-F83F-016BCBD7D33F}"/>
              </a:ext>
            </a:extLst>
          </p:cNvPr>
          <p:cNvGrpSpPr/>
          <p:nvPr/>
        </p:nvGrpSpPr>
        <p:grpSpPr>
          <a:xfrm>
            <a:off x="7432086" y="2456333"/>
            <a:ext cx="82109" cy="2229649"/>
            <a:chOff x="7128588" y="2456333"/>
            <a:chExt cx="268721" cy="2229649"/>
          </a:xfrm>
        </p:grpSpPr>
        <p:cxnSp>
          <p:nvCxnSpPr>
            <p:cNvPr id="147" name="Straight Connector 146">
              <a:extLst>
                <a:ext uri="{FF2B5EF4-FFF2-40B4-BE49-F238E27FC236}">
                  <a16:creationId xmlns:a16="http://schemas.microsoft.com/office/drawing/2014/main" id="{8C017278-3CB7-E08B-9FA7-EA51CB7E3D04}"/>
                </a:ext>
              </a:extLst>
            </p:cNvPr>
            <p:cNvCxnSpPr/>
            <p:nvPr/>
          </p:nvCxnSpPr>
          <p:spPr bwMode="auto">
            <a:xfrm>
              <a:off x="7128588" y="2456333"/>
              <a:ext cx="268721"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03E9FAAE-B016-2A40-C5F6-2F485A3A2A3E}"/>
                </a:ext>
              </a:extLst>
            </p:cNvPr>
            <p:cNvCxnSpPr/>
            <p:nvPr/>
          </p:nvCxnSpPr>
          <p:spPr bwMode="auto">
            <a:xfrm>
              <a:off x="7128588" y="2902263"/>
              <a:ext cx="268721"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59ECFF8D-6AF2-0308-1E07-85CFCFDC8AE4}"/>
                </a:ext>
              </a:extLst>
            </p:cNvPr>
            <p:cNvCxnSpPr/>
            <p:nvPr/>
          </p:nvCxnSpPr>
          <p:spPr bwMode="auto">
            <a:xfrm>
              <a:off x="7128588" y="3348193"/>
              <a:ext cx="268721"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83B365C8-29B8-9B97-592F-4A764488FF6F}"/>
                </a:ext>
              </a:extLst>
            </p:cNvPr>
            <p:cNvCxnSpPr/>
            <p:nvPr/>
          </p:nvCxnSpPr>
          <p:spPr bwMode="auto">
            <a:xfrm>
              <a:off x="7128588" y="3794123"/>
              <a:ext cx="268721"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A4A12F83-C600-C377-7B38-CED520EFB4A2}"/>
                </a:ext>
              </a:extLst>
            </p:cNvPr>
            <p:cNvCxnSpPr/>
            <p:nvPr/>
          </p:nvCxnSpPr>
          <p:spPr bwMode="auto">
            <a:xfrm>
              <a:off x="7128588" y="4240053"/>
              <a:ext cx="268721"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EA8D4ABE-6F15-B809-481C-BE6000DDB32A}"/>
                </a:ext>
              </a:extLst>
            </p:cNvPr>
            <p:cNvCxnSpPr/>
            <p:nvPr/>
          </p:nvCxnSpPr>
          <p:spPr bwMode="auto">
            <a:xfrm>
              <a:off x="7128588" y="4685982"/>
              <a:ext cx="268721"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7" name="Group 166">
            <a:extLst>
              <a:ext uri="{FF2B5EF4-FFF2-40B4-BE49-F238E27FC236}">
                <a16:creationId xmlns:a16="http://schemas.microsoft.com/office/drawing/2014/main" id="{EB129014-3DE1-65D4-1435-8E106AAFF3BE}"/>
              </a:ext>
            </a:extLst>
          </p:cNvPr>
          <p:cNvGrpSpPr/>
          <p:nvPr/>
        </p:nvGrpSpPr>
        <p:grpSpPr>
          <a:xfrm>
            <a:off x="7503153" y="4685807"/>
            <a:ext cx="3243816" cy="76693"/>
            <a:chOff x="7386267" y="4685807"/>
            <a:chExt cx="3243816" cy="172173"/>
          </a:xfrm>
        </p:grpSpPr>
        <p:cxnSp>
          <p:nvCxnSpPr>
            <p:cNvPr id="155" name="Straight Connector 154">
              <a:extLst>
                <a:ext uri="{FF2B5EF4-FFF2-40B4-BE49-F238E27FC236}">
                  <a16:creationId xmlns:a16="http://schemas.microsoft.com/office/drawing/2014/main" id="{093C0F4B-EBA9-15F4-02E3-1C3C7F683666}"/>
                </a:ext>
              </a:extLst>
            </p:cNvPr>
            <p:cNvCxnSpPr>
              <a:cxnSpLocks/>
            </p:cNvCxnSpPr>
            <p:nvPr/>
          </p:nvCxnSpPr>
          <p:spPr bwMode="auto">
            <a:xfrm>
              <a:off x="7386267" y="4685807"/>
              <a:ext cx="0" cy="172173"/>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27902F52-05D5-E37D-F8D2-E3D521E51E52}"/>
                </a:ext>
              </a:extLst>
            </p:cNvPr>
            <p:cNvCxnSpPr>
              <a:cxnSpLocks/>
            </p:cNvCxnSpPr>
            <p:nvPr/>
          </p:nvCxnSpPr>
          <p:spPr bwMode="auto">
            <a:xfrm>
              <a:off x="7710649" y="4685807"/>
              <a:ext cx="0" cy="172173"/>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7413DCC0-C78F-DE62-6B95-99CDE536ECE7}"/>
                </a:ext>
              </a:extLst>
            </p:cNvPr>
            <p:cNvCxnSpPr>
              <a:cxnSpLocks/>
            </p:cNvCxnSpPr>
            <p:nvPr/>
          </p:nvCxnSpPr>
          <p:spPr bwMode="auto">
            <a:xfrm>
              <a:off x="8035031" y="4685807"/>
              <a:ext cx="0" cy="172173"/>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96E8FF21-EFE3-5B5B-4F43-DCE56EAC4528}"/>
                </a:ext>
              </a:extLst>
            </p:cNvPr>
            <p:cNvCxnSpPr>
              <a:cxnSpLocks/>
            </p:cNvCxnSpPr>
            <p:nvPr/>
          </p:nvCxnSpPr>
          <p:spPr bwMode="auto">
            <a:xfrm>
              <a:off x="8359413" y="4685807"/>
              <a:ext cx="0" cy="172173"/>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3F25E692-533C-C36E-513A-407FC6247ED7}"/>
                </a:ext>
              </a:extLst>
            </p:cNvPr>
            <p:cNvCxnSpPr>
              <a:cxnSpLocks/>
            </p:cNvCxnSpPr>
            <p:nvPr/>
          </p:nvCxnSpPr>
          <p:spPr bwMode="auto">
            <a:xfrm>
              <a:off x="8683795" y="4685807"/>
              <a:ext cx="0" cy="172173"/>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B4795DAF-D60F-6826-74BF-5811196EE96F}"/>
                </a:ext>
              </a:extLst>
            </p:cNvPr>
            <p:cNvCxnSpPr>
              <a:cxnSpLocks/>
            </p:cNvCxnSpPr>
            <p:nvPr/>
          </p:nvCxnSpPr>
          <p:spPr bwMode="auto">
            <a:xfrm>
              <a:off x="9008177" y="4685807"/>
              <a:ext cx="0" cy="172173"/>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C169256C-1D79-799F-4178-37717D9602F6}"/>
                </a:ext>
              </a:extLst>
            </p:cNvPr>
            <p:cNvCxnSpPr>
              <a:cxnSpLocks/>
            </p:cNvCxnSpPr>
            <p:nvPr/>
          </p:nvCxnSpPr>
          <p:spPr bwMode="auto">
            <a:xfrm>
              <a:off x="9332559" y="4685807"/>
              <a:ext cx="0" cy="172173"/>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54090CF9-9FA6-65B9-8705-9CF85DEB8A2B}"/>
                </a:ext>
              </a:extLst>
            </p:cNvPr>
            <p:cNvCxnSpPr>
              <a:cxnSpLocks/>
            </p:cNvCxnSpPr>
            <p:nvPr/>
          </p:nvCxnSpPr>
          <p:spPr bwMode="auto">
            <a:xfrm>
              <a:off x="9656941" y="4685807"/>
              <a:ext cx="0" cy="172173"/>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DC45727D-84F1-9D5B-0775-0A6A4ADF382A}"/>
                </a:ext>
              </a:extLst>
            </p:cNvPr>
            <p:cNvCxnSpPr>
              <a:cxnSpLocks/>
            </p:cNvCxnSpPr>
            <p:nvPr/>
          </p:nvCxnSpPr>
          <p:spPr bwMode="auto">
            <a:xfrm>
              <a:off x="9981323" y="4685807"/>
              <a:ext cx="0" cy="172173"/>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932DA286-EAAD-2A1E-237A-3EFE500BB84A}"/>
                </a:ext>
              </a:extLst>
            </p:cNvPr>
            <p:cNvCxnSpPr>
              <a:cxnSpLocks/>
            </p:cNvCxnSpPr>
            <p:nvPr/>
          </p:nvCxnSpPr>
          <p:spPr bwMode="auto">
            <a:xfrm>
              <a:off x="10305705" y="4685807"/>
              <a:ext cx="0" cy="172173"/>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3DBEAC85-0A1F-8240-874D-F539FA802837}"/>
                </a:ext>
              </a:extLst>
            </p:cNvPr>
            <p:cNvCxnSpPr>
              <a:cxnSpLocks/>
            </p:cNvCxnSpPr>
            <p:nvPr/>
          </p:nvCxnSpPr>
          <p:spPr bwMode="auto">
            <a:xfrm>
              <a:off x="10630083" y="4685807"/>
              <a:ext cx="0" cy="172173"/>
            </a:xfrm>
            <a:prstGeom prst="line">
              <a:avLst/>
            </a:prstGeom>
            <a:noFill/>
            <a:ln w="28575" cap="flat" cmpd="sng" algn="ctr">
              <a:solidFill>
                <a:schemeClr val="bg1"/>
              </a:solidFill>
              <a:prstDash val="solid"/>
              <a:round/>
              <a:headEnd type="none" w="med" len="med"/>
              <a:tailEnd type="none" w="med" len="med"/>
            </a:ln>
            <a:effectLst/>
          </p:spPr>
        </p:cxnSp>
      </p:grpSp>
      <p:sp>
        <p:nvSpPr>
          <p:cNvPr id="168" name="TextBox 167">
            <a:extLst>
              <a:ext uri="{FF2B5EF4-FFF2-40B4-BE49-F238E27FC236}">
                <a16:creationId xmlns:a16="http://schemas.microsoft.com/office/drawing/2014/main" id="{B2101DC9-A0A0-E9DE-D289-A64DE0DC1B5D}"/>
              </a:ext>
            </a:extLst>
          </p:cNvPr>
          <p:cNvSpPr txBox="1"/>
          <p:nvPr/>
        </p:nvSpPr>
        <p:spPr bwMode="auto">
          <a:xfrm>
            <a:off x="7357860" y="4674484"/>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69" name="TextBox 168">
            <a:extLst>
              <a:ext uri="{FF2B5EF4-FFF2-40B4-BE49-F238E27FC236}">
                <a16:creationId xmlns:a16="http://schemas.microsoft.com/office/drawing/2014/main" id="{013DC06F-20A7-DDA6-D151-59ACE283C1C6}"/>
              </a:ext>
            </a:extLst>
          </p:cNvPr>
          <p:cNvSpPr txBox="1"/>
          <p:nvPr/>
        </p:nvSpPr>
        <p:spPr bwMode="auto">
          <a:xfrm>
            <a:off x="7219683" y="4513559"/>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70" name="TextBox 169">
            <a:extLst>
              <a:ext uri="{FF2B5EF4-FFF2-40B4-BE49-F238E27FC236}">
                <a16:creationId xmlns:a16="http://schemas.microsoft.com/office/drawing/2014/main" id="{8E164D1D-A7B1-956E-C8DA-2E1D96E51329}"/>
              </a:ext>
            </a:extLst>
          </p:cNvPr>
          <p:cNvSpPr txBox="1"/>
          <p:nvPr/>
        </p:nvSpPr>
        <p:spPr bwMode="auto">
          <a:xfrm>
            <a:off x="7120623" y="406038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171" name="TextBox 170">
            <a:extLst>
              <a:ext uri="{FF2B5EF4-FFF2-40B4-BE49-F238E27FC236}">
                <a16:creationId xmlns:a16="http://schemas.microsoft.com/office/drawing/2014/main" id="{264214D3-1DED-CEFB-C0A2-3E1C985414BE}"/>
              </a:ext>
            </a:extLst>
          </p:cNvPr>
          <p:cNvSpPr txBox="1"/>
          <p:nvPr/>
        </p:nvSpPr>
        <p:spPr bwMode="auto">
          <a:xfrm>
            <a:off x="7120623" y="361080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172" name="TextBox 171">
            <a:extLst>
              <a:ext uri="{FF2B5EF4-FFF2-40B4-BE49-F238E27FC236}">
                <a16:creationId xmlns:a16="http://schemas.microsoft.com/office/drawing/2014/main" id="{69569339-0530-4B2E-DFAC-D79EB1B55F01}"/>
              </a:ext>
            </a:extLst>
          </p:cNvPr>
          <p:cNvSpPr txBox="1"/>
          <p:nvPr/>
        </p:nvSpPr>
        <p:spPr bwMode="auto">
          <a:xfrm>
            <a:off x="7120623" y="317538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173" name="TextBox 172">
            <a:extLst>
              <a:ext uri="{FF2B5EF4-FFF2-40B4-BE49-F238E27FC236}">
                <a16:creationId xmlns:a16="http://schemas.microsoft.com/office/drawing/2014/main" id="{3310A5CD-BC87-8892-CDBA-3DC0DBA942F4}"/>
              </a:ext>
            </a:extLst>
          </p:cNvPr>
          <p:cNvSpPr txBox="1"/>
          <p:nvPr/>
        </p:nvSpPr>
        <p:spPr bwMode="auto">
          <a:xfrm>
            <a:off x="7120623" y="271818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174" name="TextBox 173">
            <a:extLst>
              <a:ext uri="{FF2B5EF4-FFF2-40B4-BE49-F238E27FC236}">
                <a16:creationId xmlns:a16="http://schemas.microsoft.com/office/drawing/2014/main" id="{D849665D-F3E5-340F-19FE-D83EC4375FB7}"/>
              </a:ext>
            </a:extLst>
          </p:cNvPr>
          <p:cNvSpPr txBox="1"/>
          <p:nvPr/>
        </p:nvSpPr>
        <p:spPr bwMode="auto">
          <a:xfrm>
            <a:off x="7021563" y="2277176"/>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175" name="TextBox 174">
            <a:extLst>
              <a:ext uri="{FF2B5EF4-FFF2-40B4-BE49-F238E27FC236}">
                <a16:creationId xmlns:a16="http://schemas.microsoft.com/office/drawing/2014/main" id="{8519E27F-A6CE-060B-037E-BC9B1D31288E}"/>
              </a:ext>
            </a:extLst>
          </p:cNvPr>
          <p:cNvSpPr txBox="1"/>
          <p:nvPr/>
        </p:nvSpPr>
        <p:spPr bwMode="auto">
          <a:xfrm>
            <a:off x="7676948" y="4674484"/>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p>
        </p:txBody>
      </p:sp>
      <p:sp>
        <p:nvSpPr>
          <p:cNvPr id="176" name="TextBox 175">
            <a:extLst>
              <a:ext uri="{FF2B5EF4-FFF2-40B4-BE49-F238E27FC236}">
                <a16:creationId xmlns:a16="http://schemas.microsoft.com/office/drawing/2014/main" id="{9B782FA1-529E-13BC-2022-AF0C7A23FD2D}"/>
              </a:ext>
            </a:extLst>
          </p:cNvPr>
          <p:cNvSpPr txBox="1"/>
          <p:nvPr/>
        </p:nvSpPr>
        <p:spPr bwMode="auto">
          <a:xfrm>
            <a:off x="7962699" y="467448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177" name="TextBox 176">
            <a:extLst>
              <a:ext uri="{FF2B5EF4-FFF2-40B4-BE49-F238E27FC236}">
                <a16:creationId xmlns:a16="http://schemas.microsoft.com/office/drawing/2014/main" id="{8788A333-B451-236B-1174-FACB4A14AEBB}"/>
              </a:ext>
            </a:extLst>
          </p:cNvPr>
          <p:cNvSpPr txBox="1"/>
          <p:nvPr/>
        </p:nvSpPr>
        <p:spPr bwMode="auto">
          <a:xfrm>
            <a:off x="8278103" y="467448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a:t>
            </a:r>
          </a:p>
        </p:txBody>
      </p:sp>
      <p:sp>
        <p:nvSpPr>
          <p:cNvPr id="178" name="TextBox 177">
            <a:extLst>
              <a:ext uri="{FF2B5EF4-FFF2-40B4-BE49-F238E27FC236}">
                <a16:creationId xmlns:a16="http://schemas.microsoft.com/office/drawing/2014/main" id="{B0736020-1E14-EAA2-EC79-156BA161A9C7}"/>
              </a:ext>
            </a:extLst>
          </p:cNvPr>
          <p:cNvSpPr txBox="1"/>
          <p:nvPr/>
        </p:nvSpPr>
        <p:spPr bwMode="auto">
          <a:xfrm>
            <a:off x="8597961" y="467448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179" name="TextBox 178">
            <a:extLst>
              <a:ext uri="{FF2B5EF4-FFF2-40B4-BE49-F238E27FC236}">
                <a16:creationId xmlns:a16="http://schemas.microsoft.com/office/drawing/2014/main" id="{706BE6B8-95E5-5649-6A04-934E4D8AEDB1}"/>
              </a:ext>
            </a:extLst>
          </p:cNvPr>
          <p:cNvSpPr txBox="1"/>
          <p:nvPr/>
        </p:nvSpPr>
        <p:spPr bwMode="auto">
          <a:xfrm>
            <a:off x="8926292" y="467448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a:t>
            </a:r>
          </a:p>
        </p:txBody>
      </p:sp>
      <p:sp>
        <p:nvSpPr>
          <p:cNvPr id="180" name="TextBox 179">
            <a:extLst>
              <a:ext uri="{FF2B5EF4-FFF2-40B4-BE49-F238E27FC236}">
                <a16:creationId xmlns:a16="http://schemas.microsoft.com/office/drawing/2014/main" id="{9E3816E6-9F82-287A-C805-B6409554E90C}"/>
              </a:ext>
            </a:extLst>
          </p:cNvPr>
          <p:cNvSpPr txBox="1"/>
          <p:nvPr/>
        </p:nvSpPr>
        <p:spPr bwMode="auto">
          <a:xfrm>
            <a:off x="9247541" y="467448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36</a:t>
            </a:r>
          </a:p>
        </p:txBody>
      </p:sp>
      <p:sp>
        <p:nvSpPr>
          <p:cNvPr id="181" name="TextBox 180">
            <a:extLst>
              <a:ext uri="{FF2B5EF4-FFF2-40B4-BE49-F238E27FC236}">
                <a16:creationId xmlns:a16="http://schemas.microsoft.com/office/drawing/2014/main" id="{59949594-A3A1-FBCC-E3C5-BC0ECF82BC65}"/>
              </a:ext>
            </a:extLst>
          </p:cNvPr>
          <p:cNvSpPr txBox="1"/>
          <p:nvPr/>
        </p:nvSpPr>
        <p:spPr bwMode="auto">
          <a:xfrm>
            <a:off x="9562229" y="467448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42</a:t>
            </a:r>
          </a:p>
        </p:txBody>
      </p:sp>
      <p:sp>
        <p:nvSpPr>
          <p:cNvPr id="182" name="TextBox 181">
            <a:extLst>
              <a:ext uri="{FF2B5EF4-FFF2-40B4-BE49-F238E27FC236}">
                <a16:creationId xmlns:a16="http://schemas.microsoft.com/office/drawing/2014/main" id="{EFACB354-85BC-239A-47C6-1BD08A6B4CB0}"/>
              </a:ext>
            </a:extLst>
          </p:cNvPr>
          <p:cNvSpPr txBox="1"/>
          <p:nvPr/>
        </p:nvSpPr>
        <p:spPr bwMode="auto">
          <a:xfrm>
            <a:off x="9901677" y="467448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48</a:t>
            </a:r>
          </a:p>
        </p:txBody>
      </p:sp>
      <p:sp>
        <p:nvSpPr>
          <p:cNvPr id="183" name="TextBox 182">
            <a:extLst>
              <a:ext uri="{FF2B5EF4-FFF2-40B4-BE49-F238E27FC236}">
                <a16:creationId xmlns:a16="http://schemas.microsoft.com/office/drawing/2014/main" id="{FDD702B4-B35B-591B-B850-810EB308CF11}"/>
              </a:ext>
            </a:extLst>
          </p:cNvPr>
          <p:cNvSpPr txBox="1"/>
          <p:nvPr/>
        </p:nvSpPr>
        <p:spPr bwMode="auto">
          <a:xfrm>
            <a:off x="10240396" y="467448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54</a:t>
            </a:r>
          </a:p>
        </p:txBody>
      </p:sp>
      <p:sp>
        <p:nvSpPr>
          <p:cNvPr id="184" name="TextBox 183">
            <a:extLst>
              <a:ext uri="{FF2B5EF4-FFF2-40B4-BE49-F238E27FC236}">
                <a16:creationId xmlns:a16="http://schemas.microsoft.com/office/drawing/2014/main" id="{1A4FBF56-E8E6-D50C-57C9-E12C1A537594}"/>
              </a:ext>
            </a:extLst>
          </p:cNvPr>
          <p:cNvSpPr txBox="1"/>
          <p:nvPr/>
        </p:nvSpPr>
        <p:spPr bwMode="auto">
          <a:xfrm>
            <a:off x="10544091" y="467448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grpSp>
        <p:nvGrpSpPr>
          <p:cNvPr id="377" name="Group 376">
            <a:extLst>
              <a:ext uri="{FF2B5EF4-FFF2-40B4-BE49-F238E27FC236}">
                <a16:creationId xmlns:a16="http://schemas.microsoft.com/office/drawing/2014/main" id="{6261F5E1-755F-A1DE-AB1C-CBE919B54A23}"/>
              </a:ext>
            </a:extLst>
          </p:cNvPr>
          <p:cNvGrpSpPr/>
          <p:nvPr/>
        </p:nvGrpSpPr>
        <p:grpSpPr>
          <a:xfrm>
            <a:off x="7582118" y="2504175"/>
            <a:ext cx="2956458" cy="1222940"/>
            <a:chOff x="7465232" y="2504175"/>
            <a:chExt cx="2956458" cy="1222940"/>
          </a:xfrm>
        </p:grpSpPr>
        <p:grpSp>
          <p:nvGrpSpPr>
            <p:cNvPr id="376" name="Group 375">
              <a:extLst>
                <a:ext uri="{FF2B5EF4-FFF2-40B4-BE49-F238E27FC236}">
                  <a16:creationId xmlns:a16="http://schemas.microsoft.com/office/drawing/2014/main" id="{F078740A-546E-7C1D-D2BD-43D50DFC2F09}"/>
                </a:ext>
              </a:extLst>
            </p:cNvPr>
            <p:cNvGrpSpPr/>
            <p:nvPr/>
          </p:nvGrpSpPr>
          <p:grpSpPr>
            <a:xfrm>
              <a:off x="7655108" y="2654076"/>
              <a:ext cx="2766582" cy="1073039"/>
              <a:chOff x="7655108" y="2654076"/>
              <a:chExt cx="2766582" cy="1073039"/>
            </a:xfrm>
          </p:grpSpPr>
          <p:grpSp>
            <p:nvGrpSpPr>
              <p:cNvPr id="199" name="Group 198">
                <a:extLst>
                  <a:ext uri="{FF2B5EF4-FFF2-40B4-BE49-F238E27FC236}">
                    <a16:creationId xmlns:a16="http://schemas.microsoft.com/office/drawing/2014/main" id="{03B1F28D-488F-8701-53E3-BCFE158AB27A}"/>
                  </a:ext>
                </a:extLst>
              </p:cNvPr>
              <p:cNvGrpSpPr/>
              <p:nvPr/>
            </p:nvGrpSpPr>
            <p:grpSpPr>
              <a:xfrm>
                <a:off x="10352633" y="3660916"/>
                <a:ext cx="69057" cy="66199"/>
                <a:chOff x="10479881" y="3774281"/>
                <a:chExt cx="69057" cy="66199"/>
              </a:xfrm>
            </p:grpSpPr>
            <p:cxnSp>
              <p:nvCxnSpPr>
                <p:cNvPr id="200" name="Straight Connector 199">
                  <a:extLst>
                    <a:ext uri="{FF2B5EF4-FFF2-40B4-BE49-F238E27FC236}">
                      <a16:creationId xmlns:a16="http://schemas.microsoft.com/office/drawing/2014/main" id="{6D11F051-92B3-B916-BE5A-9BFA6180F662}"/>
                    </a:ext>
                  </a:extLst>
                </p:cNvPr>
                <p:cNvCxnSpPr>
                  <a:cxnSpLocks/>
                </p:cNvCxnSpPr>
                <p:nvPr/>
              </p:nvCxnSpPr>
              <p:spPr bwMode="auto">
                <a:xfrm>
                  <a:off x="10513220" y="3774281"/>
                  <a:ext cx="0" cy="66199"/>
                </a:xfrm>
                <a:prstGeom prst="line">
                  <a:avLst/>
                </a:prstGeom>
                <a:noFill/>
                <a:ln w="19050"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7D42DCE4-AA05-AD2B-3393-6D1762F7B6DC}"/>
                    </a:ext>
                  </a:extLst>
                </p:cNvPr>
                <p:cNvCxnSpPr>
                  <a:cxnSpLocks/>
                </p:cNvCxnSpPr>
                <p:nvPr/>
              </p:nvCxnSpPr>
              <p:spPr bwMode="auto">
                <a:xfrm>
                  <a:off x="10479881" y="3807531"/>
                  <a:ext cx="6905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3C14435B-2D62-9FAB-74B0-8AA497020603}"/>
                  </a:ext>
                </a:extLst>
              </p:cNvPr>
              <p:cNvGrpSpPr/>
              <p:nvPr/>
            </p:nvGrpSpPr>
            <p:grpSpPr>
              <a:xfrm>
                <a:off x="10338346" y="3660916"/>
                <a:ext cx="69057" cy="66199"/>
                <a:chOff x="10479881" y="3774281"/>
                <a:chExt cx="69057" cy="66199"/>
              </a:xfrm>
            </p:grpSpPr>
            <p:cxnSp>
              <p:nvCxnSpPr>
                <p:cNvPr id="203" name="Straight Connector 202">
                  <a:extLst>
                    <a:ext uri="{FF2B5EF4-FFF2-40B4-BE49-F238E27FC236}">
                      <a16:creationId xmlns:a16="http://schemas.microsoft.com/office/drawing/2014/main" id="{C3C3AE0A-78E3-8A1E-2EF0-8BF681D00503}"/>
                    </a:ext>
                  </a:extLst>
                </p:cNvPr>
                <p:cNvCxnSpPr>
                  <a:cxnSpLocks/>
                </p:cNvCxnSpPr>
                <p:nvPr/>
              </p:nvCxnSpPr>
              <p:spPr bwMode="auto">
                <a:xfrm>
                  <a:off x="10513220" y="3774281"/>
                  <a:ext cx="0" cy="66199"/>
                </a:xfrm>
                <a:prstGeom prst="line">
                  <a:avLst/>
                </a:prstGeom>
                <a:noFill/>
                <a:ln w="19050"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489E25AC-B0DD-D2EC-F015-E6DCB4770FE8}"/>
                    </a:ext>
                  </a:extLst>
                </p:cNvPr>
                <p:cNvCxnSpPr>
                  <a:cxnSpLocks/>
                </p:cNvCxnSpPr>
                <p:nvPr/>
              </p:nvCxnSpPr>
              <p:spPr bwMode="auto">
                <a:xfrm>
                  <a:off x="10479881" y="3807531"/>
                  <a:ext cx="6905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5" name="Group 314">
                <a:extLst>
                  <a:ext uri="{FF2B5EF4-FFF2-40B4-BE49-F238E27FC236}">
                    <a16:creationId xmlns:a16="http://schemas.microsoft.com/office/drawing/2014/main" id="{DB430EB6-CF84-7C2F-EC69-B771A2F6106E}"/>
                  </a:ext>
                </a:extLst>
              </p:cNvPr>
              <p:cNvGrpSpPr/>
              <p:nvPr/>
            </p:nvGrpSpPr>
            <p:grpSpPr>
              <a:xfrm>
                <a:off x="10165959" y="3660916"/>
                <a:ext cx="69057" cy="66199"/>
                <a:chOff x="10479881" y="3774281"/>
                <a:chExt cx="69057" cy="66199"/>
              </a:xfrm>
            </p:grpSpPr>
            <p:cxnSp>
              <p:nvCxnSpPr>
                <p:cNvPr id="316" name="Straight Connector 315">
                  <a:extLst>
                    <a:ext uri="{FF2B5EF4-FFF2-40B4-BE49-F238E27FC236}">
                      <a16:creationId xmlns:a16="http://schemas.microsoft.com/office/drawing/2014/main" id="{A138B4CC-FE82-1D70-F88B-53285EB63716}"/>
                    </a:ext>
                  </a:extLst>
                </p:cNvPr>
                <p:cNvCxnSpPr>
                  <a:cxnSpLocks/>
                </p:cNvCxnSpPr>
                <p:nvPr/>
              </p:nvCxnSpPr>
              <p:spPr bwMode="auto">
                <a:xfrm>
                  <a:off x="10513220" y="3774281"/>
                  <a:ext cx="0" cy="66199"/>
                </a:xfrm>
                <a:prstGeom prst="line">
                  <a:avLst/>
                </a:prstGeom>
                <a:noFill/>
                <a:ln w="19050" cap="flat" cmpd="sng" algn="ctr">
                  <a:solidFill>
                    <a:schemeClr val="accent3"/>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A25ED0EA-4E6F-5886-F3FD-D05B7142F422}"/>
                    </a:ext>
                  </a:extLst>
                </p:cNvPr>
                <p:cNvCxnSpPr>
                  <a:cxnSpLocks/>
                </p:cNvCxnSpPr>
                <p:nvPr/>
              </p:nvCxnSpPr>
              <p:spPr bwMode="auto">
                <a:xfrm>
                  <a:off x="10479881" y="3807531"/>
                  <a:ext cx="6905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 name="Group 317">
                <a:extLst>
                  <a:ext uri="{FF2B5EF4-FFF2-40B4-BE49-F238E27FC236}">
                    <a16:creationId xmlns:a16="http://schemas.microsoft.com/office/drawing/2014/main" id="{B770191D-1B60-4C75-8590-03BE2F50DD94}"/>
                  </a:ext>
                </a:extLst>
              </p:cNvPr>
              <p:cNvGrpSpPr/>
              <p:nvPr/>
            </p:nvGrpSpPr>
            <p:grpSpPr>
              <a:xfrm>
                <a:off x="9621317" y="3660916"/>
                <a:ext cx="69057" cy="66199"/>
                <a:chOff x="10479881" y="3774281"/>
                <a:chExt cx="69057" cy="66199"/>
              </a:xfrm>
            </p:grpSpPr>
            <p:cxnSp>
              <p:nvCxnSpPr>
                <p:cNvPr id="319" name="Straight Connector 318">
                  <a:extLst>
                    <a:ext uri="{FF2B5EF4-FFF2-40B4-BE49-F238E27FC236}">
                      <a16:creationId xmlns:a16="http://schemas.microsoft.com/office/drawing/2014/main" id="{4F4FB68F-12C3-1C58-38E4-92AC622B05AF}"/>
                    </a:ext>
                  </a:extLst>
                </p:cNvPr>
                <p:cNvCxnSpPr>
                  <a:cxnSpLocks/>
                </p:cNvCxnSpPr>
                <p:nvPr/>
              </p:nvCxnSpPr>
              <p:spPr bwMode="auto">
                <a:xfrm>
                  <a:off x="10513220" y="3774281"/>
                  <a:ext cx="0" cy="66199"/>
                </a:xfrm>
                <a:prstGeom prst="line">
                  <a:avLst/>
                </a:prstGeom>
                <a:noFill/>
                <a:ln w="19050" cap="flat" cmpd="sng" algn="ctr">
                  <a:solidFill>
                    <a:schemeClr val="accent3"/>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D7D826A7-1629-7089-ECA1-7F5FFC14231E}"/>
                    </a:ext>
                  </a:extLst>
                </p:cNvPr>
                <p:cNvCxnSpPr>
                  <a:cxnSpLocks/>
                </p:cNvCxnSpPr>
                <p:nvPr/>
              </p:nvCxnSpPr>
              <p:spPr bwMode="auto">
                <a:xfrm>
                  <a:off x="10479881" y="3807531"/>
                  <a:ext cx="6905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 name="Group 320">
                <a:extLst>
                  <a:ext uri="{FF2B5EF4-FFF2-40B4-BE49-F238E27FC236}">
                    <a16:creationId xmlns:a16="http://schemas.microsoft.com/office/drawing/2014/main" id="{8DA6F62A-2566-41CF-48AE-47B73D4E5644}"/>
                  </a:ext>
                </a:extLst>
              </p:cNvPr>
              <p:cNvGrpSpPr/>
              <p:nvPr/>
            </p:nvGrpSpPr>
            <p:grpSpPr>
              <a:xfrm>
                <a:off x="9006720" y="3413578"/>
                <a:ext cx="69057" cy="66199"/>
                <a:chOff x="10479881" y="3774281"/>
                <a:chExt cx="69057" cy="66199"/>
              </a:xfrm>
            </p:grpSpPr>
            <p:cxnSp>
              <p:nvCxnSpPr>
                <p:cNvPr id="322" name="Straight Connector 321">
                  <a:extLst>
                    <a:ext uri="{FF2B5EF4-FFF2-40B4-BE49-F238E27FC236}">
                      <a16:creationId xmlns:a16="http://schemas.microsoft.com/office/drawing/2014/main" id="{5B7F2B37-5766-C1BB-05DF-3BD0A6C08251}"/>
                    </a:ext>
                  </a:extLst>
                </p:cNvPr>
                <p:cNvCxnSpPr>
                  <a:cxnSpLocks/>
                </p:cNvCxnSpPr>
                <p:nvPr/>
              </p:nvCxnSpPr>
              <p:spPr bwMode="auto">
                <a:xfrm>
                  <a:off x="10513220" y="3774281"/>
                  <a:ext cx="0" cy="66199"/>
                </a:xfrm>
                <a:prstGeom prst="line">
                  <a:avLst/>
                </a:prstGeom>
                <a:noFill/>
                <a:ln w="19050" cap="flat" cmpd="sng" algn="ctr">
                  <a:solidFill>
                    <a:schemeClr val="accent3"/>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55FB57BA-4D6E-7631-B950-A014F5802C7E}"/>
                    </a:ext>
                  </a:extLst>
                </p:cNvPr>
                <p:cNvCxnSpPr>
                  <a:cxnSpLocks/>
                </p:cNvCxnSpPr>
                <p:nvPr/>
              </p:nvCxnSpPr>
              <p:spPr bwMode="auto">
                <a:xfrm>
                  <a:off x="10479881" y="3807531"/>
                  <a:ext cx="6905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 name="Group 323">
                <a:extLst>
                  <a:ext uri="{FF2B5EF4-FFF2-40B4-BE49-F238E27FC236}">
                    <a16:creationId xmlns:a16="http://schemas.microsoft.com/office/drawing/2014/main" id="{9BBC0CD3-075E-5005-5484-F0F5FD70C703}"/>
                  </a:ext>
                </a:extLst>
              </p:cNvPr>
              <p:cNvGrpSpPr/>
              <p:nvPr/>
            </p:nvGrpSpPr>
            <p:grpSpPr>
              <a:xfrm>
                <a:off x="8966746" y="3413578"/>
                <a:ext cx="69057" cy="66199"/>
                <a:chOff x="10479881" y="3774281"/>
                <a:chExt cx="69057" cy="66199"/>
              </a:xfrm>
            </p:grpSpPr>
            <p:cxnSp>
              <p:nvCxnSpPr>
                <p:cNvPr id="325" name="Straight Connector 324">
                  <a:extLst>
                    <a:ext uri="{FF2B5EF4-FFF2-40B4-BE49-F238E27FC236}">
                      <a16:creationId xmlns:a16="http://schemas.microsoft.com/office/drawing/2014/main" id="{4990DA7F-44CE-E470-9302-004DF78929C8}"/>
                    </a:ext>
                  </a:extLst>
                </p:cNvPr>
                <p:cNvCxnSpPr>
                  <a:cxnSpLocks/>
                </p:cNvCxnSpPr>
                <p:nvPr/>
              </p:nvCxnSpPr>
              <p:spPr bwMode="auto">
                <a:xfrm>
                  <a:off x="10513220" y="3774281"/>
                  <a:ext cx="0" cy="66199"/>
                </a:xfrm>
                <a:prstGeom prst="line">
                  <a:avLst/>
                </a:prstGeom>
                <a:noFill/>
                <a:ln w="19050" cap="flat" cmpd="sng" algn="ctr">
                  <a:solidFill>
                    <a:schemeClr val="accent3"/>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919FCEFF-C8B6-4FF2-6800-A833B7BE2A8C}"/>
                    </a:ext>
                  </a:extLst>
                </p:cNvPr>
                <p:cNvCxnSpPr>
                  <a:cxnSpLocks/>
                </p:cNvCxnSpPr>
                <p:nvPr/>
              </p:nvCxnSpPr>
              <p:spPr bwMode="auto">
                <a:xfrm>
                  <a:off x="10479881" y="3807531"/>
                  <a:ext cx="6905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7" name="Group 326">
                <a:extLst>
                  <a:ext uri="{FF2B5EF4-FFF2-40B4-BE49-F238E27FC236}">
                    <a16:creationId xmlns:a16="http://schemas.microsoft.com/office/drawing/2014/main" id="{034431B9-0E2D-238C-DB49-C233432D4EF8}"/>
                  </a:ext>
                </a:extLst>
              </p:cNvPr>
              <p:cNvGrpSpPr/>
              <p:nvPr/>
            </p:nvGrpSpPr>
            <p:grpSpPr>
              <a:xfrm>
                <a:off x="8901789" y="3413578"/>
                <a:ext cx="69057" cy="66199"/>
                <a:chOff x="10479881" y="3774281"/>
                <a:chExt cx="69057" cy="66199"/>
              </a:xfrm>
            </p:grpSpPr>
            <p:cxnSp>
              <p:nvCxnSpPr>
                <p:cNvPr id="328" name="Straight Connector 327">
                  <a:extLst>
                    <a:ext uri="{FF2B5EF4-FFF2-40B4-BE49-F238E27FC236}">
                      <a16:creationId xmlns:a16="http://schemas.microsoft.com/office/drawing/2014/main" id="{E0E6D0D5-7774-4B1F-F631-2F7E11CE316F}"/>
                    </a:ext>
                  </a:extLst>
                </p:cNvPr>
                <p:cNvCxnSpPr>
                  <a:cxnSpLocks/>
                </p:cNvCxnSpPr>
                <p:nvPr/>
              </p:nvCxnSpPr>
              <p:spPr bwMode="auto">
                <a:xfrm>
                  <a:off x="10513220" y="3774281"/>
                  <a:ext cx="0" cy="66199"/>
                </a:xfrm>
                <a:prstGeom prst="line">
                  <a:avLst/>
                </a:prstGeom>
                <a:noFill/>
                <a:ln w="19050" cap="flat" cmpd="sng" algn="ctr">
                  <a:solidFill>
                    <a:schemeClr val="accent3"/>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8392EED1-57C5-E53D-54D5-C072008B1BD1}"/>
                    </a:ext>
                  </a:extLst>
                </p:cNvPr>
                <p:cNvCxnSpPr>
                  <a:cxnSpLocks/>
                </p:cNvCxnSpPr>
                <p:nvPr/>
              </p:nvCxnSpPr>
              <p:spPr bwMode="auto">
                <a:xfrm>
                  <a:off x="10479881" y="3807531"/>
                  <a:ext cx="6905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30" name="Group 329">
                <a:extLst>
                  <a:ext uri="{FF2B5EF4-FFF2-40B4-BE49-F238E27FC236}">
                    <a16:creationId xmlns:a16="http://schemas.microsoft.com/office/drawing/2014/main" id="{4D675102-EA5A-829A-C636-62C0BEDB1B78}"/>
                  </a:ext>
                </a:extLst>
              </p:cNvPr>
              <p:cNvGrpSpPr/>
              <p:nvPr/>
            </p:nvGrpSpPr>
            <p:grpSpPr>
              <a:xfrm>
                <a:off x="8709415" y="3413578"/>
                <a:ext cx="69057" cy="66199"/>
                <a:chOff x="10479881" y="3774281"/>
                <a:chExt cx="69057" cy="66199"/>
              </a:xfrm>
            </p:grpSpPr>
            <p:cxnSp>
              <p:nvCxnSpPr>
                <p:cNvPr id="331" name="Straight Connector 330">
                  <a:extLst>
                    <a:ext uri="{FF2B5EF4-FFF2-40B4-BE49-F238E27FC236}">
                      <a16:creationId xmlns:a16="http://schemas.microsoft.com/office/drawing/2014/main" id="{546CFA6C-D6F2-DFAF-73FF-BD1FBF4DC914}"/>
                    </a:ext>
                  </a:extLst>
                </p:cNvPr>
                <p:cNvCxnSpPr>
                  <a:cxnSpLocks/>
                </p:cNvCxnSpPr>
                <p:nvPr/>
              </p:nvCxnSpPr>
              <p:spPr bwMode="auto">
                <a:xfrm>
                  <a:off x="10513220" y="3774281"/>
                  <a:ext cx="0" cy="66199"/>
                </a:xfrm>
                <a:prstGeom prst="line">
                  <a:avLst/>
                </a:prstGeom>
                <a:noFill/>
                <a:ln w="19050" cap="flat" cmpd="sng" algn="ctr">
                  <a:solidFill>
                    <a:schemeClr val="accent3"/>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3E6076DC-9BF3-0AD2-CB6C-D9A71750E671}"/>
                    </a:ext>
                  </a:extLst>
                </p:cNvPr>
                <p:cNvCxnSpPr>
                  <a:cxnSpLocks/>
                </p:cNvCxnSpPr>
                <p:nvPr/>
              </p:nvCxnSpPr>
              <p:spPr bwMode="auto">
                <a:xfrm>
                  <a:off x="10479881" y="3807531"/>
                  <a:ext cx="6905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33" name="Group 332">
                <a:extLst>
                  <a:ext uri="{FF2B5EF4-FFF2-40B4-BE49-F238E27FC236}">
                    <a16:creationId xmlns:a16="http://schemas.microsoft.com/office/drawing/2014/main" id="{6BE1A989-7E2E-8B1E-00CF-AF1493E8ADDD}"/>
                  </a:ext>
                </a:extLst>
              </p:cNvPr>
              <p:cNvGrpSpPr/>
              <p:nvPr/>
            </p:nvGrpSpPr>
            <p:grpSpPr>
              <a:xfrm>
                <a:off x="8559513" y="3141257"/>
                <a:ext cx="69057" cy="66199"/>
                <a:chOff x="10479881" y="3774281"/>
                <a:chExt cx="69057" cy="66199"/>
              </a:xfrm>
            </p:grpSpPr>
            <p:cxnSp>
              <p:nvCxnSpPr>
                <p:cNvPr id="334" name="Straight Connector 333">
                  <a:extLst>
                    <a:ext uri="{FF2B5EF4-FFF2-40B4-BE49-F238E27FC236}">
                      <a16:creationId xmlns:a16="http://schemas.microsoft.com/office/drawing/2014/main" id="{5FAEE087-2AFE-0EEB-C112-EA39B6932C25}"/>
                    </a:ext>
                  </a:extLst>
                </p:cNvPr>
                <p:cNvCxnSpPr>
                  <a:cxnSpLocks/>
                </p:cNvCxnSpPr>
                <p:nvPr/>
              </p:nvCxnSpPr>
              <p:spPr bwMode="auto">
                <a:xfrm>
                  <a:off x="10513220" y="3774281"/>
                  <a:ext cx="0" cy="66199"/>
                </a:xfrm>
                <a:prstGeom prst="line">
                  <a:avLst/>
                </a:prstGeom>
                <a:noFill/>
                <a:ln w="19050" cap="flat" cmpd="sng" algn="ctr">
                  <a:solidFill>
                    <a:schemeClr val="accent3"/>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8F512E30-741C-EA0A-A3FE-14675CC5B5F9}"/>
                    </a:ext>
                  </a:extLst>
                </p:cNvPr>
                <p:cNvCxnSpPr>
                  <a:cxnSpLocks/>
                </p:cNvCxnSpPr>
                <p:nvPr/>
              </p:nvCxnSpPr>
              <p:spPr bwMode="auto">
                <a:xfrm>
                  <a:off x="10479881" y="3807531"/>
                  <a:ext cx="6905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40" name="Group 339">
                <a:extLst>
                  <a:ext uri="{FF2B5EF4-FFF2-40B4-BE49-F238E27FC236}">
                    <a16:creationId xmlns:a16="http://schemas.microsoft.com/office/drawing/2014/main" id="{DC7057D5-35D4-9235-4495-4800BF885187}"/>
                  </a:ext>
                </a:extLst>
              </p:cNvPr>
              <p:cNvGrpSpPr/>
              <p:nvPr/>
            </p:nvGrpSpPr>
            <p:grpSpPr>
              <a:xfrm>
                <a:off x="8342155" y="3018837"/>
                <a:ext cx="69057" cy="66199"/>
                <a:chOff x="10479881" y="3774281"/>
                <a:chExt cx="69057" cy="66199"/>
              </a:xfrm>
            </p:grpSpPr>
            <p:cxnSp>
              <p:nvCxnSpPr>
                <p:cNvPr id="341" name="Straight Connector 340">
                  <a:extLst>
                    <a:ext uri="{FF2B5EF4-FFF2-40B4-BE49-F238E27FC236}">
                      <a16:creationId xmlns:a16="http://schemas.microsoft.com/office/drawing/2014/main" id="{B7895650-6500-6E91-40CB-D39CD0A2AF9D}"/>
                    </a:ext>
                  </a:extLst>
                </p:cNvPr>
                <p:cNvCxnSpPr>
                  <a:cxnSpLocks/>
                </p:cNvCxnSpPr>
                <p:nvPr/>
              </p:nvCxnSpPr>
              <p:spPr bwMode="auto">
                <a:xfrm>
                  <a:off x="10513220" y="3774281"/>
                  <a:ext cx="0" cy="66199"/>
                </a:xfrm>
                <a:prstGeom prst="line">
                  <a:avLst/>
                </a:prstGeom>
                <a:noFill/>
                <a:ln w="19050" cap="flat" cmpd="sng" algn="ctr">
                  <a:solidFill>
                    <a:schemeClr val="accent3"/>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2CBB2D0D-D5A2-3C3F-8341-9FA63F7C61FC}"/>
                    </a:ext>
                  </a:extLst>
                </p:cNvPr>
                <p:cNvCxnSpPr>
                  <a:cxnSpLocks/>
                </p:cNvCxnSpPr>
                <p:nvPr/>
              </p:nvCxnSpPr>
              <p:spPr bwMode="auto">
                <a:xfrm>
                  <a:off x="10479881" y="3807531"/>
                  <a:ext cx="6905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43" name="Group 342">
                <a:extLst>
                  <a:ext uri="{FF2B5EF4-FFF2-40B4-BE49-F238E27FC236}">
                    <a16:creationId xmlns:a16="http://schemas.microsoft.com/office/drawing/2014/main" id="{821F1769-415F-CDD9-DE12-5E2E217A7215}"/>
                  </a:ext>
                </a:extLst>
              </p:cNvPr>
              <p:cNvGrpSpPr/>
              <p:nvPr/>
            </p:nvGrpSpPr>
            <p:grpSpPr>
              <a:xfrm>
                <a:off x="8309677" y="3018837"/>
                <a:ext cx="69057" cy="66199"/>
                <a:chOff x="10479881" y="3774281"/>
                <a:chExt cx="69057" cy="66199"/>
              </a:xfrm>
            </p:grpSpPr>
            <p:cxnSp>
              <p:nvCxnSpPr>
                <p:cNvPr id="344" name="Straight Connector 343">
                  <a:extLst>
                    <a:ext uri="{FF2B5EF4-FFF2-40B4-BE49-F238E27FC236}">
                      <a16:creationId xmlns:a16="http://schemas.microsoft.com/office/drawing/2014/main" id="{84B35018-6DB0-A38B-4E1B-ABCA735EE0B7}"/>
                    </a:ext>
                  </a:extLst>
                </p:cNvPr>
                <p:cNvCxnSpPr>
                  <a:cxnSpLocks/>
                </p:cNvCxnSpPr>
                <p:nvPr/>
              </p:nvCxnSpPr>
              <p:spPr bwMode="auto">
                <a:xfrm>
                  <a:off x="10513220" y="3774281"/>
                  <a:ext cx="0" cy="66199"/>
                </a:xfrm>
                <a:prstGeom prst="line">
                  <a:avLst/>
                </a:prstGeom>
                <a:noFill/>
                <a:ln w="19050" cap="flat" cmpd="sng" algn="ctr">
                  <a:solidFill>
                    <a:schemeClr val="accent3"/>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9C04287E-E19A-F41F-4F43-1943B601657B}"/>
                    </a:ext>
                  </a:extLst>
                </p:cNvPr>
                <p:cNvCxnSpPr>
                  <a:cxnSpLocks/>
                </p:cNvCxnSpPr>
                <p:nvPr/>
              </p:nvCxnSpPr>
              <p:spPr bwMode="auto">
                <a:xfrm>
                  <a:off x="10479881" y="3807531"/>
                  <a:ext cx="6905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46" name="Group 345">
                <a:extLst>
                  <a:ext uri="{FF2B5EF4-FFF2-40B4-BE49-F238E27FC236}">
                    <a16:creationId xmlns:a16="http://schemas.microsoft.com/office/drawing/2014/main" id="{263AB3F8-E99C-7CEF-2EB4-3903701D1A5A}"/>
                  </a:ext>
                </a:extLst>
              </p:cNvPr>
              <p:cNvGrpSpPr/>
              <p:nvPr/>
            </p:nvGrpSpPr>
            <p:grpSpPr>
              <a:xfrm>
                <a:off x="8239723" y="2903912"/>
                <a:ext cx="69057" cy="66199"/>
                <a:chOff x="10479881" y="3774281"/>
                <a:chExt cx="69057" cy="66199"/>
              </a:xfrm>
            </p:grpSpPr>
            <p:cxnSp>
              <p:nvCxnSpPr>
                <p:cNvPr id="347" name="Straight Connector 346">
                  <a:extLst>
                    <a:ext uri="{FF2B5EF4-FFF2-40B4-BE49-F238E27FC236}">
                      <a16:creationId xmlns:a16="http://schemas.microsoft.com/office/drawing/2014/main" id="{41DCD4E0-D16A-5EFC-8E6F-C6434229024B}"/>
                    </a:ext>
                  </a:extLst>
                </p:cNvPr>
                <p:cNvCxnSpPr>
                  <a:cxnSpLocks/>
                </p:cNvCxnSpPr>
                <p:nvPr/>
              </p:nvCxnSpPr>
              <p:spPr bwMode="auto">
                <a:xfrm>
                  <a:off x="10513220" y="3774281"/>
                  <a:ext cx="0" cy="66199"/>
                </a:xfrm>
                <a:prstGeom prst="line">
                  <a:avLst/>
                </a:prstGeom>
                <a:noFill/>
                <a:ln w="19050" cap="flat" cmpd="sng" algn="ctr">
                  <a:solidFill>
                    <a:schemeClr val="accent3"/>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12BDA892-D6DB-7EB2-5F5D-9FAE3944ECE1}"/>
                    </a:ext>
                  </a:extLst>
                </p:cNvPr>
                <p:cNvCxnSpPr>
                  <a:cxnSpLocks/>
                </p:cNvCxnSpPr>
                <p:nvPr/>
              </p:nvCxnSpPr>
              <p:spPr bwMode="auto">
                <a:xfrm>
                  <a:off x="10479881" y="3807531"/>
                  <a:ext cx="6905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49" name="Group 348">
                <a:extLst>
                  <a:ext uri="{FF2B5EF4-FFF2-40B4-BE49-F238E27FC236}">
                    <a16:creationId xmlns:a16="http://schemas.microsoft.com/office/drawing/2014/main" id="{950F9C72-247D-010C-318F-E3BADC2D750E}"/>
                  </a:ext>
                </a:extLst>
              </p:cNvPr>
              <p:cNvGrpSpPr/>
              <p:nvPr/>
            </p:nvGrpSpPr>
            <p:grpSpPr>
              <a:xfrm>
                <a:off x="8187257" y="2903912"/>
                <a:ext cx="69057" cy="66199"/>
                <a:chOff x="10479881" y="3774281"/>
                <a:chExt cx="69057" cy="66199"/>
              </a:xfrm>
            </p:grpSpPr>
            <p:cxnSp>
              <p:nvCxnSpPr>
                <p:cNvPr id="350" name="Straight Connector 349">
                  <a:extLst>
                    <a:ext uri="{FF2B5EF4-FFF2-40B4-BE49-F238E27FC236}">
                      <a16:creationId xmlns:a16="http://schemas.microsoft.com/office/drawing/2014/main" id="{B38DE990-4358-DF2F-48B1-1E934DFF1C3C}"/>
                    </a:ext>
                  </a:extLst>
                </p:cNvPr>
                <p:cNvCxnSpPr>
                  <a:cxnSpLocks/>
                </p:cNvCxnSpPr>
                <p:nvPr/>
              </p:nvCxnSpPr>
              <p:spPr bwMode="auto">
                <a:xfrm>
                  <a:off x="10513220" y="3774281"/>
                  <a:ext cx="0" cy="66199"/>
                </a:xfrm>
                <a:prstGeom prst="line">
                  <a:avLst/>
                </a:prstGeom>
                <a:noFill/>
                <a:ln w="19050" cap="flat" cmpd="sng" algn="ctr">
                  <a:solidFill>
                    <a:schemeClr val="accent3"/>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C02184FA-9E66-75A7-7E2D-B8C72838D235}"/>
                    </a:ext>
                  </a:extLst>
                </p:cNvPr>
                <p:cNvCxnSpPr>
                  <a:cxnSpLocks/>
                </p:cNvCxnSpPr>
                <p:nvPr/>
              </p:nvCxnSpPr>
              <p:spPr bwMode="auto">
                <a:xfrm>
                  <a:off x="10479881" y="3807531"/>
                  <a:ext cx="6905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52" name="Group 351">
                <a:extLst>
                  <a:ext uri="{FF2B5EF4-FFF2-40B4-BE49-F238E27FC236}">
                    <a16:creationId xmlns:a16="http://schemas.microsoft.com/office/drawing/2014/main" id="{2C5B7A14-792D-957C-ABEF-CEE1D675622A}"/>
                  </a:ext>
                </a:extLst>
              </p:cNvPr>
              <p:cNvGrpSpPr/>
              <p:nvPr/>
            </p:nvGrpSpPr>
            <p:grpSpPr>
              <a:xfrm>
                <a:off x="8089821" y="2903912"/>
                <a:ext cx="69057" cy="66199"/>
                <a:chOff x="10479881" y="3774281"/>
                <a:chExt cx="69057" cy="66199"/>
              </a:xfrm>
            </p:grpSpPr>
            <p:cxnSp>
              <p:nvCxnSpPr>
                <p:cNvPr id="353" name="Straight Connector 352">
                  <a:extLst>
                    <a:ext uri="{FF2B5EF4-FFF2-40B4-BE49-F238E27FC236}">
                      <a16:creationId xmlns:a16="http://schemas.microsoft.com/office/drawing/2014/main" id="{70731BF5-07B7-A425-1949-B4817D0C0D04}"/>
                    </a:ext>
                  </a:extLst>
                </p:cNvPr>
                <p:cNvCxnSpPr>
                  <a:cxnSpLocks/>
                </p:cNvCxnSpPr>
                <p:nvPr/>
              </p:nvCxnSpPr>
              <p:spPr bwMode="auto">
                <a:xfrm>
                  <a:off x="10513220" y="3774281"/>
                  <a:ext cx="0" cy="66199"/>
                </a:xfrm>
                <a:prstGeom prst="line">
                  <a:avLst/>
                </a:prstGeom>
                <a:noFill/>
                <a:ln w="19050" cap="flat" cmpd="sng" algn="ctr">
                  <a:solidFill>
                    <a:schemeClr val="accent3"/>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33DBB1F5-B23E-8A8D-BB63-0D3FF3254538}"/>
                    </a:ext>
                  </a:extLst>
                </p:cNvPr>
                <p:cNvCxnSpPr>
                  <a:cxnSpLocks/>
                </p:cNvCxnSpPr>
                <p:nvPr/>
              </p:nvCxnSpPr>
              <p:spPr bwMode="auto">
                <a:xfrm>
                  <a:off x="10479881" y="3807531"/>
                  <a:ext cx="6905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55" name="Group 354">
                <a:extLst>
                  <a:ext uri="{FF2B5EF4-FFF2-40B4-BE49-F238E27FC236}">
                    <a16:creationId xmlns:a16="http://schemas.microsoft.com/office/drawing/2014/main" id="{A35F6650-810A-5C53-3228-0E88855DB1D3}"/>
                  </a:ext>
                </a:extLst>
              </p:cNvPr>
              <p:cNvGrpSpPr/>
              <p:nvPr/>
            </p:nvGrpSpPr>
            <p:grpSpPr>
              <a:xfrm>
                <a:off x="8049848" y="2903912"/>
                <a:ext cx="69057" cy="66199"/>
                <a:chOff x="10479881" y="3774281"/>
                <a:chExt cx="69057" cy="66199"/>
              </a:xfrm>
            </p:grpSpPr>
            <p:cxnSp>
              <p:nvCxnSpPr>
                <p:cNvPr id="356" name="Straight Connector 355">
                  <a:extLst>
                    <a:ext uri="{FF2B5EF4-FFF2-40B4-BE49-F238E27FC236}">
                      <a16:creationId xmlns:a16="http://schemas.microsoft.com/office/drawing/2014/main" id="{E2DC642E-4059-9353-E195-6BB685F39455}"/>
                    </a:ext>
                  </a:extLst>
                </p:cNvPr>
                <p:cNvCxnSpPr>
                  <a:cxnSpLocks/>
                </p:cNvCxnSpPr>
                <p:nvPr/>
              </p:nvCxnSpPr>
              <p:spPr bwMode="auto">
                <a:xfrm>
                  <a:off x="10513220" y="3774281"/>
                  <a:ext cx="0" cy="66199"/>
                </a:xfrm>
                <a:prstGeom prst="line">
                  <a:avLst/>
                </a:prstGeom>
                <a:noFill/>
                <a:ln w="19050" cap="flat" cmpd="sng" algn="ctr">
                  <a:solidFill>
                    <a:schemeClr val="accent3"/>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FC1F973F-4F63-F552-8D3B-9C4D4CE106DF}"/>
                    </a:ext>
                  </a:extLst>
                </p:cNvPr>
                <p:cNvCxnSpPr>
                  <a:cxnSpLocks/>
                </p:cNvCxnSpPr>
                <p:nvPr/>
              </p:nvCxnSpPr>
              <p:spPr bwMode="auto">
                <a:xfrm>
                  <a:off x="10479881" y="3807531"/>
                  <a:ext cx="6905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58" name="Group 357">
                <a:extLst>
                  <a:ext uri="{FF2B5EF4-FFF2-40B4-BE49-F238E27FC236}">
                    <a16:creationId xmlns:a16="http://schemas.microsoft.com/office/drawing/2014/main" id="{C05B7DE4-AB8E-1904-A733-30241F5A62C9}"/>
                  </a:ext>
                </a:extLst>
              </p:cNvPr>
              <p:cNvGrpSpPr/>
              <p:nvPr/>
            </p:nvGrpSpPr>
            <p:grpSpPr>
              <a:xfrm>
                <a:off x="7952412" y="2813971"/>
                <a:ext cx="69057" cy="66199"/>
                <a:chOff x="10479881" y="3774281"/>
                <a:chExt cx="69057" cy="66199"/>
              </a:xfrm>
            </p:grpSpPr>
            <p:cxnSp>
              <p:nvCxnSpPr>
                <p:cNvPr id="359" name="Straight Connector 358">
                  <a:extLst>
                    <a:ext uri="{FF2B5EF4-FFF2-40B4-BE49-F238E27FC236}">
                      <a16:creationId xmlns:a16="http://schemas.microsoft.com/office/drawing/2014/main" id="{55A2A481-9DD9-D963-95BE-1C5F0E237CC1}"/>
                    </a:ext>
                  </a:extLst>
                </p:cNvPr>
                <p:cNvCxnSpPr>
                  <a:cxnSpLocks/>
                </p:cNvCxnSpPr>
                <p:nvPr/>
              </p:nvCxnSpPr>
              <p:spPr bwMode="auto">
                <a:xfrm>
                  <a:off x="10513220" y="3774281"/>
                  <a:ext cx="0" cy="66199"/>
                </a:xfrm>
                <a:prstGeom prst="line">
                  <a:avLst/>
                </a:prstGeom>
                <a:noFill/>
                <a:ln w="19050" cap="flat" cmpd="sng" algn="ctr">
                  <a:solidFill>
                    <a:schemeClr val="accent3"/>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BEF4193D-8679-4BD0-456E-0EDC72F38E7B}"/>
                    </a:ext>
                  </a:extLst>
                </p:cNvPr>
                <p:cNvCxnSpPr>
                  <a:cxnSpLocks/>
                </p:cNvCxnSpPr>
                <p:nvPr/>
              </p:nvCxnSpPr>
              <p:spPr bwMode="auto">
                <a:xfrm>
                  <a:off x="10479881" y="3807531"/>
                  <a:ext cx="6905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61" name="Group 360">
                <a:extLst>
                  <a:ext uri="{FF2B5EF4-FFF2-40B4-BE49-F238E27FC236}">
                    <a16:creationId xmlns:a16="http://schemas.microsoft.com/office/drawing/2014/main" id="{6ED5799C-D536-A2FF-A893-D1A3006C65AC}"/>
                  </a:ext>
                </a:extLst>
              </p:cNvPr>
              <p:cNvGrpSpPr/>
              <p:nvPr/>
            </p:nvGrpSpPr>
            <p:grpSpPr>
              <a:xfrm>
                <a:off x="7795016" y="2731525"/>
                <a:ext cx="69057" cy="66199"/>
                <a:chOff x="10479881" y="3774281"/>
                <a:chExt cx="69057" cy="66199"/>
              </a:xfrm>
            </p:grpSpPr>
            <p:cxnSp>
              <p:nvCxnSpPr>
                <p:cNvPr id="362" name="Straight Connector 361">
                  <a:extLst>
                    <a:ext uri="{FF2B5EF4-FFF2-40B4-BE49-F238E27FC236}">
                      <a16:creationId xmlns:a16="http://schemas.microsoft.com/office/drawing/2014/main" id="{D3D67E94-96CE-0BD2-64BA-A4573BD16598}"/>
                    </a:ext>
                  </a:extLst>
                </p:cNvPr>
                <p:cNvCxnSpPr>
                  <a:cxnSpLocks/>
                </p:cNvCxnSpPr>
                <p:nvPr/>
              </p:nvCxnSpPr>
              <p:spPr bwMode="auto">
                <a:xfrm>
                  <a:off x="10513220" y="3774281"/>
                  <a:ext cx="0" cy="66199"/>
                </a:xfrm>
                <a:prstGeom prst="line">
                  <a:avLst/>
                </a:prstGeom>
                <a:noFill/>
                <a:ln w="19050" cap="flat" cmpd="sng" algn="ctr">
                  <a:solidFill>
                    <a:schemeClr val="accent3"/>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74DB94E8-07C3-0CB8-6B59-92B8389DC973}"/>
                    </a:ext>
                  </a:extLst>
                </p:cNvPr>
                <p:cNvCxnSpPr>
                  <a:cxnSpLocks/>
                </p:cNvCxnSpPr>
                <p:nvPr/>
              </p:nvCxnSpPr>
              <p:spPr bwMode="auto">
                <a:xfrm>
                  <a:off x="10479881" y="3807531"/>
                  <a:ext cx="6905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64" name="Group 363">
                <a:extLst>
                  <a:ext uri="{FF2B5EF4-FFF2-40B4-BE49-F238E27FC236}">
                    <a16:creationId xmlns:a16="http://schemas.microsoft.com/office/drawing/2014/main" id="{8431C180-875C-B951-F1E2-C629ED46FE63}"/>
                  </a:ext>
                </a:extLst>
              </p:cNvPr>
              <p:cNvGrpSpPr/>
              <p:nvPr/>
            </p:nvGrpSpPr>
            <p:grpSpPr>
              <a:xfrm>
                <a:off x="7655108" y="2654076"/>
                <a:ext cx="69057" cy="66199"/>
                <a:chOff x="10479881" y="3774281"/>
                <a:chExt cx="69057" cy="66199"/>
              </a:xfrm>
            </p:grpSpPr>
            <p:cxnSp>
              <p:nvCxnSpPr>
                <p:cNvPr id="365" name="Straight Connector 364">
                  <a:extLst>
                    <a:ext uri="{FF2B5EF4-FFF2-40B4-BE49-F238E27FC236}">
                      <a16:creationId xmlns:a16="http://schemas.microsoft.com/office/drawing/2014/main" id="{E95A3571-221F-0217-A8A4-8E4A85341912}"/>
                    </a:ext>
                  </a:extLst>
                </p:cNvPr>
                <p:cNvCxnSpPr>
                  <a:cxnSpLocks/>
                </p:cNvCxnSpPr>
                <p:nvPr/>
              </p:nvCxnSpPr>
              <p:spPr bwMode="auto">
                <a:xfrm>
                  <a:off x="10513220" y="3774281"/>
                  <a:ext cx="0" cy="66199"/>
                </a:xfrm>
                <a:prstGeom prst="line">
                  <a:avLst/>
                </a:prstGeom>
                <a:noFill/>
                <a:ln w="19050" cap="flat" cmpd="sng" algn="ctr">
                  <a:solidFill>
                    <a:schemeClr val="accent3"/>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BF61AF1D-C184-BA1F-789F-1DC566D543E6}"/>
                    </a:ext>
                  </a:extLst>
                </p:cNvPr>
                <p:cNvCxnSpPr>
                  <a:cxnSpLocks/>
                </p:cNvCxnSpPr>
                <p:nvPr/>
              </p:nvCxnSpPr>
              <p:spPr bwMode="auto">
                <a:xfrm>
                  <a:off x="10479881" y="3807531"/>
                  <a:ext cx="69057"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67" name="Group 366">
              <a:extLst>
                <a:ext uri="{FF2B5EF4-FFF2-40B4-BE49-F238E27FC236}">
                  <a16:creationId xmlns:a16="http://schemas.microsoft.com/office/drawing/2014/main" id="{5076F0E7-02D8-BB8D-A76C-34E682268B2A}"/>
                </a:ext>
              </a:extLst>
            </p:cNvPr>
            <p:cNvGrpSpPr/>
            <p:nvPr/>
          </p:nvGrpSpPr>
          <p:grpSpPr>
            <a:xfrm>
              <a:off x="7517698" y="2504175"/>
              <a:ext cx="69057" cy="66199"/>
              <a:chOff x="10479881" y="3774281"/>
              <a:chExt cx="69057" cy="66199"/>
            </a:xfrm>
          </p:grpSpPr>
          <p:cxnSp>
            <p:nvCxnSpPr>
              <p:cNvPr id="368" name="Straight Connector 367">
                <a:extLst>
                  <a:ext uri="{FF2B5EF4-FFF2-40B4-BE49-F238E27FC236}">
                    <a16:creationId xmlns:a16="http://schemas.microsoft.com/office/drawing/2014/main" id="{439B1E88-4506-36E3-F857-4E67E4B39A3D}"/>
                  </a:ext>
                </a:extLst>
              </p:cNvPr>
              <p:cNvCxnSpPr>
                <a:cxnSpLocks/>
              </p:cNvCxnSpPr>
              <p:nvPr/>
            </p:nvCxnSpPr>
            <p:spPr bwMode="auto">
              <a:xfrm>
                <a:off x="10513220" y="3774281"/>
                <a:ext cx="0" cy="66199"/>
              </a:xfrm>
              <a:prstGeom prst="line">
                <a:avLst/>
              </a:prstGeom>
              <a:noFill/>
              <a:ln w="19050" cap="flat" cmpd="sng" algn="ctr">
                <a:solidFill>
                  <a:schemeClr val="accent3"/>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E41FD413-E69F-04FE-0872-E38DCD72698F}"/>
                  </a:ext>
                </a:extLst>
              </p:cNvPr>
              <p:cNvCxnSpPr>
                <a:cxnSpLocks/>
              </p:cNvCxnSpPr>
              <p:nvPr/>
            </p:nvCxnSpPr>
            <p:spPr bwMode="auto">
              <a:xfrm>
                <a:off x="10479881" y="3807531"/>
                <a:ext cx="6905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70" name="Group 369">
              <a:extLst>
                <a:ext uri="{FF2B5EF4-FFF2-40B4-BE49-F238E27FC236}">
                  <a16:creationId xmlns:a16="http://schemas.microsoft.com/office/drawing/2014/main" id="{244F93DE-9B2D-A068-3AF2-FFF695AFD8D0}"/>
                </a:ext>
              </a:extLst>
            </p:cNvPr>
            <p:cNvGrpSpPr/>
            <p:nvPr/>
          </p:nvGrpSpPr>
          <p:grpSpPr>
            <a:xfrm>
              <a:off x="7465232" y="2504175"/>
              <a:ext cx="69057" cy="66199"/>
              <a:chOff x="10479881" y="3774281"/>
              <a:chExt cx="69057" cy="66199"/>
            </a:xfrm>
          </p:grpSpPr>
          <p:cxnSp>
            <p:nvCxnSpPr>
              <p:cNvPr id="371" name="Straight Connector 370">
                <a:extLst>
                  <a:ext uri="{FF2B5EF4-FFF2-40B4-BE49-F238E27FC236}">
                    <a16:creationId xmlns:a16="http://schemas.microsoft.com/office/drawing/2014/main" id="{016F865E-F538-EBF8-743B-15449D516575}"/>
                  </a:ext>
                </a:extLst>
              </p:cNvPr>
              <p:cNvCxnSpPr>
                <a:cxnSpLocks/>
              </p:cNvCxnSpPr>
              <p:nvPr/>
            </p:nvCxnSpPr>
            <p:spPr bwMode="auto">
              <a:xfrm>
                <a:off x="10513220" y="3774281"/>
                <a:ext cx="0" cy="66199"/>
              </a:xfrm>
              <a:prstGeom prst="line">
                <a:avLst/>
              </a:prstGeom>
              <a:noFill/>
              <a:ln w="19050" cap="flat" cmpd="sng" algn="ctr">
                <a:solidFill>
                  <a:schemeClr val="accent3"/>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0AAEFDB9-A2F0-A0D0-F443-CCC41C7DEBBF}"/>
                  </a:ext>
                </a:extLst>
              </p:cNvPr>
              <p:cNvCxnSpPr>
                <a:cxnSpLocks/>
              </p:cNvCxnSpPr>
              <p:nvPr/>
            </p:nvCxnSpPr>
            <p:spPr bwMode="auto">
              <a:xfrm>
                <a:off x="10479881" y="3807531"/>
                <a:ext cx="69057" cy="0"/>
              </a:xfrm>
              <a:prstGeom prst="line">
                <a:avLst/>
              </a:prstGeom>
              <a:noFill/>
              <a:ln w="19050" cap="flat" cmpd="sng" algn="ctr">
                <a:solidFill>
                  <a:schemeClr val="accent3"/>
                </a:solidFill>
                <a:prstDash val="solid"/>
                <a:round/>
                <a:headEnd type="none" w="med" len="med"/>
                <a:tailEnd type="none" w="med" len="med"/>
              </a:ln>
              <a:effectLst/>
            </p:spPr>
          </p:cxnSp>
        </p:grpSp>
      </p:grpSp>
      <p:sp>
        <p:nvSpPr>
          <p:cNvPr id="378" name="TextBox 377">
            <a:extLst>
              <a:ext uri="{FF2B5EF4-FFF2-40B4-BE49-F238E27FC236}">
                <a16:creationId xmlns:a16="http://schemas.microsoft.com/office/drawing/2014/main" id="{3163D333-5D22-6202-2ED9-216E3BA3346D}"/>
              </a:ext>
            </a:extLst>
          </p:cNvPr>
          <p:cNvSpPr txBox="1"/>
          <p:nvPr/>
        </p:nvSpPr>
        <p:spPr bwMode="auto">
          <a:xfrm>
            <a:off x="9608652" y="3767028"/>
            <a:ext cx="1263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err="1">
                <a:ln>
                  <a:noFill/>
                </a:ln>
                <a:solidFill>
                  <a:srgbClr val="000000"/>
                </a:solidFill>
                <a:effectLst/>
                <a:uLnTx/>
                <a:uFillTx/>
                <a:latin typeface="Calibri (body)"/>
                <a:ea typeface="+mn-ea"/>
                <a:cs typeface="+mn-cs"/>
              </a:rPr>
              <a:t>Cabozantinib</a:t>
            </a:r>
            <a:endParaRPr kumimoji="0" lang="en-US" sz="1600" b="0" i="0" u="none" strike="noStrike" kern="1200" cap="none" spc="0" normalizeH="0" baseline="0" noProof="0">
              <a:ln>
                <a:noFill/>
              </a:ln>
              <a:solidFill>
                <a:srgbClr val="000000"/>
              </a:solidFill>
              <a:effectLst/>
              <a:uLnTx/>
              <a:uFillTx/>
              <a:latin typeface="Calibri (body)"/>
              <a:ea typeface="+mn-ea"/>
              <a:cs typeface="+mn-cs"/>
            </a:endParaRPr>
          </a:p>
        </p:txBody>
      </p:sp>
      <p:sp>
        <p:nvSpPr>
          <p:cNvPr id="379" name="TextBox 378">
            <a:extLst>
              <a:ext uri="{FF2B5EF4-FFF2-40B4-BE49-F238E27FC236}">
                <a16:creationId xmlns:a16="http://schemas.microsoft.com/office/drawing/2014/main" id="{D997A3F0-89F3-CA38-FA1D-F06D6E676152}"/>
              </a:ext>
            </a:extLst>
          </p:cNvPr>
          <p:cNvSpPr txBox="1"/>
          <p:nvPr/>
        </p:nvSpPr>
        <p:spPr bwMode="auto">
          <a:xfrm>
            <a:off x="8355910" y="3423986"/>
            <a:ext cx="8402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Placebo</a:t>
            </a:r>
          </a:p>
        </p:txBody>
      </p:sp>
      <p:sp>
        <p:nvSpPr>
          <p:cNvPr id="380" name="TextBox 379">
            <a:extLst>
              <a:ext uri="{FF2B5EF4-FFF2-40B4-BE49-F238E27FC236}">
                <a16:creationId xmlns:a16="http://schemas.microsoft.com/office/drawing/2014/main" id="{517E4074-67F6-1E14-7B98-AD3317E9FFF5}"/>
              </a:ext>
            </a:extLst>
          </p:cNvPr>
          <p:cNvSpPr txBox="1"/>
          <p:nvPr/>
        </p:nvSpPr>
        <p:spPr bwMode="auto">
          <a:xfrm>
            <a:off x="9640597" y="2942238"/>
            <a:ext cx="20255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HR for death: 0.95 </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(95% Cl: 0.45-2.00)</a:t>
            </a:r>
            <a:endPar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graphicFrame>
        <p:nvGraphicFramePr>
          <p:cNvPr id="381" name="Table 380">
            <a:extLst>
              <a:ext uri="{FF2B5EF4-FFF2-40B4-BE49-F238E27FC236}">
                <a16:creationId xmlns:a16="http://schemas.microsoft.com/office/drawing/2014/main" id="{BE17879F-BD91-BCF5-A0C5-86036288B535}"/>
              </a:ext>
            </a:extLst>
          </p:cNvPr>
          <p:cNvGraphicFramePr>
            <a:graphicFrameLocks noGrp="1"/>
          </p:cNvGraphicFramePr>
          <p:nvPr>
            <p:extLst>
              <p:ext uri="{D42A27DB-BD31-4B8C-83A1-F6EECF244321}">
                <p14:modId xmlns:p14="http://schemas.microsoft.com/office/powerpoint/2010/main" val="2223625608"/>
              </p:ext>
            </p:extLst>
          </p:nvPr>
        </p:nvGraphicFramePr>
        <p:xfrm>
          <a:off x="8168761" y="1789316"/>
          <a:ext cx="3629427" cy="1082675"/>
        </p:xfrm>
        <a:graphic>
          <a:graphicData uri="http://schemas.openxmlformats.org/drawingml/2006/table">
            <a:tbl>
              <a:tblPr firstRow="1" bandRow="1">
                <a:tableStyleId>{5C22544A-7EE6-4342-B048-85BDC9FD1C3A}</a:tableStyleId>
              </a:tblPr>
              <a:tblGrid>
                <a:gridCol w="1021207">
                  <a:extLst>
                    <a:ext uri="{9D8B030D-6E8A-4147-A177-3AD203B41FA5}">
                      <a16:colId xmlns:a16="http://schemas.microsoft.com/office/drawing/2014/main" val="3785295252"/>
                    </a:ext>
                  </a:extLst>
                </a:gridCol>
                <a:gridCol w="1047255">
                  <a:extLst>
                    <a:ext uri="{9D8B030D-6E8A-4147-A177-3AD203B41FA5}">
                      <a16:colId xmlns:a16="http://schemas.microsoft.com/office/drawing/2014/main" val="597252427"/>
                    </a:ext>
                  </a:extLst>
                </a:gridCol>
                <a:gridCol w="1560965">
                  <a:extLst>
                    <a:ext uri="{9D8B030D-6E8A-4147-A177-3AD203B41FA5}">
                      <a16:colId xmlns:a16="http://schemas.microsoft.com/office/drawing/2014/main" val="4056780482"/>
                    </a:ext>
                  </a:extLst>
                </a:gridCol>
              </a:tblGrid>
              <a:tr h="244703">
                <a:tc>
                  <a:txBody>
                    <a:bodyPr/>
                    <a:lstStyle/>
                    <a:p>
                      <a:endParaRPr lang="en-US" sz="120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0000"/>
                        </a:lnSpc>
                      </a:pPr>
                      <a:r>
                        <a:rPr lang="en-US" sz="1200">
                          <a:solidFill>
                            <a:schemeClr val="bg1"/>
                          </a:solidFill>
                        </a:rPr>
                        <a:t>No. of Events/ Total No.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80000"/>
                        </a:lnSpc>
                      </a:pPr>
                      <a:r>
                        <a:rPr lang="en-US" sz="1200">
                          <a:solidFill>
                            <a:schemeClr val="bg1"/>
                          </a:solidFill>
                        </a:rPr>
                        <a:t>Median Overall Survival (95% Cl)</a:t>
                      </a:r>
                    </a:p>
                    <a:p>
                      <a:pPr algn="ctr">
                        <a:lnSpc>
                          <a:spcPct val="80000"/>
                        </a:lnSpc>
                      </a:pPr>
                      <a:r>
                        <a:rPr lang="en-US" sz="1200" b="0" i="0">
                          <a:solidFill>
                            <a:schemeClr val="bg1"/>
                          </a:solidFill>
                        </a:rPr>
                        <a:t>mo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51550518"/>
                  </a:ext>
                </a:extLst>
              </a:tr>
              <a:tr h="125698">
                <a:tc>
                  <a:txBody>
                    <a:bodyPr/>
                    <a:lstStyle/>
                    <a:p>
                      <a:pPr algn="ctr"/>
                      <a:r>
                        <a:rPr lang="en-US" sz="1200" err="1">
                          <a:solidFill>
                            <a:schemeClr val="bg1"/>
                          </a:solidFill>
                        </a:rPr>
                        <a:t>Cabozantinib</a:t>
                      </a:r>
                      <a:endParaRPr lang="en-US" sz="120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200">
                          <a:solidFill>
                            <a:schemeClr val="bg1"/>
                          </a:solidFill>
                        </a:rPr>
                        <a:t>21/64</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200">
                          <a:solidFill>
                            <a:schemeClr val="bg1"/>
                          </a:solidFill>
                        </a:rPr>
                        <a:t>40.0 (31.3-NE)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985583"/>
                  </a:ext>
                </a:extLst>
              </a:tr>
              <a:tr h="125698">
                <a:tc>
                  <a:txBody>
                    <a:bodyPr/>
                    <a:lstStyle/>
                    <a:p>
                      <a:pPr algn="ctr"/>
                      <a:r>
                        <a:rPr lang="en-US" sz="1200">
                          <a:solidFill>
                            <a:schemeClr val="bg1"/>
                          </a:solidFill>
                        </a:rPr>
                        <a:t>Placebo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a:solidFill>
                            <a:schemeClr val="bg1"/>
                          </a:solidFill>
                        </a:rPr>
                        <a:t>11/31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a:solidFill>
                            <a:schemeClr val="bg1"/>
                          </a:solidFill>
                        </a:rPr>
                        <a:t>31.1 (23.4-NE)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75479237"/>
                  </a:ext>
                </a:extLst>
              </a:tr>
            </a:tbl>
          </a:graphicData>
        </a:graphic>
      </p:graphicFrame>
      <p:sp>
        <p:nvSpPr>
          <p:cNvPr id="383" name="TextBox 382">
            <a:extLst>
              <a:ext uri="{FF2B5EF4-FFF2-40B4-BE49-F238E27FC236}">
                <a16:creationId xmlns:a16="http://schemas.microsoft.com/office/drawing/2014/main" id="{E480AB66-11C5-E039-D009-8C5F71F5EF3E}"/>
              </a:ext>
            </a:extLst>
          </p:cNvPr>
          <p:cNvSpPr txBox="1"/>
          <p:nvPr/>
        </p:nvSpPr>
        <p:spPr bwMode="auto">
          <a:xfrm>
            <a:off x="6192438" y="5645579"/>
            <a:ext cx="1400865"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80000"/>
              </a:lnSpc>
              <a:spcBef>
                <a:spcPts val="0"/>
              </a:spcBef>
              <a:spcAft>
                <a:spcPct val="0"/>
              </a:spcAft>
              <a:buClrTx/>
              <a:buSzTx/>
              <a:buFontTx/>
              <a:buNone/>
              <a:tabLst/>
              <a:defRPr/>
            </a:pP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Cabozantinib</a:t>
            </a: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8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Placebo</a:t>
            </a:r>
          </a:p>
        </p:txBody>
      </p:sp>
      <p:sp>
        <p:nvSpPr>
          <p:cNvPr id="384" name="TextBox 383">
            <a:extLst>
              <a:ext uri="{FF2B5EF4-FFF2-40B4-BE49-F238E27FC236}">
                <a16:creationId xmlns:a16="http://schemas.microsoft.com/office/drawing/2014/main" id="{943541BA-8ED6-99FD-B66C-CE1B4C208E35}"/>
              </a:ext>
            </a:extLst>
          </p:cNvPr>
          <p:cNvSpPr txBox="1"/>
          <p:nvPr/>
        </p:nvSpPr>
        <p:spPr bwMode="auto">
          <a:xfrm>
            <a:off x="7219683" y="5645579"/>
            <a:ext cx="3983436"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80000"/>
              </a:lnSpc>
              <a:spcBef>
                <a:spcPts val="0"/>
              </a:spcBef>
              <a:spcAft>
                <a:spcPct val="0"/>
              </a:spcAft>
              <a:buClrTx/>
              <a:buSzTx/>
              <a:buFontTx/>
              <a:buNone/>
              <a:tabLst>
                <a:tab pos="601663" algn="l"/>
                <a:tab pos="1262063" algn="l"/>
                <a:tab pos="1946275" algn="l"/>
                <a:tab pos="2593975" algn="l"/>
                <a:tab pos="3243263" algn="l"/>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64(0)	47(10)	18(29)	9(36)	1(42)	0(43)</a:t>
            </a:r>
          </a:p>
          <a:p>
            <a:pPr marL="0" marR="0" lvl="0" indent="0" algn="l" defTabSz="914400" rtl="0" eaLnBrk="1" fontAlgn="auto" latinLnBrk="0" hangingPunct="1">
              <a:lnSpc>
                <a:spcPct val="80000"/>
              </a:lnSpc>
              <a:spcBef>
                <a:spcPts val="0"/>
              </a:spcBef>
              <a:spcAft>
                <a:spcPct val="0"/>
              </a:spcAft>
              <a:buClrTx/>
              <a:buSzTx/>
              <a:buFontTx/>
              <a:buNone/>
              <a:tabLst>
                <a:tab pos="601663" algn="l"/>
                <a:tab pos="1262063" algn="l"/>
                <a:tab pos="1946275" algn="l"/>
                <a:tab pos="2593975" algn="l"/>
                <a:tab pos="3243263" algn="l"/>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31(0)	21(5)	10(12)	4(16)	3(17)	0(20)</a:t>
            </a:r>
          </a:p>
        </p:txBody>
      </p:sp>
      <p:sp>
        <p:nvSpPr>
          <p:cNvPr id="387" name="TextBox 386">
            <a:extLst>
              <a:ext uri="{FF2B5EF4-FFF2-40B4-BE49-F238E27FC236}">
                <a16:creationId xmlns:a16="http://schemas.microsoft.com/office/drawing/2014/main" id="{DB197F5B-2A37-C8A5-B0EE-AA5B359752AE}"/>
              </a:ext>
            </a:extLst>
          </p:cNvPr>
          <p:cNvSpPr txBox="1"/>
          <p:nvPr/>
        </p:nvSpPr>
        <p:spPr bwMode="auto">
          <a:xfrm>
            <a:off x="6217330" y="5186466"/>
            <a:ext cx="1663866"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8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No. at Risk (no. with censored data)</a:t>
            </a:r>
          </a:p>
        </p:txBody>
      </p:sp>
    </p:spTree>
    <p:extLst>
      <p:ext uri="{BB962C8B-B14F-4D97-AF65-F5344CB8AC3E}">
        <p14:creationId xmlns:p14="http://schemas.microsoft.com/office/powerpoint/2010/main" val="32130234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6061C-E922-A2F8-78C3-E2C85C61DAE5}"/>
              </a:ext>
            </a:extLst>
          </p:cNvPr>
          <p:cNvSpPr>
            <a:spLocks noGrp="1"/>
          </p:cNvSpPr>
          <p:nvPr>
            <p:ph type="title"/>
          </p:nvPr>
        </p:nvSpPr>
        <p:spPr/>
        <p:txBody>
          <a:bodyPr/>
          <a:lstStyle/>
          <a:p>
            <a:r>
              <a:rPr lang="en-US"/>
              <a:t>CABINET: Confirmed Objective Response (BICR)</a:t>
            </a:r>
          </a:p>
        </p:txBody>
      </p:sp>
      <p:sp>
        <p:nvSpPr>
          <p:cNvPr id="4" name="TextBox 3">
            <a:extLst>
              <a:ext uri="{FF2B5EF4-FFF2-40B4-BE49-F238E27FC236}">
                <a16:creationId xmlns:a16="http://schemas.microsoft.com/office/drawing/2014/main" id="{A34D2AA7-C4D0-1E39-58C6-AB739ED64730}"/>
              </a:ext>
            </a:extLst>
          </p:cNvPr>
          <p:cNvSpPr txBox="1"/>
          <p:nvPr/>
        </p:nvSpPr>
        <p:spPr bwMode="auto">
          <a:xfrm>
            <a:off x="411480" y="6364224"/>
            <a:ext cx="61033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a:ea typeface="+mn-ea"/>
                <a:cs typeface="Arial" panose="020B0604020202020204" pitchFamily="34" charset="0"/>
              </a:rPr>
              <a:t>Chan. Ann Oncol. 2023;35(Suppl 2):S749.</a:t>
            </a:r>
          </a:p>
        </p:txBody>
      </p:sp>
      <p:sp>
        <p:nvSpPr>
          <p:cNvPr id="3" name="TextBox 2">
            <a:extLst>
              <a:ext uri="{FF2B5EF4-FFF2-40B4-BE49-F238E27FC236}">
                <a16:creationId xmlns:a16="http://schemas.microsoft.com/office/drawing/2014/main" id="{7787AD1A-CD69-D189-BF34-BE192BE8EEB6}"/>
              </a:ext>
            </a:extLst>
          </p:cNvPr>
          <p:cNvSpPr txBox="1"/>
          <p:nvPr/>
        </p:nvSpPr>
        <p:spPr bwMode="auto">
          <a:xfrm>
            <a:off x="2713094" y="1494425"/>
            <a:ext cx="14943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epNET</a:t>
            </a: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Cohort</a:t>
            </a:r>
          </a:p>
        </p:txBody>
      </p:sp>
      <p:sp>
        <p:nvSpPr>
          <p:cNvPr id="5" name="TextBox 4">
            <a:extLst>
              <a:ext uri="{FF2B5EF4-FFF2-40B4-BE49-F238E27FC236}">
                <a16:creationId xmlns:a16="http://schemas.microsoft.com/office/drawing/2014/main" id="{6FA20C6C-9D7C-B632-37EE-597178D1E468}"/>
              </a:ext>
            </a:extLst>
          </p:cNvPr>
          <p:cNvSpPr txBox="1"/>
          <p:nvPr/>
        </p:nvSpPr>
        <p:spPr bwMode="auto">
          <a:xfrm>
            <a:off x="9035709" y="1494425"/>
            <a:ext cx="13933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pNET</a:t>
            </a: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Cohort</a:t>
            </a:r>
          </a:p>
        </p:txBody>
      </p:sp>
      <p:sp>
        <p:nvSpPr>
          <p:cNvPr id="6" name="TextBox 5">
            <a:extLst>
              <a:ext uri="{FF2B5EF4-FFF2-40B4-BE49-F238E27FC236}">
                <a16:creationId xmlns:a16="http://schemas.microsoft.com/office/drawing/2014/main" id="{2FA1E54F-1868-77E9-617F-177A88FFA002}"/>
              </a:ext>
            </a:extLst>
          </p:cNvPr>
          <p:cNvSpPr txBox="1"/>
          <p:nvPr/>
        </p:nvSpPr>
        <p:spPr bwMode="auto">
          <a:xfrm>
            <a:off x="1580667" y="2184795"/>
            <a:ext cx="15093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Carbozantinib</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7" name="TextBox 6">
            <a:extLst>
              <a:ext uri="{FF2B5EF4-FFF2-40B4-BE49-F238E27FC236}">
                <a16:creationId xmlns:a16="http://schemas.microsoft.com/office/drawing/2014/main" id="{3C7FAB85-CA64-10F5-D9CC-6DE9B41296F6}"/>
              </a:ext>
            </a:extLst>
          </p:cNvPr>
          <p:cNvSpPr txBox="1"/>
          <p:nvPr/>
        </p:nvSpPr>
        <p:spPr bwMode="auto">
          <a:xfrm>
            <a:off x="8245816" y="2184795"/>
            <a:ext cx="15093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Carbozantinib</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9" name="TextBox 8">
            <a:extLst>
              <a:ext uri="{FF2B5EF4-FFF2-40B4-BE49-F238E27FC236}">
                <a16:creationId xmlns:a16="http://schemas.microsoft.com/office/drawing/2014/main" id="{2128463D-4135-96DE-9673-E44E9FC44E68}"/>
              </a:ext>
            </a:extLst>
          </p:cNvPr>
          <p:cNvSpPr txBox="1"/>
          <p:nvPr/>
        </p:nvSpPr>
        <p:spPr bwMode="auto">
          <a:xfrm>
            <a:off x="1668899" y="4137677"/>
            <a:ext cx="923651"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Placebo</a:t>
            </a:r>
          </a:p>
        </p:txBody>
      </p:sp>
      <p:sp>
        <p:nvSpPr>
          <p:cNvPr id="10" name="TextBox 9">
            <a:extLst>
              <a:ext uri="{FF2B5EF4-FFF2-40B4-BE49-F238E27FC236}">
                <a16:creationId xmlns:a16="http://schemas.microsoft.com/office/drawing/2014/main" id="{56C7F525-A9A0-BABF-FE51-39B2726B7D68}"/>
              </a:ext>
            </a:extLst>
          </p:cNvPr>
          <p:cNvSpPr txBox="1"/>
          <p:nvPr/>
        </p:nvSpPr>
        <p:spPr bwMode="auto">
          <a:xfrm>
            <a:off x="8108911" y="4137677"/>
            <a:ext cx="9236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Placebo</a:t>
            </a:r>
          </a:p>
        </p:txBody>
      </p:sp>
      <p:sp>
        <p:nvSpPr>
          <p:cNvPr id="13" name="TextBox 12">
            <a:extLst>
              <a:ext uri="{FF2B5EF4-FFF2-40B4-BE49-F238E27FC236}">
                <a16:creationId xmlns:a16="http://schemas.microsoft.com/office/drawing/2014/main" id="{DB0D63AE-A0F8-9769-A028-8C422BFDC707}"/>
              </a:ext>
            </a:extLst>
          </p:cNvPr>
          <p:cNvSpPr txBox="1"/>
          <p:nvPr/>
        </p:nvSpPr>
        <p:spPr bwMode="auto">
          <a:xfrm>
            <a:off x="3705727" y="2184795"/>
            <a:ext cx="9220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ORR 5%</a:t>
            </a:r>
          </a:p>
        </p:txBody>
      </p:sp>
      <p:sp>
        <p:nvSpPr>
          <p:cNvPr id="14" name="TextBox 13">
            <a:extLst>
              <a:ext uri="{FF2B5EF4-FFF2-40B4-BE49-F238E27FC236}">
                <a16:creationId xmlns:a16="http://schemas.microsoft.com/office/drawing/2014/main" id="{33C9FC8A-62C0-DD33-1F59-852B987DDE47}"/>
              </a:ext>
            </a:extLst>
          </p:cNvPr>
          <p:cNvSpPr txBox="1"/>
          <p:nvPr/>
        </p:nvSpPr>
        <p:spPr bwMode="auto">
          <a:xfrm>
            <a:off x="3705726" y="4137677"/>
            <a:ext cx="9220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ORR 0%</a:t>
            </a:r>
          </a:p>
        </p:txBody>
      </p:sp>
      <p:sp>
        <p:nvSpPr>
          <p:cNvPr id="16" name="TextBox 15">
            <a:extLst>
              <a:ext uri="{FF2B5EF4-FFF2-40B4-BE49-F238E27FC236}">
                <a16:creationId xmlns:a16="http://schemas.microsoft.com/office/drawing/2014/main" id="{F71DB638-DC00-34F1-5E67-4E2BE1AFC21F}"/>
              </a:ext>
            </a:extLst>
          </p:cNvPr>
          <p:cNvSpPr txBox="1"/>
          <p:nvPr/>
        </p:nvSpPr>
        <p:spPr bwMode="auto">
          <a:xfrm>
            <a:off x="10543173" y="4137677"/>
            <a:ext cx="9220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ORR 0%</a:t>
            </a:r>
          </a:p>
        </p:txBody>
      </p:sp>
      <p:sp>
        <p:nvSpPr>
          <p:cNvPr id="17" name="TextBox 16">
            <a:extLst>
              <a:ext uri="{FF2B5EF4-FFF2-40B4-BE49-F238E27FC236}">
                <a16:creationId xmlns:a16="http://schemas.microsoft.com/office/drawing/2014/main" id="{91BA8FEB-38B3-F59A-8F07-EE0790812B38}"/>
              </a:ext>
            </a:extLst>
          </p:cNvPr>
          <p:cNvSpPr txBox="1"/>
          <p:nvPr/>
        </p:nvSpPr>
        <p:spPr bwMode="auto">
          <a:xfrm rot="16200000">
            <a:off x="121837" y="2715237"/>
            <a:ext cx="1577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Best % Change</a:t>
            </a:r>
          </a:p>
        </p:txBody>
      </p:sp>
      <p:sp>
        <p:nvSpPr>
          <p:cNvPr id="18" name="TextBox 17">
            <a:extLst>
              <a:ext uri="{FF2B5EF4-FFF2-40B4-BE49-F238E27FC236}">
                <a16:creationId xmlns:a16="http://schemas.microsoft.com/office/drawing/2014/main" id="{6A472F21-BF3A-7F98-BFDD-D41315A65B3F}"/>
              </a:ext>
            </a:extLst>
          </p:cNvPr>
          <p:cNvSpPr txBox="1"/>
          <p:nvPr/>
        </p:nvSpPr>
        <p:spPr bwMode="auto">
          <a:xfrm rot="16200000">
            <a:off x="6664078" y="2715238"/>
            <a:ext cx="1577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Best % Change</a:t>
            </a:r>
          </a:p>
        </p:txBody>
      </p:sp>
      <p:sp>
        <p:nvSpPr>
          <p:cNvPr id="19" name="TextBox 18">
            <a:extLst>
              <a:ext uri="{FF2B5EF4-FFF2-40B4-BE49-F238E27FC236}">
                <a16:creationId xmlns:a16="http://schemas.microsoft.com/office/drawing/2014/main" id="{28E28B7A-84DB-B242-666F-DCBBC73B863B}"/>
              </a:ext>
            </a:extLst>
          </p:cNvPr>
          <p:cNvSpPr txBox="1"/>
          <p:nvPr/>
        </p:nvSpPr>
        <p:spPr bwMode="auto">
          <a:xfrm rot="16200000">
            <a:off x="121838" y="4952837"/>
            <a:ext cx="1577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Best % Change</a:t>
            </a:r>
          </a:p>
        </p:txBody>
      </p:sp>
      <p:sp>
        <p:nvSpPr>
          <p:cNvPr id="20" name="TextBox 19">
            <a:extLst>
              <a:ext uri="{FF2B5EF4-FFF2-40B4-BE49-F238E27FC236}">
                <a16:creationId xmlns:a16="http://schemas.microsoft.com/office/drawing/2014/main" id="{56265730-4EFE-F32B-03B3-9645107DD08B}"/>
              </a:ext>
            </a:extLst>
          </p:cNvPr>
          <p:cNvSpPr txBox="1"/>
          <p:nvPr/>
        </p:nvSpPr>
        <p:spPr bwMode="auto">
          <a:xfrm rot="16200000">
            <a:off x="6664079" y="4952838"/>
            <a:ext cx="1577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Best % Change</a:t>
            </a:r>
          </a:p>
        </p:txBody>
      </p:sp>
      <p:cxnSp>
        <p:nvCxnSpPr>
          <p:cNvPr id="32" name="Straight Connector 31">
            <a:extLst>
              <a:ext uri="{FF2B5EF4-FFF2-40B4-BE49-F238E27FC236}">
                <a16:creationId xmlns:a16="http://schemas.microsoft.com/office/drawing/2014/main" id="{6CE62D1E-9599-11DA-E902-ABE6D0D10F74}"/>
              </a:ext>
            </a:extLst>
          </p:cNvPr>
          <p:cNvCxnSpPr>
            <a:cxnSpLocks/>
          </p:cNvCxnSpPr>
          <p:nvPr/>
        </p:nvCxnSpPr>
        <p:spPr bwMode="auto">
          <a:xfrm>
            <a:off x="1463674" y="5294712"/>
            <a:ext cx="3708401"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47" name="Straight Connector 46">
            <a:extLst>
              <a:ext uri="{FF2B5EF4-FFF2-40B4-BE49-F238E27FC236}">
                <a16:creationId xmlns:a16="http://schemas.microsoft.com/office/drawing/2014/main" id="{B69E9371-25C4-4B70-21C0-D7881EFFD9C3}"/>
              </a:ext>
            </a:extLst>
          </p:cNvPr>
          <p:cNvCxnSpPr>
            <a:cxnSpLocks/>
          </p:cNvCxnSpPr>
          <p:nvPr/>
        </p:nvCxnSpPr>
        <p:spPr bwMode="auto">
          <a:xfrm>
            <a:off x="7968752" y="5294712"/>
            <a:ext cx="3708401"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55" name="Straight Connector 54">
            <a:extLst>
              <a:ext uri="{FF2B5EF4-FFF2-40B4-BE49-F238E27FC236}">
                <a16:creationId xmlns:a16="http://schemas.microsoft.com/office/drawing/2014/main" id="{4D59D184-6381-B873-2DC0-83A56D366BB6}"/>
              </a:ext>
            </a:extLst>
          </p:cNvPr>
          <p:cNvCxnSpPr>
            <a:cxnSpLocks/>
          </p:cNvCxnSpPr>
          <p:nvPr/>
        </p:nvCxnSpPr>
        <p:spPr bwMode="auto">
          <a:xfrm>
            <a:off x="7968750" y="3108777"/>
            <a:ext cx="3708403"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56" name="Rectangle 55">
            <a:extLst>
              <a:ext uri="{FF2B5EF4-FFF2-40B4-BE49-F238E27FC236}">
                <a16:creationId xmlns:a16="http://schemas.microsoft.com/office/drawing/2014/main" id="{2E1A14EB-D688-DF54-A0C9-DDE2B89C56A6}"/>
              </a:ext>
            </a:extLst>
          </p:cNvPr>
          <p:cNvSpPr/>
          <p:nvPr/>
        </p:nvSpPr>
        <p:spPr bwMode="auto">
          <a:xfrm>
            <a:off x="1970475" y="3414888"/>
            <a:ext cx="153409" cy="153409"/>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7" name="TextBox 56">
            <a:extLst>
              <a:ext uri="{FF2B5EF4-FFF2-40B4-BE49-F238E27FC236}">
                <a16:creationId xmlns:a16="http://schemas.microsoft.com/office/drawing/2014/main" id="{31D57A44-52DE-2E92-CB37-8BC1428A884A}"/>
              </a:ext>
            </a:extLst>
          </p:cNvPr>
          <p:cNvSpPr txBox="1"/>
          <p:nvPr/>
        </p:nvSpPr>
        <p:spPr bwMode="auto">
          <a:xfrm>
            <a:off x="2088025" y="3306457"/>
            <a:ext cx="20814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Confirmed response</a:t>
            </a:r>
          </a:p>
        </p:txBody>
      </p:sp>
      <p:sp>
        <p:nvSpPr>
          <p:cNvPr id="58" name="Rectangle 57">
            <a:extLst>
              <a:ext uri="{FF2B5EF4-FFF2-40B4-BE49-F238E27FC236}">
                <a16:creationId xmlns:a16="http://schemas.microsoft.com/office/drawing/2014/main" id="{188F9EAA-42E4-B624-B794-45B9798B813C}"/>
              </a:ext>
            </a:extLst>
          </p:cNvPr>
          <p:cNvSpPr/>
          <p:nvPr/>
        </p:nvSpPr>
        <p:spPr bwMode="auto">
          <a:xfrm>
            <a:off x="8345769" y="3416002"/>
            <a:ext cx="153409" cy="153409"/>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9" name="TextBox 58">
            <a:extLst>
              <a:ext uri="{FF2B5EF4-FFF2-40B4-BE49-F238E27FC236}">
                <a16:creationId xmlns:a16="http://schemas.microsoft.com/office/drawing/2014/main" id="{4C787462-5EA7-9E5C-1DCD-338B65384D4F}"/>
              </a:ext>
            </a:extLst>
          </p:cNvPr>
          <p:cNvSpPr txBox="1"/>
          <p:nvPr/>
        </p:nvSpPr>
        <p:spPr bwMode="auto">
          <a:xfrm>
            <a:off x="8463319" y="3307571"/>
            <a:ext cx="20814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Confirmed response</a:t>
            </a:r>
          </a:p>
        </p:txBody>
      </p:sp>
      <p:sp>
        <p:nvSpPr>
          <p:cNvPr id="62" name="TextBox 61">
            <a:extLst>
              <a:ext uri="{FF2B5EF4-FFF2-40B4-BE49-F238E27FC236}">
                <a16:creationId xmlns:a16="http://schemas.microsoft.com/office/drawing/2014/main" id="{7534DB0D-B12A-F080-7F98-95B0B7E0B04B}"/>
              </a:ext>
            </a:extLst>
          </p:cNvPr>
          <p:cNvSpPr txBox="1"/>
          <p:nvPr/>
        </p:nvSpPr>
        <p:spPr bwMode="auto">
          <a:xfrm>
            <a:off x="7408982" y="5764613"/>
            <a:ext cx="5597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63" name="TextBox 62">
            <a:extLst>
              <a:ext uri="{FF2B5EF4-FFF2-40B4-BE49-F238E27FC236}">
                <a16:creationId xmlns:a16="http://schemas.microsoft.com/office/drawing/2014/main" id="{A3DC1767-4CF3-6174-9788-E0AB1A28DEA6}"/>
              </a:ext>
            </a:extLst>
          </p:cNvPr>
          <p:cNvSpPr txBox="1"/>
          <p:nvPr/>
        </p:nvSpPr>
        <p:spPr bwMode="auto">
          <a:xfrm>
            <a:off x="7513177" y="5309050"/>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-50</a:t>
            </a:r>
          </a:p>
        </p:txBody>
      </p:sp>
      <p:sp>
        <p:nvSpPr>
          <p:cNvPr id="64" name="TextBox 63">
            <a:extLst>
              <a:ext uri="{FF2B5EF4-FFF2-40B4-BE49-F238E27FC236}">
                <a16:creationId xmlns:a16="http://schemas.microsoft.com/office/drawing/2014/main" id="{293295AC-F1A8-CA50-93E3-250C58A9AF26}"/>
              </a:ext>
            </a:extLst>
          </p:cNvPr>
          <p:cNvSpPr txBox="1"/>
          <p:nvPr/>
        </p:nvSpPr>
        <p:spPr bwMode="auto">
          <a:xfrm>
            <a:off x="7679889" y="4854558"/>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65" name="TextBox 64">
            <a:extLst>
              <a:ext uri="{FF2B5EF4-FFF2-40B4-BE49-F238E27FC236}">
                <a16:creationId xmlns:a16="http://schemas.microsoft.com/office/drawing/2014/main" id="{F840528E-2069-4704-3964-F45AC8228461}"/>
              </a:ext>
            </a:extLst>
          </p:cNvPr>
          <p:cNvSpPr txBox="1"/>
          <p:nvPr/>
        </p:nvSpPr>
        <p:spPr bwMode="auto">
          <a:xfrm>
            <a:off x="7575695" y="439899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50</a:t>
            </a:r>
          </a:p>
        </p:txBody>
      </p:sp>
      <p:sp>
        <p:nvSpPr>
          <p:cNvPr id="66" name="TextBox 65">
            <a:extLst>
              <a:ext uri="{FF2B5EF4-FFF2-40B4-BE49-F238E27FC236}">
                <a16:creationId xmlns:a16="http://schemas.microsoft.com/office/drawing/2014/main" id="{DB74006C-3481-4181-1879-9898C1FC8A35}"/>
              </a:ext>
            </a:extLst>
          </p:cNvPr>
          <p:cNvSpPr txBox="1"/>
          <p:nvPr/>
        </p:nvSpPr>
        <p:spPr bwMode="auto">
          <a:xfrm>
            <a:off x="7471499" y="3960796"/>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67" name="TextBox 66">
            <a:extLst>
              <a:ext uri="{FF2B5EF4-FFF2-40B4-BE49-F238E27FC236}">
                <a16:creationId xmlns:a16="http://schemas.microsoft.com/office/drawing/2014/main" id="{42413605-14A0-E65A-3D44-1D757024E31B}"/>
              </a:ext>
            </a:extLst>
          </p:cNvPr>
          <p:cNvSpPr txBox="1"/>
          <p:nvPr/>
        </p:nvSpPr>
        <p:spPr bwMode="auto">
          <a:xfrm>
            <a:off x="7405533" y="3549075"/>
            <a:ext cx="5597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68" name="TextBox 67">
            <a:extLst>
              <a:ext uri="{FF2B5EF4-FFF2-40B4-BE49-F238E27FC236}">
                <a16:creationId xmlns:a16="http://schemas.microsoft.com/office/drawing/2014/main" id="{1CE13143-FD8B-7937-DEE9-4386F7539FF7}"/>
              </a:ext>
            </a:extLst>
          </p:cNvPr>
          <p:cNvSpPr txBox="1"/>
          <p:nvPr/>
        </p:nvSpPr>
        <p:spPr bwMode="auto">
          <a:xfrm>
            <a:off x="7509728" y="3093512"/>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-50</a:t>
            </a:r>
          </a:p>
        </p:txBody>
      </p:sp>
      <p:sp>
        <p:nvSpPr>
          <p:cNvPr id="69" name="TextBox 68">
            <a:extLst>
              <a:ext uri="{FF2B5EF4-FFF2-40B4-BE49-F238E27FC236}">
                <a16:creationId xmlns:a16="http://schemas.microsoft.com/office/drawing/2014/main" id="{4C80B291-09B1-0DF6-7274-CC202A232BC9}"/>
              </a:ext>
            </a:extLst>
          </p:cNvPr>
          <p:cNvSpPr txBox="1"/>
          <p:nvPr/>
        </p:nvSpPr>
        <p:spPr bwMode="auto">
          <a:xfrm>
            <a:off x="7676440" y="263902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70" name="TextBox 69">
            <a:extLst>
              <a:ext uri="{FF2B5EF4-FFF2-40B4-BE49-F238E27FC236}">
                <a16:creationId xmlns:a16="http://schemas.microsoft.com/office/drawing/2014/main" id="{99DF827F-2AA3-C849-62C8-471AE8F81A5F}"/>
              </a:ext>
            </a:extLst>
          </p:cNvPr>
          <p:cNvSpPr txBox="1"/>
          <p:nvPr/>
        </p:nvSpPr>
        <p:spPr bwMode="auto">
          <a:xfrm>
            <a:off x="7572246" y="218345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50</a:t>
            </a:r>
          </a:p>
        </p:txBody>
      </p:sp>
      <p:sp>
        <p:nvSpPr>
          <p:cNvPr id="71" name="TextBox 70">
            <a:extLst>
              <a:ext uri="{FF2B5EF4-FFF2-40B4-BE49-F238E27FC236}">
                <a16:creationId xmlns:a16="http://schemas.microsoft.com/office/drawing/2014/main" id="{E9AE374A-EFB5-A0A7-50C2-29F9BADF1A5F}"/>
              </a:ext>
            </a:extLst>
          </p:cNvPr>
          <p:cNvSpPr txBox="1"/>
          <p:nvPr/>
        </p:nvSpPr>
        <p:spPr bwMode="auto">
          <a:xfrm>
            <a:off x="7468050" y="1745258"/>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135" name="Freeform 134">
            <a:extLst>
              <a:ext uri="{FF2B5EF4-FFF2-40B4-BE49-F238E27FC236}">
                <a16:creationId xmlns:a16="http://schemas.microsoft.com/office/drawing/2014/main" id="{5B60ED37-86D1-6E4E-657D-7184AC710270}"/>
              </a:ext>
            </a:extLst>
          </p:cNvPr>
          <p:cNvSpPr/>
          <p:nvPr/>
        </p:nvSpPr>
        <p:spPr bwMode="auto">
          <a:xfrm>
            <a:off x="7998808" y="2626036"/>
            <a:ext cx="51355" cy="204316"/>
          </a:xfrm>
          <a:custGeom>
            <a:avLst/>
            <a:gdLst>
              <a:gd name="connsiteX0" fmla="*/ 0 w 51355"/>
              <a:gd name="connsiteY0" fmla="*/ 0 h 204316"/>
              <a:gd name="connsiteX1" fmla="*/ 51355 w 51355"/>
              <a:gd name="connsiteY1" fmla="*/ 0 h 204316"/>
              <a:gd name="connsiteX2" fmla="*/ 51355 w 51355"/>
              <a:gd name="connsiteY2" fmla="*/ 204316 h 204316"/>
              <a:gd name="connsiteX3" fmla="*/ 0 w 51355"/>
              <a:gd name="connsiteY3" fmla="*/ 204316 h 204316"/>
              <a:gd name="connsiteX4" fmla="*/ 0 w 51355"/>
              <a:gd name="connsiteY4" fmla="*/ 0 h 204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204316">
                <a:moveTo>
                  <a:pt x="0" y="0"/>
                </a:moveTo>
                <a:lnTo>
                  <a:pt x="51355" y="0"/>
                </a:lnTo>
                <a:lnTo>
                  <a:pt x="51355" y="204316"/>
                </a:lnTo>
                <a:lnTo>
                  <a:pt x="0" y="204316"/>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4" name="Freeform 133">
            <a:extLst>
              <a:ext uri="{FF2B5EF4-FFF2-40B4-BE49-F238E27FC236}">
                <a16:creationId xmlns:a16="http://schemas.microsoft.com/office/drawing/2014/main" id="{DAAD9A44-C523-3266-F534-4DE3CBB588C4}"/>
              </a:ext>
            </a:extLst>
          </p:cNvPr>
          <p:cNvSpPr/>
          <p:nvPr/>
        </p:nvSpPr>
        <p:spPr bwMode="auto">
          <a:xfrm>
            <a:off x="8059265" y="2674122"/>
            <a:ext cx="51355" cy="156230"/>
          </a:xfrm>
          <a:custGeom>
            <a:avLst/>
            <a:gdLst>
              <a:gd name="connsiteX0" fmla="*/ 0 w 51355"/>
              <a:gd name="connsiteY0" fmla="*/ 0 h 156230"/>
              <a:gd name="connsiteX1" fmla="*/ 51355 w 51355"/>
              <a:gd name="connsiteY1" fmla="*/ 0 h 156230"/>
              <a:gd name="connsiteX2" fmla="*/ 51355 w 51355"/>
              <a:gd name="connsiteY2" fmla="*/ 156230 h 156230"/>
              <a:gd name="connsiteX3" fmla="*/ 0 w 51355"/>
              <a:gd name="connsiteY3" fmla="*/ 156230 h 156230"/>
              <a:gd name="connsiteX4" fmla="*/ 0 w 51355"/>
              <a:gd name="connsiteY4" fmla="*/ 0 h 1562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156230">
                <a:moveTo>
                  <a:pt x="0" y="0"/>
                </a:moveTo>
                <a:lnTo>
                  <a:pt x="51355" y="0"/>
                </a:lnTo>
                <a:lnTo>
                  <a:pt x="51355" y="156230"/>
                </a:lnTo>
                <a:lnTo>
                  <a:pt x="0" y="156230"/>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3" name="Freeform 132">
            <a:extLst>
              <a:ext uri="{FF2B5EF4-FFF2-40B4-BE49-F238E27FC236}">
                <a16:creationId xmlns:a16="http://schemas.microsoft.com/office/drawing/2014/main" id="{02A510CB-06C0-A94E-8F7C-DCA8FFEBAAAE}"/>
              </a:ext>
            </a:extLst>
          </p:cNvPr>
          <p:cNvSpPr/>
          <p:nvPr/>
        </p:nvSpPr>
        <p:spPr bwMode="auto">
          <a:xfrm>
            <a:off x="8119722" y="2691770"/>
            <a:ext cx="51355" cy="138582"/>
          </a:xfrm>
          <a:custGeom>
            <a:avLst/>
            <a:gdLst>
              <a:gd name="connsiteX0" fmla="*/ 0 w 51355"/>
              <a:gd name="connsiteY0" fmla="*/ 0 h 138582"/>
              <a:gd name="connsiteX1" fmla="*/ 51355 w 51355"/>
              <a:gd name="connsiteY1" fmla="*/ 0 h 138582"/>
              <a:gd name="connsiteX2" fmla="*/ 51355 w 51355"/>
              <a:gd name="connsiteY2" fmla="*/ 138582 h 138582"/>
              <a:gd name="connsiteX3" fmla="*/ 0 w 51355"/>
              <a:gd name="connsiteY3" fmla="*/ 138582 h 138582"/>
              <a:gd name="connsiteX4" fmla="*/ 0 w 51355"/>
              <a:gd name="connsiteY4" fmla="*/ 0 h 138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138582">
                <a:moveTo>
                  <a:pt x="0" y="0"/>
                </a:moveTo>
                <a:lnTo>
                  <a:pt x="51355" y="0"/>
                </a:lnTo>
                <a:lnTo>
                  <a:pt x="51355" y="138582"/>
                </a:lnTo>
                <a:lnTo>
                  <a:pt x="0" y="138582"/>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2" name="Freeform 131">
            <a:extLst>
              <a:ext uri="{FF2B5EF4-FFF2-40B4-BE49-F238E27FC236}">
                <a16:creationId xmlns:a16="http://schemas.microsoft.com/office/drawing/2014/main" id="{5F9B819C-17CF-D7A3-E828-38FCB126773D}"/>
              </a:ext>
            </a:extLst>
          </p:cNvPr>
          <p:cNvSpPr/>
          <p:nvPr/>
        </p:nvSpPr>
        <p:spPr bwMode="auto">
          <a:xfrm>
            <a:off x="8180179" y="2707062"/>
            <a:ext cx="51355" cy="123290"/>
          </a:xfrm>
          <a:custGeom>
            <a:avLst/>
            <a:gdLst>
              <a:gd name="connsiteX0" fmla="*/ 0 w 51355"/>
              <a:gd name="connsiteY0" fmla="*/ 0 h 123290"/>
              <a:gd name="connsiteX1" fmla="*/ 51355 w 51355"/>
              <a:gd name="connsiteY1" fmla="*/ 0 h 123290"/>
              <a:gd name="connsiteX2" fmla="*/ 51355 w 51355"/>
              <a:gd name="connsiteY2" fmla="*/ 123290 h 123290"/>
              <a:gd name="connsiteX3" fmla="*/ 0 w 51355"/>
              <a:gd name="connsiteY3" fmla="*/ 123290 h 123290"/>
              <a:gd name="connsiteX4" fmla="*/ 0 w 51355"/>
              <a:gd name="connsiteY4" fmla="*/ 0 h 123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123290">
                <a:moveTo>
                  <a:pt x="0" y="0"/>
                </a:moveTo>
                <a:lnTo>
                  <a:pt x="51355" y="0"/>
                </a:lnTo>
                <a:lnTo>
                  <a:pt x="51355" y="123290"/>
                </a:lnTo>
                <a:lnTo>
                  <a:pt x="0" y="123290"/>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1" name="Freeform 130">
            <a:extLst>
              <a:ext uri="{FF2B5EF4-FFF2-40B4-BE49-F238E27FC236}">
                <a16:creationId xmlns:a16="http://schemas.microsoft.com/office/drawing/2014/main" id="{741DF43E-6CB8-73D6-395B-61655D6E711A}"/>
              </a:ext>
            </a:extLst>
          </p:cNvPr>
          <p:cNvSpPr/>
          <p:nvPr/>
        </p:nvSpPr>
        <p:spPr bwMode="auto">
          <a:xfrm>
            <a:off x="8240636" y="2738002"/>
            <a:ext cx="51355" cy="92350"/>
          </a:xfrm>
          <a:custGeom>
            <a:avLst/>
            <a:gdLst>
              <a:gd name="connsiteX0" fmla="*/ 0 w 51355"/>
              <a:gd name="connsiteY0" fmla="*/ 0 h 92350"/>
              <a:gd name="connsiteX1" fmla="*/ 51355 w 51355"/>
              <a:gd name="connsiteY1" fmla="*/ 0 h 92350"/>
              <a:gd name="connsiteX2" fmla="*/ 51355 w 51355"/>
              <a:gd name="connsiteY2" fmla="*/ 92350 h 92350"/>
              <a:gd name="connsiteX3" fmla="*/ 0 w 51355"/>
              <a:gd name="connsiteY3" fmla="*/ 92350 h 92350"/>
              <a:gd name="connsiteX4" fmla="*/ 0 w 51355"/>
              <a:gd name="connsiteY4" fmla="*/ 0 h 92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92350">
                <a:moveTo>
                  <a:pt x="0" y="0"/>
                </a:moveTo>
                <a:lnTo>
                  <a:pt x="51355" y="0"/>
                </a:lnTo>
                <a:lnTo>
                  <a:pt x="51355" y="92350"/>
                </a:lnTo>
                <a:lnTo>
                  <a:pt x="0" y="92350"/>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0" name="Freeform 129">
            <a:extLst>
              <a:ext uri="{FF2B5EF4-FFF2-40B4-BE49-F238E27FC236}">
                <a16:creationId xmlns:a16="http://schemas.microsoft.com/office/drawing/2014/main" id="{7E09D22F-E8EB-380D-19CF-26863CF07333}"/>
              </a:ext>
            </a:extLst>
          </p:cNvPr>
          <p:cNvSpPr/>
          <p:nvPr/>
        </p:nvSpPr>
        <p:spPr bwMode="auto">
          <a:xfrm>
            <a:off x="8301093" y="2752236"/>
            <a:ext cx="51355" cy="78116"/>
          </a:xfrm>
          <a:custGeom>
            <a:avLst/>
            <a:gdLst>
              <a:gd name="connsiteX0" fmla="*/ 0 w 51355"/>
              <a:gd name="connsiteY0" fmla="*/ 0 h 78116"/>
              <a:gd name="connsiteX1" fmla="*/ 51355 w 51355"/>
              <a:gd name="connsiteY1" fmla="*/ 0 h 78116"/>
              <a:gd name="connsiteX2" fmla="*/ 51355 w 51355"/>
              <a:gd name="connsiteY2" fmla="*/ 78116 h 78116"/>
              <a:gd name="connsiteX3" fmla="*/ 0 w 51355"/>
              <a:gd name="connsiteY3" fmla="*/ 78116 h 78116"/>
              <a:gd name="connsiteX4" fmla="*/ 0 w 51355"/>
              <a:gd name="connsiteY4" fmla="*/ 0 h 78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78116">
                <a:moveTo>
                  <a:pt x="0" y="0"/>
                </a:moveTo>
                <a:lnTo>
                  <a:pt x="51355" y="0"/>
                </a:lnTo>
                <a:lnTo>
                  <a:pt x="51355" y="78116"/>
                </a:lnTo>
                <a:lnTo>
                  <a:pt x="0" y="78116"/>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9" name="Freeform 128">
            <a:extLst>
              <a:ext uri="{FF2B5EF4-FFF2-40B4-BE49-F238E27FC236}">
                <a16:creationId xmlns:a16="http://schemas.microsoft.com/office/drawing/2014/main" id="{035DF198-37A6-ED65-09D9-321D449B64FE}"/>
              </a:ext>
            </a:extLst>
          </p:cNvPr>
          <p:cNvSpPr/>
          <p:nvPr/>
        </p:nvSpPr>
        <p:spPr bwMode="auto">
          <a:xfrm>
            <a:off x="8361550" y="2769062"/>
            <a:ext cx="51355" cy="61290"/>
          </a:xfrm>
          <a:custGeom>
            <a:avLst/>
            <a:gdLst>
              <a:gd name="connsiteX0" fmla="*/ 0 w 51355"/>
              <a:gd name="connsiteY0" fmla="*/ 0 h 61290"/>
              <a:gd name="connsiteX1" fmla="*/ 51355 w 51355"/>
              <a:gd name="connsiteY1" fmla="*/ 0 h 61290"/>
              <a:gd name="connsiteX2" fmla="*/ 51355 w 51355"/>
              <a:gd name="connsiteY2" fmla="*/ 61290 h 61290"/>
              <a:gd name="connsiteX3" fmla="*/ 0 w 51355"/>
              <a:gd name="connsiteY3" fmla="*/ 61290 h 61290"/>
              <a:gd name="connsiteX4" fmla="*/ 0 w 51355"/>
              <a:gd name="connsiteY4" fmla="*/ 0 h 61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61290">
                <a:moveTo>
                  <a:pt x="0" y="0"/>
                </a:moveTo>
                <a:lnTo>
                  <a:pt x="51355" y="0"/>
                </a:lnTo>
                <a:lnTo>
                  <a:pt x="51355" y="61290"/>
                </a:lnTo>
                <a:lnTo>
                  <a:pt x="0" y="61290"/>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9" name="Freeform 188">
            <a:extLst>
              <a:ext uri="{FF2B5EF4-FFF2-40B4-BE49-F238E27FC236}">
                <a16:creationId xmlns:a16="http://schemas.microsoft.com/office/drawing/2014/main" id="{72F89B4C-A563-694D-B928-7DFBB6B6E474}"/>
              </a:ext>
            </a:extLst>
          </p:cNvPr>
          <p:cNvSpPr/>
          <p:nvPr/>
        </p:nvSpPr>
        <p:spPr bwMode="auto">
          <a:xfrm>
            <a:off x="8704706" y="2837096"/>
            <a:ext cx="51355" cy="30814"/>
          </a:xfrm>
          <a:custGeom>
            <a:avLst/>
            <a:gdLst>
              <a:gd name="connsiteX0" fmla="*/ 0 w 51355"/>
              <a:gd name="connsiteY0" fmla="*/ 0 h 30814"/>
              <a:gd name="connsiteX1" fmla="*/ 51355 w 51355"/>
              <a:gd name="connsiteY1" fmla="*/ 0 h 30814"/>
              <a:gd name="connsiteX2" fmla="*/ 51355 w 51355"/>
              <a:gd name="connsiteY2" fmla="*/ 30814 h 30814"/>
              <a:gd name="connsiteX3" fmla="*/ 0 w 51355"/>
              <a:gd name="connsiteY3" fmla="*/ 30814 h 30814"/>
              <a:gd name="connsiteX4" fmla="*/ 0 w 51355"/>
              <a:gd name="connsiteY4" fmla="*/ 0 h 30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30814">
                <a:moveTo>
                  <a:pt x="0" y="0"/>
                </a:moveTo>
                <a:lnTo>
                  <a:pt x="51355" y="0"/>
                </a:lnTo>
                <a:lnTo>
                  <a:pt x="51355" y="30814"/>
                </a:lnTo>
                <a:lnTo>
                  <a:pt x="0" y="30814"/>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8" name="Freeform 187">
            <a:extLst>
              <a:ext uri="{FF2B5EF4-FFF2-40B4-BE49-F238E27FC236}">
                <a16:creationId xmlns:a16="http://schemas.microsoft.com/office/drawing/2014/main" id="{9684778E-4112-9695-9DAA-40858B3419C1}"/>
              </a:ext>
            </a:extLst>
          </p:cNvPr>
          <p:cNvSpPr/>
          <p:nvPr/>
        </p:nvSpPr>
        <p:spPr bwMode="auto">
          <a:xfrm>
            <a:off x="8766853" y="2837096"/>
            <a:ext cx="51355" cy="30814"/>
          </a:xfrm>
          <a:custGeom>
            <a:avLst/>
            <a:gdLst>
              <a:gd name="connsiteX0" fmla="*/ 0 w 51355"/>
              <a:gd name="connsiteY0" fmla="*/ 0 h 30814"/>
              <a:gd name="connsiteX1" fmla="*/ 51355 w 51355"/>
              <a:gd name="connsiteY1" fmla="*/ 0 h 30814"/>
              <a:gd name="connsiteX2" fmla="*/ 51355 w 51355"/>
              <a:gd name="connsiteY2" fmla="*/ 30814 h 30814"/>
              <a:gd name="connsiteX3" fmla="*/ 0 w 51355"/>
              <a:gd name="connsiteY3" fmla="*/ 30814 h 30814"/>
              <a:gd name="connsiteX4" fmla="*/ 0 w 51355"/>
              <a:gd name="connsiteY4" fmla="*/ 0 h 30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30814">
                <a:moveTo>
                  <a:pt x="0" y="0"/>
                </a:moveTo>
                <a:lnTo>
                  <a:pt x="51355" y="0"/>
                </a:lnTo>
                <a:lnTo>
                  <a:pt x="51355" y="30814"/>
                </a:lnTo>
                <a:lnTo>
                  <a:pt x="0" y="30814"/>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7" name="Freeform 186">
            <a:extLst>
              <a:ext uri="{FF2B5EF4-FFF2-40B4-BE49-F238E27FC236}">
                <a16:creationId xmlns:a16="http://schemas.microsoft.com/office/drawing/2014/main" id="{1B508F04-5330-C7D2-A893-723CA30EBCDA}"/>
              </a:ext>
            </a:extLst>
          </p:cNvPr>
          <p:cNvSpPr/>
          <p:nvPr/>
        </p:nvSpPr>
        <p:spPr bwMode="auto">
          <a:xfrm>
            <a:off x="8829000" y="2837096"/>
            <a:ext cx="51355" cy="59761"/>
          </a:xfrm>
          <a:custGeom>
            <a:avLst/>
            <a:gdLst>
              <a:gd name="connsiteX0" fmla="*/ 0 w 51355"/>
              <a:gd name="connsiteY0" fmla="*/ 0 h 59761"/>
              <a:gd name="connsiteX1" fmla="*/ 51355 w 51355"/>
              <a:gd name="connsiteY1" fmla="*/ 0 h 59761"/>
              <a:gd name="connsiteX2" fmla="*/ 51355 w 51355"/>
              <a:gd name="connsiteY2" fmla="*/ 59761 h 59761"/>
              <a:gd name="connsiteX3" fmla="*/ 0 w 51355"/>
              <a:gd name="connsiteY3" fmla="*/ 59761 h 59761"/>
              <a:gd name="connsiteX4" fmla="*/ 0 w 51355"/>
              <a:gd name="connsiteY4" fmla="*/ 0 h 59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59761">
                <a:moveTo>
                  <a:pt x="0" y="0"/>
                </a:moveTo>
                <a:lnTo>
                  <a:pt x="51355" y="0"/>
                </a:lnTo>
                <a:lnTo>
                  <a:pt x="51355" y="59761"/>
                </a:lnTo>
                <a:lnTo>
                  <a:pt x="0" y="59761"/>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6" name="Freeform 185">
            <a:extLst>
              <a:ext uri="{FF2B5EF4-FFF2-40B4-BE49-F238E27FC236}">
                <a16:creationId xmlns:a16="http://schemas.microsoft.com/office/drawing/2014/main" id="{38DF589A-1A7E-3800-2FF9-54B4CA854CE5}"/>
              </a:ext>
            </a:extLst>
          </p:cNvPr>
          <p:cNvSpPr/>
          <p:nvPr/>
        </p:nvSpPr>
        <p:spPr bwMode="auto">
          <a:xfrm>
            <a:off x="8891147" y="2837096"/>
            <a:ext cx="51355" cy="59761"/>
          </a:xfrm>
          <a:custGeom>
            <a:avLst/>
            <a:gdLst>
              <a:gd name="connsiteX0" fmla="*/ 0 w 51355"/>
              <a:gd name="connsiteY0" fmla="*/ 0 h 59761"/>
              <a:gd name="connsiteX1" fmla="*/ 51355 w 51355"/>
              <a:gd name="connsiteY1" fmla="*/ 0 h 59761"/>
              <a:gd name="connsiteX2" fmla="*/ 51355 w 51355"/>
              <a:gd name="connsiteY2" fmla="*/ 59761 h 59761"/>
              <a:gd name="connsiteX3" fmla="*/ 0 w 51355"/>
              <a:gd name="connsiteY3" fmla="*/ 59761 h 59761"/>
              <a:gd name="connsiteX4" fmla="*/ 0 w 51355"/>
              <a:gd name="connsiteY4" fmla="*/ 0 h 59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59761">
                <a:moveTo>
                  <a:pt x="0" y="0"/>
                </a:moveTo>
                <a:lnTo>
                  <a:pt x="51355" y="0"/>
                </a:lnTo>
                <a:lnTo>
                  <a:pt x="51355" y="59761"/>
                </a:lnTo>
                <a:lnTo>
                  <a:pt x="0" y="59761"/>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5" name="Freeform 184">
            <a:extLst>
              <a:ext uri="{FF2B5EF4-FFF2-40B4-BE49-F238E27FC236}">
                <a16:creationId xmlns:a16="http://schemas.microsoft.com/office/drawing/2014/main" id="{BCDCB477-F6D1-EA9E-92EA-502FC9F9C263}"/>
              </a:ext>
            </a:extLst>
          </p:cNvPr>
          <p:cNvSpPr/>
          <p:nvPr/>
        </p:nvSpPr>
        <p:spPr bwMode="auto">
          <a:xfrm>
            <a:off x="8953294" y="2837096"/>
            <a:ext cx="51355" cy="59761"/>
          </a:xfrm>
          <a:custGeom>
            <a:avLst/>
            <a:gdLst>
              <a:gd name="connsiteX0" fmla="*/ 0 w 51355"/>
              <a:gd name="connsiteY0" fmla="*/ 0 h 59761"/>
              <a:gd name="connsiteX1" fmla="*/ 51355 w 51355"/>
              <a:gd name="connsiteY1" fmla="*/ 0 h 59761"/>
              <a:gd name="connsiteX2" fmla="*/ 51355 w 51355"/>
              <a:gd name="connsiteY2" fmla="*/ 59761 h 59761"/>
              <a:gd name="connsiteX3" fmla="*/ 0 w 51355"/>
              <a:gd name="connsiteY3" fmla="*/ 59761 h 59761"/>
              <a:gd name="connsiteX4" fmla="*/ 0 w 51355"/>
              <a:gd name="connsiteY4" fmla="*/ 0 h 597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59761">
                <a:moveTo>
                  <a:pt x="0" y="0"/>
                </a:moveTo>
                <a:lnTo>
                  <a:pt x="51355" y="0"/>
                </a:lnTo>
                <a:lnTo>
                  <a:pt x="51355" y="59761"/>
                </a:lnTo>
                <a:lnTo>
                  <a:pt x="0" y="59761"/>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4" name="Freeform 183">
            <a:extLst>
              <a:ext uri="{FF2B5EF4-FFF2-40B4-BE49-F238E27FC236}">
                <a16:creationId xmlns:a16="http://schemas.microsoft.com/office/drawing/2014/main" id="{FE1C156B-4AC3-ED30-8043-C4856818CDA1}"/>
              </a:ext>
            </a:extLst>
          </p:cNvPr>
          <p:cNvSpPr/>
          <p:nvPr/>
        </p:nvSpPr>
        <p:spPr bwMode="auto">
          <a:xfrm>
            <a:off x="9015441" y="2837096"/>
            <a:ext cx="51355" cy="61394"/>
          </a:xfrm>
          <a:custGeom>
            <a:avLst/>
            <a:gdLst>
              <a:gd name="connsiteX0" fmla="*/ 0 w 51355"/>
              <a:gd name="connsiteY0" fmla="*/ 0 h 61394"/>
              <a:gd name="connsiteX1" fmla="*/ 51355 w 51355"/>
              <a:gd name="connsiteY1" fmla="*/ 0 h 61394"/>
              <a:gd name="connsiteX2" fmla="*/ 51355 w 51355"/>
              <a:gd name="connsiteY2" fmla="*/ 61394 h 61394"/>
              <a:gd name="connsiteX3" fmla="*/ 0 w 51355"/>
              <a:gd name="connsiteY3" fmla="*/ 61394 h 61394"/>
              <a:gd name="connsiteX4" fmla="*/ 0 w 51355"/>
              <a:gd name="connsiteY4" fmla="*/ 0 h 61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61394">
                <a:moveTo>
                  <a:pt x="0" y="0"/>
                </a:moveTo>
                <a:lnTo>
                  <a:pt x="51355" y="0"/>
                </a:lnTo>
                <a:lnTo>
                  <a:pt x="51355" y="61394"/>
                </a:lnTo>
                <a:lnTo>
                  <a:pt x="0" y="61394"/>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3" name="Freeform 182">
            <a:extLst>
              <a:ext uri="{FF2B5EF4-FFF2-40B4-BE49-F238E27FC236}">
                <a16:creationId xmlns:a16="http://schemas.microsoft.com/office/drawing/2014/main" id="{2C340256-A8C0-6B93-FCFA-23A3F577AD24}"/>
              </a:ext>
            </a:extLst>
          </p:cNvPr>
          <p:cNvSpPr/>
          <p:nvPr/>
        </p:nvSpPr>
        <p:spPr bwMode="auto">
          <a:xfrm>
            <a:off x="9077588" y="2837096"/>
            <a:ext cx="51355" cy="61394"/>
          </a:xfrm>
          <a:custGeom>
            <a:avLst/>
            <a:gdLst>
              <a:gd name="connsiteX0" fmla="*/ 0 w 51355"/>
              <a:gd name="connsiteY0" fmla="*/ 0 h 61394"/>
              <a:gd name="connsiteX1" fmla="*/ 51355 w 51355"/>
              <a:gd name="connsiteY1" fmla="*/ 0 h 61394"/>
              <a:gd name="connsiteX2" fmla="*/ 51355 w 51355"/>
              <a:gd name="connsiteY2" fmla="*/ 61394 h 61394"/>
              <a:gd name="connsiteX3" fmla="*/ 0 w 51355"/>
              <a:gd name="connsiteY3" fmla="*/ 61394 h 61394"/>
              <a:gd name="connsiteX4" fmla="*/ 0 w 51355"/>
              <a:gd name="connsiteY4" fmla="*/ 0 h 61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61394">
                <a:moveTo>
                  <a:pt x="0" y="0"/>
                </a:moveTo>
                <a:lnTo>
                  <a:pt x="51355" y="0"/>
                </a:lnTo>
                <a:lnTo>
                  <a:pt x="51355" y="61394"/>
                </a:lnTo>
                <a:lnTo>
                  <a:pt x="0" y="61394"/>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2" name="Freeform 181">
            <a:extLst>
              <a:ext uri="{FF2B5EF4-FFF2-40B4-BE49-F238E27FC236}">
                <a16:creationId xmlns:a16="http://schemas.microsoft.com/office/drawing/2014/main" id="{7F07459F-0217-35AC-6EB3-786A3BB48526}"/>
              </a:ext>
            </a:extLst>
          </p:cNvPr>
          <p:cNvSpPr/>
          <p:nvPr/>
        </p:nvSpPr>
        <p:spPr bwMode="auto">
          <a:xfrm>
            <a:off x="9139735" y="2837096"/>
            <a:ext cx="51355" cy="61394"/>
          </a:xfrm>
          <a:custGeom>
            <a:avLst/>
            <a:gdLst>
              <a:gd name="connsiteX0" fmla="*/ 0 w 51355"/>
              <a:gd name="connsiteY0" fmla="*/ 0 h 61394"/>
              <a:gd name="connsiteX1" fmla="*/ 51355 w 51355"/>
              <a:gd name="connsiteY1" fmla="*/ 0 h 61394"/>
              <a:gd name="connsiteX2" fmla="*/ 51355 w 51355"/>
              <a:gd name="connsiteY2" fmla="*/ 61394 h 61394"/>
              <a:gd name="connsiteX3" fmla="*/ 0 w 51355"/>
              <a:gd name="connsiteY3" fmla="*/ 61394 h 61394"/>
              <a:gd name="connsiteX4" fmla="*/ 0 w 51355"/>
              <a:gd name="connsiteY4" fmla="*/ 0 h 61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61394">
                <a:moveTo>
                  <a:pt x="0" y="0"/>
                </a:moveTo>
                <a:lnTo>
                  <a:pt x="51355" y="0"/>
                </a:lnTo>
                <a:lnTo>
                  <a:pt x="51355" y="61394"/>
                </a:lnTo>
                <a:lnTo>
                  <a:pt x="0" y="61394"/>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1" name="Freeform 180">
            <a:extLst>
              <a:ext uri="{FF2B5EF4-FFF2-40B4-BE49-F238E27FC236}">
                <a16:creationId xmlns:a16="http://schemas.microsoft.com/office/drawing/2014/main" id="{0C8A5578-CEBE-35C3-9D10-1C33D8F88CCE}"/>
              </a:ext>
            </a:extLst>
          </p:cNvPr>
          <p:cNvSpPr/>
          <p:nvPr/>
        </p:nvSpPr>
        <p:spPr bwMode="auto">
          <a:xfrm>
            <a:off x="9201882" y="2837096"/>
            <a:ext cx="51355" cy="66319"/>
          </a:xfrm>
          <a:custGeom>
            <a:avLst/>
            <a:gdLst>
              <a:gd name="connsiteX0" fmla="*/ 0 w 51355"/>
              <a:gd name="connsiteY0" fmla="*/ 0 h 66319"/>
              <a:gd name="connsiteX1" fmla="*/ 51355 w 51355"/>
              <a:gd name="connsiteY1" fmla="*/ 0 h 66319"/>
              <a:gd name="connsiteX2" fmla="*/ 51355 w 51355"/>
              <a:gd name="connsiteY2" fmla="*/ 66319 h 66319"/>
              <a:gd name="connsiteX3" fmla="*/ 0 w 51355"/>
              <a:gd name="connsiteY3" fmla="*/ 66319 h 66319"/>
              <a:gd name="connsiteX4" fmla="*/ 0 w 51355"/>
              <a:gd name="connsiteY4" fmla="*/ 0 h 66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66319">
                <a:moveTo>
                  <a:pt x="0" y="0"/>
                </a:moveTo>
                <a:lnTo>
                  <a:pt x="51355" y="0"/>
                </a:lnTo>
                <a:lnTo>
                  <a:pt x="51355" y="66319"/>
                </a:lnTo>
                <a:lnTo>
                  <a:pt x="0" y="66319"/>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0" name="Freeform 179">
            <a:extLst>
              <a:ext uri="{FF2B5EF4-FFF2-40B4-BE49-F238E27FC236}">
                <a16:creationId xmlns:a16="http://schemas.microsoft.com/office/drawing/2014/main" id="{0C448800-5AD0-95D9-2DB8-2A36DAB7BFF4}"/>
              </a:ext>
            </a:extLst>
          </p:cNvPr>
          <p:cNvSpPr/>
          <p:nvPr/>
        </p:nvSpPr>
        <p:spPr bwMode="auto">
          <a:xfrm>
            <a:off x="9264029" y="2837096"/>
            <a:ext cx="51355" cy="74068"/>
          </a:xfrm>
          <a:custGeom>
            <a:avLst/>
            <a:gdLst>
              <a:gd name="connsiteX0" fmla="*/ 0 w 51355"/>
              <a:gd name="connsiteY0" fmla="*/ 0 h 74068"/>
              <a:gd name="connsiteX1" fmla="*/ 51355 w 51355"/>
              <a:gd name="connsiteY1" fmla="*/ 0 h 74068"/>
              <a:gd name="connsiteX2" fmla="*/ 51355 w 51355"/>
              <a:gd name="connsiteY2" fmla="*/ 74068 h 74068"/>
              <a:gd name="connsiteX3" fmla="*/ 0 w 51355"/>
              <a:gd name="connsiteY3" fmla="*/ 74068 h 74068"/>
              <a:gd name="connsiteX4" fmla="*/ 0 w 51355"/>
              <a:gd name="connsiteY4" fmla="*/ 0 h 74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74068">
                <a:moveTo>
                  <a:pt x="0" y="0"/>
                </a:moveTo>
                <a:lnTo>
                  <a:pt x="51355" y="0"/>
                </a:lnTo>
                <a:lnTo>
                  <a:pt x="51355" y="74068"/>
                </a:lnTo>
                <a:lnTo>
                  <a:pt x="0" y="74068"/>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9" name="Freeform 178">
            <a:extLst>
              <a:ext uri="{FF2B5EF4-FFF2-40B4-BE49-F238E27FC236}">
                <a16:creationId xmlns:a16="http://schemas.microsoft.com/office/drawing/2014/main" id="{2C25ECEB-192F-51AC-A69D-158068D50CE0}"/>
              </a:ext>
            </a:extLst>
          </p:cNvPr>
          <p:cNvSpPr/>
          <p:nvPr/>
        </p:nvSpPr>
        <p:spPr bwMode="auto">
          <a:xfrm>
            <a:off x="9326176" y="2837096"/>
            <a:ext cx="51355" cy="74068"/>
          </a:xfrm>
          <a:custGeom>
            <a:avLst/>
            <a:gdLst>
              <a:gd name="connsiteX0" fmla="*/ 0 w 51355"/>
              <a:gd name="connsiteY0" fmla="*/ 0 h 74068"/>
              <a:gd name="connsiteX1" fmla="*/ 51355 w 51355"/>
              <a:gd name="connsiteY1" fmla="*/ 0 h 74068"/>
              <a:gd name="connsiteX2" fmla="*/ 51355 w 51355"/>
              <a:gd name="connsiteY2" fmla="*/ 74068 h 74068"/>
              <a:gd name="connsiteX3" fmla="*/ 0 w 51355"/>
              <a:gd name="connsiteY3" fmla="*/ 74068 h 74068"/>
              <a:gd name="connsiteX4" fmla="*/ 0 w 51355"/>
              <a:gd name="connsiteY4" fmla="*/ 0 h 74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74068">
                <a:moveTo>
                  <a:pt x="0" y="0"/>
                </a:moveTo>
                <a:lnTo>
                  <a:pt x="51355" y="0"/>
                </a:lnTo>
                <a:lnTo>
                  <a:pt x="51355" y="74068"/>
                </a:lnTo>
                <a:lnTo>
                  <a:pt x="0" y="74068"/>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8" name="Freeform 177">
            <a:extLst>
              <a:ext uri="{FF2B5EF4-FFF2-40B4-BE49-F238E27FC236}">
                <a16:creationId xmlns:a16="http://schemas.microsoft.com/office/drawing/2014/main" id="{8363A48C-FDAD-1B5F-40F3-0D22B04AA193}"/>
              </a:ext>
            </a:extLst>
          </p:cNvPr>
          <p:cNvSpPr/>
          <p:nvPr/>
        </p:nvSpPr>
        <p:spPr bwMode="auto">
          <a:xfrm>
            <a:off x="9388323" y="2837096"/>
            <a:ext cx="51355" cy="86294"/>
          </a:xfrm>
          <a:custGeom>
            <a:avLst/>
            <a:gdLst>
              <a:gd name="connsiteX0" fmla="*/ 0 w 51355"/>
              <a:gd name="connsiteY0" fmla="*/ 0 h 86294"/>
              <a:gd name="connsiteX1" fmla="*/ 51355 w 51355"/>
              <a:gd name="connsiteY1" fmla="*/ 0 h 86294"/>
              <a:gd name="connsiteX2" fmla="*/ 51355 w 51355"/>
              <a:gd name="connsiteY2" fmla="*/ 86294 h 86294"/>
              <a:gd name="connsiteX3" fmla="*/ 0 w 51355"/>
              <a:gd name="connsiteY3" fmla="*/ 86294 h 86294"/>
              <a:gd name="connsiteX4" fmla="*/ 0 w 51355"/>
              <a:gd name="connsiteY4" fmla="*/ 0 h 8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86294">
                <a:moveTo>
                  <a:pt x="0" y="0"/>
                </a:moveTo>
                <a:lnTo>
                  <a:pt x="51355" y="0"/>
                </a:lnTo>
                <a:lnTo>
                  <a:pt x="51355" y="86294"/>
                </a:lnTo>
                <a:lnTo>
                  <a:pt x="0" y="86294"/>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7" name="Freeform 176">
            <a:extLst>
              <a:ext uri="{FF2B5EF4-FFF2-40B4-BE49-F238E27FC236}">
                <a16:creationId xmlns:a16="http://schemas.microsoft.com/office/drawing/2014/main" id="{FFC78657-1872-4029-48CE-E898722AB0AC}"/>
              </a:ext>
            </a:extLst>
          </p:cNvPr>
          <p:cNvSpPr/>
          <p:nvPr/>
        </p:nvSpPr>
        <p:spPr bwMode="auto">
          <a:xfrm>
            <a:off x="9450470" y="2837096"/>
            <a:ext cx="51355" cy="96511"/>
          </a:xfrm>
          <a:custGeom>
            <a:avLst/>
            <a:gdLst>
              <a:gd name="connsiteX0" fmla="*/ 0 w 51355"/>
              <a:gd name="connsiteY0" fmla="*/ 0 h 96511"/>
              <a:gd name="connsiteX1" fmla="*/ 51355 w 51355"/>
              <a:gd name="connsiteY1" fmla="*/ 0 h 96511"/>
              <a:gd name="connsiteX2" fmla="*/ 51355 w 51355"/>
              <a:gd name="connsiteY2" fmla="*/ 96511 h 96511"/>
              <a:gd name="connsiteX3" fmla="*/ 0 w 51355"/>
              <a:gd name="connsiteY3" fmla="*/ 96511 h 96511"/>
              <a:gd name="connsiteX4" fmla="*/ 0 w 51355"/>
              <a:gd name="connsiteY4" fmla="*/ 0 h 96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96511">
                <a:moveTo>
                  <a:pt x="0" y="0"/>
                </a:moveTo>
                <a:lnTo>
                  <a:pt x="51355" y="0"/>
                </a:lnTo>
                <a:lnTo>
                  <a:pt x="51355" y="96511"/>
                </a:lnTo>
                <a:lnTo>
                  <a:pt x="0" y="96511"/>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6" name="Freeform 175">
            <a:extLst>
              <a:ext uri="{FF2B5EF4-FFF2-40B4-BE49-F238E27FC236}">
                <a16:creationId xmlns:a16="http://schemas.microsoft.com/office/drawing/2014/main" id="{19A71B45-7E04-9DFC-D443-C604B9CCE0A5}"/>
              </a:ext>
            </a:extLst>
          </p:cNvPr>
          <p:cNvSpPr/>
          <p:nvPr/>
        </p:nvSpPr>
        <p:spPr bwMode="auto">
          <a:xfrm>
            <a:off x="9512617" y="2837096"/>
            <a:ext cx="51355" cy="100258"/>
          </a:xfrm>
          <a:custGeom>
            <a:avLst/>
            <a:gdLst>
              <a:gd name="connsiteX0" fmla="*/ 0 w 51355"/>
              <a:gd name="connsiteY0" fmla="*/ 0 h 100258"/>
              <a:gd name="connsiteX1" fmla="*/ 51355 w 51355"/>
              <a:gd name="connsiteY1" fmla="*/ 0 h 100258"/>
              <a:gd name="connsiteX2" fmla="*/ 51355 w 51355"/>
              <a:gd name="connsiteY2" fmla="*/ 100258 h 100258"/>
              <a:gd name="connsiteX3" fmla="*/ 0 w 51355"/>
              <a:gd name="connsiteY3" fmla="*/ 100258 h 100258"/>
              <a:gd name="connsiteX4" fmla="*/ 0 w 51355"/>
              <a:gd name="connsiteY4" fmla="*/ 0 h 100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100258">
                <a:moveTo>
                  <a:pt x="0" y="0"/>
                </a:moveTo>
                <a:lnTo>
                  <a:pt x="51355" y="0"/>
                </a:lnTo>
                <a:lnTo>
                  <a:pt x="51355" y="100258"/>
                </a:lnTo>
                <a:lnTo>
                  <a:pt x="0" y="100258"/>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5" name="Freeform 174">
            <a:extLst>
              <a:ext uri="{FF2B5EF4-FFF2-40B4-BE49-F238E27FC236}">
                <a16:creationId xmlns:a16="http://schemas.microsoft.com/office/drawing/2014/main" id="{DA7D15D3-9F1C-4185-8008-4D76DA7C6574}"/>
              </a:ext>
            </a:extLst>
          </p:cNvPr>
          <p:cNvSpPr/>
          <p:nvPr/>
        </p:nvSpPr>
        <p:spPr bwMode="auto">
          <a:xfrm>
            <a:off x="9574764" y="2837096"/>
            <a:ext cx="51355" cy="100987"/>
          </a:xfrm>
          <a:custGeom>
            <a:avLst/>
            <a:gdLst>
              <a:gd name="connsiteX0" fmla="*/ 0 w 51355"/>
              <a:gd name="connsiteY0" fmla="*/ 0 h 100987"/>
              <a:gd name="connsiteX1" fmla="*/ 51355 w 51355"/>
              <a:gd name="connsiteY1" fmla="*/ 0 h 100987"/>
              <a:gd name="connsiteX2" fmla="*/ 51355 w 51355"/>
              <a:gd name="connsiteY2" fmla="*/ 100987 h 100987"/>
              <a:gd name="connsiteX3" fmla="*/ 0 w 51355"/>
              <a:gd name="connsiteY3" fmla="*/ 100987 h 100987"/>
              <a:gd name="connsiteX4" fmla="*/ 0 w 51355"/>
              <a:gd name="connsiteY4" fmla="*/ 0 h 1009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100987">
                <a:moveTo>
                  <a:pt x="0" y="0"/>
                </a:moveTo>
                <a:lnTo>
                  <a:pt x="51355" y="0"/>
                </a:lnTo>
                <a:lnTo>
                  <a:pt x="51355" y="100987"/>
                </a:lnTo>
                <a:lnTo>
                  <a:pt x="0" y="100987"/>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4" name="Freeform 173">
            <a:extLst>
              <a:ext uri="{FF2B5EF4-FFF2-40B4-BE49-F238E27FC236}">
                <a16:creationId xmlns:a16="http://schemas.microsoft.com/office/drawing/2014/main" id="{65C39671-937C-BB42-D92B-F6EC8D9A5435}"/>
              </a:ext>
            </a:extLst>
          </p:cNvPr>
          <p:cNvSpPr/>
          <p:nvPr/>
        </p:nvSpPr>
        <p:spPr bwMode="auto">
          <a:xfrm>
            <a:off x="9636911" y="2837096"/>
            <a:ext cx="51355" cy="103303"/>
          </a:xfrm>
          <a:custGeom>
            <a:avLst/>
            <a:gdLst>
              <a:gd name="connsiteX0" fmla="*/ 0 w 51355"/>
              <a:gd name="connsiteY0" fmla="*/ 0 h 103303"/>
              <a:gd name="connsiteX1" fmla="*/ 51355 w 51355"/>
              <a:gd name="connsiteY1" fmla="*/ 0 h 103303"/>
              <a:gd name="connsiteX2" fmla="*/ 51355 w 51355"/>
              <a:gd name="connsiteY2" fmla="*/ 103303 h 103303"/>
              <a:gd name="connsiteX3" fmla="*/ 0 w 51355"/>
              <a:gd name="connsiteY3" fmla="*/ 103303 h 103303"/>
              <a:gd name="connsiteX4" fmla="*/ 0 w 51355"/>
              <a:gd name="connsiteY4" fmla="*/ 0 h 1033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103303">
                <a:moveTo>
                  <a:pt x="0" y="0"/>
                </a:moveTo>
                <a:lnTo>
                  <a:pt x="51355" y="0"/>
                </a:lnTo>
                <a:lnTo>
                  <a:pt x="51355" y="103303"/>
                </a:lnTo>
                <a:lnTo>
                  <a:pt x="0" y="103303"/>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3" name="Freeform 172">
            <a:extLst>
              <a:ext uri="{FF2B5EF4-FFF2-40B4-BE49-F238E27FC236}">
                <a16:creationId xmlns:a16="http://schemas.microsoft.com/office/drawing/2014/main" id="{4AF2F94B-8586-ACD1-6098-84AE490F4747}"/>
              </a:ext>
            </a:extLst>
          </p:cNvPr>
          <p:cNvSpPr/>
          <p:nvPr/>
        </p:nvSpPr>
        <p:spPr bwMode="auto">
          <a:xfrm>
            <a:off x="9699058" y="2837096"/>
            <a:ext cx="51355" cy="112799"/>
          </a:xfrm>
          <a:custGeom>
            <a:avLst/>
            <a:gdLst>
              <a:gd name="connsiteX0" fmla="*/ 0 w 51355"/>
              <a:gd name="connsiteY0" fmla="*/ 0 h 112799"/>
              <a:gd name="connsiteX1" fmla="*/ 51355 w 51355"/>
              <a:gd name="connsiteY1" fmla="*/ 0 h 112799"/>
              <a:gd name="connsiteX2" fmla="*/ 51355 w 51355"/>
              <a:gd name="connsiteY2" fmla="*/ 112799 h 112799"/>
              <a:gd name="connsiteX3" fmla="*/ 0 w 51355"/>
              <a:gd name="connsiteY3" fmla="*/ 112799 h 112799"/>
              <a:gd name="connsiteX4" fmla="*/ 0 w 51355"/>
              <a:gd name="connsiteY4" fmla="*/ 0 h 112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112799">
                <a:moveTo>
                  <a:pt x="0" y="0"/>
                </a:moveTo>
                <a:lnTo>
                  <a:pt x="51355" y="0"/>
                </a:lnTo>
                <a:lnTo>
                  <a:pt x="51355" y="112799"/>
                </a:lnTo>
                <a:lnTo>
                  <a:pt x="0" y="112799"/>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2" name="Freeform 171">
            <a:extLst>
              <a:ext uri="{FF2B5EF4-FFF2-40B4-BE49-F238E27FC236}">
                <a16:creationId xmlns:a16="http://schemas.microsoft.com/office/drawing/2014/main" id="{FFE0C70F-48C2-50E5-BF81-50D6BF66D8DF}"/>
              </a:ext>
            </a:extLst>
          </p:cNvPr>
          <p:cNvSpPr/>
          <p:nvPr/>
        </p:nvSpPr>
        <p:spPr bwMode="auto">
          <a:xfrm>
            <a:off x="9761205" y="2837096"/>
            <a:ext cx="51355" cy="123781"/>
          </a:xfrm>
          <a:custGeom>
            <a:avLst/>
            <a:gdLst>
              <a:gd name="connsiteX0" fmla="*/ 0 w 51355"/>
              <a:gd name="connsiteY0" fmla="*/ 0 h 123781"/>
              <a:gd name="connsiteX1" fmla="*/ 51355 w 51355"/>
              <a:gd name="connsiteY1" fmla="*/ 0 h 123781"/>
              <a:gd name="connsiteX2" fmla="*/ 51355 w 51355"/>
              <a:gd name="connsiteY2" fmla="*/ 123781 h 123781"/>
              <a:gd name="connsiteX3" fmla="*/ 0 w 51355"/>
              <a:gd name="connsiteY3" fmla="*/ 123781 h 123781"/>
              <a:gd name="connsiteX4" fmla="*/ 0 w 51355"/>
              <a:gd name="connsiteY4" fmla="*/ 0 h 123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123781">
                <a:moveTo>
                  <a:pt x="0" y="0"/>
                </a:moveTo>
                <a:lnTo>
                  <a:pt x="51355" y="0"/>
                </a:lnTo>
                <a:lnTo>
                  <a:pt x="51355" y="123781"/>
                </a:lnTo>
                <a:lnTo>
                  <a:pt x="0" y="123781"/>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1" name="Freeform 170">
            <a:extLst>
              <a:ext uri="{FF2B5EF4-FFF2-40B4-BE49-F238E27FC236}">
                <a16:creationId xmlns:a16="http://schemas.microsoft.com/office/drawing/2014/main" id="{67397C33-3018-2FB9-04B0-907DC11FEA26}"/>
              </a:ext>
            </a:extLst>
          </p:cNvPr>
          <p:cNvSpPr/>
          <p:nvPr/>
        </p:nvSpPr>
        <p:spPr bwMode="auto">
          <a:xfrm>
            <a:off x="9823352" y="2837096"/>
            <a:ext cx="51355" cy="126885"/>
          </a:xfrm>
          <a:custGeom>
            <a:avLst/>
            <a:gdLst>
              <a:gd name="connsiteX0" fmla="*/ 0 w 51355"/>
              <a:gd name="connsiteY0" fmla="*/ 0 h 126885"/>
              <a:gd name="connsiteX1" fmla="*/ 51355 w 51355"/>
              <a:gd name="connsiteY1" fmla="*/ 0 h 126885"/>
              <a:gd name="connsiteX2" fmla="*/ 51355 w 51355"/>
              <a:gd name="connsiteY2" fmla="*/ 126885 h 126885"/>
              <a:gd name="connsiteX3" fmla="*/ 0 w 51355"/>
              <a:gd name="connsiteY3" fmla="*/ 126885 h 126885"/>
              <a:gd name="connsiteX4" fmla="*/ 0 w 51355"/>
              <a:gd name="connsiteY4" fmla="*/ 0 h 1268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126885">
                <a:moveTo>
                  <a:pt x="0" y="0"/>
                </a:moveTo>
                <a:lnTo>
                  <a:pt x="51355" y="0"/>
                </a:lnTo>
                <a:lnTo>
                  <a:pt x="51355" y="126885"/>
                </a:lnTo>
                <a:lnTo>
                  <a:pt x="0" y="126885"/>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0" name="Freeform 169">
            <a:extLst>
              <a:ext uri="{FF2B5EF4-FFF2-40B4-BE49-F238E27FC236}">
                <a16:creationId xmlns:a16="http://schemas.microsoft.com/office/drawing/2014/main" id="{66E33D20-3E11-655C-EAB5-9240C7FE1C58}"/>
              </a:ext>
            </a:extLst>
          </p:cNvPr>
          <p:cNvSpPr/>
          <p:nvPr/>
        </p:nvSpPr>
        <p:spPr bwMode="auto">
          <a:xfrm>
            <a:off x="9885499" y="2837096"/>
            <a:ext cx="51355" cy="131783"/>
          </a:xfrm>
          <a:custGeom>
            <a:avLst/>
            <a:gdLst>
              <a:gd name="connsiteX0" fmla="*/ 0 w 51355"/>
              <a:gd name="connsiteY0" fmla="*/ 0 h 131783"/>
              <a:gd name="connsiteX1" fmla="*/ 51355 w 51355"/>
              <a:gd name="connsiteY1" fmla="*/ 0 h 131783"/>
              <a:gd name="connsiteX2" fmla="*/ 51355 w 51355"/>
              <a:gd name="connsiteY2" fmla="*/ 131783 h 131783"/>
              <a:gd name="connsiteX3" fmla="*/ 0 w 51355"/>
              <a:gd name="connsiteY3" fmla="*/ 131783 h 131783"/>
              <a:gd name="connsiteX4" fmla="*/ 0 w 51355"/>
              <a:gd name="connsiteY4" fmla="*/ 0 h 131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131783">
                <a:moveTo>
                  <a:pt x="0" y="0"/>
                </a:moveTo>
                <a:lnTo>
                  <a:pt x="51355" y="0"/>
                </a:lnTo>
                <a:lnTo>
                  <a:pt x="51355" y="131783"/>
                </a:lnTo>
                <a:lnTo>
                  <a:pt x="0" y="131783"/>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9" name="Freeform 168">
            <a:extLst>
              <a:ext uri="{FF2B5EF4-FFF2-40B4-BE49-F238E27FC236}">
                <a16:creationId xmlns:a16="http://schemas.microsoft.com/office/drawing/2014/main" id="{C846BB36-02B0-4CA3-175A-C940A514A883}"/>
              </a:ext>
            </a:extLst>
          </p:cNvPr>
          <p:cNvSpPr/>
          <p:nvPr/>
        </p:nvSpPr>
        <p:spPr bwMode="auto">
          <a:xfrm>
            <a:off x="9947646" y="2837096"/>
            <a:ext cx="51355" cy="139347"/>
          </a:xfrm>
          <a:custGeom>
            <a:avLst/>
            <a:gdLst>
              <a:gd name="connsiteX0" fmla="*/ 0 w 51355"/>
              <a:gd name="connsiteY0" fmla="*/ 0 h 139347"/>
              <a:gd name="connsiteX1" fmla="*/ 51355 w 51355"/>
              <a:gd name="connsiteY1" fmla="*/ 0 h 139347"/>
              <a:gd name="connsiteX2" fmla="*/ 51355 w 51355"/>
              <a:gd name="connsiteY2" fmla="*/ 139347 h 139347"/>
              <a:gd name="connsiteX3" fmla="*/ 0 w 51355"/>
              <a:gd name="connsiteY3" fmla="*/ 139347 h 139347"/>
              <a:gd name="connsiteX4" fmla="*/ 0 w 51355"/>
              <a:gd name="connsiteY4" fmla="*/ 0 h 139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139347">
                <a:moveTo>
                  <a:pt x="0" y="0"/>
                </a:moveTo>
                <a:lnTo>
                  <a:pt x="51355" y="0"/>
                </a:lnTo>
                <a:lnTo>
                  <a:pt x="51355" y="139347"/>
                </a:lnTo>
                <a:lnTo>
                  <a:pt x="0" y="139347"/>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8" name="Freeform 167">
            <a:extLst>
              <a:ext uri="{FF2B5EF4-FFF2-40B4-BE49-F238E27FC236}">
                <a16:creationId xmlns:a16="http://schemas.microsoft.com/office/drawing/2014/main" id="{A71B98AC-1F43-3D82-DD34-305F5955FA0C}"/>
              </a:ext>
            </a:extLst>
          </p:cNvPr>
          <p:cNvSpPr/>
          <p:nvPr/>
        </p:nvSpPr>
        <p:spPr bwMode="auto">
          <a:xfrm>
            <a:off x="10009793" y="2837096"/>
            <a:ext cx="51355" cy="169319"/>
          </a:xfrm>
          <a:custGeom>
            <a:avLst/>
            <a:gdLst>
              <a:gd name="connsiteX0" fmla="*/ 0 w 51355"/>
              <a:gd name="connsiteY0" fmla="*/ 0 h 169319"/>
              <a:gd name="connsiteX1" fmla="*/ 51355 w 51355"/>
              <a:gd name="connsiteY1" fmla="*/ 0 h 169319"/>
              <a:gd name="connsiteX2" fmla="*/ 51355 w 51355"/>
              <a:gd name="connsiteY2" fmla="*/ 169319 h 169319"/>
              <a:gd name="connsiteX3" fmla="*/ 0 w 51355"/>
              <a:gd name="connsiteY3" fmla="*/ 169319 h 169319"/>
              <a:gd name="connsiteX4" fmla="*/ 0 w 51355"/>
              <a:gd name="connsiteY4" fmla="*/ 0 h 169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169319">
                <a:moveTo>
                  <a:pt x="0" y="0"/>
                </a:moveTo>
                <a:lnTo>
                  <a:pt x="51355" y="0"/>
                </a:lnTo>
                <a:lnTo>
                  <a:pt x="51355" y="169319"/>
                </a:lnTo>
                <a:lnTo>
                  <a:pt x="0" y="169319"/>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7" name="Freeform 166">
            <a:extLst>
              <a:ext uri="{FF2B5EF4-FFF2-40B4-BE49-F238E27FC236}">
                <a16:creationId xmlns:a16="http://schemas.microsoft.com/office/drawing/2014/main" id="{C89209EB-4B78-FC33-B2D6-AEB16DE0D146}"/>
              </a:ext>
            </a:extLst>
          </p:cNvPr>
          <p:cNvSpPr/>
          <p:nvPr/>
        </p:nvSpPr>
        <p:spPr bwMode="auto">
          <a:xfrm>
            <a:off x="10071940" y="2837096"/>
            <a:ext cx="51355" cy="169319"/>
          </a:xfrm>
          <a:custGeom>
            <a:avLst/>
            <a:gdLst>
              <a:gd name="connsiteX0" fmla="*/ 0 w 51355"/>
              <a:gd name="connsiteY0" fmla="*/ 0 h 169319"/>
              <a:gd name="connsiteX1" fmla="*/ 51355 w 51355"/>
              <a:gd name="connsiteY1" fmla="*/ 0 h 169319"/>
              <a:gd name="connsiteX2" fmla="*/ 51355 w 51355"/>
              <a:gd name="connsiteY2" fmla="*/ 169319 h 169319"/>
              <a:gd name="connsiteX3" fmla="*/ 0 w 51355"/>
              <a:gd name="connsiteY3" fmla="*/ 169319 h 169319"/>
              <a:gd name="connsiteX4" fmla="*/ 0 w 51355"/>
              <a:gd name="connsiteY4" fmla="*/ 0 h 169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169319">
                <a:moveTo>
                  <a:pt x="0" y="0"/>
                </a:moveTo>
                <a:lnTo>
                  <a:pt x="51355" y="0"/>
                </a:lnTo>
                <a:lnTo>
                  <a:pt x="51355" y="169319"/>
                </a:lnTo>
                <a:lnTo>
                  <a:pt x="0" y="169319"/>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6" name="Freeform 165">
            <a:extLst>
              <a:ext uri="{FF2B5EF4-FFF2-40B4-BE49-F238E27FC236}">
                <a16:creationId xmlns:a16="http://schemas.microsoft.com/office/drawing/2014/main" id="{EF66491B-2F1C-65D4-635B-1D6628E369D7}"/>
              </a:ext>
            </a:extLst>
          </p:cNvPr>
          <p:cNvSpPr/>
          <p:nvPr/>
        </p:nvSpPr>
        <p:spPr bwMode="auto">
          <a:xfrm>
            <a:off x="10134087" y="2837096"/>
            <a:ext cx="51355" cy="172285"/>
          </a:xfrm>
          <a:custGeom>
            <a:avLst/>
            <a:gdLst>
              <a:gd name="connsiteX0" fmla="*/ 0 w 51355"/>
              <a:gd name="connsiteY0" fmla="*/ 0 h 172285"/>
              <a:gd name="connsiteX1" fmla="*/ 51355 w 51355"/>
              <a:gd name="connsiteY1" fmla="*/ 0 h 172285"/>
              <a:gd name="connsiteX2" fmla="*/ 51355 w 51355"/>
              <a:gd name="connsiteY2" fmla="*/ 172285 h 172285"/>
              <a:gd name="connsiteX3" fmla="*/ 0 w 51355"/>
              <a:gd name="connsiteY3" fmla="*/ 172285 h 172285"/>
              <a:gd name="connsiteX4" fmla="*/ 0 w 51355"/>
              <a:gd name="connsiteY4" fmla="*/ 0 h 1722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172285">
                <a:moveTo>
                  <a:pt x="0" y="0"/>
                </a:moveTo>
                <a:lnTo>
                  <a:pt x="51355" y="0"/>
                </a:lnTo>
                <a:lnTo>
                  <a:pt x="51355" y="172285"/>
                </a:lnTo>
                <a:lnTo>
                  <a:pt x="0" y="172285"/>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5" name="Freeform 164">
            <a:extLst>
              <a:ext uri="{FF2B5EF4-FFF2-40B4-BE49-F238E27FC236}">
                <a16:creationId xmlns:a16="http://schemas.microsoft.com/office/drawing/2014/main" id="{3009235D-E221-B16A-634C-10718D7C16CA}"/>
              </a:ext>
            </a:extLst>
          </p:cNvPr>
          <p:cNvSpPr/>
          <p:nvPr/>
        </p:nvSpPr>
        <p:spPr bwMode="auto">
          <a:xfrm>
            <a:off x="10196234" y="2837096"/>
            <a:ext cx="51355" cy="182587"/>
          </a:xfrm>
          <a:custGeom>
            <a:avLst/>
            <a:gdLst>
              <a:gd name="connsiteX0" fmla="*/ 0 w 51355"/>
              <a:gd name="connsiteY0" fmla="*/ 0 h 182587"/>
              <a:gd name="connsiteX1" fmla="*/ 51355 w 51355"/>
              <a:gd name="connsiteY1" fmla="*/ 0 h 182587"/>
              <a:gd name="connsiteX2" fmla="*/ 51355 w 51355"/>
              <a:gd name="connsiteY2" fmla="*/ 182587 h 182587"/>
              <a:gd name="connsiteX3" fmla="*/ 0 w 51355"/>
              <a:gd name="connsiteY3" fmla="*/ 182587 h 182587"/>
              <a:gd name="connsiteX4" fmla="*/ 0 w 51355"/>
              <a:gd name="connsiteY4" fmla="*/ 0 h 182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182587">
                <a:moveTo>
                  <a:pt x="0" y="0"/>
                </a:moveTo>
                <a:lnTo>
                  <a:pt x="51355" y="0"/>
                </a:lnTo>
                <a:lnTo>
                  <a:pt x="51355" y="182587"/>
                </a:lnTo>
                <a:lnTo>
                  <a:pt x="0" y="182587"/>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4" name="Freeform 163">
            <a:extLst>
              <a:ext uri="{FF2B5EF4-FFF2-40B4-BE49-F238E27FC236}">
                <a16:creationId xmlns:a16="http://schemas.microsoft.com/office/drawing/2014/main" id="{4F757EDD-4118-376D-1829-F04B39A88C94}"/>
              </a:ext>
            </a:extLst>
          </p:cNvPr>
          <p:cNvSpPr/>
          <p:nvPr/>
        </p:nvSpPr>
        <p:spPr bwMode="auto">
          <a:xfrm>
            <a:off x="10258381" y="2837096"/>
            <a:ext cx="51355" cy="210886"/>
          </a:xfrm>
          <a:custGeom>
            <a:avLst/>
            <a:gdLst>
              <a:gd name="connsiteX0" fmla="*/ 0 w 51355"/>
              <a:gd name="connsiteY0" fmla="*/ 0 h 210886"/>
              <a:gd name="connsiteX1" fmla="*/ 51355 w 51355"/>
              <a:gd name="connsiteY1" fmla="*/ 0 h 210886"/>
              <a:gd name="connsiteX2" fmla="*/ 51355 w 51355"/>
              <a:gd name="connsiteY2" fmla="*/ 210886 h 210886"/>
              <a:gd name="connsiteX3" fmla="*/ 0 w 51355"/>
              <a:gd name="connsiteY3" fmla="*/ 210886 h 210886"/>
              <a:gd name="connsiteX4" fmla="*/ 0 w 51355"/>
              <a:gd name="connsiteY4" fmla="*/ 0 h 210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210886">
                <a:moveTo>
                  <a:pt x="0" y="0"/>
                </a:moveTo>
                <a:lnTo>
                  <a:pt x="51355" y="0"/>
                </a:lnTo>
                <a:lnTo>
                  <a:pt x="51355" y="210886"/>
                </a:lnTo>
                <a:lnTo>
                  <a:pt x="0" y="210886"/>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3" name="Freeform 162">
            <a:extLst>
              <a:ext uri="{FF2B5EF4-FFF2-40B4-BE49-F238E27FC236}">
                <a16:creationId xmlns:a16="http://schemas.microsoft.com/office/drawing/2014/main" id="{9C1BAB66-82BA-8BE3-52F9-A65C7496BB9B}"/>
              </a:ext>
            </a:extLst>
          </p:cNvPr>
          <p:cNvSpPr/>
          <p:nvPr/>
        </p:nvSpPr>
        <p:spPr bwMode="auto">
          <a:xfrm>
            <a:off x="10320528" y="2837096"/>
            <a:ext cx="51355" cy="234034"/>
          </a:xfrm>
          <a:custGeom>
            <a:avLst/>
            <a:gdLst>
              <a:gd name="connsiteX0" fmla="*/ 0 w 51355"/>
              <a:gd name="connsiteY0" fmla="*/ 0 h 234034"/>
              <a:gd name="connsiteX1" fmla="*/ 51355 w 51355"/>
              <a:gd name="connsiteY1" fmla="*/ 0 h 234034"/>
              <a:gd name="connsiteX2" fmla="*/ 51355 w 51355"/>
              <a:gd name="connsiteY2" fmla="*/ 234034 h 234034"/>
              <a:gd name="connsiteX3" fmla="*/ 0 w 51355"/>
              <a:gd name="connsiteY3" fmla="*/ 234034 h 234034"/>
              <a:gd name="connsiteX4" fmla="*/ 0 w 51355"/>
              <a:gd name="connsiteY4" fmla="*/ 0 h 234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234034">
                <a:moveTo>
                  <a:pt x="0" y="0"/>
                </a:moveTo>
                <a:lnTo>
                  <a:pt x="51355" y="0"/>
                </a:lnTo>
                <a:lnTo>
                  <a:pt x="51355" y="234034"/>
                </a:lnTo>
                <a:lnTo>
                  <a:pt x="0" y="234034"/>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2" name="Freeform 161">
            <a:extLst>
              <a:ext uri="{FF2B5EF4-FFF2-40B4-BE49-F238E27FC236}">
                <a16:creationId xmlns:a16="http://schemas.microsoft.com/office/drawing/2014/main" id="{E4E0A378-4D12-6C16-73A2-72BD77888489}"/>
              </a:ext>
            </a:extLst>
          </p:cNvPr>
          <p:cNvSpPr/>
          <p:nvPr/>
        </p:nvSpPr>
        <p:spPr bwMode="auto">
          <a:xfrm>
            <a:off x="10382675" y="2837096"/>
            <a:ext cx="51355" cy="243463"/>
          </a:xfrm>
          <a:custGeom>
            <a:avLst/>
            <a:gdLst>
              <a:gd name="connsiteX0" fmla="*/ 0 w 51355"/>
              <a:gd name="connsiteY0" fmla="*/ 0 h 243463"/>
              <a:gd name="connsiteX1" fmla="*/ 51355 w 51355"/>
              <a:gd name="connsiteY1" fmla="*/ 0 h 243463"/>
              <a:gd name="connsiteX2" fmla="*/ 51355 w 51355"/>
              <a:gd name="connsiteY2" fmla="*/ 243463 h 243463"/>
              <a:gd name="connsiteX3" fmla="*/ 0 w 51355"/>
              <a:gd name="connsiteY3" fmla="*/ 243463 h 243463"/>
              <a:gd name="connsiteX4" fmla="*/ 0 w 51355"/>
              <a:gd name="connsiteY4" fmla="*/ 0 h 243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243463">
                <a:moveTo>
                  <a:pt x="0" y="0"/>
                </a:moveTo>
                <a:lnTo>
                  <a:pt x="51355" y="0"/>
                </a:lnTo>
                <a:lnTo>
                  <a:pt x="51355" y="243463"/>
                </a:lnTo>
                <a:lnTo>
                  <a:pt x="0" y="243463"/>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1" name="Freeform 160">
            <a:extLst>
              <a:ext uri="{FF2B5EF4-FFF2-40B4-BE49-F238E27FC236}">
                <a16:creationId xmlns:a16="http://schemas.microsoft.com/office/drawing/2014/main" id="{7CC145DE-4A9B-AFB3-A7C7-A3B86AC5C06C}"/>
              </a:ext>
            </a:extLst>
          </p:cNvPr>
          <p:cNvSpPr/>
          <p:nvPr/>
        </p:nvSpPr>
        <p:spPr bwMode="auto">
          <a:xfrm>
            <a:off x="10444822" y="2837096"/>
            <a:ext cx="51355" cy="243463"/>
          </a:xfrm>
          <a:custGeom>
            <a:avLst/>
            <a:gdLst>
              <a:gd name="connsiteX0" fmla="*/ 0 w 51355"/>
              <a:gd name="connsiteY0" fmla="*/ 0 h 243463"/>
              <a:gd name="connsiteX1" fmla="*/ 51355 w 51355"/>
              <a:gd name="connsiteY1" fmla="*/ 0 h 243463"/>
              <a:gd name="connsiteX2" fmla="*/ 51355 w 51355"/>
              <a:gd name="connsiteY2" fmla="*/ 243463 h 243463"/>
              <a:gd name="connsiteX3" fmla="*/ 0 w 51355"/>
              <a:gd name="connsiteY3" fmla="*/ 243463 h 243463"/>
              <a:gd name="connsiteX4" fmla="*/ 0 w 51355"/>
              <a:gd name="connsiteY4" fmla="*/ 0 h 243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243463">
                <a:moveTo>
                  <a:pt x="0" y="0"/>
                </a:moveTo>
                <a:lnTo>
                  <a:pt x="51355" y="0"/>
                </a:lnTo>
                <a:lnTo>
                  <a:pt x="51355" y="243463"/>
                </a:lnTo>
                <a:lnTo>
                  <a:pt x="0" y="243463"/>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0" name="Freeform 159">
            <a:extLst>
              <a:ext uri="{FF2B5EF4-FFF2-40B4-BE49-F238E27FC236}">
                <a16:creationId xmlns:a16="http://schemas.microsoft.com/office/drawing/2014/main" id="{29EBFF8C-D47D-26E5-7A49-7FCB3E904663}"/>
              </a:ext>
            </a:extLst>
          </p:cNvPr>
          <p:cNvSpPr/>
          <p:nvPr/>
        </p:nvSpPr>
        <p:spPr bwMode="auto">
          <a:xfrm>
            <a:off x="10506969" y="2837096"/>
            <a:ext cx="51355" cy="268975"/>
          </a:xfrm>
          <a:custGeom>
            <a:avLst/>
            <a:gdLst>
              <a:gd name="connsiteX0" fmla="*/ 0 w 51355"/>
              <a:gd name="connsiteY0" fmla="*/ 0 h 268975"/>
              <a:gd name="connsiteX1" fmla="*/ 51355 w 51355"/>
              <a:gd name="connsiteY1" fmla="*/ 0 h 268975"/>
              <a:gd name="connsiteX2" fmla="*/ 51355 w 51355"/>
              <a:gd name="connsiteY2" fmla="*/ 268975 h 268975"/>
              <a:gd name="connsiteX3" fmla="*/ 0 w 51355"/>
              <a:gd name="connsiteY3" fmla="*/ 268975 h 268975"/>
              <a:gd name="connsiteX4" fmla="*/ 0 w 51355"/>
              <a:gd name="connsiteY4" fmla="*/ 0 h 268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268975">
                <a:moveTo>
                  <a:pt x="0" y="0"/>
                </a:moveTo>
                <a:lnTo>
                  <a:pt x="51355" y="0"/>
                </a:lnTo>
                <a:lnTo>
                  <a:pt x="51355" y="268975"/>
                </a:lnTo>
                <a:lnTo>
                  <a:pt x="0" y="268975"/>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9" name="Freeform 158">
            <a:extLst>
              <a:ext uri="{FF2B5EF4-FFF2-40B4-BE49-F238E27FC236}">
                <a16:creationId xmlns:a16="http://schemas.microsoft.com/office/drawing/2014/main" id="{960E5EA3-60B8-B4F0-14EE-62F67F3CC232}"/>
              </a:ext>
            </a:extLst>
          </p:cNvPr>
          <p:cNvSpPr/>
          <p:nvPr/>
        </p:nvSpPr>
        <p:spPr bwMode="auto">
          <a:xfrm>
            <a:off x="10569116" y="2837096"/>
            <a:ext cx="51355" cy="279246"/>
          </a:xfrm>
          <a:custGeom>
            <a:avLst/>
            <a:gdLst>
              <a:gd name="connsiteX0" fmla="*/ 0 w 51355"/>
              <a:gd name="connsiteY0" fmla="*/ 0 h 279246"/>
              <a:gd name="connsiteX1" fmla="*/ 51355 w 51355"/>
              <a:gd name="connsiteY1" fmla="*/ 0 h 279246"/>
              <a:gd name="connsiteX2" fmla="*/ 51355 w 51355"/>
              <a:gd name="connsiteY2" fmla="*/ 279246 h 279246"/>
              <a:gd name="connsiteX3" fmla="*/ 0 w 51355"/>
              <a:gd name="connsiteY3" fmla="*/ 279246 h 279246"/>
              <a:gd name="connsiteX4" fmla="*/ 0 w 51355"/>
              <a:gd name="connsiteY4" fmla="*/ 0 h 279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279246">
                <a:moveTo>
                  <a:pt x="0" y="0"/>
                </a:moveTo>
                <a:lnTo>
                  <a:pt x="51355" y="0"/>
                </a:lnTo>
                <a:lnTo>
                  <a:pt x="51355" y="279246"/>
                </a:lnTo>
                <a:lnTo>
                  <a:pt x="0" y="279246"/>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8" name="Freeform 157">
            <a:extLst>
              <a:ext uri="{FF2B5EF4-FFF2-40B4-BE49-F238E27FC236}">
                <a16:creationId xmlns:a16="http://schemas.microsoft.com/office/drawing/2014/main" id="{5EBFECFE-DC01-85C6-5A18-660B5D0373E6}"/>
              </a:ext>
            </a:extLst>
          </p:cNvPr>
          <p:cNvSpPr/>
          <p:nvPr/>
        </p:nvSpPr>
        <p:spPr bwMode="auto">
          <a:xfrm>
            <a:off x="10631263" y="2837096"/>
            <a:ext cx="51355" cy="286431"/>
          </a:xfrm>
          <a:custGeom>
            <a:avLst/>
            <a:gdLst>
              <a:gd name="connsiteX0" fmla="*/ 0 w 51355"/>
              <a:gd name="connsiteY0" fmla="*/ 0 h 286431"/>
              <a:gd name="connsiteX1" fmla="*/ 51355 w 51355"/>
              <a:gd name="connsiteY1" fmla="*/ 0 h 286431"/>
              <a:gd name="connsiteX2" fmla="*/ 51355 w 51355"/>
              <a:gd name="connsiteY2" fmla="*/ 286431 h 286431"/>
              <a:gd name="connsiteX3" fmla="*/ 0 w 51355"/>
              <a:gd name="connsiteY3" fmla="*/ 286431 h 286431"/>
              <a:gd name="connsiteX4" fmla="*/ 0 w 51355"/>
              <a:gd name="connsiteY4" fmla="*/ 0 h 2864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286431">
                <a:moveTo>
                  <a:pt x="0" y="0"/>
                </a:moveTo>
                <a:lnTo>
                  <a:pt x="51355" y="0"/>
                </a:lnTo>
                <a:lnTo>
                  <a:pt x="51355" y="286431"/>
                </a:lnTo>
                <a:lnTo>
                  <a:pt x="0" y="286431"/>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7" name="Freeform 156">
            <a:extLst>
              <a:ext uri="{FF2B5EF4-FFF2-40B4-BE49-F238E27FC236}">
                <a16:creationId xmlns:a16="http://schemas.microsoft.com/office/drawing/2014/main" id="{2693215E-696A-C0D8-D88D-B39A2CF9BE9D}"/>
              </a:ext>
            </a:extLst>
          </p:cNvPr>
          <p:cNvSpPr/>
          <p:nvPr/>
        </p:nvSpPr>
        <p:spPr bwMode="auto">
          <a:xfrm>
            <a:off x="10693410" y="2837096"/>
            <a:ext cx="51355" cy="319895"/>
          </a:xfrm>
          <a:custGeom>
            <a:avLst/>
            <a:gdLst>
              <a:gd name="connsiteX0" fmla="*/ 0 w 51355"/>
              <a:gd name="connsiteY0" fmla="*/ 0 h 319895"/>
              <a:gd name="connsiteX1" fmla="*/ 51355 w 51355"/>
              <a:gd name="connsiteY1" fmla="*/ 0 h 319895"/>
              <a:gd name="connsiteX2" fmla="*/ 51355 w 51355"/>
              <a:gd name="connsiteY2" fmla="*/ 319895 h 319895"/>
              <a:gd name="connsiteX3" fmla="*/ 0 w 51355"/>
              <a:gd name="connsiteY3" fmla="*/ 319895 h 319895"/>
              <a:gd name="connsiteX4" fmla="*/ 0 w 51355"/>
              <a:gd name="connsiteY4" fmla="*/ 0 h 3198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319895">
                <a:moveTo>
                  <a:pt x="0" y="0"/>
                </a:moveTo>
                <a:lnTo>
                  <a:pt x="51355" y="0"/>
                </a:lnTo>
                <a:lnTo>
                  <a:pt x="51355" y="319895"/>
                </a:lnTo>
                <a:lnTo>
                  <a:pt x="0" y="319895"/>
                </a:lnTo>
                <a:lnTo>
                  <a:pt x="0" y="0"/>
                </a:lnTo>
                <a:close/>
              </a:path>
            </a:pathLst>
          </a:custGeom>
          <a:solidFill>
            <a:schemeClr val="accent3"/>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6" name="Freeform 155">
            <a:extLst>
              <a:ext uri="{FF2B5EF4-FFF2-40B4-BE49-F238E27FC236}">
                <a16:creationId xmlns:a16="http://schemas.microsoft.com/office/drawing/2014/main" id="{B934230D-24D1-1C24-B85D-A3B308E04E4D}"/>
              </a:ext>
            </a:extLst>
          </p:cNvPr>
          <p:cNvSpPr/>
          <p:nvPr/>
        </p:nvSpPr>
        <p:spPr bwMode="auto">
          <a:xfrm>
            <a:off x="10755557" y="2837096"/>
            <a:ext cx="51355" cy="309329"/>
          </a:xfrm>
          <a:custGeom>
            <a:avLst/>
            <a:gdLst>
              <a:gd name="connsiteX0" fmla="*/ 0 w 51355"/>
              <a:gd name="connsiteY0" fmla="*/ 0 h 309329"/>
              <a:gd name="connsiteX1" fmla="*/ 51355 w 51355"/>
              <a:gd name="connsiteY1" fmla="*/ 0 h 309329"/>
              <a:gd name="connsiteX2" fmla="*/ 51355 w 51355"/>
              <a:gd name="connsiteY2" fmla="*/ 309329 h 309329"/>
              <a:gd name="connsiteX3" fmla="*/ 0 w 51355"/>
              <a:gd name="connsiteY3" fmla="*/ 309329 h 309329"/>
              <a:gd name="connsiteX4" fmla="*/ 0 w 51355"/>
              <a:gd name="connsiteY4" fmla="*/ 0 h 309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309329">
                <a:moveTo>
                  <a:pt x="0" y="0"/>
                </a:moveTo>
                <a:lnTo>
                  <a:pt x="51355" y="0"/>
                </a:lnTo>
                <a:lnTo>
                  <a:pt x="51355" y="309329"/>
                </a:lnTo>
                <a:lnTo>
                  <a:pt x="0" y="309329"/>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5" name="Freeform 154">
            <a:extLst>
              <a:ext uri="{FF2B5EF4-FFF2-40B4-BE49-F238E27FC236}">
                <a16:creationId xmlns:a16="http://schemas.microsoft.com/office/drawing/2014/main" id="{86636700-4CFB-9E1A-0042-5814532BCF2E}"/>
              </a:ext>
            </a:extLst>
          </p:cNvPr>
          <p:cNvSpPr/>
          <p:nvPr/>
        </p:nvSpPr>
        <p:spPr bwMode="auto">
          <a:xfrm>
            <a:off x="10817704" y="2837096"/>
            <a:ext cx="51355" cy="332477"/>
          </a:xfrm>
          <a:custGeom>
            <a:avLst/>
            <a:gdLst>
              <a:gd name="connsiteX0" fmla="*/ 0 w 51355"/>
              <a:gd name="connsiteY0" fmla="*/ 0 h 332477"/>
              <a:gd name="connsiteX1" fmla="*/ 51355 w 51355"/>
              <a:gd name="connsiteY1" fmla="*/ 0 h 332477"/>
              <a:gd name="connsiteX2" fmla="*/ 51355 w 51355"/>
              <a:gd name="connsiteY2" fmla="*/ 332477 h 332477"/>
              <a:gd name="connsiteX3" fmla="*/ 0 w 51355"/>
              <a:gd name="connsiteY3" fmla="*/ 332477 h 332477"/>
              <a:gd name="connsiteX4" fmla="*/ 0 w 51355"/>
              <a:gd name="connsiteY4" fmla="*/ 0 h 332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332477">
                <a:moveTo>
                  <a:pt x="0" y="0"/>
                </a:moveTo>
                <a:lnTo>
                  <a:pt x="51355" y="0"/>
                </a:lnTo>
                <a:lnTo>
                  <a:pt x="51355" y="332477"/>
                </a:lnTo>
                <a:lnTo>
                  <a:pt x="0" y="332477"/>
                </a:lnTo>
                <a:lnTo>
                  <a:pt x="0" y="0"/>
                </a:lnTo>
                <a:close/>
              </a:path>
            </a:pathLst>
          </a:custGeom>
          <a:solidFill>
            <a:schemeClr val="accent3"/>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4" name="Freeform 153">
            <a:extLst>
              <a:ext uri="{FF2B5EF4-FFF2-40B4-BE49-F238E27FC236}">
                <a16:creationId xmlns:a16="http://schemas.microsoft.com/office/drawing/2014/main" id="{05BBB824-576F-ACFF-A445-A1E63B9718D4}"/>
              </a:ext>
            </a:extLst>
          </p:cNvPr>
          <p:cNvSpPr/>
          <p:nvPr/>
        </p:nvSpPr>
        <p:spPr bwMode="auto">
          <a:xfrm>
            <a:off x="10879851" y="2837096"/>
            <a:ext cx="51355" cy="339202"/>
          </a:xfrm>
          <a:custGeom>
            <a:avLst/>
            <a:gdLst>
              <a:gd name="connsiteX0" fmla="*/ 0 w 51355"/>
              <a:gd name="connsiteY0" fmla="*/ 0 h 339202"/>
              <a:gd name="connsiteX1" fmla="*/ 51355 w 51355"/>
              <a:gd name="connsiteY1" fmla="*/ 0 h 339202"/>
              <a:gd name="connsiteX2" fmla="*/ 51355 w 51355"/>
              <a:gd name="connsiteY2" fmla="*/ 339202 h 339202"/>
              <a:gd name="connsiteX3" fmla="*/ 0 w 51355"/>
              <a:gd name="connsiteY3" fmla="*/ 339202 h 339202"/>
              <a:gd name="connsiteX4" fmla="*/ 0 w 51355"/>
              <a:gd name="connsiteY4" fmla="*/ 0 h 3392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339202">
                <a:moveTo>
                  <a:pt x="0" y="0"/>
                </a:moveTo>
                <a:lnTo>
                  <a:pt x="51355" y="0"/>
                </a:lnTo>
                <a:lnTo>
                  <a:pt x="51355" y="339202"/>
                </a:lnTo>
                <a:lnTo>
                  <a:pt x="0" y="339202"/>
                </a:lnTo>
                <a:lnTo>
                  <a:pt x="0" y="0"/>
                </a:lnTo>
                <a:close/>
              </a:path>
            </a:pathLst>
          </a:custGeom>
          <a:solidFill>
            <a:schemeClr val="accent3"/>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3" name="Freeform 152">
            <a:extLst>
              <a:ext uri="{FF2B5EF4-FFF2-40B4-BE49-F238E27FC236}">
                <a16:creationId xmlns:a16="http://schemas.microsoft.com/office/drawing/2014/main" id="{6106BC4F-607A-F348-C97E-54E539FE6936}"/>
              </a:ext>
            </a:extLst>
          </p:cNvPr>
          <p:cNvSpPr/>
          <p:nvPr/>
        </p:nvSpPr>
        <p:spPr bwMode="auto">
          <a:xfrm>
            <a:off x="10941998" y="2837096"/>
            <a:ext cx="51355" cy="351427"/>
          </a:xfrm>
          <a:custGeom>
            <a:avLst/>
            <a:gdLst>
              <a:gd name="connsiteX0" fmla="*/ 0 w 51355"/>
              <a:gd name="connsiteY0" fmla="*/ 0 h 351427"/>
              <a:gd name="connsiteX1" fmla="*/ 51355 w 51355"/>
              <a:gd name="connsiteY1" fmla="*/ 0 h 351427"/>
              <a:gd name="connsiteX2" fmla="*/ 51355 w 51355"/>
              <a:gd name="connsiteY2" fmla="*/ 351427 h 351427"/>
              <a:gd name="connsiteX3" fmla="*/ 0 w 51355"/>
              <a:gd name="connsiteY3" fmla="*/ 351427 h 351427"/>
              <a:gd name="connsiteX4" fmla="*/ 0 w 51355"/>
              <a:gd name="connsiteY4" fmla="*/ 0 h 351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351427">
                <a:moveTo>
                  <a:pt x="0" y="0"/>
                </a:moveTo>
                <a:lnTo>
                  <a:pt x="51355" y="0"/>
                </a:lnTo>
                <a:lnTo>
                  <a:pt x="51355" y="351427"/>
                </a:lnTo>
                <a:lnTo>
                  <a:pt x="0" y="351427"/>
                </a:lnTo>
                <a:lnTo>
                  <a:pt x="0" y="0"/>
                </a:lnTo>
                <a:close/>
              </a:path>
            </a:pathLst>
          </a:custGeom>
          <a:solidFill>
            <a:schemeClr val="accent3"/>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2" name="Freeform 151">
            <a:extLst>
              <a:ext uri="{FF2B5EF4-FFF2-40B4-BE49-F238E27FC236}">
                <a16:creationId xmlns:a16="http://schemas.microsoft.com/office/drawing/2014/main" id="{E50A86FD-42F6-B045-233A-4CB0735F6631}"/>
              </a:ext>
            </a:extLst>
          </p:cNvPr>
          <p:cNvSpPr/>
          <p:nvPr/>
        </p:nvSpPr>
        <p:spPr bwMode="auto">
          <a:xfrm>
            <a:off x="11004145" y="2837096"/>
            <a:ext cx="51355" cy="376455"/>
          </a:xfrm>
          <a:custGeom>
            <a:avLst/>
            <a:gdLst>
              <a:gd name="connsiteX0" fmla="*/ 0 w 51355"/>
              <a:gd name="connsiteY0" fmla="*/ 0 h 376455"/>
              <a:gd name="connsiteX1" fmla="*/ 51355 w 51355"/>
              <a:gd name="connsiteY1" fmla="*/ 0 h 376455"/>
              <a:gd name="connsiteX2" fmla="*/ 51355 w 51355"/>
              <a:gd name="connsiteY2" fmla="*/ 376455 h 376455"/>
              <a:gd name="connsiteX3" fmla="*/ 0 w 51355"/>
              <a:gd name="connsiteY3" fmla="*/ 376455 h 376455"/>
              <a:gd name="connsiteX4" fmla="*/ 0 w 51355"/>
              <a:gd name="connsiteY4" fmla="*/ 0 h 376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376455">
                <a:moveTo>
                  <a:pt x="0" y="0"/>
                </a:moveTo>
                <a:lnTo>
                  <a:pt x="51355" y="0"/>
                </a:lnTo>
                <a:lnTo>
                  <a:pt x="51355" y="376455"/>
                </a:lnTo>
                <a:lnTo>
                  <a:pt x="0" y="376455"/>
                </a:lnTo>
                <a:lnTo>
                  <a:pt x="0" y="0"/>
                </a:lnTo>
                <a:close/>
              </a:path>
            </a:pathLst>
          </a:custGeom>
          <a:solidFill>
            <a:schemeClr val="accent3"/>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1" name="Freeform 150">
            <a:extLst>
              <a:ext uri="{FF2B5EF4-FFF2-40B4-BE49-F238E27FC236}">
                <a16:creationId xmlns:a16="http://schemas.microsoft.com/office/drawing/2014/main" id="{E1032EE9-3A18-5079-F548-71FFBBA23501}"/>
              </a:ext>
            </a:extLst>
          </p:cNvPr>
          <p:cNvSpPr/>
          <p:nvPr/>
        </p:nvSpPr>
        <p:spPr bwMode="auto">
          <a:xfrm>
            <a:off x="11066292" y="2837096"/>
            <a:ext cx="51355" cy="382651"/>
          </a:xfrm>
          <a:custGeom>
            <a:avLst/>
            <a:gdLst>
              <a:gd name="connsiteX0" fmla="*/ 0 w 51355"/>
              <a:gd name="connsiteY0" fmla="*/ 0 h 382651"/>
              <a:gd name="connsiteX1" fmla="*/ 51355 w 51355"/>
              <a:gd name="connsiteY1" fmla="*/ 0 h 382651"/>
              <a:gd name="connsiteX2" fmla="*/ 51355 w 51355"/>
              <a:gd name="connsiteY2" fmla="*/ 382651 h 382651"/>
              <a:gd name="connsiteX3" fmla="*/ 0 w 51355"/>
              <a:gd name="connsiteY3" fmla="*/ 382651 h 382651"/>
              <a:gd name="connsiteX4" fmla="*/ 0 w 51355"/>
              <a:gd name="connsiteY4" fmla="*/ 0 h 382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382651">
                <a:moveTo>
                  <a:pt x="0" y="0"/>
                </a:moveTo>
                <a:lnTo>
                  <a:pt x="51355" y="0"/>
                </a:lnTo>
                <a:lnTo>
                  <a:pt x="51355" y="382651"/>
                </a:lnTo>
                <a:lnTo>
                  <a:pt x="0" y="382651"/>
                </a:lnTo>
                <a:lnTo>
                  <a:pt x="0" y="0"/>
                </a:lnTo>
                <a:close/>
              </a:path>
            </a:pathLst>
          </a:custGeom>
          <a:solidFill>
            <a:schemeClr val="accent3"/>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0" name="Freeform 149">
            <a:extLst>
              <a:ext uri="{FF2B5EF4-FFF2-40B4-BE49-F238E27FC236}">
                <a16:creationId xmlns:a16="http://schemas.microsoft.com/office/drawing/2014/main" id="{6418C149-FE27-48C5-9CD0-837339DC90C5}"/>
              </a:ext>
            </a:extLst>
          </p:cNvPr>
          <p:cNvSpPr/>
          <p:nvPr/>
        </p:nvSpPr>
        <p:spPr bwMode="auto">
          <a:xfrm>
            <a:off x="11128439" y="2837096"/>
            <a:ext cx="51355" cy="407847"/>
          </a:xfrm>
          <a:custGeom>
            <a:avLst/>
            <a:gdLst>
              <a:gd name="connsiteX0" fmla="*/ 0 w 51355"/>
              <a:gd name="connsiteY0" fmla="*/ 0 h 407847"/>
              <a:gd name="connsiteX1" fmla="*/ 51355 w 51355"/>
              <a:gd name="connsiteY1" fmla="*/ 0 h 407847"/>
              <a:gd name="connsiteX2" fmla="*/ 51355 w 51355"/>
              <a:gd name="connsiteY2" fmla="*/ 407847 h 407847"/>
              <a:gd name="connsiteX3" fmla="*/ 0 w 51355"/>
              <a:gd name="connsiteY3" fmla="*/ 407847 h 407847"/>
              <a:gd name="connsiteX4" fmla="*/ 0 w 51355"/>
              <a:gd name="connsiteY4" fmla="*/ 0 h 407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407847">
                <a:moveTo>
                  <a:pt x="0" y="0"/>
                </a:moveTo>
                <a:lnTo>
                  <a:pt x="51355" y="0"/>
                </a:lnTo>
                <a:lnTo>
                  <a:pt x="51355" y="407847"/>
                </a:lnTo>
                <a:lnTo>
                  <a:pt x="0" y="407847"/>
                </a:lnTo>
                <a:lnTo>
                  <a:pt x="0" y="0"/>
                </a:lnTo>
                <a:close/>
              </a:path>
            </a:pathLst>
          </a:custGeom>
          <a:solidFill>
            <a:schemeClr val="accent3"/>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9" name="Freeform 148">
            <a:extLst>
              <a:ext uri="{FF2B5EF4-FFF2-40B4-BE49-F238E27FC236}">
                <a16:creationId xmlns:a16="http://schemas.microsoft.com/office/drawing/2014/main" id="{FB433E0E-8E81-EF24-9F81-1F39BA187293}"/>
              </a:ext>
            </a:extLst>
          </p:cNvPr>
          <p:cNvSpPr/>
          <p:nvPr/>
        </p:nvSpPr>
        <p:spPr bwMode="auto">
          <a:xfrm>
            <a:off x="11190586" y="2837096"/>
            <a:ext cx="51355" cy="423150"/>
          </a:xfrm>
          <a:custGeom>
            <a:avLst/>
            <a:gdLst>
              <a:gd name="connsiteX0" fmla="*/ 0 w 51355"/>
              <a:gd name="connsiteY0" fmla="*/ 0 h 423150"/>
              <a:gd name="connsiteX1" fmla="*/ 51355 w 51355"/>
              <a:gd name="connsiteY1" fmla="*/ 0 h 423150"/>
              <a:gd name="connsiteX2" fmla="*/ 51355 w 51355"/>
              <a:gd name="connsiteY2" fmla="*/ 423150 h 423150"/>
              <a:gd name="connsiteX3" fmla="*/ 0 w 51355"/>
              <a:gd name="connsiteY3" fmla="*/ 423150 h 423150"/>
              <a:gd name="connsiteX4" fmla="*/ 0 w 51355"/>
              <a:gd name="connsiteY4" fmla="*/ 0 h 423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423150">
                <a:moveTo>
                  <a:pt x="0" y="0"/>
                </a:moveTo>
                <a:lnTo>
                  <a:pt x="51355" y="0"/>
                </a:lnTo>
                <a:lnTo>
                  <a:pt x="51355" y="423150"/>
                </a:lnTo>
                <a:lnTo>
                  <a:pt x="0" y="423150"/>
                </a:lnTo>
                <a:lnTo>
                  <a:pt x="0" y="0"/>
                </a:lnTo>
                <a:close/>
              </a:path>
            </a:pathLst>
          </a:custGeom>
          <a:solidFill>
            <a:schemeClr val="accent3"/>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8" name="Freeform 147">
            <a:extLst>
              <a:ext uri="{FF2B5EF4-FFF2-40B4-BE49-F238E27FC236}">
                <a16:creationId xmlns:a16="http://schemas.microsoft.com/office/drawing/2014/main" id="{E05B3C45-D972-9484-54D0-7C9ED4E9EE6B}"/>
              </a:ext>
            </a:extLst>
          </p:cNvPr>
          <p:cNvSpPr/>
          <p:nvPr/>
        </p:nvSpPr>
        <p:spPr bwMode="auto">
          <a:xfrm>
            <a:off x="11252733" y="2837096"/>
            <a:ext cx="51355" cy="432423"/>
          </a:xfrm>
          <a:custGeom>
            <a:avLst/>
            <a:gdLst>
              <a:gd name="connsiteX0" fmla="*/ 0 w 51355"/>
              <a:gd name="connsiteY0" fmla="*/ 0 h 432423"/>
              <a:gd name="connsiteX1" fmla="*/ 51355 w 51355"/>
              <a:gd name="connsiteY1" fmla="*/ 0 h 432423"/>
              <a:gd name="connsiteX2" fmla="*/ 51355 w 51355"/>
              <a:gd name="connsiteY2" fmla="*/ 432423 h 432423"/>
              <a:gd name="connsiteX3" fmla="*/ 0 w 51355"/>
              <a:gd name="connsiteY3" fmla="*/ 432423 h 432423"/>
              <a:gd name="connsiteX4" fmla="*/ 0 w 51355"/>
              <a:gd name="connsiteY4" fmla="*/ 0 h 432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432423">
                <a:moveTo>
                  <a:pt x="0" y="0"/>
                </a:moveTo>
                <a:lnTo>
                  <a:pt x="51355" y="0"/>
                </a:lnTo>
                <a:lnTo>
                  <a:pt x="51355" y="432423"/>
                </a:lnTo>
                <a:lnTo>
                  <a:pt x="0" y="432423"/>
                </a:lnTo>
                <a:lnTo>
                  <a:pt x="0" y="0"/>
                </a:lnTo>
                <a:close/>
              </a:path>
            </a:pathLst>
          </a:custGeom>
          <a:solidFill>
            <a:schemeClr val="accent3"/>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7" name="Freeform 146">
            <a:extLst>
              <a:ext uri="{FF2B5EF4-FFF2-40B4-BE49-F238E27FC236}">
                <a16:creationId xmlns:a16="http://schemas.microsoft.com/office/drawing/2014/main" id="{23603AD6-7B6D-E855-5E23-35F913FE79C6}"/>
              </a:ext>
            </a:extLst>
          </p:cNvPr>
          <p:cNvSpPr/>
          <p:nvPr/>
        </p:nvSpPr>
        <p:spPr bwMode="auto">
          <a:xfrm>
            <a:off x="11314880" y="2837096"/>
            <a:ext cx="51355" cy="514235"/>
          </a:xfrm>
          <a:custGeom>
            <a:avLst/>
            <a:gdLst>
              <a:gd name="connsiteX0" fmla="*/ 0 w 51355"/>
              <a:gd name="connsiteY0" fmla="*/ 0 h 514235"/>
              <a:gd name="connsiteX1" fmla="*/ 51355 w 51355"/>
              <a:gd name="connsiteY1" fmla="*/ 0 h 514235"/>
              <a:gd name="connsiteX2" fmla="*/ 51355 w 51355"/>
              <a:gd name="connsiteY2" fmla="*/ 514235 h 514235"/>
              <a:gd name="connsiteX3" fmla="*/ 0 w 51355"/>
              <a:gd name="connsiteY3" fmla="*/ 514235 h 514235"/>
              <a:gd name="connsiteX4" fmla="*/ 0 w 51355"/>
              <a:gd name="connsiteY4" fmla="*/ 0 h 514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514235">
                <a:moveTo>
                  <a:pt x="0" y="0"/>
                </a:moveTo>
                <a:lnTo>
                  <a:pt x="51355" y="0"/>
                </a:lnTo>
                <a:lnTo>
                  <a:pt x="51355" y="514235"/>
                </a:lnTo>
                <a:lnTo>
                  <a:pt x="0" y="514235"/>
                </a:lnTo>
                <a:lnTo>
                  <a:pt x="0" y="0"/>
                </a:lnTo>
                <a:close/>
              </a:path>
            </a:pathLst>
          </a:custGeom>
          <a:solidFill>
            <a:schemeClr val="accent3"/>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6" name="Freeform 145">
            <a:extLst>
              <a:ext uri="{FF2B5EF4-FFF2-40B4-BE49-F238E27FC236}">
                <a16:creationId xmlns:a16="http://schemas.microsoft.com/office/drawing/2014/main" id="{632DAC9C-9755-8DA0-FAD9-45D4DDCB10B3}"/>
              </a:ext>
            </a:extLst>
          </p:cNvPr>
          <p:cNvSpPr/>
          <p:nvPr/>
        </p:nvSpPr>
        <p:spPr bwMode="auto">
          <a:xfrm>
            <a:off x="11377027" y="2837096"/>
            <a:ext cx="51355" cy="528572"/>
          </a:xfrm>
          <a:custGeom>
            <a:avLst/>
            <a:gdLst>
              <a:gd name="connsiteX0" fmla="*/ 0 w 51355"/>
              <a:gd name="connsiteY0" fmla="*/ 0 h 528572"/>
              <a:gd name="connsiteX1" fmla="*/ 51355 w 51355"/>
              <a:gd name="connsiteY1" fmla="*/ 0 h 528572"/>
              <a:gd name="connsiteX2" fmla="*/ 51355 w 51355"/>
              <a:gd name="connsiteY2" fmla="*/ 528572 h 528572"/>
              <a:gd name="connsiteX3" fmla="*/ 0 w 51355"/>
              <a:gd name="connsiteY3" fmla="*/ 528572 h 528572"/>
              <a:gd name="connsiteX4" fmla="*/ 0 w 51355"/>
              <a:gd name="connsiteY4" fmla="*/ 0 h 528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528572">
                <a:moveTo>
                  <a:pt x="0" y="0"/>
                </a:moveTo>
                <a:lnTo>
                  <a:pt x="51355" y="0"/>
                </a:lnTo>
                <a:lnTo>
                  <a:pt x="51355" y="528572"/>
                </a:lnTo>
                <a:lnTo>
                  <a:pt x="0" y="528572"/>
                </a:lnTo>
                <a:lnTo>
                  <a:pt x="0" y="0"/>
                </a:lnTo>
                <a:close/>
              </a:path>
            </a:pathLst>
          </a:custGeom>
          <a:solidFill>
            <a:schemeClr val="accent3"/>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5" name="Freeform 144">
            <a:extLst>
              <a:ext uri="{FF2B5EF4-FFF2-40B4-BE49-F238E27FC236}">
                <a16:creationId xmlns:a16="http://schemas.microsoft.com/office/drawing/2014/main" id="{D884B54E-9155-B98E-495E-F660D22F2776}"/>
              </a:ext>
            </a:extLst>
          </p:cNvPr>
          <p:cNvSpPr/>
          <p:nvPr/>
        </p:nvSpPr>
        <p:spPr bwMode="auto">
          <a:xfrm>
            <a:off x="11439170" y="2837096"/>
            <a:ext cx="51355" cy="554184"/>
          </a:xfrm>
          <a:custGeom>
            <a:avLst/>
            <a:gdLst>
              <a:gd name="connsiteX0" fmla="*/ 0 w 51355"/>
              <a:gd name="connsiteY0" fmla="*/ 0 h 554184"/>
              <a:gd name="connsiteX1" fmla="*/ 51355 w 51355"/>
              <a:gd name="connsiteY1" fmla="*/ 0 h 554184"/>
              <a:gd name="connsiteX2" fmla="*/ 51355 w 51355"/>
              <a:gd name="connsiteY2" fmla="*/ 554184 h 554184"/>
              <a:gd name="connsiteX3" fmla="*/ 0 w 51355"/>
              <a:gd name="connsiteY3" fmla="*/ 554184 h 554184"/>
              <a:gd name="connsiteX4" fmla="*/ 0 w 51355"/>
              <a:gd name="connsiteY4" fmla="*/ 0 h 554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554184">
                <a:moveTo>
                  <a:pt x="0" y="0"/>
                </a:moveTo>
                <a:lnTo>
                  <a:pt x="51355" y="0"/>
                </a:lnTo>
                <a:lnTo>
                  <a:pt x="51355" y="554184"/>
                </a:lnTo>
                <a:lnTo>
                  <a:pt x="0" y="554184"/>
                </a:lnTo>
                <a:lnTo>
                  <a:pt x="0" y="0"/>
                </a:lnTo>
                <a:close/>
              </a:path>
            </a:pathLst>
          </a:custGeom>
          <a:solidFill>
            <a:schemeClr val="accent3"/>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81" name="Freeform 280">
            <a:extLst>
              <a:ext uri="{FF2B5EF4-FFF2-40B4-BE49-F238E27FC236}">
                <a16:creationId xmlns:a16="http://schemas.microsoft.com/office/drawing/2014/main" id="{D56CCA4A-543F-2D0C-E27B-11EF0691F381}"/>
              </a:ext>
            </a:extLst>
          </p:cNvPr>
          <p:cNvSpPr/>
          <p:nvPr/>
        </p:nvSpPr>
        <p:spPr bwMode="auto">
          <a:xfrm>
            <a:off x="8019659" y="4455663"/>
            <a:ext cx="51355" cy="568173"/>
          </a:xfrm>
          <a:custGeom>
            <a:avLst/>
            <a:gdLst>
              <a:gd name="connsiteX0" fmla="*/ 0 w 51355"/>
              <a:gd name="connsiteY0" fmla="*/ 0 h 568173"/>
              <a:gd name="connsiteX1" fmla="*/ 51355 w 51355"/>
              <a:gd name="connsiteY1" fmla="*/ 0 h 568173"/>
              <a:gd name="connsiteX2" fmla="*/ 51355 w 51355"/>
              <a:gd name="connsiteY2" fmla="*/ 568173 h 568173"/>
              <a:gd name="connsiteX3" fmla="*/ 0 w 51355"/>
              <a:gd name="connsiteY3" fmla="*/ 568173 h 568173"/>
              <a:gd name="connsiteX4" fmla="*/ 0 w 51355"/>
              <a:gd name="connsiteY4" fmla="*/ 0 h 568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568173">
                <a:moveTo>
                  <a:pt x="0" y="0"/>
                </a:moveTo>
                <a:lnTo>
                  <a:pt x="51355" y="0"/>
                </a:lnTo>
                <a:lnTo>
                  <a:pt x="51355" y="568173"/>
                </a:lnTo>
                <a:lnTo>
                  <a:pt x="0" y="568173"/>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80" name="Freeform 279">
            <a:extLst>
              <a:ext uri="{FF2B5EF4-FFF2-40B4-BE49-F238E27FC236}">
                <a16:creationId xmlns:a16="http://schemas.microsoft.com/office/drawing/2014/main" id="{43FD471D-6914-EECF-A4BF-B7BE200F94F3}"/>
              </a:ext>
            </a:extLst>
          </p:cNvPr>
          <p:cNvSpPr/>
          <p:nvPr/>
        </p:nvSpPr>
        <p:spPr bwMode="auto">
          <a:xfrm>
            <a:off x="8082388" y="4668089"/>
            <a:ext cx="51355" cy="355747"/>
          </a:xfrm>
          <a:custGeom>
            <a:avLst/>
            <a:gdLst>
              <a:gd name="connsiteX0" fmla="*/ 0 w 51355"/>
              <a:gd name="connsiteY0" fmla="*/ 0 h 355747"/>
              <a:gd name="connsiteX1" fmla="*/ 51355 w 51355"/>
              <a:gd name="connsiteY1" fmla="*/ 0 h 355747"/>
              <a:gd name="connsiteX2" fmla="*/ 51355 w 51355"/>
              <a:gd name="connsiteY2" fmla="*/ 355747 h 355747"/>
              <a:gd name="connsiteX3" fmla="*/ 0 w 51355"/>
              <a:gd name="connsiteY3" fmla="*/ 355747 h 355747"/>
              <a:gd name="connsiteX4" fmla="*/ 0 w 51355"/>
              <a:gd name="connsiteY4" fmla="*/ 0 h 355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355747">
                <a:moveTo>
                  <a:pt x="0" y="0"/>
                </a:moveTo>
                <a:lnTo>
                  <a:pt x="51355" y="0"/>
                </a:lnTo>
                <a:lnTo>
                  <a:pt x="51355" y="355747"/>
                </a:lnTo>
                <a:lnTo>
                  <a:pt x="0" y="355747"/>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79" name="Freeform 278">
            <a:extLst>
              <a:ext uri="{FF2B5EF4-FFF2-40B4-BE49-F238E27FC236}">
                <a16:creationId xmlns:a16="http://schemas.microsoft.com/office/drawing/2014/main" id="{6EDE4C36-4FEB-3275-7B20-33AA9F81C948}"/>
              </a:ext>
            </a:extLst>
          </p:cNvPr>
          <p:cNvSpPr/>
          <p:nvPr/>
        </p:nvSpPr>
        <p:spPr bwMode="auto">
          <a:xfrm>
            <a:off x="8145117" y="4708003"/>
            <a:ext cx="51355" cy="315833"/>
          </a:xfrm>
          <a:custGeom>
            <a:avLst/>
            <a:gdLst>
              <a:gd name="connsiteX0" fmla="*/ 0 w 51355"/>
              <a:gd name="connsiteY0" fmla="*/ 0 h 315833"/>
              <a:gd name="connsiteX1" fmla="*/ 51355 w 51355"/>
              <a:gd name="connsiteY1" fmla="*/ 0 h 315833"/>
              <a:gd name="connsiteX2" fmla="*/ 51355 w 51355"/>
              <a:gd name="connsiteY2" fmla="*/ 315833 h 315833"/>
              <a:gd name="connsiteX3" fmla="*/ 0 w 51355"/>
              <a:gd name="connsiteY3" fmla="*/ 315833 h 315833"/>
              <a:gd name="connsiteX4" fmla="*/ 0 w 51355"/>
              <a:gd name="connsiteY4" fmla="*/ 0 h 315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315833">
                <a:moveTo>
                  <a:pt x="0" y="0"/>
                </a:moveTo>
                <a:lnTo>
                  <a:pt x="51355" y="0"/>
                </a:lnTo>
                <a:lnTo>
                  <a:pt x="51355" y="315833"/>
                </a:lnTo>
                <a:lnTo>
                  <a:pt x="0" y="315833"/>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78" name="Freeform 277">
            <a:extLst>
              <a:ext uri="{FF2B5EF4-FFF2-40B4-BE49-F238E27FC236}">
                <a16:creationId xmlns:a16="http://schemas.microsoft.com/office/drawing/2014/main" id="{A8FD309B-4DA4-0DC4-77AE-04056D69E5AE}"/>
              </a:ext>
            </a:extLst>
          </p:cNvPr>
          <p:cNvSpPr/>
          <p:nvPr/>
        </p:nvSpPr>
        <p:spPr bwMode="auto">
          <a:xfrm>
            <a:off x="8207846" y="4754113"/>
            <a:ext cx="51355" cy="269723"/>
          </a:xfrm>
          <a:custGeom>
            <a:avLst/>
            <a:gdLst>
              <a:gd name="connsiteX0" fmla="*/ 0 w 51355"/>
              <a:gd name="connsiteY0" fmla="*/ 0 h 269723"/>
              <a:gd name="connsiteX1" fmla="*/ 51355 w 51355"/>
              <a:gd name="connsiteY1" fmla="*/ 0 h 269723"/>
              <a:gd name="connsiteX2" fmla="*/ 51355 w 51355"/>
              <a:gd name="connsiteY2" fmla="*/ 269723 h 269723"/>
              <a:gd name="connsiteX3" fmla="*/ 0 w 51355"/>
              <a:gd name="connsiteY3" fmla="*/ 269723 h 269723"/>
              <a:gd name="connsiteX4" fmla="*/ 0 w 51355"/>
              <a:gd name="connsiteY4" fmla="*/ 0 h 269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269723">
                <a:moveTo>
                  <a:pt x="0" y="0"/>
                </a:moveTo>
                <a:lnTo>
                  <a:pt x="51355" y="0"/>
                </a:lnTo>
                <a:lnTo>
                  <a:pt x="51355" y="269723"/>
                </a:lnTo>
                <a:lnTo>
                  <a:pt x="0" y="269723"/>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77" name="Freeform 276">
            <a:extLst>
              <a:ext uri="{FF2B5EF4-FFF2-40B4-BE49-F238E27FC236}">
                <a16:creationId xmlns:a16="http://schemas.microsoft.com/office/drawing/2014/main" id="{E169AE47-4F74-FC59-CE50-896915B59202}"/>
              </a:ext>
            </a:extLst>
          </p:cNvPr>
          <p:cNvSpPr/>
          <p:nvPr/>
        </p:nvSpPr>
        <p:spPr bwMode="auto">
          <a:xfrm>
            <a:off x="8270575" y="4763637"/>
            <a:ext cx="51355" cy="260198"/>
          </a:xfrm>
          <a:custGeom>
            <a:avLst/>
            <a:gdLst>
              <a:gd name="connsiteX0" fmla="*/ 0 w 51355"/>
              <a:gd name="connsiteY0" fmla="*/ 0 h 260198"/>
              <a:gd name="connsiteX1" fmla="*/ 51355 w 51355"/>
              <a:gd name="connsiteY1" fmla="*/ 0 h 260198"/>
              <a:gd name="connsiteX2" fmla="*/ 51355 w 51355"/>
              <a:gd name="connsiteY2" fmla="*/ 260198 h 260198"/>
              <a:gd name="connsiteX3" fmla="*/ 0 w 51355"/>
              <a:gd name="connsiteY3" fmla="*/ 260198 h 260198"/>
              <a:gd name="connsiteX4" fmla="*/ 0 w 51355"/>
              <a:gd name="connsiteY4" fmla="*/ 0 h 260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260198">
                <a:moveTo>
                  <a:pt x="0" y="0"/>
                </a:moveTo>
                <a:lnTo>
                  <a:pt x="51355" y="0"/>
                </a:lnTo>
                <a:lnTo>
                  <a:pt x="51355" y="260198"/>
                </a:lnTo>
                <a:lnTo>
                  <a:pt x="0" y="260198"/>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76" name="Freeform 275">
            <a:extLst>
              <a:ext uri="{FF2B5EF4-FFF2-40B4-BE49-F238E27FC236}">
                <a16:creationId xmlns:a16="http://schemas.microsoft.com/office/drawing/2014/main" id="{855C06D0-6C7C-15A7-93CC-AA3AFBCBAD93}"/>
              </a:ext>
            </a:extLst>
          </p:cNvPr>
          <p:cNvSpPr/>
          <p:nvPr/>
        </p:nvSpPr>
        <p:spPr bwMode="auto">
          <a:xfrm>
            <a:off x="8333304" y="4789809"/>
            <a:ext cx="51355" cy="234027"/>
          </a:xfrm>
          <a:custGeom>
            <a:avLst/>
            <a:gdLst>
              <a:gd name="connsiteX0" fmla="*/ 0 w 51355"/>
              <a:gd name="connsiteY0" fmla="*/ 0 h 234027"/>
              <a:gd name="connsiteX1" fmla="*/ 51355 w 51355"/>
              <a:gd name="connsiteY1" fmla="*/ 0 h 234027"/>
              <a:gd name="connsiteX2" fmla="*/ 51355 w 51355"/>
              <a:gd name="connsiteY2" fmla="*/ 234027 h 234027"/>
              <a:gd name="connsiteX3" fmla="*/ 0 w 51355"/>
              <a:gd name="connsiteY3" fmla="*/ 234027 h 234027"/>
              <a:gd name="connsiteX4" fmla="*/ 0 w 51355"/>
              <a:gd name="connsiteY4" fmla="*/ 0 h 234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234027">
                <a:moveTo>
                  <a:pt x="0" y="0"/>
                </a:moveTo>
                <a:lnTo>
                  <a:pt x="51355" y="0"/>
                </a:lnTo>
                <a:lnTo>
                  <a:pt x="51355" y="234027"/>
                </a:lnTo>
                <a:lnTo>
                  <a:pt x="0" y="234027"/>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75" name="Freeform 274">
            <a:extLst>
              <a:ext uri="{FF2B5EF4-FFF2-40B4-BE49-F238E27FC236}">
                <a16:creationId xmlns:a16="http://schemas.microsoft.com/office/drawing/2014/main" id="{7124B851-CB88-A753-E26E-3EA272FD069B}"/>
              </a:ext>
            </a:extLst>
          </p:cNvPr>
          <p:cNvSpPr/>
          <p:nvPr/>
        </p:nvSpPr>
        <p:spPr bwMode="auto">
          <a:xfrm>
            <a:off x="8396033" y="4811689"/>
            <a:ext cx="51355" cy="212147"/>
          </a:xfrm>
          <a:custGeom>
            <a:avLst/>
            <a:gdLst>
              <a:gd name="connsiteX0" fmla="*/ 0 w 51355"/>
              <a:gd name="connsiteY0" fmla="*/ 0 h 212147"/>
              <a:gd name="connsiteX1" fmla="*/ 51355 w 51355"/>
              <a:gd name="connsiteY1" fmla="*/ 0 h 212147"/>
              <a:gd name="connsiteX2" fmla="*/ 51355 w 51355"/>
              <a:gd name="connsiteY2" fmla="*/ 212147 h 212147"/>
              <a:gd name="connsiteX3" fmla="*/ 0 w 51355"/>
              <a:gd name="connsiteY3" fmla="*/ 212147 h 212147"/>
              <a:gd name="connsiteX4" fmla="*/ 0 w 51355"/>
              <a:gd name="connsiteY4" fmla="*/ 0 h 212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212147">
                <a:moveTo>
                  <a:pt x="0" y="0"/>
                </a:moveTo>
                <a:lnTo>
                  <a:pt x="51355" y="0"/>
                </a:lnTo>
                <a:lnTo>
                  <a:pt x="51355" y="212147"/>
                </a:lnTo>
                <a:lnTo>
                  <a:pt x="0" y="212147"/>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74" name="Freeform 273">
            <a:extLst>
              <a:ext uri="{FF2B5EF4-FFF2-40B4-BE49-F238E27FC236}">
                <a16:creationId xmlns:a16="http://schemas.microsoft.com/office/drawing/2014/main" id="{083FB085-7CE7-FFE9-1A1A-DE3AE3F2958B}"/>
              </a:ext>
            </a:extLst>
          </p:cNvPr>
          <p:cNvSpPr/>
          <p:nvPr/>
        </p:nvSpPr>
        <p:spPr bwMode="auto">
          <a:xfrm>
            <a:off x="8458762" y="4832731"/>
            <a:ext cx="51355" cy="191104"/>
          </a:xfrm>
          <a:custGeom>
            <a:avLst/>
            <a:gdLst>
              <a:gd name="connsiteX0" fmla="*/ 0 w 51355"/>
              <a:gd name="connsiteY0" fmla="*/ 0 h 191104"/>
              <a:gd name="connsiteX1" fmla="*/ 51355 w 51355"/>
              <a:gd name="connsiteY1" fmla="*/ 0 h 191104"/>
              <a:gd name="connsiteX2" fmla="*/ 51355 w 51355"/>
              <a:gd name="connsiteY2" fmla="*/ 191104 h 191104"/>
              <a:gd name="connsiteX3" fmla="*/ 0 w 51355"/>
              <a:gd name="connsiteY3" fmla="*/ 191104 h 191104"/>
              <a:gd name="connsiteX4" fmla="*/ 0 w 51355"/>
              <a:gd name="connsiteY4" fmla="*/ 0 h 19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191104">
                <a:moveTo>
                  <a:pt x="0" y="0"/>
                </a:moveTo>
                <a:lnTo>
                  <a:pt x="51355" y="0"/>
                </a:lnTo>
                <a:lnTo>
                  <a:pt x="51355" y="191104"/>
                </a:lnTo>
                <a:lnTo>
                  <a:pt x="0" y="191104"/>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73" name="Freeform 272">
            <a:extLst>
              <a:ext uri="{FF2B5EF4-FFF2-40B4-BE49-F238E27FC236}">
                <a16:creationId xmlns:a16="http://schemas.microsoft.com/office/drawing/2014/main" id="{345403BF-593C-8068-51D6-3F1C094EB084}"/>
              </a:ext>
            </a:extLst>
          </p:cNvPr>
          <p:cNvSpPr/>
          <p:nvPr/>
        </p:nvSpPr>
        <p:spPr bwMode="auto">
          <a:xfrm>
            <a:off x="8521491" y="4832731"/>
            <a:ext cx="51355" cy="191104"/>
          </a:xfrm>
          <a:custGeom>
            <a:avLst/>
            <a:gdLst>
              <a:gd name="connsiteX0" fmla="*/ 0 w 51355"/>
              <a:gd name="connsiteY0" fmla="*/ 0 h 191104"/>
              <a:gd name="connsiteX1" fmla="*/ 51355 w 51355"/>
              <a:gd name="connsiteY1" fmla="*/ 0 h 191104"/>
              <a:gd name="connsiteX2" fmla="*/ 51355 w 51355"/>
              <a:gd name="connsiteY2" fmla="*/ 191104 h 191104"/>
              <a:gd name="connsiteX3" fmla="*/ 0 w 51355"/>
              <a:gd name="connsiteY3" fmla="*/ 191104 h 191104"/>
              <a:gd name="connsiteX4" fmla="*/ 0 w 51355"/>
              <a:gd name="connsiteY4" fmla="*/ 0 h 191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191104">
                <a:moveTo>
                  <a:pt x="0" y="0"/>
                </a:moveTo>
                <a:lnTo>
                  <a:pt x="51355" y="0"/>
                </a:lnTo>
                <a:lnTo>
                  <a:pt x="51355" y="191104"/>
                </a:lnTo>
                <a:lnTo>
                  <a:pt x="0" y="191104"/>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72" name="Freeform 271">
            <a:extLst>
              <a:ext uri="{FF2B5EF4-FFF2-40B4-BE49-F238E27FC236}">
                <a16:creationId xmlns:a16="http://schemas.microsoft.com/office/drawing/2014/main" id="{9C385DF2-8DEA-2143-CBC2-08D2199AF99C}"/>
              </a:ext>
            </a:extLst>
          </p:cNvPr>
          <p:cNvSpPr/>
          <p:nvPr/>
        </p:nvSpPr>
        <p:spPr bwMode="auto">
          <a:xfrm>
            <a:off x="8584220" y="4854559"/>
            <a:ext cx="51355" cy="169277"/>
          </a:xfrm>
          <a:custGeom>
            <a:avLst/>
            <a:gdLst>
              <a:gd name="connsiteX0" fmla="*/ 0 w 51355"/>
              <a:gd name="connsiteY0" fmla="*/ 0 h 169277"/>
              <a:gd name="connsiteX1" fmla="*/ 51355 w 51355"/>
              <a:gd name="connsiteY1" fmla="*/ 0 h 169277"/>
              <a:gd name="connsiteX2" fmla="*/ 51355 w 51355"/>
              <a:gd name="connsiteY2" fmla="*/ 169277 h 169277"/>
              <a:gd name="connsiteX3" fmla="*/ 0 w 51355"/>
              <a:gd name="connsiteY3" fmla="*/ 169277 h 169277"/>
              <a:gd name="connsiteX4" fmla="*/ 0 w 51355"/>
              <a:gd name="connsiteY4" fmla="*/ 0 h 169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169277">
                <a:moveTo>
                  <a:pt x="0" y="0"/>
                </a:moveTo>
                <a:lnTo>
                  <a:pt x="51355" y="0"/>
                </a:lnTo>
                <a:lnTo>
                  <a:pt x="51355" y="169277"/>
                </a:lnTo>
                <a:lnTo>
                  <a:pt x="0" y="169277"/>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71" name="Freeform 270">
            <a:extLst>
              <a:ext uri="{FF2B5EF4-FFF2-40B4-BE49-F238E27FC236}">
                <a16:creationId xmlns:a16="http://schemas.microsoft.com/office/drawing/2014/main" id="{CC779B2A-5B76-D5F9-FAB0-47DE7B498461}"/>
              </a:ext>
            </a:extLst>
          </p:cNvPr>
          <p:cNvSpPr/>
          <p:nvPr/>
        </p:nvSpPr>
        <p:spPr bwMode="auto">
          <a:xfrm>
            <a:off x="8646949" y="4865865"/>
            <a:ext cx="51355" cy="157971"/>
          </a:xfrm>
          <a:custGeom>
            <a:avLst/>
            <a:gdLst>
              <a:gd name="connsiteX0" fmla="*/ 0 w 51355"/>
              <a:gd name="connsiteY0" fmla="*/ 0 h 157971"/>
              <a:gd name="connsiteX1" fmla="*/ 51355 w 51355"/>
              <a:gd name="connsiteY1" fmla="*/ 0 h 157971"/>
              <a:gd name="connsiteX2" fmla="*/ 51355 w 51355"/>
              <a:gd name="connsiteY2" fmla="*/ 157971 h 157971"/>
              <a:gd name="connsiteX3" fmla="*/ 0 w 51355"/>
              <a:gd name="connsiteY3" fmla="*/ 157971 h 157971"/>
              <a:gd name="connsiteX4" fmla="*/ 0 w 51355"/>
              <a:gd name="connsiteY4" fmla="*/ 0 h 157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157971">
                <a:moveTo>
                  <a:pt x="0" y="0"/>
                </a:moveTo>
                <a:lnTo>
                  <a:pt x="51355" y="0"/>
                </a:lnTo>
                <a:lnTo>
                  <a:pt x="51355" y="157971"/>
                </a:lnTo>
                <a:lnTo>
                  <a:pt x="0" y="157971"/>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70" name="Freeform 269">
            <a:extLst>
              <a:ext uri="{FF2B5EF4-FFF2-40B4-BE49-F238E27FC236}">
                <a16:creationId xmlns:a16="http://schemas.microsoft.com/office/drawing/2014/main" id="{95E0BB3B-AF65-9C9B-F762-4899BA157530}"/>
              </a:ext>
            </a:extLst>
          </p:cNvPr>
          <p:cNvSpPr/>
          <p:nvPr/>
        </p:nvSpPr>
        <p:spPr bwMode="auto">
          <a:xfrm>
            <a:off x="8709678" y="4872215"/>
            <a:ext cx="51355" cy="151621"/>
          </a:xfrm>
          <a:custGeom>
            <a:avLst/>
            <a:gdLst>
              <a:gd name="connsiteX0" fmla="*/ 0 w 51355"/>
              <a:gd name="connsiteY0" fmla="*/ 0 h 151621"/>
              <a:gd name="connsiteX1" fmla="*/ 51355 w 51355"/>
              <a:gd name="connsiteY1" fmla="*/ 0 h 151621"/>
              <a:gd name="connsiteX2" fmla="*/ 51355 w 51355"/>
              <a:gd name="connsiteY2" fmla="*/ 151621 h 151621"/>
              <a:gd name="connsiteX3" fmla="*/ 0 w 51355"/>
              <a:gd name="connsiteY3" fmla="*/ 151621 h 151621"/>
              <a:gd name="connsiteX4" fmla="*/ 0 w 51355"/>
              <a:gd name="connsiteY4" fmla="*/ 0 h 1516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151621">
                <a:moveTo>
                  <a:pt x="0" y="0"/>
                </a:moveTo>
                <a:lnTo>
                  <a:pt x="51355" y="0"/>
                </a:lnTo>
                <a:lnTo>
                  <a:pt x="51355" y="151621"/>
                </a:lnTo>
                <a:lnTo>
                  <a:pt x="0" y="151621"/>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9" name="Freeform 268">
            <a:extLst>
              <a:ext uri="{FF2B5EF4-FFF2-40B4-BE49-F238E27FC236}">
                <a16:creationId xmlns:a16="http://schemas.microsoft.com/office/drawing/2014/main" id="{752A08D3-53C8-8E1F-84AB-43C0260B69BA}"/>
              </a:ext>
            </a:extLst>
          </p:cNvPr>
          <p:cNvSpPr/>
          <p:nvPr/>
        </p:nvSpPr>
        <p:spPr bwMode="auto">
          <a:xfrm>
            <a:off x="8772407" y="4884573"/>
            <a:ext cx="51355" cy="139263"/>
          </a:xfrm>
          <a:custGeom>
            <a:avLst/>
            <a:gdLst>
              <a:gd name="connsiteX0" fmla="*/ 0 w 51355"/>
              <a:gd name="connsiteY0" fmla="*/ 0 h 139263"/>
              <a:gd name="connsiteX1" fmla="*/ 51355 w 51355"/>
              <a:gd name="connsiteY1" fmla="*/ 0 h 139263"/>
              <a:gd name="connsiteX2" fmla="*/ 51355 w 51355"/>
              <a:gd name="connsiteY2" fmla="*/ 139263 h 139263"/>
              <a:gd name="connsiteX3" fmla="*/ 0 w 51355"/>
              <a:gd name="connsiteY3" fmla="*/ 139263 h 139263"/>
              <a:gd name="connsiteX4" fmla="*/ 0 w 51355"/>
              <a:gd name="connsiteY4" fmla="*/ 0 h 139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139263">
                <a:moveTo>
                  <a:pt x="0" y="0"/>
                </a:moveTo>
                <a:lnTo>
                  <a:pt x="51355" y="0"/>
                </a:lnTo>
                <a:lnTo>
                  <a:pt x="51355" y="139263"/>
                </a:lnTo>
                <a:lnTo>
                  <a:pt x="0" y="139263"/>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8" name="Freeform 267">
            <a:extLst>
              <a:ext uri="{FF2B5EF4-FFF2-40B4-BE49-F238E27FC236}">
                <a16:creationId xmlns:a16="http://schemas.microsoft.com/office/drawing/2014/main" id="{EFFC15AF-CE64-A250-FDCF-ED75FB0F87A0}"/>
              </a:ext>
            </a:extLst>
          </p:cNvPr>
          <p:cNvSpPr/>
          <p:nvPr/>
        </p:nvSpPr>
        <p:spPr bwMode="auto">
          <a:xfrm>
            <a:off x="8835136" y="4902145"/>
            <a:ext cx="51355" cy="121691"/>
          </a:xfrm>
          <a:custGeom>
            <a:avLst/>
            <a:gdLst>
              <a:gd name="connsiteX0" fmla="*/ 0 w 51355"/>
              <a:gd name="connsiteY0" fmla="*/ 0 h 121691"/>
              <a:gd name="connsiteX1" fmla="*/ 51355 w 51355"/>
              <a:gd name="connsiteY1" fmla="*/ 0 h 121691"/>
              <a:gd name="connsiteX2" fmla="*/ 51355 w 51355"/>
              <a:gd name="connsiteY2" fmla="*/ 121691 h 121691"/>
              <a:gd name="connsiteX3" fmla="*/ 0 w 51355"/>
              <a:gd name="connsiteY3" fmla="*/ 121691 h 121691"/>
              <a:gd name="connsiteX4" fmla="*/ 0 w 51355"/>
              <a:gd name="connsiteY4" fmla="*/ 0 h 121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121691">
                <a:moveTo>
                  <a:pt x="0" y="0"/>
                </a:moveTo>
                <a:lnTo>
                  <a:pt x="51355" y="0"/>
                </a:lnTo>
                <a:lnTo>
                  <a:pt x="51355" y="121691"/>
                </a:lnTo>
                <a:lnTo>
                  <a:pt x="0" y="121691"/>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7" name="Freeform 266">
            <a:extLst>
              <a:ext uri="{FF2B5EF4-FFF2-40B4-BE49-F238E27FC236}">
                <a16:creationId xmlns:a16="http://schemas.microsoft.com/office/drawing/2014/main" id="{98F29DDC-D2AC-1AF8-1255-69A116DD4E6D}"/>
              </a:ext>
            </a:extLst>
          </p:cNvPr>
          <p:cNvSpPr/>
          <p:nvPr/>
        </p:nvSpPr>
        <p:spPr bwMode="auto">
          <a:xfrm>
            <a:off x="8897865" y="4911669"/>
            <a:ext cx="51355" cy="112166"/>
          </a:xfrm>
          <a:custGeom>
            <a:avLst/>
            <a:gdLst>
              <a:gd name="connsiteX0" fmla="*/ 0 w 51355"/>
              <a:gd name="connsiteY0" fmla="*/ 0 h 112166"/>
              <a:gd name="connsiteX1" fmla="*/ 51355 w 51355"/>
              <a:gd name="connsiteY1" fmla="*/ 0 h 112166"/>
              <a:gd name="connsiteX2" fmla="*/ 51355 w 51355"/>
              <a:gd name="connsiteY2" fmla="*/ 112166 h 112166"/>
              <a:gd name="connsiteX3" fmla="*/ 0 w 51355"/>
              <a:gd name="connsiteY3" fmla="*/ 112166 h 112166"/>
              <a:gd name="connsiteX4" fmla="*/ 0 w 51355"/>
              <a:gd name="connsiteY4" fmla="*/ 0 h 112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112166">
                <a:moveTo>
                  <a:pt x="0" y="0"/>
                </a:moveTo>
                <a:lnTo>
                  <a:pt x="51355" y="0"/>
                </a:lnTo>
                <a:lnTo>
                  <a:pt x="51355" y="112166"/>
                </a:lnTo>
                <a:lnTo>
                  <a:pt x="0" y="112166"/>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6" name="Freeform 265">
            <a:extLst>
              <a:ext uri="{FF2B5EF4-FFF2-40B4-BE49-F238E27FC236}">
                <a16:creationId xmlns:a16="http://schemas.microsoft.com/office/drawing/2014/main" id="{65BA5EFF-3F81-8C38-8463-351876DB2EF1}"/>
              </a:ext>
            </a:extLst>
          </p:cNvPr>
          <p:cNvSpPr/>
          <p:nvPr/>
        </p:nvSpPr>
        <p:spPr bwMode="auto">
          <a:xfrm>
            <a:off x="8960594" y="4930719"/>
            <a:ext cx="51355" cy="93116"/>
          </a:xfrm>
          <a:custGeom>
            <a:avLst/>
            <a:gdLst>
              <a:gd name="connsiteX0" fmla="*/ 0 w 51355"/>
              <a:gd name="connsiteY0" fmla="*/ 0 h 93116"/>
              <a:gd name="connsiteX1" fmla="*/ 51355 w 51355"/>
              <a:gd name="connsiteY1" fmla="*/ 0 h 93116"/>
              <a:gd name="connsiteX2" fmla="*/ 51355 w 51355"/>
              <a:gd name="connsiteY2" fmla="*/ 93116 h 93116"/>
              <a:gd name="connsiteX3" fmla="*/ 0 w 51355"/>
              <a:gd name="connsiteY3" fmla="*/ 93116 h 93116"/>
              <a:gd name="connsiteX4" fmla="*/ 0 w 51355"/>
              <a:gd name="connsiteY4" fmla="*/ 0 h 93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93116">
                <a:moveTo>
                  <a:pt x="0" y="0"/>
                </a:moveTo>
                <a:lnTo>
                  <a:pt x="51355" y="0"/>
                </a:lnTo>
                <a:lnTo>
                  <a:pt x="51355" y="93116"/>
                </a:lnTo>
                <a:lnTo>
                  <a:pt x="0" y="93116"/>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5" name="Freeform 264">
            <a:extLst>
              <a:ext uri="{FF2B5EF4-FFF2-40B4-BE49-F238E27FC236}">
                <a16:creationId xmlns:a16="http://schemas.microsoft.com/office/drawing/2014/main" id="{C07EB28A-7B9A-C9C1-2CC2-20245287A098}"/>
              </a:ext>
            </a:extLst>
          </p:cNvPr>
          <p:cNvSpPr/>
          <p:nvPr/>
        </p:nvSpPr>
        <p:spPr bwMode="auto">
          <a:xfrm>
            <a:off x="9023323" y="4946981"/>
            <a:ext cx="51355" cy="76854"/>
          </a:xfrm>
          <a:custGeom>
            <a:avLst/>
            <a:gdLst>
              <a:gd name="connsiteX0" fmla="*/ 0 w 51355"/>
              <a:gd name="connsiteY0" fmla="*/ 0 h 76854"/>
              <a:gd name="connsiteX1" fmla="*/ 51355 w 51355"/>
              <a:gd name="connsiteY1" fmla="*/ 0 h 76854"/>
              <a:gd name="connsiteX2" fmla="*/ 51355 w 51355"/>
              <a:gd name="connsiteY2" fmla="*/ 76854 h 76854"/>
              <a:gd name="connsiteX3" fmla="*/ 0 w 51355"/>
              <a:gd name="connsiteY3" fmla="*/ 76854 h 76854"/>
              <a:gd name="connsiteX4" fmla="*/ 0 w 51355"/>
              <a:gd name="connsiteY4" fmla="*/ 0 h 7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76854">
                <a:moveTo>
                  <a:pt x="0" y="0"/>
                </a:moveTo>
                <a:lnTo>
                  <a:pt x="51355" y="0"/>
                </a:lnTo>
                <a:lnTo>
                  <a:pt x="51355" y="76854"/>
                </a:lnTo>
                <a:lnTo>
                  <a:pt x="0" y="76854"/>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4" name="Freeform 263">
            <a:extLst>
              <a:ext uri="{FF2B5EF4-FFF2-40B4-BE49-F238E27FC236}">
                <a16:creationId xmlns:a16="http://schemas.microsoft.com/office/drawing/2014/main" id="{DD91606B-5676-7FEB-6C9D-F5E971B08962}"/>
              </a:ext>
            </a:extLst>
          </p:cNvPr>
          <p:cNvSpPr/>
          <p:nvPr/>
        </p:nvSpPr>
        <p:spPr bwMode="auto">
          <a:xfrm>
            <a:off x="9086052" y="4946981"/>
            <a:ext cx="51355" cy="76854"/>
          </a:xfrm>
          <a:custGeom>
            <a:avLst/>
            <a:gdLst>
              <a:gd name="connsiteX0" fmla="*/ 0 w 51355"/>
              <a:gd name="connsiteY0" fmla="*/ 0 h 76854"/>
              <a:gd name="connsiteX1" fmla="*/ 51355 w 51355"/>
              <a:gd name="connsiteY1" fmla="*/ 0 h 76854"/>
              <a:gd name="connsiteX2" fmla="*/ 51355 w 51355"/>
              <a:gd name="connsiteY2" fmla="*/ 76854 h 76854"/>
              <a:gd name="connsiteX3" fmla="*/ 0 w 51355"/>
              <a:gd name="connsiteY3" fmla="*/ 76854 h 76854"/>
              <a:gd name="connsiteX4" fmla="*/ 0 w 51355"/>
              <a:gd name="connsiteY4" fmla="*/ 0 h 7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76854">
                <a:moveTo>
                  <a:pt x="0" y="0"/>
                </a:moveTo>
                <a:lnTo>
                  <a:pt x="51355" y="0"/>
                </a:lnTo>
                <a:lnTo>
                  <a:pt x="51355" y="76854"/>
                </a:lnTo>
                <a:lnTo>
                  <a:pt x="0" y="76854"/>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3" name="Freeform 262">
            <a:extLst>
              <a:ext uri="{FF2B5EF4-FFF2-40B4-BE49-F238E27FC236}">
                <a16:creationId xmlns:a16="http://schemas.microsoft.com/office/drawing/2014/main" id="{0F738C30-192C-8B11-6D2F-3EC0888A599E}"/>
              </a:ext>
            </a:extLst>
          </p:cNvPr>
          <p:cNvSpPr/>
          <p:nvPr/>
        </p:nvSpPr>
        <p:spPr bwMode="auto">
          <a:xfrm>
            <a:off x="9148781" y="4974559"/>
            <a:ext cx="51355" cy="49276"/>
          </a:xfrm>
          <a:custGeom>
            <a:avLst/>
            <a:gdLst>
              <a:gd name="connsiteX0" fmla="*/ 0 w 51355"/>
              <a:gd name="connsiteY0" fmla="*/ 0 h 49276"/>
              <a:gd name="connsiteX1" fmla="*/ 51355 w 51355"/>
              <a:gd name="connsiteY1" fmla="*/ 0 h 49276"/>
              <a:gd name="connsiteX2" fmla="*/ 51355 w 51355"/>
              <a:gd name="connsiteY2" fmla="*/ 49276 h 49276"/>
              <a:gd name="connsiteX3" fmla="*/ 0 w 51355"/>
              <a:gd name="connsiteY3" fmla="*/ 49276 h 49276"/>
              <a:gd name="connsiteX4" fmla="*/ 0 w 51355"/>
              <a:gd name="connsiteY4" fmla="*/ 0 h 49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49276">
                <a:moveTo>
                  <a:pt x="0" y="0"/>
                </a:moveTo>
                <a:lnTo>
                  <a:pt x="51355" y="0"/>
                </a:lnTo>
                <a:lnTo>
                  <a:pt x="51355" y="49276"/>
                </a:lnTo>
                <a:lnTo>
                  <a:pt x="0" y="49276"/>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2" name="Freeform 261">
            <a:extLst>
              <a:ext uri="{FF2B5EF4-FFF2-40B4-BE49-F238E27FC236}">
                <a16:creationId xmlns:a16="http://schemas.microsoft.com/office/drawing/2014/main" id="{758A0084-F65A-2012-A44C-0C963606C47E}"/>
              </a:ext>
            </a:extLst>
          </p:cNvPr>
          <p:cNvSpPr/>
          <p:nvPr/>
        </p:nvSpPr>
        <p:spPr bwMode="auto">
          <a:xfrm>
            <a:off x="9211510" y="4981545"/>
            <a:ext cx="51355" cy="42290"/>
          </a:xfrm>
          <a:custGeom>
            <a:avLst/>
            <a:gdLst>
              <a:gd name="connsiteX0" fmla="*/ 0 w 51355"/>
              <a:gd name="connsiteY0" fmla="*/ 0 h 42290"/>
              <a:gd name="connsiteX1" fmla="*/ 51355 w 51355"/>
              <a:gd name="connsiteY1" fmla="*/ 0 h 42290"/>
              <a:gd name="connsiteX2" fmla="*/ 51355 w 51355"/>
              <a:gd name="connsiteY2" fmla="*/ 42290 h 42290"/>
              <a:gd name="connsiteX3" fmla="*/ 0 w 51355"/>
              <a:gd name="connsiteY3" fmla="*/ 42290 h 42290"/>
              <a:gd name="connsiteX4" fmla="*/ 0 w 51355"/>
              <a:gd name="connsiteY4" fmla="*/ 0 h 4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42290">
                <a:moveTo>
                  <a:pt x="0" y="0"/>
                </a:moveTo>
                <a:lnTo>
                  <a:pt x="51355" y="0"/>
                </a:lnTo>
                <a:lnTo>
                  <a:pt x="51355" y="42290"/>
                </a:lnTo>
                <a:lnTo>
                  <a:pt x="0" y="42290"/>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1" name="Freeform 260">
            <a:extLst>
              <a:ext uri="{FF2B5EF4-FFF2-40B4-BE49-F238E27FC236}">
                <a16:creationId xmlns:a16="http://schemas.microsoft.com/office/drawing/2014/main" id="{6F102ADD-DD43-28D5-CBAD-F5B111028A8B}"/>
              </a:ext>
            </a:extLst>
          </p:cNvPr>
          <p:cNvSpPr/>
          <p:nvPr/>
        </p:nvSpPr>
        <p:spPr bwMode="auto">
          <a:xfrm>
            <a:off x="9274239" y="4981545"/>
            <a:ext cx="51355" cy="42290"/>
          </a:xfrm>
          <a:custGeom>
            <a:avLst/>
            <a:gdLst>
              <a:gd name="connsiteX0" fmla="*/ 0 w 51355"/>
              <a:gd name="connsiteY0" fmla="*/ 0 h 42290"/>
              <a:gd name="connsiteX1" fmla="*/ 51355 w 51355"/>
              <a:gd name="connsiteY1" fmla="*/ 0 h 42290"/>
              <a:gd name="connsiteX2" fmla="*/ 51355 w 51355"/>
              <a:gd name="connsiteY2" fmla="*/ 42290 h 42290"/>
              <a:gd name="connsiteX3" fmla="*/ 0 w 51355"/>
              <a:gd name="connsiteY3" fmla="*/ 42290 h 42290"/>
              <a:gd name="connsiteX4" fmla="*/ 0 w 51355"/>
              <a:gd name="connsiteY4" fmla="*/ 0 h 4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42290">
                <a:moveTo>
                  <a:pt x="0" y="0"/>
                </a:moveTo>
                <a:lnTo>
                  <a:pt x="51355" y="0"/>
                </a:lnTo>
                <a:lnTo>
                  <a:pt x="51355" y="42290"/>
                </a:lnTo>
                <a:lnTo>
                  <a:pt x="0" y="42290"/>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0" name="Freeform 259">
            <a:extLst>
              <a:ext uri="{FF2B5EF4-FFF2-40B4-BE49-F238E27FC236}">
                <a16:creationId xmlns:a16="http://schemas.microsoft.com/office/drawing/2014/main" id="{DFD1994D-A19E-7935-5CD0-F77F884B6662}"/>
              </a:ext>
            </a:extLst>
          </p:cNvPr>
          <p:cNvSpPr/>
          <p:nvPr/>
        </p:nvSpPr>
        <p:spPr bwMode="auto">
          <a:xfrm>
            <a:off x="9336968" y="4996601"/>
            <a:ext cx="51355" cy="27234"/>
          </a:xfrm>
          <a:custGeom>
            <a:avLst/>
            <a:gdLst>
              <a:gd name="connsiteX0" fmla="*/ 0 w 51355"/>
              <a:gd name="connsiteY0" fmla="*/ 0 h 27234"/>
              <a:gd name="connsiteX1" fmla="*/ 51355 w 51355"/>
              <a:gd name="connsiteY1" fmla="*/ 0 h 27234"/>
              <a:gd name="connsiteX2" fmla="*/ 51355 w 51355"/>
              <a:gd name="connsiteY2" fmla="*/ 27234 h 27234"/>
              <a:gd name="connsiteX3" fmla="*/ 0 w 51355"/>
              <a:gd name="connsiteY3" fmla="*/ 27234 h 27234"/>
              <a:gd name="connsiteX4" fmla="*/ 0 w 51355"/>
              <a:gd name="connsiteY4" fmla="*/ 0 h 27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27234">
                <a:moveTo>
                  <a:pt x="0" y="0"/>
                </a:moveTo>
                <a:lnTo>
                  <a:pt x="51355" y="0"/>
                </a:lnTo>
                <a:lnTo>
                  <a:pt x="51355" y="27234"/>
                </a:lnTo>
                <a:lnTo>
                  <a:pt x="0" y="27234"/>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14" name="Freeform 313">
            <a:extLst>
              <a:ext uri="{FF2B5EF4-FFF2-40B4-BE49-F238E27FC236}">
                <a16:creationId xmlns:a16="http://schemas.microsoft.com/office/drawing/2014/main" id="{A6CDA0A5-8DD0-D85B-1FE2-F5121CB0B2A4}"/>
              </a:ext>
            </a:extLst>
          </p:cNvPr>
          <p:cNvSpPr/>
          <p:nvPr/>
        </p:nvSpPr>
        <p:spPr bwMode="auto">
          <a:xfrm>
            <a:off x="9526974" y="5023836"/>
            <a:ext cx="51355" cy="51347"/>
          </a:xfrm>
          <a:custGeom>
            <a:avLst/>
            <a:gdLst>
              <a:gd name="connsiteX0" fmla="*/ 0 w 51355"/>
              <a:gd name="connsiteY0" fmla="*/ 0 h 51347"/>
              <a:gd name="connsiteX1" fmla="*/ 51355 w 51355"/>
              <a:gd name="connsiteY1" fmla="*/ 0 h 51347"/>
              <a:gd name="connsiteX2" fmla="*/ 51355 w 51355"/>
              <a:gd name="connsiteY2" fmla="*/ 51347 h 51347"/>
              <a:gd name="connsiteX3" fmla="*/ 0 w 51355"/>
              <a:gd name="connsiteY3" fmla="*/ 51347 h 51347"/>
              <a:gd name="connsiteX4" fmla="*/ 0 w 51355"/>
              <a:gd name="connsiteY4" fmla="*/ 0 h 51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51347">
                <a:moveTo>
                  <a:pt x="0" y="0"/>
                </a:moveTo>
                <a:lnTo>
                  <a:pt x="51355" y="0"/>
                </a:lnTo>
                <a:lnTo>
                  <a:pt x="51355" y="51347"/>
                </a:lnTo>
                <a:lnTo>
                  <a:pt x="0" y="51347"/>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13" name="Freeform 312">
            <a:extLst>
              <a:ext uri="{FF2B5EF4-FFF2-40B4-BE49-F238E27FC236}">
                <a16:creationId xmlns:a16="http://schemas.microsoft.com/office/drawing/2014/main" id="{27C9C67D-C920-B742-CBED-8FA300D3063A}"/>
              </a:ext>
            </a:extLst>
          </p:cNvPr>
          <p:cNvSpPr/>
          <p:nvPr/>
        </p:nvSpPr>
        <p:spPr bwMode="auto">
          <a:xfrm>
            <a:off x="9591951" y="5023836"/>
            <a:ext cx="51355" cy="81331"/>
          </a:xfrm>
          <a:custGeom>
            <a:avLst/>
            <a:gdLst>
              <a:gd name="connsiteX0" fmla="*/ 0 w 51355"/>
              <a:gd name="connsiteY0" fmla="*/ 0 h 81331"/>
              <a:gd name="connsiteX1" fmla="*/ 51355 w 51355"/>
              <a:gd name="connsiteY1" fmla="*/ 0 h 81331"/>
              <a:gd name="connsiteX2" fmla="*/ 51355 w 51355"/>
              <a:gd name="connsiteY2" fmla="*/ 81331 h 81331"/>
              <a:gd name="connsiteX3" fmla="*/ 0 w 51355"/>
              <a:gd name="connsiteY3" fmla="*/ 81331 h 81331"/>
              <a:gd name="connsiteX4" fmla="*/ 0 w 51355"/>
              <a:gd name="connsiteY4" fmla="*/ 0 h 81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81331">
                <a:moveTo>
                  <a:pt x="0" y="0"/>
                </a:moveTo>
                <a:lnTo>
                  <a:pt x="51355" y="0"/>
                </a:lnTo>
                <a:lnTo>
                  <a:pt x="51355" y="81331"/>
                </a:lnTo>
                <a:lnTo>
                  <a:pt x="0" y="81331"/>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12" name="Freeform 311">
            <a:extLst>
              <a:ext uri="{FF2B5EF4-FFF2-40B4-BE49-F238E27FC236}">
                <a16:creationId xmlns:a16="http://schemas.microsoft.com/office/drawing/2014/main" id="{558CE11F-39C9-EF6E-974B-5400FDDB1D3C}"/>
              </a:ext>
            </a:extLst>
          </p:cNvPr>
          <p:cNvSpPr/>
          <p:nvPr/>
        </p:nvSpPr>
        <p:spPr bwMode="auto">
          <a:xfrm>
            <a:off x="9656928" y="5023836"/>
            <a:ext cx="51355" cy="85063"/>
          </a:xfrm>
          <a:custGeom>
            <a:avLst/>
            <a:gdLst>
              <a:gd name="connsiteX0" fmla="*/ 0 w 51355"/>
              <a:gd name="connsiteY0" fmla="*/ 0 h 85063"/>
              <a:gd name="connsiteX1" fmla="*/ 51355 w 51355"/>
              <a:gd name="connsiteY1" fmla="*/ 0 h 85063"/>
              <a:gd name="connsiteX2" fmla="*/ 51355 w 51355"/>
              <a:gd name="connsiteY2" fmla="*/ 85063 h 85063"/>
              <a:gd name="connsiteX3" fmla="*/ 0 w 51355"/>
              <a:gd name="connsiteY3" fmla="*/ 85063 h 85063"/>
              <a:gd name="connsiteX4" fmla="*/ 0 w 51355"/>
              <a:gd name="connsiteY4" fmla="*/ 0 h 85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85063">
                <a:moveTo>
                  <a:pt x="0" y="0"/>
                </a:moveTo>
                <a:lnTo>
                  <a:pt x="51355" y="0"/>
                </a:lnTo>
                <a:lnTo>
                  <a:pt x="51355" y="85063"/>
                </a:lnTo>
                <a:lnTo>
                  <a:pt x="0" y="85063"/>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11" name="Freeform 310">
            <a:extLst>
              <a:ext uri="{FF2B5EF4-FFF2-40B4-BE49-F238E27FC236}">
                <a16:creationId xmlns:a16="http://schemas.microsoft.com/office/drawing/2014/main" id="{996B8747-B5EA-C6C3-6211-B2147D9204E9}"/>
              </a:ext>
            </a:extLst>
          </p:cNvPr>
          <p:cNvSpPr/>
          <p:nvPr/>
        </p:nvSpPr>
        <p:spPr bwMode="auto">
          <a:xfrm>
            <a:off x="9721905" y="5023835"/>
            <a:ext cx="51355" cy="166278"/>
          </a:xfrm>
          <a:custGeom>
            <a:avLst/>
            <a:gdLst>
              <a:gd name="connsiteX0" fmla="*/ 0 w 51355"/>
              <a:gd name="connsiteY0" fmla="*/ 0 h 166278"/>
              <a:gd name="connsiteX1" fmla="*/ 51355 w 51355"/>
              <a:gd name="connsiteY1" fmla="*/ 0 h 166278"/>
              <a:gd name="connsiteX2" fmla="*/ 51355 w 51355"/>
              <a:gd name="connsiteY2" fmla="*/ 166278 h 166278"/>
              <a:gd name="connsiteX3" fmla="*/ 0 w 51355"/>
              <a:gd name="connsiteY3" fmla="*/ 166278 h 166278"/>
              <a:gd name="connsiteX4" fmla="*/ 0 w 51355"/>
              <a:gd name="connsiteY4" fmla="*/ 0 h 166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166278">
                <a:moveTo>
                  <a:pt x="0" y="0"/>
                </a:moveTo>
                <a:lnTo>
                  <a:pt x="51355" y="0"/>
                </a:lnTo>
                <a:lnTo>
                  <a:pt x="51355" y="166278"/>
                </a:lnTo>
                <a:lnTo>
                  <a:pt x="0" y="166278"/>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10" name="Freeform 309">
            <a:extLst>
              <a:ext uri="{FF2B5EF4-FFF2-40B4-BE49-F238E27FC236}">
                <a16:creationId xmlns:a16="http://schemas.microsoft.com/office/drawing/2014/main" id="{CE52767B-C34D-2E57-0DC2-58888209D168}"/>
              </a:ext>
            </a:extLst>
          </p:cNvPr>
          <p:cNvSpPr/>
          <p:nvPr/>
        </p:nvSpPr>
        <p:spPr bwMode="auto">
          <a:xfrm>
            <a:off x="9786883" y="5023835"/>
            <a:ext cx="51355" cy="254180"/>
          </a:xfrm>
          <a:custGeom>
            <a:avLst/>
            <a:gdLst>
              <a:gd name="connsiteX0" fmla="*/ 0 w 51355"/>
              <a:gd name="connsiteY0" fmla="*/ 0 h 254180"/>
              <a:gd name="connsiteX1" fmla="*/ 51355 w 51355"/>
              <a:gd name="connsiteY1" fmla="*/ 0 h 254180"/>
              <a:gd name="connsiteX2" fmla="*/ 51355 w 51355"/>
              <a:gd name="connsiteY2" fmla="*/ 254180 h 254180"/>
              <a:gd name="connsiteX3" fmla="*/ 0 w 51355"/>
              <a:gd name="connsiteY3" fmla="*/ 254180 h 254180"/>
              <a:gd name="connsiteX4" fmla="*/ 0 w 51355"/>
              <a:gd name="connsiteY4" fmla="*/ 0 h 2541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55" h="254180">
                <a:moveTo>
                  <a:pt x="0" y="0"/>
                </a:moveTo>
                <a:lnTo>
                  <a:pt x="51355" y="0"/>
                </a:lnTo>
                <a:lnTo>
                  <a:pt x="51355" y="254180"/>
                </a:lnTo>
                <a:lnTo>
                  <a:pt x="0" y="254180"/>
                </a:lnTo>
                <a:lnTo>
                  <a:pt x="0" y="0"/>
                </a:lnTo>
                <a:close/>
              </a:path>
            </a:pathLst>
          </a:custGeom>
          <a:solidFill>
            <a:schemeClr val="tx2">
              <a:lumMod val="9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nvGrpSpPr>
          <p:cNvPr id="48" name="Group 47">
            <a:extLst>
              <a:ext uri="{FF2B5EF4-FFF2-40B4-BE49-F238E27FC236}">
                <a16:creationId xmlns:a16="http://schemas.microsoft.com/office/drawing/2014/main" id="{B13073B8-5A39-A16D-495E-8F9EAA167C5F}"/>
              </a:ext>
            </a:extLst>
          </p:cNvPr>
          <p:cNvGrpSpPr/>
          <p:nvPr/>
        </p:nvGrpSpPr>
        <p:grpSpPr>
          <a:xfrm>
            <a:off x="7898902" y="4107263"/>
            <a:ext cx="3778251" cy="1825624"/>
            <a:chOff x="1393824" y="1958976"/>
            <a:chExt cx="3778251" cy="1825624"/>
          </a:xfrm>
        </p:grpSpPr>
        <p:sp>
          <p:nvSpPr>
            <p:cNvPr id="49" name="Freeform 48">
              <a:extLst>
                <a:ext uri="{FF2B5EF4-FFF2-40B4-BE49-F238E27FC236}">
                  <a16:creationId xmlns:a16="http://schemas.microsoft.com/office/drawing/2014/main" id="{2CDE25CC-065D-C6C1-E3E7-D6D5E4A0471E}"/>
                </a:ext>
              </a:extLst>
            </p:cNvPr>
            <p:cNvSpPr/>
            <p:nvPr/>
          </p:nvSpPr>
          <p:spPr bwMode="auto">
            <a:xfrm>
              <a:off x="1463674" y="1958976"/>
              <a:ext cx="45719" cy="1825624"/>
            </a:xfrm>
            <a:custGeom>
              <a:avLst/>
              <a:gdLst>
                <a:gd name="connsiteX0" fmla="*/ 0 w 0"/>
                <a:gd name="connsiteY0" fmla="*/ 0 h 1825625"/>
                <a:gd name="connsiteX1" fmla="*/ 0 w 0"/>
                <a:gd name="connsiteY1" fmla="*/ 1825625 h 1825625"/>
              </a:gdLst>
              <a:ahLst/>
              <a:cxnLst>
                <a:cxn ang="0">
                  <a:pos x="connsiteX0" y="connsiteY0"/>
                </a:cxn>
                <a:cxn ang="0">
                  <a:pos x="connsiteX1" y="connsiteY1"/>
                </a:cxn>
              </a:cxnLst>
              <a:rect l="l" t="t" r="r" b="b"/>
              <a:pathLst>
                <a:path h="1825625">
                  <a:moveTo>
                    <a:pt x="0" y="0"/>
                  </a:moveTo>
                  <a:lnTo>
                    <a:pt x="0" y="1825625"/>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50" name="Straight Connector 49">
              <a:extLst>
                <a:ext uri="{FF2B5EF4-FFF2-40B4-BE49-F238E27FC236}">
                  <a16:creationId xmlns:a16="http://schemas.microsoft.com/office/drawing/2014/main" id="{8F7ACBCA-02EE-FFEB-FB69-61EB55E9C530}"/>
                </a:ext>
              </a:extLst>
            </p:cNvPr>
            <p:cNvCxnSpPr>
              <a:cxnSpLocks/>
            </p:cNvCxnSpPr>
            <p:nvPr/>
          </p:nvCxnSpPr>
          <p:spPr bwMode="auto">
            <a:xfrm>
              <a:off x="1393824" y="3330575"/>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E63C7C96-C34C-E880-36C2-BB020F13EC4E}"/>
                </a:ext>
              </a:extLst>
            </p:cNvPr>
            <p:cNvCxnSpPr>
              <a:cxnSpLocks/>
            </p:cNvCxnSpPr>
            <p:nvPr/>
          </p:nvCxnSpPr>
          <p:spPr bwMode="auto">
            <a:xfrm>
              <a:off x="1393824" y="3784600"/>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4DDA3F4C-C232-45E0-5789-8D0FCD3A1D74}"/>
                </a:ext>
              </a:extLst>
            </p:cNvPr>
            <p:cNvCxnSpPr>
              <a:cxnSpLocks/>
            </p:cNvCxnSpPr>
            <p:nvPr/>
          </p:nvCxnSpPr>
          <p:spPr bwMode="auto">
            <a:xfrm>
              <a:off x="1393824" y="2422525"/>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3D88351B-FB32-8A25-341B-3C9F0B13CD41}"/>
                </a:ext>
              </a:extLst>
            </p:cNvPr>
            <p:cNvCxnSpPr>
              <a:cxnSpLocks/>
            </p:cNvCxnSpPr>
            <p:nvPr/>
          </p:nvCxnSpPr>
          <p:spPr bwMode="auto">
            <a:xfrm>
              <a:off x="1393824" y="2876550"/>
              <a:ext cx="3778251"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AD2D56FB-32B2-FA27-7AEB-BA2D7E6F71FE}"/>
                </a:ext>
              </a:extLst>
            </p:cNvPr>
            <p:cNvCxnSpPr>
              <a:cxnSpLocks/>
            </p:cNvCxnSpPr>
            <p:nvPr/>
          </p:nvCxnSpPr>
          <p:spPr bwMode="auto">
            <a:xfrm>
              <a:off x="1393824" y="1962151"/>
              <a:ext cx="69850" cy="0"/>
            </a:xfrm>
            <a:prstGeom prst="line">
              <a:avLst/>
            </a:prstGeom>
            <a:noFill/>
            <a:ln w="28575" cap="flat" cmpd="sng" algn="ctr">
              <a:solidFill>
                <a:schemeClr val="bg1"/>
              </a:solidFill>
              <a:prstDash val="solid"/>
              <a:round/>
              <a:headEnd type="none" w="med" len="med"/>
              <a:tailEnd type="none" w="med" len="med"/>
            </a:ln>
            <a:effectLst/>
          </p:spPr>
        </p:cxnSp>
      </p:grpSp>
      <p:sp>
        <p:nvSpPr>
          <p:cNvPr id="321" name="TextBox 320">
            <a:extLst>
              <a:ext uri="{FF2B5EF4-FFF2-40B4-BE49-F238E27FC236}">
                <a16:creationId xmlns:a16="http://schemas.microsoft.com/office/drawing/2014/main" id="{1D7EAA9F-5811-2FAB-AC25-33326E6F11F0}"/>
              </a:ext>
            </a:extLst>
          </p:cNvPr>
          <p:cNvSpPr txBox="1"/>
          <p:nvPr/>
        </p:nvSpPr>
        <p:spPr bwMode="auto">
          <a:xfrm>
            <a:off x="895470" y="5758679"/>
            <a:ext cx="5597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322" name="TextBox 321">
            <a:extLst>
              <a:ext uri="{FF2B5EF4-FFF2-40B4-BE49-F238E27FC236}">
                <a16:creationId xmlns:a16="http://schemas.microsoft.com/office/drawing/2014/main" id="{AC10C6BF-0E4E-467C-8A99-57E74C41130D}"/>
              </a:ext>
            </a:extLst>
          </p:cNvPr>
          <p:cNvSpPr txBox="1"/>
          <p:nvPr/>
        </p:nvSpPr>
        <p:spPr bwMode="auto">
          <a:xfrm>
            <a:off x="999665" y="5303116"/>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-50</a:t>
            </a:r>
          </a:p>
        </p:txBody>
      </p:sp>
      <p:sp>
        <p:nvSpPr>
          <p:cNvPr id="323" name="TextBox 322">
            <a:extLst>
              <a:ext uri="{FF2B5EF4-FFF2-40B4-BE49-F238E27FC236}">
                <a16:creationId xmlns:a16="http://schemas.microsoft.com/office/drawing/2014/main" id="{8F52123F-452E-23B9-84B7-54362043D412}"/>
              </a:ext>
            </a:extLst>
          </p:cNvPr>
          <p:cNvSpPr txBox="1"/>
          <p:nvPr/>
        </p:nvSpPr>
        <p:spPr bwMode="auto">
          <a:xfrm>
            <a:off x="1166377" y="4848624"/>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324" name="TextBox 323">
            <a:extLst>
              <a:ext uri="{FF2B5EF4-FFF2-40B4-BE49-F238E27FC236}">
                <a16:creationId xmlns:a16="http://schemas.microsoft.com/office/drawing/2014/main" id="{D5A29866-745F-23DE-FAC8-1658EC813332}"/>
              </a:ext>
            </a:extLst>
          </p:cNvPr>
          <p:cNvSpPr txBox="1"/>
          <p:nvPr/>
        </p:nvSpPr>
        <p:spPr bwMode="auto">
          <a:xfrm>
            <a:off x="1062183" y="439941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50</a:t>
            </a:r>
          </a:p>
        </p:txBody>
      </p:sp>
      <p:sp>
        <p:nvSpPr>
          <p:cNvPr id="325" name="TextBox 324">
            <a:extLst>
              <a:ext uri="{FF2B5EF4-FFF2-40B4-BE49-F238E27FC236}">
                <a16:creationId xmlns:a16="http://schemas.microsoft.com/office/drawing/2014/main" id="{C9996F30-D970-C5F3-76F6-30C383FD112A}"/>
              </a:ext>
            </a:extLst>
          </p:cNvPr>
          <p:cNvSpPr txBox="1"/>
          <p:nvPr/>
        </p:nvSpPr>
        <p:spPr bwMode="auto">
          <a:xfrm>
            <a:off x="957987" y="3954862"/>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326" name="TextBox 325">
            <a:extLst>
              <a:ext uri="{FF2B5EF4-FFF2-40B4-BE49-F238E27FC236}">
                <a16:creationId xmlns:a16="http://schemas.microsoft.com/office/drawing/2014/main" id="{55A8AA63-BD7E-5C6B-6354-F84211E5C0B4}"/>
              </a:ext>
            </a:extLst>
          </p:cNvPr>
          <p:cNvSpPr txBox="1"/>
          <p:nvPr/>
        </p:nvSpPr>
        <p:spPr bwMode="auto">
          <a:xfrm>
            <a:off x="892021" y="3543141"/>
            <a:ext cx="5597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327" name="TextBox 326">
            <a:extLst>
              <a:ext uri="{FF2B5EF4-FFF2-40B4-BE49-F238E27FC236}">
                <a16:creationId xmlns:a16="http://schemas.microsoft.com/office/drawing/2014/main" id="{432E6DA8-2654-535A-7F82-7EB7AC02EEA1}"/>
              </a:ext>
            </a:extLst>
          </p:cNvPr>
          <p:cNvSpPr txBox="1"/>
          <p:nvPr/>
        </p:nvSpPr>
        <p:spPr bwMode="auto">
          <a:xfrm>
            <a:off x="996216" y="3087578"/>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-50</a:t>
            </a:r>
          </a:p>
        </p:txBody>
      </p:sp>
      <p:sp>
        <p:nvSpPr>
          <p:cNvPr id="328" name="TextBox 327">
            <a:extLst>
              <a:ext uri="{FF2B5EF4-FFF2-40B4-BE49-F238E27FC236}">
                <a16:creationId xmlns:a16="http://schemas.microsoft.com/office/drawing/2014/main" id="{7C056277-63E9-013B-9125-26CBD196020F}"/>
              </a:ext>
            </a:extLst>
          </p:cNvPr>
          <p:cNvSpPr txBox="1"/>
          <p:nvPr/>
        </p:nvSpPr>
        <p:spPr bwMode="auto">
          <a:xfrm>
            <a:off x="1162928" y="263308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329" name="TextBox 328">
            <a:extLst>
              <a:ext uri="{FF2B5EF4-FFF2-40B4-BE49-F238E27FC236}">
                <a16:creationId xmlns:a16="http://schemas.microsoft.com/office/drawing/2014/main" id="{BC7C9608-36D3-C3C4-F324-B6D86E8AC38A}"/>
              </a:ext>
            </a:extLst>
          </p:cNvPr>
          <p:cNvSpPr txBox="1"/>
          <p:nvPr/>
        </p:nvSpPr>
        <p:spPr bwMode="auto">
          <a:xfrm>
            <a:off x="1058734" y="217752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50</a:t>
            </a:r>
          </a:p>
        </p:txBody>
      </p:sp>
      <p:sp>
        <p:nvSpPr>
          <p:cNvPr id="330" name="TextBox 329">
            <a:extLst>
              <a:ext uri="{FF2B5EF4-FFF2-40B4-BE49-F238E27FC236}">
                <a16:creationId xmlns:a16="http://schemas.microsoft.com/office/drawing/2014/main" id="{521F9550-DCF2-8578-DED5-A18DA383760E}"/>
              </a:ext>
            </a:extLst>
          </p:cNvPr>
          <p:cNvSpPr txBox="1"/>
          <p:nvPr/>
        </p:nvSpPr>
        <p:spPr bwMode="auto">
          <a:xfrm>
            <a:off x="954538" y="1739324"/>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grpSp>
        <p:nvGrpSpPr>
          <p:cNvPr id="40" name="Group 39">
            <a:extLst>
              <a:ext uri="{FF2B5EF4-FFF2-40B4-BE49-F238E27FC236}">
                <a16:creationId xmlns:a16="http://schemas.microsoft.com/office/drawing/2014/main" id="{2EEEFD54-ABA7-F06C-0C1E-D56CAEB03419}"/>
              </a:ext>
            </a:extLst>
          </p:cNvPr>
          <p:cNvGrpSpPr/>
          <p:nvPr/>
        </p:nvGrpSpPr>
        <p:grpSpPr>
          <a:xfrm>
            <a:off x="7898902" y="1921328"/>
            <a:ext cx="3778251" cy="1825624"/>
            <a:chOff x="1393824" y="1958976"/>
            <a:chExt cx="3778251" cy="1825624"/>
          </a:xfrm>
        </p:grpSpPr>
        <p:sp>
          <p:nvSpPr>
            <p:cNvPr id="41" name="Freeform 40">
              <a:extLst>
                <a:ext uri="{FF2B5EF4-FFF2-40B4-BE49-F238E27FC236}">
                  <a16:creationId xmlns:a16="http://schemas.microsoft.com/office/drawing/2014/main" id="{9AF159BE-6934-D2D7-EBA1-65511B7CED65}"/>
                </a:ext>
              </a:extLst>
            </p:cNvPr>
            <p:cNvSpPr/>
            <p:nvPr/>
          </p:nvSpPr>
          <p:spPr bwMode="auto">
            <a:xfrm>
              <a:off x="1463674" y="1958976"/>
              <a:ext cx="45719" cy="1825624"/>
            </a:xfrm>
            <a:custGeom>
              <a:avLst/>
              <a:gdLst>
                <a:gd name="connsiteX0" fmla="*/ 0 w 0"/>
                <a:gd name="connsiteY0" fmla="*/ 0 h 1825625"/>
                <a:gd name="connsiteX1" fmla="*/ 0 w 0"/>
                <a:gd name="connsiteY1" fmla="*/ 1825625 h 1825625"/>
              </a:gdLst>
              <a:ahLst/>
              <a:cxnLst>
                <a:cxn ang="0">
                  <a:pos x="connsiteX0" y="connsiteY0"/>
                </a:cxn>
                <a:cxn ang="0">
                  <a:pos x="connsiteX1" y="connsiteY1"/>
                </a:cxn>
              </a:cxnLst>
              <a:rect l="l" t="t" r="r" b="b"/>
              <a:pathLst>
                <a:path h="1825625">
                  <a:moveTo>
                    <a:pt x="0" y="0"/>
                  </a:moveTo>
                  <a:lnTo>
                    <a:pt x="0" y="1825625"/>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42" name="Straight Connector 41">
              <a:extLst>
                <a:ext uri="{FF2B5EF4-FFF2-40B4-BE49-F238E27FC236}">
                  <a16:creationId xmlns:a16="http://schemas.microsoft.com/office/drawing/2014/main" id="{F1CF17D0-A22E-8606-FD2D-B5050C6762E3}"/>
                </a:ext>
              </a:extLst>
            </p:cNvPr>
            <p:cNvCxnSpPr>
              <a:cxnSpLocks/>
            </p:cNvCxnSpPr>
            <p:nvPr/>
          </p:nvCxnSpPr>
          <p:spPr bwMode="auto">
            <a:xfrm>
              <a:off x="1393824" y="3330575"/>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1EBA1A3-894F-8BFC-FAC2-8ED7E139B90A}"/>
                </a:ext>
              </a:extLst>
            </p:cNvPr>
            <p:cNvCxnSpPr>
              <a:cxnSpLocks/>
            </p:cNvCxnSpPr>
            <p:nvPr/>
          </p:nvCxnSpPr>
          <p:spPr bwMode="auto">
            <a:xfrm>
              <a:off x="1393824" y="3784600"/>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36BF3160-03B2-3E01-ACFF-4B5B10BF65CC}"/>
                </a:ext>
              </a:extLst>
            </p:cNvPr>
            <p:cNvCxnSpPr>
              <a:cxnSpLocks/>
            </p:cNvCxnSpPr>
            <p:nvPr/>
          </p:nvCxnSpPr>
          <p:spPr bwMode="auto">
            <a:xfrm>
              <a:off x="1393824" y="2422525"/>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417BB684-7E2B-D9F7-9846-C8B4E97E8772}"/>
                </a:ext>
              </a:extLst>
            </p:cNvPr>
            <p:cNvCxnSpPr>
              <a:cxnSpLocks/>
            </p:cNvCxnSpPr>
            <p:nvPr/>
          </p:nvCxnSpPr>
          <p:spPr bwMode="auto">
            <a:xfrm>
              <a:off x="1393824" y="2876550"/>
              <a:ext cx="3778251"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99D7E89A-E52B-088F-3F03-C8B8C93B313B}"/>
                </a:ext>
              </a:extLst>
            </p:cNvPr>
            <p:cNvCxnSpPr>
              <a:cxnSpLocks/>
            </p:cNvCxnSpPr>
            <p:nvPr/>
          </p:nvCxnSpPr>
          <p:spPr bwMode="auto">
            <a:xfrm>
              <a:off x="1393824" y="1962151"/>
              <a:ext cx="69850" cy="0"/>
            </a:xfrm>
            <a:prstGeom prst="line">
              <a:avLst/>
            </a:prstGeom>
            <a:noFill/>
            <a:ln w="28575" cap="flat" cmpd="sng" algn="ctr">
              <a:solidFill>
                <a:schemeClr val="bg1"/>
              </a:solidFill>
              <a:prstDash val="solid"/>
              <a:round/>
              <a:headEnd type="none" w="med" len="med"/>
              <a:tailEnd type="none" w="med" len="med"/>
            </a:ln>
            <a:effectLst/>
          </p:spPr>
        </p:cxnSp>
      </p:grpSp>
      <p:cxnSp>
        <p:nvCxnSpPr>
          <p:cNvPr id="332" name="Straight Connector 331">
            <a:extLst>
              <a:ext uri="{FF2B5EF4-FFF2-40B4-BE49-F238E27FC236}">
                <a16:creationId xmlns:a16="http://schemas.microsoft.com/office/drawing/2014/main" id="{3638712F-AB5C-0EE0-1EA4-EDA92E9C97B8}"/>
              </a:ext>
            </a:extLst>
          </p:cNvPr>
          <p:cNvCxnSpPr>
            <a:cxnSpLocks/>
          </p:cNvCxnSpPr>
          <p:nvPr/>
        </p:nvCxnSpPr>
        <p:spPr bwMode="auto">
          <a:xfrm>
            <a:off x="1489147" y="4147202"/>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004A25DF-BDB9-7CC9-B423-719875E625BD}"/>
              </a:ext>
            </a:extLst>
          </p:cNvPr>
          <p:cNvCxnSpPr>
            <a:cxnSpLocks/>
          </p:cNvCxnSpPr>
          <p:nvPr/>
        </p:nvCxnSpPr>
        <p:spPr bwMode="auto">
          <a:xfrm>
            <a:off x="1505768" y="4522334"/>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4BD35BB4-C327-0324-8362-00A8D6133AF1}"/>
              </a:ext>
            </a:extLst>
          </p:cNvPr>
          <p:cNvCxnSpPr>
            <a:cxnSpLocks/>
          </p:cNvCxnSpPr>
          <p:nvPr/>
        </p:nvCxnSpPr>
        <p:spPr bwMode="auto">
          <a:xfrm>
            <a:off x="1522389" y="4513359"/>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BE345B0E-A52C-71D1-15B1-E172E2A08B50}"/>
              </a:ext>
            </a:extLst>
          </p:cNvPr>
          <p:cNvCxnSpPr>
            <a:cxnSpLocks/>
          </p:cNvCxnSpPr>
          <p:nvPr/>
        </p:nvCxnSpPr>
        <p:spPr bwMode="auto">
          <a:xfrm>
            <a:off x="1539010" y="4616046"/>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425DA925-2B97-B7AD-85AA-EC8F9AED659C}"/>
              </a:ext>
            </a:extLst>
          </p:cNvPr>
          <p:cNvCxnSpPr>
            <a:cxnSpLocks/>
          </p:cNvCxnSpPr>
          <p:nvPr/>
        </p:nvCxnSpPr>
        <p:spPr bwMode="auto">
          <a:xfrm>
            <a:off x="1555631" y="4623302"/>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A6B8063B-E210-0F66-F412-8CE7BC25C310}"/>
              </a:ext>
            </a:extLst>
          </p:cNvPr>
          <p:cNvCxnSpPr>
            <a:cxnSpLocks/>
          </p:cNvCxnSpPr>
          <p:nvPr/>
        </p:nvCxnSpPr>
        <p:spPr bwMode="auto">
          <a:xfrm>
            <a:off x="1572252" y="4626477"/>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4DD5C402-74E8-15C8-4165-395840C003E1}"/>
              </a:ext>
            </a:extLst>
          </p:cNvPr>
          <p:cNvCxnSpPr>
            <a:cxnSpLocks/>
          </p:cNvCxnSpPr>
          <p:nvPr/>
        </p:nvCxnSpPr>
        <p:spPr bwMode="auto">
          <a:xfrm>
            <a:off x="1588873" y="4626477"/>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B31EBC23-C697-91FD-101B-E5F5331DDF5B}"/>
              </a:ext>
            </a:extLst>
          </p:cNvPr>
          <p:cNvCxnSpPr>
            <a:cxnSpLocks/>
          </p:cNvCxnSpPr>
          <p:nvPr/>
        </p:nvCxnSpPr>
        <p:spPr bwMode="auto">
          <a:xfrm>
            <a:off x="1605494" y="4657303"/>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350471FA-BC83-689F-0D11-BE830D55FB4A}"/>
              </a:ext>
            </a:extLst>
          </p:cNvPr>
          <p:cNvCxnSpPr>
            <a:cxnSpLocks/>
          </p:cNvCxnSpPr>
          <p:nvPr/>
        </p:nvCxnSpPr>
        <p:spPr bwMode="auto">
          <a:xfrm>
            <a:off x="1622115" y="4657303"/>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50E43888-F5C0-809D-59B0-190C94AA5E70}"/>
              </a:ext>
            </a:extLst>
          </p:cNvPr>
          <p:cNvCxnSpPr>
            <a:cxnSpLocks/>
          </p:cNvCxnSpPr>
          <p:nvPr/>
        </p:nvCxnSpPr>
        <p:spPr bwMode="auto">
          <a:xfrm>
            <a:off x="1638736" y="4701136"/>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F26D1F46-5CA6-8D6E-953B-7856C995F89C}"/>
              </a:ext>
            </a:extLst>
          </p:cNvPr>
          <p:cNvCxnSpPr>
            <a:cxnSpLocks/>
          </p:cNvCxnSpPr>
          <p:nvPr/>
        </p:nvCxnSpPr>
        <p:spPr bwMode="auto">
          <a:xfrm>
            <a:off x="1655357" y="4701136"/>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EFAC4127-4336-5709-DE02-63193D67CBB7}"/>
              </a:ext>
            </a:extLst>
          </p:cNvPr>
          <p:cNvCxnSpPr>
            <a:cxnSpLocks/>
          </p:cNvCxnSpPr>
          <p:nvPr/>
        </p:nvCxnSpPr>
        <p:spPr bwMode="auto">
          <a:xfrm>
            <a:off x="1671978" y="4701136"/>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E90DBFC7-3CAF-36A7-0A95-08E84CEE1B11}"/>
              </a:ext>
            </a:extLst>
          </p:cNvPr>
          <p:cNvCxnSpPr>
            <a:cxnSpLocks/>
          </p:cNvCxnSpPr>
          <p:nvPr/>
        </p:nvCxnSpPr>
        <p:spPr bwMode="auto">
          <a:xfrm>
            <a:off x="1688599" y="4701136"/>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EEFC9FE9-BF0E-4544-30F4-24FC5985EE49}"/>
              </a:ext>
            </a:extLst>
          </p:cNvPr>
          <p:cNvCxnSpPr>
            <a:cxnSpLocks/>
          </p:cNvCxnSpPr>
          <p:nvPr/>
        </p:nvCxnSpPr>
        <p:spPr bwMode="auto">
          <a:xfrm>
            <a:off x="1705220" y="4752087"/>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5B2B9270-4C98-E9CC-7951-03A52CEB99F0}"/>
              </a:ext>
            </a:extLst>
          </p:cNvPr>
          <p:cNvCxnSpPr>
            <a:cxnSpLocks/>
          </p:cNvCxnSpPr>
          <p:nvPr/>
        </p:nvCxnSpPr>
        <p:spPr bwMode="auto">
          <a:xfrm>
            <a:off x="1721841" y="4752087"/>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1366852A-092F-0E31-47E9-ED33B9EB3AD0}"/>
              </a:ext>
            </a:extLst>
          </p:cNvPr>
          <p:cNvCxnSpPr>
            <a:cxnSpLocks/>
          </p:cNvCxnSpPr>
          <p:nvPr/>
        </p:nvCxnSpPr>
        <p:spPr bwMode="auto">
          <a:xfrm>
            <a:off x="1738462" y="4752087"/>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B8AC096C-DAAF-604C-0228-F78D63C1CBB8}"/>
              </a:ext>
            </a:extLst>
          </p:cNvPr>
          <p:cNvCxnSpPr>
            <a:cxnSpLocks/>
          </p:cNvCxnSpPr>
          <p:nvPr/>
        </p:nvCxnSpPr>
        <p:spPr bwMode="auto">
          <a:xfrm>
            <a:off x="1755083" y="4761612"/>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2E1CCFC4-C743-6102-9C47-F6057A53FD8F}"/>
              </a:ext>
            </a:extLst>
          </p:cNvPr>
          <p:cNvCxnSpPr>
            <a:cxnSpLocks/>
          </p:cNvCxnSpPr>
          <p:nvPr/>
        </p:nvCxnSpPr>
        <p:spPr bwMode="auto">
          <a:xfrm>
            <a:off x="1771704" y="4761612"/>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AEBB6CE2-70F3-FD20-98E1-A9E522CB072B}"/>
              </a:ext>
            </a:extLst>
          </p:cNvPr>
          <p:cNvCxnSpPr>
            <a:cxnSpLocks/>
          </p:cNvCxnSpPr>
          <p:nvPr/>
        </p:nvCxnSpPr>
        <p:spPr bwMode="auto">
          <a:xfrm>
            <a:off x="1788325" y="4761612"/>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4B815878-7BCD-92F9-770B-9DE631299E61}"/>
              </a:ext>
            </a:extLst>
          </p:cNvPr>
          <p:cNvCxnSpPr>
            <a:cxnSpLocks/>
          </p:cNvCxnSpPr>
          <p:nvPr/>
        </p:nvCxnSpPr>
        <p:spPr bwMode="auto">
          <a:xfrm>
            <a:off x="1804946" y="4771137"/>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D1A804DC-F07F-C218-1DA9-25C2C86A7915}"/>
              </a:ext>
            </a:extLst>
          </p:cNvPr>
          <p:cNvCxnSpPr>
            <a:cxnSpLocks/>
          </p:cNvCxnSpPr>
          <p:nvPr/>
        </p:nvCxnSpPr>
        <p:spPr bwMode="auto">
          <a:xfrm>
            <a:off x="1821567" y="4786861"/>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59EE0179-95DE-EF35-85FE-8B0466C62693}"/>
              </a:ext>
            </a:extLst>
          </p:cNvPr>
          <p:cNvCxnSpPr>
            <a:cxnSpLocks/>
          </p:cNvCxnSpPr>
          <p:nvPr/>
        </p:nvCxnSpPr>
        <p:spPr bwMode="auto">
          <a:xfrm>
            <a:off x="1838188" y="4786861"/>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3B4C6D82-10FD-94CA-8261-7032F699030F}"/>
              </a:ext>
            </a:extLst>
          </p:cNvPr>
          <p:cNvCxnSpPr>
            <a:cxnSpLocks/>
          </p:cNvCxnSpPr>
          <p:nvPr/>
        </p:nvCxnSpPr>
        <p:spPr bwMode="auto">
          <a:xfrm>
            <a:off x="1854809" y="4786861"/>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A659328B-5640-2CB6-991D-CFA60E33F028}"/>
              </a:ext>
            </a:extLst>
          </p:cNvPr>
          <p:cNvCxnSpPr>
            <a:cxnSpLocks/>
          </p:cNvCxnSpPr>
          <p:nvPr/>
        </p:nvCxnSpPr>
        <p:spPr bwMode="auto">
          <a:xfrm>
            <a:off x="1871430" y="4798024"/>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EA0C34F9-1F8E-FB8F-FB3E-D735053402BF}"/>
              </a:ext>
            </a:extLst>
          </p:cNvPr>
          <p:cNvCxnSpPr>
            <a:cxnSpLocks/>
          </p:cNvCxnSpPr>
          <p:nvPr/>
        </p:nvCxnSpPr>
        <p:spPr bwMode="auto">
          <a:xfrm>
            <a:off x="1888051" y="4798024"/>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8AB98B29-2516-3FAC-851A-92FB0C76F4C9}"/>
              </a:ext>
            </a:extLst>
          </p:cNvPr>
          <p:cNvCxnSpPr>
            <a:cxnSpLocks/>
          </p:cNvCxnSpPr>
          <p:nvPr/>
        </p:nvCxnSpPr>
        <p:spPr bwMode="auto">
          <a:xfrm>
            <a:off x="1904672" y="4798024"/>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45AE42BE-9584-84BE-1350-0DDD74E2F31E}"/>
              </a:ext>
            </a:extLst>
          </p:cNvPr>
          <p:cNvCxnSpPr>
            <a:cxnSpLocks/>
          </p:cNvCxnSpPr>
          <p:nvPr/>
        </p:nvCxnSpPr>
        <p:spPr bwMode="auto">
          <a:xfrm>
            <a:off x="1921293" y="4798024"/>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CB60EEF7-79DE-3C30-61CC-CFE2619D2532}"/>
              </a:ext>
            </a:extLst>
          </p:cNvPr>
          <p:cNvCxnSpPr>
            <a:cxnSpLocks/>
          </p:cNvCxnSpPr>
          <p:nvPr/>
        </p:nvCxnSpPr>
        <p:spPr bwMode="auto">
          <a:xfrm>
            <a:off x="1937914" y="4798024"/>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6AD03120-01F6-AD32-F8F2-70DF2C9B2EDE}"/>
              </a:ext>
            </a:extLst>
          </p:cNvPr>
          <p:cNvCxnSpPr>
            <a:cxnSpLocks/>
          </p:cNvCxnSpPr>
          <p:nvPr/>
        </p:nvCxnSpPr>
        <p:spPr bwMode="auto">
          <a:xfrm>
            <a:off x="1954535" y="4798024"/>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43669049-F222-1AFD-DD89-8508D8C72D89}"/>
              </a:ext>
            </a:extLst>
          </p:cNvPr>
          <p:cNvCxnSpPr>
            <a:cxnSpLocks/>
          </p:cNvCxnSpPr>
          <p:nvPr/>
        </p:nvCxnSpPr>
        <p:spPr bwMode="auto">
          <a:xfrm>
            <a:off x="1971156" y="4801199"/>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480C8ACD-A2C7-C5D4-66A8-51EB58635803}"/>
              </a:ext>
            </a:extLst>
          </p:cNvPr>
          <p:cNvCxnSpPr>
            <a:cxnSpLocks/>
          </p:cNvCxnSpPr>
          <p:nvPr/>
        </p:nvCxnSpPr>
        <p:spPr bwMode="auto">
          <a:xfrm>
            <a:off x="1987777" y="4804374"/>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1304F318-A225-8B0A-A17F-E1F91DF9B2BD}"/>
              </a:ext>
            </a:extLst>
          </p:cNvPr>
          <p:cNvCxnSpPr>
            <a:cxnSpLocks/>
          </p:cNvCxnSpPr>
          <p:nvPr/>
        </p:nvCxnSpPr>
        <p:spPr bwMode="auto">
          <a:xfrm>
            <a:off x="2004398" y="4807549"/>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F007601E-C638-0B65-BA35-D062B0ED1193}"/>
              </a:ext>
            </a:extLst>
          </p:cNvPr>
          <p:cNvCxnSpPr>
            <a:cxnSpLocks/>
          </p:cNvCxnSpPr>
          <p:nvPr/>
        </p:nvCxnSpPr>
        <p:spPr bwMode="auto">
          <a:xfrm>
            <a:off x="2021019" y="4813899"/>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3AB1F23D-D7D1-125C-75C0-3F7F56670FF0}"/>
              </a:ext>
            </a:extLst>
          </p:cNvPr>
          <p:cNvCxnSpPr>
            <a:cxnSpLocks/>
          </p:cNvCxnSpPr>
          <p:nvPr/>
        </p:nvCxnSpPr>
        <p:spPr bwMode="auto">
          <a:xfrm>
            <a:off x="2037640" y="4841294"/>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61D0AD12-A77B-D42F-9ABD-D5F6084D112A}"/>
              </a:ext>
            </a:extLst>
          </p:cNvPr>
          <p:cNvCxnSpPr>
            <a:cxnSpLocks/>
          </p:cNvCxnSpPr>
          <p:nvPr/>
        </p:nvCxnSpPr>
        <p:spPr bwMode="auto">
          <a:xfrm>
            <a:off x="2054261" y="4841294"/>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6C9D5C73-FE4A-ED04-34BD-D3193B5753D1}"/>
              </a:ext>
            </a:extLst>
          </p:cNvPr>
          <p:cNvCxnSpPr>
            <a:cxnSpLocks/>
          </p:cNvCxnSpPr>
          <p:nvPr/>
        </p:nvCxnSpPr>
        <p:spPr bwMode="auto">
          <a:xfrm>
            <a:off x="2070882" y="4841294"/>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9B6040A4-45F1-A013-7024-6C1C620ECEEE}"/>
              </a:ext>
            </a:extLst>
          </p:cNvPr>
          <p:cNvCxnSpPr>
            <a:cxnSpLocks/>
          </p:cNvCxnSpPr>
          <p:nvPr/>
        </p:nvCxnSpPr>
        <p:spPr bwMode="auto">
          <a:xfrm>
            <a:off x="2087503" y="4841294"/>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E0154A54-FED5-E74A-DF2C-27238AFAB305}"/>
              </a:ext>
            </a:extLst>
          </p:cNvPr>
          <p:cNvCxnSpPr>
            <a:cxnSpLocks/>
          </p:cNvCxnSpPr>
          <p:nvPr/>
        </p:nvCxnSpPr>
        <p:spPr bwMode="auto">
          <a:xfrm>
            <a:off x="2104124" y="4841294"/>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5500D770-451A-17A3-E72F-A35563B43C03}"/>
              </a:ext>
            </a:extLst>
          </p:cNvPr>
          <p:cNvCxnSpPr>
            <a:cxnSpLocks/>
          </p:cNvCxnSpPr>
          <p:nvPr/>
        </p:nvCxnSpPr>
        <p:spPr bwMode="auto">
          <a:xfrm>
            <a:off x="2120745" y="4841294"/>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49E6935D-7D6D-4C97-F625-5A050B9F58BD}"/>
              </a:ext>
            </a:extLst>
          </p:cNvPr>
          <p:cNvCxnSpPr>
            <a:cxnSpLocks/>
          </p:cNvCxnSpPr>
          <p:nvPr/>
        </p:nvCxnSpPr>
        <p:spPr bwMode="auto">
          <a:xfrm>
            <a:off x="2137366" y="4888919"/>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05DAB07E-1AE2-35D4-739F-4F55BA615259}"/>
              </a:ext>
            </a:extLst>
          </p:cNvPr>
          <p:cNvCxnSpPr>
            <a:cxnSpLocks/>
          </p:cNvCxnSpPr>
          <p:nvPr/>
        </p:nvCxnSpPr>
        <p:spPr bwMode="auto">
          <a:xfrm>
            <a:off x="2153987" y="4888919"/>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B2FC77DA-EAD9-3255-5F67-C6A398FAE25D}"/>
              </a:ext>
            </a:extLst>
          </p:cNvPr>
          <p:cNvCxnSpPr>
            <a:cxnSpLocks/>
          </p:cNvCxnSpPr>
          <p:nvPr/>
        </p:nvCxnSpPr>
        <p:spPr bwMode="auto">
          <a:xfrm>
            <a:off x="2170621" y="4888919"/>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E0B863C6-6415-716E-8C93-2AD47D520D12}"/>
              </a:ext>
            </a:extLst>
          </p:cNvPr>
          <p:cNvCxnSpPr>
            <a:cxnSpLocks/>
          </p:cNvCxnSpPr>
          <p:nvPr/>
        </p:nvCxnSpPr>
        <p:spPr bwMode="auto">
          <a:xfrm>
            <a:off x="2186692" y="4893791"/>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F8446243-E6F2-053F-D606-129AB3919B6C}"/>
              </a:ext>
            </a:extLst>
          </p:cNvPr>
          <p:cNvCxnSpPr>
            <a:cxnSpLocks/>
          </p:cNvCxnSpPr>
          <p:nvPr/>
        </p:nvCxnSpPr>
        <p:spPr bwMode="auto">
          <a:xfrm>
            <a:off x="2203313" y="4893791"/>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CE728DAB-C448-ECCF-4E12-75A69A953B7A}"/>
              </a:ext>
            </a:extLst>
          </p:cNvPr>
          <p:cNvCxnSpPr>
            <a:cxnSpLocks/>
          </p:cNvCxnSpPr>
          <p:nvPr/>
        </p:nvCxnSpPr>
        <p:spPr bwMode="auto">
          <a:xfrm>
            <a:off x="2219934" y="4893791"/>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D16123FF-2CB2-CCA9-7F50-F7C205D784AD}"/>
              </a:ext>
            </a:extLst>
          </p:cNvPr>
          <p:cNvCxnSpPr>
            <a:cxnSpLocks/>
          </p:cNvCxnSpPr>
          <p:nvPr/>
        </p:nvCxnSpPr>
        <p:spPr bwMode="auto">
          <a:xfrm>
            <a:off x="2236555" y="4893791"/>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438CA089-0B06-B0A4-E591-84026EA0C179}"/>
              </a:ext>
            </a:extLst>
          </p:cNvPr>
          <p:cNvCxnSpPr>
            <a:cxnSpLocks/>
          </p:cNvCxnSpPr>
          <p:nvPr/>
        </p:nvCxnSpPr>
        <p:spPr bwMode="auto">
          <a:xfrm>
            <a:off x="2253176" y="4893791"/>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4A185B05-EA8D-7D94-4B6B-31713132259D}"/>
              </a:ext>
            </a:extLst>
          </p:cNvPr>
          <p:cNvCxnSpPr>
            <a:cxnSpLocks/>
          </p:cNvCxnSpPr>
          <p:nvPr/>
        </p:nvCxnSpPr>
        <p:spPr bwMode="auto">
          <a:xfrm>
            <a:off x="2269797" y="4893791"/>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4497F34C-96F2-2A69-FE9C-35A431E662FD}"/>
              </a:ext>
            </a:extLst>
          </p:cNvPr>
          <p:cNvCxnSpPr>
            <a:cxnSpLocks/>
          </p:cNvCxnSpPr>
          <p:nvPr/>
        </p:nvCxnSpPr>
        <p:spPr bwMode="auto">
          <a:xfrm>
            <a:off x="2286418" y="4905956"/>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D3F94BFE-20F6-4729-C05E-6D92CFBA9B75}"/>
              </a:ext>
            </a:extLst>
          </p:cNvPr>
          <p:cNvCxnSpPr>
            <a:cxnSpLocks/>
          </p:cNvCxnSpPr>
          <p:nvPr/>
        </p:nvCxnSpPr>
        <p:spPr bwMode="auto">
          <a:xfrm>
            <a:off x="2303039" y="4905956"/>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038F37B8-AF2C-E635-FDB3-9E524FC11449}"/>
              </a:ext>
            </a:extLst>
          </p:cNvPr>
          <p:cNvCxnSpPr>
            <a:cxnSpLocks/>
          </p:cNvCxnSpPr>
          <p:nvPr/>
        </p:nvCxnSpPr>
        <p:spPr bwMode="auto">
          <a:xfrm>
            <a:off x="2303785" y="4912306"/>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73550BA1-EB42-87EB-D401-62D2EAD21EBD}"/>
              </a:ext>
            </a:extLst>
          </p:cNvPr>
          <p:cNvCxnSpPr>
            <a:cxnSpLocks/>
          </p:cNvCxnSpPr>
          <p:nvPr/>
        </p:nvCxnSpPr>
        <p:spPr bwMode="auto">
          <a:xfrm>
            <a:off x="2320406" y="4912306"/>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5342D1E1-DB39-D055-95AF-9C7784DC1D49}"/>
              </a:ext>
            </a:extLst>
          </p:cNvPr>
          <p:cNvCxnSpPr>
            <a:cxnSpLocks/>
          </p:cNvCxnSpPr>
          <p:nvPr/>
        </p:nvCxnSpPr>
        <p:spPr bwMode="auto">
          <a:xfrm>
            <a:off x="2337027" y="4918656"/>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C9005376-623B-51AE-B356-11EF1D5DD475}"/>
              </a:ext>
            </a:extLst>
          </p:cNvPr>
          <p:cNvCxnSpPr>
            <a:cxnSpLocks/>
          </p:cNvCxnSpPr>
          <p:nvPr/>
        </p:nvCxnSpPr>
        <p:spPr bwMode="auto">
          <a:xfrm>
            <a:off x="2353648" y="4918656"/>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2F5AF412-E728-BFB0-799B-DDF17D3C538E}"/>
              </a:ext>
            </a:extLst>
          </p:cNvPr>
          <p:cNvCxnSpPr>
            <a:cxnSpLocks/>
          </p:cNvCxnSpPr>
          <p:nvPr/>
        </p:nvCxnSpPr>
        <p:spPr bwMode="auto">
          <a:xfrm>
            <a:off x="2370269" y="4918656"/>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7F956953-BF67-E0F1-B4CF-33072DF5B2D4}"/>
              </a:ext>
            </a:extLst>
          </p:cNvPr>
          <p:cNvCxnSpPr>
            <a:cxnSpLocks/>
          </p:cNvCxnSpPr>
          <p:nvPr/>
        </p:nvCxnSpPr>
        <p:spPr bwMode="auto">
          <a:xfrm>
            <a:off x="2386890" y="4918656"/>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C8FBED8B-FFA1-2F2D-38D2-035B86B03A37}"/>
              </a:ext>
            </a:extLst>
          </p:cNvPr>
          <p:cNvCxnSpPr>
            <a:cxnSpLocks/>
          </p:cNvCxnSpPr>
          <p:nvPr/>
        </p:nvCxnSpPr>
        <p:spPr bwMode="auto">
          <a:xfrm>
            <a:off x="2403511" y="4918656"/>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F8477EBA-F0CA-FEE1-2380-46360A4C9C0A}"/>
              </a:ext>
            </a:extLst>
          </p:cNvPr>
          <p:cNvCxnSpPr>
            <a:cxnSpLocks/>
          </p:cNvCxnSpPr>
          <p:nvPr/>
        </p:nvCxnSpPr>
        <p:spPr bwMode="auto">
          <a:xfrm>
            <a:off x="2420132" y="4929722"/>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33C9972E-511C-D7F8-89E0-03A65D876632}"/>
              </a:ext>
            </a:extLst>
          </p:cNvPr>
          <p:cNvCxnSpPr>
            <a:cxnSpLocks/>
          </p:cNvCxnSpPr>
          <p:nvPr/>
        </p:nvCxnSpPr>
        <p:spPr bwMode="auto">
          <a:xfrm>
            <a:off x="2436753" y="4929722"/>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1FEA1D62-5C9F-5727-A829-DC8219EB0CCD}"/>
              </a:ext>
            </a:extLst>
          </p:cNvPr>
          <p:cNvCxnSpPr>
            <a:cxnSpLocks/>
          </p:cNvCxnSpPr>
          <p:nvPr/>
        </p:nvCxnSpPr>
        <p:spPr bwMode="auto">
          <a:xfrm>
            <a:off x="2453374" y="4929722"/>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8B7511B1-39A8-1361-7EAD-019C9EFB9BD1}"/>
              </a:ext>
            </a:extLst>
          </p:cNvPr>
          <p:cNvCxnSpPr>
            <a:cxnSpLocks/>
          </p:cNvCxnSpPr>
          <p:nvPr/>
        </p:nvCxnSpPr>
        <p:spPr bwMode="auto">
          <a:xfrm>
            <a:off x="2469995" y="4929722"/>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3471C9E7-FC35-18D1-5D9D-B0D4B0826A9B}"/>
              </a:ext>
            </a:extLst>
          </p:cNvPr>
          <p:cNvCxnSpPr>
            <a:cxnSpLocks/>
          </p:cNvCxnSpPr>
          <p:nvPr/>
        </p:nvCxnSpPr>
        <p:spPr bwMode="auto">
          <a:xfrm>
            <a:off x="2486616" y="4929722"/>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8118B2CD-389D-F677-3D26-18583EC2B0BF}"/>
              </a:ext>
            </a:extLst>
          </p:cNvPr>
          <p:cNvCxnSpPr>
            <a:cxnSpLocks/>
          </p:cNvCxnSpPr>
          <p:nvPr/>
        </p:nvCxnSpPr>
        <p:spPr bwMode="auto">
          <a:xfrm>
            <a:off x="2503237" y="4929722"/>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DAB40DDF-E4CC-917E-965F-AB168FD103F9}"/>
              </a:ext>
            </a:extLst>
          </p:cNvPr>
          <p:cNvCxnSpPr>
            <a:cxnSpLocks/>
          </p:cNvCxnSpPr>
          <p:nvPr/>
        </p:nvCxnSpPr>
        <p:spPr bwMode="auto">
          <a:xfrm>
            <a:off x="2519871" y="4929722"/>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FB1F8EB7-E7AC-7760-4EAA-B05D30D96654}"/>
              </a:ext>
            </a:extLst>
          </p:cNvPr>
          <p:cNvCxnSpPr>
            <a:cxnSpLocks/>
          </p:cNvCxnSpPr>
          <p:nvPr/>
        </p:nvCxnSpPr>
        <p:spPr bwMode="auto">
          <a:xfrm>
            <a:off x="2535591" y="4940414"/>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BB3B1955-07E4-1B87-D939-9B3220BC2AEA}"/>
              </a:ext>
            </a:extLst>
          </p:cNvPr>
          <p:cNvCxnSpPr>
            <a:cxnSpLocks/>
          </p:cNvCxnSpPr>
          <p:nvPr/>
        </p:nvCxnSpPr>
        <p:spPr bwMode="auto">
          <a:xfrm>
            <a:off x="2552212" y="4940414"/>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50B08B6E-C3AF-09CF-9268-FDEF53655AB8}"/>
              </a:ext>
            </a:extLst>
          </p:cNvPr>
          <p:cNvCxnSpPr>
            <a:cxnSpLocks/>
          </p:cNvCxnSpPr>
          <p:nvPr/>
        </p:nvCxnSpPr>
        <p:spPr bwMode="auto">
          <a:xfrm>
            <a:off x="2568833" y="4940414"/>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AEFD65F3-F577-06AB-8588-9FAAA1DBCCF2}"/>
              </a:ext>
            </a:extLst>
          </p:cNvPr>
          <p:cNvCxnSpPr>
            <a:cxnSpLocks/>
          </p:cNvCxnSpPr>
          <p:nvPr/>
        </p:nvCxnSpPr>
        <p:spPr bwMode="auto">
          <a:xfrm>
            <a:off x="2585454" y="4940414"/>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2B6EC1F4-75AA-D2F3-7BCE-5E6E8D67C51B}"/>
              </a:ext>
            </a:extLst>
          </p:cNvPr>
          <p:cNvCxnSpPr>
            <a:cxnSpLocks/>
          </p:cNvCxnSpPr>
          <p:nvPr/>
        </p:nvCxnSpPr>
        <p:spPr bwMode="auto">
          <a:xfrm>
            <a:off x="2602075" y="4940414"/>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31AAF418-6F49-F946-7865-DCC47E08B4AA}"/>
              </a:ext>
            </a:extLst>
          </p:cNvPr>
          <p:cNvCxnSpPr>
            <a:cxnSpLocks/>
          </p:cNvCxnSpPr>
          <p:nvPr/>
        </p:nvCxnSpPr>
        <p:spPr bwMode="auto">
          <a:xfrm>
            <a:off x="2618696" y="4940414"/>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8223453B-F4CE-5BED-B7F1-DD70841E82EA}"/>
              </a:ext>
            </a:extLst>
          </p:cNvPr>
          <p:cNvCxnSpPr>
            <a:cxnSpLocks/>
          </p:cNvCxnSpPr>
          <p:nvPr/>
        </p:nvCxnSpPr>
        <p:spPr bwMode="auto">
          <a:xfrm>
            <a:off x="2635330" y="4940414"/>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1B4C0D82-B07D-45A8-20A4-F384B11AE1DD}"/>
              </a:ext>
            </a:extLst>
          </p:cNvPr>
          <p:cNvCxnSpPr>
            <a:cxnSpLocks/>
          </p:cNvCxnSpPr>
          <p:nvPr/>
        </p:nvCxnSpPr>
        <p:spPr bwMode="auto">
          <a:xfrm>
            <a:off x="2651907" y="4943589"/>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387F288F-8BD9-2A92-0237-49850380ABCD}"/>
              </a:ext>
            </a:extLst>
          </p:cNvPr>
          <p:cNvCxnSpPr>
            <a:cxnSpLocks/>
          </p:cNvCxnSpPr>
          <p:nvPr/>
        </p:nvCxnSpPr>
        <p:spPr bwMode="auto">
          <a:xfrm>
            <a:off x="2668528" y="4956289"/>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F21FFF4E-D888-9881-91F6-D758E1364500}"/>
              </a:ext>
            </a:extLst>
          </p:cNvPr>
          <p:cNvCxnSpPr>
            <a:cxnSpLocks/>
          </p:cNvCxnSpPr>
          <p:nvPr/>
        </p:nvCxnSpPr>
        <p:spPr bwMode="auto">
          <a:xfrm>
            <a:off x="2685149" y="4956289"/>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97702927-0898-2614-A708-A020D1137A86}"/>
              </a:ext>
            </a:extLst>
          </p:cNvPr>
          <p:cNvCxnSpPr>
            <a:cxnSpLocks/>
          </p:cNvCxnSpPr>
          <p:nvPr/>
        </p:nvCxnSpPr>
        <p:spPr bwMode="auto">
          <a:xfrm>
            <a:off x="2701770" y="4965814"/>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20F1DD93-0796-E186-98EB-FC7540379D8C}"/>
              </a:ext>
            </a:extLst>
          </p:cNvPr>
          <p:cNvCxnSpPr>
            <a:cxnSpLocks/>
          </p:cNvCxnSpPr>
          <p:nvPr/>
        </p:nvCxnSpPr>
        <p:spPr bwMode="auto">
          <a:xfrm>
            <a:off x="2718391" y="4965814"/>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1189913A-A6EE-D5ED-80A6-8AB385B75F53}"/>
              </a:ext>
            </a:extLst>
          </p:cNvPr>
          <p:cNvCxnSpPr>
            <a:cxnSpLocks/>
          </p:cNvCxnSpPr>
          <p:nvPr/>
        </p:nvCxnSpPr>
        <p:spPr bwMode="auto">
          <a:xfrm>
            <a:off x="2735012" y="4965814"/>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55361EDB-7813-92F9-053D-3B170DD2BC0F}"/>
              </a:ext>
            </a:extLst>
          </p:cNvPr>
          <p:cNvCxnSpPr>
            <a:cxnSpLocks/>
          </p:cNvCxnSpPr>
          <p:nvPr/>
        </p:nvCxnSpPr>
        <p:spPr bwMode="auto">
          <a:xfrm>
            <a:off x="2751646" y="4965814"/>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6835AADB-AD32-1C0D-DCEE-0166B761051C}"/>
              </a:ext>
            </a:extLst>
          </p:cNvPr>
          <p:cNvCxnSpPr>
            <a:cxnSpLocks/>
          </p:cNvCxnSpPr>
          <p:nvPr/>
        </p:nvCxnSpPr>
        <p:spPr bwMode="auto">
          <a:xfrm>
            <a:off x="2769382" y="4973651"/>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A3A95389-E0D3-C3FD-8C74-F64CFD514EA5}"/>
              </a:ext>
            </a:extLst>
          </p:cNvPr>
          <p:cNvCxnSpPr>
            <a:cxnSpLocks/>
          </p:cNvCxnSpPr>
          <p:nvPr/>
        </p:nvCxnSpPr>
        <p:spPr bwMode="auto">
          <a:xfrm>
            <a:off x="2786003" y="4973651"/>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3BC5582C-2323-7043-34D7-C947118DF55D}"/>
              </a:ext>
            </a:extLst>
          </p:cNvPr>
          <p:cNvCxnSpPr>
            <a:cxnSpLocks/>
          </p:cNvCxnSpPr>
          <p:nvPr/>
        </p:nvCxnSpPr>
        <p:spPr bwMode="auto">
          <a:xfrm>
            <a:off x="2802624" y="4973651"/>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D5950624-8DBE-A2B4-83FD-6A495D34FA72}"/>
              </a:ext>
            </a:extLst>
          </p:cNvPr>
          <p:cNvCxnSpPr>
            <a:cxnSpLocks/>
          </p:cNvCxnSpPr>
          <p:nvPr/>
        </p:nvCxnSpPr>
        <p:spPr bwMode="auto">
          <a:xfrm>
            <a:off x="2819245" y="4989526"/>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8062AD58-FABA-A738-DB35-1382B3F4BF8C}"/>
              </a:ext>
            </a:extLst>
          </p:cNvPr>
          <p:cNvCxnSpPr>
            <a:cxnSpLocks/>
          </p:cNvCxnSpPr>
          <p:nvPr/>
        </p:nvCxnSpPr>
        <p:spPr bwMode="auto">
          <a:xfrm>
            <a:off x="2835866" y="4989526"/>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F14FA4CE-8B91-FA28-1DF1-1E2CF99D4E53}"/>
              </a:ext>
            </a:extLst>
          </p:cNvPr>
          <p:cNvCxnSpPr>
            <a:cxnSpLocks/>
          </p:cNvCxnSpPr>
          <p:nvPr/>
        </p:nvCxnSpPr>
        <p:spPr bwMode="auto">
          <a:xfrm>
            <a:off x="2852487" y="4989526"/>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28FB51CC-E1EF-11A7-89F2-DA8CA1E40476}"/>
              </a:ext>
            </a:extLst>
          </p:cNvPr>
          <p:cNvCxnSpPr>
            <a:cxnSpLocks/>
          </p:cNvCxnSpPr>
          <p:nvPr/>
        </p:nvCxnSpPr>
        <p:spPr bwMode="auto">
          <a:xfrm>
            <a:off x="2869121" y="4989526"/>
            <a:ext cx="0" cy="990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324F4FE1-B644-A9BC-0B27-8B1F1C14CCFD}"/>
              </a:ext>
            </a:extLst>
          </p:cNvPr>
          <p:cNvCxnSpPr>
            <a:cxnSpLocks/>
          </p:cNvCxnSpPr>
          <p:nvPr/>
        </p:nvCxnSpPr>
        <p:spPr bwMode="auto">
          <a:xfrm>
            <a:off x="3073472" y="5023835"/>
            <a:ext cx="0" cy="3006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060A94AD-EFE9-0BDE-E9E8-1987476D0C6F}"/>
              </a:ext>
            </a:extLst>
          </p:cNvPr>
          <p:cNvCxnSpPr>
            <a:cxnSpLocks/>
          </p:cNvCxnSpPr>
          <p:nvPr/>
        </p:nvCxnSpPr>
        <p:spPr bwMode="auto">
          <a:xfrm>
            <a:off x="3090093" y="5023835"/>
            <a:ext cx="0" cy="3006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093C24AB-A0F5-2CAE-A4AD-39C4FF2B4CDD}"/>
              </a:ext>
            </a:extLst>
          </p:cNvPr>
          <p:cNvCxnSpPr>
            <a:cxnSpLocks/>
          </p:cNvCxnSpPr>
          <p:nvPr/>
        </p:nvCxnSpPr>
        <p:spPr bwMode="auto">
          <a:xfrm>
            <a:off x="3106714" y="5023835"/>
            <a:ext cx="0" cy="3006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3B187F96-51C5-5055-A353-3785770C21C1}"/>
              </a:ext>
            </a:extLst>
          </p:cNvPr>
          <p:cNvCxnSpPr>
            <a:cxnSpLocks/>
          </p:cNvCxnSpPr>
          <p:nvPr/>
        </p:nvCxnSpPr>
        <p:spPr bwMode="auto">
          <a:xfrm>
            <a:off x="3123335" y="5023835"/>
            <a:ext cx="0" cy="3006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673B40D7-7811-DAD3-EE6F-4F45D91F0F57}"/>
              </a:ext>
            </a:extLst>
          </p:cNvPr>
          <p:cNvCxnSpPr>
            <a:cxnSpLocks/>
          </p:cNvCxnSpPr>
          <p:nvPr/>
        </p:nvCxnSpPr>
        <p:spPr bwMode="auto">
          <a:xfrm>
            <a:off x="3139956" y="5023835"/>
            <a:ext cx="0" cy="3006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55F2D1FE-91EF-FC1F-A01D-0718D249D9D0}"/>
              </a:ext>
            </a:extLst>
          </p:cNvPr>
          <p:cNvCxnSpPr>
            <a:cxnSpLocks/>
          </p:cNvCxnSpPr>
          <p:nvPr/>
        </p:nvCxnSpPr>
        <p:spPr bwMode="auto">
          <a:xfrm>
            <a:off x="3156577" y="5023835"/>
            <a:ext cx="0" cy="3006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31" name="Straight Connector 530">
            <a:extLst>
              <a:ext uri="{FF2B5EF4-FFF2-40B4-BE49-F238E27FC236}">
                <a16:creationId xmlns:a16="http://schemas.microsoft.com/office/drawing/2014/main" id="{5593EFA0-363F-C192-6448-FB3A3EFF976D}"/>
              </a:ext>
            </a:extLst>
          </p:cNvPr>
          <p:cNvCxnSpPr>
            <a:cxnSpLocks/>
          </p:cNvCxnSpPr>
          <p:nvPr/>
        </p:nvCxnSpPr>
        <p:spPr bwMode="auto">
          <a:xfrm>
            <a:off x="3173198" y="5023835"/>
            <a:ext cx="0" cy="3006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8C59402C-E3CA-723C-B792-54C14C98D08A}"/>
              </a:ext>
            </a:extLst>
          </p:cNvPr>
          <p:cNvCxnSpPr>
            <a:cxnSpLocks/>
          </p:cNvCxnSpPr>
          <p:nvPr/>
        </p:nvCxnSpPr>
        <p:spPr bwMode="auto">
          <a:xfrm>
            <a:off x="3189819" y="5023835"/>
            <a:ext cx="0" cy="3006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52F8D1ED-F809-3581-D74A-BB2D0DDD71B0}"/>
              </a:ext>
            </a:extLst>
          </p:cNvPr>
          <p:cNvCxnSpPr>
            <a:cxnSpLocks/>
          </p:cNvCxnSpPr>
          <p:nvPr/>
        </p:nvCxnSpPr>
        <p:spPr bwMode="auto">
          <a:xfrm>
            <a:off x="3206440" y="5023835"/>
            <a:ext cx="0" cy="3006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34" name="Straight Connector 533">
            <a:extLst>
              <a:ext uri="{FF2B5EF4-FFF2-40B4-BE49-F238E27FC236}">
                <a16:creationId xmlns:a16="http://schemas.microsoft.com/office/drawing/2014/main" id="{4DF95D1B-4249-8519-0BC7-FC78657A9359}"/>
              </a:ext>
            </a:extLst>
          </p:cNvPr>
          <p:cNvCxnSpPr>
            <a:cxnSpLocks/>
          </p:cNvCxnSpPr>
          <p:nvPr/>
        </p:nvCxnSpPr>
        <p:spPr bwMode="auto">
          <a:xfrm>
            <a:off x="3223061" y="5023835"/>
            <a:ext cx="0" cy="3006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FD843218-702B-30E1-11BB-1989395C4489}"/>
              </a:ext>
            </a:extLst>
          </p:cNvPr>
          <p:cNvCxnSpPr>
            <a:cxnSpLocks/>
          </p:cNvCxnSpPr>
          <p:nvPr/>
        </p:nvCxnSpPr>
        <p:spPr bwMode="auto">
          <a:xfrm>
            <a:off x="3239682" y="4993087"/>
            <a:ext cx="0" cy="63985"/>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EF548E2E-9E30-445F-723A-F05B1EE3F295}"/>
              </a:ext>
            </a:extLst>
          </p:cNvPr>
          <p:cNvCxnSpPr>
            <a:cxnSpLocks/>
          </p:cNvCxnSpPr>
          <p:nvPr/>
        </p:nvCxnSpPr>
        <p:spPr bwMode="auto">
          <a:xfrm>
            <a:off x="3256303" y="4999437"/>
            <a:ext cx="0" cy="76685"/>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024681E1-6A1D-A0B3-80D5-0F2EC9DD0E1A}"/>
              </a:ext>
            </a:extLst>
          </p:cNvPr>
          <p:cNvCxnSpPr>
            <a:cxnSpLocks/>
          </p:cNvCxnSpPr>
          <p:nvPr/>
        </p:nvCxnSpPr>
        <p:spPr bwMode="auto">
          <a:xfrm>
            <a:off x="3272924" y="5023835"/>
            <a:ext cx="0" cy="5863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38" name="Straight Connector 537">
            <a:extLst>
              <a:ext uri="{FF2B5EF4-FFF2-40B4-BE49-F238E27FC236}">
                <a16:creationId xmlns:a16="http://schemas.microsoft.com/office/drawing/2014/main" id="{1E81117D-7984-FB90-DE2F-1D2335295D10}"/>
              </a:ext>
            </a:extLst>
          </p:cNvPr>
          <p:cNvCxnSpPr>
            <a:cxnSpLocks/>
          </p:cNvCxnSpPr>
          <p:nvPr/>
        </p:nvCxnSpPr>
        <p:spPr bwMode="auto">
          <a:xfrm>
            <a:off x="3289545" y="5023835"/>
            <a:ext cx="0" cy="6498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C4264F17-A2E0-68B1-27FC-2DE670691683}"/>
              </a:ext>
            </a:extLst>
          </p:cNvPr>
          <p:cNvCxnSpPr>
            <a:cxnSpLocks/>
          </p:cNvCxnSpPr>
          <p:nvPr/>
        </p:nvCxnSpPr>
        <p:spPr bwMode="auto">
          <a:xfrm>
            <a:off x="3306166" y="4999437"/>
            <a:ext cx="0" cy="95735"/>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7ABE166C-C146-90A6-B091-E82C82980852}"/>
              </a:ext>
            </a:extLst>
          </p:cNvPr>
          <p:cNvCxnSpPr>
            <a:cxnSpLocks/>
          </p:cNvCxnSpPr>
          <p:nvPr/>
        </p:nvCxnSpPr>
        <p:spPr bwMode="auto">
          <a:xfrm>
            <a:off x="3322787" y="4999437"/>
            <a:ext cx="0" cy="89385"/>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92A58A65-ACDA-2019-EC11-2F5526A70A82}"/>
              </a:ext>
            </a:extLst>
          </p:cNvPr>
          <p:cNvCxnSpPr>
            <a:cxnSpLocks/>
          </p:cNvCxnSpPr>
          <p:nvPr/>
        </p:nvCxnSpPr>
        <p:spPr bwMode="auto">
          <a:xfrm>
            <a:off x="3339408" y="4996262"/>
            <a:ext cx="0" cy="95735"/>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4628173E-989A-97BB-BB2E-353009D5DD38}"/>
              </a:ext>
            </a:extLst>
          </p:cNvPr>
          <p:cNvCxnSpPr>
            <a:cxnSpLocks/>
          </p:cNvCxnSpPr>
          <p:nvPr/>
        </p:nvCxnSpPr>
        <p:spPr bwMode="auto">
          <a:xfrm>
            <a:off x="3356029" y="5023835"/>
            <a:ext cx="0" cy="6816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0D9C748E-8B79-A810-47CE-D9B0948D3C00}"/>
              </a:ext>
            </a:extLst>
          </p:cNvPr>
          <p:cNvCxnSpPr>
            <a:cxnSpLocks/>
          </p:cNvCxnSpPr>
          <p:nvPr/>
        </p:nvCxnSpPr>
        <p:spPr bwMode="auto">
          <a:xfrm>
            <a:off x="3372650" y="4993087"/>
            <a:ext cx="0" cy="102085"/>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A32D2283-EF8E-3EAD-41C6-3C801D774680}"/>
              </a:ext>
            </a:extLst>
          </p:cNvPr>
          <p:cNvCxnSpPr>
            <a:cxnSpLocks/>
          </p:cNvCxnSpPr>
          <p:nvPr/>
        </p:nvCxnSpPr>
        <p:spPr bwMode="auto">
          <a:xfrm>
            <a:off x="3389271" y="4996262"/>
            <a:ext cx="0" cy="102085"/>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227651F6-BAAA-EB08-CCF8-5937F6B33413}"/>
              </a:ext>
            </a:extLst>
          </p:cNvPr>
          <p:cNvCxnSpPr>
            <a:cxnSpLocks/>
          </p:cNvCxnSpPr>
          <p:nvPr/>
        </p:nvCxnSpPr>
        <p:spPr bwMode="auto">
          <a:xfrm>
            <a:off x="3405892" y="4999437"/>
            <a:ext cx="0" cy="193675"/>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B4998A1F-881C-82E9-9C62-CB23B38195E7}"/>
              </a:ext>
            </a:extLst>
          </p:cNvPr>
          <p:cNvCxnSpPr>
            <a:cxnSpLocks/>
          </p:cNvCxnSpPr>
          <p:nvPr/>
        </p:nvCxnSpPr>
        <p:spPr bwMode="auto">
          <a:xfrm>
            <a:off x="3422513" y="5023835"/>
            <a:ext cx="0" cy="17562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72367BC2-A5D4-466F-59C9-8A722E2BAFCF}"/>
              </a:ext>
            </a:extLst>
          </p:cNvPr>
          <p:cNvCxnSpPr>
            <a:cxnSpLocks/>
          </p:cNvCxnSpPr>
          <p:nvPr/>
        </p:nvCxnSpPr>
        <p:spPr bwMode="auto">
          <a:xfrm>
            <a:off x="3439134" y="4999437"/>
            <a:ext cx="0" cy="253666"/>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23F5BE9A-6176-AA44-EDEF-9961B6B70809}"/>
              </a:ext>
            </a:extLst>
          </p:cNvPr>
          <p:cNvCxnSpPr>
            <a:cxnSpLocks/>
          </p:cNvCxnSpPr>
          <p:nvPr/>
        </p:nvCxnSpPr>
        <p:spPr bwMode="auto">
          <a:xfrm>
            <a:off x="3455755" y="5023835"/>
            <a:ext cx="0" cy="23044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B3A53AC8-D9FF-4071-CCE1-934CCD391663}"/>
              </a:ext>
            </a:extLst>
          </p:cNvPr>
          <p:cNvCxnSpPr>
            <a:cxnSpLocks/>
          </p:cNvCxnSpPr>
          <p:nvPr/>
        </p:nvCxnSpPr>
        <p:spPr bwMode="auto">
          <a:xfrm>
            <a:off x="3472376" y="5023835"/>
            <a:ext cx="0" cy="32587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F7F32543-57A3-8925-8193-AC3EE6028916}"/>
              </a:ext>
            </a:extLst>
          </p:cNvPr>
          <p:cNvCxnSpPr>
            <a:cxnSpLocks/>
          </p:cNvCxnSpPr>
          <p:nvPr/>
        </p:nvCxnSpPr>
        <p:spPr bwMode="auto">
          <a:xfrm>
            <a:off x="3488997" y="5023835"/>
            <a:ext cx="0" cy="32587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F56084AD-B199-2006-2BB4-BB9AE0A5CE81}"/>
              </a:ext>
            </a:extLst>
          </p:cNvPr>
          <p:cNvCxnSpPr>
            <a:cxnSpLocks/>
          </p:cNvCxnSpPr>
          <p:nvPr/>
        </p:nvCxnSpPr>
        <p:spPr bwMode="auto">
          <a:xfrm>
            <a:off x="3505618" y="5023835"/>
            <a:ext cx="0" cy="495150"/>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D352C1E8-16B1-AB19-9812-D405149CAD7A}"/>
              </a:ext>
            </a:extLst>
          </p:cNvPr>
          <p:cNvCxnSpPr>
            <a:cxnSpLocks/>
          </p:cNvCxnSpPr>
          <p:nvPr/>
        </p:nvCxnSpPr>
        <p:spPr bwMode="auto">
          <a:xfrm>
            <a:off x="3522239" y="5023835"/>
            <a:ext cx="0" cy="495150"/>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4936A610-7F63-27E6-8DF2-95FB05D861EA}"/>
              </a:ext>
            </a:extLst>
          </p:cNvPr>
          <p:cNvCxnSpPr>
            <a:cxnSpLocks/>
          </p:cNvCxnSpPr>
          <p:nvPr/>
        </p:nvCxnSpPr>
        <p:spPr bwMode="auto">
          <a:xfrm>
            <a:off x="3538860" y="5023835"/>
            <a:ext cx="0" cy="495150"/>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51" name="Straight Connector 650">
            <a:extLst>
              <a:ext uri="{FF2B5EF4-FFF2-40B4-BE49-F238E27FC236}">
                <a16:creationId xmlns:a16="http://schemas.microsoft.com/office/drawing/2014/main" id="{78C6ECD9-C5CD-5D12-A787-9050899344D8}"/>
              </a:ext>
            </a:extLst>
          </p:cNvPr>
          <p:cNvCxnSpPr>
            <a:cxnSpLocks/>
          </p:cNvCxnSpPr>
          <p:nvPr/>
        </p:nvCxnSpPr>
        <p:spPr bwMode="auto">
          <a:xfrm>
            <a:off x="3055150" y="5005787"/>
            <a:ext cx="0" cy="3709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53" name="Straight Connector 652">
            <a:extLst>
              <a:ext uri="{FF2B5EF4-FFF2-40B4-BE49-F238E27FC236}">
                <a16:creationId xmlns:a16="http://schemas.microsoft.com/office/drawing/2014/main" id="{0EE114A8-4259-A9DE-10BA-C7AB95BFE5A2}"/>
              </a:ext>
            </a:extLst>
          </p:cNvPr>
          <p:cNvCxnSpPr>
            <a:cxnSpLocks/>
          </p:cNvCxnSpPr>
          <p:nvPr/>
        </p:nvCxnSpPr>
        <p:spPr bwMode="auto">
          <a:xfrm>
            <a:off x="3039275" y="4996262"/>
            <a:ext cx="0" cy="3709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2920EECD-A1B6-5D84-40FC-7F99BBF5F826}"/>
              </a:ext>
            </a:extLst>
          </p:cNvPr>
          <p:cNvCxnSpPr>
            <a:cxnSpLocks/>
          </p:cNvCxnSpPr>
          <p:nvPr/>
        </p:nvCxnSpPr>
        <p:spPr bwMode="auto">
          <a:xfrm>
            <a:off x="3020225" y="4996262"/>
            <a:ext cx="0" cy="37098"/>
          </a:xfrm>
          <a:prstGeom prst="line">
            <a:avLst/>
          </a:prstGeom>
          <a:noFill/>
          <a:ln w="12700" cap="flat" cmpd="sng" algn="ctr">
            <a:solidFill>
              <a:schemeClr val="tx2">
                <a:lumMod val="90000"/>
              </a:schemeClr>
            </a:solidFill>
            <a:prstDash val="solid"/>
            <a:round/>
            <a:headEnd type="none" w="med" len="med"/>
            <a:tailEnd type="none" w="med" len="med"/>
          </a:ln>
          <a:effectLst/>
        </p:spPr>
      </p:cxnSp>
      <p:grpSp>
        <p:nvGrpSpPr>
          <p:cNvPr id="33" name="Group 32">
            <a:extLst>
              <a:ext uri="{FF2B5EF4-FFF2-40B4-BE49-F238E27FC236}">
                <a16:creationId xmlns:a16="http://schemas.microsoft.com/office/drawing/2014/main" id="{CDB7516B-3C49-587A-8696-0F27F00E7835}"/>
              </a:ext>
            </a:extLst>
          </p:cNvPr>
          <p:cNvGrpSpPr/>
          <p:nvPr/>
        </p:nvGrpSpPr>
        <p:grpSpPr>
          <a:xfrm>
            <a:off x="1393824" y="4087765"/>
            <a:ext cx="3778251" cy="1825624"/>
            <a:chOff x="1393824" y="1958976"/>
            <a:chExt cx="3778251" cy="1825624"/>
          </a:xfrm>
        </p:grpSpPr>
        <p:sp>
          <p:nvSpPr>
            <p:cNvPr id="34" name="Freeform 33">
              <a:extLst>
                <a:ext uri="{FF2B5EF4-FFF2-40B4-BE49-F238E27FC236}">
                  <a16:creationId xmlns:a16="http://schemas.microsoft.com/office/drawing/2014/main" id="{1B1B1CE2-4C6D-EE47-CAE2-1ABA2A5B7F99}"/>
                </a:ext>
              </a:extLst>
            </p:cNvPr>
            <p:cNvSpPr/>
            <p:nvPr/>
          </p:nvSpPr>
          <p:spPr bwMode="auto">
            <a:xfrm>
              <a:off x="1463674" y="1958976"/>
              <a:ext cx="45719" cy="1825624"/>
            </a:xfrm>
            <a:custGeom>
              <a:avLst/>
              <a:gdLst>
                <a:gd name="connsiteX0" fmla="*/ 0 w 0"/>
                <a:gd name="connsiteY0" fmla="*/ 0 h 1825625"/>
                <a:gd name="connsiteX1" fmla="*/ 0 w 0"/>
                <a:gd name="connsiteY1" fmla="*/ 1825625 h 1825625"/>
              </a:gdLst>
              <a:ahLst/>
              <a:cxnLst>
                <a:cxn ang="0">
                  <a:pos x="connsiteX0" y="connsiteY0"/>
                </a:cxn>
                <a:cxn ang="0">
                  <a:pos x="connsiteX1" y="connsiteY1"/>
                </a:cxn>
              </a:cxnLst>
              <a:rect l="l" t="t" r="r" b="b"/>
              <a:pathLst>
                <a:path h="1825625">
                  <a:moveTo>
                    <a:pt x="0" y="0"/>
                  </a:moveTo>
                  <a:lnTo>
                    <a:pt x="0" y="1825625"/>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35" name="Straight Connector 34">
              <a:extLst>
                <a:ext uri="{FF2B5EF4-FFF2-40B4-BE49-F238E27FC236}">
                  <a16:creationId xmlns:a16="http://schemas.microsoft.com/office/drawing/2014/main" id="{21B2EF49-9A18-D9AF-0834-C23A063BD2EA}"/>
                </a:ext>
              </a:extLst>
            </p:cNvPr>
            <p:cNvCxnSpPr>
              <a:cxnSpLocks/>
            </p:cNvCxnSpPr>
            <p:nvPr/>
          </p:nvCxnSpPr>
          <p:spPr bwMode="auto">
            <a:xfrm>
              <a:off x="1393824" y="3330575"/>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EEE0705-24F9-C5B1-C83E-D5DC5C840E80}"/>
                </a:ext>
              </a:extLst>
            </p:cNvPr>
            <p:cNvCxnSpPr>
              <a:cxnSpLocks/>
            </p:cNvCxnSpPr>
            <p:nvPr/>
          </p:nvCxnSpPr>
          <p:spPr bwMode="auto">
            <a:xfrm>
              <a:off x="1393824" y="3784600"/>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0AB7A1C-88A6-AB53-179D-F8DE0A744122}"/>
                </a:ext>
              </a:extLst>
            </p:cNvPr>
            <p:cNvCxnSpPr>
              <a:cxnSpLocks/>
            </p:cNvCxnSpPr>
            <p:nvPr/>
          </p:nvCxnSpPr>
          <p:spPr bwMode="auto">
            <a:xfrm>
              <a:off x="1393824" y="2422525"/>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1C2352F-FE8D-7E40-2567-C30FAB32BB1F}"/>
                </a:ext>
              </a:extLst>
            </p:cNvPr>
            <p:cNvCxnSpPr>
              <a:cxnSpLocks/>
            </p:cNvCxnSpPr>
            <p:nvPr/>
          </p:nvCxnSpPr>
          <p:spPr bwMode="auto">
            <a:xfrm>
              <a:off x="1393824" y="2876550"/>
              <a:ext cx="3778251"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8999C18F-03F9-CC18-25D9-40D7E7AECD16}"/>
                </a:ext>
              </a:extLst>
            </p:cNvPr>
            <p:cNvCxnSpPr>
              <a:cxnSpLocks/>
            </p:cNvCxnSpPr>
            <p:nvPr/>
          </p:nvCxnSpPr>
          <p:spPr bwMode="auto">
            <a:xfrm>
              <a:off x="1393824" y="1962151"/>
              <a:ext cx="69850" cy="0"/>
            </a:xfrm>
            <a:prstGeom prst="line">
              <a:avLst/>
            </a:prstGeom>
            <a:noFill/>
            <a:ln w="28575" cap="flat" cmpd="sng" algn="ctr">
              <a:solidFill>
                <a:schemeClr val="bg1"/>
              </a:solidFill>
              <a:prstDash val="solid"/>
              <a:round/>
              <a:headEnd type="none" w="med" len="med"/>
              <a:tailEnd type="none" w="med" len="med"/>
            </a:ln>
            <a:effectLst/>
          </p:spPr>
        </p:cxnSp>
      </p:grpSp>
      <p:cxnSp>
        <p:nvCxnSpPr>
          <p:cNvPr id="656" name="Straight Connector 655">
            <a:extLst>
              <a:ext uri="{FF2B5EF4-FFF2-40B4-BE49-F238E27FC236}">
                <a16:creationId xmlns:a16="http://schemas.microsoft.com/office/drawing/2014/main" id="{F6C980ED-3C0F-1E99-FA42-08E885B57BF5}"/>
              </a:ext>
            </a:extLst>
          </p:cNvPr>
          <p:cNvCxnSpPr>
            <a:cxnSpLocks/>
          </p:cNvCxnSpPr>
          <p:nvPr/>
        </p:nvCxnSpPr>
        <p:spPr bwMode="auto">
          <a:xfrm>
            <a:off x="1489320" y="2223287"/>
            <a:ext cx="0" cy="607065"/>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0DA4CAD3-F8FD-08FC-9CBD-1EA8DEB62AF2}"/>
              </a:ext>
            </a:extLst>
          </p:cNvPr>
          <p:cNvCxnSpPr>
            <a:cxnSpLocks/>
          </p:cNvCxnSpPr>
          <p:nvPr/>
        </p:nvCxnSpPr>
        <p:spPr bwMode="auto">
          <a:xfrm>
            <a:off x="1505941" y="2223287"/>
            <a:ext cx="0" cy="607065"/>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58" name="Straight Connector 657">
            <a:extLst>
              <a:ext uri="{FF2B5EF4-FFF2-40B4-BE49-F238E27FC236}">
                <a16:creationId xmlns:a16="http://schemas.microsoft.com/office/drawing/2014/main" id="{163EA0D6-AEF7-2AFD-BDDE-F1DABC4E0CA1}"/>
              </a:ext>
            </a:extLst>
          </p:cNvPr>
          <p:cNvCxnSpPr>
            <a:cxnSpLocks/>
          </p:cNvCxnSpPr>
          <p:nvPr/>
        </p:nvCxnSpPr>
        <p:spPr bwMode="auto">
          <a:xfrm>
            <a:off x="1522562" y="2522011"/>
            <a:ext cx="0" cy="30834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59" name="Straight Connector 658">
            <a:extLst>
              <a:ext uri="{FF2B5EF4-FFF2-40B4-BE49-F238E27FC236}">
                <a16:creationId xmlns:a16="http://schemas.microsoft.com/office/drawing/2014/main" id="{D0B08919-01E8-093B-BCBD-BF069E939678}"/>
              </a:ext>
            </a:extLst>
          </p:cNvPr>
          <p:cNvCxnSpPr>
            <a:cxnSpLocks/>
          </p:cNvCxnSpPr>
          <p:nvPr/>
        </p:nvCxnSpPr>
        <p:spPr bwMode="auto">
          <a:xfrm>
            <a:off x="1539183" y="2535032"/>
            <a:ext cx="0" cy="295320"/>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60" name="Straight Connector 659">
            <a:extLst>
              <a:ext uri="{FF2B5EF4-FFF2-40B4-BE49-F238E27FC236}">
                <a16:creationId xmlns:a16="http://schemas.microsoft.com/office/drawing/2014/main" id="{433C6216-3D00-FE6D-7EF3-846C225A9421}"/>
              </a:ext>
            </a:extLst>
          </p:cNvPr>
          <p:cNvCxnSpPr>
            <a:cxnSpLocks/>
          </p:cNvCxnSpPr>
          <p:nvPr/>
        </p:nvCxnSpPr>
        <p:spPr bwMode="auto">
          <a:xfrm>
            <a:off x="1555804" y="2535032"/>
            <a:ext cx="0" cy="295320"/>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01C8A50B-E4C5-C282-FE2D-B1D998DC81D1}"/>
              </a:ext>
            </a:extLst>
          </p:cNvPr>
          <p:cNvCxnSpPr>
            <a:cxnSpLocks/>
          </p:cNvCxnSpPr>
          <p:nvPr/>
        </p:nvCxnSpPr>
        <p:spPr bwMode="auto">
          <a:xfrm>
            <a:off x="1572425" y="2605439"/>
            <a:ext cx="0" cy="22491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62" name="Straight Connector 661">
            <a:extLst>
              <a:ext uri="{FF2B5EF4-FFF2-40B4-BE49-F238E27FC236}">
                <a16:creationId xmlns:a16="http://schemas.microsoft.com/office/drawing/2014/main" id="{7313CF5C-A279-0840-91A3-F1DEEB5DDCDB}"/>
              </a:ext>
            </a:extLst>
          </p:cNvPr>
          <p:cNvCxnSpPr>
            <a:cxnSpLocks/>
          </p:cNvCxnSpPr>
          <p:nvPr/>
        </p:nvCxnSpPr>
        <p:spPr bwMode="auto">
          <a:xfrm>
            <a:off x="1589046" y="2616344"/>
            <a:ext cx="0" cy="21400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976AA1DC-A924-CA58-624E-2F49E0608BAF}"/>
              </a:ext>
            </a:extLst>
          </p:cNvPr>
          <p:cNvCxnSpPr>
            <a:cxnSpLocks/>
          </p:cNvCxnSpPr>
          <p:nvPr/>
        </p:nvCxnSpPr>
        <p:spPr bwMode="auto">
          <a:xfrm>
            <a:off x="1605667" y="2610920"/>
            <a:ext cx="0" cy="21943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64" name="Straight Connector 663">
            <a:extLst>
              <a:ext uri="{FF2B5EF4-FFF2-40B4-BE49-F238E27FC236}">
                <a16:creationId xmlns:a16="http://schemas.microsoft.com/office/drawing/2014/main" id="{896639E4-41F2-5C94-8BAD-F8CD7D9742C6}"/>
              </a:ext>
            </a:extLst>
          </p:cNvPr>
          <p:cNvCxnSpPr>
            <a:cxnSpLocks/>
          </p:cNvCxnSpPr>
          <p:nvPr/>
        </p:nvCxnSpPr>
        <p:spPr bwMode="auto">
          <a:xfrm>
            <a:off x="1622288" y="2628376"/>
            <a:ext cx="0" cy="17992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65" name="Straight Connector 664">
            <a:extLst>
              <a:ext uri="{FF2B5EF4-FFF2-40B4-BE49-F238E27FC236}">
                <a16:creationId xmlns:a16="http://schemas.microsoft.com/office/drawing/2014/main" id="{387761AC-1558-6DAC-2F16-5F32ECDDDEF0}"/>
              </a:ext>
            </a:extLst>
          </p:cNvPr>
          <p:cNvCxnSpPr>
            <a:cxnSpLocks/>
          </p:cNvCxnSpPr>
          <p:nvPr/>
        </p:nvCxnSpPr>
        <p:spPr bwMode="auto">
          <a:xfrm>
            <a:off x="1638909" y="2628376"/>
            <a:ext cx="0" cy="201976"/>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66" name="Straight Connector 665">
            <a:extLst>
              <a:ext uri="{FF2B5EF4-FFF2-40B4-BE49-F238E27FC236}">
                <a16:creationId xmlns:a16="http://schemas.microsoft.com/office/drawing/2014/main" id="{17A303D1-D885-4C36-DDBA-28ECCF6CF81B}"/>
              </a:ext>
            </a:extLst>
          </p:cNvPr>
          <p:cNvCxnSpPr>
            <a:cxnSpLocks/>
          </p:cNvCxnSpPr>
          <p:nvPr/>
        </p:nvCxnSpPr>
        <p:spPr bwMode="auto">
          <a:xfrm>
            <a:off x="1655530" y="2655038"/>
            <a:ext cx="0" cy="175314"/>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67" name="Straight Connector 666">
            <a:extLst>
              <a:ext uri="{FF2B5EF4-FFF2-40B4-BE49-F238E27FC236}">
                <a16:creationId xmlns:a16="http://schemas.microsoft.com/office/drawing/2014/main" id="{1C4AE392-E5CC-234C-8AC4-5239B4AD8FC7}"/>
              </a:ext>
            </a:extLst>
          </p:cNvPr>
          <p:cNvCxnSpPr>
            <a:cxnSpLocks/>
          </p:cNvCxnSpPr>
          <p:nvPr/>
        </p:nvCxnSpPr>
        <p:spPr bwMode="auto">
          <a:xfrm>
            <a:off x="1672151" y="2672389"/>
            <a:ext cx="0" cy="15796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68" name="Straight Connector 667">
            <a:extLst>
              <a:ext uri="{FF2B5EF4-FFF2-40B4-BE49-F238E27FC236}">
                <a16:creationId xmlns:a16="http://schemas.microsoft.com/office/drawing/2014/main" id="{BAF45563-EE9D-B319-9CF3-3C212FA05AA1}"/>
              </a:ext>
            </a:extLst>
          </p:cNvPr>
          <p:cNvCxnSpPr>
            <a:cxnSpLocks/>
          </p:cNvCxnSpPr>
          <p:nvPr/>
        </p:nvCxnSpPr>
        <p:spPr bwMode="auto">
          <a:xfrm>
            <a:off x="1688772" y="2681147"/>
            <a:ext cx="0" cy="149205"/>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883C11A7-C621-20FB-F67E-E719A816A471}"/>
              </a:ext>
            </a:extLst>
          </p:cNvPr>
          <p:cNvCxnSpPr>
            <a:cxnSpLocks/>
          </p:cNvCxnSpPr>
          <p:nvPr/>
        </p:nvCxnSpPr>
        <p:spPr bwMode="auto">
          <a:xfrm>
            <a:off x="1705393" y="2679763"/>
            <a:ext cx="0" cy="150589"/>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70" name="Straight Connector 669">
            <a:extLst>
              <a:ext uri="{FF2B5EF4-FFF2-40B4-BE49-F238E27FC236}">
                <a16:creationId xmlns:a16="http://schemas.microsoft.com/office/drawing/2014/main" id="{2EE8650F-504B-942F-6C7C-18A27D70E2F8}"/>
              </a:ext>
            </a:extLst>
          </p:cNvPr>
          <p:cNvCxnSpPr>
            <a:cxnSpLocks/>
          </p:cNvCxnSpPr>
          <p:nvPr/>
        </p:nvCxnSpPr>
        <p:spPr bwMode="auto">
          <a:xfrm>
            <a:off x="1722014" y="2681147"/>
            <a:ext cx="0" cy="149205"/>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39490C94-D069-D185-30E1-F9B79DF768AB}"/>
              </a:ext>
            </a:extLst>
          </p:cNvPr>
          <p:cNvCxnSpPr>
            <a:cxnSpLocks/>
          </p:cNvCxnSpPr>
          <p:nvPr/>
        </p:nvCxnSpPr>
        <p:spPr bwMode="auto">
          <a:xfrm>
            <a:off x="1738635" y="2685488"/>
            <a:ext cx="0" cy="144864"/>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72" name="Straight Connector 671">
            <a:extLst>
              <a:ext uri="{FF2B5EF4-FFF2-40B4-BE49-F238E27FC236}">
                <a16:creationId xmlns:a16="http://schemas.microsoft.com/office/drawing/2014/main" id="{E35AD834-EC3B-631B-BB18-FEC4F7743DE7}"/>
              </a:ext>
            </a:extLst>
          </p:cNvPr>
          <p:cNvCxnSpPr>
            <a:cxnSpLocks/>
          </p:cNvCxnSpPr>
          <p:nvPr/>
        </p:nvCxnSpPr>
        <p:spPr bwMode="auto">
          <a:xfrm>
            <a:off x="1755256" y="2691770"/>
            <a:ext cx="0" cy="13858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7CEC6C92-577D-9068-7123-6B05E0A635BB}"/>
              </a:ext>
            </a:extLst>
          </p:cNvPr>
          <p:cNvCxnSpPr>
            <a:cxnSpLocks/>
          </p:cNvCxnSpPr>
          <p:nvPr/>
        </p:nvCxnSpPr>
        <p:spPr bwMode="auto">
          <a:xfrm>
            <a:off x="1771877" y="2691140"/>
            <a:ext cx="0" cy="13921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74" name="Straight Connector 673">
            <a:extLst>
              <a:ext uri="{FF2B5EF4-FFF2-40B4-BE49-F238E27FC236}">
                <a16:creationId xmlns:a16="http://schemas.microsoft.com/office/drawing/2014/main" id="{001C7A16-B011-F65F-0A11-E6D40647CA5B}"/>
              </a:ext>
            </a:extLst>
          </p:cNvPr>
          <p:cNvCxnSpPr>
            <a:cxnSpLocks/>
          </p:cNvCxnSpPr>
          <p:nvPr/>
        </p:nvCxnSpPr>
        <p:spPr bwMode="auto">
          <a:xfrm>
            <a:off x="1788498" y="2713741"/>
            <a:ext cx="0" cy="11661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899A80E8-6778-8C89-8A51-75902E9B3462}"/>
              </a:ext>
            </a:extLst>
          </p:cNvPr>
          <p:cNvCxnSpPr>
            <a:cxnSpLocks/>
          </p:cNvCxnSpPr>
          <p:nvPr/>
        </p:nvCxnSpPr>
        <p:spPr bwMode="auto">
          <a:xfrm>
            <a:off x="1805119" y="2721119"/>
            <a:ext cx="0" cy="10923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76" name="Straight Connector 675">
            <a:extLst>
              <a:ext uri="{FF2B5EF4-FFF2-40B4-BE49-F238E27FC236}">
                <a16:creationId xmlns:a16="http://schemas.microsoft.com/office/drawing/2014/main" id="{69629F0C-0C00-BEA2-D49B-2144578B6B23}"/>
              </a:ext>
            </a:extLst>
          </p:cNvPr>
          <p:cNvCxnSpPr>
            <a:cxnSpLocks/>
          </p:cNvCxnSpPr>
          <p:nvPr/>
        </p:nvCxnSpPr>
        <p:spPr bwMode="auto">
          <a:xfrm>
            <a:off x="1821740" y="2713741"/>
            <a:ext cx="0" cy="11661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77" name="Straight Connector 676">
            <a:extLst>
              <a:ext uri="{FF2B5EF4-FFF2-40B4-BE49-F238E27FC236}">
                <a16:creationId xmlns:a16="http://schemas.microsoft.com/office/drawing/2014/main" id="{7A0281DF-E59C-0984-5A44-BEC99F84F812}"/>
              </a:ext>
            </a:extLst>
          </p:cNvPr>
          <p:cNvCxnSpPr>
            <a:cxnSpLocks/>
          </p:cNvCxnSpPr>
          <p:nvPr/>
        </p:nvCxnSpPr>
        <p:spPr bwMode="auto">
          <a:xfrm>
            <a:off x="1838361" y="2715891"/>
            <a:ext cx="0" cy="11446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78" name="Straight Connector 677">
            <a:extLst>
              <a:ext uri="{FF2B5EF4-FFF2-40B4-BE49-F238E27FC236}">
                <a16:creationId xmlns:a16="http://schemas.microsoft.com/office/drawing/2014/main" id="{5A8F9E0D-56F5-B421-A41A-6D64ECF2A115}"/>
              </a:ext>
            </a:extLst>
          </p:cNvPr>
          <p:cNvCxnSpPr>
            <a:cxnSpLocks/>
          </p:cNvCxnSpPr>
          <p:nvPr/>
        </p:nvCxnSpPr>
        <p:spPr bwMode="auto">
          <a:xfrm>
            <a:off x="1854982" y="2728051"/>
            <a:ext cx="0" cy="102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BF9ED05B-66BE-D64A-A964-AE258A2E530A}"/>
              </a:ext>
            </a:extLst>
          </p:cNvPr>
          <p:cNvCxnSpPr>
            <a:cxnSpLocks/>
          </p:cNvCxnSpPr>
          <p:nvPr/>
        </p:nvCxnSpPr>
        <p:spPr bwMode="auto">
          <a:xfrm>
            <a:off x="1871603" y="2725191"/>
            <a:ext cx="0" cy="83106"/>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80" name="Straight Connector 679">
            <a:extLst>
              <a:ext uri="{FF2B5EF4-FFF2-40B4-BE49-F238E27FC236}">
                <a16:creationId xmlns:a16="http://schemas.microsoft.com/office/drawing/2014/main" id="{C3D02E83-0F1C-44C8-A116-F5484DD0F36F}"/>
              </a:ext>
            </a:extLst>
          </p:cNvPr>
          <p:cNvCxnSpPr>
            <a:cxnSpLocks/>
          </p:cNvCxnSpPr>
          <p:nvPr/>
        </p:nvCxnSpPr>
        <p:spPr bwMode="auto">
          <a:xfrm>
            <a:off x="1888224" y="2728051"/>
            <a:ext cx="0" cy="1023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A03CE057-FA95-C7CE-B7E0-F86DBBE6D8EF}"/>
              </a:ext>
            </a:extLst>
          </p:cNvPr>
          <p:cNvCxnSpPr>
            <a:cxnSpLocks/>
          </p:cNvCxnSpPr>
          <p:nvPr/>
        </p:nvCxnSpPr>
        <p:spPr bwMode="auto">
          <a:xfrm>
            <a:off x="1904845" y="2723406"/>
            <a:ext cx="0" cy="106946"/>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82" name="Straight Connector 681">
            <a:extLst>
              <a:ext uri="{FF2B5EF4-FFF2-40B4-BE49-F238E27FC236}">
                <a16:creationId xmlns:a16="http://schemas.microsoft.com/office/drawing/2014/main" id="{51848EB2-B286-9D6F-4024-5B14C7D1F6FD}"/>
              </a:ext>
            </a:extLst>
          </p:cNvPr>
          <p:cNvCxnSpPr>
            <a:cxnSpLocks/>
          </p:cNvCxnSpPr>
          <p:nvPr/>
        </p:nvCxnSpPr>
        <p:spPr bwMode="auto">
          <a:xfrm>
            <a:off x="1921466" y="2724888"/>
            <a:ext cx="0" cy="105464"/>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C5E197B1-2F1C-6469-8200-1C0B8D9AE33E}"/>
              </a:ext>
            </a:extLst>
          </p:cNvPr>
          <p:cNvCxnSpPr>
            <a:cxnSpLocks/>
          </p:cNvCxnSpPr>
          <p:nvPr/>
        </p:nvCxnSpPr>
        <p:spPr bwMode="auto">
          <a:xfrm>
            <a:off x="1938087" y="2728051"/>
            <a:ext cx="0" cy="80246"/>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84" name="Straight Connector 683">
            <a:extLst>
              <a:ext uri="{FF2B5EF4-FFF2-40B4-BE49-F238E27FC236}">
                <a16:creationId xmlns:a16="http://schemas.microsoft.com/office/drawing/2014/main" id="{EFEE5E44-4734-9CB4-8CB2-A8BD9A2F719C}"/>
              </a:ext>
            </a:extLst>
          </p:cNvPr>
          <p:cNvCxnSpPr>
            <a:cxnSpLocks/>
          </p:cNvCxnSpPr>
          <p:nvPr/>
        </p:nvCxnSpPr>
        <p:spPr bwMode="auto">
          <a:xfrm>
            <a:off x="1954721" y="2726007"/>
            <a:ext cx="0" cy="104345"/>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85" name="Straight Connector 684">
            <a:extLst>
              <a:ext uri="{FF2B5EF4-FFF2-40B4-BE49-F238E27FC236}">
                <a16:creationId xmlns:a16="http://schemas.microsoft.com/office/drawing/2014/main" id="{7E7008A2-00FE-A915-80FD-19159B35BB55}"/>
              </a:ext>
            </a:extLst>
          </p:cNvPr>
          <p:cNvCxnSpPr>
            <a:cxnSpLocks/>
          </p:cNvCxnSpPr>
          <p:nvPr/>
        </p:nvCxnSpPr>
        <p:spPr bwMode="auto">
          <a:xfrm>
            <a:off x="1970792" y="2732326"/>
            <a:ext cx="0" cy="98026"/>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86" name="Straight Connector 685">
            <a:extLst>
              <a:ext uri="{FF2B5EF4-FFF2-40B4-BE49-F238E27FC236}">
                <a16:creationId xmlns:a16="http://schemas.microsoft.com/office/drawing/2014/main" id="{287C8043-6E5E-4D0E-C9FD-67BAA5FFD565}"/>
              </a:ext>
            </a:extLst>
          </p:cNvPr>
          <p:cNvCxnSpPr>
            <a:cxnSpLocks/>
          </p:cNvCxnSpPr>
          <p:nvPr/>
        </p:nvCxnSpPr>
        <p:spPr bwMode="auto">
          <a:xfrm>
            <a:off x="1987413" y="2732640"/>
            <a:ext cx="0" cy="7565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87" name="Straight Connector 686">
            <a:extLst>
              <a:ext uri="{FF2B5EF4-FFF2-40B4-BE49-F238E27FC236}">
                <a16:creationId xmlns:a16="http://schemas.microsoft.com/office/drawing/2014/main" id="{C1A69597-1A19-3FC1-2F40-C28E988703A7}"/>
              </a:ext>
            </a:extLst>
          </p:cNvPr>
          <p:cNvCxnSpPr>
            <a:cxnSpLocks/>
          </p:cNvCxnSpPr>
          <p:nvPr/>
        </p:nvCxnSpPr>
        <p:spPr bwMode="auto">
          <a:xfrm>
            <a:off x="2004034" y="2728219"/>
            <a:ext cx="0" cy="10213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88" name="Straight Connector 687">
            <a:extLst>
              <a:ext uri="{FF2B5EF4-FFF2-40B4-BE49-F238E27FC236}">
                <a16:creationId xmlns:a16="http://schemas.microsoft.com/office/drawing/2014/main" id="{E22CA5B8-47BA-D3FD-7EB9-44E22F206734}"/>
              </a:ext>
            </a:extLst>
          </p:cNvPr>
          <p:cNvCxnSpPr>
            <a:cxnSpLocks/>
          </p:cNvCxnSpPr>
          <p:nvPr/>
        </p:nvCxnSpPr>
        <p:spPr bwMode="auto">
          <a:xfrm>
            <a:off x="2020655" y="2732326"/>
            <a:ext cx="0" cy="7597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89" name="Straight Connector 688">
            <a:extLst>
              <a:ext uri="{FF2B5EF4-FFF2-40B4-BE49-F238E27FC236}">
                <a16:creationId xmlns:a16="http://schemas.microsoft.com/office/drawing/2014/main" id="{985E01D1-3FDD-508A-53E5-0D1AF8F665DF}"/>
              </a:ext>
            </a:extLst>
          </p:cNvPr>
          <p:cNvCxnSpPr>
            <a:cxnSpLocks/>
          </p:cNvCxnSpPr>
          <p:nvPr/>
        </p:nvCxnSpPr>
        <p:spPr bwMode="auto">
          <a:xfrm>
            <a:off x="2037276" y="2752236"/>
            <a:ext cx="0" cy="5606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90" name="Straight Connector 689">
            <a:extLst>
              <a:ext uri="{FF2B5EF4-FFF2-40B4-BE49-F238E27FC236}">
                <a16:creationId xmlns:a16="http://schemas.microsoft.com/office/drawing/2014/main" id="{2372021C-C39B-229F-CA43-BD97F6504F0B}"/>
              </a:ext>
            </a:extLst>
          </p:cNvPr>
          <p:cNvCxnSpPr>
            <a:cxnSpLocks/>
          </p:cNvCxnSpPr>
          <p:nvPr/>
        </p:nvCxnSpPr>
        <p:spPr bwMode="auto">
          <a:xfrm>
            <a:off x="2053897" y="2752236"/>
            <a:ext cx="0" cy="78116"/>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91" name="Straight Connector 690">
            <a:extLst>
              <a:ext uri="{FF2B5EF4-FFF2-40B4-BE49-F238E27FC236}">
                <a16:creationId xmlns:a16="http://schemas.microsoft.com/office/drawing/2014/main" id="{9FD34C77-32A4-207D-6F2E-0EE0E60838FE}"/>
              </a:ext>
            </a:extLst>
          </p:cNvPr>
          <p:cNvCxnSpPr>
            <a:cxnSpLocks/>
          </p:cNvCxnSpPr>
          <p:nvPr/>
        </p:nvCxnSpPr>
        <p:spPr bwMode="auto">
          <a:xfrm>
            <a:off x="2070518" y="2758155"/>
            <a:ext cx="0" cy="7219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92" name="Straight Connector 691">
            <a:extLst>
              <a:ext uri="{FF2B5EF4-FFF2-40B4-BE49-F238E27FC236}">
                <a16:creationId xmlns:a16="http://schemas.microsoft.com/office/drawing/2014/main" id="{C4891E75-E9FF-0782-566F-B30ED8457141}"/>
              </a:ext>
            </a:extLst>
          </p:cNvPr>
          <p:cNvCxnSpPr>
            <a:cxnSpLocks/>
          </p:cNvCxnSpPr>
          <p:nvPr/>
        </p:nvCxnSpPr>
        <p:spPr bwMode="auto">
          <a:xfrm>
            <a:off x="2087139" y="2761061"/>
            <a:ext cx="0" cy="6929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94" name="Straight Connector 693">
            <a:extLst>
              <a:ext uri="{FF2B5EF4-FFF2-40B4-BE49-F238E27FC236}">
                <a16:creationId xmlns:a16="http://schemas.microsoft.com/office/drawing/2014/main" id="{5D4E773B-DFE8-E946-C695-F7DCF5A87D25}"/>
              </a:ext>
            </a:extLst>
          </p:cNvPr>
          <p:cNvCxnSpPr>
            <a:cxnSpLocks/>
          </p:cNvCxnSpPr>
          <p:nvPr/>
        </p:nvCxnSpPr>
        <p:spPr bwMode="auto">
          <a:xfrm>
            <a:off x="2104506" y="2760182"/>
            <a:ext cx="0" cy="70170"/>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95" name="Straight Connector 694">
            <a:extLst>
              <a:ext uri="{FF2B5EF4-FFF2-40B4-BE49-F238E27FC236}">
                <a16:creationId xmlns:a16="http://schemas.microsoft.com/office/drawing/2014/main" id="{2DF03626-22C6-855B-6AE4-0AB576CB6D45}"/>
              </a:ext>
            </a:extLst>
          </p:cNvPr>
          <p:cNvCxnSpPr>
            <a:cxnSpLocks/>
          </p:cNvCxnSpPr>
          <p:nvPr/>
        </p:nvCxnSpPr>
        <p:spPr bwMode="auto">
          <a:xfrm>
            <a:off x="2121127" y="2761061"/>
            <a:ext cx="0" cy="6929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96" name="Straight Connector 695">
            <a:extLst>
              <a:ext uri="{FF2B5EF4-FFF2-40B4-BE49-F238E27FC236}">
                <a16:creationId xmlns:a16="http://schemas.microsoft.com/office/drawing/2014/main" id="{949FE1DA-E140-BAC1-1F41-8B84CD09D08C}"/>
              </a:ext>
            </a:extLst>
          </p:cNvPr>
          <p:cNvCxnSpPr>
            <a:cxnSpLocks/>
          </p:cNvCxnSpPr>
          <p:nvPr/>
        </p:nvCxnSpPr>
        <p:spPr bwMode="auto">
          <a:xfrm>
            <a:off x="2137748" y="2761061"/>
            <a:ext cx="0" cy="6929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97" name="Straight Connector 696">
            <a:extLst>
              <a:ext uri="{FF2B5EF4-FFF2-40B4-BE49-F238E27FC236}">
                <a16:creationId xmlns:a16="http://schemas.microsoft.com/office/drawing/2014/main" id="{1ADACE68-2653-74EF-E70A-6E406C6FF5C6}"/>
              </a:ext>
            </a:extLst>
          </p:cNvPr>
          <p:cNvCxnSpPr>
            <a:cxnSpLocks/>
          </p:cNvCxnSpPr>
          <p:nvPr/>
        </p:nvCxnSpPr>
        <p:spPr bwMode="auto">
          <a:xfrm>
            <a:off x="2154369" y="2761061"/>
            <a:ext cx="0" cy="6929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98" name="Straight Connector 697">
            <a:extLst>
              <a:ext uri="{FF2B5EF4-FFF2-40B4-BE49-F238E27FC236}">
                <a16:creationId xmlns:a16="http://schemas.microsoft.com/office/drawing/2014/main" id="{870DCB91-D527-6412-3598-6EB4A8532A3B}"/>
              </a:ext>
            </a:extLst>
          </p:cNvPr>
          <p:cNvCxnSpPr>
            <a:cxnSpLocks/>
          </p:cNvCxnSpPr>
          <p:nvPr/>
        </p:nvCxnSpPr>
        <p:spPr bwMode="auto">
          <a:xfrm>
            <a:off x="2170990" y="2767638"/>
            <a:ext cx="0" cy="62714"/>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699" name="Straight Connector 698">
            <a:extLst>
              <a:ext uri="{FF2B5EF4-FFF2-40B4-BE49-F238E27FC236}">
                <a16:creationId xmlns:a16="http://schemas.microsoft.com/office/drawing/2014/main" id="{63A09E60-F698-EE44-189C-0943DEBBC27D}"/>
              </a:ext>
            </a:extLst>
          </p:cNvPr>
          <p:cNvCxnSpPr>
            <a:cxnSpLocks/>
          </p:cNvCxnSpPr>
          <p:nvPr/>
        </p:nvCxnSpPr>
        <p:spPr bwMode="auto">
          <a:xfrm>
            <a:off x="2187611" y="2768707"/>
            <a:ext cx="0" cy="61645"/>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00" name="Straight Connector 699">
            <a:extLst>
              <a:ext uri="{FF2B5EF4-FFF2-40B4-BE49-F238E27FC236}">
                <a16:creationId xmlns:a16="http://schemas.microsoft.com/office/drawing/2014/main" id="{38627864-512A-F011-7671-44C6C4555CB3}"/>
              </a:ext>
            </a:extLst>
          </p:cNvPr>
          <p:cNvCxnSpPr>
            <a:cxnSpLocks/>
          </p:cNvCxnSpPr>
          <p:nvPr/>
        </p:nvCxnSpPr>
        <p:spPr bwMode="auto">
          <a:xfrm>
            <a:off x="2204232" y="2768707"/>
            <a:ext cx="0" cy="61645"/>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01" name="Straight Connector 700">
            <a:extLst>
              <a:ext uri="{FF2B5EF4-FFF2-40B4-BE49-F238E27FC236}">
                <a16:creationId xmlns:a16="http://schemas.microsoft.com/office/drawing/2014/main" id="{EF579D69-02A2-492C-24A7-F313D85A32A0}"/>
              </a:ext>
            </a:extLst>
          </p:cNvPr>
          <p:cNvCxnSpPr>
            <a:cxnSpLocks/>
          </p:cNvCxnSpPr>
          <p:nvPr/>
        </p:nvCxnSpPr>
        <p:spPr bwMode="auto">
          <a:xfrm>
            <a:off x="2220853" y="2768707"/>
            <a:ext cx="0" cy="39590"/>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02" name="Straight Connector 701">
            <a:extLst>
              <a:ext uri="{FF2B5EF4-FFF2-40B4-BE49-F238E27FC236}">
                <a16:creationId xmlns:a16="http://schemas.microsoft.com/office/drawing/2014/main" id="{991DD818-08C1-CAE6-D183-DA7FC211C71F}"/>
              </a:ext>
            </a:extLst>
          </p:cNvPr>
          <p:cNvCxnSpPr>
            <a:cxnSpLocks/>
          </p:cNvCxnSpPr>
          <p:nvPr/>
        </p:nvCxnSpPr>
        <p:spPr bwMode="auto">
          <a:xfrm>
            <a:off x="2237474" y="2768707"/>
            <a:ext cx="0" cy="61645"/>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03" name="Straight Connector 702">
            <a:extLst>
              <a:ext uri="{FF2B5EF4-FFF2-40B4-BE49-F238E27FC236}">
                <a16:creationId xmlns:a16="http://schemas.microsoft.com/office/drawing/2014/main" id="{BFA542A9-049E-F2BA-0C97-7CA43D5C2A32}"/>
              </a:ext>
            </a:extLst>
          </p:cNvPr>
          <p:cNvCxnSpPr>
            <a:cxnSpLocks/>
          </p:cNvCxnSpPr>
          <p:nvPr/>
        </p:nvCxnSpPr>
        <p:spPr bwMode="auto">
          <a:xfrm>
            <a:off x="2254095" y="2768707"/>
            <a:ext cx="0" cy="61645"/>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04" name="Straight Connector 703">
            <a:extLst>
              <a:ext uri="{FF2B5EF4-FFF2-40B4-BE49-F238E27FC236}">
                <a16:creationId xmlns:a16="http://schemas.microsoft.com/office/drawing/2014/main" id="{C33F3C06-4BAF-7698-E709-F55D6C2D4B2C}"/>
              </a:ext>
            </a:extLst>
          </p:cNvPr>
          <p:cNvCxnSpPr>
            <a:cxnSpLocks/>
          </p:cNvCxnSpPr>
          <p:nvPr/>
        </p:nvCxnSpPr>
        <p:spPr bwMode="auto">
          <a:xfrm>
            <a:off x="2270716" y="2776642"/>
            <a:ext cx="0" cy="53710"/>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05" name="Straight Connector 704">
            <a:extLst>
              <a:ext uri="{FF2B5EF4-FFF2-40B4-BE49-F238E27FC236}">
                <a16:creationId xmlns:a16="http://schemas.microsoft.com/office/drawing/2014/main" id="{62CB7F3C-529D-6D8A-3F18-1A43CB475458}"/>
              </a:ext>
            </a:extLst>
          </p:cNvPr>
          <p:cNvCxnSpPr>
            <a:cxnSpLocks/>
          </p:cNvCxnSpPr>
          <p:nvPr/>
        </p:nvCxnSpPr>
        <p:spPr bwMode="auto">
          <a:xfrm>
            <a:off x="2287337" y="2779721"/>
            <a:ext cx="0" cy="5063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06" name="Straight Connector 705">
            <a:extLst>
              <a:ext uri="{FF2B5EF4-FFF2-40B4-BE49-F238E27FC236}">
                <a16:creationId xmlns:a16="http://schemas.microsoft.com/office/drawing/2014/main" id="{4428E01A-EC0E-1029-DA68-C8F1C05480D6}"/>
              </a:ext>
            </a:extLst>
          </p:cNvPr>
          <p:cNvCxnSpPr>
            <a:cxnSpLocks/>
          </p:cNvCxnSpPr>
          <p:nvPr/>
        </p:nvCxnSpPr>
        <p:spPr bwMode="auto">
          <a:xfrm>
            <a:off x="2303971" y="2784177"/>
            <a:ext cx="0" cy="46175"/>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07" name="Straight Connector 706">
            <a:extLst>
              <a:ext uri="{FF2B5EF4-FFF2-40B4-BE49-F238E27FC236}">
                <a16:creationId xmlns:a16="http://schemas.microsoft.com/office/drawing/2014/main" id="{D6B8797E-5E19-4DB8-5FBF-B777060A4372}"/>
              </a:ext>
            </a:extLst>
          </p:cNvPr>
          <p:cNvCxnSpPr>
            <a:cxnSpLocks/>
          </p:cNvCxnSpPr>
          <p:nvPr/>
        </p:nvCxnSpPr>
        <p:spPr bwMode="auto">
          <a:xfrm>
            <a:off x="2319691" y="2784177"/>
            <a:ext cx="0" cy="46175"/>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08" name="Straight Connector 707">
            <a:extLst>
              <a:ext uri="{FF2B5EF4-FFF2-40B4-BE49-F238E27FC236}">
                <a16:creationId xmlns:a16="http://schemas.microsoft.com/office/drawing/2014/main" id="{B070D2FD-0167-9C4A-5ECA-4991A6359854}"/>
              </a:ext>
            </a:extLst>
          </p:cNvPr>
          <p:cNvCxnSpPr>
            <a:cxnSpLocks/>
          </p:cNvCxnSpPr>
          <p:nvPr/>
        </p:nvCxnSpPr>
        <p:spPr bwMode="auto">
          <a:xfrm>
            <a:off x="2336312" y="2784177"/>
            <a:ext cx="0" cy="46175"/>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09" name="Straight Connector 708">
            <a:extLst>
              <a:ext uri="{FF2B5EF4-FFF2-40B4-BE49-F238E27FC236}">
                <a16:creationId xmlns:a16="http://schemas.microsoft.com/office/drawing/2014/main" id="{77335747-AEBE-8B8D-FA06-780B7DEDBDC2}"/>
              </a:ext>
            </a:extLst>
          </p:cNvPr>
          <p:cNvCxnSpPr>
            <a:cxnSpLocks/>
          </p:cNvCxnSpPr>
          <p:nvPr/>
        </p:nvCxnSpPr>
        <p:spPr bwMode="auto">
          <a:xfrm>
            <a:off x="2352933" y="2784177"/>
            <a:ext cx="0" cy="46175"/>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10" name="Straight Connector 709">
            <a:extLst>
              <a:ext uri="{FF2B5EF4-FFF2-40B4-BE49-F238E27FC236}">
                <a16:creationId xmlns:a16="http://schemas.microsoft.com/office/drawing/2014/main" id="{070B8A12-6586-1677-0750-270CD90F5D42}"/>
              </a:ext>
            </a:extLst>
          </p:cNvPr>
          <p:cNvCxnSpPr>
            <a:cxnSpLocks/>
          </p:cNvCxnSpPr>
          <p:nvPr/>
        </p:nvCxnSpPr>
        <p:spPr bwMode="auto">
          <a:xfrm>
            <a:off x="2369554" y="2791294"/>
            <a:ext cx="0" cy="3905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415A39AE-EEE8-6945-9192-2695E47C18E0}"/>
              </a:ext>
            </a:extLst>
          </p:cNvPr>
          <p:cNvCxnSpPr>
            <a:cxnSpLocks/>
          </p:cNvCxnSpPr>
          <p:nvPr/>
        </p:nvCxnSpPr>
        <p:spPr bwMode="auto">
          <a:xfrm>
            <a:off x="2386175" y="2791294"/>
            <a:ext cx="0" cy="3905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12" name="Straight Connector 711">
            <a:extLst>
              <a:ext uri="{FF2B5EF4-FFF2-40B4-BE49-F238E27FC236}">
                <a16:creationId xmlns:a16="http://schemas.microsoft.com/office/drawing/2014/main" id="{86741171-1B86-348F-91AB-E0F2FC7D9DEC}"/>
              </a:ext>
            </a:extLst>
          </p:cNvPr>
          <p:cNvCxnSpPr>
            <a:cxnSpLocks/>
          </p:cNvCxnSpPr>
          <p:nvPr/>
        </p:nvCxnSpPr>
        <p:spPr bwMode="auto">
          <a:xfrm>
            <a:off x="2402796" y="2791294"/>
            <a:ext cx="0" cy="3905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13" name="Straight Connector 712">
            <a:extLst>
              <a:ext uri="{FF2B5EF4-FFF2-40B4-BE49-F238E27FC236}">
                <a16:creationId xmlns:a16="http://schemas.microsoft.com/office/drawing/2014/main" id="{5B960B56-9BF9-99DA-D62A-91469B7DAF82}"/>
              </a:ext>
            </a:extLst>
          </p:cNvPr>
          <p:cNvCxnSpPr>
            <a:cxnSpLocks/>
          </p:cNvCxnSpPr>
          <p:nvPr/>
        </p:nvCxnSpPr>
        <p:spPr bwMode="auto">
          <a:xfrm>
            <a:off x="2419430" y="2791294"/>
            <a:ext cx="0" cy="3905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14" name="Straight Connector 713">
            <a:extLst>
              <a:ext uri="{FF2B5EF4-FFF2-40B4-BE49-F238E27FC236}">
                <a16:creationId xmlns:a16="http://schemas.microsoft.com/office/drawing/2014/main" id="{ADEBF45A-2D32-F1CF-734F-DB17AFCEA847}"/>
              </a:ext>
            </a:extLst>
          </p:cNvPr>
          <p:cNvCxnSpPr>
            <a:cxnSpLocks/>
          </p:cNvCxnSpPr>
          <p:nvPr/>
        </p:nvCxnSpPr>
        <p:spPr bwMode="auto">
          <a:xfrm>
            <a:off x="2436007" y="2791294"/>
            <a:ext cx="0" cy="3905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15" name="Straight Connector 714">
            <a:extLst>
              <a:ext uri="{FF2B5EF4-FFF2-40B4-BE49-F238E27FC236}">
                <a16:creationId xmlns:a16="http://schemas.microsoft.com/office/drawing/2014/main" id="{BBD68BDB-DBAE-C3D3-02F9-F7ABC5277BCD}"/>
              </a:ext>
            </a:extLst>
          </p:cNvPr>
          <p:cNvCxnSpPr>
            <a:cxnSpLocks/>
          </p:cNvCxnSpPr>
          <p:nvPr/>
        </p:nvCxnSpPr>
        <p:spPr bwMode="auto">
          <a:xfrm>
            <a:off x="2452628" y="2791294"/>
            <a:ext cx="0" cy="3905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16" name="Straight Connector 715">
            <a:extLst>
              <a:ext uri="{FF2B5EF4-FFF2-40B4-BE49-F238E27FC236}">
                <a16:creationId xmlns:a16="http://schemas.microsoft.com/office/drawing/2014/main" id="{90B8EE6C-69E3-CA33-E674-FF2939C93C11}"/>
              </a:ext>
            </a:extLst>
          </p:cNvPr>
          <p:cNvCxnSpPr>
            <a:cxnSpLocks/>
          </p:cNvCxnSpPr>
          <p:nvPr/>
        </p:nvCxnSpPr>
        <p:spPr bwMode="auto">
          <a:xfrm>
            <a:off x="2469249" y="2797746"/>
            <a:ext cx="0" cy="32606"/>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F981B927-CFA7-AA60-2CF3-465EEC8EA238}"/>
              </a:ext>
            </a:extLst>
          </p:cNvPr>
          <p:cNvCxnSpPr>
            <a:cxnSpLocks/>
          </p:cNvCxnSpPr>
          <p:nvPr/>
        </p:nvCxnSpPr>
        <p:spPr bwMode="auto">
          <a:xfrm>
            <a:off x="2485870" y="2791294"/>
            <a:ext cx="0" cy="3905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18" name="Straight Connector 717">
            <a:extLst>
              <a:ext uri="{FF2B5EF4-FFF2-40B4-BE49-F238E27FC236}">
                <a16:creationId xmlns:a16="http://schemas.microsoft.com/office/drawing/2014/main" id="{66A138BD-612B-92A4-9B43-3641F1389498}"/>
              </a:ext>
            </a:extLst>
          </p:cNvPr>
          <p:cNvCxnSpPr>
            <a:cxnSpLocks/>
          </p:cNvCxnSpPr>
          <p:nvPr/>
        </p:nvCxnSpPr>
        <p:spPr bwMode="auto">
          <a:xfrm>
            <a:off x="2502491" y="2795708"/>
            <a:ext cx="0" cy="34644"/>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20" name="Straight Connector 719">
            <a:extLst>
              <a:ext uri="{FF2B5EF4-FFF2-40B4-BE49-F238E27FC236}">
                <a16:creationId xmlns:a16="http://schemas.microsoft.com/office/drawing/2014/main" id="{6D00D963-7234-51B2-9001-229265E6809C}"/>
              </a:ext>
            </a:extLst>
          </p:cNvPr>
          <p:cNvCxnSpPr>
            <a:cxnSpLocks/>
          </p:cNvCxnSpPr>
          <p:nvPr/>
        </p:nvCxnSpPr>
        <p:spPr bwMode="auto">
          <a:xfrm>
            <a:off x="5047862" y="2830352"/>
            <a:ext cx="0" cy="356568"/>
          </a:xfrm>
          <a:prstGeom prst="line">
            <a:avLst/>
          </a:prstGeom>
          <a:noFill/>
          <a:ln w="12700" cap="flat" cmpd="sng" algn="ctr">
            <a:solidFill>
              <a:schemeClr val="accent3"/>
            </a:solidFill>
            <a:prstDash val="solid"/>
            <a:round/>
            <a:headEnd type="none" w="med" len="med"/>
            <a:tailEnd type="none" w="med" len="med"/>
          </a:ln>
          <a:effectLst/>
        </p:spPr>
      </p:cxnSp>
      <p:cxnSp>
        <p:nvCxnSpPr>
          <p:cNvPr id="721" name="Straight Connector 720">
            <a:extLst>
              <a:ext uri="{FF2B5EF4-FFF2-40B4-BE49-F238E27FC236}">
                <a16:creationId xmlns:a16="http://schemas.microsoft.com/office/drawing/2014/main" id="{0445B60A-785B-9E09-C3EB-F69B6BCA07A3}"/>
              </a:ext>
            </a:extLst>
          </p:cNvPr>
          <p:cNvCxnSpPr>
            <a:cxnSpLocks/>
          </p:cNvCxnSpPr>
          <p:nvPr/>
        </p:nvCxnSpPr>
        <p:spPr bwMode="auto">
          <a:xfrm>
            <a:off x="5064560" y="2830352"/>
            <a:ext cx="0" cy="371860"/>
          </a:xfrm>
          <a:prstGeom prst="line">
            <a:avLst/>
          </a:prstGeom>
          <a:noFill/>
          <a:ln w="12700" cap="flat" cmpd="sng" algn="ctr">
            <a:solidFill>
              <a:schemeClr val="accent3"/>
            </a:solidFill>
            <a:prstDash val="solid"/>
            <a:round/>
            <a:headEnd type="none" w="med" len="med"/>
            <a:tailEnd type="none" w="med" len="med"/>
          </a:ln>
          <a:effectLst/>
        </p:spPr>
      </p:cxnSp>
      <p:cxnSp>
        <p:nvCxnSpPr>
          <p:cNvPr id="722" name="Straight Connector 721">
            <a:extLst>
              <a:ext uri="{FF2B5EF4-FFF2-40B4-BE49-F238E27FC236}">
                <a16:creationId xmlns:a16="http://schemas.microsoft.com/office/drawing/2014/main" id="{C4AB3E56-8743-55B5-822B-3B1860FF45A8}"/>
              </a:ext>
            </a:extLst>
          </p:cNvPr>
          <p:cNvCxnSpPr>
            <a:cxnSpLocks/>
          </p:cNvCxnSpPr>
          <p:nvPr/>
        </p:nvCxnSpPr>
        <p:spPr bwMode="auto">
          <a:xfrm>
            <a:off x="5081258" y="2808297"/>
            <a:ext cx="0" cy="393915"/>
          </a:xfrm>
          <a:prstGeom prst="line">
            <a:avLst/>
          </a:prstGeom>
          <a:noFill/>
          <a:ln w="12700" cap="flat" cmpd="sng" algn="ctr">
            <a:solidFill>
              <a:schemeClr val="accent3"/>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9C5D1719-E034-1827-3F70-1C41713F002E}"/>
              </a:ext>
            </a:extLst>
          </p:cNvPr>
          <p:cNvCxnSpPr>
            <a:cxnSpLocks/>
          </p:cNvCxnSpPr>
          <p:nvPr/>
        </p:nvCxnSpPr>
        <p:spPr bwMode="auto">
          <a:xfrm>
            <a:off x="5097956" y="2808297"/>
            <a:ext cx="0" cy="393915"/>
          </a:xfrm>
          <a:prstGeom prst="line">
            <a:avLst/>
          </a:prstGeom>
          <a:noFill/>
          <a:ln w="12700" cap="flat" cmpd="sng" algn="ctr">
            <a:solidFill>
              <a:schemeClr val="accent3"/>
            </a:solidFill>
            <a:prstDash val="solid"/>
            <a:round/>
            <a:headEnd type="none" w="med" len="med"/>
            <a:tailEnd type="none" w="med" len="med"/>
          </a:ln>
          <a:effectLst/>
        </p:spPr>
      </p:cxnSp>
      <p:cxnSp>
        <p:nvCxnSpPr>
          <p:cNvPr id="724" name="Straight Connector 723">
            <a:extLst>
              <a:ext uri="{FF2B5EF4-FFF2-40B4-BE49-F238E27FC236}">
                <a16:creationId xmlns:a16="http://schemas.microsoft.com/office/drawing/2014/main" id="{6A3BEA26-FBD0-A150-BEB9-F690E7A9FE93}"/>
              </a:ext>
            </a:extLst>
          </p:cNvPr>
          <p:cNvCxnSpPr>
            <a:cxnSpLocks/>
          </p:cNvCxnSpPr>
          <p:nvPr/>
        </p:nvCxnSpPr>
        <p:spPr bwMode="auto">
          <a:xfrm>
            <a:off x="5114654" y="2808297"/>
            <a:ext cx="0" cy="486560"/>
          </a:xfrm>
          <a:prstGeom prst="line">
            <a:avLst/>
          </a:prstGeom>
          <a:noFill/>
          <a:ln w="12700" cap="flat" cmpd="sng" algn="ctr">
            <a:solidFill>
              <a:schemeClr val="accent3"/>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10C7F952-3D3D-2619-4B7B-7A957B5B0FE0}"/>
              </a:ext>
            </a:extLst>
          </p:cNvPr>
          <p:cNvCxnSpPr>
            <a:cxnSpLocks/>
          </p:cNvCxnSpPr>
          <p:nvPr/>
        </p:nvCxnSpPr>
        <p:spPr bwMode="auto">
          <a:xfrm>
            <a:off x="5131391" y="2808297"/>
            <a:ext cx="0" cy="486560"/>
          </a:xfrm>
          <a:prstGeom prst="line">
            <a:avLst/>
          </a:prstGeom>
          <a:noFill/>
          <a:ln w="12700" cap="flat" cmpd="sng" algn="ctr">
            <a:solidFill>
              <a:schemeClr val="accent3"/>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B6B3DA19-C4C2-DF9D-B2F5-0AD1D7D9076D}"/>
              </a:ext>
            </a:extLst>
          </p:cNvPr>
          <p:cNvCxnSpPr>
            <a:cxnSpLocks/>
          </p:cNvCxnSpPr>
          <p:nvPr/>
        </p:nvCxnSpPr>
        <p:spPr bwMode="auto">
          <a:xfrm>
            <a:off x="5148012" y="2808297"/>
            <a:ext cx="0" cy="655732"/>
          </a:xfrm>
          <a:prstGeom prst="line">
            <a:avLst/>
          </a:prstGeom>
          <a:noFill/>
          <a:ln w="12700" cap="flat" cmpd="sng" algn="ctr">
            <a:solidFill>
              <a:schemeClr val="accent3"/>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9810FFDB-79D9-B649-61FA-ED9F7424F4F8}"/>
              </a:ext>
            </a:extLst>
          </p:cNvPr>
          <p:cNvCxnSpPr>
            <a:cxnSpLocks/>
          </p:cNvCxnSpPr>
          <p:nvPr/>
        </p:nvCxnSpPr>
        <p:spPr bwMode="auto">
          <a:xfrm>
            <a:off x="5164646" y="2808297"/>
            <a:ext cx="0" cy="655732"/>
          </a:xfrm>
          <a:prstGeom prst="line">
            <a:avLst/>
          </a:prstGeom>
          <a:noFill/>
          <a:ln w="12700" cap="flat" cmpd="sng" algn="ctr">
            <a:solidFill>
              <a:schemeClr val="accent3"/>
            </a:solidFill>
            <a:prstDash val="solid"/>
            <a:round/>
            <a:headEnd type="none" w="med" len="med"/>
            <a:tailEnd type="none" w="med" len="med"/>
          </a:ln>
          <a:effectLst/>
        </p:spPr>
      </p:cxnSp>
      <p:cxnSp>
        <p:nvCxnSpPr>
          <p:cNvPr id="729" name="Straight Connector 728">
            <a:extLst>
              <a:ext uri="{FF2B5EF4-FFF2-40B4-BE49-F238E27FC236}">
                <a16:creationId xmlns:a16="http://schemas.microsoft.com/office/drawing/2014/main" id="{19026CAC-6A42-3882-A85B-94E12455F85F}"/>
              </a:ext>
            </a:extLst>
          </p:cNvPr>
          <p:cNvCxnSpPr>
            <a:cxnSpLocks/>
          </p:cNvCxnSpPr>
          <p:nvPr/>
        </p:nvCxnSpPr>
        <p:spPr bwMode="auto">
          <a:xfrm>
            <a:off x="4914278" y="2830352"/>
            <a:ext cx="0" cy="293175"/>
          </a:xfrm>
          <a:prstGeom prst="line">
            <a:avLst/>
          </a:prstGeom>
          <a:noFill/>
          <a:ln w="12700" cap="flat" cmpd="sng" algn="ctr">
            <a:solidFill>
              <a:schemeClr val="accent3"/>
            </a:solidFill>
            <a:prstDash val="solid"/>
            <a:round/>
            <a:headEnd type="none" w="med" len="med"/>
            <a:tailEnd type="none" w="med" len="med"/>
          </a:ln>
          <a:effectLst/>
        </p:spPr>
      </p:cxnSp>
      <p:cxnSp>
        <p:nvCxnSpPr>
          <p:cNvPr id="730" name="Straight Connector 729">
            <a:extLst>
              <a:ext uri="{FF2B5EF4-FFF2-40B4-BE49-F238E27FC236}">
                <a16:creationId xmlns:a16="http://schemas.microsoft.com/office/drawing/2014/main" id="{37C91FEF-B5F8-ABC8-5960-9C1AAA6B9CF4}"/>
              </a:ext>
            </a:extLst>
          </p:cNvPr>
          <p:cNvCxnSpPr>
            <a:cxnSpLocks/>
          </p:cNvCxnSpPr>
          <p:nvPr/>
        </p:nvCxnSpPr>
        <p:spPr bwMode="auto">
          <a:xfrm>
            <a:off x="4930976" y="2808297"/>
            <a:ext cx="0" cy="325873"/>
          </a:xfrm>
          <a:prstGeom prst="line">
            <a:avLst/>
          </a:prstGeom>
          <a:noFill/>
          <a:ln w="12700" cap="flat" cmpd="sng" algn="ctr">
            <a:solidFill>
              <a:schemeClr val="accent3"/>
            </a:solidFill>
            <a:prstDash val="solid"/>
            <a:round/>
            <a:headEnd type="none" w="med" len="med"/>
            <a:tailEnd type="none" w="med" len="med"/>
          </a:ln>
          <a:effectLst/>
        </p:spPr>
      </p:cxnSp>
      <p:cxnSp>
        <p:nvCxnSpPr>
          <p:cNvPr id="731" name="Straight Connector 730">
            <a:extLst>
              <a:ext uri="{FF2B5EF4-FFF2-40B4-BE49-F238E27FC236}">
                <a16:creationId xmlns:a16="http://schemas.microsoft.com/office/drawing/2014/main" id="{A9B9E2C3-480A-8152-928D-288B2043693F}"/>
              </a:ext>
            </a:extLst>
          </p:cNvPr>
          <p:cNvCxnSpPr>
            <a:cxnSpLocks/>
          </p:cNvCxnSpPr>
          <p:nvPr/>
        </p:nvCxnSpPr>
        <p:spPr bwMode="auto">
          <a:xfrm>
            <a:off x="4947674" y="2830352"/>
            <a:ext cx="0" cy="303818"/>
          </a:xfrm>
          <a:prstGeom prst="line">
            <a:avLst/>
          </a:prstGeom>
          <a:noFill/>
          <a:ln w="12700" cap="flat" cmpd="sng" algn="ctr">
            <a:solidFill>
              <a:schemeClr val="accent3"/>
            </a:solidFill>
            <a:prstDash val="solid"/>
            <a:round/>
            <a:headEnd type="none" w="med" len="med"/>
            <a:tailEnd type="none" w="med" len="med"/>
          </a:ln>
          <a:effectLst/>
        </p:spPr>
      </p:cxnSp>
      <p:cxnSp>
        <p:nvCxnSpPr>
          <p:cNvPr id="732" name="Straight Connector 731">
            <a:extLst>
              <a:ext uri="{FF2B5EF4-FFF2-40B4-BE49-F238E27FC236}">
                <a16:creationId xmlns:a16="http://schemas.microsoft.com/office/drawing/2014/main" id="{733460DF-3A2F-1577-ED4C-4E86202228F0}"/>
              </a:ext>
            </a:extLst>
          </p:cNvPr>
          <p:cNvCxnSpPr>
            <a:cxnSpLocks/>
          </p:cNvCxnSpPr>
          <p:nvPr/>
        </p:nvCxnSpPr>
        <p:spPr bwMode="auto">
          <a:xfrm>
            <a:off x="4964372" y="2808297"/>
            <a:ext cx="0" cy="325873"/>
          </a:xfrm>
          <a:prstGeom prst="line">
            <a:avLst/>
          </a:prstGeom>
          <a:noFill/>
          <a:ln w="12700" cap="flat" cmpd="sng" algn="ctr">
            <a:solidFill>
              <a:schemeClr val="accent3"/>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F62B43B3-9D3C-25E3-75F8-587D88C72CF9}"/>
              </a:ext>
            </a:extLst>
          </p:cNvPr>
          <p:cNvCxnSpPr>
            <a:cxnSpLocks/>
          </p:cNvCxnSpPr>
          <p:nvPr/>
        </p:nvCxnSpPr>
        <p:spPr bwMode="auto">
          <a:xfrm>
            <a:off x="4981070" y="2808297"/>
            <a:ext cx="0" cy="338128"/>
          </a:xfrm>
          <a:prstGeom prst="line">
            <a:avLst/>
          </a:prstGeom>
          <a:noFill/>
          <a:ln w="12700" cap="flat" cmpd="sng" algn="ctr">
            <a:solidFill>
              <a:schemeClr val="accent3"/>
            </a:solidFill>
            <a:prstDash val="solid"/>
            <a:round/>
            <a:headEnd type="none" w="med" len="med"/>
            <a:tailEnd type="none" w="med" len="med"/>
          </a:ln>
          <a:effectLst/>
        </p:spPr>
      </p:cxnSp>
      <p:cxnSp>
        <p:nvCxnSpPr>
          <p:cNvPr id="734" name="Straight Connector 733">
            <a:extLst>
              <a:ext uri="{FF2B5EF4-FFF2-40B4-BE49-F238E27FC236}">
                <a16:creationId xmlns:a16="http://schemas.microsoft.com/office/drawing/2014/main" id="{956140D9-4400-E6B4-25DF-202479D79D89}"/>
              </a:ext>
            </a:extLst>
          </p:cNvPr>
          <p:cNvCxnSpPr>
            <a:cxnSpLocks/>
          </p:cNvCxnSpPr>
          <p:nvPr/>
        </p:nvCxnSpPr>
        <p:spPr bwMode="auto">
          <a:xfrm>
            <a:off x="4997768" y="2808297"/>
            <a:ext cx="0" cy="360975"/>
          </a:xfrm>
          <a:prstGeom prst="line">
            <a:avLst/>
          </a:prstGeom>
          <a:noFill/>
          <a:ln w="12700" cap="flat" cmpd="sng" algn="ctr">
            <a:solidFill>
              <a:schemeClr val="accent3"/>
            </a:solidFill>
            <a:prstDash val="solid"/>
            <a:round/>
            <a:headEnd type="none" w="med" len="med"/>
            <a:tailEnd type="none" w="med" len="med"/>
          </a:ln>
          <a:effectLst/>
        </p:spPr>
      </p:cxnSp>
      <p:cxnSp>
        <p:nvCxnSpPr>
          <p:cNvPr id="735" name="Straight Connector 734">
            <a:extLst>
              <a:ext uri="{FF2B5EF4-FFF2-40B4-BE49-F238E27FC236}">
                <a16:creationId xmlns:a16="http://schemas.microsoft.com/office/drawing/2014/main" id="{8EAD0797-36F1-D814-5DB6-1370F2B4BE85}"/>
              </a:ext>
            </a:extLst>
          </p:cNvPr>
          <p:cNvCxnSpPr>
            <a:cxnSpLocks/>
          </p:cNvCxnSpPr>
          <p:nvPr/>
        </p:nvCxnSpPr>
        <p:spPr bwMode="auto">
          <a:xfrm>
            <a:off x="5014466" y="2808297"/>
            <a:ext cx="0" cy="3680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36" name="Straight Connector 735">
            <a:extLst>
              <a:ext uri="{FF2B5EF4-FFF2-40B4-BE49-F238E27FC236}">
                <a16:creationId xmlns:a16="http://schemas.microsoft.com/office/drawing/2014/main" id="{2A5391DC-ED5F-9003-612F-2D8FCF58BE16}"/>
              </a:ext>
            </a:extLst>
          </p:cNvPr>
          <p:cNvCxnSpPr>
            <a:cxnSpLocks/>
          </p:cNvCxnSpPr>
          <p:nvPr/>
        </p:nvCxnSpPr>
        <p:spPr bwMode="auto">
          <a:xfrm>
            <a:off x="5031164" y="2808297"/>
            <a:ext cx="0" cy="36800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37" name="Straight Connector 736">
            <a:extLst>
              <a:ext uri="{FF2B5EF4-FFF2-40B4-BE49-F238E27FC236}">
                <a16:creationId xmlns:a16="http://schemas.microsoft.com/office/drawing/2014/main" id="{B9D8D628-561E-C25F-FB5D-699AA8001419}"/>
              </a:ext>
            </a:extLst>
          </p:cNvPr>
          <p:cNvCxnSpPr>
            <a:cxnSpLocks/>
          </p:cNvCxnSpPr>
          <p:nvPr/>
        </p:nvCxnSpPr>
        <p:spPr bwMode="auto">
          <a:xfrm>
            <a:off x="4780694" y="2808297"/>
            <a:ext cx="0" cy="28347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38" name="Straight Connector 737">
            <a:extLst>
              <a:ext uri="{FF2B5EF4-FFF2-40B4-BE49-F238E27FC236}">
                <a16:creationId xmlns:a16="http://schemas.microsoft.com/office/drawing/2014/main" id="{7039B8D5-CC7A-2BD3-098B-9EC92F2B45A1}"/>
              </a:ext>
            </a:extLst>
          </p:cNvPr>
          <p:cNvCxnSpPr>
            <a:cxnSpLocks/>
          </p:cNvCxnSpPr>
          <p:nvPr/>
        </p:nvCxnSpPr>
        <p:spPr bwMode="auto">
          <a:xfrm>
            <a:off x="4797392" y="2808297"/>
            <a:ext cx="0" cy="285215"/>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39" name="Straight Connector 738">
            <a:extLst>
              <a:ext uri="{FF2B5EF4-FFF2-40B4-BE49-F238E27FC236}">
                <a16:creationId xmlns:a16="http://schemas.microsoft.com/office/drawing/2014/main" id="{4AB1A34C-E9E7-53D1-4795-A0A81F76CB9F}"/>
              </a:ext>
            </a:extLst>
          </p:cNvPr>
          <p:cNvCxnSpPr>
            <a:cxnSpLocks/>
          </p:cNvCxnSpPr>
          <p:nvPr/>
        </p:nvCxnSpPr>
        <p:spPr bwMode="auto">
          <a:xfrm>
            <a:off x="4814090" y="2830352"/>
            <a:ext cx="0" cy="26189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40" name="Straight Connector 739">
            <a:extLst>
              <a:ext uri="{FF2B5EF4-FFF2-40B4-BE49-F238E27FC236}">
                <a16:creationId xmlns:a16="http://schemas.microsoft.com/office/drawing/2014/main" id="{7AFB9359-43E9-7302-55FD-FBFA006B1C2F}"/>
              </a:ext>
            </a:extLst>
          </p:cNvPr>
          <p:cNvCxnSpPr>
            <a:cxnSpLocks/>
          </p:cNvCxnSpPr>
          <p:nvPr/>
        </p:nvCxnSpPr>
        <p:spPr bwMode="auto">
          <a:xfrm>
            <a:off x="4830788" y="2808297"/>
            <a:ext cx="0" cy="285215"/>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41" name="Straight Connector 740">
            <a:extLst>
              <a:ext uri="{FF2B5EF4-FFF2-40B4-BE49-F238E27FC236}">
                <a16:creationId xmlns:a16="http://schemas.microsoft.com/office/drawing/2014/main" id="{E224BE14-64FC-5F66-8707-BE363DF58C6E}"/>
              </a:ext>
            </a:extLst>
          </p:cNvPr>
          <p:cNvCxnSpPr>
            <a:cxnSpLocks/>
          </p:cNvCxnSpPr>
          <p:nvPr/>
        </p:nvCxnSpPr>
        <p:spPr bwMode="auto">
          <a:xfrm>
            <a:off x="4847486" y="2830352"/>
            <a:ext cx="0" cy="263160"/>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42" name="Straight Connector 741">
            <a:extLst>
              <a:ext uri="{FF2B5EF4-FFF2-40B4-BE49-F238E27FC236}">
                <a16:creationId xmlns:a16="http://schemas.microsoft.com/office/drawing/2014/main" id="{34941EA0-FF5A-94A1-FECA-4F431E2186F8}"/>
              </a:ext>
            </a:extLst>
          </p:cNvPr>
          <p:cNvCxnSpPr>
            <a:cxnSpLocks/>
          </p:cNvCxnSpPr>
          <p:nvPr/>
        </p:nvCxnSpPr>
        <p:spPr bwMode="auto">
          <a:xfrm>
            <a:off x="4864184" y="2830352"/>
            <a:ext cx="0" cy="26569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43" name="Straight Connector 742">
            <a:extLst>
              <a:ext uri="{FF2B5EF4-FFF2-40B4-BE49-F238E27FC236}">
                <a16:creationId xmlns:a16="http://schemas.microsoft.com/office/drawing/2014/main" id="{24D39816-FA06-C38B-C330-BF41177412BB}"/>
              </a:ext>
            </a:extLst>
          </p:cNvPr>
          <p:cNvCxnSpPr>
            <a:cxnSpLocks/>
          </p:cNvCxnSpPr>
          <p:nvPr/>
        </p:nvCxnSpPr>
        <p:spPr bwMode="auto">
          <a:xfrm>
            <a:off x="4880882" y="2808297"/>
            <a:ext cx="0" cy="297774"/>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44" name="Straight Connector 743">
            <a:extLst>
              <a:ext uri="{FF2B5EF4-FFF2-40B4-BE49-F238E27FC236}">
                <a16:creationId xmlns:a16="http://schemas.microsoft.com/office/drawing/2014/main" id="{16A74A56-4AF6-1742-FBBE-12FCDD6D5901}"/>
              </a:ext>
            </a:extLst>
          </p:cNvPr>
          <p:cNvCxnSpPr>
            <a:cxnSpLocks/>
          </p:cNvCxnSpPr>
          <p:nvPr/>
        </p:nvCxnSpPr>
        <p:spPr bwMode="auto">
          <a:xfrm>
            <a:off x="4897580" y="2808297"/>
            <a:ext cx="0" cy="30602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45" name="Straight Connector 744">
            <a:extLst>
              <a:ext uri="{FF2B5EF4-FFF2-40B4-BE49-F238E27FC236}">
                <a16:creationId xmlns:a16="http://schemas.microsoft.com/office/drawing/2014/main" id="{22C89C15-E180-4BF7-1722-DD693E16335D}"/>
              </a:ext>
            </a:extLst>
          </p:cNvPr>
          <p:cNvCxnSpPr>
            <a:cxnSpLocks/>
          </p:cNvCxnSpPr>
          <p:nvPr/>
        </p:nvCxnSpPr>
        <p:spPr bwMode="auto">
          <a:xfrm>
            <a:off x="4296452" y="2808297"/>
            <a:ext cx="0" cy="172579"/>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46" name="Straight Connector 745">
            <a:extLst>
              <a:ext uri="{FF2B5EF4-FFF2-40B4-BE49-F238E27FC236}">
                <a16:creationId xmlns:a16="http://schemas.microsoft.com/office/drawing/2014/main" id="{2024F0CB-C7F5-E9B0-07DC-95E482692CF0}"/>
              </a:ext>
            </a:extLst>
          </p:cNvPr>
          <p:cNvCxnSpPr>
            <a:cxnSpLocks/>
          </p:cNvCxnSpPr>
          <p:nvPr/>
        </p:nvCxnSpPr>
        <p:spPr bwMode="auto">
          <a:xfrm>
            <a:off x="4313150" y="2808297"/>
            <a:ext cx="0" cy="168146"/>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47" name="Straight Connector 746">
            <a:extLst>
              <a:ext uri="{FF2B5EF4-FFF2-40B4-BE49-F238E27FC236}">
                <a16:creationId xmlns:a16="http://schemas.microsoft.com/office/drawing/2014/main" id="{1ACB4AF6-3A53-CBAC-0389-D8D36FA58D1E}"/>
              </a:ext>
            </a:extLst>
          </p:cNvPr>
          <p:cNvCxnSpPr>
            <a:cxnSpLocks/>
          </p:cNvCxnSpPr>
          <p:nvPr/>
        </p:nvCxnSpPr>
        <p:spPr bwMode="auto">
          <a:xfrm>
            <a:off x="4329848" y="2808297"/>
            <a:ext cx="0" cy="16727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48" name="Straight Connector 747">
            <a:extLst>
              <a:ext uri="{FF2B5EF4-FFF2-40B4-BE49-F238E27FC236}">
                <a16:creationId xmlns:a16="http://schemas.microsoft.com/office/drawing/2014/main" id="{204D5676-F7F2-AB71-28AC-FF5402C732DF}"/>
              </a:ext>
            </a:extLst>
          </p:cNvPr>
          <p:cNvCxnSpPr>
            <a:cxnSpLocks/>
          </p:cNvCxnSpPr>
          <p:nvPr/>
        </p:nvCxnSpPr>
        <p:spPr bwMode="auto">
          <a:xfrm>
            <a:off x="4346546" y="2808297"/>
            <a:ext cx="0" cy="18060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49" name="Straight Connector 748">
            <a:extLst>
              <a:ext uri="{FF2B5EF4-FFF2-40B4-BE49-F238E27FC236}">
                <a16:creationId xmlns:a16="http://schemas.microsoft.com/office/drawing/2014/main" id="{2D805F7F-2090-C16D-6674-195BCAD5BE65}"/>
              </a:ext>
            </a:extLst>
          </p:cNvPr>
          <p:cNvCxnSpPr>
            <a:cxnSpLocks/>
          </p:cNvCxnSpPr>
          <p:nvPr/>
        </p:nvCxnSpPr>
        <p:spPr bwMode="auto">
          <a:xfrm>
            <a:off x="4363244" y="2830352"/>
            <a:ext cx="0" cy="16172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50" name="Straight Connector 749">
            <a:extLst>
              <a:ext uri="{FF2B5EF4-FFF2-40B4-BE49-F238E27FC236}">
                <a16:creationId xmlns:a16="http://schemas.microsoft.com/office/drawing/2014/main" id="{082A3C02-D6F2-D15B-E652-3045EE785440}"/>
              </a:ext>
            </a:extLst>
          </p:cNvPr>
          <p:cNvCxnSpPr>
            <a:cxnSpLocks/>
          </p:cNvCxnSpPr>
          <p:nvPr/>
        </p:nvCxnSpPr>
        <p:spPr bwMode="auto">
          <a:xfrm>
            <a:off x="4379942" y="2808297"/>
            <a:ext cx="0" cy="18060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51" name="Straight Connector 750">
            <a:extLst>
              <a:ext uri="{FF2B5EF4-FFF2-40B4-BE49-F238E27FC236}">
                <a16:creationId xmlns:a16="http://schemas.microsoft.com/office/drawing/2014/main" id="{1E2CD067-3AE3-BEB6-CA6B-1E0B3CE7C2E3}"/>
              </a:ext>
            </a:extLst>
          </p:cNvPr>
          <p:cNvCxnSpPr>
            <a:cxnSpLocks/>
          </p:cNvCxnSpPr>
          <p:nvPr/>
        </p:nvCxnSpPr>
        <p:spPr bwMode="auto">
          <a:xfrm>
            <a:off x="4396640" y="2808297"/>
            <a:ext cx="0" cy="185235"/>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52" name="Straight Connector 751">
            <a:extLst>
              <a:ext uri="{FF2B5EF4-FFF2-40B4-BE49-F238E27FC236}">
                <a16:creationId xmlns:a16="http://schemas.microsoft.com/office/drawing/2014/main" id="{761E8C00-BEFB-0F2F-6F19-324D282C0040}"/>
              </a:ext>
            </a:extLst>
          </p:cNvPr>
          <p:cNvCxnSpPr>
            <a:cxnSpLocks/>
          </p:cNvCxnSpPr>
          <p:nvPr/>
        </p:nvCxnSpPr>
        <p:spPr bwMode="auto">
          <a:xfrm>
            <a:off x="4413338" y="2830352"/>
            <a:ext cx="0" cy="175571"/>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53" name="Straight Connector 752">
            <a:extLst>
              <a:ext uri="{FF2B5EF4-FFF2-40B4-BE49-F238E27FC236}">
                <a16:creationId xmlns:a16="http://schemas.microsoft.com/office/drawing/2014/main" id="{3C034A98-FDF7-DC9E-95AD-5CE12834CEC7}"/>
              </a:ext>
            </a:extLst>
          </p:cNvPr>
          <p:cNvCxnSpPr>
            <a:cxnSpLocks/>
          </p:cNvCxnSpPr>
          <p:nvPr/>
        </p:nvCxnSpPr>
        <p:spPr bwMode="auto">
          <a:xfrm>
            <a:off x="4430036" y="2830352"/>
            <a:ext cx="0" cy="172396"/>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54" name="Straight Connector 753">
            <a:extLst>
              <a:ext uri="{FF2B5EF4-FFF2-40B4-BE49-F238E27FC236}">
                <a16:creationId xmlns:a16="http://schemas.microsoft.com/office/drawing/2014/main" id="{53DAF103-5DAD-6EFE-41F6-25202D070030}"/>
              </a:ext>
            </a:extLst>
          </p:cNvPr>
          <p:cNvCxnSpPr>
            <a:cxnSpLocks/>
          </p:cNvCxnSpPr>
          <p:nvPr/>
        </p:nvCxnSpPr>
        <p:spPr bwMode="auto">
          <a:xfrm>
            <a:off x="4446734" y="2808297"/>
            <a:ext cx="0" cy="205036"/>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55" name="Straight Connector 754">
            <a:extLst>
              <a:ext uri="{FF2B5EF4-FFF2-40B4-BE49-F238E27FC236}">
                <a16:creationId xmlns:a16="http://schemas.microsoft.com/office/drawing/2014/main" id="{A8B65868-2E3F-8DEA-71C3-9D2BB1F30086}"/>
              </a:ext>
            </a:extLst>
          </p:cNvPr>
          <p:cNvCxnSpPr>
            <a:cxnSpLocks/>
          </p:cNvCxnSpPr>
          <p:nvPr/>
        </p:nvCxnSpPr>
        <p:spPr bwMode="auto">
          <a:xfrm>
            <a:off x="4463432" y="2808297"/>
            <a:ext cx="0" cy="19811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56" name="Straight Connector 755">
            <a:extLst>
              <a:ext uri="{FF2B5EF4-FFF2-40B4-BE49-F238E27FC236}">
                <a16:creationId xmlns:a16="http://schemas.microsoft.com/office/drawing/2014/main" id="{946E3933-36AE-3218-1ED2-28260BD8E219}"/>
              </a:ext>
            </a:extLst>
          </p:cNvPr>
          <p:cNvCxnSpPr>
            <a:cxnSpLocks/>
          </p:cNvCxnSpPr>
          <p:nvPr/>
        </p:nvCxnSpPr>
        <p:spPr bwMode="auto">
          <a:xfrm>
            <a:off x="4480130" y="2808297"/>
            <a:ext cx="0" cy="208864"/>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57" name="Straight Connector 756">
            <a:extLst>
              <a:ext uri="{FF2B5EF4-FFF2-40B4-BE49-F238E27FC236}">
                <a16:creationId xmlns:a16="http://schemas.microsoft.com/office/drawing/2014/main" id="{F331C074-C9A3-EEC7-C65F-ADB11728E67E}"/>
              </a:ext>
            </a:extLst>
          </p:cNvPr>
          <p:cNvCxnSpPr>
            <a:cxnSpLocks/>
          </p:cNvCxnSpPr>
          <p:nvPr/>
        </p:nvCxnSpPr>
        <p:spPr bwMode="auto">
          <a:xfrm>
            <a:off x="4496828" y="2808297"/>
            <a:ext cx="0" cy="211386"/>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58" name="Straight Connector 757">
            <a:extLst>
              <a:ext uri="{FF2B5EF4-FFF2-40B4-BE49-F238E27FC236}">
                <a16:creationId xmlns:a16="http://schemas.microsoft.com/office/drawing/2014/main" id="{83D43FFC-3AF9-58E8-8739-E065973E2E29}"/>
              </a:ext>
            </a:extLst>
          </p:cNvPr>
          <p:cNvCxnSpPr>
            <a:cxnSpLocks/>
          </p:cNvCxnSpPr>
          <p:nvPr/>
        </p:nvCxnSpPr>
        <p:spPr bwMode="auto">
          <a:xfrm>
            <a:off x="4513526" y="2808297"/>
            <a:ext cx="0" cy="21181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59" name="Straight Connector 758">
            <a:extLst>
              <a:ext uri="{FF2B5EF4-FFF2-40B4-BE49-F238E27FC236}">
                <a16:creationId xmlns:a16="http://schemas.microsoft.com/office/drawing/2014/main" id="{823981F7-EE97-A25A-AA4F-C65AB50BF3EF}"/>
              </a:ext>
            </a:extLst>
          </p:cNvPr>
          <p:cNvCxnSpPr>
            <a:cxnSpLocks/>
          </p:cNvCxnSpPr>
          <p:nvPr/>
        </p:nvCxnSpPr>
        <p:spPr bwMode="auto">
          <a:xfrm>
            <a:off x="4530224" y="2808297"/>
            <a:ext cx="0" cy="21181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60" name="Straight Connector 759">
            <a:extLst>
              <a:ext uri="{FF2B5EF4-FFF2-40B4-BE49-F238E27FC236}">
                <a16:creationId xmlns:a16="http://schemas.microsoft.com/office/drawing/2014/main" id="{5464EFA4-A962-E398-65B7-89B91B3626D9}"/>
              </a:ext>
            </a:extLst>
          </p:cNvPr>
          <p:cNvCxnSpPr>
            <a:cxnSpLocks/>
          </p:cNvCxnSpPr>
          <p:nvPr/>
        </p:nvCxnSpPr>
        <p:spPr bwMode="auto">
          <a:xfrm>
            <a:off x="4546922" y="2808297"/>
            <a:ext cx="0" cy="21520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61" name="Straight Connector 760">
            <a:extLst>
              <a:ext uri="{FF2B5EF4-FFF2-40B4-BE49-F238E27FC236}">
                <a16:creationId xmlns:a16="http://schemas.microsoft.com/office/drawing/2014/main" id="{62512391-7A72-2B82-53ED-2751CD30BE63}"/>
              </a:ext>
            </a:extLst>
          </p:cNvPr>
          <p:cNvCxnSpPr>
            <a:cxnSpLocks/>
          </p:cNvCxnSpPr>
          <p:nvPr/>
        </p:nvCxnSpPr>
        <p:spPr bwMode="auto">
          <a:xfrm>
            <a:off x="4563620" y="2808297"/>
            <a:ext cx="0" cy="22246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62" name="Straight Connector 761">
            <a:extLst>
              <a:ext uri="{FF2B5EF4-FFF2-40B4-BE49-F238E27FC236}">
                <a16:creationId xmlns:a16="http://schemas.microsoft.com/office/drawing/2014/main" id="{238391E9-FF0B-2E8F-D4D6-DACDC1F2345B}"/>
              </a:ext>
            </a:extLst>
          </p:cNvPr>
          <p:cNvCxnSpPr>
            <a:cxnSpLocks/>
          </p:cNvCxnSpPr>
          <p:nvPr/>
        </p:nvCxnSpPr>
        <p:spPr bwMode="auto">
          <a:xfrm>
            <a:off x="4580318" y="2808297"/>
            <a:ext cx="0" cy="22473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63" name="Straight Connector 762">
            <a:extLst>
              <a:ext uri="{FF2B5EF4-FFF2-40B4-BE49-F238E27FC236}">
                <a16:creationId xmlns:a16="http://schemas.microsoft.com/office/drawing/2014/main" id="{AEF26AFC-CE74-8C3D-7316-EE873137B025}"/>
              </a:ext>
            </a:extLst>
          </p:cNvPr>
          <p:cNvCxnSpPr>
            <a:cxnSpLocks/>
          </p:cNvCxnSpPr>
          <p:nvPr/>
        </p:nvCxnSpPr>
        <p:spPr bwMode="auto">
          <a:xfrm>
            <a:off x="4597016" y="2808297"/>
            <a:ext cx="0" cy="24060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64" name="Straight Connector 763">
            <a:extLst>
              <a:ext uri="{FF2B5EF4-FFF2-40B4-BE49-F238E27FC236}">
                <a16:creationId xmlns:a16="http://schemas.microsoft.com/office/drawing/2014/main" id="{0AFB4B48-94AF-6B74-7F77-3B32EA2EA3C8}"/>
              </a:ext>
            </a:extLst>
          </p:cNvPr>
          <p:cNvCxnSpPr>
            <a:cxnSpLocks/>
          </p:cNvCxnSpPr>
          <p:nvPr/>
        </p:nvCxnSpPr>
        <p:spPr bwMode="auto">
          <a:xfrm>
            <a:off x="4613714" y="2808297"/>
            <a:ext cx="0" cy="25013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65" name="Straight Connector 764">
            <a:extLst>
              <a:ext uri="{FF2B5EF4-FFF2-40B4-BE49-F238E27FC236}">
                <a16:creationId xmlns:a16="http://schemas.microsoft.com/office/drawing/2014/main" id="{2D6CF136-4DD2-84C3-03B3-B2E656525038}"/>
              </a:ext>
            </a:extLst>
          </p:cNvPr>
          <p:cNvCxnSpPr>
            <a:cxnSpLocks/>
          </p:cNvCxnSpPr>
          <p:nvPr/>
        </p:nvCxnSpPr>
        <p:spPr bwMode="auto">
          <a:xfrm>
            <a:off x="4630412" y="2808297"/>
            <a:ext cx="0" cy="24695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66" name="Straight Connector 765">
            <a:extLst>
              <a:ext uri="{FF2B5EF4-FFF2-40B4-BE49-F238E27FC236}">
                <a16:creationId xmlns:a16="http://schemas.microsoft.com/office/drawing/2014/main" id="{75E10B94-1D3E-1CE7-B3A0-9BBC77A69796}"/>
              </a:ext>
            </a:extLst>
          </p:cNvPr>
          <p:cNvCxnSpPr>
            <a:cxnSpLocks/>
          </p:cNvCxnSpPr>
          <p:nvPr/>
        </p:nvCxnSpPr>
        <p:spPr bwMode="auto">
          <a:xfrm>
            <a:off x="4647110" y="2808297"/>
            <a:ext cx="0" cy="25330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67" name="Straight Connector 766">
            <a:extLst>
              <a:ext uri="{FF2B5EF4-FFF2-40B4-BE49-F238E27FC236}">
                <a16:creationId xmlns:a16="http://schemas.microsoft.com/office/drawing/2014/main" id="{FE717CDC-B9F0-BC31-2DE2-6A7AA4E36CF9}"/>
              </a:ext>
            </a:extLst>
          </p:cNvPr>
          <p:cNvCxnSpPr>
            <a:cxnSpLocks/>
          </p:cNvCxnSpPr>
          <p:nvPr/>
        </p:nvCxnSpPr>
        <p:spPr bwMode="auto">
          <a:xfrm>
            <a:off x="4663808" y="2808297"/>
            <a:ext cx="0" cy="26283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68" name="Straight Connector 767">
            <a:extLst>
              <a:ext uri="{FF2B5EF4-FFF2-40B4-BE49-F238E27FC236}">
                <a16:creationId xmlns:a16="http://schemas.microsoft.com/office/drawing/2014/main" id="{98B96C83-AD18-DF61-8409-FD36FFCDF4C0}"/>
              </a:ext>
            </a:extLst>
          </p:cNvPr>
          <p:cNvCxnSpPr>
            <a:cxnSpLocks/>
          </p:cNvCxnSpPr>
          <p:nvPr/>
        </p:nvCxnSpPr>
        <p:spPr bwMode="auto">
          <a:xfrm>
            <a:off x="4680506" y="2808297"/>
            <a:ext cx="0" cy="26283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69" name="Straight Connector 768">
            <a:extLst>
              <a:ext uri="{FF2B5EF4-FFF2-40B4-BE49-F238E27FC236}">
                <a16:creationId xmlns:a16="http://schemas.microsoft.com/office/drawing/2014/main" id="{8E3D89F2-8582-A061-6E13-6B91A65B4A59}"/>
              </a:ext>
            </a:extLst>
          </p:cNvPr>
          <p:cNvCxnSpPr>
            <a:cxnSpLocks/>
          </p:cNvCxnSpPr>
          <p:nvPr/>
        </p:nvCxnSpPr>
        <p:spPr bwMode="auto">
          <a:xfrm>
            <a:off x="4697204" y="2808297"/>
            <a:ext cx="0" cy="26283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70" name="Straight Connector 769">
            <a:extLst>
              <a:ext uri="{FF2B5EF4-FFF2-40B4-BE49-F238E27FC236}">
                <a16:creationId xmlns:a16="http://schemas.microsoft.com/office/drawing/2014/main" id="{675054DB-A4EE-5550-C445-1A43AF490A94}"/>
              </a:ext>
            </a:extLst>
          </p:cNvPr>
          <p:cNvCxnSpPr>
            <a:cxnSpLocks/>
          </p:cNvCxnSpPr>
          <p:nvPr/>
        </p:nvCxnSpPr>
        <p:spPr bwMode="auto">
          <a:xfrm>
            <a:off x="4713902" y="2808297"/>
            <a:ext cx="0" cy="26283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71" name="Straight Connector 770">
            <a:extLst>
              <a:ext uri="{FF2B5EF4-FFF2-40B4-BE49-F238E27FC236}">
                <a16:creationId xmlns:a16="http://schemas.microsoft.com/office/drawing/2014/main" id="{5EDA0F02-BFBE-A0E1-78CA-18A49EF2AABD}"/>
              </a:ext>
            </a:extLst>
          </p:cNvPr>
          <p:cNvCxnSpPr>
            <a:cxnSpLocks/>
          </p:cNvCxnSpPr>
          <p:nvPr/>
        </p:nvCxnSpPr>
        <p:spPr bwMode="auto">
          <a:xfrm>
            <a:off x="4730600" y="2808297"/>
            <a:ext cx="0" cy="26600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72" name="Straight Connector 771">
            <a:extLst>
              <a:ext uri="{FF2B5EF4-FFF2-40B4-BE49-F238E27FC236}">
                <a16:creationId xmlns:a16="http://schemas.microsoft.com/office/drawing/2014/main" id="{52279507-1E6F-EB9A-3452-DC6350491C60}"/>
              </a:ext>
            </a:extLst>
          </p:cNvPr>
          <p:cNvCxnSpPr>
            <a:cxnSpLocks/>
          </p:cNvCxnSpPr>
          <p:nvPr/>
        </p:nvCxnSpPr>
        <p:spPr bwMode="auto">
          <a:xfrm>
            <a:off x="4747298" y="2808297"/>
            <a:ext cx="0" cy="26600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73" name="Straight Connector 772">
            <a:extLst>
              <a:ext uri="{FF2B5EF4-FFF2-40B4-BE49-F238E27FC236}">
                <a16:creationId xmlns:a16="http://schemas.microsoft.com/office/drawing/2014/main" id="{DF4FAFFE-CB02-FD24-D97C-AD23EB310683}"/>
              </a:ext>
            </a:extLst>
          </p:cNvPr>
          <p:cNvCxnSpPr>
            <a:cxnSpLocks/>
          </p:cNvCxnSpPr>
          <p:nvPr/>
        </p:nvCxnSpPr>
        <p:spPr bwMode="auto">
          <a:xfrm>
            <a:off x="4763996" y="2808297"/>
            <a:ext cx="0" cy="26283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74" name="Straight Connector 773">
            <a:extLst>
              <a:ext uri="{FF2B5EF4-FFF2-40B4-BE49-F238E27FC236}">
                <a16:creationId xmlns:a16="http://schemas.microsoft.com/office/drawing/2014/main" id="{6430B725-66AF-ED71-7570-92C7334DAD89}"/>
              </a:ext>
            </a:extLst>
          </p:cNvPr>
          <p:cNvCxnSpPr>
            <a:cxnSpLocks/>
          </p:cNvCxnSpPr>
          <p:nvPr/>
        </p:nvCxnSpPr>
        <p:spPr bwMode="auto">
          <a:xfrm>
            <a:off x="3812210" y="2808297"/>
            <a:ext cx="0" cy="11930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75" name="Straight Connector 774">
            <a:extLst>
              <a:ext uri="{FF2B5EF4-FFF2-40B4-BE49-F238E27FC236}">
                <a16:creationId xmlns:a16="http://schemas.microsoft.com/office/drawing/2014/main" id="{493338BB-B0B1-F8C4-CCA3-D9D68F5EEB62}"/>
              </a:ext>
            </a:extLst>
          </p:cNvPr>
          <p:cNvCxnSpPr>
            <a:cxnSpLocks/>
          </p:cNvCxnSpPr>
          <p:nvPr/>
        </p:nvCxnSpPr>
        <p:spPr bwMode="auto">
          <a:xfrm>
            <a:off x="3828908" y="2808297"/>
            <a:ext cx="0" cy="11930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76" name="Straight Connector 775">
            <a:extLst>
              <a:ext uri="{FF2B5EF4-FFF2-40B4-BE49-F238E27FC236}">
                <a16:creationId xmlns:a16="http://schemas.microsoft.com/office/drawing/2014/main" id="{27675E17-AB1E-3D19-8E8B-B4AE7291B4DC}"/>
              </a:ext>
            </a:extLst>
          </p:cNvPr>
          <p:cNvCxnSpPr>
            <a:cxnSpLocks/>
          </p:cNvCxnSpPr>
          <p:nvPr/>
        </p:nvCxnSpPr>
        <p:spPr bwMode="auto">
          <a:xfrm>
            <a:off x="3845606" y="2808297"/>
            <a:ext cx="0" cy="11930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77" name="Straight Connector 776">
            <a:extLst>
              <a:ext uri="{FF2B5EF4-FFF2-40B4-BE49-F238E27FC236}">
                <a16:creationId xmlns:a16="http://schemas.microsoft.com/office/drawing/2014/main" id="{FA5D30F9-99DE-A379-5009-A17F35CAFD67}"/>
              </a:ext>
            </a:extLst>
          </p:cNvPr>
          <p:cNvCxnSpPr>
            <a:cxnSpLocks/>
          </p:cNvCxnSpPr>
          <p:nvPr/>
        </p:nvCxnSpPr>
        <p:spPr bwMode="auto">
          <a:xfrm>
            <a:off x="3862304" y="2808297"/>
            <a:ext cx="0" cy="11930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78" name="Straight Connector 777">
            <a:extLst>
              <a:ext uri="{FF2B5EF4-FFF2-40B4-BE49-F238E27FC236}">
                <a16:creationId xmlns:a16="http://schemas.microsoft.com/office/drawing/2014/main" id="{754B56BB-837C-C87B-A42C-442341898D7C}"/>
              </a:ext>
            </a:extLst>
          </p:cNvPr>
          <p:cNvCxnSpPr>
            <a:cxnSpLocks/>
          </p:cNvCxnSpPr>
          <p:nvPr/>
        </p:nvCxnSpPr>
        <p:spPr bwMode="auto">
          <a:xfrm>
            <a:off x="3879002" y="2808297"/>
            <a:ext cx="0" cy="13200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79" name="Straight Connector 778">
            <a:extLst>
              <a:ext uri="{FF2B5EF4-FFF2-40B4-BE49-F238E27FC236}">
                <a16:creationId xmlns:a16="http://schemas.microsoft.com/office/drawing/2014/main" id="{13820C14-FFC7-173B-937E-921F31CF5823}"/>
              </a:ext>
            </a:extLst>
          </p:cNvPr>
          <p:cNvCxnSpPr>
            <a:cxnSpLocks/>
          </p:cNvCxnSpPr>
          <p:nvPr/>
        </p:nvCxnSpPr>
        <p:spPr bwMode="auto">
          <a:xfrm>
            <a:off x="3895700" y="2830352"/>
            <a:ext cx="0" cy="10995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80" name="Straight Connector 779">
            <a:extLst>
              <a:ext uri="{FF2B5EF4-FFF2-40B4-BE49-F238E27FC236}">
                <a16:creationId xmlns:a16="http://schemas.microsoft.com/office/drawing/2014/main" id="{2C9051CD-6308-BBEA-AF56-7B96C427E324}"/>
              </a:ext>
            </a:extLst>
          </p:cNvPr>
          <p:cNvCxnSpPr>
            <a:cxnSpLocks/>
          </p:cNvCxnSpPr>
          <p:nvPr/>
        </p:nvCxnSpPr>
        <p:spPr bwMode="auto">
          <a:xfrm>
            <a:off x="3912398" y="2830352"/>
            <a:ext cx="0" cy="10995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81" name="Straight Connector 780">
            <a:extLst>
              <a:ext uri="{FF2B5EF4-FFF2-40B4-BE49-F238E27FC236}">
                <a16:creationId xmlns:a16="http://schemas.microsoft.com/office/drawing/2014/main" id="{20ACB5ED-B14F-CEBB-1D6C-7B6F57E127BE}"/>
              </a:ext>
            </a:extLst>
          </p:cNvPr>
          <p:cNvCxnSpPr>
            <a:cxnSpLocks/>
          </p:cNvCxnSpPr>
          <p:nvPr/>
        </p:nvCxnSpPr>
        <p:spPr bwMode="auto">
          <a:xfrm>
            <a:off x="3929096" y="2808297"/>
            <a:ext cx="0" cy="13200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82" name="Straight Connector 781">
            <a:extLst>
              <a:ext uri="{FF2B5EF4-FFF2-40B4-BE49-F238E27FC236}">
                <a16:creationId xmlns:a16="http://schemas.microsoft.com/office/drawing/2014/main" id="{186AA49B-79A5-6F9A-23EF-9584106421A6}"/>
              </a:ext>
            </a:extLst>
          </p:cNvPr>
          <p:cNvCxnSpPr>
            <a:cxnSpLocks/>
          </p:cNvCxnSpPr>
          <p:nvPr/>
        </p:nvCxnSpPr>
        <p:spPr bwMode="auto">
          <a:xfrm>
            <a:off x="3945794" y="2808297"/>
            <a:ext cx="0" cy="13200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83" name="Straight Connector 782">
            <a:extLst>
              <a:ext uri="{FF2B5EF4-FFF2-40B4-BE49-F238E27FC236}">
                <a16:creationId xmlns:a16="http://schemas.microsoft.com/office/drawing/2014/main" id="{632EA0BD-C5EF-2A90-E5F2-A66C51DADE10}"/>
              </a:ext>
            </a:extLst>
          </p:cNvPr>
          <p:cNvCxnSpPr>
            <a:cxnSpLocks/>
          </p:cNvCxnSpPr>
          <p:nvPr/>
        </p:nvCxnSpPr>
        <p:spPr bwMode="auto">
          <a:xfrm>
            <a:off x="3962492" y="2808297"/>
            <a:ext cx="0" cy="13200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84" name="Straight Connector 783">
            <a:extLst>
              <a:ext uri="{FF2B5EF4-FFF2-40B4-BE49-F238E27FC236}">
                <a16:creationId xmlns:a16="http://schemas.microsoft.com/office/drawing/2014/main" id="{B2B24191-D905-A530-8CDF-6C81F328F24A}"/>
              </a:ext>
            </a:extLst>
          </p:cNvPr>
          <p:cNvCxnSpPr>
            <a:cxnSpLocks/>
          </p:cNvCxnSpPr>
          <p:nvPr/>
        </p:nvCxnSpPr>
        <p:spPr bwMode="auto">
          <a:xfrm>
            <a:off x="3979190" y="2808297"/>
            <a:ext cx="0" cy="13200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85" name="Straight Connector 784">
            <a:extLst>
              <a:ext uri="{FF2B5EF4-FFF2-40B4-BE49-F238E27FC236}">
                <a16:creationId xmlns:a16="http://schemas.microsoft.com/office/drawing/2014/main" id="{8004B246-8E2D-5260-D137-6420B1D39351}"/>
              </a:ext>
            </a:extLst>
          </p:cNvPr>
          <p:cNvCxnSpPr>
            <a:cxnSpLocks/>
          </p:cNvCxnSpPr>
          <p:nvPr/>
        </p:nvCxnSpPr>
        <p:spPr bwMode="auto">
          <a:xfrm>
            <a:off x="3995888" y="2808297"/>
            <a:ext cx="0" cy="13200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86" name="Straight Connector 785">
            <a:extLst>
              <a:ext uri="{FF2B5EF4-FFF2-40B4-BE49-F238E27FC236}">
                <a16:creationId xmlns:a16="http://schemas.microsoft.com/office/drawing/2014/main" id="{DFB74A8F-92C9-BEF7-5201-3FB4AB3EB6B6}"/>
              </a:ext>
            </a:extLst>
          </p:cNvPr>
          <p:cNvCxnSpPr>
            <a:cxnSpLocks/>
          </p:cNvCxnSpPr>
          <p:nvPr/>
        </p:nvCxnSpPr>
        <p:spPr bwMode="auto">
          <a:xfrm>
            <a:off x="4012586" y="2808297"/>
            <a:ext cx="0" cy="13200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87" name="Straight Connector 786">
            <a:extLst>
              <a:ext uri="{FF2B5EF4-FFF2-40B4-BE49-F238E27FC236}">
                <a16:creationId xmlns:a16="http://schemas.microsoft.com/office/drawing/2014/main" id="{DBCA1D69-B7C3-0487-AFE0-677B62F7A15B}"/>
              </a:ext>
            </a:extLst>
          </p:cNvPr>
          <p:cNvCxnSpPr>
            <a:cxnSpLocks/>
          </p:cNvCxnSpPr>
          <p:nvPr/>
        </p:nvCxnSpPr>
        <p:spPr bwMode="auto">
          <a:xfrm>
            <a:off x="4029284" y="2808297"/>
            <a:ext cx="0" cy="13200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88" name="Straight Connector 787">
            <a:extLst>
              <a:ext uri="{FF2B5EF4-FFF2-40B4-BE49-F238E27FC236}">
                <a16:creationId xmlns:a16="http://schemas.microsoft.com/office/drawing/2014/main" id="{184FFD1E-B4AD-E9A1-90BE-E5D0A0A50977}"/>
              </a:ext>
            </a:extLst>
          </p:cNvPr>
          <p:cNvCxnSpPr>
            <a:cxnSpLocks/>
          </p:cNvCxnSpPr>
          <p:nvPr/>
        </p:nvCxnSpPr>
        <p:spPr bwMode="auto">
          <a:xfrm>
            <a:off x="4045982" y="2808297"/>
            <a:ext cx="0" cy="13200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89" name="Straight Connector 788">
            <a:extLst>
              <a:ext uri="{FF2B5EF4-FFF2-40B4-BE49-F238E27FC236}">
                <a16:creationId xmlns:a16="http://schemas.microsoft.com/office/drawing/2014/main" id="{7FD2609D-D9FF-A2DC-5D13-DD6FE1621616}"/>
              </a:ext>
            </a:extLst>
          </p:cNvPr>
          <p:cNvCxnSpPr>
            <a:cxnSpLocks/>
          </p:cNvCxnSpPr>
          <p:nvPr/>
        </p:nvCxnSpPr>
        <p:spPr bwMode="auto">
          <a:xfrm>
            <a:off x="4062680" y="2808297"/>
            <a:ext cx="0" cy="14788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90" name="Straight Connector 789">
            <a:extLst>
              <a:ext uri="{FF2B5EF4-FFF2-40B4-BE49-F238E27FC236}">
                <a16:creationId xmlns:a16="http://schemas.microsoft.com/office/drawing/2014/main" id="{0D44CDEB-67CB-34CF-CE9A-BC6F1E8F47F9}"/>
              </a:ext>
            </a:extLst>
          </p:cNvPr>
          <p:cNvCxnSpPr>
            <a:cxnSpLocks/>
          </p:cNvCxnSpPr>
          <p:nvPr/>
        </p:nvCxnSpPr>
        <p:spPr bwMode="auto">
          <a:xfrm>
            <a:off x="4079378" y="2808297"/>
            <a:ext cx="0" cy="15105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91" name="Straight Connector 790">
            <a:extLst>
              <a:ext uri="{FF2B5EF4-FFF2-40B4-BE49-F238E27FC236}">
                <a16:creationId xmlns:a16="http://schemas.microsoft.com/office/drawing/2014/main" id="{8FDA7A62-E49D-7687-B677-B0AD7217EDA5}"/>
              </a:ext>
            </a:extLst>
          </p:cNvPr>
          <p:cNvCxnSpPr>
            <a:cxnSpLocks/>
          </p:cNvCxnSpPr>
          <p:nvPr/>
        </p:nvCxnSpPr>
        <p:spPr bwMode="auto">
          <a:xfrm>
            <a:off x="4096076" y="2808297"/>
            <a:ext cx="0" cy="14788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92" name="Straight Connector 791">
            <a:extLst>
              <a:ext uri="{FF2B5EF4-FFF2-40B4-BE49-F238E27FC236}">
                <a16:creationId xmlns:a16="http://schemas.microsoft.com/office/drawing/2014/main" id="{704616C2-3758-79AE-7185-8B76AC08BE67}"/>
              </a:ext>
            </a:extLst>
          </p:cNvPr>
          <p:cNvCxnSpPr>
            <a:cxnSpLocks/>
          </p:cNvCxnSpPr>
          <p:nvPr/>
        </p:nvCxnSpPr>
        <p:spPr bwMode="auto">
          <a:xfrm>
            <a:off x="4112774" y="2808297"/>
            <a:ext cx="0" cy="15105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93" name="Straight Connector 792">
            <a:extLst>
              <a:ext uri="{FF2B5EF4-FFF2-40B4-BE49-F238E27FC236}">
                <a16:creationId xmlns:a16="http://schemas.microsoft.com/office/drawing/2014/main" id="{B3B8CE29-4278-0E38-4C8C-CB28251E3DB9}"/>
              </a:ext>
            </a:extLst>
          </p:cNvPr>
          <p:cNvCxnSpPr>
            <a:cxnSpLocks/>
          </p:cNvCxnSpPr>
          <p:nvPr/>
        </p:nvCxnSpPr>
        <p:spPr bwMode="auto">
          <a:xfrm>
            <a:off x="4129472" y="2808297"/>
            <a:ext cx="0" cy="15105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94" name="Straight Connector 793">
            <a:extLst>
              <a:ext uri="{FF2B5EF4-FFF2-40B4-BE49-F238E27FC236}">
                <a16:creationId xmlns:a16="http://schemas.microsoft.com/office/drawing/2014/main" id="{AAA3C478-4247-21A3-B5DD-A8B2E50D6056}"/>
              </a:ext>
            </a:extLst>
          </p:cNvPr>
          <p:cNvCxnSpPr>
            <a:cxnSpLocks/>
          </p:cNvCxnSpPr>
          <p:nvPr/>
        </p:nvCxnSpPr>
        <p:spPr bwMode="auto">
          <a:xfrm>
            <a:off x="4146170" y="2808297"/>
            <a:ext cx="0" cy="15423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95" name="Straight Connector 794">
            <a:extLst>
              <a:ext uri="{FF2B5EF4-FFF2-40B4-BE49-F238E27FC236}">
                <a16:creationId xmlns:a16="http://schemas.microsoft.com/office/drawing/2014/main" id="{C6AA5B66-6FF8-D52E-B5A5-007993D46015}"/>
              </a:ext>
            </a:extLst>
          </p:cNvPr>
          <p:cNvCxnSpPr>
            <a:cxnSpLocks/>
          </p:cNvCxnSpPr>
          <p:nvPr/>
        </p:nvCxnSpPr>
        <p:spPr bwMode="auto">
          <a:xfrm>
            <a:off x="4162868" y="2808297"/>
            <a:ext cx="0" cy="15105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96" name="Straight Connector 795">
            <a:extLst>
              <a:ext uri="{FF2B5EF4-FFF2-40B4-BE49-F238E27FC236}">
                <a16:creationId xmlns:a16="http://schemas.microsoft.com/office/drawing/2014/main" id="{6CB14C1C-43AC-A80F-21CF-0CC311CEEB07}"/>
              </a:ext>
            </a:extLst>
          </p:cNvPr>
          <p:cNvCxnSpPr>
            <a:cxnSpLocks/>
          </p:cNvCxnSpPr>
          <p:nvPr/>
        </p:nvCxnSpPr>
        <p:spPr bwMode="auto">
          <a:xfrm>
            <a:off x="4179566" y="2808297"/>
            <a:ext cx="0" cy="16058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97" name="Straight Connector 796">
            <a:extLst>
              <a:ext uri="{FF2B5EF4-FFF2-40B4-BE49-F238E27FC236}">
                <a16:creationId xmlns:a16="http://schemas.microsoft.com/office/drawing/2014/main" id="{A9970CD4-DA07-BE67-BC5C-C3A483FF5EC8}"/>
              </a:ext>
            </a:extLst>
          </p:cNvPr>
          <p:cNvCxnSpPr>
            <a:cxnSpLocks/>
          </p:cNvCxnSpPr>
          <p:nvPr/>
        </p:nvCxnSpPr>
        <p:spPr bwMode="auto">
          <a:xfrm>
            <a:off x="4196264" y="2808297"/>
            <a:ext cx="0" cy="16058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98" name="Straight Connector 797">
            <a:extLst>
              <a:ext uri="{FF2B5EF4-FFF2-40B4-BE49-F238E27FC236}">
                <a16:creationId xmlns:a16="http://schemas.microsoft.com/office/drawing/2014/main" id="{6143423E-AC29-DEC9-FF22-F62D75CEBADA}"/>
              </a:ext>
            </a:extLst>
          </p:cNvPr>
          <p:cNvCxnSpPr>
            <a:cxnSpLocks/>
          </p:cNvCxnSpPr>
          <p:nvPr/>
        </p:nvCxnSpPr>
        <p:spPr bwMode="auto">
          <a:xfrm>
            <a:off x="4212962" y="2830352"/>
            <a:ext cx="0" cy="13852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799" name="Straight Connector 798">
            <a:extLst>
              <a:ext uri="{FF2B5EF4-FFF2-40B4-BE49-F238E27FC236}">
                <a16:creationId xmlns:a16="http://schemas.microsoft.com/office/drawing/2014/main" id="{CC40D191-6C89-83F5-ABF2-AD3537C62339}"/>
              </a:ext>
            </a:extLst>
          </p:cNvPr>
          <p:cNvCxnSpPr>
            <a:cxnSpLocks/>
          </p:cNvCxnSpPr>
          <p:nvPr/>
        </p:nvCxnSpPr>
        <p:spPr bwMode="auto">
          <a:xfrm>
            <a:off x="4229660" y="2808297"/>
            <a:ext cx="0" cy="16058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00" name="Straight Connector 799">
            <a:extLst>
              <a:ext uri="{FF2B5EF4-FFF2-40B4-BE49-F238E27FC236}">
                <a16:creationId xmlns:a16="http://schemas.microsoft.com/office/drawing/2014/main" id="{587D5EFE-0695-7993-EA4B-99DCDE695F88}"/>
              </a:ext>
            </a:extLst>
          </p:cNvPr>
          <p:cNvCxnSpPr>
            <a:cxnSpLocks/>
          </p:cNvCxnSpPr>
          <p:nvPr/>
        </p:nvCxnSpPr>
        <p:spPr bwMode="auto">
          <a:xfrm>
            <a:off x="4246358" y="2808297"/>
            <a:ext cx="0" cy="16058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01" name="Straight Connector 800">
            <a:extLst>
              <a:ext uri="{FF2B5EF4-FFF2-40B4-BE49-F238E27FC236}">
                <a16:creationId xmlns:a16="http://schemas.microsoft.com/office/drawing/2014/main" id="{6ADC44D8-978B-A8AD-CE2A-871FECC10FF9}"/>
              </a:ext>
            </a:extLst>
          </p:cNvPr>
          <p:cNvCxnSpPr>
            <a:cxnSpLocks/>
          </p:cNvCxnSpPr>
          <p:nvPr/>
        </p:nvCxnSpPr>
        <p:spPr bwMode="auto">
          <a:xfrm>
            <a:off x="4263056" y="2808297"/>
            <a:ext cx="0" cy="16058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02" name="Straight Connector 801">
            <a:extLst>
              <a:ext uri="{FF2B5EF4-FFF2-40B4-BE49-F238E27FC236}">
                <a16:creationId xmlns:a16="http://schemas.microsoft.com/office/drawing/2014/main" id="{11CDFBDC-DF3D-6BBD-31E7-6ADEFB6AF9F5}"/>
              </a:ext>
            </a:extLst>
          </p:cNvPr>
          <p:cNvCxnSpPr>
            <a:cxnSpLocks/>
          </p:cNvCxnSpPr>
          <p:nvPr/>
        </p:nvCxnSpPr>
        <p:spPr bwMode="auto">
          <a:xfrm>
            <a:off x="4279754" y="2808297"/>
            <a:ext cx="0" cy="16058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04" name="Straight Connector 803">
            <a:extLst>
              <a:ext uri="{FF2B5EF4-FFF2-40B4-BE49-F238E27FC236}">
                <a16:creationId xmlns:a16="http://schemas.microsoft.com/office/drawing/2014/main" id="{FD610F63-97BD-B029-9962-BF8E04F99340}"/>
              </a:ext>
            </a:extLst>
          </p:cNvPr>
          <p:cNvCxnSpPr>
            <a:cxnSpLocks/>
          </p:cNvCxnSpPr>
          <p:nvPr/>
        </p:nvCxnSpPr>
        <p:spPr bwMode="auto">
          <a:xfrm>
            <a:off x="3327968" y="2830352"/>
            <a:ext cx="0" cy="5620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05" name="Straight Connector 804">
            <a:extLst>
              <a:ext uri="{FF2B5EF4-FFF2-40B4-BE49-F238E27FC236}">
                <a16:creationId xmlns:a16="http://schemas.microsoft.com/office/drawing/2014/main" id="{A703883F-CB31-1180-2CD3-75C1CBCCF381}"/>
              </a:ext>
            </a:extLst>
          </p:cNvPr>
          <p:cNvCxnSpPr>
            <a:cxnSpLocks/>
          </p:cNvCxnSpPr>
          <p:nvPr/>
        </p:nvCxnSpPr>
        <p:spPr bwMode="auto">
          <a:xfrm>
            <a:off x="3344666" y="2808297"/>
            <a:ext cx="0" cy="7825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06" name="Straight Connector 805">
            <a:extLst>
              <a:ext uri="{FF2B5EF4-FFF2-40B4-BE49-F238E27FC236}">
                <a16:creationId xmlns:a16="http://schemas.microsoft.com/office/drawing/2014/main" id="{E8F5A95C-CAEB-FA01-CB17-958D81234F4E}"/>
              </a:ext>
            </a:extLst>
          </p:cNvPr>
          <p:cNvCxnSpPr>
            <a:cxnSpLocks/>
          </p:cNvCxnSpPr>
          <p:nvPr/>
        </p:nvCxnSpPr>
        <p:spPr bwMode="auto">
          <a:xfrm>
            <a:off x="3361364" y="2808297"/>
            <a:ext cx="0" cy="7825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07" name="Straight Connector 806">
            <a:extLst>
              <a:ext uri="{FF2B5EF4-FFF2-40B4-BE49-F238E27FC236}">
                <a16:creationId xmlns:a16="http://schemas.microsoft.com/office/drawing/2014/main" id="{6C345252-B452-BE7E-DB3F-82337E21A531}"/>
              </a:ext>
            </a:extLst>
          </p:cNvPr>
          <p:cNvCxnSpPr>
            <a:cxnSpLocks/>
          </p:cNvCxnSpPr>
          <p:nvPr/>
        </p:nvCxnSpPr>
        <p:spPr bwMode="auto">
          <a:xfrm>
            <a:off x="3378062" y="2808297"/>
            <a:ext cx="0" cy="7825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08" name="Straight Connector 807">
            <a:extLst>
              <a:ext uri="{FF2B5EF4-FFF2-40B4-BE49-F238E27FC236}">
                <a16:creationId xmlns:a16="http://schemas.microsoft.com/office/drawing/2014/main" id="{E9C93E8A-CA17-1937-E953-32EABE896C8E}"/>
              </a:ext>
            </a:extLst>
          </p:cNvPr>
          <p:cNvCxnSpPr>
            <a:cxnSpLocks/>
          </p:cNvCxnSpPr>
          <p:nvPr/>
        </p:nvCxnSpPr>
        <p:spPr bwMode="auto">
          <a:xfrm>
            <a:off x="3394760" y="2808297"/>
            <a:ext cx="0" cy="7825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09" name="Straight Connector 808">
            <a:extLst>
              <a:ext uri="{FF2B5EF4-FFF2-40B4-BE49-F238E27FC236}">
                <a16:creationId xmlns:a16="http://schemas.microsoft.com/office/drawing/2014/main" id="{CF48AB89-694E-A6F2-E8A9-84B3B76AC7F6}"/>
              </a:ext>
            </a:extLst>
          </p:cNvPr>
          <p:cNvCxnSpPr>
            <a:cxnSpLocks/>
          </p:cNvCxnSpPr>
          <p:nvPr/>
        </p:nvCxnSpPr>
        <p:spPr bwMode="auto">
          <a:xfrm>
            <a:off x="3411458" y="2808297"/>
            <a:ext cx="0" cy="7825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10" name="Straight Connector 809">
            <a:extLst>
              <a:ext uri="{FF2B5EF4-FFF2-40B4-BE49-F238E27FC236}">
                <a16:creationId xmlns:a16="http://schemas.microsoft.com/office/drawing/2014/main" id="{3C590BC6-EF13-6561-6C3B-2C5F33683728}"/>
              </a:ext>
            </a:extLst>
          </p:cNvPr>
          <p:cNvCxnSpPr>
            <a:cxnSpLocks/>
          </p:cNvCxnSpPr>
          <p:nvPr/>
        </p:nvCxnSpPr>
        <p:spPr bwMode="auto">
          <a:xfrm>
            <a:off x="3428156" y="2830352"/>
            <a:ext cx="0" cy="5620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11" name="Straight Connector 810">
            <a:extLst>
              <a:ext uri="{FF2B5EF4-FFF2-40B4-BE49-F238E27FC236}">
                <a16:creationId xmlns:a16="http://schemas.microsoft.com/office/drawing/2014/main" id="{0AC445C9-5659-B524-9C95-376DDFA0E674}"/>
              </a:ext>
            </a:extLst>
          </p:cNvPr>
          <p:cNvCxnSpPr>
            <a:cxnSpLocks/>
          </p:cNvCxnSpPr>
          <p:nvPr/>
        </p:nvCxnSpPr>
        <p:spPr bwMode="auto">
          <a:xfrm>
            <a:off x="3444854" y="2808297"/>
            <a:ext cx="0" cy="7825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12" name="Straight Connector 811">
            <a:extLst>
              <a:ext uri="{FF2B5EF4-FFF2-40B4-BE49-F238E27FC236}">
                <a16:creationId xmlns:a16="http://schemas.microsoft.com/office/drawing/2014/main" id="{B6D25B39-46B4-68E4-7D29-9D942E93EE2F}"/>
              </a:ext>
            </a:extLst>
          </p:cNvPr>
          <p:cNvCxnSpPr>
            <a:cxnSpLocks/>
          </p:cNvCxnSpPr>
          <p:nvPr/>
        </p:nvCxnSpPr>
        <p:spPr bwMode="auto">
          <a:xfrm>
            <a:off x="3461552" y="2808297"/>
            <a:ext cx="0" cy="9095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13" name="Straight Connector 812">
            <a:extLst>
              <a:ext uri="{FF2B5EF4-FFF2-40B4-BE49-F238E27FC236}">
                <a16:creationId xmlns:a16="http://schemas.microsoft.com/office/drawing/2014/main" id="{CAB38E6C-9B1B-B397-4014-85AB6DC5FD9A}"/>
              </a:ext>
            </a:extLst>
          </p:cNvPr>
          <p:cNvCxnSpPr>
            <a:cxnSpLocks/>
          </p:cNvCxnSpPr>
          <p:nvPr/>
        </p:nvCxnSpPr>
        <p:spPr bwMode="auto">
          <a:xfrm>
            <a:off x="3478250" y="2808297"/>
            <a:ext cx="0" cy="9095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14" name="Straight Connector 813">
            <a:extLst>
              <a:ext uri="{FF2B5EF4-FFF2-40B4-BE49-F238E27FC236}">
                <a16:creationId xmlns:a16="http://schemas.microsoft.com/office/drawing/2014/main" id="{4D113185-F9E2-BC89-8037-5F914771EB2E}"/>
              </a:ext>
            </a:extLst>
          </p:cNvPr>
          <p:cNvCxnSpPr>
            <a:cxnSpLocks/>
          </p:cNvCxnSpPr>
          <p:nvPr/>
        </p:nvCxnSpPr>
        <p:spPr bwMode="auto">
          <a:xfrm>
            <a:off x="3494948" y="2808297"/>
            <a:ext cx="0" cy="9095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15" name="Straight Connector 814">
            <a:extLst>
              <a:ext uri="{FF2B5EF4-FFF2-40B4-BE49-F238E27FC236}">
                <a16:creationId xmlns:a16="http://schemas.microsoft.com/office/drawing/2014/main" id="{C149B99A-D60D-9CE6-C068-56DB502F9BF8}"/>
              </a:ext>
            </a:extLst>
          </p:cNvPr>
          <p:cNvCxnSpPr>
            <a:cxnSpLocks/>
          </p:cNvCxnSpPr>
          <p:nvPr/>
        </p:nvCxnSpPr>
        <p:spPr bwMode="auto">
          <a:xfrm>
            <a:off x="3511646" y="2808297"/>
            <a:ext cx="0" cy="9095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16" name="Straight Connector 815">
            <a:extLst>
              <a:ext uri="{FF2B5EF4-FFF2-40B4-BE49-F238E27FC236}">
                <a16:creationId xmlns:a16="http://schemas.microsoft.com/office/drawing/2014/main" id="{203A2F26-5776-68CC-96DC-BB65B99DE36F}"/>
              </a:ext>
            </a:extLst>
          </p:cNvPr>
          <p:cNvCxnSpPr>
            <a:cxnSpLocks/>
          </p:cNvCxnSpPr>
          <p:nvPr/>
        </p:nvCxnSpPr>
        <p:spPr bwMode="auto">
          <a:xfrm>
            <a:off x="3528344" y="2808297"/>
            <a:ext cx="0" cy="9095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17" name="Straight Connector 816">
            <a:extLst>
              <a:ext uri="{FF2B5EF4-FFF2-40B4-BE49-F238E27FC236}">
                <a16:creationId xmlns:a16="http://schemas.microsoft.com/office/drawing/2014/main" id="{A3E893BC-7E4B-0FFF-C5C6-B3E0F0FE0302}"/>
              </a:ext>
            </a:extLst>
          </p:cNvPr>
          <p:cNvCxnSpPr>
            <a:cxnSpLocks/>
          </p:cNvCxnSpPr>
          <p:nvPr/>
        </p:nvCxnSpPr>
        <p:spPr bwMode="auto">
          <a:xfrm>
            <a:off x="3545042" y="2808297"/>
            <a:ext cx="0" cy="9095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18" name="Straight Connector 817">
            <a:extLst>
              <a:ext uri="{FF2B5EF4-FFF2-40B4-BE49-F238E27FC236}">
                <a16:creationId xmlns:a16="http://schemas.microsoft.com/office/drawing/2014/main" id="{A665B83B-B942-8802-2000-7722525D960D}"/>
              </a:ext>
            </a:extLst>
          </p:cNvPr>
          <p:cNvCxnSpPr>
            <a:cxnSpLocks/>
          </p:cNvCxnSpPr>
          <p:nvPr/>
        </p:nvCxnSpPr>
        <p:spPr bwMode="auto">
          <a:xfrm>
            <a:off x="3561740" y="2808297"/>
            <a:ext cx="0" cy="9095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19" name="Straight Connector 818">
            <a:extLst>
              <a:ext uri="{FF2B5EF4-FFF2-40B4-BE49-F238E27FC236}">
                <a16:creationId xmlns:a16="http://schemas.microsoft.com/office/drawing/2014/main" id="{E163E05D-DAF3-D83F-2468-B2F9C78E9202}"/>
              </a:ext>
            </a:extLst>
          </p:cNvPr>
          <p:cNvCxnSpPr>
            <a:cxnSpLocks/>
          </p:cNvCxnSpPr>
          <p:nvPr/>
        </p:nvCxnSpPr>
        <p:spPr bwMode="auto">
          <a:xfrm>
            <a:off x="3578438" y="2808297"/>
            <a:ext cx="0" cy="10048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20" name="Straight Connector 819">
            <a:extLst>
              <a:ext uri="{FF2B5EF4-FFF2-40B4-BE49-F238E27FC236}">
                <a16:creationId xmlns:a16="http://schemas.microsoft.com/office/drawing/2014/main" id="{DF6D5CDF-6DDC-DFB1-0DBF-86B2BFD3A947}"/>
              </a:ext>
            </a:extLst>
          </p:cNvPr>
          <p:cNvCxnSpPr>
            <a:cxnSpLocks/>
          </p:cNvCxnSpPr>
          <p:nvPr/>
        </p:nvCxnSpPr>
        <p:spPr bwMode="auto">
          <a:xfrm>
            <a:off x="3595136" y="2808297"/>
            <a:ext cx="0" cy="10048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21" name="Straight Connector 820">
            <a:extLst>
              <a:ext uri="{FF2B5EF4-FFF2-40B4-BE49-F238E27FC236}">
                <a16:creationId xmlns:a16="http://schemas.microsoft.com/office/drawing/2014/main" id="{9684A1EB-4F57-398F-991B-D159E189CAA1}"/>
              </a:ext>
            </a:extLst>
          </p:cNvPr>
          <p:cNvCxnSpPr>
            <a:cxnSpLocks/>
          </p:cNvCxnSpPr>
          <p:nvPr/>
        </p:nvCxnSpPr>
        <p:spPr bwMode="auto">
          <a:xfrm>
            <a:off x="3611834" y="2808297"/>
            <a:ext cx="0" cy="10048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22" name="Straight Connector 821">
            <a:extLst>
              <a:ext uri="{FF2B5EF4-FFF2-40B4-BE49-F238E27FC236}">
                <a16:creationId xmlns:a16="http://schemas.microsoft.com/office/drawing/2014/main" id="{5DA0B7FD-11D8-2F59-78F7-E92EB4939A83}"/>
              </a:ext>
            </a:extLst>
          </p:cNvPr>
          <p:cNvCxnSpPr>
            <a:cxnSpLocks/>
          </p:cNvCxnSpPr>
          <p:nvPr/>
        </p:nvCxnSpPr>
        <p:spPr bwMode="auto">
          <a:xfrm>
            <a:off x="3628532" y="2808297"/>
            <a:ext cx="0" cy="10048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23" name="Straight Connector 822">
            <a:extLst>
              <a:ext uri="{FF2B5EF4-FFF2-40B4-BE49-F238E27FC236}">
                <a16:creationId xmlns:a16="http://schemas.microsoft.com/office/drawing/2014/main" id="{4E7AB0D8-2DA4-D70B-438D-5CA5D4028516}"/>
              </a:ext>
            </a:extLst>
          </p:cNvPr>
          <p:cNvCxnSpPr>
            <a:cxnSpLocks/>
          </p:cNvCxnSpPr>
          <p:nvPr/>
        </p:nvCxnSpPr>
        <p:spPr bwMode="auto">
          <a:xfrm>
            <a:off x="3645230" y="2808297"/>
            <a:ext cx="0" cy="10048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24" name="Straight Connector 823">
            <a:extLst>
              <a:ext uri="{FF2B5EF4-FFF2-40B4-BE49-F238E27FC236}">
                <a16:creationId xmlns:a16="http://schemas.microsoft.com/office/drawing/2014/main" id="{685B7419-3266-7B36-A25B-5D50B8682C30}"/>
              </a:ext>
            </a:extLst>
          </p:cNvPr>
          <p:cNvCxnSpPr>
            <a:cxnSpLocks/>
          </p:cNvCxnSpPr>
          <p:nvPr/>
        </p:nvCxnSpPr>
        <p:spPr bwMode="auto">
          <a:xfrm>
            <a:off x="3661928" y="2808297"/>
            <a:ext cx="0" cy="10048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25" name="Straight Connector 824">
            <a:extLst>
              <a:ext uri="{FF2B5EF4-FFF2-40B4-BE49-F238E27FC236}">
                <a16:creationId xmlns:a16="http://schemas.microsoft.com/office/drawing/2014/main" id="{DB381F2C-F317-AEEA-A34E-DEA9F0969B04}"/>
              </a:ext>
            </a:extLst>
          </p:cNvPr>
          <p:cNvCxnSpPr>
            <a:cxnSpLocks/>
          </p:cNvCxnSpPr>
          <p:nvPr/>
        </p:nvCxnSpPr>
        <p:spPr bwMode="auto">
          <a:xfrm>
            <a:off x="3678626" y="2808297"/>
            <a:ext cx="0" cy="10048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26" name="Straight Connector 825">
            <a:extLst>
              <a:ext uri="{FF2B5EF4-FFF2-40B4-BE49-F238E27FC236}">
                <a16:creationId xmlns:a16="http://schemas.microsoft.com/office/drawing/2014/main" id="{8A66DA90-19E7-E6F8-780B-4E62C1170243}"/>
              </a:ext>
            </a:extLst>
          </p:cNvPr>
          <p:cNvCxnSpPr>
            <a:cxnSpLocks/>
          </p:cNvCxnSpPr>
          <p:nvPr/>
        </p:nvCxnSpPr>
        <p:spPr bwMode="auto">
          <a:xfrm>
            <a:off x="3695324" y="2808297"/>
            <a:ext cx="0" cy="10048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27" name="Straight Connector 826">
            <a:extLst>
              <a:ext uri="{FF2B5EF4-FFF2-40B4-BE49-F238E27FC236}">
                <a16:creationId xmlns:a16="http://schemas.microsoft.com/office/drawing/2014/main" id="{3CEE9ED7-D832-617D-2CF7-AB2F0E66BFC2}"/>
              </a:ext>
            </a:extLst>
          </p:cNvPr>
          <p:cNvCxnSpPr>
            <a:cxnSpLocks/>
          </p:cNvCxnSpPr>
          <p:nvPr/>
        </p:nvCxnSpPr>
        <p:spPr bwMode="auto">
          <a:xfrm>
            <a:off x="3712022" y="2808297"/>
            <a:ext cx="0" cy="100482"/>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28" name="Straight Connector 827">
            <a:extLst>
              <a:ext uri="{FF2B5EF4-FFF2-40B4-BE49-F238E27FC236}">
                <a16:creationId xmlns:a16="http://schemas.microsoft.com/office/drawing/2014/main" id="{010E9395-8A14-5DA4-1E3A-BDE1492CEBD8}"/>
              </a:ext>
            </a:extLst>
          </p:cNvPr>
          <p:cNvCxnSpPr>
            <a:cxnSpLocks/>
          </p:cNvCxnSpPr>
          <p:nvPr/>
        </p:nvCxnSpPr>
        <p:spPr bwMode="auto">
          <a:xfrm>
            <a:off x="3728720" y="2808297"/>
            <a:ext cx="0" cy="11000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29" name="Straight Connector 828">
            <a:extLst>
              <a:ext uri="{FF2B5EF4-FFF2-40B4-BE49-F238E27FC236}">
                <a16:creationId xmlns:a16="http://schemas.microsoft.com/office/drawing/2014/main" id="{922F4167-C3A9-650C-3194-F34BE978CCE7}"/>
              </a:ext>
            </a:extLst>
          </p:cNvPr>
          <p:cNvCxnSpPr>
            <a:cxnSpLocks/>
          </p:cNvCxnSpPr>
          <p:nvPr/>
        </p:nvCxnSpPr>
        <p:spPr bwMode="auto">
          <a:xfrm>
            <a:off x="3745418" y="2808297"/>
            <a:ext cx="0" cy="11000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30" name="Straight Connector 829">
            <a:extLst>
              <a:ext uri="{FF2B5EF4-FFF2-40B4-BE49-F238E27FC236}">
                <a16:creationId xmlns:a16="http://schemas.microsoft.com/office/drawing/2014/main" id="{D40321A4-502B-4707-C52D-E3604EC60BBD}"/>
              </a:ext>
            </a:extLst>
          </p:cNvPr>
          <p:cNvCxnSpPr>
            <a:cxnSpLocks/>
          </p:cNvCxnSpPr>
          <p:nvPr/>
        </p:nvCxnSpPr>
        <p:spPr bwMode="auto">
          <a:xfrm>
            <a:off x="3762116" y="2808297"/>
            <a:ext cx="0" cy="11000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31" name="Straight Connector 830">
            <a:extLst>
              <a:ext uri="{FF2B5EF4-FFF2-40B4-BE49-F238E27FC236}">
                <a16:creationId xmlns:a16="http://schemas.microsoft.com/office/drawing/2014/main" id="{E5D1CCE2-8D6F-BBC7-8CB2-4F252FE9E943}"/>
              </a:ext>
            </a:extLst>
          </p:cNvPr>
          <p:cNvCxnSpPr>
            <a:cxnSpLocks/>
          </p:cNvCxnSpPr>
          <p:nvPr/>
        </p:nvCxnSpPr>
        <p:spPr bwMode="auto">
          <a:xfrm>
            <a:off x="3778814" y="2808297"/>
            <a:ext cx="0" cy="11000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32" name="Straight Connector 831">
            <a:extLst>
              <a:ext uri="{FF2B5EF4-FFF2-40B4-BE49-F238E27FC236}">
                <a16:creationId xmlns:a16="http://schemas.microsoft.com/office/drawing/2014/main" id="{CC59EDE8-EB9D-49EC-2B23-22A847EE5D17}"/>
              </a:ext>
            </a:extLst>
          </p:cNvPr>
          <p:cNvCxnSpPr>
            <a:cxnSpLocks/>
          </p:cNvCxnSpPr>
          <p:nvPr/>
        </p:nvCxnSpPr>
        <p:spPr bwMode="auto">
          <a:xfrm>
            <a:off x="3795512" y="2808297"/>
            <a:ext cx="0" cy="110007"/>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33" name="Straight Connector 832">
            <a:extLst>
              <a:ext uri="{FF2B5EF4-FFF2-40B4-BE49-F238E27FC236}">
                <a16:creationId xmlns:a16="http://schemas.microsoft.com/office/drawing/2014/main" id="{A3ADA5F8-1D5A-218D-6682-3BCEDB5A338F}"/>
              </a:ext>
            </a:extLst>
          </p:cNvPr>
          <p:cNvCxnSpPr>
            <a:cxnSpLocks/>
          </p:cNvCxnSpPr>
          <p:nvPr/>
        </p:nvCxnSpPr>
        <p:spPr bwMode="auto">
          <a:xfrm>
            <a:off x="2843726" y="2808297"/>
            <a:ext cx="0" cy="3408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34" name="Straight Connector 833">
            <a:extLst>
              <a:ext uri="{FF2B5EF4-FFF2-40B4-BE49-F238E27FC236}">
                <a16:creationId xmlns:a16="http://schemas.microsoft.com/office/drawing/2014/main" id="{74B9B340-06FD-282E-FDA3-F087818F9A72}"/>
              </a:ext>
            </a:extLst>
          </p:cNvPr>
          <p:cNvCxnSpPr>
            <a:cxnSpLocks/>
          </p:cNvCxnSpPr>
          <p:nvPr/>
        </p:nvCxnSpPr>
        <p:spPr bwMode="auto">
          <a:xfrm>
            <a:off x="2860424" y="2808297"/>
            <a:ext cx="0" cy="3408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35" name="Straight Connector 834">
            <a:extLst>
              <a:ext uri="{FF2B5EF4-FFF2-40B4-BE49-F238E27FC236}">
                <a16:creationId xmlns:a16="http://schemas.microsoft.com/office/drawing/2014/main" id="{F11A9DDB-190A-52EA-44C4-EC0AF8E061AE}"/>
              </a:ext>
            </a:extLst>
          </p:cNvPr>
          <p:cNvCxnSpPr>
            <a:cxnSpLocks/>
          </p:cNvCxnSpPr>
          <p:nvPr/>
        </p:nvCxnSpPr>
        <p:spPr bwMode="auto">
          <a:xfrm>
            <a:off x="2877122" y="2808297"/>
            <a:ext cx="0" cy="3408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36" name="Straight Connector 835">
            <a:extLst>
              <a:ext uri="{FF2B5EF4-FFF2-40B4-BE49-F238E27FC236}">
                <a16:creationId xmlns:a16="http://schemas.microsoft.com/office/drawing/2014/main" id="{937575D7-3F83-A945-55CB-9945355ADE71}"/>
              </a:ext>
            </a:extLst>
          </p:cNvPr>
          <p:cNvCxnSpPr>
            <a:cxnSpLocks/>
          </p:cNvCxnSpPr>
          <p:nvPr/>
        </p:nvCxnSpPr>
        <p:spPr bwMode="auto">
          <a:xfrm>
            <a:off x="2893820" y="2808297"/>
            <a:ext cx="0" cy="3408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37" name="Straight Connector 836">
            <a:extLst>
              <a:ext uri="{FF2B5EF4-FFF2-40B4-BE49-F238E27FC236}">
                <a16:creationId xmlns:a16="http://schemas.microsoft.com/office/drawing/2014/main" id="{D4CE5463-A7CA-30BB-9327-8A459199187F}"/>
              </a:ext>
            </a:extLst>
          </p:cNvPr>
          <p:cNvCxnSpPr>
            <a:cxnSpLocks/>
          </p:cNvCxnSpPr>
          <p:nvPr/>
        </p:nvCxnSpPr>
        <p:spPr bwMode="auto">
          <a:xfrm>
            <a:off x="2910518" y="2808297"/>
            <a:ext cx="0" cy="3408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38" name="Straight Connector 837">
            <a:extLst>
              <a:ext uri="{FF2B5EF4-FFF2-40B4-BE49-F238E27FC236}">
                <a16:creationId xmlns:a16="http://schemas.microsoft.com/office/drawing/2014/main" id="{91EFED4B-4AE9-36BA-EA9C-4C3DA0119CBC}"/>
              </a:ext>
            </a:extLst>
          </p:cNvPr>
          <p:cNvCxnSpPr>
            <a:cxnSpLocks/>
          </p:cNvCxnSpPr>
          <p:nvPr/>
        </p:nvCxnSpPr>
        <p:spPr bwMode="auto">
          <a:xfrm>
            <a:off x="2927216" y="2808297"/>
            <a:ext cx="0" cy="4043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39" name="Straight Connector 838">
            <a:extLst>
              <a:ext uri="{FF2B5EF4-FFF2-40B4-BE49-F238E27FC236}">
                <a16:creationId xmlns:a16="http://schemas.microsoft.com/office/drawing/2014/main" id="{F42667E9-3251-8D40-D9B2-9CBC85DFCC40}"/>
              </a:ext>
            </a:extLst>
          </p:cNvPr>
          <p:cNvCxnSpPr>
            <a:cxnSpLocks/>
          </p:cNvCxnSpPr>
          <p:nvPr/>
        </p:nvCxnSpPr>
        <p:spPr bwMode="auto">
          <a:xfrm>
            <a:off x="2943914" y="2808297"/>
            <a:ext cx="0" cy="4043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40" name="Straight Connector 839">
            <a:extLst>
              <a:ext uri="{FF2B5EF4-FFF2-40B4-BE49-F238E27FC236}">
                <a16:creationId xmlns:a16="http://schemas.microsoft.com/office/drawing/2014/main" id="{B77AE83A-D1B5-9EB6-1560-A9A06D2C6831}"/>
              </a:ext>
            </a:extLst>
          </p:cNvPr>
          <p:cNvCxnSpPr>
            <a:cxnSpLocks/>
          </p:cNvCxnSpPr>
          <p:nvPr/>
        </p:nvCxnSpPr>
        <p:spPr bwMode="auto">
          <a:xfrm>
            <a:off x="2960612" y="2808297"/>
            <a:ext cx="0" cy="4043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41" name="Straight Connector 840">
            <a:extLst>
              <a:ext uri="{FF2B5EF4-FFF2-40B4-BE49-F238E27FC236}">
                <a16:creationId xmlns:a16="http://schemas.microsoft.com/office/drawing/2014/main" id="{A7125029-32D2-D22D-3574-8CF19156539F}"/>
              </a:ext>
            </a:extLst>
          </p:cNvPr>
          <p:cNvCxnSpPr>
            <a:cxnSpLocks/>
          </p:cNvCxnSpPr>
          <p:nvPr/>
        </p:nvCxnSpPr>
        <p:spPr bwMode="auto">
          <a:xfrm>
            <a:off x="2977310" y="2808297"/>
            <a:ext cx="0" cy="4043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42" name="Straight Connector 841">
            <a:extLst>
              <a:ext uri="{FF2B5EF4-FFF2-40B4-BE49-F238E27FC236}">
                <a16:creationId xmlns:a16="http://schemas.microsoft.com/office/drawing/2014/main" id="{FFEF382C-08B8-3F78-9BC3-B42ACB20C47A}"/>
              </a:ext>
            </a:extLst>
          </p:cNvPr>
          <p:cNvCxnSpPr>
            <a:cxnSpLocks/>
          </p:cNvCxnSpPr>
          <p:nvPr/>
        </p:nvCxnSpPr>
        <p:spPr bwMode="auto">
          <a:xfrm>
            <a:off x="2994008" y="2808297"/>
            <a:ext cx="0" cy="5313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43" name="Straight Connector 842">
            <a:extLst>
              <a:ext uri="{FF2B5EF4-FFF2-40B4-BE49-F238E27FC236}">
                <a16:creationId xmlns:a16="http://schemas.microsoft.com/office/drawing/2014/main" id="{E08FC3CF-4E24-702E-BDE4-0658930E44A1}"/>
              </a:ext>
            </a:extLst>
          </p:cNvPr>
          <p:cNvCxnSpPr>
            <a:cxnSpLocks/>
          </p:cNvCxnSpPr>
          <p:nvPr/>
        </p:nvCxnSpPr>
        <p:spPr bwMode="auto">
          <a:xfrm>
            <a:off x="3010706" y="2808297"/>
            <a:ext cx="0" cy="5313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44" name="Straight Connector 843">
            <a:extLst>
              <a:ext uri="{FF2B5EF4-FFF2-40B4-BE49-F238E27FC236}">
                <a16:creationId xmlns:a16="http://schemas.microsoft.com/office/drawing/2014/main" id="{8F9D4F07-29DE-7930-ED78-221338AAED91}"/>
              </a:ext>
            </a:extLst>
          </p:cNvPr>
          <p:cNvCxnSpPr>
            <a:cxnSpLocks/>
          </p:cNvCxnSpPr>
          <p:nvPr/>
        </p:nvCxnSpPr>
        <p:spPr bwMode="auto">
          <a:xfrm>
            <a:off x="3027404" y="2808297"/>
            <a:ext cx="0" cy="5313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45" name="Straight Connector 844">
            <a:extLst>
              <a:ext uri="{FF2B5EF4-FFF2-40B4-BE49-F238E27FC236}">
                <a16:creationId xmlns:a16="http://schemas.microsoft.com/office/drawing/2014/main" id="{BB7FB2D0-E241-96C4-C929-BB952A1EA75D}"/>
              </a:ext>
            </a:extLst>
          </p:cNvPr>
          <p:cNvCxnSpPr>
            <a:cxnSpLocks/>
          </p:cNvCxnSpPr>
          <p:nvPr/>
        </p:nvCxnSpPr>
        <p:spPr bwMode="auto">
          <a:xfrm>
            <a:off x="3044102" y="2830352"/>
            <a:ext cx="0" cy="3107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46" name="Straight Connector 845">
            <a:extLst>
              <a:ext uri="{FF2B5EF4-FFF2-40B4-BE49-F238E27FC236}">
                <a16:creationId xmlns:a16="http://schemas.microsoft.com/office/drawing/2014/main" id="{6EDE0F54-FD88-CED6-244B-700811F34B99}"/>
              </a:ext>
            </a:extLst>
          </p:cNvPr>
          <p:cNvCxnSpPr>
            <a:cxnSpLocks/>
          </p:cNvCxnSpPr>
          <p:nvPr/>
        </p:nvCxnSpPr>
        <p:spPr bwMode="auto">
          <a:xfrm>
            <a:off x="3060800" y="2808297"/>
            <a:ext cx="0" cy="5313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47" name="Straight Connector 846">
            <a:extLst>
              <a:ext uri="{FF2B5EF4-FFF2-40B4-BE49-F238E27FC236}">
                <a16:creationId xmlns:a16="http://schemas.microsoft.com/office/drawing/2014/main" id="{AAD00BB6-C347-36DC-68CE-DAF39B72FF9C}"/>
              </a:ext>
            </a:extLst>
          </p:cNvPr>
          <p:cNvCxnSpPr>
            <a:cxnSpLocks/>
          </p:cNvCxnSpPr>
          <p:nvPr/>
        </p:nvCxnSpPr>
        <p:spPr bwMode="auto">
          <a:xfrm>
            <a:off x="3077498" y="2808297"/>
            <a:ext cx="0" cy="6265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48" name="Straight Connector 847">
            <a:extLst>
              <a:ext uri="{FF2B5EF4-FFF2-40B4-BE49-F238E27FC236}">
                <a16:creationId xmlns:a16="http://schemas.microsoft.com/office/drawing/2014/main" id="{A130C9EA-6FF0-77AB-7235-C6000F1C6DAD}"/>
              </a:ext>
            </a:extLst>
          </p:cNvPr>
          <p:cNvCxnSpPr>
            <a:cxnSpLocks/>
          </p:cNvCxnSpPr>
          <p:nvPr/>
        </p:nvCxnSpPr>
        <p:spPr bwMode="auto">
          <a:xfrm>
            <a:off x="3094196" y="2808297"/>
            <a:ext cx="0" cy="6265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49" name="Straight Connector 848">
            <a:extLst>
              <a:ext uri="{FF2B5EF4-FFF2-40B4-BE49-F238E27FC236}">
                <a16:creationId xmlns:a16="http://schemas.microsoft.com/office/drawing/2014/main" id="{5E23307C-587C-034B-7691-08D537687E23}"/>
              </a:ext>
            </a:extLst>
          </p:cNvPr>
          <p:cNvCxnSpPr>
            <a:cxnSpLocks/>
          </p:cNvCxnSpPr>
          <p:nvPr/>
        </p:nvCxnSpPr>
        <p:spPr bwMode="auto">
          <a:xfrm>
            <a:off x="3110894" y="2830352"/>
            <a:ext cx="0" cy="4060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50" name="Straight Connector 849">
            <a:extLst>
              <a:ext uri="{FF2B5EF4-FFF2-40B4-BE49-F238E27FC236}">
                <a16:creationId xmlns:a16="http://schemas.microsoft.com/office/drawing/2014/main" id="{3924703D-8D5E-769E-F5CD-6CB0AD59BA44}"/>
              </a:ext>
            </a:extLst>
          </p:cNvPr>
          <p:cNvCxnSpPr>
            <a:cxnSpLocks/>
          </p:cNvCxnSpPr>
          <p:nvPr/>
        </p:nvCxnSpPr>
        <p:spPr bwMode="auto">
          <a:xfrm>
            <a:off x="3127592" y="2808297"/>
            <a:ext cx="0" cy="6265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51" name="Straight Connector 850">
            <a:extLst>
              <a:ext uri="{FF2B5EF4-FFF2-40B4-BE49-F238E27FC236}">
                <a16:creationId xmlns:a16="http://schemas.microsoft.com/office/drawing/2014/main" id="{324FA318-7E4A-2498-D6B2-94A00DB1777F}"/>
              </a:ext>
            </a:extLst>
          </p:cNvPr>
          <p:cNvCxnSpPr>
            <a:cxnSpLocks/>
          </p:cNvCxnSpPr>
          <p:nvPr/>
        </p:nvCxnSpPr>
        <p:spPr bwMode="auto">
          <a:xfrm>
            <a:off x="3144290" y="2830352"/>
            <a:ext cx="0" cy="4060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52" name="Straight Connector 851">
            <a:extLst>
              <a:ext uri="{FF2B5EF4-FFF2-40B4-BE49-F238E27FC236}">
                <a16:creationId xmlns:a16="http://schemas.microsoft.com/office/drawing/2014/main" id="{075D4860-28AF-ED0D-04A4-590B44FA0BC7}"/>
              </a:ext>
            </a:extLst>
          </p:cNvPr>
          <p:cNvCxnSpPr>
            <a:cxnSpLocks/>
          </p:cNvCxnSpPr>
          <p:nvPr/>
        </p:nvCxnSpPr>
        <p:spPr bwMode="auto">
          <a:xfrm>
            <a:off x="3160988" y="2808297"/>
            <a:ext cx="0" cy="6900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53" name="Straight Connector 852">
            <a:extLst>
              <a:ext uri="{FF2B5EF4-FFF2-40B4-BE49-F238E27FC236}">
                <a16:creationId xmlns:a16="http://schemas.microsoft.com/office/drawing/2014/main" id="{FE036260-28F0-8EED-604A-D3572C8A7272}"/>
              </a:ext>
            </a:extLst>
          </p:cNvPr>
          <p:cNvCxnSpPr>
            <a:cxnSpLocks/>
          </p:cNvCxnSpPr>
          <p:nvPr/>
        </p:nvCxnSpPr>
        <p:spPr bwMode="auto">
          <a:xfrm>
            <a:off x="3177686" y="2808297"/>
            <a:ext cx="0" cy="6900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54" name="Straight Connector 853">
            <a:extLst>
              <a:ext uri="{FF2B5EF4-FFF2-40B4-BE49-F238E27FC236}">
                <a16:creationId xmlns:a16="http://schemas.microsoft.com/office/drawing/2014/main" id="{4D9E4C52-7759-B2C5-FA46-5C0D2E4BD1E7}"/>
              </a:ext>
            </a:extLst>
          </p:cNvPr>
          <p:cNvCxnSpPr>
            <a:cxnSpLocks/>
          </p:cNvCxnSpPr>
          <p:nvPr/>
        </p:nvCxnSpPr>
        <p:spPr bwMode="auto">
          <a:xfrm>
            <a:off x="3194384" y="2808297"/>
            <a:ext cx="0" cy="6900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55" name="Straight Connector 854">
            <a:extLst>
              <a:ext uri="{FF2B5EF4-FFF2-40B4-BE49-F238E27FC236}">
                <a16:creationId xmlns:a16="http://schemas.microsoft.com/office/drawing/2014/main" id="{9ECB5E7C-9F37-E6EE-5964-271AC375B2C2}"/>
              </a:ext>
            </a:extLst>
          </p:cNvPr>
          <p:cNvCxnSpPr>
            <a:cxnSpLocks/>
          </p:cNvCxnSpPr>
          <p:nvPr/>
        </p:nvCxnSpPr>
        <p:spPr bwMode="auto">
          <a:xfrm>
            <a:off x="3211082" y="2830352"/>
            <a:ext cx="0" cy="46953"/>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56" name="Straight Connector 855">
            <a:extLst>
              <a:ext uri="{FF2B5EF4-FFF2-40B4-BE49-F238E27FC236}">
                <a16:creationId xmlns:a16="http://schemas.microsoft.com/office/drawing/2014/main" id="{27B25943-69AE-B896-88F8-537FEBB2CF9E}"/>
              </a:ext>
            </a:extLst>
          </p:cNvPr>
          <p:cNvCxnSpPr>
            <a:cxnSpLocks/>
          </p:cNvCxnSpPr>
          <p:nvPr/>
        </p:nvCxnSpPr>
        <p:spPr bwMode="auto">
          <a:xfrm>
            <a:off x="3227780" y="2808297"/>
            <a:ext cx="0" cy="6900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57" name="Straight Connector 856">
            <a:extLst>
              <a:ext uri="{FF2B5EF4-FFF2-40B4-BE49-F238E27FC236}">
                <a16:creationId xmlns:a16="http://schemas.microsoft.com/office/drawing/2014/main" id="{4DC8F346-D0BD-EB2C-F1F7-8A900C13B243}"/>
              </a:ext>
            </a:extLst>
          </p:cNvPr>
          <p:cNvCxnSpPr>
            <a:cxnSpLocks/>
          </p:cNvCxnSpPr>
          <p:nvPr/>
        </p:nvCxnSpPr>
        <p:spPr bwMode="auto">
          <a:xfrm>
            <a:off x="3244478" y="2808297"/>
            <a:ext cx="0" cy="6900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58" name="Straight Connector 857">
            <a:extLst>
              <a:ext uri="{FF2B5EF4-FFF2-40B4-BE49-F238E27FC236}">
                <a16:creationId xmlns:a16="http://schemas.microsoft.com/office/drawing/2014/main" id="{2104535E-29EB-9CDC-508C-BCCCEA021A83}"/>
              </a:ext>
            </a:extLst>
          </p:cNvPr>
          <p:cNvCxnSpPr>
            <a:cxnSpLocks/>
          </p:cNvCxnSpPr>
          <p:nvPr/>
        </p:nvCxnSpPr>
        <p:spPr bwMode="auto">
          <a:xfrm>
            <a:off x="3261176" y="2808297"/>
            <a:ext cx="0" cy="6900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59" name="Straight Connector 858">
            <a:extLst>
              <a:ext uri="{FF2B5EF4-FFF2-40B4-BE49-F238E27FC236}">
                <a16:creationId xmlns:a16="http://schemas.microsoft.com/office/drawing/2014/main" id="{0DCC7E19-F136-576C-3C00-47ED1DA18321}"/>
              </a:ext>
            </a:extLst>
          </p:cNvPr>
          <p:cNvCxnSpPr>
            <a:cxnSpLocks/>
          </p:cNvCxnSpPr>
          <p:nvPr/>
        </p:nvCxnSpPr>
        <p:spPr bwMode="auto">
          <a:xfrm>
            <a:off x="3277874" y="2808297"/>
            <a:ext cx="0" cy="6900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60" name="Straight Connector 859">
            <a:extLst>
              <a:ext uri="{FF2B5EF4-FFF2-40B4-BE49-F238E27FC236}">
                <a16:creationId xmlns:a16="http://schemas.microsoft.com/office/drawing/2014/main" id="{AD6D51F6-9CB8-06C3-A693-899287E7D724}"/>
              </a:ext>
            </a:extLst>
          </p:cNvPr>
          <p:cNvCxnSpPr>
            <a:cxnSpLocks/>
          </p:cNvCxnSpPr>
          <p:nvPr/>
        </p:nvCxnSpPr>
        <p:spPr bwMode="auto">
          <a:xfrm>
            <a:off x="3294572" y="2808297"/>
            <a:ext cx="0" cy="6900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861" name="Straight Connector 860">
            <a:extLst>
              <a:ext uri="{FF2B5EF4-FFF2-40B4-BE49-F238E27FC236}">
                <a16:creationId xmlns:a16="http://schemas.microsoft.com/office/drawing/2014/main" id="{586C77D0-C9CC-8CA8-B6AF-DBE164705513}"/>
              </a:ext>
            </a:extLst>
          </p:cNvPr>
          <p:cNvCxnSpPr>
            <a:cxnSpLocks/>
          </p:cNvCxnSpPr>
          <p:nvPr/>
        </p:nvCxnSpPr>
        <p:spPr bwMode="auto">
          <a:xfrm>
            <a:off x="3311270" y="2808297"/>
            <a:ext cx="0" cy="69008"/>
          </a:xfrm>
          <a:prstGeom prst="line">
            <a:avLst/>
          </a:prstGeom>
          <a:noFill/>
          <a:ln w="12700" cap="flat" cmpd="sng" algn="ctr">
            <a:solidFill>
              <a:schemeClr val="tx2">
                <a:lumMod val="90000"/>
              </a:schemeClr>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BBCA20B-0C9B-CAE4-47A6-177DE66C5BB8}"/>
              </a:ext>
            </a:extLst>
          </p:cNvPr>
          <p:cNvCxnSpPr>
            <a:cxnSpLocks/>
          </p:cNvCxnSpPr>
          <p:nvPr/>
        </p:nvCxnSpPr>
        <p:spPr bwMode="auto">
          <a:xfrm>
            <a:off x="1463674" y="3146425"/>
            <a:ext cx="3708401" cy="0"/>
          </a:xfrm>
          <a:prstGeom prst="line">
            <a:avLst/>
          </a:prstGeom>
          <a:noFill/>
          <a:ln w="28575" cap="flat" cmpd="sng" algn="ctr">
            <a:solidFill>
              <a:schemeClr val="tx2">
                <a:lumMod val="90000"/>
              </a:schemeClr>
            </a:solidFill>
            <a:prstDash val="sysDash"/>
            <a:round/>
            <a:headEnd type="none" w="med" len="med"/>
            <a:tailEnd type="none" w="med" len="med"/>
          </a:ln>
          <a:effectLst/>
        </p:spPr>
      </p:cxnSp>
      <p:grpSp>
        <p:nvGrpSpPr>
          <p:cNvPr id="28" name="Group 27">
            <a:extLst>
              <a:ext uri="{FF2B5EF4-FFF2-40B4-BE49-F238E27FC236}">
                <a16:creationId xmlns:a16="http://schemas.microsoft.com/office/drawing/2014/main" id="{48A23C6C-18E6-270F-2E01-07C7A343ACEA}"/>
              </a:ext>
            </a:extLst>
          </p:cNvPr>
          <p:cNvGrpSpPr/>
          <p:nvPr/>
        </p:nvGrpSpPr>
        <p:grpSpPr>
          <a:xfrm>
            <a:off x="1393824" y="1901410"/>
            <a:ext cx="3778251" cy="1825624"/>
            <a:chOff x="1393824" y="1958976"/>
            <a:chExt cx="3778251" cy="1825624"/>
          </a:xfrm>
        </p:grpSpPr>
        <p:sp>
          <p:nvSpPr>
            <p:cNvPr id="21" name="Freeform 20">
              <a:extLst>
                <a:ext uri="{FF2B5EF4-FFF2-40B4-BE49-F238E27FC236}">
                  <a16:creationId xmlns:a16="http://schemas.microsoft.com/office/drawing/2014/main" id="{6D6ECA7F-8F5F-C94F-9C8B-1C780B5B9B1A}"/>
                </a:ext>
              </a:extLst>
            </p:cNvPr>
            <p:cNvSpPr/>
            <p:nvPr/>
          </p:nvSpPr>
          <p:spPr bwMode="auto">
            <a:xfrm>
              <a:off x="1463674" y="1958976"/>
              <a:ext cx="45719" cy="1825624"/>
            </a:xfrm>
            <a:custGeom>
              <a:avLst/>
              <a:gdLst>
                <a:gd name="connsiteX0" fmla="*/ 0 w 0"/>
                <a:gd name="connsiteY0" fmla="*/ 0 h 1825625"/>
                <a:gd name="connsiteX1" fmla="*/ 0 w 0"/>
                <a:gd name="connsiteY1" fmla="*/ 1825625 h 1825625"/>
              </a:gdLst>
              <a:ahLst/>
              <a:cxnLst>
                <a:cxn ang="0">
                  <a:pos x="connsiteX0" y="connsiteY0"/>
                </a:cxn>
                <a:cxn ang="0">
                  <a:pos x="connsiteX1" y="connsiteY1"/>
                </a:cxn>
              </a:cxnLst>
              <a:rect l="l" t="t" r="r" b="b"/>
              <a:pathLst>
                <a:path h="1825625">
                  <a:moveTo>
                    <a:pt x="0" y="0"/>
                  </a:moveTo>
                  <a:lnTo>
                    <a:pt x="0" y="1825625"/>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23" name="Straight Connector 22">
              <a:extLst>
                <a:ext uri="{FF2B5EF4-FFF2-40B4-BE49-F238E27FC236}">
                  <a16:creationId xmlns:a16="http://schemas.microsoft.com/office/drawing/2014/main" id="{65D464C8-BB17-07E8-31CD-BFAF32A7145E}"/>
                </a:ext>
              </a:extLst>
            </p:cNvPr>
            <p:cNvCxnSpPr>
              <a:cxnSpLocks/>
            </p:cNvCxnSpPr>
            <p:nvPr/>
          </p:nvCxnSpPr>
          <p:spPr bwMode="auto">
            <a:xfrm>
              <a:off x="1393824" y="3330575"/>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2E78BBF-27C7-8431-BD71-7CA2057153FA}"/>
                </a:ext>
              </a:extLst>
            </p:cNvPr>
            <p:cNvCxnSpPr>
              <a:cxnSpLocks/>
            </p:cNvCxnSpPr>
            <p:nvPr/>
          </p:nvCxnSpPr>
          <p:spPr bwMode="auto">
            <a:xfrm>
              <a:off x="1393824" y="3784600"/>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C62683D-8C06-87B4-DCB3-337C5DD2F42D}"/>
                </a:ext>
              </a:extLst>
            </p:cNvPr>
            <p:cNvCxnSpPr>
              <a:cxnSpLocks/>
            </p:cNvCxnSpPr>
            <p:nvPr/>
          </p:nvCxnSpPr>
          <p:spPr bwMode="auto">
            <a:xfrm>
              <a:off x="1393824" y="2422525"/>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097309A-1D2D-BC5E-8538-85B05B801436}"/>
                </a:ext>
              </a:extLst>
            </p:cNvPr>
            <p:cNvCxnSpPr>
              <a:cxnSpLocks/>
            </p:cNvCxnSpPr>
            <p:nvPr/>
          </p:nvCxnSpPr>
          <p:spPr bwMode="auto">
            <a:xfrm>
              <a:off x="1393824" y="1962151"/>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78E4227-F256-F0F7-C0BF-0185A5BDD63F}"/>
                </a:ext>
              </a:extLst>
            </p:cNvPr>
            <p:cNvCxnSpPr>
              <a:cxnSpLocks/>
            </p:cNvCxnSpPr>
            <p:nvPr/>
          </p:nvCxnSpPr>
          <p:spPr bwMode="auto">
            <a:xfrm>
              <a:off x="1393824" y="2876550"/>
              <a:ext cx="3778251"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31415538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DE243-030E-A29F-2A3C-E0156322E5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EFAE2C-064E-59DB-D34A-AB526D16009C}"/>
              </a:ext>
            </a:extLst>
          </p:cNvPr>
          <p:cNvSpPr>
            <a:spLocks noGrp="1"/>
          </p:cNvSpPr>
          <p:nvPr>
            <p:ph type="title"/>
          </p:nvPr>
        </p:nvSpPr>
        <p:spPr/>
        <p:txBody>
          <a:bodyPr/>
          <a:lstStyle/>
          <a:p>
            <a:r>
              <a:rPr lang="en-US"/>
              <a:t>CABINET: Adverse Events</a:t>
            </a:r>
          </a:p>
        </p:txBody>
      </p:sp>
      <p:sp>
        <p:nvSpPr>
          <p:cNvPr id="4" name="TextBox 3">
            <a:extLst>
              <a:ext uri="{FF2B5EF4-FFF2-40B4-BE49-F238E27FC236}">
                <a16:creationId xmlns:a16="http://schemas.microsoft.com/office/drawing/2014/main" id="{F9D7D7C6-EE4A-B201-141E-F1B31688F127}"/>
              </a:ext>
            </a:extLst>
          </p:cNvPr>
          <p:cNvSpPr txBox="1"/>
          <p:nvPr/>
        </p:nvSpPr>
        <p:spPr bwMode="auto">
          <a:xfrm>
            <a:off x="411480" y="6364224"/>
            <a:ext cx="61033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a:solidFill>
                  <a:schemeClr val="bg2"/>
                </a:solidFill>
                <a:latin typeface="+mn-lt"/>
              </a:rPr>
              <a:t>Chan. Ann Oncol. 2023;35(Suppl 2):S749.</a:t>
            </a:r>
          </a:p>
        </p:txBody>
      </p:sp>
      <p:graphicFrame>
        <p:nvGraphicFramePr>
          <p:cNvPr id="7" name="Content Placeholder 6">
            <a:extLst>
              <a:ext uri="{FF2B5EF4-FFF2-40B4-BE49-F238E27FC236}">
                <a16:creationId xmlns:a16="http://schemas.microsoft.com/office/drawing/2014/main" id="{6120B43F-51DF-3159-A700-8EB3BDBBF986}"/>
              </a:ext>
            </a:extLst>
          </p:cNvPr>
          <p:cNvGraphicFramePr>
            <a:graphicFrameLocks noGrp="1"/>
          </p:cNvGraphicFramePr>
          <p:nvPr>
            <p:ph idx="1"/>
            <p:extLst>
              <p:ext uri="{D42A27DB-BD31-4B8C-83A1-F6EECF244321}">
                <p14:modId xmlns:p14="http://schemas.microsoft.com/office/powerpoint/2010/main" val="2978115698"/>
              </p:ext>
            </p:extLst>
          </p:nvPr>
        </p:nvGraphicFramePr>
        <p:xfrm>
          <a:off x="505732" y="1601086"/>
          <a:ext cx="11267170" cy="3596640"/>
        </p:xfrm>
        <a:graphic>
          <a:graphicData uri="http://schemas.openxmlformats.org/drawingml/2006/table">
            <a:tbl>
              <a:tblPr firstRow="1" bandRow="1">
                <a:tableStyleId>{F5AB1C69-6EDB-4FF4-983F-18BD219EF322}</a:tableStyleId>
              </a:tblPr>
              <a:tblGrid>
                <a:gridCol w="1355538">
                  <a:extLst>
                    <a:ext uri="{9D8B030D-6E8A-4147-A177-3AD203B41FA5}">
                      <a16:colId xmlns:a16="http://schemas.microsoft.com/office/drawing/2014/main" val="2853610307"/>
                    </a:ext>
                  </a:extLst>
                </a:gridCol>
                <a:gridCol w="1238954">
                  <a:extLst>
                    <a:ext uri="{9D8B030D-6E8A-4147-A177-3AD203B41FA5}">
                      <a16:colId xmlns:a16="http://schemas.microsoft.com/office/drawing/2014/main" val="2851603265"/>
                    </a:ext>
                  </a:extLst>
                </a:gridCol>
                <a:gridCol w="1238954">
                  <a:extLst>
                    <a:ext uri="{9D8B030D-6E8A-4147-A177-3AD203B41FA5}">
                      <a16:colId xmlns:a16="http://schemas.microsoft.com/office/drawing/2014/main" val="2340169046"/>
                    </a:ext>
                  </a:extLst>
                </a:gridCol>
                <a:gridCol w="1238954">
                  <a:extLst>
                    <a:ext uri="{9D8B030D-6E8A-4147-A177-3AD203B41FA5}">
                      <a16:colId xmlns:a16="http://schemas.microsoft.com/office/drawing/2014/main" val="3014707683"/>
                    </a:ext>
                  </a:extLst>
                </a:gridCol>
                <a:gridCol w="1238954">
                  <a:extLst>
                    <a:ext uri="{9D8B030D-6E8A-4147-A177-3AD203B41FA5}">
                      <a16:colId xmlns:a16="http://schemas.microsoft.com/office/drawing/2014/main" val="2866998465"/>
                    </a:ext>
                  </a:extLst>
                </a:gridCol>
                <a:gridCol w="1238954">
                  <a:extLst>
                    <a:ext uri="{9D8B030D-6E8A-4147-A177-3AD203B41FA5}">
                      <a16:colId xmlns:a16="http://schemas.microsoft.com/office/drawing/2014/main" val="1109841514"/>
                    </a:ext>
                  </a:extLst>
                </a:gridCol>
                <a:gridCol w="1238954">
                  <a:extLst>
                    <a:ext uri="{9D8B030D-6E8A-4147-A177-3AD203B41FA5}">
                      <a16:colId xmlns:a16="http://schemas.microsoft.com/office/drawing/2014/main" val="2682440496"/>
                    </a:ext>
                  </a:extLst>
                </a:gridCol>
                <a:gridCol w="1238954">
                  <a:extLst>
                    <a:ext uri="{9D8B030D-6E8A-4147-A177-3AD203B41FA5}">
                      <a16:colId xmlns:a16="http://schemas.microsoft.com/office/drawing/2014/main" val="291641116"/>
                    </a:ext>
                  </a:extLst>
                </a:gridCol>
                <a:gridCol w="1238954">
                  <a:extLst>
                    <a:ext uri="{9D8B030D-6E8A-4147-A177-3AD203B41FA5}">
                      <a16:colId xmlns:a16="http://schemas.microsoft.com/office/drawing/2014/main" val="2347909049"/>
                    </a:ext>
                  </a:extLst>
                </a:gridCol>
              </a:tblGrid>
              <a:tr h="145724">
                <a:tc gridSpan="9">
                  <a:txBody>
                    <a:bodyPr/>
                    <a:lstStyle/>
                    <a:p>
                      <a:r>
                        <a:rPr lang="en-US" sz="1600"/>
                        <a:t>TRAEs</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2645793279"/>
                  </a:ext>
                </a:extLst>
              </a:tr>
              <a:tr h="145724">
                <a:tc rowSpan="3">
                  <a:txBody>
                    <a:bodyPr/>
                    <a:lstStyle/>
                    <a:p>
                      <a:pPr algn="l"/>
                      <a:r>
                        <a:rPr lang="en-US" sz="1600" b="1">
                          <a:solidFill>
                            <a:schemeClr val="tx1"/>
                          </a:solidFill>
                        </a:rPr>
                        <a:t>Adverse Events n (%)</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gridSpan="4">
                  <a:txBody>
                    <a:bodyPr/>
                    <a:lstStyle/>
                    <a:p>
                      <a:pPr algn="ctr"/>
                      <a:r>
                        <a:rPr lang="en-US" sz="1600" b="1">
                          <a:solidFill>
                            <a:schemeClr val="tx1"/>
                          </a:solidFill>
                        </a:rPr>
                        <a:t>Extrapancreatic NET Cohort</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hMerge="1">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hMerge="1">
                  <a:txBody>
                    <a:bodyPr/>
                    <a:lstStyle/>
                    <a:p>
                      <a:endParaRPr lang="en-US"/>
                    </a:p>
                  </a:txBody>
                  <a:tcPr/>
                </a:tc>
                <a:tc gridSpan="4">
                  <a:txBody>
                    <a:bodyPr/>
                    <a:lstStyle/>
                    <a:p>
                      <a:pPr algn="ctr"/>
                      <a:r>
                        <a:rPr lang="en-US" sz="1600" b="1">
                          <a:solidFill>
                            <a:schemeClr val="tx1"/>
                          </a:solidFill>
                        </a:rPr>
                        <a:t>Pancreatic NET Cohort</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hMerge="1">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3262234555"/>
                  </a:ext>
                </a:extLst>
              </a:tr>
              <a:tr h="145724">
                <a:tc vMerge="1">
                  <a:txBody>
                    <a:bodyPr/>
                    <a:lstStyle/>
                    <a:p>
                      <a:endParaRPr lang="en-US">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pPr algn="ctr"/>
                      <a:r>
                        <a:rPr lang="en-US" sz="1600">
                          <a:solidFill>
                            <a:schemeClr val="tx1"/>
                          </a:solidFill>
                        </a:rPr>
                        <a:t>Cabozantinib (n = 132)</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gridSpan="2">
                  <a:txBody>
                    <a:bodyPr/>
                    <a:lstStyle/>
                    <a:p>
                      <a:pPr algn="ctr"/>
                      <a:r>
                        <a:rPr lang="en-US" sz="1600">
                          <a:solidFill>
                            <a:schemeClr val="tx1"/>
                          </a:solidFill>
                        </a:rPr>
                        <a:t>Placebo (n = 67)</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gridSpan="2">
                  <a:txBody>
                    <a:bodyPr/>
                    <a:lstStyle/>
                    <a:p>
                      <a:pPr algn="ctr"/>
                      <a:r>
                        <a:rPr lang="en-US" sz="1600">
                          <a:solidFill>
                            <a:schemeClr val="tx1"/>
                          </a:solidFill>
                        </a:rPr>
                        <a:t>Cabozantinib (n = 63)</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gridSpan="2">
                  <a:txBody>
                    <a:bodyPr/>
                    <a:lstStyle/>
                    <a:p>
                      <a:pPr algn="ctr"/>
                      <a:r>
                        <a:rPr lang="en-US" sz="1600">
                          <a:solidFill>
                            <a:schemeClr val="tx1"/>
                          </a:solidFill>
                        </a:rPr>
                        <a:t>Placebo (n = 31)</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1498931346"/>
                  </a:ext>
                </a:extLst>
              </a:tr>
              <a:tr h="145724">
                <a:tc vMerge="1">
                  <a:txBody>
                    <a:bodyPr/>
                    <a:lstStyle/>
                    <a:p>
                      <a:pPr algn="l"/>
                      <a:endParaRPr lang="en-US" sz="160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sz="1600">
                          <a:solidFill>
                            <a:schemeClr val="tx1"/>
                          </a:solidFill>
                        </a:rPr>
                        <a:t>Any Grade</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a:solidFill>
                            <a:schemeClr val="tx1"/>
                          </a:solidFill>
                        </a:rPr>
                        <a:t>Grade 3-5</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a:solidFill>
                            <a:schemeClr val="tx1"/>
                          </a:solidFill>
                        </a:rPr>
                        <a:t>Any Grade</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a:solidFill>
                            <a:schemeClr val="tx1"/>
                          </a:solidFill>
                        </a:rPr>
                        <a:t>Grade 3-5</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a:solidFill>
                            <a:schemeClr val="tx1"/>
                          </a:solidFill>
                        </a:rPr>
                        <a:t>Any Grade</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a:solidFill>
                            <a:schemeClr val="tx1"/>
                          </a:solidFill>
                        </a:rPr>
                        <a:t>Grade 3-5</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a:solidFill>
                            <a:schemeClr val="tx1"/>
                          </a:solidFill>
                        </a:rPr>
                        <a:t>Any Grade</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a:solidFill>
                            <a:schemeClr val="tx1"/>
                          </a:solidFill>
                        </a:rPr>
                        <a:t>Grade 3-5</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101012941"/>
                  </a:ext>
                </a:extLst>
              </a:tr>
              <a:tr h="2275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rPr>
                        <a:t>Any TRAE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130 (98)</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82 (62)</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55 (82)</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18 (27)</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62 (98)</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41 (65)</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26 (84)</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7 (23)</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644042706"/>
                  </a:ext>
                </a:extLst>
              </a:tr>
              <a:tr h="145724">
                <a:tc>
                  <a:txBody>
                    <a:bodyPr/>
                    <a:lstStyle/>
                    <a:p>
                      <a:pPr algn="l"/>
                      <a:r>
                        <a:rPr lang="en-US" sz="1600">
                          <a:solidFill>
                            <a:schemeClr val="bg1"/>
                          </a:solidFill>
                        </a:rPr>
                        <a:t>Fatigue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82 (62)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17 (13)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28 (42)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5 (7)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47 (75)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7 (11)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10 (32)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1 (3)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528426113"/>
                  </a:ext>
                </a:extLst>
              </a:tr>
              <a:tr h="145724">
                <a:tc>
                  <a:txBody>
                    <a:bodyPr/>
                    <a:lstStyle/>
                    <a:p>
                      <a:pPr algn="l"/>
                      <a:r>
                        <a:rPr lang="en-US" sz="1600">
                          <a:solidFill>
                            <a:schemeClr val="bg1"/>
                          </a:solidFill>
                        </a:rPr>
                        <a:t>Diarrhea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74 (56)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14 (11)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20 (30)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3 (4)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37 (59)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4 (6)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4 (13)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065078581"/>
                  </a:ext>
                </a:extLst>
              </a:tr>
              <a:tr h="145724">
                <a:tc>
                  <a:txBody>
                    <a:bodyPr/>
                    <a:lstStyle/>
                    <a:p>
                      <a:pPr algn="l"/>
                      <a:r>
                        <a:rPr lang="en-US" sz="1600">
                          <a:solidFill>
                            <a:schemeClr val="bg1"/>
                          </a:solidFill>
                        </a:rPr>
                        <a:t>Hypertension</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70 (53)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28 (21)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13 (19)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2 (3)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36 (57)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14 (22)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7 (23)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3 (10)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417562202"/>
                  </a:ext>
                </a:extLst>
              </a:tr>
              <a:tr h="227569">
                <a:tc>
                  <a:txBody>
                    <a:bodyPr/>
                    <a:lstStyle/>
                    <a:p>
                      <a:pPr algn="l"/>
                      <a:r>
                        <a:rPr lang="en-US" sz="1600">
                          <a:solidFill>
                            <a:schemeClr val="bg1"/>
                          </a:solidFill>
                        </a:rPr>
                        <a:t>Thrombo-cytopenia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62 (47)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1 (1)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5 (7)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1 (1)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21 (33)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rPr>
                        <a:t>3 (10)</a:t>
                      </a:r>
                    </a:p>
                    <a:p>
                      <a:pPr algn="ctr"/>
                      <a:endParaRPr lang="en-US" sz="160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4162102698"/>
                  </a:ext>
                </a:extLst>
              </a:tr>
              <a:tr h="145724">
                <a:tc>
                  <a:txBody>
                    <a:bodyPr/>
                    <a:lstStyle/>
                    <a:p>
                      <a:pPr algn="l"/>
                      <a:r>
                        <a:rPr lang="en-US" sz="1600">
                          <a:solidFill>
                            <a:schemeClr val="bg1"/>
                          </a:solidFill>
                        </a:rPr>
                        <a:t>Nausea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46 (35)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2 (2)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10 (15)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24 (38)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5 (8)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7 (23)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a:solidFill>
                            <a:schemeClr val="bg1"/>
                          </a:solidFill>
                        </a:rPr>
                        <a:t>1 (3)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610566403"/>
                  </a:ext>
                </a:extLst>
              </a:tr>
            </a:tbl>
          </a:graphicData>
        </a:graphic>
      </p:graphicFrame>
    </p:spTree>
    <p:extLst>
      <p:ext uri="{BB962C8B-B14F-4D97-AF65-F5344CB8AC3E}">
        <p14:creationId xmlns:p14="http://schemas.microsoft.com/office/powerpoint/2010/main" val="15367842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A5BC1-E2C6-1DDC-2436-DC0766ED8D48}"/>
              </a:ext>
            </a:extLst>
          </p:cNvPr>
          <p:cNvSpPr>
            <a:spLocks noGrp="1"/>
          </p:cNvSpPr>
          <p:nvPr>
            <p:ph type="title"/>
          </p:nvPr>
        </p:nvSpPr>
        <p:spPr/>
        <p:txBody>
          <a:bodyPr/>
          <a:lstStyle/>
          <a:p>
            <a:r>
              <a:rPr lang="en-US"/>
              <a:t>Conclusions</a:t>
            </a:r>
          </a:p>
        </p:txBody>
      </p:sp>
      <p:sp>
        <p:nvSpPr>
          <p:cNvPr id="3" name="Content Placeholder 2">
            <a:extLst>
              <a:ext uri="{FF2B5EF4-FFF2-40B4-BE49-F238E27FC236}">
                <a16:creationId xmlns:a16="http://schemas.microsoft.com/office/drawing/2014/main" id="{AE7B47B7-61F2-0EAF-20B4-712D8AA9B91F}"/>
              </a:ext>
            </a:extLst>
          </p:cNvPr>
          <p:cNvSpPr>
            <a:spLocks noGrp="1"/>
          </p:cNvSpPr>
          <p:nvPr>
            <p:ph idx="1"/>
          </p:nvPr>
        </p:nvSpPr>
        <p:spPr/>
        <p:txBody>
          <a:bodyPr/>
          <a:lstStyle/>
          <a:p>
            <a:pPr marL="514350" indent="-514350">
              <a:buAutoNum type="arabicPeriod"/>
            </a:pPr>
            <a:r>
              <a:rPr lang="en-US"/>
              <a:t>Optimal sequencing of systemic and liver-directed therapies is complicated given absence of trials comparing active treatments and lack of study power to assess OS impact</a:t>
            </a:r>
          </a:p>
          <a:p>
            <a:pPr marL="514350" indent="-514350">
              <a:buAutoNum type="arabicPeriod"/>
            </a:pPr>
            <a:r>
              <a:rPr lang="en-US"/>
              <a:t>NETTER 2 offers new option of first-line </a:t>
            </a:r>
            <a:r>
              <a:rPr lang="en-US" baseline="30000"/>
              <a:t>177</a:t>
            </a:r>
            <a:r>
              <a:rPr lang="en-US"/>
              <a:t>Lu-Dotatate for appropriate patients with metastatic GEP-NET and Ki-67 ≥10%</a:t>
            </a:r>
          </a:p>
          <a:p>
            <a:pPr marL="514350" indent="-514350">
              <a:buAutoNum type="arabicPeriod"/>
            </a:pPr>
            <a:r>
              <a:rPr lang="en-US" err="1"/>
              <a:t>Cabozantinib</a:t>
            </a:r>
            <a:r>
              <a:rPr lang="en-US"/>
              <a:t> recently shown to improve PFS compared to placebo in progressive GEP-NETs </a:t>
            </a:r>
          </a:p>
          <a:p>
            <a:pPr marL="914400" lvl="1" indent="-514350">
              <a:buAutoNum type="arabicPeriod"/>
            </a:pPr>
            <a:r>
              <a:rPr lang="en-US"/>
              <a:t>Not approved for this indication as of December 27, 2024.</a:t>
            </a:r>
          </a:p>
        </p:txBody>
      </p:sp>
    </p:spTree>
    <p:extLst>
      <p:ext uri="{BB962C8B-B14F-4D97-AF65-F5344CB8AC3E}">
        <p14:creationId xmlns:p14="http://schemas.microsoft.com/office/powerpoint/2010/main" val="13005603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9A764-AFD6-1AA7-8D30-91D37F9B3BFA}"/>
              </a:ext>
            </a:extLst>
          </p:cNvPr>
          <p:cNvSpPr>
            <a:spLocks noGrp="1"/>
          </p:cNvSpPr>
          <p:nvPr>
            <p:ph type="title"/>
          </p:nvPr>
        </p:nvSpPr>
        <p:spPr/>
        <p:txBody>
          <a:bodyPr/>
          <a:lstStyle/>
          <a:p>
            <a:r>
              <a:rPr lang="en-US"/>
              <a:t>NEN Experts and Expert NEN Centers</a:t>
            </a:r>
          </a:p>
        </p:txBody>
      </p:sp>
      <p:sp>
        <p:nvSpPr>
          <p:cNvPr id="3" name="Content Placeholder 2">
            <a:extLst>
              <a:ext uri="{FF2B5EF4-FFF2-40B4-BE49-F238E27FC236}">
                <a16:creationId xmlns:a16="http://schemas.microsoft.com/office/drawing/2014/main" id="{969C7D1C-6906-3F5A-520E-8FDFF4A233CE}"/>
              </a:ext>
            </a:extLst>
          </p:cNvPr>
          <p:cNvSpPr>
            <a:spLocks noGrp="1"/>
          </p:cNvSpPr>
          <p:nvPr>
            <p:ph idx="1"/>
          </p:nvPr>
        </p:nvSpPr>
        <p:spPr/>
        <p:txBody>
          <a:bodyPr/>
          <a:lstStyle/>
          <a:p>
            <a:pPr>
              <a:spcAft>
                <a:spcPts val="0"/>
              </a:spcAft>
            </a:pPr>
            <a:r>
              <a:rPr lang="en-US" sz="2400"/>
              <a:t>There is no standard definition of a NEN expert</a:t>
            </a:r>
          </a:p>
          <a:p>
            <a:pPr lvl="1">
              <a:spcAft>
                <a:spcPts val="0"/>
              </a:spcAft>
            </a:pPr>
            <a:r>
              <a:rPr lang="en-US" sz="2200"/>
              <a:t>Someone who sees a lot of patients with NEN (but how many are “a lot”…?)</a:t>
            </a:r>
          </a:p>
          <a:p>
            <a:pPr lvl="1">
              <a:spcAft>
                <a:spcPts val="0"/>
              </a:spcAft>
            </a:pPr>
            <a:r>
              <a:rPr lang="en-US" sz="2200"/>
              <a:t>Many NEN experts are very active in NEN research</a:t>
            </a:r>
          </a:p>
          <a:p>
            <a:pPr>
              <a:spcAft>
                <a:spcPts val="0"/>
              </a:spcAft>
            </a:pPr>
            <a:r>
              <a:rPr lang="en-US" sz="2400"/>
              <a:t>Similarly, there is no standard definition for an expert NEN center</a:t>
            </a:r>
          </a:p>
          <a:p>
            <a:pPr lvl="1">
              <a:spcAft>
                <a:spcPts val="0"/>
              </a:spcAft>
            </a:pPr>
            <a:r>
              <a:rPr lang="en-US" sz="2200"/>
              <a:t>Europe has a well-defined definition for NEN Centers of Excellence</a:t>
            </a:r>
          </a:p>
          <a:p>
            <a:pPr lvl="2">
              <a:spcAft>
                <a:spcPts val="0"/>
              </a:spcAft>
              <a:buFont typeface="Wingdings" panose="05000000000000000000" pitchFamily="2" charset="2"/>
              <a:buChar char="§"/>
            </a:pPr>
            <a:r>
              <a:rPr lang="en-US" sz="2000"/>
              <a:t>No such definitions exist in the US </a:t>
            </a:r>
          </a:p>
          <a:p>
            <a:pPr>
              <a:spcAft>
                <a:spcPts val="0"/>
              </a:spcAft>
            </a:pPr>
            <a:r>
              <a:rPr lang="en-US" sz="2400"/>
              <a:t>As NEN medicine is a complex, multidisciplinary activity, your entire team needs to be good</a:t>
            </a:r>
          </a:p>
          <a:p>
            <a:pPr lvl="1">
              <a:spcAft>
                <a:spcPts val="0"/>
              </a:spcAft>
            </a:pPr>
            <a:r>
              <a:rPr lang="en-US" sz="2200"/>
              <a:t>Your team is only as good as its weakest link…</a:t>
            </a:r>
          </a:p>
          <a:p>
            <a:pPr>
              <a:spcAft>
                <a:spcPts val="0"/>
              </a:spcAft>
            </a:pPr>
            <a:r>
              <a:rPr lang="en-US" sz="2400"/>
              <a:t>How does one find a NEN Expert Center…?</a:t>
            </a:r>
          </a:p>
          <a:p>
            <a:pPr lvl="1">
              <a:spcAft>
                <a:spcPts val="0"/>
              </a:spcAft>
            </a:pPr>
            <a:r>
              <a:rPr lang="en-US" sz="2200"/>
              <a:t>Some lists exist but they do not use standard criteria</a:t>
            </a:r>
          </a:p>
          <a:p>
            <a:pPr lvl="1">
              <a:spcAft>
                <a:spcPts val="0"/>
              </a:spcAft>
            </a:pPr>
            <a:r>
              <a:rPr lang="en-US" sz="2200"/>
              <a:t>Patient advocacy groups and networks are extremely helpful</a:t>
            </a:r>
          </a:p>
        </p:txBody>
      </p:sp>
    </p:spTree>
    <p:extLst>
      <p:ext uri="{BB962C8B-B14F-4D97-AF65-F5344CB8AC3E}">
        <p14:creationId xmlns:p14="http://schemas.microsoft.com/office/powerpoint/2010/main" val="1710701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9ADE6-E48E-F02C-F9E4-42913DC1C18D}"/>
              </a:ext>
            </a:extLst>
          </p:cNvPr>
          <p:cNvSpPr>
            <a:spLocks noGrp="1"/>
          </p:cNvSpPr>
          <p:nvPr>
            <p:ph type="title"/>
          </p:nvPr>
        </p:nvSpPr>
        <p:spPr/>
        <p:txBody>
          <a:bodyPr/>
          <a:lstStyle/>
          <a:p>
            <a:r>
              <a:rPr lang="en-US"/>
              <a:t>Why See a NEN Expert?</a:t>
            </a:r>
          </a:p>
        </p:txBody>
      </p:sp>
      <p:sp>
        <p:nvSpPr>
          <p:cNvPr id="3" name="Content Placeholder 2">
            <a:extLst>
              <a:ext uri="{FF2B5EF4-FFF2-40B4-BE49-F238E27FC236}">
                <a16:creationId xmlns:a16="http://schemas.microsoft.com/office/drawing/2014/main" id="{8E67E51A-4BEF-1D22-7B81-5C505FA08C4D}"/>
              </a:ext>
            </a:extLst>
          </p:cNvPr>
          <p:cNvSpPr>
            <a:spLocks noGrp="1"/>
          </p:cNvSpPr>
          <p:nvPr>
            <p:ph idx="1"/>
          </p:nvPr>
        </p:nvSpPr>
        <p:spPr/>
        <p:txBody>
          <a:bodyPr/>
          <a:lstStyle/>
          <a:p>
            <a:pPr>
              <a:spcAft>
                <a:spcPts val="0"/>
              </a:spcAft>
            </a:pPr>
            <a:r>
              <a:rPr lang="en-US"/>
              <a:t>NENs are uncommon tumors and most oncologists have limited experience with them</a:t>
            </a:r>
          </a:p>
          <a:p>
            <a:pPr>
              <a:spcAft>
                <a:spcPts val="0"/>
              </a:spcAft>
            </a:pPr>
            <a:r>
              <a:rPr lang="en-US"/>
              <a:t>A NEN expert may have access to services not available to community oncologists such as expert pathologists, advanced imaging, specialized surgery and other medical specialties as well as a tumor board</a:t>
            </a:r>
          </a:p>
          <a:p>
            <a:pPr>
              <a:spcAft>
                <a:spcPts val="0"/>
              </a:spcAft>
            </a:pPr>
            <a:r>
              <a:rPr lang="en-US"/>
              <a:t>Not everyone needs to see a NET expert at every visit</a:t>
            </a:r>
          </a:p>
          <a:p>
            <a:pPr>
              <a:spcAft>
                <a:spcPts val="0"/>
              </a:spcAft>
            </a:pPr>
            <a:r>
              <a:rPr lang="en-US"/>
              <a:t>A collaboration with community oncologists is preferred </a:t>
            </a:r>
          </a:p>
          <a:p>
            <a:pPr lvl="1">
              <a:spcAft>
                <a:spcPts val="0"/>
              </a:spcAft>
            </a:pPr>
            <a:r>
              <a:rPr lang="en-US"/>
              <a:t>Intermittent visits to a NEN center, as often as needed, may be all that is required</a:t>
            </a:r>
          </a:p>
          <a:p>
            <a:pPr lvl="1">
              <a:spcAft>
                <a:spcPts val="0"/>
              </a:spcAft>
            </a:pPr>
            <a:r>
              <a:rPr lang="en-US"/>
              <a:t>A return to a NEN center is advisable at major forks in the road such as cancer progression and proposed change in therapy</a:t>
            </a:r>
          </a:p>
          <a:p>
            <a:pPr>
              <a:spcAft>
                <a:spcPts val="0"/>
              </a:spcAft>
            </a:pPr>
            <a:endParaRPr lang="en-US"/>
          </a:p>
        </p:txBody>
      </p:sp>
    </p:spTree>
    <p:extLst>
      <p:ext uri="{BB962C8B-B14F-4D97-AF65-F5344CB8AC3E}">
        <p14:creationId xmlns:p14="http://schemas.microsoft.com/office/powerpoint/2010/main" val="25188840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55067-4826-B3DB-29A7-D0CF2C527615}"/>
              </a:ext>
            </a:extLst>
          </p:cNvPr>
          <p:cNvSpPr>
            <a:spLocks noGrp="1"/>
          </p:cNvSpPr>
          <p:nvPr>
            <p:ph type="title"/>
          </p:nvPr>
        </p:nvSpPr>
        <p:spPr/>
        <p:txBody>
          <a:bodyPr/>
          <a:lstStyle/>
          <a:p>
            <a:r>
              <a:rPr lang="en-US"/>
              <a:t>Patients Should Ask Their Doctors These Questions</a:t>
            </a:r>
          </a:p>
        </p:txBody>
      </p:sp>
      <p:sp>
        <p:nvSpPr>
          <p:cNvPr id="3" name="Content Placeholder 2">
            <a:extLst>
              <a:ext uri="{FF2B5EF4-FFF2-40B4-BE49-F238E27FC236}">
                <a16:creationId xmlns:a16="http://schemas.microsoft.com/office/drawing/2014/main" id="{81367A7A-A513-9FE3-CF17-F011833F3FDA}"/>
              </a:ext>
            </a:extLst>
          </p:cNvPr>
          <p:cNvSpPr>
            <a:spLocks noGrp="1"/>
          </p:cNvSpPr>
          <p:nvPr>
            <p:ph idx="1"/>
          </p:nvPr>
        </p:nvSpPr>
        <p:spPr/>
        <p:txBody>
          <a:bodyPr/>
          <a:lstStyle/>
          <a:p>
            <a:pPr marL="548640" indent="-548640">
              <a:spcAft>
                <a:spcPts val="0"/>
              </a:spcAft>
              <a:buFont typeface="+mj-lt"/>
              <a:buAutoNum type="arabicPeriod"/>
            </a:pPr>
            <a:r>
              <a:rPr lang="en-US" sz="2600"/>
              <a:t>What is your experience managing patients with NENs?</a:t>
            </a:r>
          </a:p>
          <a:p>
            <a:pPr lvl="1">
              <a:spcAft>
                <a:spcPts val="0"/>
              </a:spcAft>
            </a:pPr>
            <a:r>
              <a:rPr lang="en-US" sz="2400"/>
              <a:t>NENs are uncommon and even the busiest oncologists may not have much experience</a:t>
            </a:r>
          </a:p>
          <a:p>
            <a:pPr marL="548640" indent="-548640">
              <a:spcAft>
                <a:spcPts val="0"/>
              </a:spcAft>
              <a:buFont typeface="+mj-lt"/>
              <a:buAutoNum type="arabicPeriod"/>
            </a:pPr>
            <a:r>
              <a:rPr lang="en-US" sz="2600"/>
              <a:t>Are you sure we have the correct diagnosis?</a:t>
            </a:r>
          </a:p>
          <a:p>
            <a:pPr marL="548640" indent="-548640">
              <a:spcAft>
                <a:spcPts val="0"/>
              </a:spcAft>
              <a:buFont typeface="+mj-lt"/>
              <a:buAutoNum type="arabicPeriod"/>
            </a:pPr>
            <a:r>
              <a:rPr lang="en-US" sz="2600"/>
              <a:t>Are there any more tests needed?</a:t>
            </a:r>
          </a:p>
          <a:p>
            <a:pPr lvl="1">
              <a:spcAft>
                <a:spcPts val="0"/>
              </a:spcAft>
            </a:pPr>
            <a:r>
              <a:rPr lang="en-US" sz="2400"/>
              <a:t>Has the staging and other workup been completed?</a:t>
            </a:r>
          </a:p>
          <a:p>
            <a:pPr marL="548640" indent="-548640">
              <a:spcAft>
                <a:spcPts val="0"/>
              </a:spcAft>
              <a:buFont typeface="+mj-lt"/>
              <a:buAutoNum type="arabicPeriod"/>
            </a:pPr>
            <a:r>
              <a:rPr lang="en-US" sz="2600"/>
              <a:t>Should I seek out an expert in management of NENs?</a:t>
            </a:r>
          </a:p>
          <a:p>
            <a:pPr lvl="1">
              <a:spcAft>
                <a:spcPts val="0"/>
              </a:spcAft>
            </a:pPr>
            <a:r>
              <a:rPr lang="en-US" sz="2400"/>
              <a:t>This is a very important question to ask</a:t>
            </a:r>
          </a:p>
          <a:p>
            <a:pPr marL="548640" indent="-548640">
              <a:spcAft>
                <a:spcPts val="0"/>
              </a:spcAft>
              <a:buFont typeface="+mj-lt"/>
              <a:buAutoNum type="arabicPeriod"/>
            </a:pPr>
            <a:r>
              <a:rPr lang="en-US" sz="2600"/>
              <a:t>If I get a NEN expert opinion, are you willing to work with that person?</a:t>
            </a:r>
          </a:p>
          <a:p>
            <a:pPr lvl="1">
              <a:spcAft>
                <a:spcPts val="0"/>
              </a:spcAft>
            </a:pPr>
            <a:r>
              <a:rPr lang="en-US" sz="2400"/>
              <a:t>If the answer is “NO”, find another oncologist…</a:t>
            </a:r>
          </a:p>
        </p:txBody>
      </p:sp>
    </p:spTree>
    <p:extLst>
      <p:ext uri="{BB962C8B-B14F-4D97-AF65-F5344CB8AC3E}">
        <p14:creationId xmlns:p14="http://schemas.microsoft.com/office/powerpoint/2010/main" val="8842114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A1841-5198-259E-7737-FB34A9711223}"/>
              </a:ext>
            </a:extLst>
          </p:cNvPr>
          <p:cNvSpPr>
            <a:spLocks noGrp="1"/>
          </p:cNvSpPr>
          <p:nvPr>
            <p:ph type="title"/>
          </p:nvPr>
        </p:nvSpPr>
        <p:spPr/>
        <p:txBody>
          <a:bodyPr/>
          <a:lstStyle/>
          <a:p>
            <a:r>
              <a:rPr lang="en-US"/>
              <a:t>The Role of the NEN Expert Center</a:t>
            </a:r>
          </a:p>
        </p:txBody>
      </p:sp>
      <p:sp>
        <p:nvSpPr>
          <p:cNvPr id="3" name="Content Placeholder 2">
            <a:extLst>
              <a:ext uri="{FF2B5EF4-FFF2-40B4-BE49-F238E27FC236}">
                <a16:creationId xmlns:a16="http://schemas.microsoft.com/office/drawing/2014/main" id="{7F9A0DA4-7542-3BBA-1B9D-ED7B110085AE}"/>
              </a:ext>
            </a:extLst>
          </p:cNvPr>
          <p:cNvSpPr>
            <a:spLocks noGrp="1"/>
          </p:cNvSpPr>
          <p:nvPr>
            <p:ph idx="1"/>
          </p:nvPr>
        </p:nvSpPr>
        <p:spPr>
          <a:xfrm>
            <a:off x="604675" y="1456341"/>
            <a:ext cx="10877529" cy="4650686"/>
          </a:xfrm>
        </p:spPr>
        <p:txBody>
          <a:bodyPr/>
          <a:lstStyle/>
          <a:p>
            <a:pPr>
              <a:spcAft>
                <a:spcPts val="0"/>
              </a:spcAft>
            </a:pPr>
            <a:r>
              <a:rPr lang="en-US" sz="2400"/>
              <a:t>To confirm that the diagnosis is correct and that the plan is good</a:t>
            </a:r>
          </a:p>
          <a:p>
            <a:pPr lvl="1">
              <a:spcAft>
                <a:spcPts val="0"/>
              </a:spcAft>
            </a:pPr>
            <a:r>
              <a:rPr lang="en-US" sz="2200"/>
              <a:t>Up to 25% of patients with NENs will have a change in the diagnosis and/or the plan after an expert opinion</a:t>
            </a:r>
          </a:p>
          <a:p>
            <a:pPr>
              <a:spcAft>
                <a:spcPts val="0"/>
              </a:spcAft>
            </a:pPr>
            <a:r>
              <a:rPr lang="en-US" sz="2400"/>
              <a:t>To be available at crucial timepoints in the patient’s journey</a:t>
            </a:r>
          </a:p>
          <a:p>
            <a:pPr lvl="1">
              <a:spcAft>
                <a:spcPts val="0"/>
              </a:spcAft>
            </a:pPr>
            <a:r>
              <a:rPr lang="en-US" sz="2200"/>
              <a:t>Many community oncologists are outstanding NEN doctors</a:t>
            </a:r>
          </a:p>
          <a:p>
            <a:pPr lvl="2">
              <a:spcAft>
                <a:spcPts val="0"/>
              </a:spcAft>
              <a:buFont typeface="Wingdings" panose="05000000000000000000" pitchFamily="2" charset="2"/>
              <a:buChar char="§"/>
            </a:pPr>
            <a:r>
              <a:rPr lang="en-US" sz="2000"/>
              <a:t>I always prefer teaming up with community doctors if I can</a:t>
            </a:r>
          </a:p>
          <a:p>
            <a:pPr lvl="2">
              <a:spcAft>
                <a:spcPts val="0"/>
              </a:spcAft>
              <a:buFont typeface="Wingdings" panose="05000000000000000000" pitchFamily="2" charset="2"/>
              <a:buChar char="§"/>
            </a:pPr>
            <a:r>
              <a:rPr lang="en-US" sz="2000"/>
              <a:t>Most of what I recommend can be done every bit as well in the community</a:t>
            </a:r>
          </a:p>
          <a:p>
            <a:pPr lvl="1">
              <a:spcAft>
                <a:spcPts val="0"/>
              </a:spcAft>
            </a:pPr>
            <a:r>
              <a:rPr lang="en-US" sz="2400"/>
              <a:t>Expert NEN centers may have access to treatments not available in the community</a:t>
            </a:r>
          </a:p>
          <a:p>
            <a:pPr lvl="2">
              <a:spcAft>
                <a:spcPts val="0"/>
              </a:spcAft>
              <a:buFont typeface="Wingdings" panose="05000000000000000000" pitchFamily="2" charset="2"/>
              <a:buChar char="§"/>
            </a:pPr>
            <a:r>
              <a:rPr lang="en-US" sz="2000"/>
              <a:t>Clinical trials</a:t>
            </a:r>
          </a:p>
          <a:p>
            <a:pPr lvl="2">
              <a:spcAft>
                <a:spcPts val="0"/>
              </a:spcAft>
              <a:buFont typeface="Wingdings" panose="05000000000000000000" pitchFamily="2" charset="2"/>
              <a:buChar char="§"/>
            </a:pPr>
            <a:r>
              <a:rPr lang="en-US" sz="2000"/>
              <a:t>Specialized surgery</a:t>
            </a:r>
          </a:p>
          <a:p>
            <a:pPr lvl="2">
              <a:spcAft>
                <a:spcPts val="0"/>
              </a:spcAft>
              <a:buFont typeface="Wingdings" panose="05000000000000000000" pitchFamily="2" charset="2"/>
              <a:buChar char="§"/>
            </a:pPr>
            <a:r>
              <a:rPr lang="en-US" sz="2000"/>
              <a:t>Tumor board discussion</a:t>
            </a:r>
          </a:p>
        </p:txBody>
      </p:sp>
    </p:spTree>
    <p:extLst>
      <p:ext uri="{BB962C8B-B14F-4D97-AF65-F5344CB8AC3E}">
        <p14:creationId xmlns:p14="http://schemas.microsoft.com/office/powerpoint/2010/main" val="17370653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464C2-7A0E-2B08-7A08-ECC422E37686}"/>
              </a:ext>
            </a:extLst>
          </p:cNvPr>
          <p:cNvSpPr>
            <a:spLocks noGrp="1"/>
          </p:cNvSpPr>
          <p:nvPr>
            <p:ph type="title"/>
          </p:nvPr>
        </p:nvSpPr>
        <p:spPr>
          <a:xfrm>
            <a:off x="609760" y="228600"/>
            <a:ext cx="10872444" cy="1103313"/>
          </a:xfrm>
        </p:spPr>
        <p:txBody>
          <a:bodyPr/>
          <a:lstStyle/>
          <a:p>
            <a:r>
              <a:rPr lang="en-US"/>
              <a:t>Why Tumor Board?</a:t>
            </a:r>
          </a:p>
        </p:txBody>
      </p:sp>
      <p:sp>
        <p:nvSpPr>
          <p:cNvPr id="3" name="Content Placeholder 2">
            <a:extLst>
              <a:ext uri="{FF2B5EF4-FFF2-40B4-BE49-F238E27FC236}">
                <a16:creationId xmlns:a16="http://schemas.microsoft.com/office/drawing/2014/main" id="{CA3E7AD7-FA1E-491C-C0D3-B2CE34E1F205}"/>
              </a:ext>
            </a:extLst>
          </p:cNvPr>
          <p:cNvSpPr>
            <a:spLocks noGrp="1"/>
          </p:cNvSpPr>
          <p:nvPr>
            <p:ph idx="1"/>
          </p:nvPr>
        </p:nvSpPr>
        <p:spPr/>
        <p:txBody>
          <a:bodyPr/>
          <a:lstStyle/>
          <a:p>
            <a:pPr>
              <a:spcAft>
                <a:spcPts val="0"/>
              </a:spcAft>
            </a:pPr>
            <a:r>
              <a:rPr lang="en-US" sz="2600"/>
              <a:t>Because more brains work better</a:t>
            </a:r>
          </a:p>
          <a:p>
            <a:pPr>
              <a:spcAft>
                <a:spcPts val="0"/>
              </a:spcAft>
            </a:pPr>
            <a:r>
              <a:rPr lang="en-US" sz="2600"/>
              <a:t>Having multiple specialties involved early may change the initial approach</a:t>
            </a:r>
          </a:p>
          <a:p>
            <a:pPr lvl="1">
              <a:spcAft>
                <a:spcPts val="0"/>
              </a:spcAft>
            </a:pPr>
            <a:r>
              <a:rPr lang="en-US" sz="2400"/>
              <a:t>Medical oncologists are not good at determining who is a surgical candidate</a:t>
            </a:r>
          </a:p>
          <a:p>
            <a:pPr lvl="1">
              <a:spcAft>
                <a:spcPts val="0"/>
              </a:spcAft>
            </a:pPr>
            <a:r>
              <a:rPr lang="en-US" sz="2400"/>
              <a:t>Sometimes there are several reasonable approaches</a:t>
            </a:r>
          </a:p>
          <a:p>
            <a:pPr lvl="2">
              <a:spcAft>
                <a:spcPts val="0"/>
              </a:spcAft>
              <a:buFont typeface="Wingdings" panose="05000000000000000000" pitchFamily="2" charset="2"/>
              <a:buChar char="§"/>
            </a:pPr>
            <a:r>
              <a:rPr lang="en-US" sz="2200"/>
              <a:t>Discussion of the pros and cons of each approach</a:t>
            </a:r>
          </a:p>
          <a:p>
            <a:pPr>
              <a:spcAft>
                <a:spcPts val="0"/>
              </a:spcAft>
            </a:pPr>
            <a:r>
              <a:rPr lang="en-US" sz="2600"/>
              <a:t>Use the tumor board wisely</a:t>
            </a:r>
          </a:p>
          <a:p>
            <a:pPr lvl="1">
              <a:spcAft>
                <a:spcPts val="0"/>
              </a:spcAft>
            </a:pPr>
            <a:r>
              <a:rPr lang="en-US" sz="2400"/>
              <a:t>Especially useful when surgery or other regional/local therapy (such as liver-directed therapy) is being considered</a:t>
            </a:r>
          </a:p>
          <a:p>
            <a:pPr>
              <a:spcAft>
                <a:spcPts val="0"/>
              </a:spcAft>
            </a:pPr>
            <a:r>
              <a:rPr lang="en-US" sz="2600"/>
              <a:t>Tumor boards may improve outcomes of therapy</a:t>
            </a:r>
          </a:p>
          <a:p>
            <a:pPr>
              <a:spcAft>
                <a:spcPts val="0"/>
              </a:spcAft>
            </a:pPr>
            <a:r>
              <a:rPr lang="en-US" sz="2600"/>
              <a:t>Tumor board presentation may translate to fewer visits for the patient</a:t>
            </a:r>
          </a:p>
        </p:txBody>
      </p:sp>
    </p:spTree>
    <p:extLst>
      <p:ext uri="{BB962C8B-B14F-4D97-AF65-F5344CB8AC3E}">
        <p14:creationId xmlns:p14="http://schemas.microsoft.com/office/powerpoint/2010/main" val="33231631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72F25-83B2-4596-5B55-2CB116FBCF05}"/>
              </a:ext>
            </a:extLst>
          </p:cNvPr>
          <p:cNvSpPr>
            <a:spLocks noGrp="1"/>
          </p:cNvSpPr>
          <p:nvPr>
            <p:ph type="title"/>
          </p:nvPr>
        </p:nvSpPr>
        <p:spPr/>
        <p:txBody>
          <a:bodyPr/>
          <a:lstStyle/>
          <a:p>
            <a:r>
              <a:rPr lang="en-US"/>
              <a:t>The Problem With Multiple Expert Opinions</a:t>
            </a:r>
          </a:p>
        </p:txBody>
      </p:sp>
      <p:sp>
        <p:nvSpPr>
          <p:cNvPr id="3" name="Content Placeholder 2">
            <a:extLst>
              <a:ext uri="{FF2B5EF4-FFF2-40B4-BE49-F238E27FC236}">
                <a16:creationId xmlns:a16="http://schemas.microsoft.com/office/drawing/2014/main" id="{81096EF8-B965-5D87-C50D-D2FC3DDB0DEB}"/>
              </a:ext>
            </a:extLst>
          </p:cNvPr>
          <p:cNvSpPr>
            <a:spLocks noGrp="1"/>
          </p:cNvSpPr>
          <p:nvPr>
            <p:ph idx="1"/>
          </p:nvPr>
        </p:nvSpPr>
        <p:spPr/>
        <p:txBody>
          <a:bodyPr/>
          <a:lstStyle/>
          <a:p>
            <a:r>
              <a:rPr lang="en-US" sz="2400"/>
              <a:t>In rare cancers (and even in common cancers), there can be many very appropriate approaches to therapy</a:t>
            </a:r>
          </a:p>
          <a:p>
            <a:pPr lvl="1"/>
            <a:r>
              <a:rPr lang="en-US" sz="2200"/>
              <a:t>In rare cancers, the data we must work with are more limited</a:t>
            </a:r>
          </a:p>
          <a:p>
            <a:r>
              <a:rPr lang="en-US" sz="2400"/>
              <a:t>Many treatment decisions are based on prior experience and expertise of the team</a:t>
            </a:r>
          </a:p>
          <a:p>
            <a:pPr lvl="1"/>
            <a:r>
              <a:rPr lang="en-US" sz="2200"/>
              <a:t>Remember: Good judgment comes from experience and a lot of that comes from bad judgment (Will Rogers)</a:t>
            </a:r>
          </a:p>
          <a:p>
            <a:r>
              <a:rPr lang="en-US" sz="2400"/>
              <a:t>More expert opinions → Different recommendations</a:t>
            </a:r>
          </a:p>
          <a:p>
            <a:pPr lvl="1"/>
            <a:r>
              <a:rPr lang="en-US" sz="2200"/>
              <a:t>Even very divergent recommendations (that may still all be sound)</a:t>
            </a:r>
          </a:p>
          <a:p>
            <a:pPr lvl="1"/>
            <a:r>
              <a:rPr lang="en-US" sz="2200"/>
              <a:t>Divergent recommendations are a source of anxiety</a:t>
            </a:r>
          </a:p>
          <a:p>
            <a:r>
              <a:rPr lang="en-US" sz="2400"/>
              <a:t>Potential delay in starting therapy</a:t>
            </a:r>
          </a:p>
        </p:txBody>
      </p:sp>
    </p:spTree>
    <p:extLst>
      <p:ext uri="{BB962C8B-B14F-4D97-AF65-F5344CB8AC3E}">
        <p14:creationId xmlns:p14="http://schemas.microsoft.com/office/powerpoint/2010/main" val="36058812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a:t>Go Online for More CCO </a:t>
            </a:r>
            <a:br>
              <a:rPr lang="en-US" altLang="en-US" sz="4000"/>
            </a:br>
            <a:r>
              <a:rPr lang="en-US" altLang="en-US" sz="4000"/>
              <a:t>Coverage of GEP-NETs!</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err="1">
                <a:solidFill>
                  <a:srgbClr val="E1471D"/>
                </a:solidFill>
              </a:rPr>
              <a:t>ClinicalThought</a:t>
            </a:r>
            <a:r>
              <a:rPr lang="en-US" sz="2200">
                <a:solidFill>
                  <a:srgbClr val="E1471D"/>
                </a:solidFill>
              </a:rPr>
              <a:t> Commentary </a:t>
            </a:r>
            <a:r>
              <a:rPr lang="en-US" sz="2200" b="0"/>
              <a:t>of key insights with GEP-NET care</a:t>
            </a:r>
          </a:p>
          <a:p>
            <a:pPr>
              <a:buClr>
                <a:schemeClr val="tx2">
                  <a:lumMod val="20000"/>
                  <a:lumOff val="80000"/>
                </a:schemeClr>
              </a:buClr>
              <a:defRPr/>
            </a:pPr>
            <a:r>
              <a:rPr lang="en-US" sz="2200">
                <a:solidFill>
                  <a:srgbClr val="E1471D"/>
                </a:solidFill>
              </a:rPr>
              <a:t>Additional Podcast </a:t>
            </a:r>
            <a:r>
              <a:rPr lang="en-US" sz="2200" b="0"/>
              <a:t>on GEP-NET clinical pearls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27C3C20CC2CB2458B4CE8B78B18087A" ma:contentTypeVersion="12" ma:contentTypeDescription="Create a new document." ma:contentTypeScope="" ma:versionID="ae0d064b12781f4b9c9e63cbc941d458">
  <xsd:schema xmlns:xsd="http://www.w3.org/2001/XMLSchema" xmlns:xs="http://www.w3.org/2001/XMLSchema" xmlns:p="http://schemas.microsoft.com/office/2006/metadata/properties" xmlns:ns2="6274bc4b-2cd9-4b8b-806c-1a75faa3ea22" xmlns:ns3="22fd6914-46d4-4c7e-bbad-46e82841b69d" targetNamespace="http://schemas.microsoft.com/office/2006/metadata/properties" ma:root="true" ma:fieldsID="eaaefac8429806a755b640dfd27792e6" ns2:_="" ns3:_="">
    <xsd:import namespace="6274bc4b-2cd9-4b8b-806c-1a75faa3ea22"/>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74bc4b-2cd9-4b8b-806c-1a75faa3ea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6274bc4b-2cd9-4b8b-806c-1a75faa3ea22">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CFB8965B-FAA6-4250-9EB2-135EF8CF6A57}">
  <ds:schemaRefs>
    <ds:schemaRef ds:uri="22fd6914-46d4-4c7e-bbad-46e82841b69d"/>
    <ds:schemaRef ds:uri="6274bc4b-2cd9-4b8b-806c-1a75faa3ea2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5BA55BC3-5A03-47C2-8EC3-D964C3B5E779}">
  <ds:schemaRefs>
    <ds:schemaRef ds:uri="http://www.w3.org/XML/1998/namespace"/>
    <ds:schemaRef ds:uri="http://purl.org/dc/dcmitype/"/>
    <ds:schemaRef ds:uri="http://purl.org/dc/elements/1.1/"/>
    <ds:schemaRef ds:uri="http://schemas.microsoft.com/office/2006/documentManagement/types"/>
    <ds:schemaRef ds:uri="6274bc4b-2cd9-4b8b-806c-1a75faa3ea22"/>
    <ds:schemaRef ds:uri="22fd6914-46d4-4c7e-bbad-46e82841b69d"/>
    <ds:schemaRef ds:uri="http://purl.org/dc/terms/"/>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0</TotalTime>
  <Words>5502</Words>
  <Application>Microsoft Office PowerPoint</Application>
  <PresentationFormat>Widescreen</PresentationFormat>
  <Paragraphs>1083</Paragraphs>
  <Slides>44</Slides>
  <Notes>39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44</vt:i4>
      </vt:variant>
    </vt:vector>
  </HeadingPairs>
  <TitlesOfParts>
    <vt:vector size="55" baseType="lpstr">
      <vt:lpstr>MS PGothic</vt:lpstr>
      <vt:lpstr>Arial</vt:lpstr>
      <vt:lpstr>Arial-Moffitt</vt:lpstr>
      <vt:lpstr>Calibri</vt:lpstr>
      <vt:lpstr>Calibri (body)</vt:lpstr>
      <vt:lpstr>Cambria</vt:lpstr>
      <vt:lpstr>Google Sans</vt:lpstr>
      <vt:lpstr>Times</vt:lpstr>
      <vt:lpstr>Times New Roman</vt:lpstr>
      <vt:lpstr>Wingdings</vt:lpstr>
      <vt:lpstr>2022_CCO_Template</vt:lpstr>
      <vt:lpstr>Expert Insights on New Advances in the Treatment of Gastroenteropancreatic NETs</vt:lpstr>
      <vt:lpstr>Program Faculty</vt:lpstr>
      <vt:lpstr>About These Slides</vt:lpstr>
      <vt:lpstr>Learning Objectives</vt:lpstr>
      <vt:lpstr>Neuroendocrine Tumors (NETs) are Heterogeneous</vt:lpstr>
      <vt:lpstr>GEP-NET Grade Classification</vt:lpstr>
      <vt:lpstr>Classification and Biomarkers for Diagnosing GEP-NETs</vt:lpstr>
      <vt:lpstr>Small Intestine (Midgut) NET</vt:lpstr>
      <vt:lpstr>Functional Pancreatic NETs</vt:lpstr>
      <vt:lpstr>Gastric NETs</vt:lpstr>
      <vt:lpstr>Appendiceal and Rectal NETs</vt:lpstr>
      <vt:lpstr>The Basics of NET Treatment</vt:lpstr>
      <vt:lpstr>Major Trials for  Metastatic Well-differentiated NETs</vt:lpstr>
      <vt:lpstr>Somatostatin Analogs: Octreotide (PROMID) and Lanreotide (CLARINET)</vt:lpstr>
      <vt:lpstr>Everolimus: RADIANT studies </vt:lpstr>
      <vt:lpstr>Phase III Study of Sunitinib vs Placebo in Pancreatic NETs</vt:lpstr>
      <vt:lpstr>ECOG 2211: Capecitabine/Temozolomide vs Temozolomide in pancreatic NETs</vt:lpstr>
      <vt:lpstr>NETTER 1: 177Lu-Dotatate + Best Supportive Care Including Octreotide LAR vs. High Dose Octreotide LAR</vt:lpstr>
      <vt:lpstr>Sequencing Treatments Pre-NETTER 2</vt:lpstr>
      <vt:lpstr>Treatment Sequencing for Metastatic Small Bowel NET</vt:lpstr>
      <vt:lpstr>Comparison of Second-line Systemic Therapies for GEP-NETs</vt:lpstr>
      <vt:lpstr>Hepatic Arterial Embolization for GEP-NETs</vt:lpstr>
      <vt:lpstr>Systemic Treatment Algorithm for Pancreatic NETs</vt:lpstr>
      <vt:lpstr>Randomized Pancreatic NET Studies</vt:lpstr>
      <vt:lpstr>Treatment Sequencing for Non-midgut GI NET</vt:lpstr>
      <vt:lpstr>Recent Studies:  NETTER-2, NETTER-P, and CABINET</vt:lpstr>
      <vt:lpstr>NETTER-2: First-line 177Lu-dotatate + Octreotide LAR vs High-Dose Octreotide LAR</vt:lpstr>
      <vt:lpstr>Progression-Free Survival</vt:lpstr>
      <vt:lpstr>NETTER-2: Objective Response</vt:lpstr>
      <vt:lpstr>NETTER-P: Pediatric Study of Lu 177 Dotatate With  GEP-NETs or PPGL</vt:lpstr>
      <vt:lpstr>Current Indications of Lu 177 Dotatate</vt:lpstr>
      <vt:lpstr>Alliance A021602: CABINET Trial</vt:lpstr>
      <vt:lpstr>CABINET: PFS and OS in Extrapancreatic NET Cohort</vt:lpstr>
      <vt:lpstr>CABINET: PFS and OS in Pancreatic NET Cohort</vt:lpstr>
      <vt:lpstr>CABINET: Confirmed Objective Response (BICR)</vt:lpstr>
      <vt:lpstr>CABINET: Adverse Events</vt:lpstr>
      <vt:lpstr>Conclusions</vt:lpstr>
      <vt:lpstr>NEN Experts and Expert NEN Centers</vt:lpstr>
      <vt:lpstr>Why See a NEN Expert?</vt:lpstr>
      <vt:lpstr>Patients Should Ask Their Doctors These Questions</vt:lpstr>
      <vt:lpstr>The Role of the NEN Expert Center</vt:lpstr>
      <vt:lpstr>Why Tumor Board?</vt:lpstr>
      <vt:lpstr>The Problem With Multiple Expert Opinions</vt:lpstr>
      <vt:lpstr>Go Online for More CCO  Coverage of GEP-NETs!</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Expert Insights on New Advances in the Treatment of Gastroenteropancreatic NETs</dc:title>
  <dc:creator>Preferred User</dc:creator>
  <cp:lastModifiedBy>Valerie Wenzel</cp:lastModifiedBy>
  <cp:revision>1</cp:revision>
  <cp:lastPrinted>2016-09-26T20:21:49Z</cp:lastPrinted>
  <dcterms:created xsi:type="dcterms:W3CDTF">2005-05-27T15:08:01Z</dcterms:created>
  <dcterms:modified xsi:type="dcterms:W3CDTF">2024-12-27T18:56:41Z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f6b19e28-ce23-4e45-8ab9-80e12fd2421e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0x010100527C3C20CC2CB2458B4CE8B78B18087A</vt:lpwstr>
  </property>
  <property fmtid="{D5CDD505-2E9C-101B-9397-08002B2CF9AE}" pid="9" name="MediaServiceImageTags">
    <vt:lpwstr/>
  </property>
</Properties>
</file>