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321" r:id="rId7"/>
    <p:sldId id="308" r:id="rId8"/>
    <p:sldId id="257" r:id="rId9"/>
    <p:sldId id="2141411833" r:id="rId10"/>
    <p:sldId id="548" r:id="rId11"/>
    <p:sldId id="2141411834" r:id="rId12"/>
    <p:sldId id="2141411835" r:id="rId13"/>
    <p:sldId id="2141411836" r:id="rId14"/>
    <p:sldId id="2141411837" r:id="rId15"/>
    <p:sldId id="2141411838" r:id="rId16"/>
    <p:sldId id="2141411839" r:id="rId17"/>
    <p:sldId id="550"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3" clrIdx="15">
    <p:extLst>
      <p:ext uri="{19B8F6BF-5375-455C-9EA6-DF929625EA0E}">
        <p15:presenceInfo xmlns:p15="http://schemas.microsoft.com/office/powerpoint/2012/main" userId="S::cseals@clinicaloptions.com::0852e532-1f9e-4bbf-9b56-be19a9543a31" providerId="AD"/>
      </p:ext>
    </p:extLst>
  </p:cmAuthor>
  <p:cmAuthor id="17" name="Mindy Tanzola" initials="MT" lastIdx="2" clrIdx="16">
    <p:extLst>
      <p:ext uri="{19B8F6BF-5375-455C-9EA6-DF929625EA0E}">
        <p15:presenceInfo xmlns:p15="http://schemas.microsoft.com/office/powerpoint/2012/main" userId="S::mindy@scienceink.com::e94da788-77e6-4b26-ae6d-484e8c0095ed" providerId="AD"/>
      </p:ext>
    </p:extLst>
  </p:cmAuthor>
  <p:cmAuthor id="18" name="CLINICALOPTIONS\tquill" initials="C" lastIdx="1" clrIdx="17">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290"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 hormone receptor; ROR, risk of recurrence.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85073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 hormone receptor; OFS, ovarian function suppression; ROR, risk of recurrence.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93044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BC, breast cancer; BCFI, breast cancer‒free interval; CT, chemotherapy; DRFI, distant recurrence‒free interval; HR, hormone receptor; OFS, ovarian function suppression; ROR, risk of recurrence.</a:t>
            </a:r>
          </a:p>
          <a:p>
            <a:pPr defTabSz="881390">
              <a:defRPr/>
            </a:pPr>
            <a:endParaRPr lang="en-US" i="1" dirty="0"/>
          </a:p>
          <a:p>
            <a:pPr defTabSz="881390">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7465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HR, hormone receptor; ROR, risk of recurrence.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871713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DRFI, distant recurrence‒free interval; ROR, risk of recurrence.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024566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DRFI, distant recurrence‒free interval; NR, not reported; ROR, risk of recurrence.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645820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DRFI, distant recurrence‒free interval; ROR, risk of recurrence.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707895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DRFI, distant recurrence‒free interval; ROR, risk of recurrence.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44499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DRFI, distant recurrence‒free interval.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787523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BCFI, breast cancer‒free interval; E, exemestane; OFS, ovarian function suppression; ROR, risk of recurrence; T, tamoxifen.</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578870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HR, hormone receptor; OFS, ovarian function suppression; ROR, risk of recurrence.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84247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Evaluation of the Prognostic and Predictive Value of PAM50 Intrinsic Subtypes and ROR Scores in Premenopausal Women With HR+/HER2- </a:t>
            </a:r>
            <a:br>
              <a:rPr lang="en-US" altLang="en-US" sz="4000" dirty="0"/>
            </a:br>
            <a:r>
              <a:rPr lang="en-US" altLang="en-US" sz="4000" dirty="0"/>
              <a:t>Early Breast Cancer Enrolled in the SOFT Trial</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49291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Gilead,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Annual Meeting, June 2-6, 2023, Chicago, Illinois</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Prognostic/Predictive Analyses From SOFT: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57235" y="1513047"/>
            <a:ext cx="10877529" cy="4650686"/>
          </a:xfrm>
        </p:spPr>
        <p:txBody>
          <a:bodyPr/>
          <a:lstStyle/>
          <a:p>
            <a:r>
              <a:rPr lang="en-US" altLang="en-US" sz="2300" dirty="0"/>
              <a:t>Analysis of data from the SOFT trial after a median follow-up of 12 yr demonstrated that the addition of OFS to adjuvant endocrine therapy with tamoxifen or exemestane reduces the risk of recurrence vs adjuvant tamoxifen alone in premenopausal patients</a:t>
            </a:r>
            <a:r>
              <a:rPr lang="en-US" altLang="en-US" sz="2300" baseline="30000" dirty="0"/>
              <a:t>1</a:t>
            </a:r>
          </a:p>
          <a:p>
            <a:r>
              <a:rPr lang="en-US" altLang="en-US" sz="2300" dirty="0"/>
              <a:t>However, there are no biomarkers to guide the decision to intensify endocrine therapy with OFS</a:t>
            </a:r>
          </a:p>
          <a:p>
            <a:r>
              <a:rPr lang="en-US" altLang="en-US" sz="2300" dirty="0"/>
              <a:t>PAM50 subtyping and ROR scores are well validated in postmenopausal women</a:t>
            </a:r>
            <a:r>
              <a:rPr lang="en-US" altLang="en-US" sz="2300" baseline="30000" dirty="0"/>
              <a:t>2</a:t>
            </a:r>
          </a:p>
          <a:p>
            <a:pPr lvl="1"/>
            <a:r>
              <a:rPr lang="en-US" altLang="en-US" sz="2100" dirty="0"/>
              <a:t>ROR score takes tumor size into consideration and is a 10-yr estimate of distant recurrence</a:t>
            </a:r>
          </a:p>
          <a:p>
            <a:r>
              <a:rPr lang="en-US" altLang="en-US" sz="2300" dirty="0"/>
              <a:t>Current analysis reports the prognostic and predictive value of PAM50 intrinsic subtypes and ROR scores in premenopausal women with HR+/HER2- breast cancer in the SOFT trial</a:t>
            </a:r>
            <a:r>
              <a:rPr lang="en-US" altLang="en-US" sz="2300" baseline="30000" dirty="0"/>
              <a:t>3</a:t>
            </a:r>
            <a:endParaRPr lang="en-US" altLang="en-US" sz="2300" dirty="0"/>
          </a:p>
          <a:p>
            <a:endParaRPr lang="en-US" altLang="en-US" sz="23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Francis. JCO. 2023;41:1370. 2. Lundgren. NPJ Breast Cancer. 2022;8:61. 3. Brown. ASCO 2023. Abstr 504.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a:xfrm>
            <a:off x="609759" y="238127"/>
            <a:ext cx="11065882" cy="1103313"/>
          </a:xfrm>
        </p:spPr>
        <p:txBody>
          <a:bodyPr/>
          <a:lstStyle/>
          <a:p>
            <a:r>
              <a:rPr lang="en-US" altLang="en-US" sz="3600" dirty="0"/>
              <a:t>Prognostic/Predictive Analyses From SOFT: </a:t>
            </a:r>
            <a:r>
              <a:rPr lang="en-US" dirty="0"/>
              <a:t>Study Design</a:t>
            </a:r>
          </a:p>
        </p:txBody>
      </p:sp>
      <p:sp>
        <p:nvSpPr>
          <p:cNvPr id="4" name="Text Box 15">
            <a:extLst>
              <a:ext uri="{FF2B5EF4-FFF2-40B4-BE49-F238E27FC236}">
                <a16:creationId xmlns:a16="http://schemas.microsoft.com/office/drawing/2014/main" id="{16D75FD1-AD37-41BD-82E6-05CB1E3CB29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Brown</a:t>
            </a:r>
            <a:r>
              <a:rPr lang="en-US" altLang="en-US" sz="1200" b="0" dirty="0">
                <a:solidFill>
                  <a:schemeClr val="bg2"/>
                </a:solidFill>
                <a:latin typeface="Calibri" panose="020F0502020204030204" pitchFamily="34" charset="0"/>
              </a:rPr>
              <a:t>. ASCO 2023. Abstr 504.</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p>
        </p:txBody>
      </p:sp>
      <p:sp>
        <p:nvSpPr>
          <p:cNvPr id="6" name="Text Box 23">
            <a:extLst>
              <a:ext uri="{FF2B5EF4-FFF2-40B4-BE49-F238E27FC236}">
                <a16:creationId xmlns:a16="http://schemas.microsoft.com/office/drawing/2014/main" id="{DE941898-18B3-7E62-4EEB-7B56772AD531}"/>
              </a:ext>
            </a:extLst>
          </p:cNvPr>
          <p:cNvSpPr txBox="1">
            <a:spLocks noChangeArrowheads="1"/>
          </p:cNvSpPr>
          <p:nvPr/>
        </p:nvSpPr>
        <p:spPr bwMode="auto">
          <a:xfrm>
            <a:off x="341112" y="2221541"/>
            <a:ext cx="189497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Premenopausal patients aged 18-65 yr before </a:t>
            </a:r>
            <a:r>
              <a:rPr lang="en-GB" altLang="en-US" sz="1400" b="0" dirty="0">
                <a:solidFill>
                  <a:srgbClr val="000000"/>
                </a:solidFill>
                <a:latin typeface="Calibri" panose="020F0502020204030204" pitchFamily="34" charset="0"/>
                <a:cs typeface="Calibri" panose="020F0502020204030204" pitchFamily="34" charset="0"/>
              </a:rPr>
              <a:t>or after receiving </a:t>
            </a:r>
            <a:r>
              <a:rPr lang="en-US" altLang="en-US" sz="1400" b="0" dirty="0">
                <a:solidFill>
                  <a:srgbClr val="000000"/>
                </a:solidFill>
                <a:latin typeface="Calibri" panose="020F0502020204030204" pitchFamily="34" charset="0"/>
                <a:cs typeface="Calibri" panose="020F0502020204030204" pitchFamily="34" charset="0"/>
              </a:rPr>
              <a:t>CT</a:t>
            </a:r>
            <a:endPar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 = </a:t>
            </a:r>
            <a:r>
              <a:rPr lang="en-GB" altLang="en-US" sz="1400" b="0" dirty="0">
                <a:solidFill>
                  <a:srgbClr val="000000"/>
                </a:solidFill>
                <a:latin typeface="Calibri" panose="020F0502020204030204" pitchFamily="34" charset="0"/>
                <a:cs typeface="Calibri" panose="020F0502020204030204" pitchFamily="34" charset="0"/>
              </a:rPr>
              <a:t>3047</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 name="Rectangle 24">
            <a:extLst>
              <a:ext uri="{FF2B5EF4-FFF2-40B4-BE49-F238E27FC236}">
                <a16:creationId xmlns:a16="http://schemas.microsoft.com/office/drawing/2014/main" id="{DCD5E98D-9630-A969-AF99-CD54305B7A37}"/>
              </a:ext>
            </a:extLst>
          </p:cNvPr>
          <p:cNvSpPr>
            <a:spLocks noChangeArrowheads="1"/>
          </p:cNvSpPr>
          <p:nvPr/>
        </p:nvSpPr>
        <p:spPr bwMode="auto">
          <a:xfrm>
            <a:off x="2829048" y="1842612"/>
            <a:ext cx="2134318" cy="610301"/>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Tamoxifen + OFS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for 5 yr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1015)</a:t>
            </a:r>
          </a:p>
        </p:txBody>
      </p:sp>
      <p:sp>
        <p:nvSpPr>
          <p:cNvPr id="8" name="Rectangle 25">
            <a:extLst>
              <a:ext uri="{FF2B5EF4-FFF2-40B4-BE49-F238E27FC236}">
                <a16:creationId xmlns:a16="http://schemas.microsoft.com/office/drawing/2014/main" id="{BFDA0D5C-38EF-4E28-DE40-CA9B9FE5BF4C}"/>
              </a:ext>
            </a:extLst>
          </p:cNvPr>
          <p:cNvSpPr>
            <a:spLocks noChangeArrowheads="1"/>
          </p:cNvSpPr>
          <p:nvPr/>
        </p:nvSpPr>
        <p:spPr bwMode="auto">
          <a:xfrm>
            <a:off x="2829048" y="3261196"/>
            <a:ext cx="2134318" cy="610301"/>
          </a:xfrm>
          <a:prstGeom prst="rect">
            <a:avLst/>
          </a:prstGeom>
          <a:solidFill>
            <a:schemeClr val="accent4"/>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Tamoxifen</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for 5 yr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1018)</a:t>
            </a:r>
          </a:p>
        </p:txBody>
      </p:sp>
      <p:sp>
        <p:nvSpPr>
          <p:cNvPr id="9" name="Rectangle 28">
            <a:extLst>
              <a:ext uri="{FF2B5EF4-FFF2-40B4-BE49-F238E27FC236}">
                <a16:creationId xmlns:a16="http://schemas.microsoft.com/office/drawing/2014/main" id="{C33CCCA4-8B5D-0C3A-86C3-28ABD6864148}"/>
              </a:ext>
            </a:extLst>
          </p:cNvPr>
          <p:cNvSpPr>
            <a:spLocks noChangeArrowheads="1"/>
          </p:cNvSpPr>
          <p:nvPr/>
        </p:nvSpPr>
        <p:spPr bwMode="auto">
          <a:xfrm>
            <a:off x="2829048" y="2551904"/>
            <a:ext cx="2134318" cy="610301"/>
          </a:xfrm>
          <a:prstGeom prst="rect">
            <a:avLst/>
          </a:prstGeom>
          <a:solidFill>
            <a:schemeClr val="accent3"/>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Exemestane + OFS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for 5 yr (n = </a:t>
            </a:r>
            <a:r>
              <a:rPr lang="en-US" sz="1400" b="0" dirty="0">
                <a:solidFill>
                  <a:srgbClr val="FFFFFF"/>
                </a:solidFill>
                <a:latin typeface="Calibri" panose="020F0502020204030204" pitchFamily="34" charset="0"/>
                <a:cs typeface="Arial" charset="0"/>
              </a:rPr>
              <a:t>1014</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p>
        </p:txBody>
      </p:sp>
      <p:sp>
        <p:nvSpPr>
          <p:cNvPr id="10" name="Line 32">
            <a:extLst>
              <a:ext uri="{FF2B5EF4-FFF2-40B4-BE49-F238E27FC236}">
                <a16:creationId xmlns:a16="http://schemas.microsoft.com/office/drawing/2014/main" id="{2070B342-3759-AA8B-1791-4F93901A1142}"/>
              </a:ext>
            </a:extLst>
          </p:cNvPr>
          <p:cNvSpPr>
            <a:spLocks noChangeShapeType="1"/>
          </p:cNvSpPr>
          <p:nvPr/>
        </p:nvSpPr>
        <p:spPr bwMode="auto">
          <a:xfrm>
            <a:off x="2244140" y="2827204"/>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Line 32">
            <a:extLst>
              <a:ext uri="{FF2B5EF4-FFF2-40B4-BE49-F238E27FC236}">
                <a16:creationId xmlns:a16="http://schemas.microsoft.com/office/drawing/2014/main" id="{4964D1D1-B025-F4D7-32F7-08A303169C7D}"/>
              </a:ext>
            </a:extLst>
          </p:cNvPr>
          <p:cNvSpPr>
            <a:spLocks noChangeShapeType="1"/>
          </p:cNvSpPr>
          <p:nvPr/>
        </p:nvSpPr>
        <p:spPr bwMode="auto">
          <a:xfrm>
            <a:off x="2244140" y="3037500"/>
            <a:ext cx="479425" cy="48746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32">
            <a:extLst>
              <a:ext uri="{FF2B5EF4-FFF2-40B4-BE49-F238E27FC236}">
                <a16:creationId xmlns:a16="http://schemas.microsoft.com/office/drawing/2014/main" id="{1A36F9EC-8C65-A5AB-1414-98336069442A}"/>
              </a:ext>
            </a:extLst>
          </p:cNvPr>
          <p:cNvSpPr>
            <a:spLocks noChangeShapeType="1"/>
          </p:cNvSpPr>
          <p:nvPr/>
        </p:nvSpPr>
        <p:spPr bwMode="auto">
          <a:xfrm flipV="1">
            <a:off x="2244140" y="2186020"/>
            <a:ext cx="479425" cy="43088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Content Placeholder 2">
            <a:extLst>
              <a:ext uri="{FF2B5EF4-FFF2-40B4-BE49-F238E27FC236}">
                <a16:creationId xmlns:a16="http://schemas.microsoft.com/office/drawing/2014/main" id="{8C9BFBBC-B552-72E0-A514-9BBD57D88583}"/>
              </a:ext>
            </a:extLst>
          </p:cNvPr>
          <p:cNvSpPr>
            <a:spLocks noGrp="1"/>
          </p:cNvSpPr>
          <p:nvPr>
            <p:ph idx="1"/>
          </p:nvPr>
        </p:nvSpPr>
        <p:spPr>
          <a:xfrm>
            <a:off x="244549" y="3956730"/>
            <a:ext cx="5707071" cy="2420234"/>
          </a:xfrm>
        </p:spPr>
        <p:txBody>
          <a:bodyPr/>
          <a:lstStyle/>
          <a:p>
            <a:pPr>
              <a:spcBef>
                <a:spcPts val="900"/>
              </a:spcBef>
              <a:spcAft>
                <a:spcPts val="600"/>
              </a:spcAft>
            </a:pPr>
            <a:r>
              <a:rPr lang="en-US" sz="2200" b="1" dirty="0">
                <a:cs typeface="Calibri" panose="020F0502020204030204" pitchFamily="34" charset="0"/>
              </a:rPr>
              <a:t>Patients with HR+/HER2- early BC (n = 2624)</a:t>
            </a:r>
          </a:p>
          <a:p>
            <a:pPr lvl="1">
              <a:spcBef>
                <a:spcPts val="900"/>
              </a:spcBef>
              <a:spcAft>
                <a:spcPts val="600"/>
              </a:spcAft>
            </a:pPr>
            <a:r>
              <a:rPr lang="en-US" sz="2000" dirty="0">
                <a:cs typeface="Calibri" panose="020F0502020204030204" pitchFamily="34" charset="0"/>
              </a:rPr>
              <a:t>Patients with available biospecimens </a:t>
            </a:r>
            <a:br>
              <a:rPr lang="en-US" sz="2000" dirty="0">
                <a:cs typeface="Calibri" panose="020F0502020204030204" pitchFamily="34" charset="0"/>
              </a:rPr>
            </a:br>
            <a:r>
              <a:rPr lang="en-US" sz="2000" dirty="0">
                <a:cs typeface="Calibri" panose="020F0502020204030204" pitchFamily="34" charset="0"/>
              </a:rPr>
              <a:t>(n = 1245)</a:t>
            </a:r>
          </a:p>
          <a:p>
            <a:pPr lvl="2">
              <a:spcBef>
                <a:spcPts val="900"/>
              </a:spcBef>
              <a:spcAft>
                <a:spcPts val="600"/>
              </a:spcAft>
              <a:buFont typeface="Wingdings" panose="05000000000000000000" pitchFamily="2" charset="2"/>
              <a:buChar char="§"/>
            </a:pPr>
            <a:r>
              <a:rPr lang="en-US" sz="1800" b="0" i="0" dirty="0">
                <a:solidFill>
                  <a:srgbClr val="000000"/>
                </a:solidFill>
                <a:effectLst/>
                <a:cs typeface="Calibri" panose="020F0502020204030204" pitchFamily="34" charset="0"/>
              </a:rPr>
              <a:t>Patients with tumor samples that successfully completed PAM50 subtyping (n = 1084)</a:t>
            </a:r>
          </a:p>
          <a:p>
            <a:pPr lvl="3">
              <a:spcBef>
                <a:spcPts val="900"/>
              </a:spcBef>
              <a:spcAft>
                <a:spcPts val="600"/>
              </a:spcAft>
              <a:buFont typeface="Calibri" panose="020F0502020204030204" pitchFamily="34" charset="0"/>
              <a:buChar char="‒"/>
            </a:pPr>
            <a:r>
              <a:rPr lang="en-US" sz="1600" dirty="0">
                <a:solidFill>
                  <a:srgbClr val="000000"/>
                </a:solidFill>
                <a:cs typeface="Calibri" panose="020F0502020204030204" pitchFamily="34" charset="0"/>
              </a:rPr>
              <a:t>Patients </a:t>
            </a:r>
            <a:r>
              <a:rPr lang="en-US" sz="1600" b="0" i="0" dirty="0">
                <a:solidFill>
                  <a:srgbClr val="000000"/>
                </a:solidFill>
                <a:effectLst/>
                <a:cs typeface="Calibri" panose="020F0502020204030204" pitchFamily="34" charset="0"/>
              </a:rPr>
              <a:t>for which ROR scores were centrally derived (n = 1066)*</a:t>
            </a:r>
            <a:endParaRPr lang="en-US" sz="1600" dirty="0">
              <a:cs typeface="Calibri" panose="020F0502020204030204" pitchFamily="34" charset="0"/>
            </a:endParaRPr>
          </a:p>
        </p:txBody>
      </p:sp>
      <p:sp>
        <p:nvSpPr>
          <p:cNvPr id="3" name="Content Placeholder 2">
            <a:extLst>
              <a:ext uri="{FF2B5EF4-FFF2-40B4-BE49-F238E27FC236}">
                <a16:creationId xmlns:a16="http://schemas.microsoft.com/office/drawing/2014/main" id="{9DBF5B0D-E86F-7B94-9D93-FDD3651E7FBF}"/>
              </a:ext>
            </a:extLst>
          </p:cNvPr>
          <p:cNvSpPr txBox="1">
            <a:spLocks/>
          </p:cNvSpPr>
          <p:nvPr/>
        </p:nvSpPr>
        <p:spPr bwMode="auto">
          <a:xfrm>
            <a:off x="6020258" y="1753584"/>
            <a:ext cx="5867541" cy="290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900"/>
              </a:spcBef>
              <a:spcAft>
                <a:spcPts val="600"/>
              </a:spcAft>
            </a:pPr>
            <a:r>
              <a:rPr lang="en-US" sz="2200" b="0" kern="0" dirty="0">
                <a:cs typeface="Calibri" panose="020F0502020204030204" pitchFamily="34" charset="0"/>
              </a:rPr>
              <a:t>ROR score categorized by nodal status</a:t>
            </a:r>
          </a:p>
          <a:p>
            <a:pPr lvl="1">
              <a:spcBef>
                <a:spcPts val="900"/>
              </a:spcBef>
              <a:spcAft>
                <a:spcPts val="600"/>
              </a:spcAft>
            </a:pPr>
            <a:r>
              <a:rPr lang="en-US" sz="2000" b="0" kern="0" dirty="0">
                <a:cs typeface="Calibri" panose="020F0502020204030204" pitchFamily="34" charset="0"/>
              </a:rPr>
              <a:t>Node negative </a:t>
            </a:r>
          </a:p>
          <a:p>
            <a:pPr lvl="2">
              <a:spcBef>
                <a:spcPts val="900"/>
              </a:spcBef>
              <a:spcAft>
                <a:spcPts val="600"/>
              </a:spcAft>
              <a:buFont typeface="Wingdings" panose="05000000000000000000" pitchFamily="2" charset="2"/>
              <a:buChar char="§"/>
            </a:pPr>
            <a:r>
              <a:rPr lang="en-US" sz="1800" b="0" kern="0" dirty="0">
                <a:cs typeface="Calibri" panose="020F0502020204030204" pitchFamily="34" charset="0"/>
              </a:rPr>
              <a:t>Low (0-40), intermediate (41-60), high (61-100)</a:t>
            </a:r>
          </a:p>
          <a:p>
            <a:pPr lvl="1">
              <a:spcBef>
                <a:spcPts val="900"/>
              </a:spcBef>
              <a:spcAft>
                <a:spcPts val="600"/>
              </a:spcAft>
            </a:pPr>
            <a:r>
              <a:rPr lang="en-US" sz="2000" b="0" kern="0" dirty="0">
                <a:cs typeface="Calibri" panose="020F0502020204030204" pitchFamily="34" charset="0"/>
              </a:rPr>
              <a:t>Node positive</a:t>
            </a:r>
          </a:p>
          <a:p>
            <a:pPr lvl="2">
              <a:spcBef>
                <a:spcPts val="900"/>
              </a:spcBef>
              <a:spcAft>
                <a:spcPts val="600"/>
              </a:spcAft>
              <a:buFont typeface="Wingdings" panose="05000000000000000000" pitchFamily="2" charset="2"/>
              <a:buChar char="§"/>
            </a:pPr>
            <a:r>
              <a:rPr lang="en-US" sz="1800" b="0" kern="0" dirty="0">
                <a:cs typeface="Calibri" panose="020F0502020204030204" pitchFamily="34" charset="0"/>
              </a:rPr>
              <a:t>1-3 positive nodes: low (0-15), intermediate </a:t>
            </a:r>
            <a:br>
              <a:rPr lang="en-US" sz="1800" b="0" kern="0" dirty="0">
                <a:cs typeface="Calibri" panose="020F0502020204030204" pitchFamily="34" charset="0"/>
              </a:rPr>
            </a:br>
            <a:r>
              <a:rPr lang="en-US" sz="1800" b="0" kern="0" dirty="0">
                <a:cs typeface="Calibri" panose="020F0502020204030204" pitchFamily="34" charset="0"/>
              </a:rPr>
              <a:t>(16-40), high (41-100)</a:t>
            </a:r>
          </a:p>
          <a:p>
            <a:pPr lvl="2">
              <a:spcBef>
                <a:spcPts val="900"/>
              </a:spcBef>
              <a:spcAft>
                <a:spcPts val="600"/>
              </a:spcAft>
              <a:buFont typeface="Wingdings" panose="05000000000000000000" pitchFamily="2" charset="2"/>
              <a:buChar char="§"/>
            </a:pPr>
            <a:r>
              <a:rPr lang="en-US" sz="1800" b="0" kern="0" dirty="0">
                <a:cs typeface="Calibri" panose="020F0502020204030204" pitchFamily="34" charset="0"/>
              </a:rPr>
              <a:t>&gt;3 positive nodes: all high risk</a:t>
            </a:r>
          </a:p>
        </p:txBody>
      </p:sp>
      <p:sp>
        <p:nvSpPr>
          <p:cNvPr id="5" name="Content Placeholder 2">
            <a:extLst>
              <a:ext uri="{FF2B5EF4-FFF2-40B4-BE49-F238E27FC236}">
                <a16:creationId xmlns:a16="http://schemas.microsoft.com/office/drawing/2014/main" id="{FC59F5C2-3F90-BFA0-FD1E-7CE49DB98A4F}"/>
              </a:ext>
            </a:extLst>
          </p:cNvPr>
          <p:cNvSpPr txBox="1">
            <a:spLocks/>
          </p:cNvSpPr>
          <p:nvPr/>
        </p:nvSpPr>
        <p:spPr bwMode="auto">
          <a:xfrm>
            <a:off x="6023844" y="4749333"/>
            <a:ext cx="5560617" cy="1613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900"/>
              </a:spcBef>
              <a:spcAft>
                <a:spcPts val="600"/>
              </a:spcAft>
            </a:pPr>
            <a:r>
              <a:rPr lang="en-US" sz="2200" b="0" kern="0" dirty="0">
                <a:cs typeface="Calibri" panose="020F0502020204030204" pitchFamily="34" charset="0"/>
              </a:rPr>
              <a:t>Endpoints for prognostic/predictive analysis</a:t>
            </a:r>
          </a:p>
          <a:p>
            <a:pPr lvl="1">
              <a:spcBef>
                <a:spcPts val="900"/>
              </a:spcBef>
              <a:spcAft>
                <a:spcPts val="600"/>
              </a:spcAft>
            </a:pPr>
            <a:r>
              <a:rPr lang="en-US" sz="2000" dirty="0">
                <a:cs typeface="Calibri" panose="020F0502020204030204" pitchFamily="34" charset="0"/>
              </a:rPr>
              <a:t>Primary endpoint: </a:t>
            </a:r>
            <a:r>
              <a:rPr lang="en-US" sz="2000" b="0" dirty="0">
                <a:cs typeface="Calibri" panose="020F0502020204030204" pitchFamily="34" charset="0"/>
              </a:rPr>
              <a:t>DRFI</a:t>
            </a:r>
          </a:p>
          <a:p>
            <a:pPr lvl="1">
              <a:spcBef>
                <a:spcPts val="900"/>
              </a:spcBef>
              <a:spcAft>
                <a:spcPts val="600"/>
              </a:spcAft>
            </a:pPr>
            <a:r>
              <a:rPr lang="en-US" sz="2000" dirty="0">
                <a:cs typeface="Calibri" panose="020F0502020204030204" pitchFamily="34" charset="0"/>
              </a:rPr>
              <a:t>Predictive analysis: </a:t>
            </a:r>
            <a:r>
              <a:rPr lang="en-US" sz="2000" b="0" dirty="0">
                <a:cs typeface="Calibri" panose="020F0502020204030204" pitchFamily="34" charset="0"/>
              </a:rPr>
              <a:t>performed using BCFI</a:t>
            </a:r>
            <a:endParaRPr lang="en-US" sz="2400" b="0" kern="0" dirty="0">
              <a:cs typeface="Calibri" panose="020F0502020204030204" pitchFamily="34" charset="0"/>
            </a:endParaRPr>
          </a:p>
        </p:txBody>
      </p:sp>
      <p:sp>
        <p:nvSpPr>
          <p:cNvPr id="13" name="TextBox 12">
            <a:extLst>
              <a:ext uri="{FF2B5EF4-FFF2-40B4-BE49-F238E27FC236}">
                <a16:creationId xmlns:a16="http://schemas.microsoft.com/office/drawing/2014/main" id="{68B21F3D-D44A-7576-C47D-73C4E186791D}"/>
              </a:ext>
            </a:extLst>
          </p:cNvPr>
          <p:cNvSpPr txBox="1"/>
          <p:nvPr/>
        </p:nvSpPr>
        <p:spPr bwMode="auto">
          <a:xfrm>
            <a:off x="516359" y="1259085"/>
            <a:ext cx="110658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700"/>
              </a:spcBef>
              <a:spcAft>
                <a:spcPts val="400"/>
              </a:spcAft>
              <a:buClrTx/>
              <a:buFont typeface="Wingdings" panose="05000000000000000000" pitchFamily="2" charset="2"/>
              <a:buChar char="§"/>
            </a:pPr>
            <a:r>
              <a:rPr lang="en-US" sz="2200" b="0" dirty="0">
                <a:solidFill>
                  <a:schemeClr val="bg1"/>
                </a:solidFill>
                <a:latin typeface="Calibri" panose="020F0502020204030204" pitchFamily="34" charset="0"/>
                <a:cs typeface="Calibri" panose="020F0502020204030204" pitchFamily="34" charset="0"/>
              </a:rPr>
              <a:t>Randomized phase III trial; secondary analysis in </a:t>
            </a:r>
            <a:r>
              <a:rPr lang="en-US" altLang="en-US" sz="2200" b="0" dirty="0">
                <a:solidFill>
                  <a:schemeClr val="bg1"/>
                </a:solidFill>
                <a:latin typeface="Calibri" panose="020F0502020204030204" pitchFamily="34" charset="0"/>
                <a:cs typeface="Calibri" panose="020F0502020204030204" pitchFamily="34" charset="0"/>
              </a:rPr>
              <a:t>translational cohort with HR+/HER2- BC</a:t>
            </a:r>
            <a:endParaRPr lang="en-US" sz="2200" b="0" dirty="0">
              <a:solidFill>
                <a:schemeClr val="bg1"/>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C0BAE913-2776-1E05-7572-A5AAC4812868}"/>
              </a:ext>
            </a:extLst>
          </p:cNvPr>
          <p:cNvSpPr txBox="1"/>
          <p:nvPr/>
        </p:nvSpPr>
        <p:spPr bwMode="auto">
          <a:xfrm>
            <a:off x="2723565" y="6387597"/>
            <a:ext cx="58675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*ROR scores derived from 1066 patients because tumor size was missing for 18 patients.</a:t>
            </a:r>
          </a:p>
        </p:txBody>
      </p:sp>
    </p:spTree>
    <p:extLst>
      <p:ext uri="{BB962C8B-B14F-4D97-AF65-F5344CB8AC3E}">
        <p14:creationId xmlns:p14="http://schemas.microsoft.com/office/powerpoint/2010/main" val="1810890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Prognostic/Predictive Analyses From SOFT:</a:t>
            </a:r>
            <a:br>
              <a:rPr lang="en-US" altLang="en-US" sz="3600" dirty="0"/>
            </a:br>
            <a:r>
              <a:rPr lang="en-US" altLang="en-US" sz="3600" dirty="0"/>
              <a:t>Baseline </a:t>
            </a:r>
            <a:r>
              <a:rPr lang="en-US" dirty="0"/>
              <a:t>Characteristics by Patient Cohort</a:t>
            </a:r>
            <a:endParaRPr lang="en-US" altLang="en-US" dirty="0"/>
          </a:p>
        </p:txBody>
      </p:sp>
      <p:sp>
        <p:nvSpPr>
          <p:cNvPr id="3" name="Text Box 11">
            <a:extLst>
              <a:ext uri="{FF2B5EF4-FFF2-40B4-BE49-F238E27FC236}">
                <a16:creationId xmlns:a16="http://schemas.microsoft.com/office/drawing/2014/main" id="{7DB548C4-DE4F-C939-AE61-EEC95AFE69A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Brown. ASCO 2023. Abstr 504.</a:t>
            </a:r>
          </a:p>
        </p:txBody>
      </p:sp>
      <p:graphicFrame>
        <p:nvGraphicFramePr>
          <p:cNvPr id="4" name="Group 3">
            <a:extLst>
              <a:ext uri="{FF2B5EF4-FFF2-40B4-BE49-F238E27FC236}">
                <a16:creationId xmlns:a16="http://schemas.microsoft.com/office/drawing/2014/main" id="{23D35B97-F735-1301-22D0-08FC67CAD3FF}"/>
              </a:ext>
            </a:extLst>
          </p:cNvPr>
          <p:cNvGraphicFramePr>
            <a:graphicFrameLocks/>
          </p:cNvGraphicFramePr>
          <p:nvPr>
            <p:extLst>
              <p:ext uri="{D42A27DB-BD31-4B8C-83A1-F6EECF244321}">
                <p14:modId xmlns:p14="http://schemas.microsoft.com/office/powerpoint/2010/main" val="4243535499"/>
              </p:ext>
            </p:extLst>
          </p:nvPr>
        </p:nvGraphicFramePr>
        <p:xfrm>
          <a:off x="1700591" y="1516284"/>
          <a:ext cx="8010524" cy="4694016"/>
        </p:xfrm>
        <a:graphic>
          <a:graphicData uri="http://schemas.openxmlformats.org/drawingml/2006/table">
            <a:tbl>
              <a:tblPr/>
              <a:tblGrid>
                <a:gridCol w="2570467">
                  <a:extLst>
                    <a:ext uri="{9D8B030D-6E8A-4147-A177-3AD203B41FA5}">
                      <a16:colId xmlns:a16="http://schemas.microsoft.com/office/drawing/2014/main" val="20000"/>
                    </a:ext>
                  </a:extLst>
                </a:gridCol>
                <a:gridCol w="2766349">
                  <a:extLst>
                    <a:ext uri="{9D8B030D-6E8A-4147-A177-3AD203B41FA5}">
                      <a16:colId xmlns:a16="http://schemas.microsoft.com/office/drawing/2014/main" val="20001"/>
                    </a:ext>
                  </a:extLst>
                </a:gridCol>
                <a:gridCol w="2673708">
                  <a:extLst>
                    <a:ext uri="{9D8B030D-6E8A-4147-A177-3AD203B41FA5}">
                      <a16:colId xmlns:a16="http://schemas.microsoft.com/office/drawing/2014/main" val="20002"/>
                    </a:ext>
                  </a:extLst>
                </a:gridCol>
              </a:tblGrid>
              <a:tr h="4742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SOFT HR+/HER2-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2624)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PAM50/ROR Analysis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45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Chemotherapy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1271 (48.4)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543 (50.1)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736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Nodal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N1-3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1762 (67.1)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627 (24.0)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235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726 (67.0)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262 (24.2)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73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 at randomization,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&lt;40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730 (27.8)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1894 (72.2)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309 (28.5)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775 (71.5)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736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Tumor size, cm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1792 (68.3)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773 (29.5)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692 (63.8)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374 (34.5)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9652197"/>
                  </a:ext>
                </a:extLst>
              </a:tr>
              <a:tr h="673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Tumor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2156 (82.2)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468 (17.8)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856 (79.0)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227 (20.9)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9167075"/>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8"/>
            <a:ext cx="10872444" cy="1106424"/>
          </a:xfrm>
        </p:spPr>
        <p:txBody>
          <a:bodyPr/>
          <a:lstStyle/>
          <a:p>
            <a:r>
              <a:rPr lang="en-US" altLang="en-US" dirty="0"/>
              <a:t>Prognostic/Predictive Analyses From SOFT: </a:t>
            </a:r>
            <a:br>
              <a:rPr lang="en-US" altLang="en-US" dirty="0"/>
            </a:br>
            <a:r>
              <a:rPr lang="en-US" dirty="0"/>
              <a:t>Prognostic Value of PAM50 ROR Scores</a:t>
            </a:r>
            <a:endParaRPr lang="en-US" altLang="en-US" dirty="0"/>
          </a:p>
        </p:txBody>
      </p:sp>
      <p:sp>
        <p:nvSpPr>
          <p:cNvPr id="3" name="Text Box 11">
            <a:extLst>
              <a:ext uri="{FF2B5EF4-FFF2-40B4-BE49-F238E27FC236}">
                <a16:creationId xmlns:a16="http://schemas.microsoft.com/office/drawing/2014/main" id="{7DB548C4-DE4F-C939-AE61-EEC95AFE69A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Brown. ASCO 2023. Abstr 504.</a:t>
            </a:r>
          </a:p>
        </p:txBody>
      </p:sp>
      <p:graphicFrame>
        <p:nvGraphicFramePr>
          <p:cNvPr id="2" name="Group 3">
            <a:extLst>
              <a:ext uri="{FF2B5EF4-FFF2-40B4-BE49-F238E27FC236}">
                <a16:creationId xmlns:a16="http://schemas.microsoft.com/office/drawing/2014/main" id="{7B3D1199-DC96-1AD2-4606-AC96BA2CFB6A}"/>
              </a:ext>
            </a:extLst>
          </p:cNvPr>
          <p:cNvGraphicFramePr>
            <a:graphicFrameLocks/>
          </p:cNvGraphicFramePr>
          <p:nvPr>
            <p:extLst>
              <p:ext uri="{D42A27DB-BD31-4B8C-83A1-F6EECF244321}">
                <p14:modId xmlns:p14="http://schemas.microsoft.com/office/powerpoint/2010/main" val="3841317321"/>
              </p:ext>
            </p:extLst>
          </p:nvPr>
        </p:nvGraphicFramePr>
        <p:xfrm>
          <a:off x="728472" y="1600200"/>
          <a:ext cx="10735055" cy="3828922"/>
        </p:xfrm>
        <a:graphic>
          <a:graphicData uri="http://schemas.openxmlformats.org/drawingml/2006/table">
            <a:tbl>
              <a:tblPr/>
              <a:tblGrid>
                <a:gridCol w="3493776">
                  <a:extLst>
                    <a:ext uri="{9D8B030D-6E8A-4147-A177-3AD203B41FA5}">
                      <a16:colId xmlns:a16="http://schemas.microsoft.com/office/drawing/2014/main" val="20000"/>
                    </a:ext>
                  </a:extLst>
                </a:gridCol>
                <a:gridCol w="2332154">
                  <a:extLst>
                    <a:ext uri="{9D8B030D-6E8A-4147-A177-3AD203B41FA5}">
                      <a16:colId xmlns:a16="http://schemas.microsoft.com/office/drawing/2014/main" val="20001"/>
                    </a:ext>
                  </a:extLst>
                </a:gridCol>
                <a:gridCol w="2544418">
                  <a:extLst>
                    <a:ext uri="{9D8B030D-6E8A-4147-A177-3AD203B41FA5}">
                      <a16:colId xmlns:a16="http://schemas.microsoft.com/office/drawing/2014/main" val="20002"/>
                    </a:ext>
                  </a:extLst>
                </a:gridCol>
                <a:gridCol w="2364707">
                  <a:extLst>
                    <a:ext uri="{9D8B030D-6E8A-4147-A177-3AD203B41FA5}">
                      <a16:colId xmlns:a16="http://schemas.microsoft.com/office/drawing/2014/main" val="3952266995"/>
                    </a:ext>
                  </a:extLst>
                </a:gridCol>
              </a:tblGrid>
              <a:tr h="8181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Low                         ROR Score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437)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Intermediate         ROR Score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High                     ROR Score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774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ROR distribution in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67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Distant recurrence 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67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10-yr DRFI,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1106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Hazard ratio for DRFI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vs low ROR score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(0.7-2.7)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03232275"/>
                  </a:ext>
                </a:extLst>
              </a:tr>
            </a:tbl>
          </a:graphicData>
        </a:graphic>
      </p:graphicFrame>
    </p:spTree>
    <p:extLst>
      <p:ext uri="{BB962C8B-B14F-4D97-AF65-F5344CB8AC3E}">
        <p14:creationId xmlns:p14="http://schemas.microsoft.com/office/powerpoint/2010/main" val="1543069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Prognostic/Predictive Analyses From SOFT: </a:t>
            </a:r>
            <a:br>
              <a:rPr lang="en-US" altLang="en-US" sz="3600" dirty="0"/>
            </a:br>
            <a:r>
              <a:rPr lang="en-US" dirty="0"/>
              <a:t>Prognostic Value of PAM50 ROR Scores by Nodal Status</a:t>
            </a:r>
            <a:endParaRPr lang="en-US" altLang="en-US" dirty="0"/>
          </a:p>
        </p:txBody>
      </p:sp>
      <p:sp>
        <p:nvSpPr>
          <p:cNvPr id="3" name="Text Box 11">
            <a:extLst>
              <a:ext uri="{FF2B5EF4-FFF2-40B4-BE49-F238E27FC236}">
                <a16:creationId xmlns:a16="http://schemas.microsoft.com/office/drawing/2014/main" id="{7DB548C4-DE4F-C939-AE61-EEC95AFE69A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Brown. ASCO 2023. Abstr 504.</a:t>
            </a:r>
          </a:p>
        </p:txBody>
      </p:sp>
      <p:graphicFrame>
        <p:nvGraphicFramePr>
          <p:cNvPr id="2" name="Group 3">
            <a:extLst>
              <a:ext uri="{FF2B5EF4-FFF2-40B4-BE49-F238E27FC236}">
                <a16:creationId xmlns:a16="http://schemas.microsoft.com/office/drawing/2014/main" id="{7B3D1199-DC96-1AD2-4606-AC96BA2CFB6A}"/>
              </a:ext>
            </a:extLst>
          </p:cNvPr>
          <p:cNvGraphicFramePr>
            <a:graphicFrameLocks/>
          </p:cNvGraphicFramePr>
          <p:nvPr>
            <p:extLst>
              <p:ext uri="{D42A27DB-BD31-4B8C-83A1-F6EECF244321}">
                <p14:modId xmlns:p14="http://schemas.microsoft.com/office/powerpoint/2010/main" val="2623617264"/>
              </p:ext>
            </p:extLst>
          </p:nvPr>
        </p:nvGraphicFramePr>
        <p:xfrm>
          <a:off x="719138" y="1619064"/>
          <a:ext cx="10773685" cy="3768325"/>
        </p:xfrm>
        <a:graphic>
          <a:graphicData uri="http://schemas.openxmlformats.org/drawingml/2006/table">
            <a:tbl>
              <a:tblPr/>
              <a:tblGrid>
                <a:gridCol w="2014893">
                  <a:extLst>
                    <a:ext uri="{9D8B030D-6E8A-4147-A177-3AD203B41FA5}">
                      <a16:colId xmlns:a16="http://schemas.microsoft.com/office/drawing/2014/main" val="20000"/>
                    </a:ext>
                  </a:extLst>
                </a:gridCol>
                <a:gridCol w="1312686">
                  <a:extLst>
                    <a:ext uri="{9D8B030D-6E8A-4147-A177-3AD203B41FA5}">
                      <a16:colId xmlns:a16="http://schemas.microsoft.com/office/drawing/2014/main" val="20001"/>
                    </a:ext>
                  </a:extLst>
                </a:gridCol>
                <a:gridCol w="1509590">
                  <a:extLst>
                    <a:ext uri="{9D8B030D-6E8A-4147-A177-3AD203B41FA5}">
                      <a16:colId xmlns:a16="http://schemas.microsoft.com/office/drawing/2014/main" val="20002"/>
                    </a:ext>
                  </a:extLst>
                </a:gridCol>
                <a:gridCol w="1496463">
                  <a:extLst>
                    <a:ext uri="{9D8B030D-6E8A-4147-A177-3AD203B41FA5}">
                      <a16:colId xmlns:a16="http://schemas.microsoft.com/office/drawing/2014/main" val="3952266995"/>
                    </a:ext>
                  </a:extLst>
                </a:gridCol>
                <a:gridCol w="1206469">
                  <a:extLst>
                    <a:ext uri="{9D8B030D-6E8A-4147-A177-3AD203B41FA5}">
                      <a16:colId xmlns:a16="http://schemas.microsoft.com/office/drawing/2014/main" val="373519783"/>
                    </a:ext>
                  </a:extLst>
                </a:gridCol>
                <a:gridCol w="147099">
                  <a:extLst>
                    <a:ext uri="{9D8B030D-6E8A-4147-A177-3AD203B41FA5}">
                      <a16:colId xmlns:a16="http://schemas.microsoft.com/office/drawing/2014/main" val="3093083076"/>
                    </a:ext>
                  </a:extLst>
                </a:gridCol>
                <a:gridCol w="1693332">
                  <a:extLst>
                    <a:ext uri="{9D8B030D-6E8A-4147-A177-3AD203B41FA5}">
                      <a16:colId xmlns:a16="http://schemas.microsoft.com/office/drawing/2014/main" val="3889634279"/>
                    </a:ext>
                  </a:extLst>
                </a:gridCol>
                <a:gridCol w="1393153">
                  <a:extLst>
                    <a:ext uri="{9D8B030D-6E8A-4147-A177-3AD203B41FA5}">
                      <a16:colId xmlns:a16="http://schemas.microsoft.com/office/drawing/2014/main" val="2008176824"/>
                    </a:ext>
                  </a:extLst>
                </a:gridCol>
              </a:tblGrid>
              <a:tr h="38277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Node Negative (n = 720)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Node Positive (n = 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396249508"/>
                  </a:ext>
                </a:extLst>
              </a:tr>
              <a:tr h="93951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Low         ROR Score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Intermediate ROR Score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High               ROR Score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Low           ROR Score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Intermediate     ROR Score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High         ROR Score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3827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ROR distribution in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611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Distant recurrence 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827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10-yr DRFI,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611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Hazard ratio for DRFI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vs low ROR score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9652197"/>
                  </a:ext>
                </a:extLst>
              </a:tr>
            </a:tbl>
          </a:graphicData>
        </a:graphic>
      </p:graphicFrame>
    </p:spTree>
    <p:extLst>
      <p:ext uri="{BB962C8B-B14F-4D97-AF65-F5344CB8AC3E}">
        <p14:creationId xmlns:p14="http://schemas.microsoft.com/office/powerpoint/2010/main" val="330993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Prognostic/Predictive Analyses From SOFT: </a:t>
            </a:r>
            <a:r>
              <a:rPr lang="en-US" dirty="0"/>
              <a:t>Prognostic Value of PAM50 ROR Scores by Prior CT Received</a:t>
            </a:r>
            <a:endParaRPr lang="en-US" altLang="en-US" dirty="0"/>
          </a:p>
        </p:txBody>
      </p:sp>
      <p:sp>
        <p:nvSpPr>
          <p:cNvPr id="3" name="Text Box 11">
            <a:extLst>
              <a:ext uri="{FF2B5EF4-FFF2-40B4-BE49-F238E27FC236}">
                <a16:creationId xmlns:a16="http://schemas.microsoft.com/office/drawing/2014/main" id="{7DB548C4-DE4F-C939-AE61-EEC95AFE69A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Brown. ASCO 2023. Abstr 504.</a:t>
            </a:r>
          </a:p>
        </p:txBody>
      </p:sp>
      <p:graphicFrame>
        <p:nvGraphicFramePr>
          <p:cNvPr id="2" name="Group 3">
            <a:extLst>
              <a:ext uri="{FF2B5EF4-FFF2-40B4-BE49-F238E27FC236}">
                <a16:creationId xmlns:a16="http://schemas.microsoft.com/office/drawing/2014/main" id="{7B3D1199-DC96-1AD2-4606-AC96BA2CFB6A}"/>
              </a:ext>
            </a:extLst>
          </p:cNvPr>
          <p:cNvGraphicFramePr>
            <a:graphicFrameLocks/>
          </p:cNvGraphicFramePr>
          <p:nvPr>
            <p:extLst>
              <p:ext uri="{D42A27DB-BD31-4B8C-83A1-F6EECF244321}">
                <p14:modId xmlns:p14="http://schemas.microsoft.com/office/powerpoint/2010/main" val="1925231524"/>
              </p:ext>
            </p:extLst>
          </p:nvPr>
        </p:nvGraphicFramePr>
        <p:xfrm>
          <a:off x="719139" y="1600200"/>
          <a:ext cx="10787061" cy="3474816"/>
        </p:xfrm>
        <a:graphic>
          <a:graphicData uri="http://schemas.openxmlformats.org/drawingml/2006/table">
            <a:tbl>
              <a:tblPr/>
              <a:tblGrid>
                <a:gridCol w="1998354">
                  <a:extLst>
                    <a:ext uri="{9D8B030D-6E8A-4147-A177-3AD203B41FA5}">
                      <a16:colId xmlns:a16="http://schemas.microsoft.com/office/drawing/2014/main" val="20000"/>
                    </a:ext>
                  </a:extLst>
                </a:gridCol>
                <a:gridCol w="1249070">
                  <a:extLst>
                    <a:ext uri="{9D8B030D-6E8A-4147-A177-3AD203B41FA5}">
                      <a16:colId xmlns:a16="http://schemas.microsoft.com/office/drawing/2014/main" val="20001"/>
                    </a:ext>
                  </a:extLst>
                </a:gridCol>
                <a:gridCol w="1433143">
                  <a:extLst>
                    <a:ext uri="{9D8B030D-6E8A-4147-A177-3AD203B41FA5}">
                      <a16:colId xmlns:a16="http://schemas.microsoft.com/office/drawing/2014/main" val="20002"/>
                    </a:ext>
                  </a:extLst>
                </a:gridCol>
                <a:gridCol w="1251944">
                  <a:extLst>
                    <a:ext uri="{9D8B030D-6E8A-4147-A177-3AD203B41FA5}">
                      <a16:colId xmlns:a16="http://schemas.microsoft.com/office/drawing/2014/main" val="3952266995"/>
                    </a:ext>
                  </a:extLst>
                </a:gridCol>
                <a:gridCol w="1609143">
                  <a:extLst>
                    <a:ext uri="{9D8B030D-6E8A-4147-A177-3AD203B41FA5}">
                      <a16:colId xmlns:a16="http://schemas.microsoft.com/office/drawing/2014/main" val="373519783"/>
                    </a:ext>
                  </a:extLst>
                </a:gridCol>
                <a:gridCol w="1573717">
                  <a:extLst>
                    <a:ext uri="{9D8B030D-6E8A-4147-A177-3AD203B41FA5}">
                      <a16:colId xmlns:a16="http://schemas.microsoft.com/office/drawing/2014/main" val="3093083076"/>
                    </a:ext>
                  </a:extLst>
                </a:gridCol>
                <a:gridCol w="1671690">
                  <a:extLst>
                    <a:ext uri="{9D8B030D-6E8A-4147-A177-3AD203B41FA5}">
                      <a16:colId xmlns:a16="http://schemas.microsoft.com/office/drawing/2014/main" val="2008176824"/>
                    </a:ext>
                  </a:extLst>
                </a:gridCol>
              </a:tblGrid>
              <a:tr h="12969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 Prior Chemotherapy (n = 539)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Prior Chemotherapy (n = 527)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396249508"/>
                  </a:ext>
                </a:extLst>
              </a:tr>
              <a:tr h="31833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Low       ROR Score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Intermediate ROR Score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High         ROR Score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Low               ROR Score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Intermediate ROR Score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High                ROR Score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184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ROR distribution in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21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Distant recurrence 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9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10-yr DRFI,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175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Hazard ratio for DRFI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vs low ROR score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9652197"/>
                  </a:ext>
                </a:extLst>
              </a:tr>
            </a:tbl>
          </a:graphicData>
        </a:graphic>
      </p:graphicFrame>
    </p:spTree>
    <p:extLst>
      <p:ext uri="{BB962C8B-B14F-4D97-AF65-F5344CB8AC3E}">
        <p14:creationId xmlns:p14="http://schemas.microsoft.com/office/powerpoint/2010/main" val="3465991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Prognostic/Predictive Analyses From SOFT: </a:t>
            </a:r>
            <a:r>
              <a:rPr lang="en-US" dirty="0"/>
              <a:t>Prognostic Value of PAM50 ROR Scores by Age Category </a:t>
            </a:r>
            <a:endParaRPr lang="en-US" altLang="en-US" dirty="0"/>
          </a:p>
        </p:txBody>
      </p:sp>
      <p:sp>
        <p:nvSpPr>
          <p:cNvPr id="3" name="Text Box 11">
            <a:extLst>
              <a:ext uri="{FF2B5EF4-FFF2-40B4-BE49-F238E27FC236}">
                <a16:creationId xmlns:a16="http://schemas.microsoft.com/office/drawing/2014/main" id="{7DB548C4-DE4F-C939-AE61-EEC95AFE69A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Brown. ASCO 2023. Abstr 504.</a:t>
            </a:r>
          </a:p>
        </p:txBody>
      </p:sp>
      <p:graphicFrame>
        <p:nvGraphicFramePr>
          <p:cNvPr id="2" name="Group 3">
            <a:extLst>
              <a:ext uri="{FF2B5EF4-FFF2-40B4-BE49-F238E27FC236}">
                <a16:creationId xmlns:a16="http://schemas.microsoft.com/office/drawing/2014/main" id="{7B3D1199-DC96-1AD2-4606-AC96BA2CFB6A}"/>
              </a:ext>
            </a:extLst>
          </p:cNvPr>
          <p:cNvGraphicFramePr>
            <a:graphicFrameLocks/>
          </p:cNvGraphicFramePr>
          <p:nvPr>
            <p:extLst>
              <p:ext uri="{D42A27DB-BD31-4B8C-83A1-F6EECF244321}">
                <p14:modId xmlns:p14="http://schemas.microsoft.com/office/powerpoint/2010/main" val="2922084189"/>
              </p:ext>
            </p:extLst>
          </p:nvPr>
        </p:nvGraphicFramePr>
        <p:xfrm>
          <a:off x="719138" y="1600200"/>
          <a:ext cx="10787064" cy="4389248"/>
        </p:xfrm>
        <a:graphic>
          <a:graphicData uri="http://schemas.openxmlformats.org/drawingml/2006/table">
            <a:tbl>
              <a:tblPr/>
              <a:tblGrid>
                <a:gridCol w="2152801">
                  <a:extLst>
                    <a:ext uri="{9D8B030D-6E8A-4147-A177-3AD203B41FA5}">
                      <a16:colId xmlns:a16="http://schemas.microsoft.com/office/drawing/2014/main" val="20000"/>
                    </a:ext>
                  </a:extLst>
                </a:gridCol>
                <a:gridCol w="1362531">
                  <a:extLst>
                    <a:ext uri="{9D8B030D-6E8A-4147-A177-3AD203B41FA5}">
                      <a16:colId xmlns:a16="http://schemas.microsoft.com/office/drawing/2014/main" val="20001"/>
                    </a:ext>
                  </a:extLst>
                </a:gridCol>
                <a:gridCol w="1457909">
                  <a:extLst>
                    <a:ext uri="{9D8B030D-6E8A-4147-A177-3AD203B41FA5}">
                      <a16:colId xmlns:a16="http://schemas.microsoft.com/office/drawing/2014/main" val="20002"/>
                    </a:ext>
                  </a:extLst>
                </a:gridCol>
                <a:gridCol w="1566911">
                  <a:extLst>
                    <a:ext uri="{9D8B030D-6E8A-4147-A177-3AD203B41FA5}">
                      <a16:colId xmlns:a16="http://schemas.microsoft.com/office/drawing/2014/main" val="3952266995"/>
                    </a:ext>
                  </a:extLst>
                </a:gridCol>
                <a:gridCol w="1294404">
                  <a:extLst>
                    <a:ext uri="{9D8B030D-6E8A-4147-A177-3AD203B41FA5}">
                      <a16:colId xmlns:a16="http://schemas.microsoft.com/office/drawing/2014/main" val="373519783"/>
                    </a:ext>
                  </a:extLst>
                </a:gridCol>
                <a:gridCol w="1621412">
                  <a:extLst>
                    <a:ext uri="{9D8B030D-6E8A-4147-A177-3AD203B41FA5}">
                      <a16:colId xmlns:a16="http://schemas.microsoft.com/office/drawing/2014/main" val="3093083076"/>
                    </a:ext>
                  </a:extLst>
                </a:gridCol>
                <a:gridCol w="1331096">
                  <a:extLst>
                    <a:ext uri="{9D8B030D-6E8A-4147-A177-3AD203B41FA5}">
                      <a16:colId xmlns:a16="http://schemas.microsoft.com/office/drawing/2014/main" val="2008176824"/>
                    </a:ext>
                  </a:extLst>
                </a:gridCol>
              </a:tblGrid>
              <a:tr h="12969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Very Young, Age &lt;40 Yr (n =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Young, Age ≥40 Yr (n = 765)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396249508"/>
                  </a:ext>
                </a:extLst>
              </a:tr>
              <a:tr h="31833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Low          ROR Score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Intermediate ROR Score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High                 ROR Score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Low       ROR Score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Intermediate ROR Score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High       ROR Score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184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4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Node-negative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0417884"/>
                  </a:ext>
                </a:extLst>
              </a:tr>
              <a:tr h="184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Node-positive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8057340"/>
                  </a:ext>
                </a:extLst>
              </a:tr>
              <a:tr h="2621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Distant recurrence 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9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10-yr DRFI,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175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Hazard ratio for DRFI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vs low ROR score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(0.98-5.0)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9652197"/>
                  </a:ext>
                </a:extLst>
              </a:tr>
            </a:tbl>
          </a:graphicData>
        </a:graphic>
      </p:graphicFrame>
    </p:spTree>
    <p:extLst>
      <p:ext uri="{BB962C8B-B14F-4D97-AF65-F5344CB8AC3E}">
        <p14:creationId xmlns:p14="http://schemas.microsoft.com/office/powerpoint/2010/main" val="1640224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Prognostic/Predictive Analyses From SOFT: </a:t>
            </a:r>
            <a:r>
              <a:rPr lang="en-US" dirty="0"/>
              <a:t>PAM50 Intrinsic Subtype Distribution and Prognosis by Age</a:t>
            </a:r>
            <a:endParaRPr lang="en-US" altLang="en-US" dirty="0"/>
          </a:p>
        </p:txBody>
      </p:sp>
      <p:sp>
        <p:nvSpPr>
          <p:cNvPr id="3" name="Text Box 11">
            <a:extLst>
              <a:ext uri="{FF2B5EF4-FFF2-40B4-BE49-F238E27FC236}">
                <a16:creationId xmlns:a16="http://schemas.microsoft.com/office/drawing/2014/main" id="{7DB548C4-DE4F-C939-AE61-EEC95AFE69A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Brown. ASCO 2023. Abstr 504.</a:t>
            </a:r>
          </a:p>
        </p:txBody>
      </p:sp>
      <p:graphicFrame>
        <p:nvGraphicFramePr>
          <p:cNvPr id="2" name="Group 3">
            <a:extLst>
              <a:ext uri="{FF2B5EF4-FFF2-40B4-BE49-F238E27FC236}">
                <a16:creationId xmlns:a16="http://schemas.microsoft.com/office/drawing/2014/main" id="{7B3D1199-DC96-1AD2-4606-AC96BA2CFB6A}"/>
              </a:ext>
            </a:extLst>
          </p:cNvPr>
          <p:cNvGraphicFramePr>
            <a:graphicFrameLocks/>
          </p:cNvGraphicFramePr>
          <p:nvPr>
            <p:extLst>
              <p:ext uri="{D42A27DB-BD31-4B8C-83A1-F6EECF244321}">
                <p14:modId xmlns:p14="http://schemas.microsoft.com/office/powerpoint/2010/main" val="1376341623"/>
              </p:ext>
            </p:extLst>
          </p:nvPr>
        </p:nvGraphicFramePr>
        <p:xfrm>
          <a:off x="719138" y="1606841"/>
          <a:ext cx="10787060" cy="1883651"/>
        </p:xfrm>
        <a:graphic>
          <a:graphicData uri="http://schemas.openxmlformats.org/drawingml/2006/table">
            <a:tbl>
              <a:tblPr/>
              <a:tblGrid>
                <a:gridCol w="4766028">
                  <a:extLst>
                    <a:ext uri="{9D8B030D-6E8A-4147-A177-3AD203B41FA5}">
                      <a16:colId xmlns:a16="http://schemas.microsoft.com/office/drawing/2014/main" val="20000"/>
                    </a:ext>
                  </a:extLst>
                </a:gridCol>
                <a:gridCol w="3092689">
                  <a:extLst>
                    <a:ext uri="{9D8B030D-6E8A-4147-A177-3AD203B41FA5}">
                      <a16:colId xmlns:a16="http://schemas.microsoft.com/office/drawing/2014/main" val="20001"/>
                    </a:ext>
                  </a:extLst>
                </a:gridCol>
                <a:gridCol w="2928343">
                  <a:extLst>
                    <a:ext uri="{9D8B030D-6E8A-4147-A177-3AD203B41FA5}">
                      <a16:colId xmlns:a16="http://schemas.microsoft.com/office/drawing/2014/main" val="20002"/>
                    </a:ext>
                  </a:extLst>
                </a:gridCol>
              </a:tblGrid>
              <a:tr h="5424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Patients With PAM50 Intrinsic Subtype by Age,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 &lt;40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 ≥40 Yr</a:t>
                      </a:r>
                      <a:r>
                        <a:rPr kumimoji="0" lang="en-US" sz="1600" b="1" i="0" u="none" strike="noStrike" cap="none" normalizeH="0" baseline="3000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199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Luminal 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99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Luminal 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199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199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HER2E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88578424"/>
                  </a:ext>
                </a:extLst>
              </a:tr>
            </a:tbl>
          </a:graphicData>
        </a:graphic>
      </p:graphicFrame>
      <p:graphicFrame>
        <p:nvGraphicFramePr>
          <p:cNvPr id="4" name="Group 3">
            <a:extLst>
              <a:ext uri="{FF2B5EF4-FFF2-40B4-BE49-F238E27FC236}">
                <a16:creationId xmlns:a16="http://schemas.microsoft.com/office/drawing/2014/main" id="{502FC5D3-46D7-9D58-11C2-F4E47743E1C2}"/>
              </a:ext>
            </a:extLst>
          </p:cNvPr>
          <p:cNvGraphicFramePr>
            <a:graphicFrameLocks/>
          </p:cNvGraphicFramePr>
          <p:nvPr>
            <p:extLst>
              <p:ext uri="{D42A27DB-BD31-4B8C-83A1-F6EECF244321}">
                <p14:modId xmlns:p14="http://schemas.microsoft.com/office/powerpoint/2010/main" val="3247545476"/>
              </p:ext>
            </p:extLst>
          </p:nvPr>
        </p:nvGraphicFramePr>
        <p:xfrm>
          <a:off x="719140" y="3591921"/>
          <a:ext cx="10787061" cy="1585024"/>
        </p:xfrm>
        <a:graphic>
          <a:graphicData uri="http://schemas.openxmlformats.org/drawingml/2006/table">
            <a:tbl>
              <a:tblPr/>
              <a:tblGrid>
                <a:gridCol w="3615606">
                  <a:extLst>
                    <a:ext uri="{9D8B030D-6E8A-4147-A177-3AD203B41FA5}">
                      <a16:colId xmlns:a16="http://schemas.microsoft.com/office/drawing/2014/main" val="20000"/>
                    </a:ext>
                  </a:extLst>
                </a:gridCol>
                <a:gridCol w="1762982">
                  <a:extLst>
                    <a:ext uri="{9D8B030D-6E8A-4147-A177-3AD203B41FA5}">
                      <a16:colId xmlns:a16="http://schemas.microsoft.com/office/drawing/2014/main" val="20001"/>
                    </a:ext>
                  </a:extLst>
                </a:gridCol>
                <a:gridCol w="1777923">
                  <a:extLst>
                    <a:ext uri="{9D8B030D-6E8A-4147-A177-3AD203B41FA5}">
                      <a16:colId xmlns:a16="http://schemas.microsoft.com/office/drawing/2014/main" val="20002"/>
                    </a:ext>
                  </a:extLst>
                </a:gridCol>
                <a:gridCol w="1807804">
                  <a:extLst>
                    <a:ext uri="{9D8B030D-6E8A-4147-A177-3AD203B41FA5}">
                      <a16:colId xmlns:a16="http://schemas.microsoft.com/office/drawing/2014/main" val="3938843241"/>
                    </a:ext>
                  </a:extLst>
                </a:gridCol>
                <a:gridCol w="1822746">
                  <a:extLst>
                    <a:ext uri="{9D8B030D-6E8A-4147-A177-3AD203B41FA5}">
                      <a16:colId xmlns:a16="http://schemas.microsoft.com/office/drawing/2014/main" val="2352310982"/>
                    </a:ext>
                  </a:extLst>
                </a:gridCol>
              </a:tblGrid>
              <a:tr h="26281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Luminal 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Luminal 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249134889"/>
                  </a:ext>
                </a:extLst>
              </a:tr>
              <a:tr h="46496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 &lt;40 Yr*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 ≥40 Yr</a:t>
                      </a:r>
                      <a:r>
                        <a:rPr kumimoji="0" lang="en-US" sz="1600" b="1" i="0" u="none" strike="noStrike" cap="none" normalizeH="0" baseline="30000" dirty="0">
                          <a:ln>
                            <a:noFill/>
                          </a:ln>
                          <a:solidFill>
                            <a:schemeClr val="tx1"/>
                          </a:solidFill>
                          <a:effectLst/>
                          <a:latin typeface="Calibri" panose="020F0502020204030204" pitchFamily="34" charset="0"/>
                        </a:rPr>
                        <a:t>†</a:t>
                      </a:r>
                      <a:br>
                        <a:rPr kumimoji="0" lang="en-US" sz="1600" b="1" i="0" u="none" strike="noStrike" cap="none" normalizeH="0" baseline="3000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 &lt;40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 ≥40 Yr</a:t>
                      </a:r>
                      <a:r>
                        <a:rPr kumimoji="0" lang="en-US" sz="1600" b="1" i="0" u="none" strike="noStrike" cap="none" normalizeH="0" baseline="30000" dirty="0">
                          <a:ln>
                            <a:noFill/>
                          </a:ln>
                          <a:solidFill>
                            <a:schemeClr val="tx1"/>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2628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Distant recurrence 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60921062"/>
                  </a:ext>
                </a:extLst>
              </a:tr>
              <a:tr h="2628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10-yr DFRI,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5" name="TextBox 4">
            <a:extLst>
              <a:ext uri="{FF2B5EF4-FFF2-40B4-BE49-F238E27FC236}">
                <a16:creationId xmlns:a16="http://schemas.microsoft.com/office/drawing/2014/main" id="{A141FF06-8294-0D49-64F6-8DE742B9C763}"/>
              </a:ext>
            </a:extLst>
          </p:cNvPr>
          <p:cNvSpPr txBox="1"/>
          <p:nvPr/>
        </p:nvSpPr>
        <p:spPr bwMode="auto">
          <a:xfrm>
            <a:off x="719138" y="5176945"/>
            <a:ext cx="30745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*Very young.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Young.</a:t>
            </a:r>
          </a:p>
        </p:txBody>
      </p:sp>
      <p:sp>
        <p:nvSpPr>
          <p:cNvPr id="6" name="TextBox 5">
            <a:extLst>
              <a:ext uri="{FF2B5EF4-FFF2-40B4-BE49-F238E27FC236}">
                <a16:creationId xmlns:a16="http://schemas.microsoft.com/office/drawing/2014/main" id="{12EAB82D-E370-4421-37E0-4CB9EF1B9AD4}"/>
              </a:ext>
            </a:extLst>
          </p:cNvPr>
          <p:cNvSpPr txBox="1"/>
          <p:nvPr/>
        </p:nvSpPr>
        <p:spPr bwMode="auto">
          <a:xfrm>
            <a:off x="609759" y="5602584"/>
            <a:ext cx="997446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700" b="0" i="0" dirty="0">
                <a:solidFill>
                  <a:srgbClr val="000000"/>
                </a:solidFill>
                <a:effectLst/>
                <a:latin typeface="AdvOT53f3fec7"/>
              </a:rPr>
              <a:t>Subtype distribution was significantly different between patients aged &lt;40 yr vs those aged ≥40 yr with </a:t>
            </a:r>
            <a:br>
              <a:rPr lang="en-US" sz="1700" b="0" i="0" dirty="0">
                <a:solidFill>
                  <a:srgbClr val="000000"/>
                </a:solidFill>
                <a:effectLst/>
                <a:latin typeface="AdvOT53f3fec7"/>
              </a:rPr>
            </a:br>
            <a:r>
              <a:rPr lang="en-US" sz="1700" b="0" i="0" dirty="0">
                <a:solidFill>
                  <a:srgbClr val="000000"/>
                </a:solidFill>
                <a:effectLst/>
                <a:latin typeface="AdvOT53f3fec7"/>
              </a:rPr>
              <a:t>less luminal A, and more luminal B and nonluminal tumors were observed in patients aged &lt;40 yr (</a:t>
            </a:r>
            <a:r>
              <a:rPr lang="en-US" sz="1700" b="0" i="1" dirty="0">
                <a:solidFill>
                  <a:srgbClr val="000000"/>
                </a:solidFill>
                <a:effectLst/>
                <a:latin typeface="AdvOT53f3fec7"/>
              </a:rPr>
              <a:t>P</a:t>
            </a:r>
            <a:r>
              <a:rPr lang="en-US" sz="1700" b="0" i="0" dirty="0">
                <a:solidFill>
                  <a:srgbClr val="000000"/>
                </a:solidFill>
                <a:effectLst/>
                <a:latin typeface="AdvOT53f3fec7"/>
              </a:rPr>
              <a:t> = .005)</a:t>
            </a:r>
            <a:endParaRPr lang="en-US" sz="17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385949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Prognostic/Predictive Analyses From SOFT: </a:t>
            </a:r>
            <a:br>
              <a:rPr lang="en-US" altLang="en-US" sz="3600" dirty="0"/>
            </a:br>
            <a:r>
              <a:rPr lang="en-US" dirty="0"/>
              <a:t>Predictive Value of PAM50 ROR Scores Using BCFI</a:t>
            </a:r>
            <a:endParaRPr lang="en-US" altLang="en-US" dirty="0"/>
          </a:p>
        </p:txBody>
      </p:sp>
      <p:sp>
        <p:nvSpPr>
          <p:cNvPr id="3" name="Text Box 11">
            <a:extLst>
              <a:ext uri="{FF2B5EF4-FFF2-40B4-BE49-F238E27FC236}">
                <a16:creationId xmlns:a16="http://schemas.microsoft.com/office/drawing/2014/main" id="{7DB548C4-DE4F-C939-AE61-EEC95AFE69A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Brown. ASCO 2023. Abstr 504.</a:t>
            </a:r>
          </a:p>
        </p:txBody>
      </p:sp>
      <p:graphicFrame>
        <p:nvGraphicFramePr>
          <p:cNvPr id="4" name="Group 3">
            <a:extLst>
              <a:ext uri="{FF2B5EF4-FFF2-40B4-BE49-F238E27FC236}">
                <a16:creationId xmlns:a16="http://schemas.microsoft.com/office/drawing/2014/main" id="{502FC5D3-46D7-9D58-11C2-F4E47743E1C2}"/>
              </a:ext>
            </a:extLst>
          </p:cNvPr>
          <p:cNvGraphicFramePr>
            <a:graphicFrameLocks/>
          </p:cNvGraphicFramePr>
          <p:nvPr>
            <p:extLst>
              <p:ext uri="{D42A27DB-BD31-4B8C-83A1-F6EECF244321}">
                <p14:modId xmlns:p14="http://schemas.microsoft.com/office/powerpoint/2010/main" val="2095882287"/>
              </p:ext>
            </p:extLst>
          </p:nvPr>
        </p:nvGraphicFramePr>
        <p:xfrm>
          <a:off x="719138" y="1597486"/>
          <a:ext cx="10763065" cy="3718624"/>
        </p:xfrm>
        <a:graphic>
          <a:graphicData uri="http://schemas.openxmlformats.org/drawingml/2006/table">
            <a:tbl>
              <a:tblPr/>
              <a:tblGrid>
                <a:gridCol w="4457013">
                  <a:extLst>
                    <a:ext uri="{9D8B030D-6E8A-4147-A177-3AD203B41FA5}">
                      <a16:colId xmlns:a16="http://schemas.microsoft.com/office/drawing/2014/main" val="20000"/>
                    </a:ext>
                  </a:extLst>
                </a:gridCol>
                <a:gridCol w="3296961">
                  <a:extLst>
                    <a:ext uri="{9D8B030D-6E8A-4147-A177-3AD203B41FA5}">
                      <a16:colId xmlns:a16="http://schemas.microsoft.com/office/drawing/2014/main" val="20002"/>
                    </a:ext>
                  </a:extLst>
                </a:gridCol>
                <a:gridCol w="3009091">
                  <a:extLst>
                    <a:ext uri="{9D8B030D-6E8A-4147-A177-3AD203B41FA5}">
                      <a16:colId xmlns:a16="http://schemas.microsoft.com/office/drawing/2014/main" val="3938843241"/>
                    </a:ext>
                  </a:extLst>
                </a:gridCol>
              </a:tblGrid>
              <a:tr h="686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12-Yr Absolute Benefit,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Hazard Ratio for BCFI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8270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Unselected (n = 1084)*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 + OFS vs 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 + OFS vs 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0.9 (0.6-1.2)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0.6 (0.5-0.9)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270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ROR low/intermediate (n = 680)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 + OFS vs 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 + OFS vs 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0.6 (0.4-1.0)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0.5 (0.3-0.8)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786555"/>
                  </a:ext>
                </a:extLst>
              </a:tr>
              <a:tr h="8270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ROR high (n = 386)</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 + OFS vs 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 + OFS vs 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(0.8-1.8)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0.9 (0.5-1.4)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4982582"/>
                  </a:ext>
                </a:extLst>
              </a:tr>
            </a:tbl>
          </a:graphicData>
        </a:graphic>
      </p:graphicFrame>
      <p:sp>
        <p:nvSpPr>
          <p:cNvPr id="2" name="TextBox 1">
            <a:extLst>
              <a:ext uri="{FF2B5EF4-FFF2-40B4-BE49-F238E27FC236}">
                <a16:creationId xmlns:a16="http://schemas.microsoft.com/office/drawing/2014/main" id="{9C132F58-D959-5EE3-DA21-B3DD54EF1709}"/>
              </a:ext>
            </a:extLst>
          </p:cNvPr>
          <p:cNvSpPr txBox="1"/>
          <p:nvPr/>
        </p:nvSpPr>
        <p:spPr bwMode="auto">
          <a:xfrm>
            <a:off x="719138" y="5418267"/>
            <a:ext cx="103631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*543 (50.1%) received prior chemotherapy.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212 (31.1%) received prior chemotherapy.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315 (81.6%) received prior chemotherapy.</a:t>
            </a:r>
          </a:p>
        </p:txBody>
      </p:sp>
    </p:spTree>
    <p:extLst>
      <p:ext uri="{BB962C8B-B14F-4D97-AF65-F5344CB8AC3E}">
        <p14:creationId xmlns:p14="http://schemas.microsoft.com/office/powerpoint/2010/main" val="1745141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Prognostic/Predictive Analyses From SOFT:</a:t>
            </a:r>
            <a:r>
              <a:rPr lang="en-US" dirty="0"/>
              <a:t> </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100" dirty="0"/>
              <a:t>Translational cohort analysis from the SOFT trial demonstrated prognostic value of </a:t>
            </a:r>
            <a:r>
              <a:rPr lang="en-US" altLang="en-US" sz="2100"/>
              <a:t>PAM50 </a:t>
            </a:r>
            <a:br>
              <a:rPr lang="en-US" altLang="en-US" sz="2100"/>
            </a:br>
            <a:r>
              <a:rPr lang="en-US" altLang="en-US" sz="2100"/>
              <a:t>ROR </a:t>
            </a:r>
            <a:r>
              <a:rPr lang="en-US" altLang="en-US" sz="2100" dirty="0"/>
              <a:t>scores in premenopausal women with HR+/HER2- EBC; 72% of patients with node-positive disease had high-risk ROR scores (ROR: 41-100)</a:t>
            </a:r>
          </a:p>
          <a:p>
            <a:r>
              <a:rPr lang="en-US" altLang="en-US" sz="2100" dirty="0"/>
              <a:t>Aggressive disease biology was more common in very young women (aged &lt;40 yr) compared with those aged ≥40 yr</a:t>
            </a:r>
          </a:p>
          <a:p>
            <a:pPr lvl="1"/>
            <a:r>
              <a:rPr lang="en-US" altLang="en-US" sz="1900" dirty="0"/>
              <a:t>Patients aged &lt;40 yr were more likely to have luminal B subtype (39% vs 21%)</a:t>
            </a:r>
          </a:p>
          <a:p>
            <a:pPr lvl="1"/>
            <a:r>
              <a:rPr lang="en-US" altLang="en-US" sz="1900" dirty="0"/>
              <a:t>Patients with luminal A subtype had high 10-yr recurrence rates: 83.4% (&lt;40 yr) vs 92.1% (≥40 yr)</a:t>
            </a:r>
          </a:p>
          <a:p>
            <a:pPr lvl="1"/>
            <a:r>
              <a:rPr lang="en-US" altLang="en-US" sz="1900" dirty="0"/>
              <a:t>Patients aged &lt;40 yr were more likely to have high ROR scores vs those aged ≥40 yr</a:t>
            </a:r>
          </a:p>
          <a:p>
            <a:pPr lvl="2">
              <a:buFont typeface="Wingdings" panose="05000000000000000000" pitchFamily="2" charset="2"/>
              <a:buChar char="§"/>
            </a:pPr>
            <a:r>
              <a:rPr lang="en-US" altLang="en-US" sz="1700" dirty="0"/>
              <a:t>Node negative: 36% vs 14%; node positive: 80% vs 66%</a:t>
            </a:r>
          </a:p>
          <a:p>
            <a:r>
              <a:rPr lang="en-US" altLang="en-US" sz="2100" dirty="0"/>
              <a:t>Investigators concluded that PAM50 ROR scores are not predictive of OFS benefit in premenopausal women, and analyses of immune infiltrates/integration of DNA genomic subgroups from the translation cohort are ongoing</a:t>
            </a:r>
          </a:p>
          <a:p>
            <a:endParaRPr lang="en-US" altLang="en-US" sz="2100" dirty="0"/>
          </a:p>
        </p:txBody>
      </p:sp>
      <p:sp>
        <p:nvSpPr>
          <p:cNvPr id="3" name="Text Box 11">
            <a:extLst>
              <a:ext uri="{FF2B5EF4-FFF2-40B4-BE49-F238E27FC236}">
                <a16:creationId xmlns:a16="http://schemas.microsoft.com/office/drawing/2014/main" id="{E145D8E1-E531-2070-A0C4-87ED2555062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Brown. ASCO 2023. Abstr 504.</a:t>
            </a:r>
          </a:p>
        </p:txBody>
      </p:sp>
    </p:spTree>
    <p:extLst>
      <p:ext uri="{BB962C8B-B14F-4D97-AF65-F5344CB8AC3E}">
        <p14:creationId xmlns:p14="http://schemas.microsoft.com/office/powerpoint/2010/main" val="1224297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6C2A023B27094DB9895AA16B35F089" ma:contentTypeVersion="1" ma:contentTypeDescription="Create a new document." ma:contentTypeScope="" ma:versionID="097921cedb6b7d82d9c66b0192e4d3a8">
  <xsd:schema xmlns:xsd="http://www.w3.org/2001/XMLSchema" xmlns:xs="http://www.w3.org/2001/XMLSchema" xmlns:p="http://schemas.microsoft.com/office/2006/metadata/properties" xmlns:ns2="d54cbe69-32bd-412a-b004-9152f949605e" xmlns:ns3="b2667eac-fdbb-488b-b8e6-4168e2a264cc" targetNamespace="http://schemas.microsoft.com/office/2006/metadata/properties" ma:root="true" ma:fieldsID="54c76c2928cea0d64aebf07830e88eed" ns2:_="" ns3:_="">
    <xsd:import namespace="d54cbe69-32bd-412a-b004-9152f949605e"/>
    <xsd:import namespace="b2667eac-fdbb-488b-b8e6-4168e2a264c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2667eac-fdbb-488b-b8e6-4168e2a264c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56M7VY3CDVN5-1630820094-2</_dlc_DocId>
    <_dlc_DocIdUrl xmlns="d54cbe69-32bd-412a-b004-9152f949605e">
      <Url>https://intranet.clinicaloptions.com/mews/oncology/ONC_2023_ASCO_CF_(PRP6243)/Breast_504_Brown/_layouts/15/DocIdRedir.aspx?ID=56M7VY3CDVN5-1630820094-2</Url>
      <Description>56M7VY3CDVN5-1630820094-2</Description>
    </_dlc_DocIdUrl>
    <Document_x0020_Category xmlns="b2667eac-fdbb-488b-b8e6-4168e2a264cc">Conference Capsule Slides</Document_x0020_Category>
  </documentManagement>
</p:properties>
</file>

<file path=customXml/item3.xml><?xml version="1.0" encoding="utf-8"?>
<LongProperties xmlns="http://schemas.microsoft.com/office/2006/metadata/long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198B815-2999-44D6-9D0C-278E5632E5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2667eac-fdbb-488b-b8e6-4168e2a264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A55BC3-5A03-47C2-8EC3-D964C3B5E779}">
  <ds:schemaRefs>
    <ds:schemaRef ds:uri="http://schemas.microsoft.com/office/2006/documentManagement/types"/>
    <ds:schemaRef ds:uri="http://purl.org/dc/elements/1.1/"/>
    <ds:schemaRef ds:uri="d54cbe69-32bd-412a-b004-9152f949605e"/>
    <ds:schemaRef ds:uri="http://purl.org/dc/terms/"/>
    <ds:schemaRef ds:uri="b2667eac-fdbb-488b-b8e6-4168e2a264cc"/>
    <ds:schemaRef ds:uri="http://www.w3.org/XML/1998/namespace"/>
    <ds:schemaRef ds:uri="http://purl.org/dc/dcmitype/"/>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2104</TotalTime>
  <Words>2140</Words>
  <Application>Microsoft Office PowerPoint</Application>
  <PresentationFormat>Widescreen</PresentationFormat>
  <Paragraphs>394</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AdvOT53f3fec7</vt:lpstr>
      <vt:lpstr>Arial</vt:lpstr>
      <vt:lpstr>Calibri</vt:lpstr>
      <vt:lpstr>Times</vt:lpstr>
      <vt:lpstr>Wingdings</vt:lpstr>
      <vt:lpstr>2022_CCO_Template</vt:lpstr>
      <vt:lpstr>Evaluation of the Prognostic and Predictive Value of PAM50 Intrinsic Subtypes and ROR Scores in Premenopausal Women With HR+/HER2-  Early Breast Cancer Enrolled in the SOFT Trial</vt:lpstr>
      <vt:lpstr>About These Slides</vt:lpstr>
      <vt:lpstr>Prognostic/Predictive Analyses From SOFT: Background</vt:lpstr>
      <vt:lpstr>Prognostic/Predictive Analyses From SOFT: Study Design</vt:lpstr>
      <vt:lpstr>Prognostic/Predictive Analyses From SOFT: Baseline Characteristics by Patient Cohort</vt:lpstr>
      <vt:lpstr>Prognostic/Predictive Analyses From SOFT:  Prognostic Value of PAM50 ROR Scores</vt:lpstr>
      <vt:lpstr>Prognostic/Predictive Analyses From SOFT:  Prognostic Value of PAM50 ROR Scores by Nodal Status</vt:lpstr>
      <vt:lpstr>Prognostic/Predictive Analyses From SOFT: Prognostic Value of PAM50 ROR Scores by Prior CT Received</vt:lpstr>
      <vt:lpstr>Prognostic/Predictive Analyses From SOFT: Prognostic Value of PAM50 ROR Scores by Age Category </vt:lpstr>
      <vt:lpstr>Prognostic/Predictive Analyses From SOFT: PAM50 Intrinsic Subtype Distribution and Prognosis by Age</vt:lpstr>
      <vt:lpstr>Prognostic/Predictive Analyses From SOFT:  Predictive Value of PAM50 ROR Scores Using BCFI</vt:lpstr>
      <vt:lpstr>Prognostic/Predictive Analyses From SOFT: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the Prognostic and Predictive Value of PAM50 Intrinsic Subtypes and ROR Scores in Premenopausal Women With HR+/HER2- Early Breast Cancer Enrolled in the SOFT Trial</dc:title>
  <dc:creator>Preferred User</dc:creator>
  <cp:lastModifiedBy>nkolenko@clinicaloptions.com</cp:lastModifiedBy>
  <cp:revision>27</cp:revision>
  <cp:lastPrinted>2016-09-26T20:21:49Z</cp:lastPrinted>
  <dcterms:created xsi:type="dcterms:W3CDTF">2005-05-27T15:08:01Z</dcterms:created>
  <dcterms:modified xsi:type="dcterms:W3CDTF">2023-06-06T22:27:31Z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7ed6d980-4b13-41c9-b12b-4a26b29ba63d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0x010100D76C2A023B27094DB9895AA16B35F089</vt:lpwstr>
  </property>
  <property fmtid="{D5CDD505-2E9C-101B-9397-08002B2CF9AE}" pid="9" name="MediaServiceImageTags">
    <vt:lpwstr/>
  </property>
</Properties>
</file>