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71" r:id="rId5"/>
    <p:sldMasterId id="2147483780" r:id="rId6"/>
  </p:sldMasterIdLst>
  <p:notesMasterIdLst>
    <p:notesMasterId r:id="rId32"/>
  </p:notesMasterIdLst>
  <p:sldIdLst>
    <p:sldId id="392" r:id="rId7"/>
    <p:sldId id="308" r:id="rId8"/>
    <p:sldId id="393" r:id="rId9"/>
    <p:sldId id="603" r:id="rId10"/>
    <p:sldId id="394" r:id="rId11"/>
    <p:sldId id="589" r:id="rId12"/>
    <p:sldId id="594" r:id="rId13"/>
    <p:sldId id="595" r:id="rId14"/>
    <p:sldId id="596" r:id="rId15"/>
    <p:sldId id="402" r:id="rId16"/>
    <p:sldId id="403" r:id="rId17"/>
    <p:sldId id="404" r:id="rId18"/>
    <p:sldId id="597" r:id="rId19"/>
    <p:sldId id="405" r:id="rId20"/>
    <p:sldId id="406" r:id="rId21"/>
    <p:sldId id="407" r:id="rId22"/>
    <p:sldId id="598" r:id="rId23"/>
    <p:sldId id="599" r:id="rId24"/>
    <p:sldId id="415" r:id="rId25"/>
    <p:sldId id="602" r:id="rId26"/>
    <p:sldId id="411" r:id="rId27"/>
    <p:sldId id="601" r:id="rId28"/>
    <p:sldId id="413" r:id="rId29"/>
    <p:sldId id="593" r:id="rId30"/>
    <p:sldId id="587" r:id="rId31"/>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Tahoma" charset="0"/>
        <a:ea typeface="Times New Roman" charset="0"/>
        <a:cs typeface="Times New Roman" charset="0"/>
      </a:defRPr>
    </a:lvl1pPr>
    <a:lvl2pPr marL="457200" algn="l" rtl="0" eaLnBrk="0" fontAlgn="base" hangingPunct="0">
      <a:spcBef>
        <a:spcPct val="0"/>
      </a:spcBef>
      <a:spcAft>
        <a:spcPct val="0"/>
      </a:spcAft>
      <a:defRPr kern="1200">
        <a:solidFill>
          <a:schemeClr val="tx1"/>
        </a:solidFill>
        <a:latin typeface="Tahoma" charset="0"/>
        <a:ea typeface="Times New Roman" charset="0"/>
        <a:cs typeface="Times New Roman" charset="0"/>
      </a:defRPr>
    </a:lvl2pPr>
    <a:lvl3pPr marL="914400" algn="l" rtl="0" eaLnBrk="0" fontAlgn="base" hangingPunct="0">
      <a:spcBef>
        <a:spcPct val="0"/>
      </a:spcBef>
      <a:spcAft>
        <a:spcPct val="0"/>
      </a:spcAft>
      <a:defRPr kern="1200">
        <a:solidFill>
          <a:schemeClr val="tx1"/>
        </a:solidFill>
        <a:latin typeface="Tahoma" charset="0"/>
        <a:ea typeface="Times New Roman" charset="0"/>
        <a:cs typeface="Times New Roman" charset="0"/>
      </a:defRPr>
    </a:lvl3pPr>
    <a:lvl4pPr marL="1371600" algn="l" rtl="0" eaLnBrk="0" fontAlgn="base" hangingPunct="0">
      <a:spcBef>
        <a:spcPct val="0"/>
      </a:spcBef>
      <a:spcAft>
        <a:spcPct val="0"/>
      </a:spcAft>
      <a:defRPr kern="1200">
        <a:solidFill>
          <a:schemeClr val="tx1"/>
        </a:solidFill>
        <a:latin typeface="Tahoma" charset="0"/>
        <a:ea typeface="Times New Roman" charset="0"/>
        <a:cs typeface="Times New Roman" charset="0"/>
      </a:defRPr>
    </a:lvl4pPr>
    <a:lvl5pPr marL="1828800" algn="l" rtl="0" eaLnBrk="0" fontAlgn="base" hangingPunct="0">
      <a:spcBef>
        <a:spcPct val="0"/>
      </a:spcBef>
      <a:spcAft>
        <a:spcPct val="0"/>
      </a:spcAft>
      <a:defRPr kern="1200">
        <a:solidFill>
          <a:schemeClr val="tx1"/>
        </a:solidFill>
        <a:latin typeface="Tahoma" charset="0"/>
        <a:ea typeface="Times New Roman" charset="0"/>
        <a:cs typeface="Times New Roman" charset="0"/>
      </a:defRPr>
    </a:lvl5pPr>
    <a:lvl6pPr marL="2286000" algn="l" defTabSz="457200" rtl="0" eaLnBrk="1" latinLnBrk="0" hangingPunct="1">
      <a:defRPr kern="1200">
        <a:solidFill>
          <a:schemeClr val="tx1"/>
        </a:solidFill>
        <a:latin typeface="Tahoma" charset="0"/>
        <a:ea typeface="Times New Roman" charset="0"/>
        <a:cs typeface="Times New Roman" charset="0"/>
      </a:defRPr>
    </a:lvl6pPr>
    <a:lvl7pPr marL="2743200" algn="l" defTabSz="457200" rtl="0" eaLnBrk="1" latinLnBrk="0" hangingPunct="1">
      <a:defRPr kern="1200">
        <a:solidFill>
          <a:schemeClr val="tx1"/>
        </a:solidFill>
        <a:latin typeface="Tahoma" charset="0"/>
        <a:ea typeface="Times New Roman" charset="0"/>
        <a:cs typeface="Times New Roman" charset="0"/>
      </a:defRPr>
    </a:lvl7pPr>
    <a:lvl8pPr marL="3200400" algn="l" defTabSz="457200" rtl="0" eaLnBrk="1" latinLnBrk="0" hangingPunct="1">
      <a:defRPr kern="1200">
        <a:solidFill>
          <a:schemeClr val="tx1"/>
        </a:solidFill>
        <a:latin typeface="Tahoma" charset="0"/>
        <a:ea typeface="Times New Roman" charset="0"/>
        <a:cs typeface="Times New Roman" charset="0"/>
      </a:defRPr>
    </a:lvl8pPr>
    <a:lvl9pPr marL="3657600" algn="l" defTabSz="457200" rtl="0" eaLnBrk="1" latinLnBrk="0" hangingPunct="1">
      <a:defRPr kern="1200">
        <a:solidFill>
          <a:schemeClr val="tx1"/>
        </a:solidFill>
        <a:latin typeface="Tahoma" charset="0"/>
        <a:ea typeface="Times New Roman" charset="0"/>
        <a:cs typeface="Times New Roman" charset="0"/>
      </a:defRPr>
    </a:lvl9pPr>
  </p:defaultTextStyle>
  <p:extLst>
    <p:ext uri="{EFAFB233-063F-42B5-8137-9DF3F51BA10A}">
      <p15:sldGuideLst xmlns:p15="http://schemas.microsoft.com/office/powerpoint/2012/main">
        <p15:guide id="1" orient="horz" pos="144" userDrawn="1">
          <p15:clr>
            <a:srgbClr val="A4A3A4"/>
          </p15:clr>
        </p15:guide>
        <p15:guide id="2" pos="3840" userDrawn="1">
          <p15:clr>
            <a:srgbClr val="A4A3A4"/>
          </p15:clr>
        </p15:guide>
        <p15:guide id="3" orient="horz" pos="240" userDrawn="1">
          <p15:clr>
            <a:srgbClr val="A4A3A4"/>
          </p15:clr>
        </p15:guide>
        <p15:guide id="4" orient="horz" pos="1008" userDrawn="1">
          <p15:clr>
            <a:srgbClr val="A4A3A4"/>
          </p15:clr>
        </p15:guide>
        <p15:guide id="5" orient="horz" pos="3912" userDrawn="1">
          <p15:clr>
            <a:srgbClr val="A4A3A4"/>
          </p15:clr>
        </p15:guide>
        <p15:guide id="6" orient="horz" pos="4032" userDrawn="1">
          <p15:clr>
            <a:srgbClr val="A4A3A4"/>
          </p15:clr>
        </p15:guide>
        <p15:guide id="7" orient="horz" pos="4128" userDrawn="1">
          <p15:clr>
            <a:srgbClr val="A4A3A4"/>
          </p15:clr>
        </p15:guide>
        <p15:guide id="8" pos="312" userDrawn="1">
          <p15:clr>
            <a:srgbClr val="A4A3A4"/>
          </p15:clr>
        </p15:guide>
        <p15:guide id="9" pos="456" userDrawn="1">
          <p15:clr>
            <a:srgbClr val="A4A3A4"/>
          </p15:clr>
        </p15:guide>
        <p15:guide id="10" pos="7224" userDrawn="1">
          <p15:clr>
            <a:srgbClr val="A4A3A4"/>
          </p15:clr>
        </p15:guide>
        <p15:guide id="11" pos="7392"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1040"/>
    <a:srgbClr val="5437A9"/>
    <a:srgbClr val="CCFF33"/>
    <a:srgbClr val="7F3655"/>
    <a:srgbClr val="697BA6"/>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F10202-81A4-4656-950C-D6979ED2EE8A}" v="37" dt="2022-11-02T18:38:45.8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33" autoAdjust="0"/>
    <p:restoredTop sz="91452" autoAdjust="0"/>
  </p:normalViewPr>
  <p:slideViewPr>
    <p:cSldViewPr>
      <p:cViewPr varScale="1">
        <p:scale>
          <a:sx n="115" d="100"/>
          <a:sy n="115" d="100"/>
        </p:scale>
        <p:origin x="456" y="108"/>
      </p:cViewPr>
      <p:guideLst>
        <p:guide orient="horz" pos="144"/>
        <p:guide pos="3840"/>
        <p:guide orient="horz" pos="240"/>
        <p:guide orient="horz" pos="1008"/>
        <p:guide orient="horz" pos="3912"/>
        <p:guide orient="horz" pos="4032"/>
        <p:guide orient="horz" pos="4128"/>
        <p:guide pos="312"/>
        <p:guide pos="456"/>
        <p:guide pos="7224"/>
        <p:guide pos="7392"/>
      </p:guideLst>
    </p:cSldViewPr>
  </p:slideViewPr>
  <p:outlineViewPr>
    <p:cViewPr>
      <p:scale>
        <a:sx n="33" d="100"/>
        <a:sy n="33" d="100"/>
      </p:scale>
      <p:origin x="0" y="24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60" d="100"/>
          <a:sy n="60" d="100"/>
        </p:scale>
        <p:origin x="-1764" y="-90"/>
      </p:cViewPr>
      <p:guideLst>
        <p:guide orient="horz" pos="2880"/>
        <p:guide pos="2160"/>
      </p:guideLst>
    </p:cSldViewPr>
  </p:notesViewPr>
  <p:gridSpacing cx="38100" cy="381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ea typeface="+mn-ea"/>
                <a:cs typeface="Times New Roman" pitchFamily="18" charset="0"/>
              </a:defRPr>
            </a:lvl1pPr>
          </a:lstStyle>
          <a:p>
            <a:pPr>
              <a:defRPr/>
            </a:pPr>
            <a:endParaRPr lang="en-US" dirty="0"/>
          </a:p>
        </p:txBody>
      </p:sp>
      <p:sp>
        <p:nvSpPr>
          <p:cNvPr id="10240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ea typeface="+mn-ea"/>
                <a:cs typeface="Times New Roman" pitchFamily="18" charset="0"/>
              </a:defRPr>
            </a:lvl1pPr>
          </a:lstStyle>
          <a:p>
            <a:pPr>
              <a:defRPr/>
            </a:pPr>
            <a:endParaRPr lang="en-US" dirty="0"/>
          </a:p>
        </p:txBody>
      </p:sp>
      <p:sp>
        <p:nvSpPr>
          <p:cNvPr id="1536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10240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240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ea typeface="+mn-ea"/>
                <a:cs typeface="Times New Roman" pitchFamily="18" charset="0"/>
              </a:defRPr>
            </a:lvl1pPr>
          </a:lstStyle>
          <a:p>
            <a:pPr>
              <a:defRPr/>
            </a:pPr>
            <a:endParaRPr lang="en-US" dirty="0"/>
          </a:p>
        </p:txBody>
      </p:sp>
      <p:sp>
        <p:nvSpPr>
          <p:cNvPr id="10240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charset="0"/>
              </a:defRPr>
            </a:lvl1pPr>
          </a:lstStyle>
          <a:p>
            <a:pPr>
              <a:defRPr/>
            </a:pPr>
            <a:fld id="{0FA5307F-0DF0-B940-B718-407897EF9B82}"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Times New Roman" charset="0"/>
        <a:cs typeface="Times New Roman" pitchFamily="18" charset="0"/>
      </a:defRPr>
    </a:lvl1pPr>
    <a:lvl2pPr marL="457200" algn="l" rtl="0" eaLnBrk="0" fontAlgn="base" hangingPunct="0">
      <a:spcBef>
        <a:spcPct val="30000"/>
      </a:spcBef>
      <a:spcAft>
        <a:spcPct val="0"/>
      </a:spcAft>
      <a:defRPr kumimoji="1" sz="1200" kern="1200">
        <a:solidFill>
          <a:schemeClr val="tx1"/>
        </a:solidFill>
        <a:latin typeface="Arial" charset="0"/>
        <a:ea typeface="Times New Roman" charset="0"/>
        <a:cs typeface="Times New Roman" pitchFamily="18" charset="0"/>
      </a:defRPr>
    </a:lvl2pPr>
    <a:lvl3pPr marL="914400" algn="l" rtl="0" eaLnBrk="0" fontAlgn="base" hangingPunct="0">
      <a:spcBef>
        <a:spcPct val="30000"/>
      </a:spcBef>
      <a:spcAft>
        <a:spcPct val="0"/>
      </a:spcAft>
      <a:defRPr kumimoji="1" sz="1200" kern="1200">
        <a:solidFill>
          <a:schemeClr val="tx1"/>
        </a:solidFill>
        <a:latin typeface="Arial" charset="0"/>
        <a:ea typeface="Times New Roman" charset="0"/>
        <a:cs typeface="Times New Roman" pitchFamily="18" charset="0"/>
      </a:defRPr>
    </a:lvl3pPr>
    <a:lvl4pPr marL="1371600" algn="l" rtl="0" eaLnBrk="0" fontAlgn="base" hangingPunct="0">
      <a:spcBef>
        <a:spcPct val="30000"/>
      </a:spcBef>
      <a:spcAft>
        <a:spcPct val="0"/>
      </a:spcAft>
      <a:defRPr kumimoji="1" sz="1200" kern="1200">
        <a:solidFill>
          <a:schemeClr val="tx1"/>
        </a:solidFill>
        <a:latin typeface="Arial" charset="0"/>
        <a:ea typeface="Times New Roman" charset="0"/>
        <a:cs typeface="Times New Roman" pitchFamily="18" charset="0"/>
      </a:defRPr>
    </a:lvl4pPr>
    <a:lvl5pPr marL="1828800" algn="l" rtl="0" eaLnBrk="0" fontAlgn="base" hangingPunct="0">
      <a:spcBef>
        <a:spcPct val="30000"/>
      </a:spcBef>
      <a:spcAft>
        <a:spcPct val="0"/>
      </a:spcAft>
      <a:defRPr kumimoji="1" sz="1200" kern="1200">
        <a:solidFill>
          <a:schemeClr val="tx1"/>
        </a:solidFill>
        <a:latin typeface="Arial" charset="0"/>
        <a:ea typeface="Times New Roman" charset="0"/>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latin typeface="Calibri" panose="020F0502020204030204" pitchFamily="34" charset="0"/>
                <a:cs typeface="Calibri" panose="020F0502020204030204" pitchFamily="34" charset="0"/>
              </a:rPr>
              <a:pPr>
                <a:spcBef>
                  <a:spcPct val="0"/>
                </a:spcBef>
              </a:pPr>
              <a:t>2</a:t>
            </a:fld>
            <a:endParaRPr lang="en-US" altLang="en-US" dirty="0">
              <a:latin typeface="Calibri" panose="020F0502020204030204" pitchFamily="34" charset="0"/>
              <a:cs typeface="Calibri" panose="020F050202020403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Calibri" panose="020F0502020204030204" pitchFamily="34" charset="0"/>
                <a:cs typeface="Calibri" panose="020F050202020403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Calibri" panose="020F0502020204030204" pitchFamily="34" charset="0"/>
              <a:cs typeface="Calibri" panose="020F0502020204030204" pitchFamily="34" charset="0"/>
            </a:endParaRPr>
          </a:p>
          <a:p>
            <a:endParaRPr lang="en-US" altLang="en-US" dirty="0">
              <a:latin typeface="Calibri" panose="020F0502020204030204" pitchFamily="34" charset="0"/>
              <a:cs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HCPs, healthcare professionals.</a:t>
            </a:r>
          </a:p>
        </p:txBody>
      </p:sp>
      <p:sp>
        <p:nvSpPr>
          <p:cNvPr id="4" name="Slide Number Placeholder 3"/>
          <p:cNvSpPr>
            <a:spLocks noGrp="1"/>
          </p:cNvSpPr>
          <p:nvPr>
            <p:ph type="sldNum" sz="quarter" idx="5"/>
          </p:nvPr>
        </p:nvSpPr>
        <p:spPr/>
        <p:txBody>
          <a:bodyPr/>
          <a:lstStyle/>
          <a:p>
            <a:pPr>
              <a:defRPr/>
            </a:pPr>
            <a:fld id="{0FA5307F-0DF0-B940-B718-407897EF9B82}" type="slidenum">
              <a:rPr lang="en-US" smtClean="0"/>
              <a:pPr>
                <a:defRPr/>
              </a:pPr>
              <a:t>4</a:t>
            </a:fld>
            <a:endParaRPr lang="en-US" dirty="0"/>
          </a:p>
        </p:txBody>
      </p:sp>
    </p:spTree>
    <p:extLst>
      <p:ext uri="{BB962C8B-B14F-4D97-AF65-F5344CB8AC3E}">
        <p14:creationId xmlns:p14="http://schemas.microsoft.com/office/powerpoint/2010/main" val="378088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 NADC, non-AIDS defining cancer; OS, overall survival.</a:t>
            </a:r>
          </a:p>
        </p:txBody>
      </p:sp>
      <p:sp>
        <p:nvSpPr>
          <p:cNvPr id="4" name="Slide Number Placeholder 3"/>
          <p:cNvSpPr>
            <a:spLocks noGrp="1"/>
          </p:cNvSpPr>
          <p:nvPr>
            <p:ph type="sldNum" sz="quarter" idx="5"/>
          </p:nvPr>
        </p:nvSpPr>
        <p:spPr/>
        <p:txBody>
          <a:bodyPr/>
          <a:lstStyle/>
          <a:p>
            <a:pPr>
              <a:defRPr/>
            </a:pPr>
            <a:fld id="{0FA5307F-0DF0-B940-B718-407897EF9B82}" type="slidenum">
              <a:rPr lang="en-US" smtClean="0"/>
              <a:pPr>
                <a:defRPr/>
              </a:pPr>
              <a:t>5</a:t>
            </a:fld>
            <a:endParaRPr lang="en-US" dirty="0"/>
          </a:p>
        </p:txBody>
      </p:sp>
    </p:spTree>
    <p:extLst>
      <p:ext uri="{BB962C8B-B14F-4D97-AF65-F5344CB8AC3E}">
        <p14:creationId xmlns:p14="http://schemas.microsoft.com/office/powerpoint/2010/main" val="35634120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 HBV, hepatitis B virus; HCV, hepatitis C virus; HPV, human papillomavirus.</a:t>
            </a:r>
          </a:p>
        </p:txBody>
      </p:sp>
      <p:sp>
        <p:nvSpPr>
          <p:cNvPr id="4" name="Slide Number Placeholder 3"/>
          <p:cNvSpPr>
            <a:spLocks noGrp="1"/>
          </p:cNvSpPr>
          <p:nvPr>
            <p:ph type="sldNum" sz="quarter" idx="5"/>
          </p:nvPr>
        </p:nvSpPr>
        <p:spPr/>
        <p:txBody>
          <a:bodyPr/>
          <a:lstStyle/>
          <a:p>
            <a:pPr>
              <a:defRPr/>
            </a:pPr>
            <a:fld id="{0FA5307F-0DF0-B940-B718-407897EF9B82}" type="slidenum">
              <a:rPr lang="en-US" smtClean="0"/>
              <a:pPr>
                <a:defRPr/>
              </a:pPr>
              <a:t>6</a:t>
            </a:fld>
            <a:endParaRPr lang="en-US" dirty="0"/>
          </a:p>
        </p:txBody>
      </p:sp>
    </p:spTree>
    <p:extLst>
      <p:ext uri="{BB962C8B-B14F-4D97-AF65-F5344CB8AC3E}">
        <p14:creationId xmlns:p14="http://schemas.microsoft.com/office/powerpoint/2010/main" val="26697839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 DLBCL, diffuse large B-cell lymphoma; EFS, event-free survival; EPOCH, etoposide/prednisone/vincristine/doxorubicin/cyclophosphamide; PS, performance status; R-CHOP, rituximab + cyclophosphamide/doxorubicin/vincristine/prednisone; R-EPOCH, rituximab + etoposide/prednisone/vincristine/doxorubicin/cyclophosphamide; SoC, standard of care.</a:t>
            </a:r>
          </a:p>
        </p:txBody>
      </p:sp>
      <p:sp>
        <p:nvSpPr>
          <p:cNvPr id="4" name="Slide Number Placeholder 3"/>
          <p:cNvSpPr>
            <a:spLocks noGrp="1"/>
          </p:cNvSpPr>
          <p:nvPr>
            <p:ph type="sldNum" sz="quarter" idx="5"/>
          </p:nvPr>
        </p:nvSpPr>
        <p:spPr/>
        <p:txBody>
          <a:bodyPr/>
          <a:lstStyle/>
          <a:p>
            <a:pPr>
              <a:defRPr/>
            </a:pPr>
            <a:fld id="{0FA5307F-0DF0-B940-B718-407897EF9B82}" type="slidenum">
              <a:rPr lang="en-US" smtClean="0"/>
              <a:pPr>
                <a:defRPr/>
              </a:pPr>
              <a:t>7</a:t>
            </a:fld>
            <a:endParaRPr lang="en-US" dirty="0"/>
          </a:p>
        </p:txBody>
      </p:sp>
    </p:spTree>
    <p:extLst>
      <p:ext uri="{BB962C8B-B14F-4D97-AF65-F5344CB8AC3E}">
        <p14:creationId xmlns:p14="http://schemas.microsoft.com/office/powerpoint/2010/main" val="26132041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EFS, event-free survival; R-EPOCH, rituximab (1 dose per cycle) + etoposide/prednisone/vincristine/doxorubicin/cyclophosphamide; RR-EPOCH, rituximab (2 doses per cycle)+ etoposide/prednisone/vincristine/doxorubicin/cyclophosphamide.</a:t>
            </a:r>
          </a:p>
          <a:p>
            <a:endParaRPr lang="en-US" i="1" dirty="0"/>
          </a:p>
        </p:txBody>
      </p:sp>
      <p:sp>
        <p:nvSpPr>
          <p:cNvPr id="4" name="Slide Number Placeholder 3"/>
          <p:cNvSpPr>
            <a:spLocks noGrp="1"/>
          </p:cNvSpPr>
          <p:nvPr>
            <p:ph type="sldNum" sz="quarter" idx="5"/>
          </p:nvPr>
        </p:nvSpPr>
        <p:spPr/>
        <p:txBody>
          <a:bodyPr/>
          <a:lstStyle/>
          <a:p>
            <a:pPr>
              <a:defRPr/>
            </a:pPr>
            <a:fld id="{0FA5307F-0DF0-B940-B718-407897EF9B82}" type="slidenum">
              <a:rPr lang="en-US" smtClean="0"/>
              <a:pPr>
                <a:defRPr/>
              </a:pPr>
              <a:t>8</a:t>
            </a:fld>
            <a:endParaRPr lang="en-US" dirty="0"/>
          </a:p>
        </p:txBody>
      </p:sp>
    </p:spTree>
    <p:extLst>
      <p:ext uri="{BB962C8B-B14F-4D97-AF65-F5344CB8AC3E}">
        <p14:creationId xmlns:p14="http://schemas.microsoft.com/office/powerpoint/2010/main" val="1373787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ABVD, </a:t>
            </a:r>
            <a:r>
              <a:rPr lang="en-US" b="0" i="1" dirty="0">
                <a:solidFill>
                  <a:srgbClr val="1A1A1A"/>
                </a:solidFill>
                <a:effectLst/>
                <a:latin typeface="acumin-pro"/>
              </a:rPr>
              <a:t>doxorubicin/bleomycin/vinblastine/dacarbazine; AVD, doxorubicin/vinblastine/dacarbazine; </a:t>
            </a:r>
            <a:r>
              <a:rPr lang="en-US" i="1" dirty="0"/>
              <a:t>ART, antiretroviral therapy; BEACOPP, bleomycin/etoposide/doxorubicin/cyclophosphamide/vincristine/procarbazine/prednisone; OS, overall survival; PFS, progression-free survival; R/R, </a:t>
            </a:r>
            <a:r>
              <a:rPr lang="en-US" sz="1200" i="1" dirty="0">
                <a:ea typeface="+mn-ea"/>
                <a:cs typeface="+mn-cs"/>
              </a:rPr>
              <a:t>relapsed/refractory; </a:t>
            </a:r>
            <a:r>
              <a:rPr lang="en-US" i="1" dirty="0"/>
              <a:t>SCT, stem cell transplant.</a:t>
            </a:r>
          </a:p>
        </p:txBody>
      </p:sp>
      <p:sp>
        <p:nvSpPr>
          <p:cNvPr id="4" name="Slide Number Placeholder 3"/>
          <p:cNvSpPr>
            <a:spLocks noGrp="1"/>
          </p:cNvSpPr>
          <p:nvPr>
            <p:ph type="sldNum" sz="quarter" idx="5"/>
          </p:nvPr>
        </p:nvSpPr>
        <p:spPr/>
        <p:txBody>
          <a:bodyPr/>
          <a:lstStyle/>
          <a:p>
            <a:pPr>
              <a:defRPr/>
            </a:pPr>
            <a:fld id="{0FA5307F-0DF0-B940-B718-407897EF9B82}" type="slidenum">
              <a:rPr lang="en-US" smtClean="0"/>
              <a:pPr>
                <a:defRPr/>
              </a:pPr>
              <a:t>9</a:t>
            </a:fld>
            <a:endParaRPr lang="en-US" dirty="0"/>
          </a:p>
        </p:txBody>
      </p:sp>
    </p:spTree>
    <p:extLst>
      <p:ext uri="{BB962C8B-B14F-4D97-AF65-F5344CB8AC3E}">
        <p14:creationId xmlns:p14="http://schemas.microsoft.com/office/powerpoint/2010/main" val="18766312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 MSM, men who have sex with men.</a:t>
            </a:r>
          </a:p>
        </p:txBody>
      </p:sp>
      <p:sp>
        <p:nvSpPr>
          <p:cNvPr id="4" name="Slide Number Placeholder 3"/>
          <p:cNvSpPr>
            <a:spLocks noGrp="1"/>
          </p:cNvSpPr>
          <p:nvPr>
            <p:ph type="sldNum" sz="quarter" idx="5"/>
          </p:nvPr>
        </p:nvSpPr>
        <p:spPr/>
        <p:txBody>
          <a:bodyPr/>
          <a:lstStyle/>
          <a:p>
            <a:pPr>
              <a:defRPr/>
            </a:pPr>
            <a:fld id="{0FA5307F-0DF0-B940-B718-407897EF9B82}" type="slidenum">
              <a:rPr lang="en-US" smtClean="0"/>
              <a:pPr>
                <a:defRPr/>
              </a:pPr>
              <a:t>10</a:t>
            </a:fld>
            <a:endParaRPr lang="en-US" dirty="0"/>
          </a:p>
        </p:txBody>
      </p:sp>
    </p:spTree>
    <p:extLst>
      <p:ext uri="{BB962C8B-B14F-4D97-AF65-F5344CB8AC3E}">
        <p14:creationId xmlns:p14="http://schemas.microsoft.com/office/powerpoint/2010/main" val="32676046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 KS, Kaposi Sarcoma; KSHV, Kaposi Sarcoma-associated herpesvirus.</a:t>
            </a:r>
          </a:p>
        </p:txBody>
      </p:sp>
      <p:sp>
        <p:nvSpPr>
          <p:cNvPr id="4" name="Slide Number Placeholder 3"/>
          <p:cNvSpPr>
            <a:spLocks noGrp="1"/>
          </p:cNvSpPr>
          <p:nvPr>
            <p:ph type="sldNum" sz="quarter" idx="5"/>
          </p:nvPr>
        </p:nvSpPr>
        <p:spPr/>
        <p:txBody>
          <a:bodyPr/>
          <a:lstStyle/>
          <a:p>
            <a:pPr>
              <a:defRPr/>
            </a:pPr>
            <a:fld id="{0FA5307F-0DF0-B940-B718-407897EF9B82}" type="slidenum">
              <a:rPr lang="en-US" smtClean="0"/>
              <a:pPr>
                <a:defRPr/>
              </a:pPr>
              <a:t>11</a:t>
            </a:fld>
            <a:endParaRPr lang="en-US" dirty="0"/>
          </a:p>
        </p:txBody>
      </p:sp>
    </p:spTree>
    <p:extLst>
      <p:ext uri="{BB962C8B-B14F-4D97-AF65-F5344CB8AC3E}">
        <p14:creationId xmlns:p14="http://schemas.microsoft.com/office/powerpoint/2010/main" val="25088968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0FA5307F-0DF0-B940-B718-407897EF9B82}" type="slidenum">
              <a:rPr lang="en-US" smtClean="0"/>
              <a:pPr>
                <a:defRPr/>
              </a:pPr>
              <a:t>12</a:t>
            </a:fld>
            <a:endParaRPr lang="en-US" dirty="0"/>
          </a:p>
        </p:txBody>
      </p:sp>
    </p:spTree>
    <p:extLst>
      <p:ext uri="{BB962C8B-B14F-4D97-AF65-F5344CB8AC3E}">
        <p14:creationId xmlns:p14="http://schemas.microsoft.com/office/powerpoint/2010/main" val="20468019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a:t>
            </a:r>
          </a:p>
        </p:txBody>
      </p:sp>
      <p:sp>
        <p:nvSpPr>
          <p:cNvPr id="4" name="Slide Number Placeholder 3"/>
          <p:cNvSpPr>
            <a:spLocks noGrp="1"/>
          </p:cNvSpPr>
          <p:nvPr>
            <p:ph type="sldNum" sz="quarter" idx="5"/>
          </p:nvPr>
        </p:nvSpPr>
        <p:spPr/>
        <p:txBody>
          <a:bodyPr/>
          <a:lstStyle/>
          <a:p>
            <a:pPr>
              <a:defRPr/>
            </a:pPr>
            <a:fld id="{0FA5307F-0DF0-B940-B718-407897EF9B82}" type="slidenum">
              <a:rPr lang="en-US" smtClean="0"/>
              <a:pPr>
                <a:defRPr/>
              </a:pPr>
              <a:t>13</a:t>
            </a:fld>
            <a:endParaRPr lang="en-US" dirty="0"/>
          </a:p>
        </p:txBody>
      </p:sp>
    </p:spTree>
    <p:extLst>
      <p:ext uri="{BB962C8B-B14F-4D97-AF65-F5344CB8AC3E}">
        <p14:creationId xmlns:p14="http://schemas.microsoft.com/office/powerpoint/2010/main" val="17496443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 IMiD, immunomodulatory drug; KS, Kaposi sarcoma.</a:t>
            </a:r>
          </a:p>
        </p:txBody>
      </p:sp>
      <p:sp>
        <p:nvSpPr>
          <p:cNvPr id="4" name="Slide Number Placeholder 3"/>
          <p:cNvSpPr>
            <a:spLocks noGrp="1"/>
          </p:cNvSpPr>
          <p:nvPr>
            <p:ph type="sldNum" sz="quarter" idx="5"/>
          </p:nvPr>
        </p:nvSpPr>
        <p:spPr/>
        <p:txBody>
          <a:bodyPr/>
          <a:lstStyle/>
          <a:p>
            <a:pPr>
              <a:defRPr/>
            </a:pPr>
            <a:fld id="{0FA5307F-0DF0-B940-B718-407897EF9B82}" type="slidenum">
              <a:rPr lang="en-US" smtClean="0"/>
              <a:pPr>
                <a:defRPr/>
              </a:pPr>
              <a:t>14</a:t>
            </a:fld>
            <a:endParaRPr lang="en-US" dirty="0"/>
          </a:p>
        </p:txBody>
      </p:sp>
    </p:spTree>
    <p:extLst>
      <p:ext uri="{BB962C8B-B14F-4D97-AF65-F5344CB8AC3E}">
        <p14:creationId xmlns:p14="http://schemas.microsoft.com/office/powerpoint/2010/main" val="31130234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HPV, human papillomavirus.</a:t>
            </a:r>
            <a:endParaRPr lang="en-US" dirty="0"/>
          </a:p>
        </p:txBody>
      </p:sp>
      <p:sp>
        <p:nvSpPr>
          <p:cNvPr id="4" name="Slide Number Placeholder 3"/>
          <p:cNvSpPr>
            <a:spLocks noGrp="1"/>
          </p:cNvSpPr>
          <p:nvPr>
            <p:ph type="sldNum" sz="quarter" idx="5"/>
          </p:nvPr>
        </p:nvSpPr>
        <p:spPr/>
        <p:txBody>
          <a:bodyPr/>
          <a:lstStyle/>
          <a:p>
            <a:pPr>
              <a:defRPr/>
            </a:pPr>
            <a:fld id="{0FA5307F-0DF0-B940-B718-407897EF9B82}" type="slidenum">
              <a:rPr lang="en-US" smtClean="0"/>
              <a:pPr>
                <a:defRPr/>
              </a:pPr>
              <a:t>15</a:t>
            </a:fld>
            <a:endParaRPr lang="en-US" dirty="0"/>
          </a:p>
        </p:txBody>
      </p:sp>
    </p:spTree>
    <p:extLst>
      <p:ext uri="{BB962C8B-B14F-4D97-AF65-F5344CB8AC3E}">
        <p14:creationId xmlns:p14="http://schemas.microsoft.com/office/powerpoint/2010/main" val="31863213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b="0" i="1" kern="1200" dirty="0">
                <a:solidFill>
                  <a:schemeClr val="tx1"/>
                </a:solidFill>
                <a:effectLst/>
                <a:latin typeface="Arial" charset="0"/>
                <a:ea typeface="Times New Roman" charset="0"/>
                <a:cs typeface="Times New Roman" pitchFamily="18" charset="0"/>
              </a:rPr>
              <a:t>MSM, men who have sex with men.</a:t>
            </a:r>
          </a:p>
        </p:txBody>
      </p:sp>
      <p:sp>
        <p:nvSpPr>
          <p:cNvPr id="4" name="Slide Number Placeholder 3"/>
          <p:cNvSpPr>
            <a:spLocks noGrp="1"/>
          </p:cNvSpPr>
          <p:nvPr>
            <p:ph type="sldNum" sz="quarter" idx="5"/>
          </p:nvPr>
        </p:nvSpPr>
        <p:spPr/>
        <p:txBody>
          <a:bodyPr/>
          <a:lstStyle/>
          <a:p>
            <a:pPr>
              <a:defRPr/>
            </a:pPr>
            <a:fld id="{0FA5307F-0DF0-B940-B718-407897EF9B82}" type="slidenum">
              <a:rPr lang="en-US" smtClean="0"/>
              <a:pPr>
                <a:defRPr/>
              </a:pPr>
              <a:t>16</a:t>
            </a:fld>
            <a:endParaRPr lang="en-US" dirty="0"/>
          </a:p>
        </p:txBody>
      </p:sp>
    </p:spTree>
    <p:extLst>
      <p:ext uri="{BB962C8B-B14F-4D97-AF65-F5344CB8AC3E}">
        <p14:creationId xmlns:p14="http://schemas.microsoft.com/office/powerpoint/2010/main" val="3681206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ASR, </a:t>
            </a:r>
            <a:r>
              <a:rPr lang="en-US" b="0" i="1" dirty="0">
                <a:solidFill>
                  <a:srgbClr val="4D5156"/>
                </a:solidFill>
                <a:effectLst/>
                <a:latin typeface="Roboto" panose="02000000000000000000" pitchFamily="2" charset="0"/>
              </a:rPr>
              <a:t>age-standardized rate.</a:t>
            </a:r>
            <a:endParaRPr lang="en-US" i="1" dirty="0"/>
          </a:p>
        </p:txBody>
      </p:sp>
      <p:sp>
        <p:nvSpPr>
          <p:cNvPr id="4" name="Slide Number Placeholder 3"/>
          <p:cNvSpPr>
            <a:spLocks noGrp="1"/>
          </p:cNvSpPr>
          <p:nvPr>
            <p:ph type="sldNum" sz="quarter" idx="5"/>
          </p:nvPr>
        </p:nvSpPr>
        <p:spPr/>
        <p:txBody>
          <a:bodyPr/>
          <a:lstStyle/>
          <a:p>
            <a:pPr>
              <a:defRPr/>
            </a:pPr>
            <a:fld id="{0FA5307F-0DF0-B940-B718-407897EF9B82}" type="slidenum">
              <a:rPr lang="en-US" smtClean="0"/>
              <a:pPr>
                <a:defRPr/>
              </a:pPr>
              <a:t>17</a:t>
            </a:fld>
            <a:endParaRPr lang="en-US" dirty="0"/>
          </a:p>
        </p:txBody>
      </p:sp>
    </p:spTree>
    <p:extLst>
      <p:ext uri="{BB962C8B-B14F-4D97-AF65-F5344CB8AC3E}">
        <p14:creationId xmlns:p14="http://schemas.microsoft.com/office/powerpoint/2010/main" val="30557849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HSIL, high-grade squamous intraepithelial lesion; PY, patient-years.</a:t>
            </a:r>
          </a:p>
        </p:txBody>
      </p:sp>
      <p:sp>
        <p:nvSpPr>
          <p:cNvPr id="4" name="Slide Number Placeholder 3"/>
          <p:cNvSpPr>
            <a:spLocks noGrp="1"/>
          </p:cNvSpPr>
          <p:nvPr>
            <p:ph type="sldNum" sz="quarter" idx="5"/>
          </p:nvPr>
        </p:nvSpPr>
        <p:spPr/>
        <p:txBody>
          <a:bodyPr/>
          <a:lstStyle/>
          <a:p>
            <a:pPr>
              <a:defRPr/>
            </a:pPr>
            <a:fld id="{0FA5307F-0DF0-B940-B718-407897EF9B82}" type="slidenum">
              <a:rPr lang="en-US" smtClean="0"/>
              <a:pPr>
                <a:defRPr/>
              </a:pPr>
              <a:t>18</a:t>
            </a:fld>
            <a:endParaRPr lang="en-US" dirty="0"/>
          </a:p>
        </p:txBody>
      </p:sp>
    </p:spTree>
    <p:extLst>
      <p:ext uri="{BB962C8B-B14F-4D97-AF65-F5344CB8AC3E}">
        <p14:creationId xmlns:p14="http://schemas.microsoft.com/office/powerpoint/2010/main" val="6811422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ASC-US, </a:t>
            </a:r>
            <a:r>
              <a:rPr lang="en-US" sz="1200" i="1" dirty="0"/>
              <a:t>anal atypical squamous cells of undetermined significance; </a:t>
            </a:r>
            <a:r>
              <a:rPr lang="en-US" i="1" dirty="0"/>
              <a:t>HSIL, high-grade squamous intraepithelial lesion; LSIL, low-grade squamous epithelial lesion.</a:t>
            </a:r>
          </a:p>
        </p:txBody>
      </p:sp>
      <p:sp>
        <p:nvSpPr>
          <p:cNvPr id="4" name="Slide Number Placeholder 3"/>
          <p:cNvSpPr>
            <a:spLocks noGrp="1"/>
          </p:cNvSpPr>
          <p:nvPr>
            <p:ph type="sldNum" sz="quarter" idx="5"/>
          </p:nvPr>
        </p:nvSpPr>
        <p:spPr/>
        <p:txBody>
          <a:bodyPr/>
          <a:lstStyle/>
          <a:p>
            <a:pPr>
              <a:defRPr/>
            </a:pPr>
            <a:fld id="{0FA5307F-0DF0-B940-B718-407897EF9B82}" type="slidenum">
              <a:rPr lang="en-US" smtClean="0"/>
              <a:pPr>
                <a:defRPr/>
              </a:pPr>
              <a:t>19</a:t>
            </a:fld>
            <a:endParaRPr lang="en-US" dirty="0"/>
          </a:p>
        </p:txBody>
      </p:sp>
    </p:spTree>
    <p:extLst>
      <p:ext uri="{BB962C8B-B14F-4D97-AF65-F5344CB8AC3E}">
        <p14:creationId xmlns:p14="http://schemas.microsoft.com/office/powerpoint/2010/main" val="36584441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AIN, anal intraepithelial neoplasia; HPV, human papillomavirus; ITT, intention-to-treat population; MSM, men who have sex with men; PPE, per-protocol efficacy.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FA5307F-0DF0-B940-B718-407897EF9B82}" type="slidenum">
              <a:rPr kumimoji="0" lang="en-US" sz="1200" b="0" i="0" u="none" strike="noStrike" kern="1200" cap="none" spc="0" normalizeH="0" baseline="0" noProof="0" smtClean="0">
                <a:ln>
                  <a:noFill/>
                </a:ln>
                <a:solidFill>
                  <a:srgbClr val="000000"/>
                </a:solidFill>
                <a:effectLst/>
                <a:uLnTx/>
                <a:uFillTx/>
                <a:latin typeface="Times New Roman" charset="0"/>
                <a:ea typeface="+mn-ea"/>
                <a:cs typeface="Times New Roman"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dirty="0">
              <a:ln>
                <a:noFill/>
              </a:ln>
              <a:solidFill>
                <a:srgbClr val="000000"/>
              </a:solidFill>
              <a:effectLst/>
              <a:uLnTx/>
              <a:uFillTx/>
              <a:latin typeface="Times New Roman" charset="0"/>
              <a:ea typeface="+mn-ea"/>
              <a:cs typeface="Times New Roman" charset="0"/>
            </a:endParaRPr>
          </a:p>
        </p:txBody>
      </p:sp>
    </p:spTree>
    <p:extLst>
      <p:ext uri="{BB962C8B-B14F-4D97-AF65-F5344CB8AC3E}">
        <p14:creationId xmlns:p14="http://schemas.microsoft.com/office/powerpoint/2010/main" val="6151388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AMC, AIDS Malignancy Consortium; MSKCC, Memorial Sloan Kettering Cancer Center; OR, odds ratio.</a:t>
            </a:r>
          </a:p>
        </p:txBody>
      </p:sp>
      <p:sp>
        <p:nvSpPr>
          <p:cNvPr id="4" name="Slide Number Placeholder 3"/>
          <p:cNvSpPr>
            <a:spLocks noGrp="1"/>
          </p:cNvSpPr>
          <p:nvPr>
            <p:ph type="sldNum" sz="quarter" idx="5"/>
          </p:nvPr>
        </p:nvSpPr>
        <p:spPr/>
        <p:txBody>
          <a:bodyPr/>
          <a:lstStyle/>
          <a:p>
            <a:pPr>
              <a:defRPr/>
            </a:pPr>
            <a:fld id="{0FA5307F-0DF0-B940-B718-407897EF9B82}" type="slidenum">
              <a:rPr lang="en-US" smtClean="0"/>
              <a:pPr>
                <a:defRPr/>
              </a:pPr>
              <a:t>21</a:t>
            </a:fld>
            <a:endParaRPr lang="en-US" dirty="0"/>
          </a:p>
        </p:txBody>
      </p:sp>
    </p:spTree>
    <p:extLst>
      <p:ext uri="{BB962C8B-B14F-4D97-AF65-F5344CB8AC3E}">
        <p14:creationId xmlns:p14="http://schemas.microsoft.com/office/powerpoint/2010/main" val="3545415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NDA, new drug application</a:t>
            </a:r>
            <a:r>
              <a:rPr lang="en-US" dirty="0"/>
              <a:t>.</a:t>
            </a:r>
          </a:p>
        </p:txBody>
      </p:sp>
      <p:sp>
        <p:nvSpPr>
          <p:cNvPr id="4" name="Slide Number Placeholder 3"/>
          <p:cNvSpPr>
            <a:spLocks noGrp="1"/>
          </p:cNvSpPr>
          <p:nvPr>
            <p:ph type="sldNum" sz="quarter" idx="5"/>
          </p:nvPr>
        </p:nvSpPr>
        <p:spPr/>
        <p:txBody>
          <a:bodyPr/>
          <a:lstStyle/>
          <a:p>
            <a:pPr>
              <a:defRPr/>
            </a:pPr>
            <a:fld id="{0FA5307F-0DF0-B940-B718-407897EF9B82}" type="slidenum">
              <a:rPr lang="en-US" smtClean="0"/>
              <a:pPr>
                <a:defRPr/>
              </a:pPr>
              <a:t>22</a:t>
            </a:fld>
            <a:endParaRPr lang="en-US" dirty="0"/>
          </a:p>
        </p:txBody>
      </p:sp>
    </p:spTree>
    <p:extLst>
      <p:ext uri="{BB962C8B-B14F-4D97-AF65-F5344CB8AC3E}">
        <p14:creationId xmlns:p14="http://schemas.microsoft.com/office/powerpoint/2010/main" val="36515939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ASCO, American Society of Clinical Oncology.</a:t>
            </a:r>
          </a:p>
        </p:txBody>
      </p:sp>
      <p:sp>
        <p:nvSpPr>
          <p:cNvPr id="4" name="Slide Number Placeholder 3"/>
          <p:cNvSpPr>
            <a:spLocks noGrp="1"/>
          </p:cNvSpPr>
          <p:nvPr>
            <p:ph type="sldNum" sz="quarter" idx="5"/>
          </p:nvPr>
        </p:nvSpPr>
        <p:spPr/>
        <p:txBody>
          <a:bodyPr/>
          <a:lstStyle/>
          <a:p>
            <a:pPr>
              <a:defRPr/>
            </a:pPr>
            <a:fld id="{0FA5307F-0DF0-B940-B718-407897EF9B82}" type="slidenum">
              <a:rPr lang="en-US" smtClean="0"/>
              <a:pPr>
                <a:defRPr/>
              </a:pPr>
              <a:t>23</a:t>
            </a:fld>
            <a:endParaRPr lang="en-US" dirty="0"/>
          </a:p>
        </p:txBody>
      </p:sp>
    </p:spTree>
    <p:extLst>
      <p:ext uri="{BB962C8B-B14F-4D97-AF65-F5344CB8AC3E}">
        <p14:creationId xmlns:p14="http://schemas.microsoft.com/office/powerpoint/2010/main" val="840359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FA5307F-0DF0-B940-B718-407897EF9B82}" type="slidenum">
              <a:rPr kumimoji="0" lang="en-US" sz="1200" b="0" i="0" u="none" strike="noStrike" kern="1200" cap="none" spc="0" normalizeH="0" baseline="0" noProof="0" smtClean="0">
                <a:ln>
                  <a:noFill/>
                </a:ln>
                <a:solidFill>
                  <a:srgbClr val="000000"/>
                </a:solidFill>
                <a:effectLst/>
                <a:uLnTx/>
                <a:uFillTx/>
                <a:latin typeface="Times New Roman" charset="0"/>
                <a:cs typeface="Times New Roman"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sz="1200" b="0" i="0" u="none" strike="noStrike" kern="1200" cap="none" spc="0" normalizeH="0" baseline="0" noProof="0" dirty="0">
              <a:ln>
                <a:noFill/>
              </a:ln>
              <a:solidFill>
                <a:srgbClr val="000000"/>
              </a:solidFill>
              <a:effectLst/>
              <a:uLnTx/>
              <a:uFillTx/>
              <a:latin typeface="Times New Roman" charset="0"/>
              <a:cs typeface="Times New Roman" charset="0"/>
            </a:endParaRPr>
          </a:p>
        </p:txBody>
      </p:sp>
    </p:spTree>
    <p:extLst>
      <p:ext uri="{BB962C8B-B14F-4D97-AF65-F5344CB8AC3E}">
        <p14:creationId xmlns:p14="http://schemas.microsoft.com/office/powerpoint/2010/main" val="38401331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l" defTabSz="1217168" rtl="0" eaLnBrk="1" fontAlgn="auto" latinLnBrk="0" hangingPunct="0">
              <a:lnSpc>
                <a:spcPct val="100000"/>
              </a:lnSpc>
              <a:spcBef>
                <a:spcPct val="0"/>
              </a:spcBef>
              <a:spcAft>
                <a:spcPts val="0"/>
              </a:spcAft>
              <a:buClrTx/>
              <a:buSzTx/>
              <a:buFontTx/>
              <a:buNone/>
              <a:tabLst/>
              <a:defRPr/>
            </a:pPr>
            <a:fld id="{52293E11-97E1-4AFF-B992-260501D5E438}" type="slidenum">
              <a:rPr kumimoji="0" lang="en-US" altLang="en-US" sz="1200" b="1" i="0" u="none" strike="noStrike" kern="0" cap="none" spc="0" normalizeH="0" baseline="0" noProof="0" smtClean="0">
                <a:ln>
                  <a:noFill/>
                </a:ln>
                <a:solidFill>
                  <a:srgbClr val="000000"/>
                </a:solidFill>
                <a:effectLst/>
                <a:uLnTx/>
                <a:uFillTx/>
                <a:latin typeface="Arial" panose="020B0604020202020204" pitchFamily="34" charset="0"/>
                <a:ea typeface="+mn-ea"/>
                <a:cs typeface="Helvetica"/>
                <a:sym typeface="Helvetica"/>
              </a:rPr>
              <a:pPr marL="0" marR="0" lvl="0" indent="0" algn="l" defTabSz="1217168" rtl="0" eaLnBrk="1" fontAlgn="auto" latinLnBrk="0" hangingPunct="0">
                <a:lnSpc>
                  <a:spcPct val="100000"/>
                </a:lnSpc>
                <a:spcBef>
                  <a:spcPct val="0"/>
                </a:spcBef>
                <a:spcAft>
                  <a:spcPts val="0"/>
                </a:spcAft>
                <a:buClrTx/>
                <a:buSzTx/>
                <a:buFontTx/>
                <a:buNone/>
                <a:tabLst/>
                <a:defRPr/>
              </a:pPr>
              <a:t>25</a:t>
            </a:fld>
            <a:endParaRPr kumimoji="0" lang="en-US" altLang="en-US" sz="1200" b="1" i="0" u="none" strike="noStrike" kern="0" cap="none" spc="0" normalizeH="0" baseline="0" noProof="0" dirty="0">
              <a:ln>
                <a:noFill/>
              </a:ln>
              <a:solidFill>
                <a:srgbClr val="000000"/>
              </a:solidFill>
              <a:effectLst/>
              <a:uLnTx/>
              <a:uFillTx/>
              <a:latin typeface="Arial" panose="020B0604020202020204" pitchFamily="34" charset="0"/>
              <a:ea typeface="+mn-ea"/>
              <a:cs typeface="Helvetica"/>
              <a:sym typeface="Helvetica"/>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close-up of hands shaking&#10;&#10;Description automatically generated with medium confidence">
            <a:extLst>
              <a:ext uri="{FF2B5EF4-FFF2-40B4-BE49-F238E27FC236}">
                <a16:creationId xmlns:a16="http://schemas.microsoft.com/office/drawing/2014/main" id="{7ADBF396-09AE-48DA-9FCF-3B59BA7BCB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14147" y="3667131"/>
            <a:ext cx="6077853" cy="3190873"/>
          </a:xfrm>
          <a:prstGeom prst="rect">
            <a:avLst/>
          </a:prstGeom>
        </p:spPr>
      </p:pic>
      <p:sp>
        <p:nvSpPr>
          <p:cNvPr id="10" name="Rectangle 54"/>
          <p:cNvSpPr>
            <a:spLocks noGrp="1" noChangeArrowheads="1"/>
          </p:cNvSpPr>
          <p:nvPr>
            <p:ph type="subTitle" idx="1"/>
          </p:nvPr>
        </p:nvSpPr>
        <p:spPr>
          <a:xfrm>
            <a:off x="609600" y="4041654"/>
            <a:ext cx="5181600" cy="1120775"/>
          </a:xfrm>
        </p:spPr>
        <p:txBody>
          <a:bodyPr/>
          <a:lstStyle>
            <a:lvl1pPr marL="0" indent="0">
              <a:lnSpc>
                <a:spcPct val="100000"/>
              </a:lnSpc>
              <a:buFont typeface="Wingdings" pitchFamily="2" charset="2"/>
              <a:buNone/>
              <a:defRPr sz="15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2925">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4257379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31"/>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8"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19730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38790"/>
          <a:stretch/>
        </p:blipFill>
        <p:spPr>
          <a:xfrm>
            <a:off x="9034668"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3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8096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60" y="238131"/>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9" cy="4678738"/>
          </a:xfrm>
          <a:prstGeom prst="rect">
            <a:avLst/>
          </a:prstGeom>
        </p:spPr>
        <p:txBody>
          <a:bodyPr/>
          <a:lstStyle>
            <a:lvl1pPr>
              <a:defRPr sz="2100"/>
            </a:lvl1pPr>
            <a:lvl2pPr>
              <a:defRPr sz="1950"/>
            </a:lvl2pPr>
            <a:lvl3pPr>
              <a:defRPr sz="1800"/>
            </a:lvl3pPr>
            <a:lvl4pPr>
              <a:defRPr sz="1650"/>
            </a:lvl4pPr>
            <a:lvl5pPr>
              <a:defRPr sz="150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3" y="1510730"/>
            <a:ext cx="5229571" cy="4679462"/>
          </a:xfrm>
          <a:prstGeom prst="rect">
            <a:avLst/>
          </a:prstGeom>
        </p:spPr>
        <p:txBody>
          <a:bodyPr/>
          <a:lstStyle>
            <a:lvl1pPr>
              <a:defRPr sz="2100"/>
            </a:lvl1pPr>
            <a:lvl2pPr>
              <a:defRPr sz="1950"/>
            </a:lvl2pPr>
            <a:lvl3pPr>
              <a:defRPr sz="1800"/>
            </a:lvl3pPr>
            <a:lvl4pPr>
              <a:defRPr sz="1650"/>
            </a:lvl4pPr>
            <a:lvl5pPr>
              <a:defRPr sz="150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32137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3" y="1510730"/>
            <a:ext cx="5229571" cy="4665746"/>
          </a:xfrm>
          <a:prstGeom prst="rect">
            <a:avLst/>
          </a:prstGeom>
        </p:spPr>
        <p:txBody>
          <a:bodyPr/>
          <a:lstStyle>
            <a:lvl1pPr>
              <a:defRPr sz="2100"/>
            </a:lvl1pPr>
            <a:lvl2pPr>
              <a:defRPr sz="1800"/>
            </a:lvl2pPr>
            <a:lvl3pPr>
              <a:defRPr sz="1650"/>
            </a:lvl3pPr>
            <a:lvl4pPr>
              <a:defRPr sz="1500"/>
            </a:lvl4pPr>
            <a:lvl5pPr>
              <a:defRPr sz="1350"/>
            </a:lvl5pPr>
            <a:lvl6pPr>
              <a:defRPr sz="1350"/>
            </a:lvl6pPr>
            <a:lvl7pPr>
              <a:defRPr sz="1350"/>
            </a:lvl7pPr>
            <a:lvl8pPr>
              <a:defRPr sz="1350"/>
            </a:lvl8pPr>
            <a:lvl9pPr>
              <a:defRPr sz="1350"/>
            </a:lvl9pPr>
          </a:lstStyle>
          <a:p>
            <a:pPr lvl="0"/>
            <a:r>
              <a:rPr lang="en-US"/>
              <a:t>Edit Master text styles</a:t>
            </a:r>
          </a:p>
        </p:txBody>
      </p:sp>
      <p:sp>
        <p:nvSpPr>
          <p:cNvPr id="10" name="Title 1"/>
          <p:cNvSpPr>
            <a:spLocks noGrp="1"/>
          </p:cNvSpPr>
          <p:nvPr>
            <p:ph type="title"/>
          </p:nvPr>
        </p:nvSpPr>
        <p:spPr>
          <a:xfrm>
            <a:off x="609759" y="238131"/>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9" cy="4678738"/>
          </a:xfrm>
          <a:prstGeom prst="rect">
            <a:avLst/>
          </a:prstGeom>
        </p:spPr>
        <p:txBody>
          <a:bodyPr/>
          <a:lstStyle>
            <a:lvl1pPr>
              <a:defRPr sz="2100"/>
            </a:lvl1pPr>
            <a:lvl2pPr>
              <a:defRPr sz="1950"/>
            </a:lvl2pPr>
            <a:lvl3pPr>
              <a:defRPr sz="1800"/>
            </a:lvl3pPr>
            <a:lvl4pPr>
              <a:defRPr sz="1650"/>
            </a:lvl4pPr>
            <a:lvl5pPr>
              <a:defRPr sz="150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58585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62" y="238131"/>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279548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0390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9"/>
            <a:ext cx="11244016" cy="1674813"/>
          </a:xfrm>
          <a:prstGeom prst="rect">
            <a:avLst/>
          </a:prstGeom>
        </p:spPr>
        <p:txBody>
          <a:bodyPr/>
          <a:lstStyle>
            <a:lvl1pPr algn="ctr">
              <a:defRPr sz="2925">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81"/>
            <a:ext cx="10872444" cy="2605717"/>
          </a:xfrm>
          <a:prstGeom prst="rect">
            <a:avLst/>
          </a:prstGeom>
        </p:spPr>
        <p:txBody>
          <a:bodyPr/>
          <a:lstStyle>
            <a:lvl1pPr marL="0" indent="0">
              <a:buFontTx/>
              <a:buNone/>
              <a:defRPr sz="15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29"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3" y="4856678"/>
            <a:ext cx="11283951" cy="1155939"/>
          </a:xfrm>
          <a:prstGeom prst="rect">
            <a:avLst/>
          </a:prstGeom>
        </p:spPr>
        <p:txBody>
          <a:bodyPr/>
          <a:lstStyle>
            <a:lvl1pPr>
              <a:buFontTx/>
              <a:buNone/>
              <a:defRPr sz="1800" b="1">
                <a:solidFill>
                  <a:srgbClr val="E1471D"/>
                </a:solidFill>
              </a:defRPr>
            </a:lvl1pPr>
            <a:lvl2pPr>
              <a:buFontTx/>
              <a:buNone/>
              <a:defRPr sz="1800"/>
            </a:lvl2pPr>
            <a:lvl3pPr>
              <a:buFontTx/>
              <a:buNone/>
              <a:defRPr sz="1800"/>
            </a:lvl3pPr>
            <a:lvl4pPr>
              <a:buFontTx/>
              <a:buNone/>
              <a:defRPr sz="1800"/>
            </a:lvl4pPr>
            <a:lvl5pPr>
              <a:buFontTx/>
              <a:buNone/>
              <a:defRPr sz="1800"/>
            </a:lvl5pPr>
          </a:lstStyle>
          <a:p>
            <a:pPr lvl="0"/>
            <a:r>
              <a:rPr lang="en-US" dirty="0"/>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38790"/>
          <a:stretch/>
        </p:blipFill>
        <p:spPr>
          <a:xfrm>
            <a:off x="9034668"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8496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6259554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26364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82598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086031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992436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166309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26533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9628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5"/>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5"/>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2075642"/>
      </p:ext>
    </p:extLst>
  </p:cSld>
  <p:clrMap bg1="dk2" tx1="lt1" bg2="dk1" tx2="lt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Lst>
  <p:txStyles>
    <p:titleStyle>
      <a:lvl1pPr algn="l" rtl="0" eaLnBrk="1" fontAlgn="base" hangingPunct="1">
        <a:spcBef>
          <a:spcPct val="0"/>
        </a:spcBef>
        <a:spcAft>
          <a:spcPct val="0"/>
        </a:spcAft>
        <a:defRPr sz="27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2700" b="1">
          <a:solidFill>
            <a:schemeClr val="tx2"/>
          </a:solidFill>
          <a:latin typeface="Arial" charset="0"/>
        </a:defRPr>
      </a:lvl2pPr>
      <a:lvl3pPr algn="l" rtl="0" eaLnBrk="1" fontAlgn="base" hangingPunct="1">
        <a:spcBef>
          <a:spcPct val="0"/>
        </a:spcBef>
        <a:spcAft>
          <a:spcPct val="0"/>
        </a:spcAft>
        <a:defRPr sz="2700" b="1">
          <a:solidFill>
            <a:schemeClr val="tx2"/>
          </a:solidFill>
          <a:latin typeface="Arial" charset="0"/>
        </a:defRPr>
      </a:lvl3pPr>
      <a:lvl4pPr algn="l" rtl="0" eaLnBrk="1" fontAlgn="base" hangingPunct="1">
        <a:spcBef>
          <a:spcPct val="0"/>
        </a:spcBef>
        <a:spcAft>
          <a:spcPct val="0"/>
        </a:spcAft>
        <a:defRPr sz="2700" b="1">
          <a:solidFill>
            <a:schemeClr val="tx2"/>
          </a:solidFill>
          <a:latin typeface="Arial" charset="0"/>
        </a:defRPr>
      </a:lvl4pPr>
      <a:lvl5pPr algn="l" rtl="0" eaLnBrk="1" fontAlgn="base" hangingPunct="1">
        <a:spcBef>
          <a:spcPct val="0"/>
        </a:spcBef>
        <a:spcAft>
          <a:spcPct val="0"/>
        </a:spcAft>
        <a:defRPr sz="2700" b="1">
          <a:solidFill>
            <a:schemeClr val="tx2"/>
          </a:solidFill>
          <a:latin typeface="Arial" charset="0"/>
        </a:defRPr>
      </a:lvl5pPr>
      <a:lvl6pPr marL="342900" algn="l" rtl="0" eaLnBrk="1" fontAlgn="base" hangingPunct="1">
        <a:spcBef>
          <a:spcPct val="0"/>
        </a:spcBef>
        <a:spcAft>
          <a:spcPct val="0"/>
        </a:spcAft>
        <a:defRPr sz="2625" b="1">
          <a:solidFill>
            <a:schemeClr val="tx2"/>
          </a:solidFill>
          <a:latin typeface="Arial" charset="0"/>
        </a:defRPr>
      </a:lvl6pPr>
      <a:lvl7pPr marL="685800" algn="l" rtl="0" eaLnBrk="1" fontAlgn="base" hangingPunct="1">
        <a:spcBef>
          <a:spcPct val="0"/>
        </a:spcBef>
        <a:spcAft>
          <a:spcPct val="0"/>
        </a:spcAft>
        <a:defRPr sz="2625" b="1">
          <a:solidFill>
            <a:schemeClr val="tx2"/>
          </a:solidFill>
          <a:latin typeface="Arial" charset="0"/>
        </a:defRPr>
      </a:lvl7pPr>
      <a:lvl8pPr marL="1028700" algn="l" rtl="0" eaLnBrk="1" fontAlgn="base" hangingPunct="1">
        <a:spcBef>
          <a:spcPct val="0"/>
        </a:spcBef>
        <a:spcAft>
          <a:spcPct val="0"/>
        </a:spcAft>
        <a:defRPr sz="2625" b="1">
          <a:solidFill>
            <a:schemeClr val="tx2"/>
          </a:solidFill>
          <a:latin typeface="Arial" charset="0"/>
        </a:defRPr>
      </a:lvl8pPr>
      <a:lvl9pPr marL="1371600" algn="l" rtl="0" eaLnBrk="1" fontAlgn="base" hangingPunct="1">
        <a:spcBef>
          <a:spcPct val="0"/>
        </a:spcBef>
        <a:spcAft>
          <a:spcPct val="0"/>
        </a:spcAft>
        <a:defRPr sz="2625" b="1">
          <a:solidFill>
            <a:schemeClr val="tx2"/>
          </a:solidFill>
          <a:latin typeface="Arial" charset="0"/>
        </a:defRPr>
      </a:lvl9pPr>
    </p:titleStyle>
    <p:bodyStyle>
      <a:lvl1pPr marL="257175" indent="-257175" algn="l" rtl="0" eaLnBrk="1" fontAlgn="base" hangingPunct="1">
        <a:lnSpc>
          <a:spcPct val="90000"/>
        </a:lnSpc>
        <a:spcBef>
          <a:spcPts val="750"/>
        </a:spcBef>
        <a:spcAft>
          <a:spcPts val="525"/>
        </a:spcAft>
        <a:buClr>
          <a:schemeClr val="bg1"/>
        </a:buClr>
        <a:buFont typeface="Wingdings" panose="05000000000000000000" pitchFamily="2" charset="2"/>
        <a:buChar char="§"/>
        <a:defRPr sz="2100">
          <a:solidFill>
            <a:schemeClr val="bg1"/>
          </a:solidFill>
          <a:latin typeface="Calibri" panose="020F0502020204030204" pitchFamily="34" charset="0"/>
          <a:ea typeface="+mn-ea"/>
          <a:cs typeface="+mn-cs"/>
        </a:defRPr>
      </a:lvl1pPr>
      <a:lvl2pPr marL="557213" indent="-214313" algn="l" rtl="0" eaLnBrk="1" fontAlgn="base" hangingPunct="1">
        <a:lnSpc>
          <a:spcPct val="90000"/>
        </a:lnSpc>
        <a:spcBef>
          <a:spcPts val="750"/>
        </a:spcBef>
        <a:spcAft>
          <a:spcPts val="525"/>
        </a:spcAft>
        <a:buClr>
          <a:schemeClr val="bg1"/>
        </a:buClr>
        <a:buFont typeface="Arial" panose="020B0604020202020204" pitchFamily="34" charset="0"/>
        <a:buChar char="‒"/>
        <a:defRPr sz="1950">
          <a:solidFill>
            <a:schemeClr val="bg1"/>
          </a:solidFill>
          <a:latin typeface="Calibri" panose="020F0502020204030204" pitchFamily="34" charset="0"/>
        </a:defRPr>
      </a:lvl2pPr>
      <a:lvl3pPr marL="857250" indent="-171450" algn="l" rtl="0" eaLnBrk="1" fontAlgn="base" hangingPunct="1">
        <a:lnSpc>
          <a:spcPct val="90000"/>
        </a:lnSpc>
        <a:spcBef>
          <a:spcPts val="750"/>
        </a:spcBef>
        <a:spcAft>
          <a:spcPts val="525"/>
        </a:spcAft>
        <a:buClr>
          <a:schemeClr val="bg1"/>
        </a:buClr>
        <a:buFont typeface="Arial" panose="020B0604020202020204" pitchFamily="34" charset="0"/>
        <a:buChar char="‒"/>
        <a:defRPr sz="1800">
          <a:solidFill>
            <a:schemeClr val="bg1"/>
          </a:solidFill>
          <a:latin typeface="Calibri" panose="020F0502020204030204" pitchFamily="34" charset="0"/>
        </a:defRPr>
      </a:lvl3pPr>
      <a:lvl4pPr marL="1200150" indent="-171450" algn="l" rtl="0" eaLnBrk="1" fontAlgn="base" hangingPunct="1">
        <a:lnSpc>
          <a:spcPct val="90000"/>
        </a:lnSpc>
        <a:spcBef>
          <a:spcPts val="750"/>
        </a:spcBef>
        <a:spcAft>
          <a:spcPts val="525"/>
        </a:spcAft>
        <a:buClr>
          <a:schemeClr val="bg1"/>
        </a:buClr>
        <a:buFont typeface="Arial" panose="020B0604020202020204" pitchFamily="34" charset="0"/>
        <a:buChar char="‒"/>
        <a:defRPr sz="1650">
          <a:solidFill>
            <a:schemeClr val="bg1"/>
          </a:solidFill>
          <a:latin typeface="Calibri" panose="020F0502020204030204" pitchFamily="34" charset="0"/>
        </a:defRPr>
      </a:lvl4pPr>
      <a:lvl5pPr marL="1543050" indent="-171450" algn="l" rtl="0" eaLnBrk="1" fontAlgn="base" hangingPunct="1">
        <a:lnSpc>
          <a:spcPct val="90000"/>
        </a:lnSpc>
        <a:spcBef>
          <a:spcPts val="750"/>
        </a:spcBef>
        <a:spcAft>
          <a:spcPts val="525"/>
        </a:spcAft>
        <a:buClr>
          <a:schemeClr val="bg1"/>
        </a:buClr>
        <a:buFont typeface="Arial" panose="020B0604020202020204" pitchFamily="34" charset="0"/>
        <a:buChar char="‒"/>
        <a:defRPr sz="1500">
          <a:solidFill>
            <a:schemeClr val="bg1"/>
          </a:solidFill>
          <a:latin typeface="Calibri" panose="020F0502020204030204" pitchFamily="34" charset="0"/>
        </a:defRPr>
      </a:lvl5pPr>
      <a:lvl6pPr marL="1885950" indent="-171450" algn="l" rtl="0" eaLnBrk="1" fontAlgn="base" hangingPunct="1">
        <a:lnSpc>
          <a:spcPct val="90000"/>
        </a:lnSpc>
        <a:spcBef>
          <a:spcPct val="35000"/>
        </a:spcBef>
        <a:spcAft>
          <a:spcPct val="25000"/>
        </a:spcAft>
        <a:buClr>
          <a:schemeClr val="accent2"/>
        </a:buClr>
        <a:buFont typeface="Arial" charset="0"/>
        <a:buChar char="–"/>
        <a:defRPr sz="1050">
          <a:solidFill>
            <a:schemeClr val="tx1"/>
          </a:solidFill>
          <a:latin typeface="+mn-lt"/>
        </a:defRPr>
      </a:lvl6pPr>
      <a:lvl7pPr marL="2228850" indent="-171450" algn="l" rtl="0" eaLnBrk="1" fontAlgn="base" hangingPunct="1">
        <a:lnSpc>
          <a:spcPct val="90000"/>
        </a:lnSpc>
        <a:spcBef>
          <a:spcPct val="35000"/>
        </a:spcBef>
        <a:spcAft>
          <a:spcPct val="25000"/>
        </a:spcAft>
        <a:buClr>
          <a:schemeClr val="accent2"/>
        </a:buClr>
        <a:buFont typeface="Arial" charset="0"/>
        <a:buChar char="–"/>
        <a:defRPr sz="1050">
          <a:solidFill>
            <a:schemeClr val="tx1"/>
          </a:solidFill>
          <a:latin typeface="+mn-lt"/>
        </a:defRPr>
      </a:lvl7pPr>
      <a:lvl8pPr marL="2571750" indent="-171450" algn="l" rtl="0" eaLnBrk="1" fontAlgn="base" hangingPunct="1">
        <a:lnSpc>
          <a:spcPct val="90000"/>
        </a:lnSpc>
        <a:spcBef>
          <a:spcPct val="35000"/>
        </a:spcBef>
        <a:spcAft>
          <a:spcPct val="25000"/>
        </a:spcAft>
        <a:buClr>
          <a:schemeClr val="accent2"/>
        </a:buClr>
        <a:buFont typeface="Arial" charset="0"/>
        <a:buChar char="–"/>
        <a:defRPr sz="1050">
          <a:solidFill>
            <a:schemeClr val="tx1"/>
          </a:solidFill>
          <a:latin typeface="+mn-lt"/>
        </a:defRPr>
      </a:lvl8pPr>
      <a:lvl9pPr marL="2914650" indent="-171450" algn="l" rtl="0" eaLnBrk="1" fontAlgn="base" hangingPunct="1">
        <a:lnSpc>
          <a:spcPct val="90000"/>
        </a:lnSpc>
        <a:spcBef>
          <a:spcPct val="35000"/>
        </a:spcBef>
        <a:spcAft>
          <a:spcPct val="25000"/>
        </a:spcAft>
        <a:buClr>
          <a:schemeClr val="accent2"/>
        </a:buClr>
        <a:buFont typeface="Arial" charset="0"/>
        <a:buChar char="–"/>
        <a:defRPr sz="105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1557161"/>
      </p:ext>
    </p:extLst>
  </p:cSld>
  <p:clrMap bg1="dk2" tx1="lt1" bg2="dk1"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10.xml"/><Relationship Id="rId5" Type="http://schemas.openxmlformats.org/officeDocument/2006/relationships/hyperlink" Target="http://www.clinicaloptions.com/"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6.tiff"/><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hyperlink" Target="http://www.clinicaloptions.com/" TargetMode="Externa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sz="4000" dirty="0"/>
              <a:t>Managing Increased Cancer Risk in </a:t>
            </a:r>
            <a:br>
              <a:rPr lang="en-US" altLang="en-US" sz="4000" dirty="0"/>
            </a:br>
            <a:r>
              <a:rPr lang="en-US" altLang="en-US" sz="4000" dirty="0"/>
              <a:t>Transgender Individuals With HIV Infection</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96600"/>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Merck Sharp &amp; Dohme Corp.</a:t>
            </a:r>
          </a:p>
        </p:txBody>
      </p:sp>
      <p:pic>
        <p:nvPicPr>
          <p:cNvPr id="5" name="Picture 4" descr="A picture containing graphical user interface&#10;&#10;Description automatically generated">
            <a:extLst>
              <a:ext uri="{FF2B5EF4-FFF2-40B4-BE49-F238E27FC236}">
                <a16:creationId xmlns:a16="http://schemas.microsoft.com/office/drawing/2014/main" id="{F394971C-5F8B-4BD9-882E-D9BABFEE2A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288" y="239713"/>
            <a:ext cx="2021881" cy="1079390"/>
          </a:xfrm>
          <a:prstGeom prst="rect">
            <a:avLst/>
          </a:prstGeom>
        </p:spPr>
      </p:pic>
      <p:sp>
        <p:nvSpPr>
          <p:cNvPr id="8" name="Rectangle 6">
            <a:extLst>
              <a:ext uri="{FF2B5EF4-FFF2-40B4-BE49-F238E27FC236}">
                <a16:creationId xmlns:a16="http://schemas.microsoft.com/office/drawing/2014/main" id="{1ABD518F-7AD7-4B63-8894-32C56CD219FA}"/>
              </a:ext>
            </a:extLst>
          </p:cNvPr>
          <p:cNvSpPr>
            <a:spLocks noGrp="1" noChangeArrowheads="1"/>
          </p:cNvSpPr>
          <p:nvPr>
            <p:ph type="subTitle" idx="1"/>
          </p:nvPr>
        </p:nvSpPr>
        <p:spPr bwMode="invGray">
          <a:xfrm>
            <a:off x="609600" y="4041650"/>
            <a:ext cx="5181600" cy="1120775"/>
          </a:xfrm>
        </p:spPr>
        <p:txBody>
          <a:bodyPr/>
          <a:lstStyle/>
          <a:p>
            <a:pPr eaLnBrk="1" hangingPunct="1">
              <a:spcBef>
                <a:spcPct val="0"/>
              </a:spcBef>
              <a:spcAft>
                <a:spcPct val="0"/>
              </a:spcAft>
            </a:pPr>
            <a:r>
              <a:rPr lang="en-US" sz="2000" b="1" dirty="0"/>
              <a:t>Ariela Noy, MD </a:t>
            </a:r>
          </a:p>
          <a:p>
            <a:pPr eaLnBrk="1" hangingPunct="1">
              <a:spcBef>
                <a:spcPct val="0"/>
              </a:spcBef>
              <a:spcAft>
                <a:spcPct val="0"/>
              </a:spcAft>
            </a:pPr>
            <a:r>
              <a:rPr lang="en-US" altLang="en-US" sz="1600" b="0" i="1" dirty="0"/>
              <a:t>Member and Attending Physician</a:t>
            </a:r>
          </a:p>
          <a:p>
            <a:pPr eaLnBrk="1" hangingPunct="1">
              <a:spcBef>
                <a:spcPct val="0"/>
              </a:spcBef>
              <a:spcAft>
                <a:spcPct val="0"/>
              </a:spcAft>
            </a:pPr>
            <a:r>
              <a:rPr lang="en-US" altLang="en-US" sz="1600" b="0" dirty="0"/>
              <a:t>Lymphoma Service</a:t>
            </a:r>
          </a:p>
          <a:p>
            <a:pPr eaLnBrk="1" hangingPunct="1">
              <a:spcBef>
                <a:spcPct val="0"/>
              </a:spcBef>
              <a:spcAft>
                <a:spcPct val="0"/>
              </a:spcAft>
            </a:pPr>
            <a:r>
              <a:rPr lang="en-US" altLang="en-US" sz="1600" b="0" dirty="0"/>
              <a:t>Memorial Sloan Kettering Cancer Center</a:t>
            </a:r>
          </a:p>
          <a:p>
            <a:pPr>
              <a:spcBef>
                <a:spcPct val="0"/>
              </a:spcBef>
              <a:spcAft>
                <a:spcPct val="0"/>
              </a:spcAft>
            </a:pPr>
            <a:r>
              <a:rPr lang="en-US" altLang="en-US" sz="1600" b="0" i="1" dirty="0"/>
              <a:t>Professor of Medicine</a:t>
            </a:r>
          </a:p>
          <a:p>
            <a:pPr>
              <a:spcBef>
                <a:spcPct val="0"/>
              </a:spcBef>
              <a:spcAft>
                <a:spcPct val="0"/>
              </a:spcAft>
            </a:pPr>
            <a:r>
              <a:rPr lang="en-US" altLang="en-US" sz="1600" b="0" dirty="0"/>
              <a:t>Weill Cornell Medical College</a:t>
            </a:r>
          </a:p>
          <a:p>
            <a:pPr eaLnBrk="1" hangingPunct="1">
              <a:spcBef>
                <a:spcPct val="0"/>
              </a:spcBef>
              <a:spcAft>
                <a:spcPct val="0"/>
              </a:spcAft>
            </a:pPr>
            <a:r>
              <a:rPr lang="en-US" altLang="en-US" sz="1600" b="0" dirty="0"/>
              <a:t>New York, New York</a:t>
            </a:r>
          </a:p>
          <a:p>
            <a:pPr eaLnBrk="1" hangingPunct="1">
              <a:spcBef>
                <a:spcPct val="0"/>
              </a:spcBef>
              <a:spcAft>
                <a:spcPct val="0"/>
              </a:spcAft>
            </a:pPr>
            <a:endParaRPr lang="en-US" altLang="en-US" sz="1600" b="0" dirty="0"/>
          </a:p>
        </p:txBody>
      </p:sp>
      <p:sp>
        <p:nvSpPr>
          <p:cNvPr id="2" name="TextBox 1">
            <a:extLst>
              <a:ext uri="{FF2B5EF4-FFF2-40B4-BE49-F238E27FC236}">
                <a16:creationId xmlns:a16="http://schemas.microsoft.com/office/drawing/2014/main" id="{F332B124-74B3-58FB-A7BC-1135428B49A3}"/>
              </a:ext>
            </a:extLst>
          </p:cNvPr>
          <p:cNvSpPr txBox="1"/>
          <p:nvPr/>
        </p:nvSpPr>
        <p:spPr bwMode="auto">
          <a:xfrm>
            <a:off x="4191000" y="914400"/>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2" name="Group 1">
            <a:extLst>
              <a:ext uri="{FF2B5EF4-FFF2-40B4-BE49-F238E27FC236}">
                <a16:creationId xmlns:a16="http://schemas.microsoft.com/office/drawing/2014/main" id="{7231FD6C-77AC-441B-8659-B8C17CCBBFFF}"/>
              </a:ext>
            </a:extLst>
          </p:cNvPr>
          <p:cNvGrpSpPr/>
          <p:nvPr/>
        </p:nvGrpSpPr>
        <p:grpSpPr>
          <a:xfrm>
            <a:off x="4156075" y="3332497"/>
            <a:ext cx="3479671" cy="613720"/>
            <a:chOff x="4156075" y="3332497"/>
            <a:chExt cx="3479671" cy="613720"/>
          </a:xfrm>
        </p:grpSpPr>
        <p:pic>
          <p:nvPicPr>
            <p:cNvPr id="10" name="Picture 9" descr="A picture containing text, ax, wheel&#10;&#10;Description automatically generated">
              <a:extLst>
                <a:ext uri="{FF2B5EF4-FFF2-40B4-BE49-F238E27FC236}">
                  <a16:creationId xmlns:a16="http://schemas.microsoft.com/office/drawing/2014/main" id="{F1D6D4D7-827C-42C1-9418-36DA1FEAF2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9" name="Rectangle 7">
              <a:extLst>
                <a:ext uri="{FF2B5EF4-FFF2-40B4-BE49-F238E27FC236}">
                  <a16:creationId xmlns:a16="http://schemas.microsoft.com/office/drawing/2014/main" id="{7A461AF3-35F7-4400-ABFE-FB7268368A0C}"/>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cs typeface="Calibri" panose="020F0502020204030204" pitchFamily="34" charset="0"/>
                </a:rPr>
                <a:t>Slide credit: </a:t>
              </a:r>
              <a:r>
                <a:rPr lang="en-US" altLang="en-US" sz="2000" b="0" dirty="0">
                  <a:solidFill>
                    <a:schemeClr val="bg2"/>
                  </a:solidFill>
                  <a:latin typeface="Calibri" panose="020F0502020204030204" pitchFamily="34" charset="0"/>
                  <a:cs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cs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3DB80-2A81-8AFD-2E09-B3ABB2A978E6}"/>
              </a:ext>
            </a:extLst>
          </p:cNvPr>
          <p:cNvSpPr>
            <a:spLocks noGrp="1"/>
          </p:cNvSpPr>
          <p:nvPr>
            <p:ph type="title"/>
          </p:nvPr>
        </p:nvSpPr>
        <p:spPr/>
        <p:txBody>
          <a:bodyPr/>
          <a:lstStyle/>
          <a:p>
            <a:r>
              <a:rPr lang="en-US" dirty="0"/>
              <a:t>Faculty Disclosures</a:t>
            </a:r>
          </a:p>
        </p:txBody>
      </p:sp>
      <p:sp>
        <p:nvSpPr>
          <p:cNvPr id="3" name="Content Placeholder 2">
            <a:extLst>
              <a:ext uri="{FF2B5EF4-FFF2-40B4-BE49-F238E27FC236}">
                <a16:creationId xmlns:a16="http://schemas.microsoft.com/office/drawing/2014/main" id="{1DCB9FC6-8AD7-9F2E-DF5A-277792F3D0F4}"/>
              </a:ext>
            </a:extLst>
          </p:cNvPr>
          <p:cNvSpPr>
            <a:spLocks noGrp="1"/>
          </p:cNvSpPr>
          <p:nvPr>
            <p:ph idx="1"/>
          </p:nvPr>
        </p:nvSpPr>
        <p:spPr/>
        <p:txBody>
          <a:bodyPr/>
          <a:lstStyle/>
          <a:p>
            <a:pPr marL="0" indent="0">
              <a:buNone/>
            </a:pPr>
            <a:r>
              <a:rPr lang="en-US" b="1" dirty="0">
                <a:solidFill>
                  <a:schemeClr val="accent3"/>
                </a:solidFill>
              </a:rPr>
              <a:t>Ariela Noy, MD: </a:t>
            </a:r>
            <a:r>
              <a:rPr lang="en-US" i="1" dirty="0"/>
              <a:t>consultant/advisor/speaker: </a:t>
            </a:r>
            <a:r>
              <a:rPr lang="en-US" dirty="0"/>
              <a:t>ADC Therapeutics, AstraZeneca, Cornerstone, Epizyme, EUSA Pharma, Janssen, MorphoSys, Pharmacyclics/AbbVie, TG Therapeutics; </a:t>
            </a:r>
            <a:r>
              <a:rPr lang="en-US" i="1" dirty="0"/>
              <a:t>researcher: </a:t>
            </a:r>
            <a:r>
              <a:rPr lang="en-US" dirty="0"/>
              <a:t>Cornerstone, Kite/Gilead, Pharmacyclics/AbbVie.</a:t>
            </a:r>
          </a:p>
        </p:txBody>
      </p:sp>
    </p:spTree>
    <p:extLst>
      <p:ext uri="{BB962C8B-B14F-4D97-AF65-F5344CB8AC3E}">
        <p14:creationId xmlns:p14="http://schemas.microsoft.com/office/powerpoint/2010/main" val="3250143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85349-3282-CA4C-A562-5D27979D4E1A}"/>
              </a:ext>
            </a:extLst>
          </p:cNvPr>
          <p:cNvSpPr>
            <a:spLocks noGrp="1"/>
          </p:cNvSpPr>
          <p:nvPr>
            <p:ph type="title"/>
          </p:nvPr>
        </p:nvSpPr>
        <p:spPr/>
        <p:txBody>
          <a:bodyPr/>
          <a:lstStyle/>
          <a:p>
            <a:r>
              <a:rPr lang="en-US" dirty="0"/>
              <a:t>HIV and Cancer in Transgender Individuals </a:t>
            </a:r>
          </a:p>
        </p:txBody>
      </p:sp>
      <p:sp>
        <p:nvSpPr>
          <p:cNvPr id="3" name="Content Placeholder 2">
            <a:extLst>
              <a:ext uri="{FF2B5EF4-FFF2-40B4-BE49-F238E27FC236}">
                <a16:creationId xmlns:a16="http://schemas.microsoft.com/office/drawing/2014/main" id="{DA26E20C-78F9-C44B-AE73-1892BE6C35F9}"/>
              </a:ext>
            </a:extLst>
          </p:cNvPr>
          <p:cNvSpPr>
            <a:spLocks noGrp="1"/>
          </p:cNvSpPr>
          <p:nvPr>
            <p:ph idx="1"/>
          </p:nvPr>
        </p:nvSpPr>
        <p:spPr/>
        <p:txBody>
          <a:bodyPr/>
          <a:lstStyle/>
          <a:p>
            <a:r>
              <a:rPr lang="en-US" sz="2400" dirty="0"/>
              <a:t>Many transgender people are at risk for HIV-associated cancers</a:t>
            </a:r>
          </a:p>
          <a:p>
            <a:pPr lvl="1"/>
            <a:r>
              <a:rPr lang="en-US" sz="2200" dirty="0"/>
              <a:t>In 2019, </a:t>
            </a:r>
            <a:r>
              <a:rPr lang="en-US" sz="2200" b="1" dirty="0">
                <a:solidFill>
                  <a:schemeClr val="accent3"/>
                </a:solidFill>
              </a:rPr>
              <a:t>2%</a:t>
            </a:r>
            <a:r>
              <a:rPr lang="en-US" sz="2200" b="1" dirty="0">
                <a:solidFill>
                  <a:srgbClr val="FF0000"/>
                </a:solidFill>
              </a:rPr>
              <a:t> </a:t>
            </a:r>
            <a:r>
              <a:rPr lang="en-US" sz="2200" dirty="0"/>
              <a:t>of new HIV diagnoses were in transgender people in the US, despite </a:t>
            </a:r>
            <a:br>
              <a:rPr lang="en-US" sz="2200" dirty="0"/>
            </a:br>
            <a:r>
              <a:rPr lang="en-US" sz="2200" dirty="0"/>
              <a:t>their making up </a:t>
            </a:r>
            <a:r>
              <a:rPr lang="en-US" sz="2200" b="1" dirty="0">
                <a:solidFill>
                  <a:schemeClr val="accent3"/>
                </a:solidFill>
              </a:rPr>
              <a:t>0.3%</a:t>
            </a:r>
            <a:r>
              <a:rPr lang="en-US" sz="2200" dirty="0"/>
              <a:t> of the population</a:t>
            </a:r>
            <a:r>
              <a:rPr lang="en-US" sz="2200" baseline="30000" dirty="0"/>
              <a:t>1</a:t>
            </a:r>
          </a:p>
          <a:p>
            <a:pPr lvl="1"/>
            <a:r>
              <a:rPr lang="en-US" sz="2200" dirty="0"/>
              <a:t>A recent meta-analysis of 98 studies from 2000-2019 estimated that </a:t>
            </a:r>
            <a:r>
              <a:rPr lang="en-US" sz="2200" b="1" dirty="0">
                <a:solidFill>
                  <a:schemeClr val="accent3"/>
                </a:solidFill>
              </a:rPr>
              <a:t>20%</a:t>
            </a:r>
            <a:r>
              <a:rPr lang="en-US" sz="2200" dirty="0">
                <a:solidFill>
                  <a:schemeClr val="accent3"/>
                </a:solidFill>
              </a:rPr>
              <a:t> </a:t>
            </a:r>
            <a:r>
              <a:rPr lang="en-US" sz="2200" dirty="0"/>
              <a:t>of transfeminine people and </a:t>
            </a:r>
            <a:r>
              <a:rPr lang="en-US" sz="2200" b="1" dirty="0">
                <a:solidFill>
                  <a:schemeClr val="accent3"/>
                </a:solidFill>
              </a:rPr>
              <a:t>2.6%</a:t>
            </a:r>
            <a:r>
              <a:rPr lang="en-US" sz="2200" dirty="0"/>
              <a:t> of transmasculine people live with HIV,</a:t>
            </a:r>
            <a:r>
              <a:rPr lang="en-US" sz="2200" baseline="30000" dirty="0"/>
              <a:t>2 </a:t>
            </a:r>
            <a:r>
              <a:rPr lang="en-US" sz="2200" dirty="0"/>
              <a:t>which is markedly higher than the estimated </a:t>
            </a:r>
            <a:r>
              <a:rPr lang="en-US" sz="2200" b="1" dirty="0">
                <a:solidFill>
                  <a:schemeClr val="accent3"/>
                </a:solidFill>
              </a:rPr>
              <a:t>0.7% </a:t>
            </a:r>
            <a:r>
              <a:rPr lang="en-US" sz="2200" dirty="0"/>
              <a:t>of adults worldwide living with HIV</a:t>
            </a:r>
            <a:r>
              <a:rPr lang="en-US" sz="2200" baseline="30000" dirty="0"/>
              <a:t>3</a:t>
            </a:r>
            <a:r>
              <a:rPr lang="en-US" sz="2200" dirty="0"/>
              <a:t> </a:t>
            </a:r>
          </a:p>
          <a:p>
            <a:r>
              <a:rPr lang="en-US" sz="2400" dirty="0"/>
              <a:t>Transgender patients face stigma in accessing cancer treatment, leading to being diagnosed at later stages of disease, being less likely to receive therapy, and having poorer survival outcomes</a:t>
            </a:r>
            <a:r>
              <a:rPr lang="en-US" sz="2400" baseline="30000" dirty="0"/>
              <a:t>4</a:t>
            </a:r>
          </a:p>
          <a:p>
            <a:r>
              <a:rPr lang="en-US" sz="2400" dirty="0"/>
              <a:t>As such, it is important that HCPs caring for transgender individuals be aware </a:t>
            </a:r>
            <a:br>
              <a:rPr lang="en-US" sz="2400" dirty="0"/>
            </a:br>
            <a:r>
              <a:rPr lang="en-US" sz="2400" dirty="0"/>
              <a:t>of the relationship between HIV infection and cancer</a:t>
            </a:r>
          </a:p>
          <a:p>
            <a:endParaRPr lang="en-US" sz="2400" dirty="0"/>
          </a:p>
          <a:p>
            <a:endParaRPr lang="en-US" sz="2200" dirty="0"/>
          </a:p>
        </p:txBody>
      </p:sp>
      <p:sp>
        <p:nvSpPr>
          <p:cNvPr id="4" name="Text Box 11">
            <a:extLst>
              <a:ext uri="{FF2B5EF4-FFF2-40B4-BE49-F238E27FC236}">
                <a16:creationId xmlns:a16="http://schemas.microsoft.com/office/drawing/2014/main" id="{D4666BCB-D4E3-7B8A-7840-DB3ED7153F5B}"/>
              </a:ext>
            </a:extLst>
          </p:cNvPr>
          <p:cNvSpPr txBox="1">
            <a:spLocks noChangeArrowheads="1"/>
          </p:cNvSpPr>
          <p:nvPr/>
        </p:nvSpPr>
        <p:spPr bwMode="auto">
          <a:xfrm>
            <a:off x="414339" y="6201074"/>
            <a:ext cx="74342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Centers for Disease Control and Prevention. HIV and transgender people. 2. Stutterheim. PLoS One. 2021;16;e0260063. 3. World Health Organization. HIV. 4. Jackson. J Natl Cancer Inst. 2021;113:1221-1227.</a:t>
            </a:r>
          </a:p>
        </p:txBody>
      </p:sp>
      <p:grpSp>
        <p:nvGrpSpPr>
          <p:cNvPr id="5" name="Group 4">
            <a:extLst>
              <a:ext uri="{FF2B5EF4-FFF2-40B4-BE49-F238E27FC236}">
                <a16:creationId xmlns:a16="http://schemas.microsoft.com/office/drawing/2014/main" id="{5CA6A601-DBE9-705A-9F12-B4FF1DE5A11A}"/>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30A69D52-AA09-1E21-1A9C-F690F270D3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8">
              <a:extLst>
                <a:ext uri="{FF2B5EF4-FFF2-40B4-BE49-F238E27FC236}">
                  <a16:creationId xmlns:a16="http://schemas.microsoft.com/office/drawing/2014/main" id="{61409922-3968-ACC0-BF5A-91581A912E9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178640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85349-3282-CA4C-A562-5D27979D4E1A}"/>
              </a:ext>
            </a:extLst>
          </p:cNvPr>
          <p:cNvSpPr>
            <a:spLocks noGrp="1"/>
          </p:cNvSpPr>
          <p:nvPr>
            <p:ph type="title"/>
          </p:nvPr>
        </p:nvSpPr>
        <p:spPr/>
        <p:txBody>
          <a:bodyPr/>
          <a:lstStyle/>
          <a:p>
            <a:r>
              <a:rPr lang="en-US" dirty="0"/>
              <a:t>HIV and Cancer </a:t>
            </a:r>
          </a:p>
        </p:txBody>
      </p:sp>
      <p:sp>
        <p:nvSpPr>
          <p:cNvPr id="3" name="Content Placeholder 2">
            <a:extLst>
              <a:ext uri="{FF2B5EF4-FFF2-40B4-BE49-F238E27FC236}">
                <a16:creationId xmlns:a16="http://schemas.microsoft.com/office/drawing/2014/main" id="{DA26E20C-78F9-C44B-AE73-1892BE6C35F9}"/>
              </a:ext>
            </a:extLst>
          </p:cNvPr>
          <p:cNvSpPr>
            <a:spLocks noGrp="1"/>
          </p:cNvSpPr>
          <p:nvPr>
            <p:ph idx="1"/>
          </p:nvPr>
        </p:nvSpPr>
        <p:spPr/>
        <p:txBody>
          <a:bodyPr/>
          <a:lstStyle/>
          <a:p>
            <a:pPr marL="0" indent="0">
              <a:buNone/>
            </a:pPr>
            <a:r>
              <a:rPr lang="en-US" sz="2400" b="1" dirty="0"/>
              <a:t>For the approximately 1.2 million people living with HIV in US in 2019</a:t>
            </a:r>
            <a:r>
              <a:rPr lang="en-US" sz="2400" b="1" baseline="30000" dirty="0"/>
              <a:t>1</a:t>
            </a:r>
            <a:r>
              <a:rPr lang="en-US" sz="2400" b="1" dirty="0"/>
              <a:t>:</a:t>
            </a:r>
          </a:p>
          <a:p>
            <a:r>
              <a:rPr lang="en-US" sz="2400" dirty="0"/>
              <a:t>HIV increases risk of cancer, including non-AIDS defining cancers (NADCs), due to immune deficiency</a:t>
            </a:r>
            <a:r>
              <a:rPr lang="en-US" sz="2400" baseline="30000" dirty="0"/>
              <a:t>2</a:t>
            </a:r>
          </a:p>
          <a:p>
            <a:pPr>
              <a:spcAft>
                <a:spcPts val="0"/>
              </a:spcAft>
            </a:pPr>
            <a:r>
              <a:rPr lang="en-US" sz="2400" dirty="0"/>
              <a:t>Incidence of AIDS-defining cancers reduced, NADCs increased, in age of early ART</a:t>
            </a:r>
            <a:r>
              <a:rPr lang="en-US" sz="2400" baseline="30000" dirty="0"/>
              <a:t>3</a:t>
            </a:r>
          </a:p>
          <a:p>
            <a:pPr lvl="1">
              <a:spcAft>
                <a:spcPts val="0"/>
              </a:spcAft>
            </a:pPr>
            <a:r>
              <a:rPr lang="en-US" sz="2200" dirty="0"/>
              <a:t>Pre-ART: 10% of HIV deaths were from cancer</a:t>
            </a:r>
          </a:p>
          <a:p>
            <a:pPr lvl="1"/>
            <a:r>
              <a:rPr lang="en-US" sz="2200" dirty="0"/>
              <a:t>Post-ART: longer OS; aging HIV+ population at risk for both AIDS-defining cancers and NADCs; high prevalence of coinfections and risk factors</a:t>
            </a:r>
          </a:p>
          <a:p>
            <a:r>
              <a:rPr lang="en-US" sz="2400" dirty="0"/>
              <a:t>ART interruptions increase risk of AIDS-defining malignancy</a:t>
            </a:r>
            <a:r>
              <a:rPr lang="en-US" sz="2400" baseline="30000" dirty="0"/>
              <a:t>4</a:t>
            </a:r>
          </a:p>
          <a:p>
            <a:pPr>
              <a:spcAft>
                <a:spcPts val="0"/>
              </a:spcAft>
            </a:pPr>
            <a:r>
              <a:rPr lang="en-US" sz="2400" dirty="0"/>
              <a:t>Stigma prevents diagnosis and treatment</a:t>
            </a:r>
            <a:r>
              <a:rPr lang="en-US" sz="2400" baseline="30000" dirty="0"/>
              <a:t>5</a:t>
            </a:r>
          </a:p>
          <a:p>
            <a:pPr lvl="1"/>
            <a:r>
              <a:rPr lang="en-US" sz="2200" dirty="0"/>
              <a:t>Opt-out testing is a step forward</a:t>
            </a:r>
          </a:p>
        </p:txBody>
      </p:sp>
      <p:sp>
        <p:nvSpPr>
          <p:cNvPr id="4" name="Text Box 11">
            <a:extLst>
              <a:ext uri="{FF2B5EF4-FFF2-40B4-BE49-F238E27FC236}">
                <a16:creationId xmlns:a16="http://schemas.microsoft.com/office/drawing/2014/main" id="{D4666BCB-D4E3-7B8A-7840-DB3ED7153F5B}"/>
              </a:ext>
            </a:extLst>
          </p:cNvPr>
          <p:cNvSpPr txBox="1">
            <a:spLocks noChangeArrowheads="1"/>
          </p:cNvSpPr>
          <p:nvPr/>
        </p:nvSpPr>
        <p:spPr bwMode="auto">
          <a:xfrm>
            <a:off x="414339" y="6201074"/>
            <a:ext cx="74342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www.hiv.gov/hiv-basics/overview/data-and-trends/statistics</a:t>
            </a:r>
            <a:r>
              <a:rPr lang="en-US" altLang="en-US" sz="1200" dirty="0">
                <a:solidFill>
                  <a:schemeClr val="bg2"/>
                </a:solidFill>
                <a:latin typeface="Calibri" panose="020F0502020204030204" pitchFamily="34" charset="0"/>
              </a:rPr>
              <a:t>. 2. Yuan. EClinicalMedicine. 2022;52:101613. </a:t>
            </a:r>
            <a:br>
              <a:rPr lang="en-US" altLang="en-US" sz="1200" dirty="0">
                <a:solidFill>
                  <a:schemeClr val="bg2"/>
                </a:solidFill>
                <a:latin typeface="Calibri" panose="020F0502020204030204" pitchFamily="34" charset="0"/>
              </a:rPr>
            </a:br>
            <a:r>
              <a:rPr lang="en-US" altLang="en-US" sz="1200" dirty="0">
                <a:solidFill>
                  <a:schemeClr val="bg2"/>
                </a:solidFill>
                <a:latin typeface="Calibri" panose="020F0502020204030204" pitchFamily="34" charset="0"/>
              </a:rPr>
              <a:t>3. Cobucci. J Infect Public Health. 2015;8:1. 4. </a:t>
            </a:r>
            <a:r>
              <a:rPr lang="en-US" altLang="en-US" sz="1200" b="0" dirty="0">
                <a:solidFill>
                  <a:schemeClr val="bg2"/>
                </a:solidFill>
                <a:latin typeface="Calibri" panose="020F0502020204030204" pitchFamily="34" charset="0"/>
              </a:rPr>
              <a:t>Silverberg. AIDS. 2007;21:1957. 5. Eng. JCO. 2022;40:2774. </a:t>
            </a:r>
          </a:p>
        </p:txBody>
      </p:sp>
      <p:grpSp>
        <p:nvGrpSpPr>
          <p:cNvPr id="5" name="Group 4">
            <a:extLst>
              <a:ext uri="{FF2B5EF4-FFF2-40B4-BE49-F238E27FC236}">
                <a16:creationId xmlns:a16="http://schemas.microsoft.com/office/drawing/2014/main" id="{5CA6A601-DBE9-705A-9F12-B4FF1DE5A11A}"/>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30A69D52-AA09-1E21-1A9C-F690F270D3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8">
              <a:extLst>
                <a:ext uri="{FF2B5EF4-FFF2-40B4-BE49-F238E27FC236}">
                  <a16:creationId xmlns:a16="http://schemas.microsoft.com/office/drawing/2014/main" id="{61409922-3968-ACC0-BF5A-91581A912E9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726071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CE8F3-CC94-02BF-DD5C-35E8C8AC854C}"/>
              </a:ext>
            </a:extLst>
          </p:cNvPr>
          <p:cNvSpPr>
            <a:spLocks noGrp="1"/>
          </p:cNvSpPr>
          <p:nvPr>
            <p:ph type="title"/>
          </p:nvPr>
        </p:nvSpPr>
        <p:spPr/>
        <p:txBody>
          <a:bodyPr/>
          <a:lstStyle/>
          <a:p>
            <a:r>
              <a:rPr lang="en-US" dirty="0"/>
              <a:t>HIV-Associated Cancers</a:t>
            </a:r>
          </a:p>
        </p:txBody>
      </p:sp>
      <p:sp>
        <p:nvSpPr>
          <p:cNvPr id="3" name="Content Placeholder 2">
            <a:extLst>
              <a:ext uri="{FF2B5EF4-FFF2-40B4-BE49-F238E27FC236}">
                <a16:creationId xmlns:a16="http://schemas.microsoft.com/office/drawing/2014/main" id="{6454F8A3-BB4C-8B9C-DDF1-36CE81E5F63D}"/>
              </a:ext>
            </a:extLst>
          </p:cNvPr>
          <p:cNvSpPr>
            <a:spLocks noGrp="1"/>
          </p:cNvSpPr>
          <p:nvPr>
            <p:ph idx="1"/>
          </p:nvPr>
        </p:nvSpPr>
        <p:spPr/>
        <p:txBody>
          <a:bodyPr/>
          <a:lstStyle/>
          <a:p>
            <a:pPr>
              <a:spcBef>
                <a:spcPts val="600"/>
              </a:spcBef>
            </a:pPr>
            <a:r>
              <a:rPr lang="en-US" sz="2000" dirty="0">
                <a:cs typeface="Calibri" panose="020F0502020204030204" pitchFamily="34" charset="0"/>
              </a:rPr>
              <a:t>Non-Hodgkin lymphoma</a:t>
            </a:r>
            <a:endParaRPr lang="en-US" sz="2000" baseline="30000" dirty="0">
              <a:cs typeface="Calibri" panose="020F0502020204030204" pitchFamily="34" charset="0"/>
            </a:endParaRPr>
          </a:p>
          <a:p>
            <a:pPr lvl="1">
              <a:spcBef>
                <a:spcPts val="600"/>
              </a:spcBef>
            </a:pPr>
            <a:r>
              <a:rPr lang="en-US" sz="1800" dirty="0">
                <a:cs typeface="Calibri" panose="020F0502020204030204" pitchFamily="34" charset="0"/>
              </a:rPr>
              <a:t>Incidence </a:t>
            </a:r>
            <a:r>
              <a:rPr lang="en-US" sz="1800" b="1" dirty="0">
                <a:solidFill>
                  <a:schemeClr val="accent3"/>
                </a:solidFill>
                <a:cs typeface="Calibri" panose="020F0502020204030204" pitchFamily="34" charset="0"/>
              </a:rPr>
              <a:t>11.5-fold higher</a:t>
            </a:r>
            <a:r>
              <a:rPr lang="en-US" sz="1800" dirty="0">
                <a:cs typeface="Calibri" panose="020F0502020204030204" pitchFamily="34" charset="0"/>
              </a:rPr>
              <a:t> in patients with HIV infection; </a:t>
            </a:r>
            <a:r>
              <a:rPr lang="en-US" sz="1800" b="1" dirty="0">
                <a:solidFill>
                  <a:schemeClr val="accent3"/>
                </a:solidFill>
                <a:cs typeface="Calibri" panose="020F0502020204030204" pitchFamily="34" charset="0"/>
              </a:rPr>
              <a:t>20-fold higher </a:t>
            </a:r>
            <a:r>
              <a:rPr lang="en-US" sz="1800" dirty="0">
                <a:cs typeface="Calibri" panose="020F0502020204030204" pitchFamily="34" charset="0"/>
              </a:rPr>
              <a:t>for Burkitt subtype</a:t>
            </a:r>
            <a:r>
              <a:rPr lang="en-US" sz="1800" baseline="30000" dirty="0">
                <a:cs typeface="Calibri" panose="020F0502020204030204" pitchFamily="34" charset="0"/>
              </a:rPr>
              <a:t>1</a:t>
            </a:r>
          </a:p>
          <a:p>
            <a:pPr lvl="1">
              <a:spcBef>
                <a:spcPts val="600"/>
              </a:spcBef>
            </a:pPr>
            <a:r>
              <a:rPr lang="en-US" sz="1800" dirty="0">
                <a:ea typeface="ＭＳ Ｐゴシック" charset="0"/>
                <a:cs typeface="Calibri" panose="020F0502020204030204" pitchFamily="34" charset="0"/>
              </a:rPr>
              <a:t>Occurs predominantly in advanced HIV infection at low CD4+ cell counts</a:t>
            </a:r>
            <a:r>
              <a:rPr lang="en-US" sz="1800" baseline="30000" dirty="0">
                <a:ea typeface="ＭＳ Ｐゴシック" charset="0"/>
                <a:cs typeface="Calibri" panose="020F0502020204030204" pitchFamily="34" charset="0"/>
              </a:rPr>
              <a:t>2</a:t>
            </a:r>
          </a:p>
          <a:p>
            <a:pPr>
              <a:spcBef>
                <a:spcPts val="600"/>
              </a:spcBef>
            </a:pPr>
            <a:r>
              <a:rPr lang="en-US" sz="2000" dirty="0">
                <a:ea typeface="ＭＳ Ｐゴシック" charset="0"/>
                <a:cs typeface="Calibri" panose="020F0502020204030204" pitchFamily="34" charset="0"/>
              </a:rPr>
              <a:t>Kaposi sarcoma</a:t>
            </a:r>
          </a:p>
          <a:p>
            <a:pPr lvl="1">
              <a:spcBef>
                <a:spcPts val="600"/>
              </a:spcBef>
            </a:pPr>
            <a:r>
              <a:rPr lang="en-US" sz="1800" dirty="0">
                <a:ea typeface="ＭＳ Ｐゴシック" charset="0"/>
                <a:cs typeface="Calibri" panose="020F0502020204030204" pitchFamily="34" charset="0"/>
              </a:rPr>
              <a:t>Rare in general population: </a:t>
            </a:r>
            <a:r>
              <a:rPr lang="en-US" sz="1800" b="1" dirty="0">
                <a:solidFill>
                  <a:schemeClr val="accent3"/>
                </a:solidFill>
                <a:ea typeface="ＭＳ Ｐゴシック" charset="0"/>
                <a:cs typeface="Calibri" panose="020F0502020204030204" pitchFamily="34" charset="0"/>
              </a:rPr>
              <a:t>4.4%</a:t>
            </a:r>
            <a:r>
              <a:rPr lang="en-US" sz="1800" dirty="0">
                <a:ea typeface="ＭＳ Ｐゴシック" charset="0"/>
                <a:cs typeface="Calibri" panose="020F0502020204030204" pitchFamily="34" charset="0"/>
              </a:rPr>
              <a:t> lifetime risk in HIV+ persons on ART vs </a:t>
            </a:r>
            <a:r>
              <a:rPr lang="en-US" sz="1800" b="1" dirty="0">
                <a:solidFill>
                  <a:schemeClr val="accent3"/>
                </a:solidFill>
                <a:ea typeface="ＭＳ Ｐゴシック" charset="0"/>
                <a:cs typeface="Calibri" panose="020F0502020204030204" pitchFamily="34" charset="0"/>
              </a:rPr>
              <a:t>0.01%</a:t>
            </a:r>
            <a:r>
              <a:rPr lang="en-US" sz="1800" dirty="0">
                <a:ea typeface="ＭＳ Ｐゴシック" charset="0"/>
                <a:cs typeface="Calibri" panose="020F0502020204030204" pitchFamily="34" charset="0"/>
              </a:rPr>
              <a:t> in HIV-negative persons</a:t>
            </a:r>
            <a:r>
              <a:rPr lang="en-US" sz="1800" baseline="30000" dirty="0">
                <a:ea typeface="ＭＳ Ｐゴシック" charset="0"/>
                <a:cs typeface="Calibri" panose="020F0502020204030204" pitchFamily="34" charset="0"/>
              </a:rPr>
              <a:t>3</a:t>
            </a:r>
          </a:p>
          <a:p>
            <a:pPr eaLnBrk="1" hangingPunct="1">
              <a:spcBef>
                <a:spcPts val="600"/>
              </a:spcBef>
            </a:pPr>
            <a:r>
              <a:rPr lang="en-US" sz="2000" dirty="0">
                <a:cs typeface="Calibri" panose="020F0502020204030204" pitchFamily="34" charset="0"/>
              </a:rPr>
              <a:t>HPV associated: cervical cancer</a:t>
            </a:r>
            <a:r>
              <a:rPr lang="en-US" sz="2000" baseline="30000" dirty="0">
                <a:cs typeface="Calibri" panose="020F0502020204030204" pitchFamily="34" charset="0"/>
              </a:rPr>
              <a:t>3</a:t>
            </a:r>
          </a:p>
          <a:p>
            <a:pPr eaLnBrk="1" hangingPunct="1">
              <a:spcBef>
                <a:spcPts val="600"/>
              </a:spcBef>
            </a:pPr>
            <a:r>
              <a:rPr lang="en-US" sz="2000" dirty="0">
                <a:cs typeface="Calibri" panose="020F0502020204030204" pitchFamily="34" charset="0"/>
              </a:rPr>
              <a:t>Non-AIDS–defining malignancies are increasingly important</a:t>
            </a:r>
            <a:r>
              <a:rPr lang="en-US" sz="2000" baseline="30000" dirty="0">
                <a:cs typeface="Calibri" panose="020F0502020204030204" pitchFamily="34" charset="0"/>
              </a:rPr>
              <a:t>3</a:t>
            </a:r>
            <a:r>
              <a:rPr lang="en-US" sz="2000" dirty="0">
                <a:cs typeface="Calibri" panose="020F0502020204030204" pitchFamily="34" charset="0"/>
              </a:rPr>
              <a:t> </a:t>
            </a:r>
          </a:p>
          <a:p>
            <a:pPr lvl="1">
              <a:spcBef>
                <a:spcPts val="600"/>
              </a:spcBef>
            </a:pPr>
            <a:r>
              <a:rPr lang="en-US" sz="1800" dirty="0">
                <a:cs typeface="Calibri" panose="020F0502020204030204" pitchFamily="34" charset="0"/>
              </a:rPr>
              <a:t>Hodgkin lymphoma</a:t>
            </a:r>
          </a:p>
          <a:p>
            <a:pPr lvl="1">
              <a:spcBef>
                <a:spcPts val="600"/>
              </a:spcBef>
            </a:pPr>
            <a:r>
              <a:rPr lang="en-US" sz="1800" dirty="0">
                <a:cs typeface="Calibri" panose="020F0502020204030204" pitchFamily="34" charset="0"/>
              </a:rPr>
              <a:t>HPV associated: anal and oral cancer</a:t>
            </a:r>
          </a:p>
          <a:p>
            <a:pPr lvl="1">
              <a:spcBef>
                <a:spcPts val="600"/>
              </a:spcBef>
            </a:pPr>
            <a:r>
              <a:rPr lang="en-US" sz="1800" dirty="0">
                <a:cs typeface="Calibri" panose="020F0502020204030204" pitchFamily="34" charset="0"/>
              </a:rPr>
              <a:t>Lung cancer</a:t>
            </a:r>
          </a:p>
          <a:p>
            <a:pPr lvl="1">
              <a:spcBef>
                <a:spcPts val="600"/>
              </a:spcBef>
            </a:pPr>
            <a:r>
              <a:rPr lang="en-US" sz="1800" dirty="0">
                <a:cs typeface="Calibri" panose="020F0502020204030204" pitchFamily="34" charset="0"/>
              </a:rPr>
              <a:t>HBV- and HCV-associated hepatocellular cancer</a:t>
            </a:r>
          </a:p>
        </p:txBody>
      </p:sp>
      <p:sp>
        <p:nvSpPr>
          <p:cNvPr id="4" name="Text Box 11">
            <a:extLst>
              <a:ext uri="{FF2B5EF4-FFF2-40B4-BE49-F238E27FC236}">
                <a16:creationId xmlns:a16="http://schemas.microsoft.com/office/drawing/2014/main" id="{3B73DFE4-6A63-06C2-E3E3-A53D88E4B2F9}"/>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Hernández-Ramírez. Lancet HIV. 2017;4:e495. 2. Berhan. Blood Lymphat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Cancer. 2022;12:31. 3. Silverberg. Ann Intern Med. 2015;163:507. </a:t>
            </a:r>
          </a:p>
        </p:txBody>
      </p:sp>
      <p:grpSp>
        <p:nvGrpSpPr>
          <p:cNvPr id="5" name="Group 4">
            <a:extLst>
              <a:ext uri="{FF2B5EF4-FFF2-40B4-BE49-F238E27FC236}">
                <a16:creationId xmlns:a16="http://schemas.microsoft.com/office/drawing/2014/main" id="{62F0B295-4EBC-BC7E-AFC6-7887A042E5F1}"/>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C85620DD-AD88-EB14-AF89-D0A1BFC0AF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8">
              <a:extLst>
                <a:ext uri="{FF2B5EF4-FFF2-40B4-BE49-F238E27FC236}">
                  <a16:creationId xmlns:a16="http://schemas.microsoft.com/office/drawing/2014/main" id="{7494E342-90F1-BF46-235E-DDF73E74C75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476739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2CAFB-0693-824D-F793-D0D7AFB18890}"/>
              </a:ext>
            </a:extLst>
          </p:cNvPr>
          <p:cNvSpPr>
            <a:spLocks noGrp="1"/>
          </p:cNvSpPr>
          <p:nvPr>
            <p:ph type="title"/>
          </p:nvPr>
        </p:nvSpPr>
        <p:spPr/>
        <p:txBody>
          <a:bodyPr/>
          <a:lstStyle/>
          <a:p>
            <a:r>
              <a:rPr lang="en-US" sz="3600" dirty="0">
                <a:ea typeface="+mj-ea"/>
                <a:cs typeface="+mj-cs"/>
              </a:rPr>
              <a:t>HIV-Associated DLBCL: Principles of Therapy</a:t>
            </a:r>
            <a:endParaRPr lang="en-US" dirty="0"/>
          </a:p>
        </p:txBody>
      </p:sp>
      <p:sp>
        <p:nvSpPr>
          <p:cNvPr id="4" name="Content Placeholder 3">
            <a:extLst>
              <a:ext uri="{FF2B5EF4-FFF2-40B4-BE49-F238E27FC236}">
                <a16:creationId xmlns:a16="http://schemas.microsoft.com/office/drawing/2014/main" id="{E9F2095B-645B-912F-155E-916D0ED83C58}"/>
              </a:ext>
            </a:extLst>
          </p:cNvPr>
          <p:cNvSpPr>
            <a:spLocks noGrp="1"/>
          </p:cNvSpPr>
          <p:nvPr>
            <p:ph sz="half" idx="1"/>
          </p:nvPr>
        </p:nvSpPr>
        <p:spPr>
          <a:xfrm>
            <a:off x="601819" y="1524000"/>
            <a:ext cx="5437055" cy="4678738"/>
          </a:xfrm>
        </p:spPr>
        <p:txBody>
          <a:bodyPr/>
          <a:lstStyle/>
          <a:p>
            <a:pPr>
              <a:spcBef>
                <a:spcPts val="800"/>
              </a:spcBef>
              <a:defRPr/>
            </a:pPr>
            <a:r>
              <a:rPr lang="en-US" sz="2200" dirty="0"/>
              <a:t>Optimal treatment not established by randomized trials; meta-analysis supports use of R-EPOCH over R-CHOP</a:t>
            </a:r>
            <a:r>
              <a:rPr lang="en-US" sz="2200" baseline="30000" dirty="0"/>
              <a:t>1</a:t>
            </a:r>
            <a:r>
              <a:rPr lang="en-US" sz="2200" dirty="0"/>
              <a:t> </a:t>
            </a:r>
          </a:p>
          <a:p>
            <a:pPr lvl="1">
              <a:spcBef>
                <a:spcPts val="800"/>
              </a:spcBef>
              <a:defRPr/>
            </a:pPr>
            <a:r>
              <a:rPr lang="en-US" sz="2000" dirty="0"/>
              <a:t>Full-dose chemotherapy should be </a:t>
            </a:r>
            <a:br>
              <a:rPr lang="en-US" sz="2000" dirty="0"/>
            </a:br>
            <a:r>
              <a:rPr lang="en-US" sz="2000" dirty="0"/>
              <a:t>used when possible as patients do well</a:t>
            </a:r>
            <a:endParaRPr lang="en-US" sz="2000" baseline="30000" dirty="0">
              <a:highlight>
                <a:srgbClr val="FFFF00"/>
              </a:highlight>
            </a:endParaRPr>
          </a:p>
          <a:p>
            <a:pPr lvl="1">
              <a:spcBef>
                <a:spcPts val="800"/>
              </a:spcBef>
              <a:defRPr/>
            </a:pPr>
            <a:r>
              <a:rPr lang="en-US" sz="2000" dirty="0"/>
              <a:t>Concurrent rituximab is SoC despite </a:t>
            </a:r>
            <a:br>
              <a:rPr lang="en-US" sz="2000" dirty="0"/>
            </a:br>
            <a:r>
              <a:rPr lang="en-US" sz="2000" dirty="0"/>
              <a:t>early toxicity concerns (AMC 034 trial)</a:t>
            </a:r>
            <a:r>
              <a:rPr lang="en-US" sz="2000" baseline="30000" dirty="0"/>
              <a:t>2</a:t>
            </a:r>
          </a:p>
          <a:p>
            <a:pPr eaLnBrk="1" hangingPunct="1">
              <a:spcBef>
                <a:spcPts val="800"/>
              </a:spcBef>
              <a:defRPr/>
            </a:pPr>
            <a:r>
              <a:rPr lang="en-US" sz="2200" dirty="0"/>
              <a:t>Negative risk factors: CD4+ count &lt;100 cells/</a:t>
            </a:r>
            <a:r>
              <a:rPr lang="el-GR" sz="2200" dirty="0"/>
              <a:t>μ</a:t>
            </a:r>
            <a:r>
              <a:rPr lang="en-US" sz="2200" dirty="0"/>
              <a:t>L, prior opportunistic infection, poor PS, stage III/IV disease, lack of ART</a:t>
            </a:r>
            <a:r>
              <a:rPr lang="en-US" sz="2200" baseline="30000" dirty="0"/>
              <a:t>1,3</a:t>
            </a:r>
          </a:p>
          <a:p>
            <a:pPr lvl="1">
              <a:spcBef>
                <a:spcPts val="800"/>
              </a:spcBef>
              <a:defRPr/>
            </a:pPr>
            <a:r>
              <a:rPr lang="en-US" sz="2000" dirty="0"/>
              <a:t>ART response predicts survival</a:t>
            </a:r>
            <a:r>
              <a:rPr lang="en-US" sz="2000" baseline="30000" dirty="0"/>
              <a:t>4</a:t>
            </a:r>
          </a:p>
          <a:p>
            <a:pPr lvl="1">
              <a:spcBef>
                <a:spcPts val="800"/>
              </a:spcBef>
              <a:defRPr/>
            </a:pPr>
            <a:r>
              <a:rPr lang="en-US" sz="2000" dirty="0"/>
              <a:t>Investigational risk factor: </a:t>
            </a:r>
            <a:r>
              <a:rPr lang="en-US" sz="2000" dirty="0" err="1"/>
              <a:t>Myc</a:t>
            </a:r>
            <a:r>
              <a:rPr lang="en-US" sz="2000" dirty="0"/>
              <a:t> protein</a:t>
            </a:r>
            <a:r>
              <a:rPr lang="en-US" sz="2000" baseline="30000" dirty="0"/>
              <a:t>5</a:t>
            </a:r>
          </a:p>
          <a:p>
            <a:pPr lvl="1">
              <a:spcBef>
                <a:spcPts val="800"/>
              </a:spcBef>
              <a:defRPr/>
            </a:pPr>
            <a:endParaRPr lang="en-US" sz="2000" baseline="30000" dirty="0"/>
          </a:p>
          <a:p>
            <a:pPr lvl="1">
              <a:spcBef>
                <a:spcPts val="800"/>
              </a:spcBef>
              <a:defRPr/>
            </a:pPr>
            <a:endParaRPr lang="en-US" sz="2000" baseline="30000" dirty="0"/>
          </a:p>
        </p:txBody>
      </p:sp>
      <p:sp>
        <p:nvSpPr>
          <p:cNvPr id="10" name="Text Box 11">
            <a:extLst>
              <a:ext uri="{FF2B5EF4-FFF2-40B4-BE49-F238E27FC236}">
                <a16:creationId xmlns:a16="http://schemas.microsoft.com/office/drawing/2014/main" id="{D04E37C9-E0E8-9771-48E8-7E01104339C5}"/>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Barta. Blood. 2013;122:3251. 2. </a:t>
            </a:r>
            <a:r>
              <a:rPr lang="en-US" altLang="en-US" sz="1200" dirty="0">
                <a:solidFill>
                  <a:schemeClr val="bg2"/>
                </a:solidFill>
                <a:latin typeface="Calibri" panose="020F0502020204030204" pitchFamily="34" charset="0"/>
              </a:rPr>
              <a:t>Sparano. Blood. 2010;115:3008.</a:t>
            </a:r>
            <a:r>
              <a:rPr lang="en-US" altLang="en-US" sz="1200" b="0" dirty="0">
                <a:solidFill>
                  <a:schemeClr val="bg2"/>
                </a:solidFill>
                <a:latin typeface="Calibri" panose="020F0502020204030204" pitchFamily="34" charset="0"/>
              </a:rPr>
              <a:t> 3. Schommers.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Haematologica. 2018;103:857. </a:t>
            </a:r>
            <a:r>
              <a:rPr lang="en-US" altLang="en-US" sz="1200" dirty="0">
                <a:solidFill>
                  <a:schemeClr val="bg2"/>
                </a:solidFill>
                <a:latin typeface="Calibri" panose="020F0502020204030204" pitchFamily="34" charset="0"/>
              </a:rPr>
              <a:t>4</a:t>
            </a:r>
            <a:r>
              <a:rPr lang="en-US" altLang="en-US" sz="1200" b="0" dirty="0">
                <a:solidFill>
                  <a:schemeClr val="bg2"/>
                </a:solidFill>
                <a:latin typeface="Calibri" panose="020F0502020204030204" pitchFamily="34" charset="0"/>
              </a:rPr>
              <a:t>. Mounier. Blood. 2006;107:3832. 5. Ramos. Blood. 2020;136:1284.</a:t>
            </a:r>
          </a:p>
        </p:txBody>
      </p:sp>
      <p:grpSp>
        <p:nvGrpSpPr>
          <p:cNvPr id="11" name="Group 10">
            <a:extLst>
              <a:ext uri="{FF2B5EF4-FFF2-40B4-BE49-F238E27FC236}">
                <a16:creationId xmlns:a16="http://schemas.microsoft.com/office/drawing/2014/main" id="{3E9D8237-9F48-1914-D34F-3865E5E33F38}"/>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86E10D72-1EC3-D6B6-16FA-5574DF7F5D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59BE0491-C38A-7C62-AD45-F3DBF234C1D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pSp>
        <p:nvGrpSpPr>
          <p:cNvPr id="90" name="Group 89">
            <a:extLst>
              <a:ext uri="{FF2B5EF4-FFF2-40B4-BE49-F238E27FC236}">
                <a16:creationId xmlns:a16="http://schemas.microsoft.com/office/drawing/2014/main" id="{91170D7A-6E00-CAC0-2CA0-E8B510D79DA7}"/>
              </a:ext>
            </a:extLst>
          </p:cNvPr>
          <p:cNvGrpSpPr/>
          <p:nvPr/>
        </p:nvGrpSpPr>
        <p:grpSpPr>
          <a:xfrm>
            <a:off x="5905502" y="1493187"/>
            <a:ext cx="5665230" cy="3993213"/>
            <a:chOff x="5905502" y="1664696"/>
            <a:chExt cx="5665230" cy="3993213"/>
          </a:xfrm>
        </p:grpSpPr>
        <p:sp>
          <p:nvSpPr>
            <p:cNvPr id="51" name="TextBox 50">
              <a:extLst>
                <a:ext uri="{FF2B5EF4-FFF2-40B4-BE49-F238E27FC236}">
                  <a16:creationId xmlns:a16="http://schemas.microsoft.com/office/drawing/2014/main" id="{66BE51A7-B83F-14FD-5968-57285E62F187}"/>
                </a:ext>
              </a:extLst>
            </p:cNvPr>
            <p:cNvSpPr txBox="1"/>
            <p:nvPr/>
          </p:nvSpPr>
          <p:spPr bwMode="auto">
            <a:xfrm>
              <a:off x="10873491" y="2811784"/>
              <a:ext cx="6084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1" dirty="0">
                  <a:solidFill>
                    <a:srgbClr val="015873"/>
                  </a:solidFill>
                  <a:latin typeface="Calibri" panose="020F0502020204030204" pitchFamily="34" charset="0"/>
                </a:rPr>
                <a:t>Myc-</a:t>
              </a:r>
            </a:p>
          </p:txBody>
        </p:sp>
        <p:sp>
          <p:nvSpPr>
            <p:cNvPr id="52" name="TextBox 51">
              <a:extLst>
                <a:ext uri="{FF2B5EF4-FFF2-40B4-BE49-F238E27FC236}">
                  <a16:creationId xmlns:a16="http://schemas.microsoft.com/office/drawing/2014/main" id="{16B76121-D655-80F4-4F60-19B146CDE075}"/>
                </a:ext>
              </a:extLst>
            </p:cNvPr>
            <p:cNvSpPr txBox="1"/>
            <p:nvPr/>
          </p:nvSpPr>
          <p:spPr bwMode="auto">
            <a:xfrm>
              <a:off x="10857689" y="3733800"/>
              <a:ext cx="6485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1" dirty="0">
                  <a:solidFill>
                    <a:srgbClr val="E1471D"/>
                  </a:solidFill>
                  <a:latin typeface="Calibri" panose="020F0502020204030204" pitchFamily="34" charset="0"/>
                </a:rPr>
                <a:t>Myc+</a:t>
              </a:r>
            </a:p>
          </p:txBody>
        </p:sp>
        <p:grpSp>
          <p:nvGrpSpPr>
            <p:cNvPr id="88" name="Group 87">
              <a:extLst>
                <a:ext uri="{FF2B5EF4-FFF2-40B4-BE49-F238E27FC236}">
                  <a16:creationId xmlns:a16="http://schemas.microsoft.com/office/drawing/2014/main" id="{54304237-9409-485A-09E5-74C84448AC4C}"/>
                </a:ext>
              </a:extLst>
            </p:cNvPr>
            <p:cNvGrpSpPr/>
            <p:nvPr/>
          </p:nvGrpSpPr>
          <p:grpSpPr>
            <a:xfrm>
              <a:off x="9559981" y="3451346"/>
              <a:ext cx="1779322" cy="269052"/>
              <a:chOff x="9800249" y="3451346"/>
              <a:chExt cx="1779322" cy="269052"/>
            </a:xfrm>
          </p:grpSpPr>
          <p:cxnSp>
            <p:nvCxnSpPr>
              <p:cNvPr id="67" name="Straight Connector 66">
                <a:extLst>
                  <a:ext uri="{FF2B5EF4-FFF2-40B4-BE49-F238E27FC236}">
                    <a16:creationId xmlns:a16="http://schemas.microsoft.com/office/drawing/2014/main" id="{49BFE08E-CBE0-CEC8-BCD5-D096C7C09EB7}"/>
                  </a:ext>
                </a:extLst>
              </p:cNvPr>
              <p:cNvCxnSpPr/>
              <p:nvPr/>
            </p:nvCxnSpPr>
            <p:spPr bwMode="auto">
              <a:xfrm>
                <a:off x="9800249" y="3451346"/>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A6020A5B-7CB9-A14C-7452-9D5790EB65F2}"/>
                  </a:ext>
                </a:extLst>
              </p:cNvPr>
              <p:cNvCxnSpPr/>
              <p:nvPr/>
            </p:nvCxnSpPr>
            <p:spPr bwMode="auto">
              <a:xfrm>
                <a:off x="10345892" y="3451346"/>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BE9AABD4-5BAC-4AC0-53AF-571E19C4AD0B}"/>
                  </a:ext>
                </a:extLst>
              </p:cNvPr>
              <p:cNvCxnSpPr>
                <a:cxnSpLocks/>
              </p:cNvCxnSpPr>
              <p:nvPr/>
            </p:nvCxnSpPr>
            <p:spPr bwMode="auto">
              <a:xfrm>
                <a:off x="10553700" y="3628958"/>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EFD46542-1F26-552D-C54A-5F2651DE59DE}"/>
                  </a:ext>
                </a:extLst>
              </p:cNvPr>
              <p:cNvCxnSpPr>
                <a:cxnSpLocks/>
              </p:cNvCxnSpPr>
              <p:nvPr/>
            </p:nvCxnSpPr>
            <p:spPr bwMode="auto">
              <a:xfrm>
                <a:off x="10750093" y="3628958"/>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0440189B-01CF-02E0-E2AD-89AA078B7EB1}"/>
                  </a:ext>
                </a:extLst>
              </p:cNvPr>
              <p:cNvCxnSpPr>
                <a:cxnSpLocks/>
              </p:cNvCxnSpPr>
              <p:nvPr/>
            </p:nvCxnSpPr>
            <p:spPr bwMode="auto">
              <a:xfrm>
                <a:off x="11499249" y="3628958"/>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7C03BF83-94F8-82BF-F12E-779AC96A67B5}"/>
                  </a:ext>
                </a:extLst>
              </p:cNvPr>
              <p:cNvCxnSpPr/>
              <p:nvPr/>
            </p:nvCxnSpPr>
            <p:spPr bwMode="auto">
              <a:xfrm>
                <a:off x="10401300" y="3452575"/>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B70369B5-D5C2-C9B4-E4C1-F34DBC78BDD7}"/>
                  </a:ext>
                </a:extLst>
              </p:cNvPr>
              <p:cNvCxnSpPr>
                <a:cxnSpLocks/>
              </p:cNvCxnSpPr>
              <p:nvPr/>
            </p:nvCxnSpPr>
            <p:spPr bwMode="auto">
              <a:xfrm>
                <a:off x="11579571" y="3628958"/>
                <a:ext cx="0" cy="91440"/>
              </a:xfrm>
              <a:prstGeom prst="line">
                <a:avLst/>
              </a:prstGeom>
              <a:noFill/>
              <a:ln w="28575" cap="flat" cmpd="sng" algn="ctr">
                <a:solidFill>
                  <a:srgbClr val="E1471D"/>
                </a:solidFill>
                <a:prstDash val="solid"/>
                <a:round/>
                <a:headEnd type="none" w="med" len="med"/>
                <a:tailEnd type="none" w="med" len="med"/>
              </a:ln>
              <a:effectLst/>
            </p:spPr>
          </p:cxnSp>
        </p:grpSp>
        <p:cxnSp>
          <p:nvCxnSpPr>
            <p:cNvPr id="69" name="Straight Connector 68">
              <a:extLst>
                <a:ext uri="{FF2B5EF4-FFF2-40B4-BE49-F238E27FC236}">
                  <a16:creationId xmlns:a16="http://schemas.microsoft.com/office/drawing/2014/main" id="{B1D6BBCF-F9CB-D0C1-A4C9-BE7418CFCC51}"/>
                </a:ext>
              </a:extLst>
            </p:cNvPr>
            <p:cNvCxnSpPr/>
            <p:nvPr/>
          </p:nvCxnSpPr>
          <p:spPr bwMode="auto">
            <a:xfrm>
              <a:off x="9360932" y="2700918"/>
              <a:ext cx="0" cy="91440"/>
            </a:xfrm>
            <a:prstGeom prst="line">
              <a:avLst/>
            </a:prstGeom>
            <a:noFill/>
            <a:ln w="28575" cap="flat" cmpd="sng" algn="ctr">
              <a:solidFill>
                <a:srgbClr val="015873"/>
              </a:solidFill>
              <a:prstDash val="solid"/>
              <a:round/>
              <a:headEnd type="none" w="med" len="med"/>
              <a:tailEnd type="none" w="med" len="med"/>
            </a:ln>
            <a:effectLst/>
          </p:spPr>
        </p:cxnSp>
        <p:grpSp>
          <p:nvGrpSpPr>
            <p:cNvPr id="82" name="Group 81">
              <a:extLst>
                <a:ext uri="{FF2B5EF4-FFF2-40B4-BE49-F238E27FC236}">
                  <a16:creationId xmlns:a16="http://schemas.microsoft.com/office/drawing/2014/main" id="{2E0ED3E2-8871-1A2A-A61C-426AFC56043B}"/>
                </a:ext>
              </a:extLst>
            </p:cNvPr>
            <p:cNvGrpSpPr/>
            <p:nvPr/>
          </p:nvGrpSpPr>
          <p:grpSpPr>
            <a:xfrm>
              <a:off x="8014145" y="2695902"/>
              <a:ext cx="3289887" cy="91440"/>
              <a:chOff x="8254413" y="2695902"/>
              <a:chExt cx="3289887" cy="91440"/>
            </a:xfrm>
          </p:grpSpPr>
          <p:cxnSp>
            <p:nvCxnSpPr>
              <p:cNvPr id="65" name="Straight Connector 64">
                <a:extLst>
                  <a:ext uri="{FF2B5EF4-FFF2-40B4-BE49-F238E27FC236}">
                    <a16:creationId xmlns:a16="http://schemas.microsoft.com/office/drawing/2014/main" id="{34957044-D8B8-7D91-B285-44F339E055B7}"/>
                  </a:ext>
                </a:extLst>
              </p:cNvPr>
              <p:cNvCxnSpPr>
                <a:cxnSpLocks/>
              </p:cNvCxnSpPr>
              <p:nvPr/>
            </p:nvCxnSpPr>
            <p:spPr bwMode="auto">
              <a:xfrm>
                <a:off x="8254413" y="269590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D475FDE7-B674-DBCB-213E-D9EBB93C72F9}"/>
                  </a:ext>
                </a:extLst>
              </p:cNvPr>
              <p:cNvCxnSpPr>
                <a:cxnSpLocks/>
              </p:cNvCxnSpPr>
              <p:nvPr/>
            </p:nvCxnSpPr>
            <p:spPr bwMode="auto">
              <a:xfrm>
                <a:off x="8700419" y="269590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0B0C919B-F333-00E7-C11A-3EF9908375BC}"/>
                  </a:ext>
                </a:extLst>
              </p:cNvPr>
              <p:cNvCxnSpPr>
                <a:cxnSpLocks/>
              </p:cNvCxnSpPr>
              <p:nvPr/>
            </p:nvCxnSpPr>
            <p:spPr bwMode="auto">
              <a:xfrm>
                <a:off x="9583754" y="269590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BB3B78EA-F30B-B5D6-973A-07DF222A6E99}"/>
                  </a:ext>
                </a:extLst>
              </p:cNvPr>
              <p:cNvCxnSpPr>
                <a:cxnSpLocks/>
              </p:cNvCxnSpPr>
              <p:nvPr/>
            </p:nvCxnSpPr>
            <p:spPr bwMode="auto">
              <a:xfrm>
                <a:off x="9906000" y="269590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5E8CDA9E-DEEA-4699-F034-F385B72B3C93}"/>
                  </a:ext>
                </a:extLst>
              </p:cNvPr>
              <p:cNvCxnSpPr>
                <a:cxnSpLocks/>
              </p:cNvCxnSpPr>
              <p:nvPr/>
            </p:nvCxnSpPr>
            <p:spPr bwMode="auto">
              <a:xfrm>
                <a:off x="9944100" y="269590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2DFEF126-9F7D-9B38-3B9C-AC0C786D0E4D}"/>
                  </a:ext>
                </a:extLst>
              </p:cNvPr>
              <p:cNvCxnSpPr>
                <a:cxnSpLocks/>
              </p:cNvCxnSpPr>
              <p:nvPr/>
            </p:nvCxnSpPr>
            <p:spPr bwMode="auto">
              <a:xfrm>
                <a:off x="10744200" y="269590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11FFB410-8B1A-A7DD-8CE5-50C2FDFCBE39}"/>
                  </a:ext>
                </a:extLst>
              </p:cNvPr>
              <p:cNvCxnSpPr>
                <a:cxnSpLocks/>
              </p:cNvCxnSpPr>
              <p:nvPr/>
            </p:nvCxnSpPr>
            <p:spPr bwMode="auto">
              <a:xfrm>
                <a:off x="10781542" y="269590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6E96B893-49C7-97DC-2C5B-EC8142713412}"/>
                  </a:ext>
                </a:extLst>
              </p:cNvPr>
              <p:cNvCxnSpPr>
                <a:cxnSpLocks/>
              </p:cNvCxnSpPr>
              <p:nvPr/>
            </p:nvCxnSpPr>
            <p:spPr bwMode="auto">
              <a:xfrm>
                <a:off x="11049000" y="269590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150F3D0C-3A47-A44F-2A55-9400D3C34871}"/>
                  </a:ext>
                </a:extLst>
              </p:cNvPr>
              <p:cNvCxnSpPr>
                <a:cxnSpLocks/>
              </p:cNvCxnSpPr>
              <p:nvPr/>
            </p:nvCxnSpPr>
            <p:spPr bwMode="auto">
              <a:xfrm>
                <a:off x="11089688" y="269590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3B21C467-10F3-49B0-C718-6FFAC393C651}"/>
                  </a:ext>
                </a:extLst>
              </p:cNvPr>
              <p:cNvCxnSpPr>
                <a:cxnSpLocks/>
              </p:cNvCxnSpPr>
              <p:nvPr/>
            </p:nvCxnSpPr>
            <p:spPr bwMode="auto">
              <a:xfrm>
                <a:off x="11160918" y="269590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5DF919D7-C23B-B102-63D7-2DB0ADD51041}"/>
                  </a:ext>
                </a:extLst>
              </p:cNvPr>
              <p:cNvCxnSpPr>
                <a:cxnSpLocks/>
              </p:cNvCxnSpPr>
              <p:nvPr/>
            </p:nvCxnSpPr>
            <p:spPr bwMode="auto">
              <a:xfrm>
                <a:off x="11188699" y="269590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B9F8C601-87C2-F6E8-1017-940E1DDDFDB6}"/>
                  </a:ext>
                </a:extLst>
              </p:cNvPr>
              <p:cNvCxnSpPr>
                <a:cxnSpLocks/>
              </p:cNvCxnSpPr>
              <p:nvPr/>
            </p:nvCxnSpPr>
            <p:spPr bwMode="auto">
              <a:xfrm>
                <a:off x="11473656" y="269590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D1FA6A56-A892-A533-0F4D-7684DD1A8FDE}"/>
                  </a:ext>
                </a:extLst>
              </p:cNvPr>
              <p:cNvCxnSpPr>
                <a:cxnSpLocks/>
              </p:cNvCxnSpPr>
              <p:nvPr/>
            </p:nvCxnSpPr>
            <p:spPr bwMode="auto">
              <a:xfrm>
                <a:off x="11544300" y="2695902"/>
                <a:ext cx="0" cy="91440"/>
              </a:xfrm>
              <a:prstGeom prst="line">
                <a:avLst/>
              </a:prstGeom>
              <a:noFill/>
              <a:ln w="28575" cap="flat" cmpd="sng" algn="ctr">
                <a:solidFill>
                  <a:srgbClr val="015873"/>
                </a:solidFill>
                <a:prstDash val="solid"/>
                <a:round/>
                <a:headEnd type="none" w="med" len="med"/>
                <a:tailEnd type="none" w="med" len="med"/>
              </a:ln>
              <a:effectLst/>
            </p:spPr>
          </p:cxnSp>
        </p:grpSp>
        <p:sp>
          <p:nvSpPr>
            <p:cNvPr id="81" name="Freeform 80">
              <a:extLst>
                <a:ext uri="{FF2B5EF4-FFF2-40B4-BE49-F238E27FC236}">
                  <a16:creationId xmlns:a16="http://schemas.microsoft.com/office/drawing/2014/main" id="{0F126AAF-3E32-2949-F261-8BB707157189}"/>
                </a:ext>
              </a:extLst>
            </p:cNvPr>
            <p:cNvSpPr/>
            <p:nvPr/>
          </p:nvSpPr>
          <p:spPr bwMode="auto">
            <a:xfrm>
              <a:off x="7040556" y="2416629"/>
              <a:ext cx="4324493" cy="330009"/>
            </a:xfrm>
            <a:custGeom>
              <a:avLst/>
              <a:gdLst>
                <a:gd name="connsiteX0" fmla="*/ 0 w 4324493"/>
                <a:gd name="connsiteY0" fmla="*/ 0 h 330009"/>
                <a:gd name="connsiteX1" fmla="*/ 0 w 4324493"/>
                <a:gd name="connsiteY1" fmla="*/ 110003 h 330009"/>
                <a:gd name="connsiteX2" fmla="*/ 206256 w 4324493"/>
                <a:gd name="connsiteY2" fmla="*/ 110003 h 330009"/>
                <a:gd name="connsiteX3" fmla="*/ 206256 w 4324493"/>
                <a:gd name="connsiteY3" fmla="*/ 220006 h 330009"/>
                <a:gd name="connsiteX4" fmla="*/ 715020 w 4324493"/>
                <a:gd name="connsiteY4" fmla="*/ 220006 h 330009"/>
                <a:gd name="connsiteX5" fmla="*/ 715020 w 4324493"/>
                <a:gd name="connsiteY5" fmla="*/ 330009 h 330009"/>
                <a:gd name="connsiteX6" fmla="*/ 4324493 w 4324493"/>
                <a:gd name="connsiteY6" fmla="*/ 330009 h 330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4493" h="330009">
                  <a:moveTo>
                    <a:pt x="0" y="0"/>
                  </a:moveTo>
                  <a:lnTo>
                    <a:pt x="0" y="110003"/>
                  </a:lnTo>
                  <a:lnTo>
                    <a:pt x="206256" y="110003"/>
                  </a:lnTo>
                  <a:lnTo>
                    <a:pt x="206256" y="220006"/>
                  </a:lnTo>
                  <a:lnTo>
                    <a:pt x="715020" y="220006"/>
                  </a:lnTo>
                  <a:lnTo>
                    <a:pt x="715020" y="330009"/>
                  </a:lnTo>
                  <a:lnTo>
                    <a:pt x="4324493" y="330009"/>
                  </a:lnTo>
                </a:path>
              </a:pathLst>
            </a:custGeom>
            <a:noFill/>
            <a:ln w="28575">
              <a:solidFill>
                <a:srgbClr val="015873"/>
              </a:solidFill>
              <a:miter lim="800000"/>
              <a:headEnd/>
              <a:tailEnd/>
            </a:ln>
          </p:spPr>
          <p:txBody>
            <a:bodyPr rtlCol="0" anchor="ctr"/>
            <a:lstStyle/>
            <a:p>
              <a:pPr algn="ctr"/>
              <a:endParaRPr lang="en-US" dirty="0"/>
            </a:p>
          </p:txBody>
        </p:sp>
        <p:sp>
          <p:nvSpPr>
            <p:cNvPr id="3" name="TextBox 2">
              <a:extLst>
                <a:ext uri="{FF2B5EF4-FFF2-40B4-BE49-F238E27FC236}">
                  <a16:creationId xmlns:a16="http://schemas.microsoft.com/office/drawing/2014/main" id="{F9840FB4-05C9-C4EF-38AE-BFB11EFED806}"/>
                </a:ext>
              </a:extLst>
            </p:cNvPr>
            <p:cNvSpPr txBox="1"/>
            <p:nvPr/>
          </p:nvSpPr>
          <p:spPr bwMode="auto">
            <a:xfrm>
              <a:off x="6884432" y="1664696"/>
              <a:ext cx="4686300" cy="64633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Impact of Myc Protein in HIV-Associated DLBCL After EPOCH ± Vorinostat</a:t>
              </a:r>
              <a:r>
                <a:rPr lang="en-US" b="1" baseline="30000" dirty="0">
                  <a:solidFill>
                    <a:schemeClr val="bg1"/>
                  </a:solidFill>
                  <a:latin typeface="Calibri" panose="020F0502020204030204" pitchFamily="34" charset="0"/>
                </a:rPr>
                <a:t>5</a:t>
              </a:r>
            </a:p>
          </p:txBody>
        </p:sp>
        <p:sp>
          <p:nvSpPr>
            <p:cNvPr id="18" name="TextBox 17">
              <a:extLst>
                <a:ext uri="{FF2B5EF4-FFF2-40B4-BE49-F238E27FC236}">
                  <a16:creationId xmlns:a16="http://schemas.microsoft.com/office/drawing/2014/main" id="{62AB266F-4C9B-8F78-0068-212606AC69A5}"/>
                </a:ext>
              </a:extLst>
            </p:cNvPr>
            <p:cNvSpPr txBox="1"/>
            <p:nvPr/>
          </p:nvSpPr>
          <p:spPr bwMode="auto">
            <a:xfrm rot="16200000">
              <a:off x="5287416" y="2989617"/>
              <a:ext cx="16055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EFS Probability</a:t>
              </a:r>
            </a:p>
          </p:txBody>
        </p:sp>
        <p:sp>
          <p:nvSpPr>
            <p:cNvPr id="22" name="TextBox 21">
              <a:extLst>
                <a:ext uri="{FF2B5EF4-FFF2-40B4-BE49-F238E27FC236}">
                  <a16:creationId xmlns:a16="http://schemas.microsoft.com/office/drawing/2014/main" id="{BD70080B-3A63-C8B6-BAF0-B0D05FDAAA2C}"/>
                </a:ext>
              </a:extLst>
            </p:cNvPr>
            <p:cNvSpPr txBox="1"/>
            <p:nvPr/>
          </p:nvSpPr>
          <p:spPr bwMode="auto">
            <a:xfrm>
              <a:off x="6959503" y="3972580"/>
              <a:ext cx="15291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 Censored;</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Log-rank </a:t>
              </a:r>
              <a:r>
                <a:rPr lang="en-US" sz="1400" i="1" dirty="0">
                  <a:solidFill>
                    <a:schemeClr val="bg1"/>
                  </a:solidFill>
                  <a:latin typeface="Calibri" panose="020F0502020204030204" pitchFamily="34" charset="0"/>
                </a:rPr>
                <a:t>P </a:t>
              </a:r>
              <a:r>
                <a:rPr lang="en-US" sz="1400" dirty="0">
                  <a:solidFill>
                    <a:schemeClr val="bg1"/>
                  </a:solidFill>
                  <a:latin typeface="Calibri" panose="020F0502020204030204" pitchFamily="34" charset="0"/>
                </a:rPr>
                <a:t>= .0126</a:t>
              </a:r>
            </a:p>
          </p:txBody>
        </p:sp>
        <p:sp>
          <p:nvSpPr>
            <p:cNvPr id="23" name="TextBox 22">
              <a:extLst>
                <a:ext uri="{FF2B5EF4-FFF2-40B4-BE49-F238E27FC236}">
                  <a16:creationId xmlns:a16="http://schemas.microsoft.com/office/drawing/2014/main" id="{7B2DF0C0-E067-8966-BE12-15D3911A8111}"/>
                </a:ext>
              </a:extLst>
            </p:cNvPr>
            <p:cNvSpPr txBox="1"/>
            <p:nvPr/>
          </p:nvSpPr>
          <p:spPr bwMode="auto">
            <a:xfrm>
              <a:off x="6957071" y="4846412"/>
              <a:ext cx="45248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 After Randomization</a:t>
              </a:r>
            </a:p>
          </p:txBody>
        </p:sp>
        <p:sp>
          <p:nvSpPr>
            <p:cNvPr id="25" name="TextBox 24">
              <a:extLst>
                <a:ext uri="{FF2B5EF4-FFF2-40B4-BE49-F238E27FC236}">
                  <a16:creationId xmlns:a16="http://schemas.microsoft.com/office/drawing/2014/main" id="{F7E6480C-F840-C244-8752-B0B7385B11E1}"/>
                </a:ext>
              </a:extLst>
            </p:cNvPr>
            <p:cNvSpPr txBox="1"/>
            <p:nvPr/>
          </p:nvSpPr>
          <p:spPr bwMode="auto">
            <a:xfrm>
              <a:off x="6845176" y="5134689"/>
              <a:ext cx="3674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rgbClr val="015873"/>
                  </a:solidFill>
                  <a:latin typeface="Calibri" panose="020F0502020204030204" pitchFamily="34" charset="0"/>
                </a:rPr>
                <a:t>18</a:t>
              </a:r>
              <a:br>
                <a:rPr lang="en-US" sz="1400" dirty="0">
                  <a:solidFill>
                    <a:schemeClr val="bg1"/>
                  </a:solidFill>
                  <a:latin typeface="Calibri" panose="020F0502020204030204" pitchFamily="34" charset="0"/>
                </a:rPr>
              </a:br>
              <a:r>
                <a:rPr lang="en-US" sz="1400" dirty="0">
                  <a:solidFill>
                    <a:srgbClr val="E1471D"/>
                  </a:solidFill>
                  <a:latin typeface="Calibri" panose="020F0502020204030204" pitchFamily="34" charset="0"/>
                </a:rPr>
                <a:t>18</a:t>
              </a:r>
            </a:p>
          </p:txBody>
        </p:sp>
        <p:sp>
          <p:nvSpPr>
            <p:cNvPr id="26" name="TextBox 25">
              <a:extLst>
                <a:ext uri="{FF2B5EF4-FFF2-40B4-BE49-F238E27FC236}">
                  <a16:creationId xmlns:a16="http://schemas.microsoft.com/office/drawing/2014/main" id="{5BC363FD-7FE4-452C-4E16-1F476B7F9FF8}"/>
                </a:ext>
              </a:extLst>
            </p:cNvPr>
            <p:cNvSpPr txBox="1"/>
            <p:nvPr/>
          </p:nvSpPr>
          <p:spPr bwMode="auto">
            <a:xfrm>
              <a:off x="7671691" y="5134689"/>
              <a:ext cx="3674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rgbClr val="015873"/>
                  </a:solidFill>
                  <a:latin typeface="Calibri" panose="020F0502020204030204" pitchFamily="34" charset="0"/>
                </a:rPr>
                <a:t>15</a:t>
              </a:r>
              <a:br>
                <a:rPr lang="en-US" sz="1400" dirty="0">
                  <a:solidFill>
                    <a:schemeClr val="bg1"/>
                  </a:solidFill>
                  <a:latin typeface="Calibri" panose="020F0502020204030204" pitchFamily="34" charset="0"/>
                </a:rPr>
              </a:br>
              <a:r>
                <a:rPr lang="en-US" sz="1400" dirty="0">
                  <a:solidFill>
                    <a:srgbClr val="E1471D"/>
                  </a:solidFill>
                  <a:latin typeface="Calibri" panose="020F0502020204030204" pitchFamily="34" charset="0"/>
                </a:rPr>
                <a:t>10</a:t>
              </a:r>
            </a:p>
          </p:txBody>
        </p:sp>
        <p:sp>
          <p:nvSpPr>
            <p:cNvPr id="27" name="TextBox 26">
              <a:extLst>
                <a:ext uri="{FF2B5EF4-FFF2-40B4-BE49-F238E27FC236}">
                  <a16:creationId xmlns:a16="http://schemas.microsoft.com/office/drawing/2014/main" id="{BCF8AAF9-8E06-6048-B38D-74C76D4C8E9E}"/>
                </a:ext>
              </a:extLst>
            </p:cNvPr>
            <p:cNvSpPr txBox="1"/>
            <p:nvPr/>
          </p:nvSpPr>
          <p:spPr bwMode="auto">
            <a:xfrm>
              <a:off x="8433691" y="5134689"/>
              <a:ext cx="3674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rgbClr val="015873"/>
                  </a:solidFill>
                  <a:latin typeface="Calibri" panose="020F0502020204030204" pitchFamily="34" charset="0"/>
                </a:rPr>
                <a:t>13</a:t>
              </a:r>
              <a:br>
                <a:rPr lang="en-US" sz="1400" dirty="0">
                  <a:solidFill>
                    <a:schemeClr val="bg1"/>
                  </a:solidFill>
                  <a:latin typeface="Calibri" panose="020F0502020204030204" pitchFamily="34" charset="0"/>
                </a:rPr>
              </a:br>
              <a:r>
                <a:rPr lang="en-US" sz="1400" dirty="0">
                  <a:solidFill>
                    <a:srgbClr val="E1471D"/>
                  </a:solidFill>
                  <a:latin typeface="Calibri" panose="020F0502020204030204" pitchFamily="34" charset="0"/>
                </a:rPr>
                <a:t>8</a:t>
              </a:r>
            </a:p>
          </p:txBody>
        </p:sp>
        <p:sp>
          <p:nvSpPr>
            <p:cNvPr id="28" name="TextBox 27">
              <a:extLst>
                <a:ext uri="{FF2B5EF4-FFF2-40B4-BE49-F238E27FC236}">
                  <a16:creationId xmlns:a16="http://schemas.microsoft.com/office/drawing/2014/main" id="{18201176-FD0D-7A2E-6482-1C8403527B6B}"/>
                </a:ext>
              </a:extLst>
            </p:cNvPr>
            <p:cNvSpPr txBox="1"/>
            <p:nvPr/>
          </p:nvSpPr>
          <p:spPr bwMode="auto">
            <a:xfrm>
              <a:off x="9296400" y="5134689"/>
              <a:ext cx="3674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rgbClr val="015873"/>
                  </a:solidFill>
                  <a:latin typeface="Calibri" panose="020F0502020204030204" pitchFamily="34" charset="0"/>
                </a:rPr>
                <a:t>10</a:t>
              </a:r>
              <a:br>
                <a:rPr lang="en-US" sz="1400" dirty="0">
                  <a:solidFill>
                    <a:schemeClr val="bg1"/>
                  </a:solidFill>
                  <a:latin typeface="Calibri" panose="020F0502020204030204" pitchFamily="34" charset="0"/>
                </a:rPr>
              </a:br>
              <a:r>
                <a:rPr lang="en-US" sz="1400" dirty="0">
                  <a:solidFill>
                    <a:srgbClr val="E1471D"/>
                  </a:solidFill>
                  <a:latin typeface="Calibri" panose="020F0502020204030204" pitchFamily="34" charset="0"/>
                </a:rPr>
                <a:t>8</a:t>
              </a:r>
            </a:p>
          </p:txBody>
        </p:sp>
        <p:sp>
          <p:nvSpPr>
            <p:cNvPr id="29" name="TextBox 28">
              <a:extLst>
                <a:ext uri="{FF2B5EF4-FFF2-40B4-BE49-F238E27FC236}">
                  <a16:creationId xmlns:a16="http://schemas.microsoft.com/office/drawing/2014/main" id="{EC002144-D377-B98A-3DF0-05B8C646DDC1}"/>
                </a:ext>
              </a:extLst>
            </p:cNvPr>
            <p:cNvSpPr txBox="1"/>
            <p:nvPr/>
          </p:nvSpPr>
          <p:spPr bwMode="auto">
            <a:xfrm>
              <a:off x="10125262" y="5134689"/>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rgbClr val="015873"/>
                  </a:solidFill>
                  <a:latin typeface="Calibri" panose="020F0502020204030204" pitchFamily="34" charset="0"/>
                </a:rPr>
                <a:t>8</a:t>
              </a:r>
              <a:br>
                <a:rPr lang="en-US" sz="1400" dirty="0">
                  <a:solidFill>
                    <a:schemeClr val="bg1"/>
                  </a:solidFill>
                  <a:latin typeface="Calibri" panose="020F0502020204030204" pitchFamily="34" charset="0"/>
                </a:rPr>
              </a:br>
              <a:r>
                <a:rPr lang="en-US" sz="1400" dirty="0">
                  <a:solidFill>
                    <a:srgbClr val="E1471D"/>
                  </a:solidFill>
                  <a:latin typeface="Calibri" panose="020F0502020204030204" pitchFamily="34" charset="0"/>
                </a:rPr>
                <a:t>5</a:t>
              </a:r>
            </a:p>
          </p:txBody>
        </p:sp>
        <p:sp>
          <p:nvSpPr>
            <p:cNvPr id="30" name="TextBox 29">
              <a:extLst>
                <a:ext uri="{FF2B5EF4-FFF2-40B4-BE49-F238E27FC236}">
                  <a16:creationId xmlns:a16="http://schemas.microsoft.com/office/drawing/2014/main" id="{D55283A0-D156-A825-CB9A-FD2F23AE6475}"/>
                </a:ext>
              </a:extLst>
            </p:cNvPr>
            <p:cNvSpPr txBox="1"/>
            <p:nvPr/>
          </p:nvSpPr>
          <p:spPr bwMode="auto">
            <a:xfrm>
              <a:off x="10934700" y="5134689"/>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rgbClr val="015873"/>
                  </a:solidFill>
                  <a:latin typeface="Calibri" panose="020F0502020204030204" pitchFamily="34" charset="0"/>
                </a:rPr>
                <a:t>2</a:t>
              </a:r>
              <a:br>
                <a:rPr lang="en-US" sz="1400" dirty="0">
                  <a:solidFill>
                    <a:schemeClr val="bg1"/>
                  </a:solidFill>
                  <a:latin typeface="Calibri" panose="020F0502020204030204" pitchFamily="34" charset="0"/>
                </a:rPr>
              </a:br>
              <a:r>
                <a:rPr lang="en-US" sz="1400" dirty="0">
                  <a:solidFill>
                    <a:srgbClr val="E1471D"/>
                  </a:solidFill>
                  <a:latin typeface="Calibri" panose="020F0502020204030204" pitchFamily="34" charset="0"/>
                </a:rPr>
                <a:t>2</a:t>
              </a:r>
            </a:p>
          </p:txBody>
        </p:sp>
        <p:sp>
          <p:nvSpPr>
            <p:cNvPr id="38" name="TextBox 37">
              <a:extLst>
                <a:ext uri="{FF2B5EF4-FFF2-40B4-BE49-F238E27FC236}">
                  <a16:creationId xmlns:a16="http://schemas.microsoft.com/office/drawing/2014/main" id="{445C0C86-0AB5-2677-A7DB-050CDE5DD4E0}"/>
                </a:ext>
              </a:extLst>
            </p:cNvPr>
            <p:cNvSpPr txBox="1"/>
            <p:nvPr/>
          </p:nvSpPr>
          <p:spPr bwMode="auto">
            <a:xfrm>
              <a:off x="10859575" y="464076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60</a:t>
              </a:r>
            </a:p>
          </p:txBody>
        </p:sp>
        <p:grpSp>
          <p:nvGrpSpPr>
            <p:cNvPr id="50" name="Group 49">
              <a:extLst>
                <a:ext uri="{FF2B5EF4-FFF2-40B4-BE49-F238E27FC236}">
                  <a16:creationId xmlns:a16="http://schemas.microsoft.com/office/drawing/2014/main" id="{CC185527-B1E7-6927-68CB-29EF51BA51BD}"/>
                </a:ext>
              </a:extLst>
            </p:cNvPr>
            <p:cNvGrpSpPr/>
            <p:nvPr/>
          </p:nvGrpSpPr>
          <p:grpSpPr>
            <a:xfrm>
              <a:off x="6884432" y="2413191"/>
              <a:ext cx="4597495" cy="2539809"/>
              <a:chOff x="7124700" y="2413191"/>
              <a:chExt cx="4597495" cy="2539809"/>
            </a:xfrm>
          </p:grpSpPr>
          <p:grpSp>
            <p:nvGrpSpPr>
              <p:cNvPr id="49" name="Group 48">
                <a:extLst>
                  <a:ext uri="{FF2B5EF4-FFF2-40B4-BE49-F238E27FC236}">
                    <a16:creationId xmlns:a16="http://schemas.microsoft.com/office/drawing/2014/main" id="{1CB3CB69-2F78-F814-1B3A-9BD405AB4A42}"/>
                  </a:ext>
                </a:extLst>
              </p:cNvPr>
              <p:cNvGrpSpPr/>
              <p:nvPr/>
            </p:nvGrpSpPr>
            <p:grpSpPr>
              <a:xfrm>
                <a:off x="7124700" y="4614446"/>
                <a:ext cx="3555356" cy="338554"/>
                <a:chOff x="7124700" y="4614446"/>
                <a:chExt cx="3555356" cy="338554"/>
              </a:xfrm>
            </p:grpSpPr>
            <p:sp>
              <p:nvSpPr>
                <p:cNvPr id="33" name="TextBox 32">
                  <a:extLst>
                    <a:ext uri="{FF2B5EF4-FFF2-40B4-BE49-F238E27FC236}">
                      <a16:creationId xmlns:a16="http://schemas.microsoft.com/office/drawing/2014/main" id="{9A5DE8FC-6F89-FB5C-5F1D-3E4D4CE4FB69}"/>
                    </a:ext>
                  </a:extLst>
                </p:cNvPr>
                <p:cNvSpPr txBox="1"/>
                <p:nvPr/>
              </p:nvSpPr>
              <p:spPr bwMode="auto">
                <a:xfrm>
                  <a:off x="7124700" y="461444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0</a:t>
                  </a:r>
                </a:p>
              </p:txBody>
            </p:sp>
            <p:sp>
              <p:nvSpPr>
                <p:cNvPr id="34" name="TextBox 33">
                  <a:extLst>
                    <a:ext uri="{FF2B5EF4-FFF2-40B4-BE49-F238E27FC236}">
                      <a16:creationId xmlns:a16="http://schemas.microsoft.com/office/drawing/2014/main" id="{879543A7-4FEC-C3C5-D4AB-1C15F2FAE221}"/>
                    </a:ext>
                  </a:extLst>
                </p:cNvPr>
                <p:cNvSpPr txBox="1"/>
                <p:nvPr/>
              </p:nvSpPr>
              <p:spPr bwMode="auto">
                <a:xfrm>
                  <a:off x="7861357" y="461444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12</a:t>
                  </a:r>
                </a:p>
              </p:txBody>
            </p:sp>
            <p:sp>
              <p:nvSpPr>
                <p:cNvPr id="35" name="TextBox 34">
                  <a:extLst>
                    <a:ext uri="{FF2B5EF4-FFF2-40B4-BE49-F238E27FC236}">
                      <a16:creationId xmlns:a16="http://schemas.microsoft.com/office/drawing/2014/main" id="{AED1DCFE-3286-B916-1B24-0BEB9A0C6C2A}"/>
                    </a:ext>
                  </a:extLst>
                </p:cNvPr>
                <p:cNvSpPr txBox="1"/>
                <p:nvPr/>
              </p:nvSpPr>
              <p:spPr bwMode="auto">
                <a:xfrm>
                  <a:off x="8673293" y="461444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24</a:t>
                  </a:r>
                </a:p>
              </p:txBody>
            </p:sp>
            <p:sp>
              <p:nvSpPr>
                <p:cNvPr id="36" name="TextBox 35">
                  <a:extLst>
                    <a:ext uri="{FF2B5EF4-FFF2-40B4-BE49-F238E27FC236}">
                      <a16:creationId xmlns:a16="http://schemas.microsoft.com/office/drawing/2014/main" id="{2A7E8FB3-1A2F-1416-B146-3F7BD43AB932}"/>
                    </a:ext>
                  </a:extLst>
                </p:cNvPr>
                <p:cNvSpPr txBox="1"/>
                <p:nvPr/>
              </p:nvSpPr>
              <p:spPr bwMode="auto">
                <a:xfrm>
                  <a:off x="9482334" y="461444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36</a:t>
                  </a:r>
                </a:p>
              </p:txBody>
            </p:sp>
            <p:sp>
              <p:nvSpPr>
                <p:cNvPr id="37" name="TextBox 36">
                  <a:extLst>
                    <a:ext uri="{FF2B5EF4-FFF2-40B4-BE49-F238E27FC236}">
                      <a16:creationId xmlns:a16="http://schemas.microsoft.com/office/drawing/2014/main" id="{FFFD03F5-D801-F5F2-FCB2-2BEC5707EE48}"/>
                    </a:ext>
                  </a:extLst>
                </p:cNvPr>
                <p:cNvSpPr txBox="1"/>
                <p:nvPr/>
              </p:nvSpPr>
              <p:spPr bwMode="auto">
                <a:xfrm>
                  <a:off x="10287000" y="461444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48</a:t>
                  </a:r>
                </a:p>
              </p:txBody>
            </p:sp>
          </p:grpSp>
          <p:grpSp>
            <p:nvGrpSpPr>
              <p:cNvPr id="47" name="Group 46">
                <a:extLst>
                  <a:ext uri="{FF2B5EF4-FFF2-40B4-BE49-F238E27FC236}">
                    <a16:creationId xmlns:a16="http://schemas.microsoft.com/office/drawing/2014/main" id="{9B8E795C-FD84-0F64-D910-2851D463F146}"/>
                  </a:ext>
                </a:extLst>
              </p:cNvPr>
              <p:cNvGrpSpPr/>
              <p:nvPr/>
            </p:nvGrpSpPr>
            <p:grpSpPr>
              <a:xfrm>
                <a:off x="7136445" y="2413191"/>
                <a:ext cx="4585750" cy="2270282"/>
                <a:chOff x="7136445" y="2413191"/>
                <a:chExt cx="4585750" cy="2270282"/>
              </a:xfrm>
            </p:grpSpPr>
            <p:sp>
              <p:nvSpPr>
                <p:cNvPr id="21" name="Freeform 20">
                  <a:extLst>
                    <a:ext uri="{FF2B5EF4-FFF2-40B4-BE49-F238E27FC236}">
                      <a16:creationId xmlns:a16="http://schemas.microsoft.com/office/drawing/2014/main" id="{9736F70E-5663-591F-44D8-3F9DA89138C1}"/>
                    </a:ext>
                  </a:extLst>
                </p:cNvPr>
                <p:cNvSpPr/>
                <p:nvPr/>
              </p:nvSpPr>
              <p:spPr bwMode="auto">
                <a:xfrm>
                  <a:off x="7136445" y="2413191"/>
                  <a:ext cx="4585750" cy="2165684"/>
                </a:xfrm>
                <a:custGeom>
                  <a:avLst/>
                  <a:gdLst>
                    <a:gd name="connsiteX0" fmla="*/ 0 w 4585750"/>
                    <a:gd name="connsiteY0" fmla="*/ 0 h 2165684"/>
                    <a:gd name="connsiteX1" fmla="*/ 0 w 4585750"/>
                    <a:gd name="connsiteY1" fmla="*/ 2165684 h 2165684"/>
                    <a:gd name="connsiteX2" fmla="*/ 4585750 w 4585750"/>
                    <a:gd name="connsiteY2" fmla="*/ 2165684 h 2165684"/>
                  </a:gdLst>
                  <a:ahLst/>
                  <a:cxnLst>
                    <a:cxn ang="0">
                      <a:pos x="connsiteX0" y="connsiteY0"/>
                    </a:cxn>
                    <a:cxn ang="0">
                      <a:pos x="connsiteX1" y="connsiteY1"/>
                    </a:cxn>
                    <a:cxn ang="0">
                      <a:pos x="connsiteX2" y="connsiteY2"/>
                    </a:cxn>
                  </a:cxnLst>
                  <a:rect l="l" t="t" r="r" b="b"/>
                  <a:pathLst>
                    <a:path w="4585750" h="2165684">
                      <a:moveTo>
                        <a:pt x="0" y="0"/>
                      </a:moveTo>
                      <a:lnTo>
                        <a:pt x="0" y="2165684"/>
                      </a:lnTo>
                      <a:lnTo>
                        <a:pt x="4585750" y="2165684"/>
                      </a:lnTo>
                    </a:path>
                  </a:pathLst>
                </a:custGeom>
                <a:noFill/>
                <a:ln w="28575">
                  <a:solidFill>
                    <a:schemeClr val="bg1"/>
                  </a:solidFill>
                  <a:miter lim="800000"/>
                  <a:headEnd/>
                  <a:tailEnd/>
                </a:ln>
              </p:spPr>
              <p:txBody>
                <a:bodyPr rtlCol="0" anchor="ctr"/>
                <a:lstStyle/>
                <a:p>
                  <a:pPr algn="ctr"/>
                  <a:endParaRPr lang="en-US" dirty="0"/>
                </a:p>
              </p:txBody>
            </p:sp>
            <p:grpSp>
              <p:nvGrpSpPr>
                <p:cNvPr id="46" name="Group 45">
                  <a:extLst>
                    <a:ext uri="{FF2B5EF4-FFF2-40B4-BE49-F238E27FC236}">
                      <a16:creationId xmlns:a16="http://schemas.microsoft.com/office/drawing/2014/main" id="{44299C39-775F-C297-55C4-6AFE91760076}"/>
                    </a:ext>
                  </a:extLst>
                </p:cNvPr>
                <p:cNvGrpSpPr/>
                <p:nvPr/>
              </p:nvGrpSpPr>
              <p:grpSpPr>
                <a:xfrm>
                  <a:off x="7260235" y="4573875"/>
                  <a:ext cx="3217265" cy="109598"/>
                  <a:chOff x="7260235" y="4573875"/>
                  <a:chExt cx="3217265" cy="109598"/>
                </a:xfrm>
              </p:grpSpPr>
              <p:cxnSp>
                <p:nvCxnSpPr>
                  <p:cNvPr id="40" name="Straight Connector 39">
                    <a:extLst>
                      <a:ext uri="{FF2B5EF4-FFF2-40B4-BE49-F238E27FC236}">
                        <a16:creationId xmlns:a16="http://schemas.microsoft.com/office/drawing/2014/main" id="{7D1B991A-4B6E-4287-613B-C1F4AA3CED74}"/>
                      </a:ext>
                    </a:extLst>
                  </p:cNvPr>
                  <p:cNvCxnSpPr>
                    <a:cxnSpLocks/>
                  </p:cNvCxnSpPr>
                  <p:nvPr/>
                </p:nvCxnSpPr>
                <p:spPr bwMode="auto">
                  <a:xfrm>
                    <a:off x="7260235" y="4573875"/>
                    <a:ext cx="0" cy="10959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C37273AB-BCAF-8A21-B253-D57B60B0DAC6}"/>
                      </a:ext>
                    </a:extLst>
                  </p:cNvPr>
                  <p:cNvCxnSpPr>
                    <a:cxnSpLocks/>
                  </p:cNvCxnSpPr>
                  <p:nvPr/>
                </p:nvCxnSpPr>
                <p:spPr bwMode="auto">
                  <a:xfrm>
                    <a:off x="8064551" y="4573875"/>
                    <a:ext cx="0" cy="10959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667E8402-0DF4-E447-97C7-DC6631ED944B}"/>
                      </a:ext>
                    </a:extLst>
                  </p:cNvPr>
                  <p:cNvCxnSpPr>
                    <a:cxnSpLocks/>
                  </p:cNvCxnSpPr>
                  <p:nvPr/>
                </p:nvCxnSpPr>
                <p:spPr bwMode="auto">
                  <a:xfrm>
                    <a:off x="8868867" y="4573875"/>
                    <a:ext cx="0" cy="10959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190674BD-0CC4-E792-91F4-2D2F0A701AE3}"/>
                      </a:ext>
                    </a:extLst>
                  </p:cNvPr>
                  <p:cNvCxnSpPr>
                    <a:cxnSpLocks/>
                  </p:cNvCxnSpPr>
                  <p:nvPr/>
                </p:nvCxnSpPr>
                <p:spPr bwMode="auto">
                  <a:xfrm>
                    <a:off x="9673183" y="4573875"/>
                    <a:ext cx="0" cy="10959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11AB66E9-0D97-8273-3CC3-083012C6BC51}"/>
                      </a:ext>
                    </a:extLst>
                  </p:cNvPr>
                  <p:cNvCxnSpPr>
                    <a:cxnSpLocks/>
                  </p:cNvCxnSpPr>
                  <p:nvPr/>
                </p:nvCxnSpPr>
                <p:spPr bwMode="auto">
                  <a:xfrm>
                    <a:off x="10477500" y="4573875"/>
                    <a:ext cx="0" cy="109598"/>
                  </a:xfrm>
                  <a:prstGeom prst="line">
                    <a:avLst/>
                  </a:prstGeom>
                  <a:noFill/>
                  <a:ln w="28575" cap="flat" cmpd="sng" algn="ctr">
                    <a:solidFill>
                      <a:schemeClr val="bg1"/>
                    </a:solidFill>
                    <a:prstDash val="solid"/>
                    <a:round/>
                    <a:headEnd type="none" w="med" len="med"/>
                    <a:tailEnd type="none" w="med" len="med"/>
                  </a:ln>
                  <a:effectLst/>
                </p:spPr>
              </p:cxnSp>
            </p:grpSp>
          </p:grpSp>
        </p:grpSp>
        <p:sp>
          <p:nvSpPr>
            <p:cNvPr id="48" name="TextBox 47">
              <a:extLst>
                <a:ext uri="{FF2B5EF4-FFF2-40B4-BE49-F238E27FC236}">
                  <a16:creationId xmlns:a16="http://schemas.microsoft.com/office/drawing/2014/main" id="{45B331B0-57DB-B58D-CCA6-1C03A225A1B6}"/>
                </a:ext>
              </a:extLst>
            </p:cNvPr>
            <p:cNvSpPr txBox="1"/>
            <p:nvPr/>
          </p:nvSpPr>
          <p:spPr bwMode="auto">
            <a:xfrm>
              <a:off x="6261776" y="2249150"/>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1.00</a:t>
              </a:r>
            </a:p>
          </p:txBody>
        </p:sp>
        <p:sp>
          <p:nvSpPr>
            <p:cNvPr id="53" name="TextBox 52">
              <a:extLst>
                <a:ext uri="{FF2B5EF4-FFF2-40B4-BE49-F238E27FC236}">
                  <a16:creationId xmlns:a16="http://schemas.microsoft.com/office/drawing/2014/main" id="{6803992E-FF75-C454-9FFE-63439B603571}"/>
                </a:ext>
              </a:extLst>
            </p:cNvPr>
            <p:cNvSpPr txBox="1"/>
            <p:nvPr/>
          </p:nvSpPr>
          <p:spPr bwMode="auto">
            <a:xfrm>
              <a:off x="6248447" y="2736607"/>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0.75</a:t>
              </a:r>
            </a:p>
          </p:txBody>
        </p:sp>
        <p:sp>
          <p:nvSpPr>
            <p:cNvPr id="54" name="TextBox 53">
              <a:extLst>
                <a:ext uri="{FF2B5EF4-FFF2-40B4-BE49-F238E27FC236}">
                  <a16:creationId xmlns:a16="http://schemas.microsoft.com/office/drawing/2014/main" id="{BC18484F-7826-DCDB-F814-955FBABD78C3}"/>
                </a:ext>
              </a:extLst>
            </p:cNvPr>
            <p:cNvSpPr txBox="1"/>
            <p:nvPr/>
          </p:nvSpPr>
          <p:spPr bwMode="auto">
            <a:xfrm>
              <a:off x="6252090" y="3224064"/>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0.50</a:t>
              </a:r>
            </a:p>
          </p:txBody>
        </p:sp>
        <p:sp>
          <p:nvSpPr>
            <p:cNvPr id="55" name="TextBox 54">
              <a:extLst>
                <a:ext uri="{FF2B5EF4-FFF2-40B4-BE49-F238E27FC236}">
                  <a16:creationId xmlns:a16="http://schemas.microsoft.com/office/drawing/2014/main" id="{5DAE25CD-451E-2906-13F3-2FA0B08AFE42}"/>
                </a:ext>
              </a:extLst>
            </p:cNvPr>
            <p:cNvSpPr txBox="1"/>
            <p:nvPr/>
          </p:nvSpPr>
          <p:spPr bwMode="auto">
            <a:xfrm>
              <a:off x="6266241" y="3711521"/>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0.25</a:t>
              </a:r>
            </a:p>
          </p:txBody>
        </p:sp>
        <p:sp>
          <p:nvSpPr>
            <p:cNvPr id="56" name="TextBox 55">
              <a:extLst>
                <a:ext uri="{FF2B5EF4-FFF2-40B4-BE49-F238E27FC236}">
                  <a16:creationId xmlns:a16="http://schemas.microsoft.com/office/drawing/2014/main" id="{6EE8DC73-437F-EB2A-163F-721A7CB61AC3}"/>
                </a:ext>
              </a:extLst>
            </p:cNvPr>
            <p:cNvSpPr txBox="1"/>
            <p:nvPr/>
          </p:nvSpPr>
          <p:spPr bwMode="auto">
            <a:xfrm>
              <a:off x="8741886" y="2387668"/>
              <a:ext cx="13165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1" dirty="0">
                  <a:solidFill>
                    <a:schemeClr val="accent1"/>
                  </a:solidFill>
                  <a:latin typeface="Calibri" panose="020F0502020204030204" pitchFamily="34" charset="0"/>
                </a:rPr>
                <a:t>3-yr EFS: 83%</a:t>
              </a:r>
            </a:p>
          </p:txBody>
        </p:sp>
        <p:sp>
          <p:nvSpPr>
            <p:cNvPr id="57" name="TextBox 56">
              <a:extLst>
                <a:ext uri="{FF2B5EF4-FFF2-40B4-BE49-F238E27FC236}">
                  <a16:creationId xmlns:a16="http://schemas.microsoft.com/office/drawing/2014/main" id="{72665858-945F-F847-3938-AAB98EA6358A}"/>
                </a:ext>
              </a:extLst>
            </p:cNvPr>
            <p:cNvSpPr txBox="1"/>
            <p:nvPr/>
          </p:nvSpPr>
          <p:spPr bwMode="auto">
            <a:xfrm>
              <a:off x="8839200" y="3132114"/>
              <a:ext cx="13165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1" dirty="0">
                  <a:solidFill>
                    <a:schemeClr val="accent3"/>
                  </a:solidFill>
                  <a:latin typeface="Calibri" panose="020F0502020204030204" pitchFamily="34" charset="0"/>
                </a:rPr>
                <a:t>3-yr EFS: 44%</a:t>
              </a:r>
            </a:p>
          </p:txBody>
        </p:sp>
        <p:grpSp>
          <p:nvGrpSpPr>
            <p:cNvPr id="63" name="Group 62">
              <a:extLst>
                <a:ext uri="{FF2B5EF4-FFF2-40B4-BE49-F238E27FC236}">
                  <a16:creationId xmlns:a16="http://schemas.microsoft.com/office/drawing/2014/main" id="{2D545579-4D93-5D37-6C69-E3FB829F01EE}"/>
                </a:ext>
              </a:extLst>
            </p:cNvPr>
            <p:cNvGrpSpPr/>
            <p:nvPr/>
          </p:nvGrpSpPr>
          <p:grpSpPr>
            <a:xfrm>
              <a:off x="6800638" y="2412141"/>
              <a:ext cx="91440" cy="1468657"/>
              <a:chOff x="7040906" y="2412141"/>
              <a:chExt cx="91440" cy="1468657"/>
            </a:xfrm>
          </p:grpSpPr>
          <p:cxnSp>
            <p:nvCxnSpPr>
              <p:cNvPr id="59" name="Straight Connector 58">
                <a:extLst>
                  <a:ext uri="{FF2B5EF4-FFF2-40B4-BE49-F238E27FC236}">
                    <a16:creationId xmlns:a16="http://schemas.microsoft.com/office/drawing/2014/main" id="{896D72D9-DDF4-0CFD-9ADA-23EDF29CAC94}"/>
                  </a:ext>
                </a:extLst>
              </p:cNvPr>
              <p:cNvCxnSpPr>
                <a:cxnSpLocks/>
              </p:cNvCxnSpPr>
              <p:nvPr/>
            </p:nvCxnSpPr>
            <p:spPr bwMode="auto">
              <a:xfrm flipH="1">
                <a:off x="7040906" y="388079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A8EAA5D9-97A5-7C91-BE69-DDA2372DB0F8}"/>
                  </a:ext>
                </a:extLst>
              </p:cNvPr>
              <p:cNvCxnSpPr>
                <a:cxnSpLocks/>
              </p:cNvCxnSpPr>
              <p:nvPr/>
            </p:nvCxnSpPr>
            <p:spPr bwMode="auto">
              <a:xfrm flipH="1">
                <a:off x="7040906" y="339124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2B120BFE-CF26-2F77-485F-3CD5906E6AE7}"/>
                  </a:ext>
                </a:extLst>
              </p:cNvPr>
              <p:cNvCxnSpPr>
                <a:cxnSpLocks/>
              </p:cNvCxnSpPr>
              <p:nvPr/>
            </p:nvCxnSpPr>
            <p:spPr bwMode="auto">
              <a:xfrm flipH="1">
                <a:off x="7040906" y="290169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77EC04B3-F92E-4CE1-92CF-6A0E6CE67B72}"/>
                  </a:ext>
                </a:extLst>
              </p:cNvPr>
              <p:cNvCxnSpPr>
                <a:cxnSpLocks/>
              </p:cNvCxnSpPr>
              <p:nvPr/>
            </p:nvCxnSpPr>
            <p:spPr bwMode="auto">
              <a:xfrm flipH="1">
                <a:off x="7040906" y="2412141"/>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89" name="Freeform 88">
              <a:extLst>
                <a:ext uri="{FF2B5EF4-FFF2-40B4-BE49-F238E27FC236}">
                  <a16:creationId xmlns:a16="http://schemas.microsoft.com/office/drawing/2014/main" id="{643D2F1B-35BD-2C5C-4008-78152F54EBC1}"/>
                </a:ext>
              </a:extLst>
            </p:cNvPr>
            <p:cNvSpPr/>
            <p:nvPr/>
          </p:nvSpPr>
          <p:spPr bwMode="auto">
            <a:xfrm>
              <a:off x="7014607" y="2409825"/>
              <a:ext cx="4381500" cy="1263650"/>
            </a:xfrm>
            <a:custGeom>
              <a:avLst/>
              <a:gdLst>
                <a:gd name="connsiteX0" fmla="*/ 0 w 4381500"/>
                <a:gd name="connsiteY0" fmla="*/ 0 h 1263650"/>
                <a:gd name="connsiteX1" fmla="*/ 44450 w 4381500"/>
                <a:gd name="connsiteY1" fmla="*/ 0 h 1263650"/>
                <a:gd name="connsiteX2" fmla="*/ 44450 w 4381500"/>
                <a:gd name="connsiteY2" fmla="*/ 114300 h 1263650"/>
                <a:gd name="connsiteX3" fmla="*/ 101600 w 4381500"/>
                <a:gd name="connsiteY3" fmla="*/ 114300 h 1263650"/>
                <a:gd name="connsiteX4" fmla="*/ 101600 w 4381500"/>
                <a:gd name="connsiteY4" fmla="*/ 231775 h 1263650"/>
                <a:gd name="connsiteX5" fmla="*/ 269875 w 4381500"/>
                <a:gd name="connsiteY5" fmla="*/ 231775 h 1263650"/>
                <a:gd name="connsiteX6" fmla="*/ 269875 w 4381500"/>
                <a:gd name="connsiteY6" fmla="*/ 333375 h 1263650"/>
                <a:gd name="connsiteX7" fmla="*/ 320675 w 4381500"/>
                <a:gd name="connsiteY7" fmla="*/ 333375 h 1263650"/>
                <a:gd name="connsiteX8" fmla="*/ 320675 w 4381500"/>
                <a:gd name="connsiteY8" fmla="*/ 549275 h 1263650"/>
                <a:gd name="connsiteX9" fmla="*/ 447675 w 4381500"/>
                <a:gd name="connsiteY9" fmla="*/ 549275 h 1263650"/>
                <a:gd name="connsiteX10" fmla="*/ 447675 w 4381500"/>
                <a:gd name="connsiteY10" fmla="*/ 657225 h 1263650"/>
                <a:gd name="connsiteX11" fmla="*/ 603250 w 4381500"/>
                <a:gd name="connsiteY11" fmla="*/ 657225 h 1263650"/>
                <a:gd name="connsiteX12" fmla="*/ 603250 w 4381500"/>
                <a:gd name="connsiteY12" fmla="*/ 768350 h 1263650"/>
                <a:gd name="connsiteX13" fmla="*/ 755650 w 4381500"/>
                <a:gd name="connsiteY13" fmla="*/ 768350 h 1263650"/>
                <a:gd name="connsiteX14" fmla="*/ 755650 w 4381500"/>
                <a:gd name="connsiteY14" fmla="*/ 879475 h 1263650"/>
                <a:gd name="connsiteX15" fmla="*/ 1235075 w 4381500"/>
                <a:gd name="connsiteY15" fmla="*/ 879475 h 1263650"/>
                <a:gd name="connsiteX16" fmla="*/ 1235075 w 4381500"/>
                <a:gd name="connsiteY16" fmla="*/ 987425 h 1263650"/>
                <a:gd name="connsiteX17" fmla="*/ 1479550 w 4381500"/>
                <a:gd name="connsiteY17" fmla="*/ 987425 h 1263650"/>
                <a:gd name="connsiteX18" fmla="*/ 1479550 w 4381500"/>
                <a:gd name="connsiteY18" fmla="*/ 1092200 h 1263650"/>
                <a:gd name="connsiteX19" fmla="*/ 3225800 w 4381500"/>
                <a:gd name="connsiteY19" fmla="*/ 1092200 h 1263650"/>
                <a:gd name="connsiteX20" fmla="*/ 3225800 w 4381500"/>
                <a:gd name="connsiteY20" fmla="*/ 1263650 h 1263650"/>
                <a:gd name="connsiteX21" fmla="*/ 4381500 w 4381500"/>
                <a:gd name="connsiteY21" fmla="*/ 1263650 h 1263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81500" h="1263650">
                  <a:moveTo>
                    <a:pt x="0" y="0"/>
                  </a:moveTo>
                  <a:lnTo>
                    <a:pt x="44450" y="0"/>
                  </a:lnTo>
                  <a:lnTo>
                    <a:pt x="44450" y="114300"/>
                  </a:lnTo>
                  <a:lnTo>
                    <a:pt x="101600" y="114300"/>
                  </a:lnTo>
                  <a:lnTo>
                    <a:pt x="101600" y="231775"/>
                  </a:lnTo>
                  <a:lnTo>
                    <a:pt x="269875" y="231775"/>
                  </a:lnTo>
                  <a:lnTo>
                    <a:pt x="269875" y="333375"/>
                  </a:lnTo>
                  <a:lnTo>
                    <a:pt x="320675" y="333375"/>
                  </a:lnTo>
                  <a:lnTo>
                    <a:pt x="320675" y="549275"/>
                  </a:lnTo>
                  <a:lnTo>
                    <a:pt x="447675" y="549275"/>
                  </a:lnTo>
                  <a:lnTo>
                    <a:pt x="447675" y="657225"/>
                  </a:lnTo>
                  <a:lnTo>
                    <a:pt x="603250" y="657225"/>
                  </a:lnTo>
                  <a:lnTo>
                    <a:pt x="603250" y="768350"/>
                  </a:lnTo>
                  <a:lnTo>
                    <a:pt x="755650" y="768350"/>
                  </a:lnTo>
                  <a:lnTo>
                    <a:pt x="755650" y="879475"/>
                  </a:lnTo>
                  <a:lnTo>
                    <a:pt x="1235075" y="879475"/>
                  </a:lnTo>
                  <a:lnTo>
                    <a:pt x="1235075" y="987425"/>
                  </a:lnTo>
                  <a:lnTo>
                    <a:pt x="1479550" y="987425"/>
                  </a:lnTo>
                  <a:lnTo>
                    <a:pt x="1479550" y="1092200"/>
                  </a:lnTo>
                  <a:lnTo>
                    <a:pt x="3225800" y="1092200"/>
                  </a:lnTo>
                  <a:lnTo>
                    <a:pt x="3225800" y="1263650"/>
                  </a:lnTo>
                  <a:lnTo>
                    <a:pt x="4381500" y="1263650"/>
                  </a:lnTo>
                </a:path>
              </a:pathLst>
            </a:custGeom>
            <a:noFill/>
            <a:ln w="28575">
              <a:solidFill>
                <a:srgbClr val="E1471D"/>
              </a:solidFill>
              <a:miter lim="800000"/>
              <a:headEnd/>
              <a:tailEnd/>
            </a:ln>
          </p:spPr>
          <p:txBody>
            <a:bodyPr rtlCol="0" anchor="ctr"/>
            <a:lstStyle/>
            <a:p>
              <a:pPr algn="ctr"/>
              <a:endParaRPr lang="en-US" dirty="0"/>
            </a:p>
          </p:txBody>
        </p:sp>
      </p:grpSp>
      <p:sp>
        <p:nvSpPr>
          <p:cNvPr id="19" name="TextBox 18">
            <a:extLst>
              <a:ext uri="{FF2B5EF4-FFF2-40B4-BE49-F238E27FC236}">
                <a16:creationId xmlns:a16="http://schemas.microsoft.com/office/drawing/2014/main" id="{98002E05-909C-EC29-392C-45AE84FC36C6}"/>
              </a:ext>
            </a:extLst>
          </p:cNvPr>
          <p:cNvSpPr txBox="1"/>
          <p:nvPr/>
        </p:nvSpPr>
        <p:spPr bwMode="auto">
          <a:xfrm>
            <a:off x="6402817" y="4959788"/>
            <a:ext cx="5542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1" dirty="0">
                <a:solidFill>
                  <a:srgbClr val="015873"/>
                </a:solidFill>
                <a:latin typeface="Calibri" panose="020F0502020204030204" pitchFamily="34" charset="0"/>
              </a:rPr>
              <a:t>Myc-</a:t>
            </a:r>
          </a:p>
        </p:txBody>
      </p:sp>
      <p:sp>
        <p:nvSpPr>
          <p:cNvPr id="20" name="TextBox 19">
            <a:extLst>
              <a:ext uri="{FF2B5EF4-FFF2-40B4-BE49-F238E27FC236}">
                <a16:creationId xmlns:a16="http://schemas.microsoft.com/office/drawing/2014/main" id="{D648B4A1-74DA-3934-112E-063B91331760}"/>
              </a:ext>
            </a:extLst>
          </p:cNvPr>
          <p:cNvSpPr txBox="1"/>
          <p:nvPr/>
        </p:nvSpPr>
        <p:spPr bwMode="auto">
          <a:xfrm>
            <a:off x="6367551" y="5188388"/>
            <a:ext cx="5895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1" dirty="0">
                <a:solidFill>
                  <a:srgbClr val="E1471D"/>
                </a:solidFill>
                <a:latin typeface="Calibri" panose="020F0502020204030204" pitchFamily="34" charset="0"/>
              </a:rPr>
              <a:t>Myc+</a:t>
            </a:r>
            <a:endParaRPr lang="en-US" sz="1200" b="1" dirty="0">
              <a:solidFill>
                <a:srgbClr val="901040"/>
              </a:solidFill>
              <a:latin typeface="Calibri" panose="020F0502020204030204" pitchFamily="34" charset="0"/>
            </a:endParaRPr>
          </a:p>
        </p:txBody>
      </p:sp>
      <p:sp>
        <p:nvSpPr>
          <p:cNvPr id="31" name="TextBox 30">
            <a:extLst>
              <a:ext uri="{FF2B5EF4-FFF2-40B4-BE49-F238E27FC236}">
                <a16:creationId xmlns:a16="http://schemas.microsoft.com/office/drawing/2014/main" id="{137AEC69-6DEB-BEF7-968C-6CE85F247397}"/>
              </a:ext>
            </a:extLst>
          </p:cNvPr>
          <p:cNvSpPr txBox="1"/>
          <p:nvPr/>
        </p:nvSpPr>
        <p:spPr bwMode="auto">
          <a:xfrm>
            <a:off x="6096001" y="4551748"/>
            <a:ext cx="86107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b="1" dirty="0">
                <a:solidFill>
                  <a:schemeClr val="bg1"/>
                </a:solidFill>
                <a:latin typeface="Calibri" panose="020F0502020204030204" pitchFamily="34" charset="0"/>
              </a:rPr>
              <a:t>Patients </a:t>
            </a:r>
          </a:p>
          <a:p>
            <a:pPr algn="r">
              <a:lnSpc>
                <a:spcPct val="100000"/>
              </a:lnSpc>
              <a:spcBef>
                <a:spcPts val="0"/>
              </a:spcBef>
              <a:spcAft>
                <a:spcPct val="0"/>
              </a:spcAft>
              <a:buClrTx/>
              <a:buFontTx/>
              <a:buNone/>
            </a:pPr>
            <a:r>
              <a:rPr lang="en-US" sz="1400" b="1" dirty="0">
                <a:solidFill>
                  <a:schemeClr val="bg1"/>
                </a:solidFill>
                <a:latin typeface="Calibri" panose="020F0502020204030204" pitchFamily="34" charset="0"/>
              </a:rPr>
              <a:t>at Risk, n</a:t>
            </a:r>
          </a:p>
        </p:txBody>
      </p:sp>
      <p:cxnSp>
        <p:nvCxnSpPr>
          <p:cNvPr id="32" name="Straight Connector 31">
            <a:extLst>
              <a:ext uri="{FF2B5EF4-FFF2-40B4-BE49-F238E27FC236}">
                <a16:creationId xmlns:a16="http://schemas.microsoft.com/office/drawing/2014/main" id="{8F1F059C-D3D2-0278-9CCB-76DE7660F4D6}"/>
              </a:ext>
            </a:extLst>
          </p:cNvPr>
          <p:cNvCxnSpPr>
            <a:cxnSpLocks/>
          </p:cNvCxnSpPr>
          <p:nvPr/>
        </p:nvCxnSpPr>
        <p:spPr bwMode="auto">
          <a:xfrm>
            <a:off x="11049000" y="4572000"/>
            <a:ext cx="0" cy="109598"/>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477888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TextBox 125">
            <a:extLst>
              <a:ext uri="{FF2B5EF4-FFF2-40B4-BE49-F238E27FC236}">
                <a16:creationId xmlns:a16="http://schemas.microsoft.com/office/drawing/2014/main" id="{F6480D0C-00B8-FE79-3666-33A7A86A2024}"/>
              </a:ext>
            </a:extLst>
          </p:cNvPr>
          <p:cNvSpPr txBox="1"/>
          <p:nvPr/>
        </p:nvSpPr>
        <p:spPr bwMode="auto">
          <a:xfrm>
            <a:off x="9480180" y="208020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122" name="TextBox 121">
            <a:extLst>
              <a:ext uri="{FF2B5EF4-FFF2-40B4-BE49-F238E27FC236}">
                <a16:creationId xmlns:a16="http://schemas.microsoft.com/office/drawing/2014/main" id="{F3380880-5F70-C4EF-F390-FB846EDC6CF9}"/>
              </a:ext>
            </a:extLst>
          </p:cNvPr>
          <p:cNvSpPr txBox="1"/>
          <p:nvPr/>
        </p:nvSpPr>
        <p:spPr bwMode="auto">
          <a:xfrm>
            <a:off x="9144721" y="207887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4" name="Content Placeholder 3">
            <a:extLst>
              <a:ext uri="{FF2B5EF4-FFF2-40B4-BE49-F238E27FC236}">
                <a16:creationId xmlns:a16="http://schemas.microsoft.com/office/drawing/2014/main" id="{0119CA50-63A7-B06E-4C99-1EBF39CBE5BF}"/>
              </a:ext>
            </a:extLst>
          </p:cNvPr>
          <p:cNvSpPr>
            <a:spLocks noGrp="1"/>
          </p:cNvSpPr>
          <p:nvPr>
            <p:ph sz="half" idx="2"/>
          </p:nvPr>
        </p:nvSpPr>
        <p:spPr>
          <a:xfrm>
            <a:off x="6716257" y="5356634"/>
            <a:ext cx="4624204" cy="1022318"/>
          </a:xfrm>
        </p:spPr>
        <p:txBody>
          <a:bodyPr/>
          <a:lstStyle/>
          <a:p>
            <a:r>
              <a:rPr lang="en-US" sz="2200" b="1" dirty="0">
                <a:solidFill>
                  <a:schemeClr val="accent3"/>
                </a:solidFill>
                <a:cs typeface="Calibri" panose="020F0502020204030204" pitchFamily="34" charset="0"/>
              </a:rPr>
              <a:t>Dose-adjusted R-EPOCH effective regardless of HIV status</a:t>
            </a:r>
            <a:endParaRPr lang="en-US" dirty="0"/>
          </a:p>
        </p:txBody>
      </p:sp>
      <p:sp>
        <p:nvSpPr>
          <p:cNvPr id="2" name="Title 1">
            <a:extLst>
              <a:ext uri="{FF2B5EF4-FFF2-40B4-BE49-F238E27FC236}">
                <a16:creationId xmlns:a16="http://schemas.microsoft.com/office/drawing/2014/main" id="{0BADCD96-0A1B-3783-6F05-808AB105150C}"/>
              </a:ext>
            </a:extLst>
          </p:cNvPr>
          <p:cNvSpPr>
            <a:spLocks noGrp="1"/>
          </p:cNvSpPr>
          <p:nvPr>
            <p:ph type="title"/>
          </p:nvPr>
        </p:nvSpPr>
        <p:spPr/>
        <p:txBody>
          <a:bodyPr/>
          <a:lstStyle/>
          <a:p>
            <a:r>
              <a:rPr lang="en-US" sz="3600" dirty="0"/>
              <a:t>CTSU/9177: Dose-Adjusted R-EPOCH for </a:t>
            </a:r>
            <a:br>
              <a:rPr lang="en-US" sz="3600" dirty="0"/>
            </a:br>
            <a:r>
              <a:rPr lang="en-US" sz="3600" dirty="0"/>
              <a:t>Untreated Burkitt Lymphoma</a:t>
            </a:r>
          </a:p>
        </p:txBody>
      </p:sp>
      <p:sp>
        <p:nvSpPr>
          <p:cNvPr id="9" name="Content Placeholder 2">
            <a:extLst>
              <a:ext uri="{FF2B5EF4-FFF2-40B4-BE49-F238E27FC236}">
                <a16:creationId xmlns:a16="http://schemas.microsoft.com/office/drawing/2014/main" id="{9D395D8E-B401-958B-25C1-73BD966D42EC}"/>
              </a:ext>
            </a:extLst>
          </p:cNvPr>
          <p:cNvSpPr>
            <a:spLocks noGrp="1"/>
          </p:cNvSpPr>
          <p:nvPr>
            <p:ph sz="half" idx="1"/>
          </p:nvPr>
        </p:nvSpPr>
        <p:spPr/>
        <p:txBody>
          <a:bodyPr/>
          <a:lstStyle/>
          <a:p>
            <a:r>
              <a:rPr lang="en-US" sz="2200" dirty="0">
                <a:solidFill>
                  <a:srgbClr val="000000"/>
                </a:solidFill>
                <a:cs typeface="Calibri" panose="020F0502020204030204" pitchFamily="34" charset="0"/>
              </a:rPr>
              <a:t>M</a:t>
            </a:r>
            <a:r>
              <a:rPr lang="en-US" sz="2200" b="0" i="0" dirty="0">
                <a:solidFill>
                  <a:srgbClr val="000000"/>
                </a:solidFill>
                <a:effectLst/>
                <a:cs typeface="Calibri" panose="020F0502020204030204" pitchFamily="34" charset="0"/>
              </a:rPr>
              <a:t>ulticenter study of risk-adapted dose-adjusted R-EPOCH in adults with untreated Burkitt lymphoma (N = 113) </a:t>
            </a:r>
          </a:p>
          <a:p>
            <a:pPr lvl="1"/>
            <a:r>
              <a:rPr lang="en-US" sz="2050" dirty="0">
                <a:solidFill>
                  <a:srgbClr val="000000"/>
                </a:solidFill>
                <a:cs typeface="Calibri" panose="020F0502020204030204" pitchFamily="34" charset="0"/>
              </a:rPr>
              <a:t>High-risk disease: </a:t>
            </a:r>
            <a:r>
              <a:rPr lang="en-US" sz="2050" b="0" i="0" dirty="0">
                <a:solidFill>
                  <a:srgbClr val="000000"/>
                </a:solidFill>
                <a:effectLst/>
                <a:cs typeface="Calibri" panose="020F0502020204030204" pitchFamily="34" charset="0"/>
              </a:rPr>
              <a:t>dose-adjusted R-EPOCH for 6 cycles with 8 doses intrathecal methotrexate*</a:t>
            </a:r>
            <a:endParaRPr lang="en-US" sz="2050" dirty="0">
              <a:cs typeface="Calibri" panose="020F0502020204030204" pitchFamily="34" charset="0"/>
            </a:endParaRPr>
          </a:p>
          <a:p>
            <a:pPr lvl="1"/>
            <a:r>
              <a:rPr lang="en-US" sz="2050" dirty="0">
                <a:solidFill>
                  <a:srgbClr val="000000"/>
                </a:solidFill>
                <a:cs typeface="Calibri" panose="020F0502020204030204" pitchFamily="34" charset="0"/>
              </a:rPr>
              <a:t>Low-risk disease: </a:t>
            </a:r>
            <a:r>
              <a:rPr lang="en-US" sz="2050" b="0" i="0" dirty="0">
                <a:solidFill>
                  <a:srgbClr val="000000"/>
                </a:solidFill>
                <a:effectLst/>
                <a:cs typeface="Calibri" panose="020F0502020204030204" pitchFamily="34" charset="0"/>
              </a:rPr>
              <a:t>dose-adjusted RR-EPOCH</a:t>
            </a:r>
            <a:r>
              <a:rPr lang="en-US" sz="2050" baseline="30000" dirty="0">
                <a:solidFill>
                  <a:srgbClr val="000000"/>
                </a:solidFill>
                <a:cs typeface="Calibri" panose="020F0502020204030204" pitchFamily="34" charset="0"/>
              </a:rPr>
              <a:t>†</a:t>
            </a:r>
            <a:r>
              <a:rPr lang="en-US" sz="2050" b="0" i="0" dirty="0">
                <a:solidFill>
                  <a:srgbClr val="000000"/>
                </a:solidFill>
                <a:effectLst/>
                <a:cs typeface="Calibri" panose="020F0502020204030204" pitchFamily="34" charset="0"/>
              </a:rPr>
              <a:t> for 2 cycles followed by PET scan</a:t>
            </a:r>
          </a:p>
          <a:p>
            <a:pPr lvl="2"/>
            <a:r>
              <a:rPr lang="en-US" sz="1850" dirty="0">
                <a:solidFill>
                  <a:srgbClr val="000000"/>
                </a:solidFill>
                <a:cs typeface="Calibri" panose="020F0502020204030204" pitchFamily="34" charset="0"/>
              </a:rPr>
              <a:t>If negative, patients received dose-adjusted RR-EPOCH for 1 more cycle</a:t>
            </a:r>
            <a:r>
              <a:rPr lang="en-US" sz="1850" baseline="30000" dirty="0">
                <a:solidFill>
                  <a:srgbClr val="000000"/>
                </a:solidFill>
                <a:cs typeface="Calibri" panose="020F0502020204030204" pitchFamily="34" charset="0"/>
              </a:rPr>
              <a:t>†</a:t>
            </a:r>
          </a:p>
          <a:p>
            <a:pPr lvl="2"/>
            <a:r>
              <a:rPr lang="en-US" sz="1850" dirty="0">
                <a:solidFill>
                  <a:srgbClr val="000000"/>
                </a:solidFill>
                <a:cs typeface="Calibri" panose="020F0502020204030204" pitchFamily="34" charset="0"/>
              </a:rPr>
              <a:t>If positive, patients received dose-adjusted R-EPOCH for 4 more cycles* with intrathecal methotrexate</a:t>
            </a:r>
          </a:p>
        </p:txBody>
      </p:sp>
      <p:sp>
        <p:nvSpPr>
          <p:cNvPr id="5" name="Text Box 11">
            <a:extLst>
              <a:ext uri="{FF2B5EF4-FFF2-40B4-BE49-F238E27FC236}">
                <a16:creationId xmlns:a16="http://schemas.microsoft.com/office/drawing/2014/main" id="{57DC71DD-5193-44E1-CFC6-078AA83BC50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Roschewski</a:t>
            </a:r>
            <a:r>
              <a:rPr lang="en-US" altLang="en-US" sz="1200" dirty="0">
                <a:solidFill>
                  <a:schemeClr val="bg2"/>
                </a:solidFill>
                <a:latin typeface="Calibri" panose="020F0502020204030204" pitchFamily="34" charset="0"/>
              </a:rPr>
              <a:t>.</a:t>
            </a:r>
            <a:r>
              <a:rPr lang="en-US" altLang="en-US" sz="1200" b="0" dirty="0">
                <a:solidFill>
                  <a:schemeClr val="bg2"/>
                </a:solidFill>
                <a:latin typeface="Calibri" panose="020F0502020204030204" pitchFamily="34" charset="0"/>
              </a:rPr>
              <a:t> JCO. 2020;38:2519.</a:t>
            </a:r>
          </a:p>
        </p:txBody>
      </p:sp>
      <p:grpSp>
        <p:nvGrpSpPr>
          <p:cNvPr id="6" name="Group 5">
            <a:extLst>
              <a:ext uri="{FF2B5EF4-FFF2-40B4-BE49-F238E27FC236}">
                <a16:creationId xmlns:a16="http://schemas.microsoft.com/office/drawing/2014/main" id="{563ED161-BF25-305A-66BF-A7E738A0F9CA}"/>
              </a:ext>
            </a:extLst>
          </p:cNvPr>
          <p:cNvGrpSpPr/>
          <p:nvPr/>
        </p:nvGrpSpPr>
        <p:grpSpPr>
          <a:xfrm>
            <a:off x="9392911" y="6207927"/>
            <a:ext cx="2488502" cy="454909"/>
            <a:chOff x="9392911" y="6207927"/>
            <a:chExt cx="2488502" cy="454909"/>
          </a:xfrm>
        </p:grpSpPr>
        <p:pic>
          <p:nvPicPr>
            <p:cNvPr id="7" name="Picture 6" descr="A picture containing text, ax, wheel&#10;&#10;Description automatically generated">
              <a:extLst>
                <a:ext uri="{FF2B5EF4-FFF2-40B4-BE49-F238E27FC236}">
                  <a16:creationId xmlns:a16="http://schemas.microsoft.com/office/drawing/2014/main" id="{F5335B8F-EB4B-CA73-4740-1A2058D87B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 name="Rectangle 8">
              <a:extLst>
                <a:ext uri="{FF2B5EF4-FFF2-40B4-BE49-F238E27FC236}">
                  <a16:creationId xmlns:a16="http://schemas.microsoft.com/office/drawing/2014/main" id="{98DEB908-D4AD-AFE7-1EAC-9B2BFDD7A17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TextBox 9">
            <a:extLst>
              <a:ext uri="{FF2B5EF4-FFF2-40B4-BE49-F238E27FC236}">
                <a16:creationId xmlns:a16="http://schemas.microsoft.com/office/drawing/2014/main" id="{43543E02-DC63-323D-F385-388A1438FDD0}"/>
              </a:ext>
            </a:extLst>
          </p:cNvPr>
          <p:cNvSpPr txBox="1"/>
          <p:nvPr/>
        </p:nvSpPr>
        <p:spPr bwMode="auto">
          <a:xfrm>
            <a:off x="2834721" y="6124130"/>
            <a:ext cx="41627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*R-EPOCH: rituximab on Day 1 of each cycle. </a:t>
            </a:r>
          </a:p>
          <a:p>
            <a:pPr algn="l">
              <a:lnSpc>
                <a:spcPct val="100000"/>
              </a:lnSpc>
              <a:spcBef>
                <a:spcPts val="0"/>
              </a:spcBef>
              <a:spcAft>
                <a:spcPct val="0"/>
              </a:spcAft>
              <a:buClrTx/>
              <a:buFontTx/>
              <a:buNone/>
            </a:pPr>
            <a:r>
              <a:rPr lang="en-US" sz="1400" baseline="30000" dirty="0">
                <a:solidFill>
                  <a:srgbClr val="000000"/>
                </a:solidFill>
                <a:latin typeface="Calibri" panose="020F0502020204030204" pitchFamily="34" charset="0"/>
                <a:cs typeface="Calibri" panose="020F0502020204030204" pitchFamily="34" charset="0"/>
              </a:rPr>
              <a:t>†</a:t>
            </a:r>
            <a:r>
              <a:rPr lang="en-US" sz="1400" dirty="0">
                <a:solidFill>
                  <a:schemeClr val="bg1"/>
                </a:solidFill>
                <a:latin typeface="Calibri" panose="020F0502020204030204" pitchFamily="34" charset="0"/>
                <a:cs typeface="Calibri" panose="020F0502020204030204" pitchFamily="34" charset="0"/>
              </a:rPr>
              <a:t>RR-EPOCH: rituximab on Day 1 and 5 of each cycle. </a:t>
            </a:r>
            <a:endParaRPr lang="en-US" sz="1400" b="0" dirty="0">
              <a:solidFill>
                <a:schemeClr val="bg1"/>
              </a:solidFill>
              <a:latin typeface="Calibri" panose="020F0502020204030204" pitchFamily="34" charset="0"/>
              <a:cs typeface="Calibri" panose="020F0502020204030204" pitchFamily="34" charset="0"/>
            </a:endParaRPr>
          </a:p>
        </p:txBody>
      </p:sp>
      <p:grpSp>
        <p:nvGrpSpPr>
          <p:cNvPr id="38" name="Group 37">
            <a:extLst>
              <a:ext uri="{FF2B5EF4-FFF2-40B4-BE49-F238E27FC236}">
                <a16:creationId xmlns:a16="http://schemas.microsoft.com/office/drawing/2014/main" id="{30AA0357-030B-C3B8-426F-BAB6101622CE}"/>
              </a:ext>
            </a:extLst>
          </p:cNvPr>
          <p:cNvGrpSpPr/>
          <p:nvPr/>
        </p:nvGrpSpPr>
        <p:grpSpPr>
          <a:xfrm>
            <a:off x="6286500" y="1485900"/>
            <a:ext cx="5232427" cy="3723602"/>
            <a:chOff x="6286500" y="1390590"/>
            <a:chExt cx="5232427" cy="3723602"/>
          </a:xfrm>
        </p:grpSpPr>
        <p:grpSp>
          <p:nvGrpSpPr>
            <p:cNvPr id="59" name="Group 58">
              <a:extLst>
                <a:ext uri="{FF2B5EF4-FFF2-40B4-BE49-F238E27FC236}">
                  <a16:creationId xmlns:a16="http://schemas.microsoft.com/office/drawing/2014/main" id="{B6EBDCFD-2FE8-96F1-1998-F2370CC92224}"/>
                </a:ext>
              </a:extLst>
            </p:cNvPr>
            <p:cNvGrpSpPr/>
            <p:nvPr/>
          </p:nvGrpSpPr>
          <p:grpSpPr>
            <a:xfrm>
              <a:off x="7354645" y="1853901"/>
              <a:ext cx="3779520" cy="328115"/>
              <a:chOff x="7354645" y="1853901"/>
              <a:chExt cx="3779520" cy="328115"/>
            </a:xfrm>
          </p:grpSpPr>
          <p:sp>
            <p:nvSpPr>
              <p:cNvPr id="56" name="Freeform 55">
                <a:extLst>
                  <a:ext uri="{FF2B5EF4-FFF2-40B4-BE49-F238E27FC236}">
                    <a16:creationId xmlns:a16="http://schemas.microsoft.com/office/drawing/2014/main" id="{CFFA5BD8-6A1D-50E9-1699-A9058585EFB6}"/>
                  </a:ext>
                </a:extLst>
              </p:cNvPr>
              <p:cNvSpPr/>
              <p:nvPr/>
            </p:nvSpPr>
            <p:spPr bwMode="auto">
              <a:xfrm>
                <a:off x="7407630" y="1878316"/>
                <a:ext cx="3320890" cy="303700"/>
              </a:xfrm>
              <a:custGeom>
                <a:avLst/>
                <a:gdLst>
                  <a:gd name="connsiteX0" fmla="*/ 0 w 3320890"/>
                  <a:gd name="connsiteY0" fmla="*/ 0 h 303700"/>
                  <a:gd name="connsiteX1" fmla="*/ 0 w 3320890"/>
                  <a:gd name="connsiteY1" fmla="*/ 42914 h 303700"/>
                  <a:gd name="connsiteX2" fmla="*/ 62721 w 3320890"/>
                  <a:gd name="connsiteY2" fmla="*/ 42914 h 303700"/>
                  <a:gd name="connsiteX3" fmla="*/ 62721 w 3320890"/>
                  <a:gd name="connsiteY3" fmla="*/ 89129 h 303700"/>
                  <a:gd name="connsiteX4" fmla="*/ 99033 w 3320890"/>
                  <a:gd name="connsiteY4" fmla="*/ 89129 h 303700"/>
                  <a:gd name="connsiteX5" fmla="*/ 99033 w 3320890"/>
                  <a:gd name="connsiteY5" fmla="*/ 155151 h 303700"/>
                  <a:gd name="connsiteX6" fmla="*/ 168356 w 3320890"/>
                  <a:gd name="connsiteY6" fmla="*/ 155151 h 303700"/>
                  <a:gd name="connsiteX7" fmla="*/ 168356 w 3320890"/>
                  <a:gd name="connsiteY7" fmla="*/ 237678 h 303700"/>
                  <a:gd name="connsiteX8" fmla="*/ 247582 w 3320890"/>
                  <a:gd name="connsiteY8" fmla="*/ 237678 h 303700"/>
                  <a:gd name="connsiteX9" fmla="*/ 247582 w 3320890"/>
                  <a:gd name="connsiteY9" fmla="*/ 303700 h 303700"/>
                  <a:gd name="connsiteX10" fmla="*/ 3320890 w 3320890"/>
                  <a:gd name="connsiteY10" fmla="*/ 303700 h 30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0890" h="303700">
                    <a:moveTo>
                      <a:pt x="0" y="0"/>
                    </a:moveTo>
                    <a:lnTo>
                      <a:pt x="0" y="42914"/>
                    </a:lnTo>
                    <a:lnTo>
                      <a:pt x="62721" y="42914"/>
                    </a:lnTo>
                    <a:lnTo>
                      <a:pt x="62721" y="89129"/>
                    </a:lnTo>
                    <a:lnTo>
                      <a:pt x="99033" y="89129"/>
                    </a:lnTo>
                    <a:lnTo>
                      <a:pt x="99033" y="155151"/>
                    </a:lnTo>
                    <a:lnTo>
                      <a:pt x="168356" y="155151"/>
                    </a:lnTo>
                    <a:lnTo>
                      <a:pt x="168356" y="237678"/>
                    </a:lnTo>
                    <a:lnTo>
                      <a:pt x="247582" y="237678"/>
                    </a:lnTo>
                    <a:lnTo>
                      <a:pt x="247582" y="303700"/>
                    </a:lnTo>
                    <a:lnTo>
                      <a:pt x="3320890" y="303700"/>
                    </a:lnTo>
                  </a:path>
                </a:pathLst>
              </a:custGeom>
              <a:noFill/>
              <a:ln w="28575">
                <a:solidFill>
                  <a:srgbClr val="015873"/>
                </a:solidFill>
                <a:miter lim="800000"/>
                <a:headEnd/>
                <a:tailEnd/>
              </a:ln>
            </p:spPr>
            <p:txBody>
              <a:bodyPr rtlCol="0" anchor="ctr"/>
              <a:lstStyle/>
              <a:p>
                <a:pPr algn="ctr"/>
                <a:endParaRPr lang="en-US" dirty="0"/>
              </a:p>
            </p:txBody>
          </p:sp>
          <p:sp>
            <p:nvSpPr>
              <p:cNvPr id="57" name="Freeform 56">
                <a:extLst>
                  <a:ext uri="{FF2B5EF4-FFF2-40B4-BE49-F238E27FC236}">
                    <a16:creationId xmlns:a16="http://schemas.microsoft.com/office/drawing/2014/main" id="{1FF7F82B-3D99-DC44-F3F8-64A58E10265E}"/>
                  </a:ext>
                </a:extLst>
              </p:cNvPr>
              <p:cNvSpPr/>
              <p:nvPr/>
            </p:nvSpPr>
            <p:spPr bwMode="auto">
              <a:xfrm>
                <a:off x="7354645" y="1853901"/>
                <a:ext cx="3779520" cy="308386"/>
              </a:xfrm>
              <a:custGeom>
                <a:avLst/>
                <a:gdLst>
                  <a:gd name="connsiteX0" fmla="*/ 0 w 3779520"/>
                  <a:gd name="connsiteY0" fmla="*/ 0 h 308386"/>
                  <a:gd name="connsiteX1" fmla="*/ 50202 w 3779520"/>
                  <a:gd name="connsiteY1" fmla="*/ 0 h 308386"/>
                  <a:gd name="connsiteX2" fmla="*/ 50202 w 3779520"/>
                  <a:gd name="connsiteY2" fmla="*/ 150607 h 308386"/>
                  <a:gd name="connsiteX3" fmla="*/ 200809 w 3779520"/>
                  <a:gd name="connsiteY3" fmla="*/ 150607 h 308386"/>
                  <a:gd name="connsiteX4" fmla="*/ 200809 w 3779520"/>
                  <a:gd name="connsiteY4" fmla="*/ 222325 h 308386"/>
                  <a:gd name="connsiteX5" fmla="*/ 243840 w 3779520"/>
                  <a:gd name="connsiteY5" fmla="*/ 222325 h 308386"/>
                  <a:gd name="connsiteX6" fmla="*/ 243840 w 3779520"/>
                  <a:gd name="connsiteY6" fmla="*/ 308386 h 308386"/>
                  <a:gd name="connsiteX7" fmla="*/ 3779520 w 3779520"/>
                  <a:gd name="connsiteY7" fmla="*/ 308386 h 308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79520" h="308386">
                    <a:moveTo>
                      <a:pt x="0" y="0"/>
                    </a:moveTo>
                    <a:lnTo>
                      <a:pt x="50202" y="0"/>
                    </a:lnTo>
                    <a:lnTo>
                      <a:pt x="50202" y="150607"/>
                    </a:lnTo>
                    <a:lnTo>
                      <a:pt x="200809" y="150607"/>
                    </a:lnTo>
                    <a:lnTo>
                      <a:pt x="200809" y="222325"/>
                    </a:lnTo>
                    <a:lnTo>
                      <a:pt x="243840" y="222325"/>
                    </a:lnTo>
                    <a:lnTo>
                      <a:pt x="243840" y="308386"/>
                    </a:lnTo>
                    <a:lnTo>
                      <a:pt x="3779520" y="308386"/>
                    </a:lnTo>
                  </a:path>
                </a:pathLst>
              </a:custGeom>
              <a:noFill/>
              <a:ln w="28575">
                <a:solidFill>
                  <a:srgbClr val="E1471D"/>
                </a:solidFill>
                <a:miter lim="800000"/>
                <a:headEnd/>
                <a:tailEnd/>
              </a:ln>
            </p:spPr>
            <p:txBody>
              <a:bodyPr rtlCol="0" anchor="ctr"/>
              <a:lstStyle/>
              <a:p>
                <a:pPr algn="ctr"/>
                <a:endParaRPr lang="en-US" dirty="0"/>
              </a:p>
            </p:txBody>
          </p:sp>
        </p:grpSp>
        <p:grpSp>
          <p:nvGrpSpPr>
            <p:cNvPr id="114" name="Group 113">
              <a:extLst>
                <a:ext uri="{FF2B5EF4-FFF2-40B4-BE49-F238E27FC236}">
                  <a16:creationId xmlns:a16="http://schemas.microsoft.com/office/drawing/2014/main" id="{AE461A59-8D61-5B0E-13E5-DA3E4D5D93D1}"/>
                </a:ext>
              </a:extLst>
            </p:cNvPr>
            <p:cNvGrpSpPr/>
            <p:nvPr/>
          </p:nvGrpSpPr>
          <p:grpSpPr>
            <a:xfrm>
              <a:off x="7462564" y="1943930"/>
              <a:ext cx="4056363" cy="632677"/>
              <a:chOff x="7462564" y="1943930"/>
              <a:chExt cx="4056363" cy="632677"/>
            </a:xfrm>
          </p:grpSpPr>
          <p:sp>
            <p:nvSpPr>
              <p:cNvPr id="15" name="TextBox 14">
                <a:extLst>
                  <a:ext uri="{FF2B5EF4-FFF2-40B4-BE49-F238E27FC236}">
                    <a16:creationId xmlns:a16="http://schemas.microsoft.com/office/drawing/2014/main" id="{F33B3722-22B6-A976-EFC5-56AD9F3D84E0}"/>
                  </a:ext>
                </a:extLst>
              </p:cNvPr>
              <p:cNvSpPr txBox="1"/>
              <p:nvPr/>
            </p:nvSpPr>
            <p:spPr bwMode="auto">
              <a:xfrm>
                <a:off x="10337827" y="2238053"/>
                <a:ext cx="1181100" cy="338554"/>
              </a:xfrm>
              <a:prstGeom prst="rect">
                <a:avLst/>
              </a:prstGeom>
              <a:noFill/>
              <a:ln>
                <a:noFill/>
              </a:ln>
            </p:spPr>
            <p:txBody>
              <a:bodyPr wrap="square" rtlCol="0">
                <a:spAutoFit/>
              </a:bodyPr>
              <a:lstStyle/>
              <a:p>
                <a:pPr>
                  <a:lnSpc>
                    <a:spcPct val="100000"/>
                  </a:lnSpc>
                  <a:spcBef>
                    <a:spcPct val="50000"/>
                  </a:spcBef>
                  <a:spcAft>
                    <a:spcPct val="0"/>
                  </a:spcAft>
                  <a:buClrTx/>
                  <a:buFontTx/>
                  <a:buNone/>
                </a:pPr>
                <a:r>
                  <a:rPr lang="en-US" sz="1600" b="1" dirty="0">
                    <a:solidFill>
                      <a:srgbClr val="015873"/>
                    </a:solidFill>
                    <a:latin typeface="Calibri" panose="020F0502020204030204" pitchFamily="34" charset="0"/>
                  </a:rPr>
                  <a:t>HIV-</a:t>
                </a:r>
                <a:endParaRPr lang="en-US" sz="1600" b="1" baseline="30000" dirty="0">
                  <a:solidFill>
                    <a:srgbClr val="015873"/>
                  </a:solidFill>
                  <a:latin typeface="Calibri" panose="020F0502020204030204" pitchFamily="34" charset="0"/>
                </a:endParaRPr>
              </a:p>
            </p:txBody>
          </p:sp>
          <p:sp>
            <p:nvSpPr>
              <p:cNvPr id="58" name="TextBox 57">
                <a:extLst>
                  <a:ext uri="{FF2B5EF4-FFF2-40B4-BE49-F238E27FC236}">
                    <a16:creationId xmlns:a16="http://schemas.microsoft.com/office/drawing/2014/main" id="{7F0344BD-AF0B-5400-3D6A-4203FDAEC7F1}"/>
                  </a:ext>
                </a:extLst>
              </p:cNvPr>
              <p:cNvSpPr txBox="1"/>
              <p:nvPr/>
            </p:nvSpPr>
            <p:spPr bwMode="auto">
              <a:xfrm>
                <a:off x="7696418" y="199110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60" name="TextBox 59">
                <a:extLst>
                  <a:ext uri="{FF2B5EF4-FFF2-40B4-BE49-F238E27FC236}">
                    <a16:creationId xmlns:a16="http://schemas.microsoft.com/office/drawing/2014/main" id="{1CCDEB25-CEAA-7BED-D10B-9F4461AD2991}"/>
                  </a:ext>
                </a:extLst>
              </p:cNvPr>
              <p:cNvSpPr txBox="1"/>
              <p:nvPr/>
            </p:nvSpPr>
            <p:spPr bwMode="auto">
              <a:xfrm>
                <a:off x="7462564" y="198047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E1471D"/>
                    </a:solidFill>
                    <a:latin typeface="Calibri" panose="020F0502020204030204" pitchFamily="34" charset="0"/>
                  </a:rPr>
                  <a:t>+</a:t>
                </a:r>
              </a:p>
            </p:txBody>
          </p:sp>
          <p:sp>
            <p:nvSpPr>
              <p:cNvPr id="61" name="TextBox 60">
                <a:extLst>
                  <a:ext uri="{FF2B5EF4-FFF2-40B4-BE49-F238E27FC236}">
                    <a16:creationId xmlns:a16="http://schemas.microsoft.com/office/drawing/2014/main" id="{F26A6E42-C750-8641-4FC4-FC01C7E982BD}"/>
                  </a:ext>
                </a:extLst>
              </p:cNvPr>
              <p:cNvSpPr txBox="1"/>
              <p:nvPr/>
            </p:nvSpPr>
            <p:spPr bwMode="auto">
              <a:xfrm>
                <a:off x="7498459" y="194393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64" name="TextBox 63">
                <a:extLst>
                  <a:ext uri="{FF2B5EF4-FFF2-40B4-BE49-F238E27FC236}">
                    <a16:creationId xmlns:a16="http://schemas.microsoft.com/office/drawing/2014/main" id="{E55E804D-6ABE-CACE-A930-09DEBD9B6EE6}"/>
                  </a:ext>
                </a:extLst>
              </p:cNvPr>
              <p:cNvSpPr txBox="1"/>
              <p:nvPr/>
            </p:nvSpPr>
            <p:spPr bwMode="auto">
              <a:xfrm>
                <a:off x="7875766" y="198632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65" name="TextBox 64">
                <a:extLst>
                  <a:ext uri="{FF2B5EF4-FFF2-40B4-BE49-F238E27FC236}">
                    <a16:creationId xmlns:a16="http://schemas.microsoft.com/office/drawing/2014/main" id="{93B4F2A9-5490-212D-C20A-2E0C59D93EAE}"/>
                  </a:ext>
                </a:extLst>
              </p:cNvPr>
              <p:cNvSpPr txBox="1"/>
              <p:nvPr/>
            </p:nvSpPr>
            <p:spPr bwMode="auto">
              <a:xfrm>
                <a:off x="10956891" y="197951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E1471D"/>
                    </a:solidFill>
                    <a:latin typeface="Calibri" panose="020F0502020204030204" pitchFamily="34" charset="0"/>
                  </a:rPr>
                  <a:t>+</a:t>
                </a:r>
              </a:p>
            </p:txBody>
          </p:sp>
          <p:sp>
            <p:nvSpPr>
              <p:cNvPr id="66" name="TextBox 65">
                <a:extLst>
                  <a:ext uri="{FF2B5EF4-FFF2-40B4-BE49-F238E27FC236}">
                    <a16:creationId xmlns:a16="http://schemas.microsoft.com/office/drawing/2014/main" id="{5FF1129D-CA2A-906B-FE5A-4AFE3D0F29ED}"/>
                  </a:ext>
                </a:extLst>
              </p:cNvPr>
              <p:cNvSpPr txBox="1"/>
              <p:nvPr/>
            </p:nvSpPr>
            <p:spPr bwMode="auto">
              <a:xfrm>
                <a:off x="7850523" y="198972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67" name="TextBox 66">
                <a:extLst>
                  <a:ext uri="{FF2B5EF4-FFF2-40B4-BE49-F238E27FC236}">
                    <a16:creationId xmlns:a16="http://schemas.microsoft.com/office/drawing/2014/main" id="{39D2176D-50A4-BE3E-EFB0-7E5EECA36CBC}"/>
                  </a:ext>
                </a:extLst>
              </p:cNvPr>
              <p:cNvSpPr txBox="1"/>
              <p:nvPr/>
            </p:nvSpPr>
            <p:spPr bwMode="auto">
              <a:xfrm>
                <a:off x="7995682" y="198264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E1471D"/>
                    </a:solidFill>
                    <a:latin typeface="Calibri" panose="020F0502020204030204" pitchFamily="34" charset="0"/>
                  </a:rPr>
                  <a:t>+</a:t>
                </a:r>
              </a:p>
            </p:txBody>
          </p:sp>
          <p:sp>
            <p:nvSpPr>
              <p:cNvPr id="68" name="TextBox 67">
                <a:extLst>
                  <a:ext uri="{FF2B5EF4-FFF2-40B4-BE49-F238E27FC236}">
                    <a16:creationId xmlns:a16="http://schemas.microsoft.com/office/drawing/2014/main" id="{B17C5AF5-58C0-3EF6-B4B9-31B35693CFF4}"/>
                  </a:ext>
                </a:extLst>
              </p:cNvPr>
              <p:cNvSpPr txBox="1"/>
              <p:nvPr/>
            </p:nvSpPr>
            <p:spPr bwMode="auto">
              <a:xfrm>
                <a:off x="7826724" y="198742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69" name="TextBox 68">
                <a:extLst>
                  <a:ext uri="{FF2B5EF4-FFF2-40B4-BE49-F238E27FC236}">
                    <a16:creationId xmlns:a16="http://schemas.microsoft.com/office/drawing/2014/main" id="{F71284A4-21DE-2387-4AAF-F24232F4A245}"/>
                  </a:ext>
                </a:extLst>
              </p:cNvPr>
              <p:cNvSpPr txBox="1"/>
              <p:nvPr/>
            </p:nvSpPr>
            <p:spPr bwMode="auto">
              <a:xfrm>
                <a:off x="10586421" y="198569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71" name="TextBox 70">
                <a:extLst>
                  <a:ext uri="{FF2B5EF4-FFF2-40B4-BE49-F238E27FC236}">
                    <a16:creationId xmlns:a16="http://schemas.microsoft.com/office/drawing/2014/main" id="{6F6D0A82-387E-0071-F1B5-D2A5B6959C39}"/>
                  </a:ext>
                </a:extLst>
              </p:cNvPr>
              <p:cNvSpPr txBox="1"/>
              <p:nvPr/>
            </p:nvSpPr>
            <p:spPr bwMode="auto">
              <a:xfrm>
                <a:off x="10374670" y="199301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72" name="TextBox 71">
                <a:extLst>
                  <a:ext uri="{FF2B5EF4-FFF2-40B4-BE49-F238E27FC236}">
                    <a16:creationId xmlns:a16="http://schemas.microsoft.com/office/drawing/2014/main" id="{85D7A266-E862-A18E-18E9-88BA8F3B95C2}"/>
                  </a:ext>
                </a:extLst>
              </p:cNvPr>
              <p:cNvSpPr txBox="1"/>
              <p:nvPr/>
            </p:nvSpPr>
            <p:spPr bwMode="auto">
              <a:xfrm>
                <a:off x="10027230" y="197739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E1471D"/>
                    </a:solidFill>
                    <a:latin typeface="Calibri" panose="020F0502020204030204" pitchFamily="34" charset="0"/>
                  </a:rPr>
                  <a:t>+</a:t>
                </a:r>
              </a:p>
            </p:txBody>
          </p:sp>
          <p:sp>
            <p:nvSpPr>
              <p:cNvPr id="73" name="TextBox 72">
                <a:extLst>
                  <a:ext uri="{FF2B5EF4-FFF2-40B4-BE49-F238E27FC236}">
                    <a16:creationId xmlns:a16="http://schemas.microsoft.com/office/drawing/2014/main" id="{43976FBD-F991-0CEC-BE36-E18A6499D755}"/>
                  </a:ext>
                </a:extLst>
              </p:cNvPr>
              <p:cNvSpPr txBox="1"/>
              <p:nvPr/>
            </p:nvSpPr>
            <p:spPr bwMode="auto">
              <a:xfrm>
                <a:off x="10105000" y="199301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70" name="TextBox 69">
                <a:extLst>
                  <a:ext uri="{FF2B5EF4-FFF2-40B4-BE49-F238E27FC236}">
                    <a16:creationId xmlns:a16="http://schemas.microsoft.com/office/drawing/2014/main" id="{DBF7FF9D-45FB-4875-CDEC-926D08E8507E}"/>
                  </a:ext>
                </a:extLst>
              </p:cNvPr>
              <p:cNvSpPr txBox="1"/>
              <p:nvPr/>
            </p:nvSpPr>
            <p:spPr bwMode="auto">
              <a:xfrm>
                <a:off x="10346713" y="197086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E1471D"/>
                    </a:solidFill>
                    <a:latin typeface="Calibri" panose="020F0502020204030204" pitchFamily="34" charset="0"/>
                  </a:rPr>
                  <a:t>+</a:t>
                </a:r>
              </a:p>
            </p:txBody>
          </p:sp>
          <p:sp>
            <p:nvSpPr>
              <p:cNvPr id="74" name="TextBox 73">
                <a:extLst>
                  <a:ext uri="{FF2B5EF4-FFF2-40B4-BE49-F238E27FC236}">
                    <a16:creationId xmlns:a16="http://schemas.microsoft.com/office/drawing/2014/main" id="{1089B34E-F143-B8C2-41A6-4A26E260C210}"/>
                  </a:ext>
                </a:extLst>
              </p:cNvPr>
              <p:cNvSpPr txBox="1"/>
              <p:nvPr/>
            </p:nvSpPr>
            <p:spPr bwMode="auto">
              <a:xfrm>
                <a:off x="9970452" y="199301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76" name="TextBox 75">
                <a:extLst>
                  <a:ext uri="{FF2B5EF4-FFF2-40B4-BE49-F238E27FC236}">
                    <a16:creationId xmlns:a16="http://schemas.microsoft.com/office/drawing/2014/main" id="{3B75AECC-902C-B3B4-2740-B9F206191BD8}"/>
                  </a:ext>
                </a:extLst>
              </p:cNvPr>
              <p:cNvSpPr txBox="1"/>
              <p:nvPr/>
            </p:nvSpPr>
            <p:spPr bwMode="auto">
              <a:xfrm>
                <a:off x="9564807" y="198429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77" name="TextBox 76">
                <a:extLst>
                  <a:ext uri="{FF2B5EF4-FFF2-40B4-BE49-F238E27FC236}">
                    <a16:creationId xmlns:a16="http://schemas.microsoft.com/office/drawing/2014/main" id="{E8DB8541-0F95-69FE-4797-2337D560004E}"/>
                  </a:ext>
                </a:extLst>
              </p:cNvPr>
              <p:cNvSpPr txBox="1"/>
              <p:nvPr/>
            </p:nvSpPr>
            <p:spPr bwMode="auto">
              <a:xfrm>
                <a:off x="9945270" y="197739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E1471D"/>
                    </a:solidFill>
                    <a:latin typeface="Calibri" panose="020F0502020204030204" pitchFamily="34" charset="0"/>
                  </a:rPr>
                  <a:t>+</a:t>
                </a:r>
              </a:p>
            </p:txBody>
          </p:sp>
          <p:sp>
            <p:nvSpPr>
              <p:cNvPr id="78" name="TextBox 77">
                <a:extLst>
                  <a:ext uri="{FF2B5EF4-FFF2-40B4-BE49-F238E27FC236}">
                    <a16:creationId xmlns:a16="http://schemas.microsoft.com/office/drawing/2014/main" id="{E99CBF09-3575-A80C-6598-490E6FF5280D}"/>
                  </a:ext>
                </a:extLst>
              </p:cNvPr>
              <p:cNvSpPr txBox="1"/>
              <p:nvPr/>
            </p:nvSpPr>
            <p:spPr bwMode="auto">
              <a:xfrm>
                <a:off x="9450682" y="198514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79" name="TextBox 78">
                <a:extLst>
                  <a:ext uri="{FF2B5EF4-FFF2-40B4-BE49-F238E27FC236}">
                    <a16:creationId xmlns:a16="http://schemas.microsoft.com/office/drawing/2014/main" id="{3F9E54C7-987B-DA20-397B-6E90D3B64BA1}"/>
                  </a:ext>
                </a:extLst>
              </p:cNvPr>
              <p:cNvSpPr txBox="1"/>
              <p:nvPr/>
            </p:nvSpPr>
            <p:spPr bwMode="auto">
              <a:xfrm>
                <a:off x="9579545" y="1986111"/>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80" name="TextBox 79">
                <a:extLst>
                  <a:ext uri="{FF2B5EF4-FFF2-40B4-BE49-F238E27FC236}">
                    <a16:creationId xmlns:a16="http://schemas.microsoft.com/office/drawing/2014/main" id="{F8B1DA99-35CE-E70C-87FD-D3B78676B627}"/>
                  </a:ext>
                </a:extLst>
              </p:cNvPr>
              <p:cNvSpPr txBox="1"/>
              <p:nvPr/>
            </p:nvSpPr>
            <p:spPr bwMode="auto">
              <a:xfrm>
                <a:off x="9421776" y="198754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81" name="TextBox 80">
                <a:extLst>
                  <a:ext uri="{FF2B5EF4-FFF2-40B4-BE49-F238E27FC236}">
                    <a16:creationId xmlns:a16="http://schemas.microsoft.com/office/drawing/2014/main" id="{5401024F-AC54-7C44-A854-4E0C1B5FC683}"/>
                  </a:ext>
                </a:extLst>
              </p:cNvPr>
              <p:cNvSpPr txBox="1"/>
              <p:nvPr/>
            </p:nvSpPr>
            <p:spPr bwMode="auto">
              <a:xfrm>
                <a:off x="9619838" y="198554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82" name="TextBox 81">
                <a:extLst>
                  <a:ext uri="{FF2B5EF4-FFF2-40B4-BE49-F238E27FC236}">
                    <a16:creationId xmlns:a16="http://schemas.microsoft.com/office/drawing/2014/main" id="{574D7BDE-1164-3DD5-B9A5-595809354981}"/>
                  </a:ext>
                </a:extLst>
              </p:cNvPr>
              <p:cNvSpPr txBox="1"/>
              <p:nvPr/>
            </p:nvSpPr>
            <p:spPr bwMode="auto">
              <a:xfrm>
                <a:off x="9492440" y="1986111"/>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83" name="TextBox 82">
                <a:extLst>
                  <a:ext uri="{FF2B5EF4-FFF2-40B4-BE49-F238E27FC236}">
                    <a16:creationId xmlns:a16="http://schemas.microsoft.com/office/drawing/2014/main" id="{29E28FCD-0B49-1A1D-3BA4-45B5B6DD6C32}"/>
                  </a:ext>
                </a:extLst>
              </p:cNvPr>
              <p:cNvSpPr txBox="1"/>
              <p:nvPr/>
            </p:nvSpPr>
            <p:spPr bwMode="auto">
              <a:xfrm>
                <a:off x="9383674" y="199064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84" name="TextBox 83">
                <a:extLst>
                  <a:ext uri="{FF2B5EF4-FFF2-40B4-BE49-F238E27FC236}">
                    <a16:creationId xmlns:a16="http://schemas.microsoft.com/office/drawing/2014/main" id="{EAD936B8-78C8-4225-733D-6B0A7B286E55}"/>
                  </a:ext>
                </a:extLst>
              </p:cNvPr>
              <p:cNvSpPr txBox="1"/>
              <p:nvPr/>
            </p:nvSpPr>
            <p:spPr bwMode="auto">
              <a:xfrm>
                <a:off x="9272751" y="198429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85" name="TextBox 84">
                <a:extLst>
                  <a:ext uri="{FF2B5EF4-FFF2-40B4-BE49-F238E27FC236}">
                    <a16:creationId xmlns:a16="http://schemas.microsoft.com/office/drawing/2014/main" id="{2FAD3CD2-8F21-81BC-7392-4869E8421406}"/>
                  </a:ext>
                </a:extLst>
              </p:cNvPr>
              <p:cNvSpPr txBox="1"/>
              <p:nvPr/>
            </p:nvSpPr>
            <p:spPr bwMode="auto">
              <a:xfrm>
                <a:off x="9079486" y="1992639"/>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86" name="TextBox 85">
                <a:extLst>
                  <a:ext uri="{FF2B5EF4-FFF2-40B4-BE49-F238E27FC236}">
                    <a16:creationId xmlns:a16="http://schemas.microsoft.com/office/drawing/2014/main" id="{F7B60C96-CA61-240F-6DA9-6A009F02C026}"/>
                  </a:ext>
                </a:extLst>
              </p:cNvPr>
              <p:cNvSpPr txBox="1"/>
              <p:nvPr/>
            </p:nvSpPr>
            <p:spPr bwMode="auto">
              <a:xfrm>
                <a:off x="8849122" y="199431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87" name="TextBox 86">
                <a:extLst>
                  <a:ext uri="{FF2B5EF4-FFF2-40B4-BE49-F238E27FC236}">
                    <a16:creationId xmlns:a16="http://schemas.microsoft.com/office/drawing/2014/main" id="{74B42EB5-2276-8AC2-D666-183F577F0812}"/>
                  </a:ext>
                </a:extLst>
              </p:cNvPr>
              <p:cNvSpPr txBox="1"/>
              <p:nvPr/>
            </p:nvSpPr>
            <p:spPr bwMode="auto">
              <a:xfrm>
                <a:off x="9135540" y="199064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88" name="TextBox 87">
                <a:extLst>
                  <a:ext uri="{FF2B5EF4-FFF2-40B4-BE49-F238E27FC236}">
                    <a16:creationId xmlns:a16="http://schemas.microsoft.com/office/drawing/2014/main" id="{57126633-79FA-1DF0-6ECC-D373EE16F3BF}"/>
                  </a:ext>
                </a:extLst>
              </p:cNvPr>
              <p:cNvSpPr txBox="1"/>
              <p:nvPr/>
            </p:nvSpPr>
            <p:spPr bwMode="auto">
              <a:xfrm>
                <a:off x="8941677" y="198754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89" name="TextBox 88">
                <a:extLst>
                  <a:ext uri="{FF2B5EF4-FFF2-40B4-BE49-F238E27FC236}">
                    <a16:creationId xmlns:a16="http://schemas.microsoft.com/office/drawing/2014/main" id="{95835F54-C040-6C27-35C7-0FFD457CF82E}"/>
                  </a:ext>
                </a:extLst>
              </p:cNvPr>
              <p:cNvSpPr txBox="1"/>
              <p:nvPr/>
            </p:nvSpPr>
            <p:spPr bwMode="auto">
              <a:xfrm>
                <a:off x="9158440" y="198906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90" name="TextBox 89">
                <a:extLst>
                  <a:ext uri="{FF2B5EF4-FFF2-40B4-BE49-F238E27FC236}">
                    <a16:creationId xmlns:a16="http://schemas.microsoft.com/office/drawing/2014/main" id="{ABFB7312-A91E-BF89-941D-75A99B93B2EC}"/>
                  </a:ext>
                </a:extLst>
              </p:cNvPr>
              <p:cNvSpPr txBox="1"/>
              <p:nvPr/>
            </p:nvSpPr>
            <p:spPr bwMode="auto">
              <a:xfrm>
                <a:off x="8602999" y="199503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91" name="TextBox 90">
                <a:extLst>
                  <a:ext uri="{FF2B5EF4-FFF2-40B4-BE49-F238E27FC236}">
                    <a16:creationId xmlns:a16="http://schemas.microsoft.com/office/drawing/2014/main" id="{283A91AD-CBAE-A3AB-EEB0-42A1B373A203}"/>
                  </a:ext>
                </a:extLst>
              </p:cNvPr>
              <p:cNvSpPr txBox="1"/>
              <p:nvPr/>
            </p:nvSpPr>
            <p:spPr bwMode="auto">
              <a:xfrm>
                <a:off x="9186618" y="1982729"/>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E1471D"/>
                    </a:solidFill>
                    <a:latin typeface="Calibri" panose="020F0502020204030204" pitchFamily="34" charset="0"/>
                  </a:rPr>
                  <a:t>+</a:t>
                </a:r>
              </a:p>
            </p:txBody>
          </p:sp>
          <p:sp>
            <p:nvSpPr>
              <p:cNvPr id="92" name="TextBox 91">
                <a:extLst>
                  <a:ext uri="{FF2B5EF4-FFF2-40B4-BE49-F238E27FC236}">
                    <a16:creationId xmlns:a16="http://schemas.microsoft.com/office/drawing/2014/main" id="{4FCC9529-1B09-BB53-F276-FAD1FC6265BF}"/>
                  </a:ext>
                </a:extLst>
              </p:cNvPr>
              <p:cNvSpPr txBox="1"/>
              <p:nvPr/>
            </p:nvSpPr>
            <p:spPr bwMode="auto">
              <a:xfrm>
                <a:off x="9241530" y="1974009"/>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E1471D"/>
                    </a:solidFill>
                    <a:latin typeface="Calibri" panose="020F0502020204030204" pitchFamily="34" charset="0"/>
                  </a:rPr>
                  <a:t>+</a:t>
                </a:r>
              </a:p>
            </p:txBody>
          </p:sp>
          <p:sp>
            <p:nvSpPr>
              <p:cNvPr id="93" name="TextBox 92">
                <a:extLst>
                  <a:ext uri="{FF2B5EF4-FFF2-40B4-BE49-F238E27FC236}">
                    <a16:creationId xmlns:a16="http://schemas.microsoft.com/office/drawing/2014/main" id="{DB6C1841-627B-EFA3-507D-816CF57A66F3}"/>
                  </a:ext>
                </a:extLst>
              </p:cNvPr>
              <p:cNvSpPr txBox="1"/>
              <p:nvPr/>
            </p:nvSpPr>
            <p:spPr bwMode="auto">
              <a:xfrm>
                <a:off x="9509923" y="198047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E1471D"/>
                    </a:solidFill>
                    <a:latin typeface="Calibri" panose="020F0502020204030204" pitchFamily="34" charset="0"/>
                  </a:rPr>
                  <a:t>+</a:t>
                </a:r>
              </a:p>
            </p:txBody>
          </p:sp>
          <p:sp>
            <p:nvSpPr>
              <p:cNvPr id="95" name="TextBox 94">
                <a:extLst>
                  <a:ext uri="{FF2B5EF4-FFF2-40B4-BE49-F238E27FC236}">
                    <a16:creationId xmlns:a16="http://schemas.microsoft.com/office/drawing/2014/main" id="{C4AFD4F3-334B-1115-5CEC-C5448269F4BF}"/>
                  </a:ext>
                </a:extLst>
              </p:cNvPr>
              <p:cNvSpPr txBox="1"/>
              <p:nvPr/>
            </p:nvSpPr>
            <p:spPr bwMode="auto">
              <a:xfrm>
                <a:off x="8656832" y="1986111"/>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97" name="TextBox 96">
                <a:extLst>
                  <a:ext uri="{FF2B5EF4-FFF2-40B4-BE49-F238E27FC236}">
                    <a16:creationId xmlns:a16="http://schemas.microsoft.com/office/drawing/2014/main" id="{2DE0672D-5F61-2A2A-B025-AA8A068F98BC}"/>
                  </a:ext>
                </a:extLst>
              </p:cNvPr>
              <p:cNvSpPr txBox="1"/>
              <p:nvPr/>
            </p:nvSpPr>
            <p:spPr bwMode="auto">
              <a:xfrm>
                <a:off x="8678132" y="198765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99" name="TextBox 98">
                <a:extLst>
                  <a:ext uri="{FF2B5EF4-FFF2-40B4-BE49-F238E27FC236}">
                    <a16:creationId xmlns:a16="http://schemas.microsoft.com/office/drawing/2014/main" id="{D5665A09-AE49-3139-1EA9-DD568EC34F28}"/>
                  </a:ext>
                </a:extLst>
              </p:cNvPr>
              <p:cNvSpPr txBox="1"/>
              <p:nvPr/>
            </p:nvSpPr>
            <p:spPr bwMode="auto">
              <a:xfrm>
                <a:off x="8742521" y="199431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101" name="TextBox 100">
                <a:extLst>
                  <a:ext uri="{FF2B5EF4-FFF2-40B4-BE49-F238E27FC236}">
                    <a16:creationId xmlns:a16="http://schemas.microsoft.com/office/drawing/2014/main" id="{2DEE7959-9069-70CA-B750-74B1143AAD53}"/>
                  </a:ext>
                </a:extLst>
              </p:cNvPr>
              <p:cNvSpPr txBox="1"/>
              <p:nvPr/>
            </p:nvSpPr>
            <p:spPr bwMode="auto">
              <a:xfrm>
                <a:off x="8762844" y="199494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102" name="TextBox 101">
                <a:extLst>
                  <a:ext uri="{FF2B5EF4-FFF2-40B4-BE49-F238E27FC236}">
                    <a16:creationId xmlns:a16="http://schemas.microsoft.com/office/drawing/2014/main" id="{BFFCBFCE-E889-026F-2A9A-EE8EC5B23B6D}"/>
                  </a:ext>
                </a:extLst>
              </p:cNvPr>
              <p:cNvSpPr txBox="1"/>
              <p:nvPr/>
            </p:nvSpPr>
            <p:spPr bwMode="auto">
              <a:xfrm>
                <a:off x="8412300" y="198813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103" name="TextBox 102">
                <a:extLst>
                  <a:ext uri="{FF2B5EF4-FFF2-40B4-BE49-F238E27FC236}">
                    <a16:creationId xmlns:a16="http://schemas.microsoft.com/office/drawing/2014/main" id="{9B786422-51D2-32A2-0010-DE0E80CC2BCC}"/>
                  </a:ext>
                </a:extLst>
              </p:cNvPr>
              <p:cNvSpPr txBox="1"/>
              <p:nvPr/>
            </p:nvSpPr>
            <p:spPr bwMode="auto">
              <a:xfrm>
                <a:off x="8489217" y="198802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104" name="TextBox 103">
                <a:extLst>
                  <a:ext uri="{FF2B5EF4-FFF2-40B4-BE49-F238E27FC236}">
                    <a16:creationId xmlns:a16="http://schemas.microsoft.com/office/drawing/2014/main" id="{B7621F6B-77F5-57CE-DD8B-C1F347469B19}"/>
                  </a:ext>
                </a:extLst>
              </p:cNvPr>
              <p:cNvSpPr txBox="1"/>
              <p:nvPr/>
            </p:nvSpPr>
            <p:spPr bwMode="auto">
              <a:xfrm>
                <a:off x="8558830" y="1994301"/>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105" name="TextBox 104">
                <a:extLst>
                  <a:ext uri="{FF2B5EF4-FFF2-40B4-BE49-F238E27FC236}">
                    <a16:creationId xmlns:a16="http://schemas.microsoft.com/office/drawing/2014/main" id="{66A17B98-1AF3-87AA-6848-7A80EEE22E28}"/>
                  </a:ext>
                </a:extLst>
              </p:cNvPr>
              <p:cNvSpPr txBox="1"/>
              <p:nvPr/>
            </p:nvSpPr>
            <p:spPr bwMode="auto">
              <a:xfrm>
                <a:off x="8047643" y="1993639"/>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106" name="TextBox 105">
                <a:extLst>
                  <a:ext uri="{FF2B5EF4-FFF2-40B4-BE49-F238E27FC236}">
                    <a16:creationId xmlns:a16="http://schemas.microsoft.com/office/drawing/2014/main" id="{F66BF22F-1E7A-03F7-D4C6-4073A6B65747}"/>
                  </a:ext>
                </a:extLst>
              </p:cNvPr>
              <p:cNvSpPr txBox="1"/>
              <p:nvPr/>
            </p:nvSpPr>
            <p:spPr bwMode="auto">
              <a:xfrm>
                <a:off x="7969126" y="199041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107" name="TextBox 106">
                <a:extLst>
                  <a:ext uri="{FF2B5EF4-FFF2-40B4-BE49-F238E27FC236}">
                    <a16:creationId xmlns:a16="http://schemas.microsoft.com/office/drawing/2014/main" id="{AAD1EE6F-1A25-5F1F-1BF8-073B61E272C4}"/>
                  </a:ext>
                </a:extLst>
              </p:cNvPr>
              <p:cNvSpPr txBox="1"/>
              <p:nvPr/>
            </p:nvSpPr>
            <p:spPr bwMode="auto">
              <a:xfrm>
                <a:off x="8120683" y="199850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108" name="TextBox 107">
                <a:extLst>
                  <a:ext uri="{FF2B5EF4-FFF2-40B4-BE49-F238E27FC236}">
                    <a16:creationId xmlns:a16="http://schemas.microsoft.com/office/drawing/2014/main" id="{6D10750E-25BC-BAC7-9549-749EEEBA6001}"/>
                  </a:ext>
                </a:extLst>
              </p:cNvPr>
              <p:cNvSpPr txBox="1"/>
              <p:nvPr/>
            </p:nvSpPr>
            <p:spPr bwMode="auto">
              <a:xfrm>
                <a:off x="8098628" y="1995179"/>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109" name="TextBox 108">
                <a:extLst>
                  <a:ext uri="{FF2B5EF4-FFF2-40B4-BE49-F238E27FC236}">
                    <a16:creationId xmlns:a16="http://schemas.microsoft.com/office/drawing/2014/main" id="{4E166CB8-C7EA-4772-6EE8-30CECE888EDC}"/>
                  </a:ext>
                </a:extLst>
              </p:cNvPr>
              <p:cNvSpPr txBox="1"/>
              <p:nvPr/>
            </p:nvSpPr>
            <p:spPr bwMode="auto">
              <a:xfrm>
                <a:off x="8309390" y="198729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110" name="TextBox 109">
                <a:extLst>
                  <a:ext uri="{FF2B5EF4-FFF2-40B4-BE49-F238E27FC236}">
                    <a16:creationId xmlns:a16="http://schemas.microsoft.com/office/drawing/2014/main" id="{1440E872-1134-A66F-15E0-48872446B2E1}"/>
                  </a:ext>
                </a:extLst>
              </p:cNvPr>
              <p:cNvSpPr txBox="1"/>
              <p:nvPr/>
            </p:nvSpPr>
            <p:spPr bwMode="auto">
              <a:xfrm>
                <a:off x="8377489" y="198940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111" name="TextBox 110">
                <a:extLst>
                  <a:ext uri="{FF2B5EF4-FFF2-40B4-BE49-F238E27FC236}">
                    <a16:creationId xmlns:a16="http://schemas.microsoft.com/office/drawing/2014/main" id="{C2851DC9-9A87-B9BA-FDE6-ED1EEBADEB04}"/>
                  </a:ext>
                </a:extLst>
              </p:cNvPr>
              <p:cNvSpPr txBox="1"/>
              <p:nvPr/>
            </p:nvSpPr>
            <p:spPr bwMode="auto">
              <a:xfrm>
                <a:off x="8168175" y="1998851"/>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113" name="TextBox 112">
                <a:extLst>
                  <a:ext uri="{FF2B5EF4-FFF2-40B4-BE49-F238E27FC236}">
                    <a16:creationId xmlns:a16="http://schemas.microsoft.com/office/drawing/2014/main" id="{5865CC14-FE66-A97C-87A9-C56E9079F0BA}"/>
                  </a:ext>
                </a:extLst>
              </p:cNvPr>
              <p:cNvSpPr txBox="1"/>
              <p:nvPr/>
            </p:nvSpPr>
            <p:spPr bwMode="auto">
              <a:xfrm>
                <a:off x="8211733" y="1992099"/>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grpSp>
        <p:sp>
          <p:nvSpPr>
            <p:cNvPr id="12" name="TextBox 11">
              <a:extLst>
                <a:ext uri="{FF2B5EF4-FFF2-40B4-BE49-F238E27FC236}">
                  <a16:creationId xmlns:a16="http://schemas.microsoft.com/office/drawing/2014/main" id="{B07169ED-574D-7D67-2C13-1868B576F553}"/>
                </a:ext>
              </a:extLst>
            </p:cNvPr>
            <p:cNvSpPr txBox="1"/>
            <p:nvPr/>
          </p:nvSpPr>
          <p:spPr bwMode="auto">
            <a:xfrm>
              <a:off x="8115300" y="3034725"/>
              <a:ext cx="29001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600" b="1" dirty="0">
                  <a:solidFill>
                    <a:srgbClr val="015873"/>
                  </a:solidFill>
                  <a:latin typeface="Calibri" panose="020F0502020204030204" pitchFamily="34" charset="0"/>
                </a:rPr>
                <a:t>HIV- (n = 85)    </a:t>
              </a:r>
              <a:r>
                <a:rPr lang="en-US" sz="1600" b="0" dirty="0">
                  <a:solidFill>
                    <a:schemeClr val="bg1"/>
                  </a:solidFill>
                  <a:latin typeface="Calibri" panose="020F0502020204030204" pitchFamily="34" charset="0"/>
                </a:rPr>
                <a:t>84.5 (74.8-90.7) </a:t>
              </a:r>
            </a:p>
            <a:p>
              <a:pPr algn="l">
                <a:lnSpc>
                  <a:spcPct val="100000"/>
                </a:lnSpc>
                <a:spcBef>
                  <a:spcPts val="0"/>
                </a:spcBef>
                <a:spcAft>
                  <a:spcPct val="0"/>
                </a:spcAft>
                <a:buClrTx/>
                <a:buFontTx/>
                <a:buNone/>
              </a:pPr>
              <a:r>
                <a:rPr lang="en-US" sz="1600" b="1" dirty="0">
                  <a:solidFill>
                    <a:srgbClr val="E1471D"/>
                  </a:solidFill>
                  <a:latin typeface="Calibri" panose="020F0502020204030204" pitchFamily="34" charset="0"/>
                </a:rPr>
                <a:t>HIV+ (n = 28)   </a:t>
              </a:r>
              <a:r>
                <a:rPr lang="en-US" sz="1600" b="0" dirty="0">
                  <a:solidFill>
                    <a:schemeClr val="bg1"/>
                  </a:solidFill>
                  <a:latin typeface="Calibri" panose="020F0502020204030204" pitchFamily="34" charset="0"/>
                </a:rPr>
                <a:t>84.9 (64.5-94.0)</a:t>
              </a:r>
            </a:p>
          </p:txBody>
        </p:sp>
        <p:sp>
          <p:nvSpPr>
            <p:cNvPr id="13" name="TextBox 12">
              <a:extLst>
                <a:ext uri="{FF2B5EF4-FFF2-40B4-BE49-F238E27FC236}">
                  <a16:creationId xmlns:a16="http://schemas.microsoft.com/office/drawing/2014/main" id="{E40A283C-ADFC-055A-180E-7E5C8E898C1B}"/>
                </a:ext>
              </a:extLst>
            </p:cNvPr>
            <p:cNvSpPr txBox="1"/>
            <p:nvPr/>
          </p:nvSpPr>
          <p:spPr bwMode="auto">
            <a:xfrm>
              <a:off x="8266895" y="1390590"/>
              <a:ext cx="18351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EFS by HIV Status</a:t>
              </a:r>
            </a:p>
          </p:txBody>
        </p:sp>
        <p:sp>
          <p:nvSpPr>
            <p:cNvPr id="3" name="TextBox 2">
              <a:extLst>
                <a:ext uri="{FF2B5EF4-FFF2-40B4-BE49-F238E27FC236}">
                  <a16:creationId xmlns:a16="http://schemas.microsoft.com/office/drawing/2014/main" id="{A97A4084-5A5A-0E05-E1B5-7AF81C59227C}"/>
                </a:ext>
              </a:extLst>
            </p:cNvPr>
            <p:cNvSpPr txBox="1"/>
            <p:nvPr/>
          </p:nvSpPr>
          <p:spPr bwMode="auto">
            <a:xfrm rot="16200000">
              <a:off x="6383832" y="2691622"/>
              <a:ext cx="874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EFS (%)</a:t>
              </a:r>
            </a:p>
          </p:txBody>
        </p:sp>
        <p:sp>
          <p:nvSpPr>
            <p:cNvPr id="14" name="TextBox 13">
              <a:extLst>
                <a:ext uri="{FF2B5EF4-FFF2-40B4-BE49-F238E27FC236}">
                  <a16:creationId xmlns:a16="http://schemas.microsoft.com/office/drawing/2014/main" id="{B71B4500-EC4D-6B61-17E5-3353F09B1596}"/>
                </a:ext>
              </a:extLst>
            </p:cNvPr>
            <p:cNvSpPr txBox="1"/>
            <p:nvPr/>
          </p:nvSpPr>
          <p:spPr bwMode="auto">
            <a:xfrm>
              <a:off x="10325100" y="1752600"/>
              <a:ext cx="1181100" cy="338554"/>
            </a:xfrm>
            <a:prstGeom prst="rect">
              <a:avLst/>
            </a:prstGeom>
            <a:noFill/>
            <a:ln>
              <a:noFill/>
            </a:ln>
          </p:spPr>
          <p:txBody>
            <a:bodyPr wrap="square" rtlCol="0">
              <a:spAutoFit/>
            </a:bodyPr>
            <a:lstStyle/>
            <a:p>
              <a:pPr>
                <a:lnSpc>
                  <a:spcPct val="100000"/>
                </a:lnSpc>
                <a:spcBef>
                  <a:spcPct val="50000"/>
                </a:spcBef>
                <a:spcAft>
                  <a:spcPct val="0"/>
                </a:spcAft>
                <a:buClrTx/>
                <a:buFontTx/>
                <a:buNone/>
              </a:pPr>
              <a:r>
                <a:rPr lang="en-US" sz="1600" b="1" dirty="0">
                  <a:solidFill>
                    <a:srgbClr val="E1471D"/>
                  </a:solidFill>
                  <a:latin typeface="Calibri" panose="020F0502020204030204" pitchFamily="34" charset="0"/>
                </a:rPr>
                <a:t>HIV+</a:t>
              </a:r>
              <a:endParaRPr lang="en-US" sz="1600" b="1" baseline="30000" dirty="0">
                <a:solidFill>
                  <a:srgbClr val="E1471D"/>
                </a:solidFill>
                <a:latin typeface="Calibri" panose="020F0502020204030204" pitchFamily="34" charset="0"/>
              </a:endParaRPr>
            </a:p>
          </p:txBody>
        </p:sp>
        <p:sp>
          <p:nvSpPr>
            <p:cNvPr id="16" name="TextBox 15">
              <a:extLst>
                <a:ext uri="{FF2B5EF4-FFF2-40B4-BE49-F238E27FC236}">
                  <a16:creationId xmlns:a16="http://schemas.microsoft.com/office/drawing/2014/main" id="{54ADCB5E-B10F-07DD-68BF-5B9DFB6CD673}"/>
                </a:ext>
              </a:extLst>
            </p:cNvPr>
            <p:cNvSpPr txBox="1"/>
            <p:nvPr/>
          </p:nvSpPr>
          <p:spPr bwMode="auto">
            <a:xfrm>
              <a:off x="8572500" y="4267200"/>
              <a:ext cx="1449967"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a:t>
              </a:r>
              <a:endParaRPr lang="en-US" sz="1600" b="1" baseline="30000" dirty="0">
                <a:solidFill>
                  <a:schemeClr val="bg1"/>
                </a:solidFill>
                <a:latin typeface="Calibri" panose="020F0502020204030204" pitchFamily="34" charset="0"/>
              </a:endParaRPr>
            </a:p>
          </p:txBody>
        </p:sp>
        <p:sp>
          <p:nvSpPr>
            <p:cNvPr id="17" name="TextBox 16">
              <a:extLst>
                <a:ext uri="{FF2B5EF4-FFF2-40B4-BE49-F238E27FC236}">
                  <a16:creationId xmlns:a16="http://schemas.microsoft.com/office/drawing/2014/main" id="{109C4BC1-94F4-E444-A747-6BC0D1900981}"/>
                </a:ext>
              </a:extLst>
            </p:cNvPr>
            <p:cNvSpPr txBox="1"/>
            <p:nvPr/>
          </p:nvSpPr>
          <p:spPr bwMode="auto">
            <a:xfrm>
              <a:off x="6286500" y="4151579"/>
              <a:ext cx="985370" cy="523220"/>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400" b="1" dirty="0">
                  <a:solidFill>
                    <a:schemeClr val="bg1"/>
                  </a:solidFill>
                  <a:latin typeface="Calibri" panose="020F0502020204030204" pitchFamily="34" charset="0"/>
                </a:rPr>
                <a:t>Patients </a:t>
              </a:r>
            </a:p>
            <a:p>
              <a:pPr algn="r">
                <a:lnSpc>
                  <a:spcPct val="100000"/>
                </a:lnSpc>
                <a:spcBef>
                  <a:spcPts val="0"/>
                </a:spcBef>
                <a:spcAft>
                  <a:spcPct val="0"/>
                </a:spcAft>
                <a:buClrTx/>
                <a:buFontTx/>
                <a:buNone/>
              </a:pPr>
              <a:r>
                <a:rPr lang="en-US" sz="1400" b="1" dirty="0">
                  <a:solidFill>
                    <a:schemeClr val="bg1"/>
                  </a:solidFill>
                  <a:latin typeface="Calibri" panose="020F0502020204030204" pitchFamily="34" charset="0"/>
                </a:rPr>
                <a:t>at Risk, n</a:t>
              </a:r>
            </a:p>
          </p:txBody>
        </p:sp>
        <p:sp>
          <p:nvSpPr>
            <p:cNvPr id="18" name="TextBox 17">
              <a:extLst>
                <a:ext uri="{FF2B5EF4-FFF2-40B4-BE49-F238E27FC236}">
                  <a16:creationId xmlns:a16="http://schemas.microsoft.com/office/drawing/2014/main" id="{D6574874-2620-0A3A-0881-FBE3E4EF225F}"/>
                </a:ext>
              </a:extLst>
            </p:cNvPr>
            <p:cNvSpPr txBox="1"/>
            <p:nvPr/>
          </p:nvSpPr>
          <p:spPr bwMode="auto">
            <a:xfrm>
              <a:off x="6625408" y="4590972"/>
              <a:ext cx="646462" cy="523220"/>
            </a:xfrm>
            <a:prstGeom prst="rect">
              <a:avLst/>
            </a:prstGeom>
            <a:noFill/>
            <a:ln>
              <a:noFill/>
            </a:ln>
          </p:spPr>
          <p:txBody>
            <a:bodyPr wrap="square" rtlCol="0">
              <a:spAutoFit/>
            </a:bodyPr>
            <a:lstStyle/>
            <a:p>
              <a:pPr algn="r">
                <a:lnSpc>
                  <a:spcPct val="100000"/>
                </a:lnSpc>
                <a:spcBef>
                  <a:spcPct val="50000"/>
                </a:spcBef>
                <a:spcAft>
                  <a:spcPct val="0"/>
                </a:spcAft>
                <a:buClrTx/>
                <a:buFontTx/>
                <a:buNone/>
              </a:pPr>
              <a:r>
                <a:rPr lang="en-US" sz="1400" b="1" dirty="0">
                  <a:solidFill>
                    <a:schemeClr val="accent1"/>
                  </a:solidFill>
                  <a:latin typeface="Calibri" panose="020F0502020204030204" pitchFamily="34" charset="0"/>
                </a:rPr>
                <a:t>HIV-</a:t>
              </a:r>
              <a:br>
                <a:rPr lang="en-US" sz="1400" b="1" dirty="0">
                  <a:solidFill>
                    <a:schemeClr val="accent1"/>
                  </a:solidFill>
                  <a:latin typeface="Calibri" panose="020F0502020204030204" pitchFamily="34" charset="0"/>
                </a:rPr>
              </a:br>
              <a:r>
                <a:rPr lang="en-US" sz="1400" b="1" dirty="0">
                  <a:solidFill>
                    <a:schemeClr val="accent3"/>
                  </a:solidFill>
                  <a:latin typeface="Calibri" panose="020F0502020204030204" pitchFamily="34" charset="0"/>
                </a:rPr>
                <a:t>HIV+</a:t>
              </a:r>
              <a:endParaRPr lang="en-US" sz="1400" b="1" baseline="30000" dirty="0">
                <a:solidFill>
                  <a:schemeClr val="accent3"/>
                </a:solidFill>
                <a:latin typeface="Calibri" panose="020F0502020204030204" pitchFamily="34" charset="0"/>
              </a:endParaRPr>
            </a:p>
          </p:txBody>
        </p:sp>
        <p:sp>
          <p:nvSpPr>
            <p:cNvPr id="19" name="TextBox 18">
              <a:extLst>
                <a:ext uri="{FF2B5EF4-FFF2-40B4-BE49-F238E27FC236}">
                  <a16:creationId xmlns:a16="http://schemas.microsoft.com/office/drawing/2014/main" id="{7848D00E-54C4-3F18-0AF3-BE1473DB8B30}"/>
                </a:ext>
              </a:extLst>
            </p:cNvPr>
            <p:cNvSpPr txBox="1"/>
            <p:nvPr/>
          </p:nvSpPr>
          <p:spPr bwMode="auto">
            <a:xfrm>
              <a:off x="7200900" y="4583501"/>
              <a:ext cx="395570" cy="523220"/>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85</a:t>
              </a:r>
              <a:br>
                <a:rPr lang="en-US" sz="1400" dirty="0">
                  <a:solidFill>
                    <a:schemeClr val="accent3"/>
                  </a:solidFill>
                  <a:latin typeface="Calibri" panose="020F0502020204030204" pitchFamily="34" charset="0"/>
                </a:rPr>
              </a:br>
              <a:r>
                <a:rPr lang="en-US" sz="1400" dirty="0">
                  <a:solidFill>
                    <a:schemeClr val="accent3"/>
                  </a:solidFill>
                  <a:latin typeface="Calibri" panose="020F0502020204030204" pitchFamily="34" charset="0"/>
                </a:rPr>
                <a:t>28</a:t>
              </a:r>
              <a:endParaRPr lang="en-US" sz="1400" baseline="30000" dirty="0">
                <a:solidFill>
                  <a:schemeClr val="accent3"/>
                </a:solidFill>
                <a:latin typeface="Calibri" panose="020F0502020204030204" pitchFamily="34" charset="0"/>
              </a:endParaRPr>
            </a:p>
          </p:txBody>
        </p:sp>
        <p:sp>
          <p:nvSpPr>
            <p:cNvPr id="20" name="TextBox 19">
              <a:extLst>
                <a:ext uri="{FF2B5EF4-FFF2-40B4-BE49-F238E27FC236}">
                  <a16:creationId xmlns:a16="http://schemas.microsoft.com/office/drawing/2014/main" id="{24DA17BC-E5CE-784B-A5F7-E5B88F49E96E}"/>
                </a:ext>
              </a:extLst>
            </p:cNvPr>
            <p:cNvSpPr txBox="1"/>
            <p:nvPr/>
          </p:nvSpPr>
          <p:spPr bwMode="auto">
            <a:xfrm>
              <a:off x="7938465" y="4583501"/>
              <a:ext cx="395570" cy="523220"/>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65</a:t>
              </a:r>
              <a:br>
                <a:rPr lang="en-US" sz="1400" dirty="0">
                  <a:solidFill>
                    <a:schemeClr val="accent3"/>
                  </a:solidFill>
                  <a:latin typeface="Calibri" panose="020F0502020204030204" pitchFamily="34" charset="0"/>
                </a:rPr>
              </a:br>
              <a:r>
                <a:rPr lang="en-US" sz="1400" dirty="0">
                  <a:solidFill>
                    <a:schemeClr val="accent3"/>
                  </a:solidFill>
                  <a:latin typeface="Calibri" panose="020F0502020204030204" pitchFamily="34" charset="0"/>
                </a:rPr>
                <a:t>20</a:t>
              </a:r>
              <a:endParaRPr lang="en-US" sz="1400" baseline="30000" dirty="0">
                <a:solidFill>
                  <a:schemeClr val="accent3"/>
                </a:solidFill>
                <a:latin typeface="Calibri" panose="020F0502020204030204" pitchFamily="34" charset="0"/>
              </a:endParaRPr>
            </a:p>
          </p:txBody>
        </p:sp>
        <p:sp>
          <p:nvSpPr>
            <p:cNvPr id="21" name="TextBox 20">
              <a:extLst>
                <a:ext uri="{FF2B5EF4-FFF2-40B4-BE49-F238E27FC236}">
                  <a16:creationId xmlns:a16="http://schemas.microsoft.com/office/drawing/2014/main" id="{C96D4E22-E9F2-C28C-CEFE-21616E08EAB9}"/>
                </a:ext>
              </a:extLst>
            </p:cNvPr>
            <p:cNvSpPr txBox="1"/>
            <p:nvPr/>
          </p:nvSpPr>
          <p:spPr bwMode="auto">
            <a:xfrm>
              <a:off x="8661938" y="4583501"/>
              <a:ext cx="395570" cy="523220"/>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35</a:t>
              </a:r>
              <a:br>
                <a:rPr lang="en-US" sz="1400" dirty="0">
                  <a:solidFill>
                    <a:schemeClr val="accent3"/>
                  </a:solidFill>
                  <a:latin typeface="Calibri" panose="020F0502020204030204" pitchFamily="34" charset="0"/>
                </a:rPr>
              </a:br>
              <a:r>
                <a:rPr lang="en-US" sz="1400" dirty="0">
                  <a:solidFill>
                    <a:schemeClr val="accent3"/>
                  </a:solidFill>
                  <a:latin typeface="Calibri" panose="020F0502020204030204" pitchFamily="34" charset="0"/>
                </a:rPr>
                <a:t>13</a:t>
              </a:r>
              <a:endParaRPr lang="en-US" sz="1400" baseline="30000" dirty="0">
                <a:solidFill>
                  <a:schemeClr val="accent3"/>
                </a:solidFill>
                <a:latin typeface="Calibri" panose="020F0502020204030204" pitchFamily="34" charset="0"/>
              </a:endParaRPr>
            </a:p>
          </p:txBody>
        </p:sp>
        <p:sp>
          <p:nvSpPr>
            <p:cNvPr id="22" name="TextBox 21">
              <a:extLst>
                <a:ext uri="{FF2B5EF4-FFF2-40B4-BE49-F238E27FC236}">
                  <a16:creationId xmlns:a16="http://schemas.microsoft.com/office/drawing/2014/main" id="{4CCE50A9-2AE9-6B68-F882-FAD620099DB7}"/>
                </a:ext>
              </a:extLst>
            </p:cNvPr>
            <p:cNvSpPr txBox="1"/>
            <p:nvPr/>
          </p:nvSpPr>
          <p:spPr bwMode="auto">
            <a:xfrm>
              <a:off x="9385411" y="4583501"/>
              <a:ext cx="395570" cy="523220"/>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18</a:t>
              </a:r>
              <a:br>
                <a:rPr lang="en-US" sz="1400" dirty="0">
                  <a:solidFill>
                    <a:schemeClr val="accent3"/>
                  </a:solidFill>
                  <a:latin typeface="Calibri" panose="020F0502020204030204" pitchFamily="34" charset="0"/>
                </a:rPr>
              </a:br>
              <a:r>
                <a:rPr lang="en-US" sz="1400" dirty="0">
                  <a:solidFill>
                    <a:schemeClr val="accent3"/>
                  </a:solidFill>
                  <a:latin typeface="Calibri" panose="020F0502020204030204" pitchFamily="34" charset="0"/>
                </a:rPr>
                <a:t>6</a:t>
              </a:r>
              <a:endParaRPr lang="en-US" sz="1400" baseline="30000" dirty="0">
                <a:solidFill>
                  <a:schemeClr val="accent3"/>
                </a:solidFill>
                <a:latin typeface="Calibri" panose="020F0502020204030204" pitchFamily="34" charset="0"/>
              </a:endParaRPr>
            </a:p>
          </p:txBody>
        </p:sp>
        <p:sp>
          <p:nvSpPr>
            <p:cNvPr id="23" name="TextBox 22">
              <a:extLst>
                <a:ext uri="{FF2B5EF4-FFF2-40B4-BE49-F238E27FC236}">
                  <a16:creationId xmlns:a16="http://schemas.microsoft.com/office/drawing/2014/main" id="{78BC2949-9C19-79EB-6A6F-41B7AB0A3532}"/>
                </a:ext>
              </a:extLst>
            </p:cNvPr>
            <p:cNvSpPr txBox="1"/>
            <p:nvPr/>
          </p:nvSpPr>
          <p:spPr bwMode="auto">
            <a:xfrm>
              <a:off x="10102756" y="4583501"/>
              <a:ext cx="395570" cy="523220"/>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2</a:t>
              </a:r>
              <a:br>
                <a:rPr lang="en-US" sz="1400" dirty="0">
                  <a:solidFill>
                    <a:schemeClr val="accent3"/>
                  </a:solidFill>
                  <a:latin typeface="Calibri" panose="020F0502020204030204" pitchFamily="34" charset="0"/>
                </a:rPr>
              </a:br>
              <a:r>
                <a:rPr lang="en-US" sz="1400" dirty="0">
                  <a:solidFill>
                    <a:schemeClr val="accent3"/>
                  </a:solidFill>
                  <a:latin typeface="Calibri" panose="020F0502020204030204" pitchFamily="34" charset="0"/>
                </a:rPr>
                <a:t>2</a:t>
              </a:r>
              <a:endParaRPr lang="en-US" sz="1400" baseline="30000" dirty="0">
                <a:solidFill>
                  <a:schemeClr val="accent3"/>
                </a:solidFill>
                <a:latin typeface="Calibri" panose="020F0502020204030204" pitchFamily="34" charset="0"/>
              </a:endParaRPr>
            </a:p>
          </p:txBody>
        </p:sp>
        <p:sp>
          <p:nvSpPr>
            <p:cNvPr id="24" name="TextBox 23">
              <a:extLst>
                <a:ext uri="{FF2B5EF4-FFF2-40B4-BE49-F238E27FC236}">
                  <a16:creationId xmlns:a16="http://schemas.microsoft.com/office/drawing/2014/main" id="{764A66E5-A913-9FBB-57DB-970E00ECF6FC}"/>
                </a:ext>
              </a:extLst>
            </p:cNvPr>
            <p:cNvSpPr txBox="1"/>
            <p:nvPr/>
          </p:nvSpPr>
          <p:spPr bwMode="auto">
            <a:xfrm>
              <a:off x="7478404" y="3645909"/>
              <a:ext cx="744237" cy="307777"/>
            </a:xfrm>
            <a:prstGeom prst="rect">
              <a:avLst/>
            </a:prstGeom>
            <a:noFill/>
            <a:ln>
              <a:noFill/>
            </a:ln>
          </p:spPr>
          <p:txBody>
            <a:bodyPr wrap="square" rtlCol="0">
              <a:spAutoFit/>
            </a:bodyPr>
            <a:lstStyle/>
            <a:p>
              <a:pPr>
                <a:lnSpc>
                  <a:spcPct val="100000"/>
                </a:lnSpc>
                <a:spcBef>
                  <a:spcPct val="50000"/>
                </a:spcBef>
                <a:spcAft>
                  <a:spcPct val="0"/>
                </a:spcAft>
                <a:buClrTx/>
                <a:buFontTx/>
                <a:buNone/>
              </a:pPr>
              <a:r>
                <a:rPr lang="en-US" sz="1400" i="1" dirty="0">
                  <a:solidFill>
                    <a:schemeClr val="bg1"/>
                  </a:solidFill>
                  <a:latin typeface="Calibri" panose="020F0502020204030204" pitchFamily="34" charset="0"/>
                </a:rPr>
                <a:t>P </a:t>
              </a:r>
              <a:r>
                <a:rPr lang="en-US" sz="1400" dirty="0">
                  <a:solidFill>
                    <a:schemeClr val="bg1"/>
                  </a:solidFill>
                  <a:latin typeface="Calibri" panose="020F0502020204030204" pitchFamily="34" charset="0"/>
                </a:rPr>
                <a:t>=1.00</a:t>
              </a:r>
              <a:endParaRPr lang="en-US" sz="1400" baseline="30000" dirty="0">
                <a:solidFill>
                  <a:schemeClr val="bg1"/>
                </a:solidFill>
                <a:latin typeface="Calibri" panose="020F0502020204030204" pitchFamily="34" charset="0"/>
              </a:endParaRPr>
            </a:p>
          </p:txBody>
        </p:sp>
        <p:sp>
          <p:nvSpPr>
            <p:cNvPr id="25" name="TextBox 24">
              <a:extLst>
                <a:ext uri="{FF2B5EF4-FFF2-40B4-BE49-F238E27FC236}">
                  <a16:creationId xmlns:a16="http://schemas.microsoft.com/office/drawing/2014/main" id="{448C5D8E-653A-78EB-A51C-D3BFFF1A5478}"/>
                </a:ext>
              </a:extLst>
            </p:cNvPr>
            <p:cNvSpPr txBox="1"/>
            <p:nvPr/>
          </p:nvSpPr>
          <p:spPr bwMode="auto">
            <a:xfrm>
              <a:off x="7190265" y="4035330"/>
              <a:ext cx="395570"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a:t>
              </a:r>
              <a:endParaRPr lang="en-US" sz="1400" baseline="30000" dirty="0">
                <a:solidFill>
                  <a:schemeClr val="bg1"/>
                </a:solidFill>
                <a:latin typeface="Calibri" panose="020F0502020204030204" pitchFamily="34" charset="0"/>
              </a:endParaRPr>
            </a:p>
          </p:txBody>
        </p:sp>
        <p:sp>
          <p:nvSpPr>
            <p:cNvPr id="26" name="TextBox 25">
              <a:extLst>
                <a:ext uri="{FF2B5EF4-FFF2-40B4-BE49-F238E27FC236}">
                  <a16:creationId xmlns:a16="http://schemas.microsoft.com/office/drawing/2014/main" id="{57E9747C-46EC-1AB9-B71D-005428B4561B}"/>
                </a:ext>
              </a:extLst>
            </p:cNvPr>
            <p:cNvSpPr txBox="1"/>
            <p:nvPr/>
          </p:nvSpPr>
          <p:spPr bwMode="auto">
            <a:xfrm>
              <a:off x="7921756" y="4019592"/>
              <a:ext cx="395570"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20</a:t>
              </a:r>
              <a:endParaRPr lang="en-US" sz="1400" baseline="30000" dirty="0">
                <a:solidFill>
                  <a:schemeClr val="bg1"/>
                </a:solidFill>
                <a:latin typeface="Calibri" panose="020F0502020204030204" pitchFamily="34" charset="0"/>
              </a:endParaRPr>
            </a:p>
          </p:txBody>
        </p:sp>
        <p:sp>
          <p:nvSpPr>
            <p:cNvPr id="27" name="TextBox 26">
              <a:extLst>
                <a:ext uri="{FF2B5EF4-FFF2-40B4-BE49-F238E27FC236}">
                  <a16:creationId xmlns:a16="http://schemas.microsoft.com/office/drawing/2014/main" id="{352A9590-C52A-2971-9F6C-87991E0AC782}"/>
                </a:ext>
              </a:extLst>
            </p:cNvPr>
            <p:cNvSpPr txBox="1"/>
            <p:nvPr/>
          </p:nvSpPr>
          <p:spPr bwMode="auto">
            <a:xfrm>
              <a:off x="8632789" y="4022587"/>
              <a:ext cx="395570"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40</a:t>
              </a:r>
              <a:endParaRPr lang="en-US" sz="1400" baseline="30000" dirty="0">
                <a:solidFill>
                  <a:schemeClr val="bg1"/>
                </a:solidFill>
                <a:latin typeface="Calibri" panose="020F0502020204030204" pitchFamily="34" charset="0"/>
              </a:endParaRPr>
            </a:p>
          </p:txBody>
        </p:sp>
        <p:sp>
          <p:nvSpPr>
            <p:cNvPr id="28" name="TextBox 27">
              <a:extLst>
                <a:ext uri="{FF2B5EF4-FFF2-40B4-BE49-F238E27FC236}">
                  <a16:creationId xmlns:a16="http://schemas.microsoft.com/office/drawing/2014/main" id="{DBC1B89D-B2F4-922F-8FFD-0E8FCA0431B1}"/>
                </a:ext>
              </a:extLst>
            </p:cNvPr>
            <p:cNvSpPr txBox="1"/>
            <p:nvPr/>
          </p:nvSpPr>
          <p:spPr bwMode="auto">
            <a:xfrm>
              <a:off x="9358231" y="4018219"/>
              <a:ext cx="395570"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60</a:t>
              </a:r>
              <a:endParaRPr lang="en-US" sz="1400" baseline="30000" dirty="0">
                <a:solidFill>
                  <a:schemeClr val="bg1"/>
                </a:solidFill>
                <a:latin typeface="Calibri" panose="020F0502020204030204" pitchFamily="34" charset="0"/>
              </a:endParaRPr>
            </a:p>
          </p:txBody>
        </p:sp>
        <p:sp>
          <p:nvSpPr>
            <p:cNvPr id="29" name="TextBox 28">
              <a:extLst>
                <a:ext uri="{FF2B5EF4-FFF2-40B4-BE49-F238E27FC236}">
                  <a16:creationId xmlns:a16="http://schemas.microsoft.com/office/drawing/2014/main" id="{927DDED7-90C3-651B-A801-0225D9547EBC}"/>
                </a:ext>
              </a:extLst>
            </p:cNvPr>
            <p:cNvSpPr txBox="1"/>
            <p:nvPr/>
          </p:nvSpPr>
          <p:spPr bwMode="auto">
            <a:xfrm>
              <a:off x="10109750" y="4059255"/>
              <a:ext cx="395570"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80</a:t>
              </a:r>
              <a:endParaRPr lang="en-US" sz="1400" baseline="30000" dirty="0">
                <a:solidFill>
                  <a:schemeClr val="bg1"/>
                </a:solidFill>
                <a:latin typeface="Calibri" panose="020F0502020204030204" pitchFamily="34" charset="0"/>
              </a:endParaRPr>
            </a:p>
          </p:txBody>
        </p:sp>
        <p:sp>
          <p:nvSpPr>
            <p:cNvPr id="30" name="TextBox 29">
              <a:extLst>
                <a:ext uri="{FF2B5EF4-FFF2-40B4-BE49-F238E27FC236}">
                  <a16:creationId xmlns:a16="http://schemas.microsoft.com/office/drawing/2014/main" id="{E935CBC1-9A54-727C-F349-63E59B17711C}"/>
                </a:ext>
              </a:extLst>
            </p:cNvPr>
            <p:cNvSpPr txBox="1"/>
            <p:nvPr/>
          </p:nvSpPr>
          <p:spPr bwMode="auto">
            <a:xfrm>
              <a:off x="10762116" y="4059254"/>
              <a:ext cx="494031"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100</a:t>
              </a:r>
              <a:endParaRPr lang="en-US" sz="1400" baseline="30000" dirty="0">
                <a:solidFill>
                  <a:schemeClr val="bg1"/>
                </a:solidFill>
                <a:latin typeface="Calibri" panose="020F0502020204030204" pitchFamily="34" charset="0"/>
              </a:endParaRPr>
            </a:p>
          </p:txBody>
        </p:sp>
        <p:grpSp>
          <p:nvGrpSpPr>
            <p:cNvPr id="47" name="Group 46">
              <a:extLst>
                <a:ext uri="{FF2B5EF4-FFF2-40B4-BE49-F238E27FC236}">
                  <a16:creationId xmlns:a16="http://schemas.microsoft.com/office/drawing/2014/main" id="{B48586F2-E566-37F1-18F9-BAD877ED30F9}"/>
                </a:ext>
              </a:extLst>
            </p:cNvPr>
            <p:cNvGrpSpPr/>
            <p:nvPr/>
          </p:nvGrpSpPr>
          <p:grpSpPr>
            <a:xfrm>
              <a:off x="6898758" y="1671736"/>
              <a:ext cx="454542" cy="2438924"/>
              <a:chOff x="6898758" y="1671736"/>
              <a:chExt cx="454542" cy="2438924"/>
            </a:xfrm>
          </p:grpSpPr>
          <p:sp>
            <p:nvSpPr>
              <p:cNvPr id="32" name="TextBox 31">
                <a:extLst>
                  <a:ext uri="{FF2B5EF4-FFF2-40B4-BE49-F238E27FC236}">
                    <a16:creationId xmlns:a16="http://schemas.microsoft.com/office/drawing/2014/main" id="{0B6AC337-731B-07F7-9DDA-3A94A09579B6}"/>
                  </a:ext>
                </a:extLst>
              </p:cNvPr>
              <p:cNvSpPr txBox="1"/>
              <p:nvPr/>
            </p:nvSpPr>
            <p:spPr bwMode="auto">
              <a:xfrm>
                <a:off x="7048832" y="3802883"/>
                <a:ext cx="304468" cy="307777"/>
              </a:xfrm>
              <a:prstGeom prst="rect">
                <a:avLst/>
              </a:prstGeom>
              <a:noFill/>
              <a:ln>
                <a:noFill/>
              </a:ln>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a:t>
                </a:r>
                <a:endParaRPr lang="en-US" sz="1400" baseline="30000" dirty="0">
                  <a:solidFill>
                    <a:schemeClr val="bg1"/>
                  </a:solidFill>
                  <a:latin typeface="Calibri" panose="020F0502020204030204" pitchFamily="34" charset="0"/>
                </a:endParaRPr>
              </a:p>
            </p:txBody>
          </p:sp>
          <p:sp>
            <p:nvSpPr>
              <p:cNvPr id="33" name="TextBox 32">
                <a:extLst>
                  <a:ext uri="{FF2B5EF4-FFF2-40B4-BE49-F238E27FC236}">
                    <a16:creationId xmlns:a16="http://schemas.microsoft.com/office/drawing/2014/main" id="{FDE78604-62C3-C95B-8817-C660C0090C9D}"/>
                  </a:ext>
                </a:extLst>
              </p:cNvPr>
              <p:cNvSpPr txBox="1"/>
              <p:nvPr/>
            </p:nvSpPr>
            <p:spPr bwMode="auto">
              <a:xfrm>
                <a:off x="6987855" y="3376652"/>
                <a:ext cx="365445" cy="307777"/>
              </a:xfrm>
              <a:prstGeom prst="rect">
                <a:avLst/>
              </a:prstGeom>
              <a:noFill/>
              <a:ln>
                <a:noFill/>
              </a:ln>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20</a:t>
                </a:r>
                <a:endParaRPr lang="en-US" sz="1400" baseline="30000" dirty="0">
                  <a:solidFill>
                    <a:schemeClr val="bg1"/>
                  </a:solidFill>
                  <a:latin typeface="Calibri" panose="020F0502020204030204" pitchFamily="34" charset="0"/>
                </a:endParaRPr>
              </a:p>
            </p:txBody>
          </p:sp>
          <p:sp>
            <p:nvSpPr>
              <p:cNvPr id="34" name="TextBox 33">
                <a:extLst>
                  <a:ext uri="{FF2B5EF4-FFF2-40B4-BE49-F238E27FC236}">
                    <a16:creationId xmlns:a16="http://schemas.microsoft.com/office/drawing/2014/main" id="{4D767AA3-6EAE-FCCE-AAC5-0A76CCFE0E4E}"/>
                  </a:ext>
                </a:extLst>
              </p:cNvPr>
              <p:cNvSpPr txBox="1"/>
              <p:nvPr/>
            </p:nvSpPr>
            <p:spPr bwMode="auto">
              <a:xfrm>
                <a:off x="6983968" y="2950423"/>
                <a:ext cx="369332" cy="307777"/>
              </a:xfrm>
              <a:prstGeom prst="rect">
                <a:avLst/>
              </a:prstGeom>
              <a:noFill/>
              <a:ln>
                <a:noFill/>
              </a:ln>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40</a:t>
                </a:r>
                <a:endParaRPr lang="en-US" sz="1400" baseline="30000" dirty="0">
                  <a:solidFill>
                    <a:schemeClr val="bg1"/>
                  </a:solidFill>
                  <a:latin typeface="Calibri" panose="020F0502020204030204" pitchFamily="34" charset="0"/>
                </a:endParaRPr>
              </a:p>
            </p:txBody>
          </p:sp>
          <p:sp>
            <p:nvSpPr>
              <p:cNvPr id="35" name="TextBox 34">
                <a:extLst>
                  <a:ext uri="{FF2B5EF4-FFF2-40B4-BE49-F238E27FC236}">
                    <a16:creationId xmlns:a16="http://schemas.microsoft.com/office/drawing/2014/main" id="{BDB04B33-F687-6559-1400-EEDDC6550244}"/>
                  </a:ext>
                </a:extLst>
              </p:cNvPr>
              <p:cNvSpPr txBox="1"/>
              <p:nvPr/>
            </p:nvSpPr>
            <p:spPr bwMode="auto">
              <a:xfrm>
                <a:off x="6949071" y="2524194"/>
                <a:ext cx="404229" cy="307777"/>
              </a:xfrm>
              <a:prstGeom prst="rect">
                <a:avLst/>
              </a:prstGeom>
              <a:noFill/>
              <a:ln>
                <a:noFill/>
              </a:ln>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60</a:t>
                </a:r>
                <a:endParaRPr lang="en-US" sz="1400" baseline="30000" dirty="0">
                  <a:solidFill>
                    <a:schemeClr val="bg1"/>
                  </a:solidFill>
                  <a:latin typeface="Calibri" panose="020F0502020204030204" pitchFamily="34" charset="0"/>
                </a:endParaRPr>
              </a:p>
            </p:txBody>
          </p:sp>
          <p:sp>
            <p:nvSpPr>
              <p:cNvPr id="36" name="TextBox 35">
                <a:extLst>
                  <a:ext uri="{FF2B5EF4-FFF2-40B4-BE49-F238E27FC236}">
                    <a16:creationId xmlns:a16="http://schemas.microsoft.com/office/drawing/2014/main" id="{73B3C408-E4D6-9777-D371-F6CD62A8382D}"/>
                  </a:ext>
                </a:extLst>
              </p:cNvPr>
              <p:cNvSpPr txBox="1"/>
              <p:nvPr/>
            </p:nvSpPr>
            <p:spPr bwMode="auto">
              <a:xfrm>
                <a:off x="6983968" y="2097965"/>
                <a:ext cx="369332" cy="307777"/>
              </a:xfrm>
              <a:prstGeom prst="rect">
                <a:avLst/>
              </a:prstGeom>
              <a:noFill/>
              <a:ln>
                <a:noFill/>
              </a:ln>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80</a:t>
                </a:r>
                <a:endParaRPr lang="en-US" sz="1400" baseline="30000" dirty="0">
                  <a:solidFill>
                    <a:schemeClr val="bg1"/>
                  </a:solidFill>
                  <a:latin typeface="Calibri" panose="020F0502020204030204" pitchFamily="34" charset="0"/>
                </a:endParaRPr>
              </a:p>
            </p:txBody>
          </p:sp>
          <p:sp>
            <p:nvSpPr>
              <p:cNvPr id="37" name="TextBox 36">
                <a:extLst>
                  <a:ext uri="{FF2B5EF4-FFF2-40B4-BE49-F238E27FC236}">
                    <a16:creationId xmlns:a16="http://schemas.microsoft.com/office/drawing/2014/main" id="{A5A999ED-839A-F7E6-FD29-1B825E17B01B}"/>
                  </a:ext>
                </a:extLst>
              </p:cNvPr>
              <p:cNvSpPr txBox="1"/>
              <p:nvPr/>
            </p:nvSpPr>
            <p:spPr bwMode="auto">
              <a:xfrm>
                <a:off x="6898758" y="1671736"/>
                <a:ext cx="454542" cy="307777"/>
              </a:xfrm>
              <a:prstGeom prst="rect">
                <a:avLst/>
              </a:prstGeom>
              <a:noFill/>
              <a:ln>
                <a:noFill/>
              </a:ln>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100</a:t>
                </a:r>
                <a:endParaRPr lang="en-US" sz="1400" baseline="30000" dirty="0">
                  <a:solidFill>
                    <a:schemeClr val="bg1"/>
                  </a:solidFill>
                  <a:latin typeface="Calibri" panose="020F0502020204030204" pitchFamily="34" charset="0"/>
                </a:endParaRPr>
              </a:p>
            </p:txBody>
          </p:sp>
        </p:grpSp>
        <p:grpSp>
          <p:nvGrpSpPr>
            <p:cNvPr id="46" name="Group 45">
              <a:extLst>
                <a:ext uri="{FF2B5EF4-FFF2-40B4-BE49-F238E27FC236}">
                  <a16:creationId xmlns:a16="http://schemas.microsoft.com/office/drawing/2014/main" id="{1F4EBE51-6187-11BA-9365-3138272E618D}"/>
                </a:ext>
              </a:extLst>
            </p:cNvPr>
            <p:cNvGrpSpPr/>
            <p:nvPr/>
          </p:nvGrpSpPr>
          <p:grpSpPr>
            <a:xfrm>
              <a:off x="7294134" y="1819275"/>
              <a:ext cx="4100941" cy="2152650"/>
              <a:chOff x="7294134" y="1819275"/>
              <a:chExt cx="4100941" cy="2152650"/>
            </a:xfrm>
          </p:grpSpPr>
          <p:sp>
            <p:nvSpPr>
              <p:cNvPr id="31" name="Freeform 30">
                <a:extLst>
                  <a:ext uri="{FF2B5EF4-FFF2-40B4-BE49-F238E27FC236}">
                    <a16:creationId xmlns:a16="http://schemas.microsoft.com/office/drawing/2014/main" id="{B5D6ECBB-768D-2067-C0F8-F3E2279CD1D0}"/>
                  </a:ext>
                </a:extLst>
              </p:cNvPr>
              <p:cNvSpPr/>
              <p:nvPr/>
            </p:nvSpPr>
            <p:spPr bwMode="auto">
              <a:xfrm>
                <a:off x="7381875" y="1825625"/>
                <a:ext cx="4013200" cy="2146300"/>
              </a:xfrm>
              <a:custGeom>
                <a:avLst/>
                <a:gdLst>
                  <a:gd name="connsiteX0" fmla="*/ 0 w 4013200"/>
                  <a:gd name="connsiteY0" fmla="*/ 0 h 2146300"/>
                  <a:gd name="connsiteX1" fmla="*/ 0 w 4013200"/>
                  <a:gd name="connsiteY1" fmla="*/ 2146300 h 2146300"/>
                  <a:gd name="connsiteX2" fmla="*/ 4013200 w 4013200"/>
                  <a:gd name="connsiteY2" fmla="*/ 2146300 h 2146300"/>
                </a:gdLst>
                <a:ahLst/>
                <a:cxnLst>
                  <a:cxn ang="0">
                    <a:pos x="connsiteX0" y="connsiteY0"/>
                  </a:cxn>
                  <a:cxn ang="0">
                    <a:pos x="connsiteX1" y="connsiteY1"/>
                  </a:cxn>
                  <a:cxn ang="0">
                    <a:pos x="connsiteX2" y="connsiteY2"/>
                  </a:cxn>
                </a:cxnLst>
                <a:rect l="l" t="t" r="r" b="b"/>
                <a:pathLst>
                  <a:path w="4013200" h="2146300">
                    <a:moveTo>
                      <a:pt x="0" y="0"/>
                    </a:moveTo>
                    <a:lnTo>
                      <a:pt x="0" y="2146300"/>
                    </a:lnTo>
                    <a:lnTo>
                      <a:pt x="4013200" y="2146300"/>
                    </a:lnTo>
                  </a:path>
                </a:pathLst>
              </a:custGeom>
              <a:noFill/>
              <a:ln w="28575">
                <a:solidFill>
                  <a:schemeClr val="bg1"/>
                </a:solidFill>
                <a:miter lim="800000"/>
                <a:headEnd/>
                <a:tailEnd/>
              </a:ln>
            </p:spPr>
            <p:txBody>
              <a:bodyPr rtlCol="0" anchor="ctr"/>
              <a:lstStyle/>
              <a:p>
                <a:pPr algn="ctr"/>
                <a:endParaRPr lang="en-US" dirty="0"/>
              </a:p>
            </p:txBody>
          </p:sp>
          <p:grpSp>
            <p:nvGrpSpPr>
              <p:cNvPr id="45" name="Group 44">
                <a:extLst>
                  <a:ext uri="{FF2B5EF4-FFF2-40B4-BE49-F238E27FC236}">
                    <a16:creationId xmlns:a16="http://schemas.microsoft.com/office/drawing/2014/main" id="{EAACAE68-02B4-A2E3-E598-26B394D74086}"/>
                  </a:ext>
                </a:extLst>
              </p:cNvPr>
              <p:cNvGrpSpPr/>
              <p:nvPr/>
            </p:nvGrpSpPr>
            <p:grpSpPr>
              <a:xfrm>
                <a:off x="7294134" y="1819275"/>
                <a:ext cx="94323" cy="2143125"/>
                <a:chOff x="7294134" y="1819275"/>
                <a:chExt cx="94323" cy="2143125"/>
              </a:xfrm>
            </p:grpSpPr>
            <p:cxnSp>
              <p:nvCxnSpPr>
                <p:cNvPr id="39" name="Straight Connector 38">
                  <a:extLst>
                    <a:ext uri="{FF2B5EF4-FFF2-40B4-BE49-F238E27FC236}">
                      <a16:creationId xmlns:a16="http://schemas.microsoft.com/office/drawing/2014/main" id="{6CF9F9D7-55C9-5B94-107C-547ECF165865}"/>
                    </a:ext>
                  </a:extLst>
                </p:cNvPr>
                <p:cNvCxnSpPr>
                  <a:cxnSpLocks/>
                </p:cNvCxnSpPr>
                <p:nvPr/>
              </p:nvCxnSpPr>
              <p:spPr bwMode="auto">
                <a:xfrm>
                  <a:off x="7294134" y="1819275"/>
                  <a:ext cx="94323"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27527BA1-55A1-3D87-CBE4-01356C251C57}"/>
                    </a:ext>
                  </a:extLst>
                </p:cNvPr>
                <p:cNvCxnSpPr>
                  <a:cxnSpLocks/>
                </p:cNvCxnSpPr>
                <p:nvPr/>
              </p:nvCxnSpPr>
              <p:spPr bwMode="auto">
                <a:xfrm>
                  <a:off x="7294134" y="2247900"/>
                  <a:ext cx="94323"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3AFFFD25-6011-4076-D5C9-9FEAD87093DB}"/>
                    </a:ext>
                  </a:extLst>
                </p:cNvPr>
                <p:cNvCxnSpPr>
                  <a:cxnSpLocks/>
                </p:cNvCxnSpPr>
                <p:nvPr/>
              </p:nvCxnSpPr>
              <p:spPr bwMode="auto">
                <a:xfrm>
                  <a:off x="7294134" y="2676525"/>
                  <a:ext cx="94323"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08A2ED12-5160-F915-1415-7F1A4332BDD6}"/>
                    </a:ext>
                  </a:extLst>
                </p:cNvPr>
                <p:cNvCxnSpPr>
                  <a:cxnSpLocks/>
                </p:cNvCxnSpPr>
                <p:nvPr/>
              </p:nvCxnSpPr>
              <p:spPr bwMode="auto">
                <a:xfrm>
                  <a:off x="7294134" y="3105150"/>
                  <a:ext cx="94323"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05EA852B-6785-C7D6-7C99-B1E26196DFF1}"/>
                    </a:ext>
                  </a:extLst>
                </p:cNvPr>
                <p:cNvCxnSpPr>
                  <a:cxnSpLocks/>
                </p:cNvCxnSpPr>
                <p:nvPr/>
              </p:nvCxnSpPr>
              <p:spPr bwMode="auto">
                <a:xfrm>
                  <a:off x="7294134" y="3533775"/>
                  <a:ext cx="94323"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0F6D24AF-DDFA-DA83-EDC1-C2D12BB5A9C6}"/>
                    </a:ext>
                  </a:extLst>
                </p:cNvPr>
                <p:cNvCxnSpPr>
                  <a:cxnSpLocks/>
                </p:cNvCxnSpPr>
                <p:nvPr/>
              </p:nvCxnSpPr>
              <p:spPr bwMode="auto">
                <a:xfrm>
                  <a:off x="7294134" y="3962400"/>
                  <a:ext cx="94323"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5" name="Group 54">
              <a:extLst>
                <a:ext uri="{FF2B5EF4-FFF2-40B4-BE49-F238E27FC236}">
                  <a16:creationId xmlns:a16="http://schemas.microsoft.com/office/drawing/2014/main" id="{D4712ADD-CBB2-5E6A-E39C-1D4014F384AD}"/>
                </a:ext>
              </a:extLst>
            </p:cNvPr>
            <p:cNvGrpSpPr/>
            <p:nvPr/>
          </p:nvGrpSpPr>
          <p:grpSpPr>
            <a:xfrm>
              <a:off x="7381875" y="3955782"/>
              <a:ext cx="3642791" cy="120918"/>
              <a:chOff x="7381875" y="3955782"/>
              <a:chExt cx="3642791" cy="120918"/>
            </a:xfrm>
          </p:grpSpPr>
          <p:cxnSp>
            <p:nvCxnSpPr>
              <p:cNvPr id="49" name="Straight Connector 48">
                <a:extLst>
                  <a:ext uri="{FF2B5EF4-FFF2-40B4-BE49-F238E27FC236}">
                    <a16:creationId xmlns:a16="http://schemas.microsoft.com/office/drawing/2014/main" id="{26A2AF71-10A4-B22D-A3C7-21351D43ACDE}"/>
                  </a:ext>
                </a:extLst>
              </p:cNvPr>
              <p:cNvCxnSpPr>
                <a:cxnSpLocks/>
              </p:cNvCxnSpPr>
              <p:nvPr/>
            </p:nvCxnSpPr>
            <p:spPr bwMode="auto">
              <a:xfrm>
                <a:off x="7381875" y="3955782"/>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5DD820D5-2600-56FD-3F00-DCB5EDA3E567}"/>
                  </a:ext>
                </a:extLst>
              </p:cNvPr>
              <p:cNvCxnSpPr>
                <a:cxnSpLocks/>
              </p:cNvCxnSpPr>
              <p:nvPr/>
            </p:nvCxnSpPr>
            <p:spPr bwMode="auto">
              <a:xfrm>
                <a:off x="8115971" y="3985260"/>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6FEC6427-FA0B-4B75-DAEB-6B762BBF8F06}"/>
                  </a:ext>
                </a:extLst>
              </p:cNvPr>
              <p:cNvCxnSpPr>
                <a:cxnSpLocks/>
              </p:cNvCxnSpPr>
              <p:nvPr/>
            </p:nvCxnSpPr>
            <p:spPr bwMode="auto">
              <a:xfrm>
                <a:off x="8843145" y="3985260"/>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B06FBA36-E4BB-4CE8-F8D3-019CD300756C}"/>
                  </a:ext>
                </a:extLst>
              </p:cNvPr>
              <p:cNvCxnSpPr>
                <a:cxnSpLocks/>
              </p:cNvCxnSpPr>
              <p:nvPr/>
            </p:nvCxnSpPr>
            <p:spPr bwMode="auto">
              <a:xfrm>
                <a:off x="9570319" y="3985260"/>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92A113CC-EED6-F534-7AAA-6B8368A36739}"/>
                  </a:ext>
                </a:extLst>
              </p:cNvPr>
              <p:cNvCxnSpPr>
                <a:cxnSpLocks/>
              </p:cNvCxnSpPr>
              <p:nvPr/>
            </p:nvCxnSpPr>
            <p:spPr bwMode="auto">
              <a:xfrm>
                <a:off x="10297493" y="3985260"/>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DB817743-A373-E131-33AA-10720990D4B3}"/>
                  </a:ext>
                </a:extLst>
              </p:cNvPr>
              <p:cNvCxnSpPr>
                <a:cxnSpLocks/>
              </p:cNvCxnSpPr>
              <p:nvPr/>
            </p:nvCxnSpPr>
            <p:spPr bwMode="auto">
              <a:xfrm>
                <a:off x="11024666" y="3985260"/>
                <a:ext cx="0" cy="91440"/>
              </a:xfrm>
              <a:prstGeom prst="line">
                <a:avLst/>
              </a:prstGeom>
              <a:noFill/>
              <a:ln w="28575" cap="flat" cmpd="sng" algn="ctr">
                <a:solidFill>
                  <a:schemeClr val="bg1"/>
                </a:solidFill>
                <a:prstDash val="solid"/>
                <a:round/>
                <a:headEnd type="none" w="med" len="med"/>
                <a:tailEnd type="none" w="med" len="med"/>
              </a:ln>
              <a:effectLst/>
            </p:spPr>
          </p:cxnSp>
        </p:grpSp>
        <p:sp>
          <p:nvSpPr>
            <p:cNvPr id="62" name="TextBox 61">
              <a:extLst>
                <a:ext uri="{FF2B5EF4-FFF2-40B4-BE49-F238E27FC236}">
                  <a16:creationId xmlns:a16="http://schemas.microsoft.com/office/drawing/2014/main" id="{6A5DA9EF-4DC4-7D19-D483-2A8D7C9A16CB}"/>
                </a:ext>
              </a:extLst>
            </p:cNvPr>
            <p:cNvSpPr txBox="1"/>
            <p:nvPr/>
          </p:nvSpPr>
          <p:spPr bwMode="auto">
            <a:xfrm>
              <a:off x="7326255" y="181927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E1471D"/>
                  </a:solidFill>
                  <a:latin typeface="Calibri" panose="020F0502020204030204" pitchFamily="34" charset="0"/>
                </a:rPr>
                <a:t>+</a:t>
              </a:r>
            </a:p>
          </p:txBody>
        </p:sp>
        <p:sp>
          <p:nvSpPr>
            <p:cNvPr id="63" name="TextBox 62">
              <a:extLst>
                <a:ext uri="{FF2B5EF4-FFF2-40B4-BE49-F238E27FC236}">
                  <a16:creationId xmlns:a16="http://schemas.microsoft.com/office/drawing/2014/main" id="{36F56E32-CBB1-E061-43C4-0A2DFE3B9F47}"/>
                </a:ext>
              </a:extLst>
            </p:cNvPr>
            <p:cNvSpPr txBox="1"/>
            <p:nvPr/>
          </p:nvSpPr>
          <p:spPr bwMode="auto">
            <a:xfrm>
              <a:off x="7258977" y="172827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96" name="TextBox 95">
              <a:extLst>
                <a:ext uri="{FF2B5EF4-FFF2-40B4-BE49-F238E27FC236}">
                  <a16:creationId xmlns:a16="http://schemas.microsoft.com/office/drawing/2014/main" id="{BF6EA83A-2724-E783-4A88-ACBA3DA25C75}"/>
                </a:ext>
              </a:extLst>
            </p:cNvPr>
            <p:cNvSpPr txBox="1"/>
            <p:nvPr/>
          </p:nvSpPr>
          <p:spPr bwMode="auto">
            <a:xfrm>
              <a:off x="8288711" y="197956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E1471D"/>
                  </a:solidFill>
                  <a:latin typeface="Calibri" panose="020F0502020204030204" pitchFamily="34" charset="0"/>
                </a:rPr>
                <a:t>+</a:t>
              </a:r>
            </a:p>
          </p:txBody>
        </p:sp>
        <p:sp>
          <p:nvSpPr>
            <p:cNvPr id="100" name="TextBox 99">
              <a:extLst>
                <a:ext uri="{FF2B5EF4-FFF2-40B4-BE49-F238E27FC236}">
                  <a16:creationId xmlns:a16="http://schemas.microsoft.com/office/drawing/2014/main" id="{5904D8B5-5859-1A64-CAA4-90C3A9E80788}"/>
                </a:ext>
              </a:extLst>
            </p:cNvPr>
            <p:cNvSpPr txBox="1"/>
            <p:nvPr/>
          </p:nvSpPr>
          <p:spPr bwMode="auto">
            <a:xfrm>
              <a:off x="8805881" y="197880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E1471D"/>
                  </a:solidFill>
                  <a:latin typeface="Calibri" panose="020F0502020204030204" pitchFamily="34" charset="0"/>
                </a:rPr>
                <a:t>+</a:t>
              </a:r>
            </a:p>
          </p:txBody>
        </p:sp>
        <p:sp>
          <p:nvSpPr>
            <p:cNvPr id="112" name="TextBox 111">
              <a:extLst>
                <a:ext uri="{FF2B5EF4-FFF2-40B4-BE49-F238E27FC236}">
                  <a16:creationId xmlns:a16="http://schemas.microsoft.com/office/drawing/2014/main" id="{D3434814-52CB-CFCE-C711-5B0E463351F1}"/>
                </a:ext>
              </a:extLst>
            </p:cNvPr>
            <p:cNvSpPr txBox="1"/>
            <p:nvPr/>
          </p:nvSpPr>
          <p:spPr bwMode="auto">
            <a:xfrm>
              <a:off x="8263381" y="199656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117" name="TextBox 116">
              <a:extLst>
                <a:ext uri="{FF2B5EF4-FFF2-40B4-BE49-F238E27FC236}">
                  <a16:creationId xmlns:a16="http://schemas.microsoft.com/office/drawing/2014/main" id="{49CC7E96-6468-04D9-A8F5-776D8C19AE09}"/>
                </a:ext>
              </a:extLst>
            </p:cNvPr>
            <p:cNvSpPr txBox="1"/>
            <p:nvPr/>
          </p:nvSpPr>
          <p:spPr bwMode="auto">
            <a:xfrm>
              <a:off x="8688389" y="197419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E1471D"/>
                  </a:solidFill>
                  <a:latin typeface="Calibri" panose="020F0502020204030204" pitchFamily="34" charset="0"/>
                </a:rPr>
                <a:t>+</a:t>
              </a:r>
            </a:p>
          </p:txBody>
        </p:sp>
        <p:sp>
          <p:nvSpPr>
            <p:cNvPr id="118" name="TextBox 117">
              <a:extLst>
                <a:ext uri="{FF2B5EF4-FFF2-40B4-BE49-F238E27FC236}">
                  <a16:creationId xmlns:a16="http://schemas.microsoft.com/office/drawing/2014/main" id="{3F87718C-9B6A-12F7-B70D-028F256B740E}"/>
                </a:ext>
              </a:extLst>
            </p:cNvPr>
            <p:cNvSpPr txBox="1"/>
            <p:nvPr/>
          </p:nvSpPr>
          <p:spPr bwMode="auto">
            <a:xfrm>
              <a:off x="8717185" y="197086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E1471D"/>
                  </a:solidFill>
                  <a:latin typeface="Calibri" panose="020F0502020204030204" pitchFamily="34" charset="0"/>
                </a:rPr>
                <a:t>+</a:t>
              </a:r>
            </a:p>
          </p:txBody>
        </p:sp>
        <p:sp>
          <p:nvSpPr>
            <p:cNvPr id="119" name="TextBox 118">
              <a:extLst>
                <a:ext uri="{FF2B5EF4-FFF2-40B4-BE49-F238E27FC236}">
                  <a16:creationId xmlns:a16="http://schemas.microsoft.com/office/drawing/2014/main" id="{10288C1E-CA3F-6BF5-7622-2B9B549F92FB}"/>
                </a:ext>
              </a:extLst>
            </p:cNvPr>
            <p:cNvSpPr txBox="1"/>
            <p:nvPr/>
          </p:nvSpPr>
          <p:spPr bwMode="auto">
            <a:xfrm>
              <a:off x="9162576" y="197837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E1471D"/>
                  </a:solidFill>
                  <a:latin typeface="Calibri" panose="020F0502020204030204" pitchFamily="34" charset="0"/>
                </a:rPr>
                <a:t>+</a:t>
              </a:r>
            </a:p>
          </p:txBody>
        </p:sp>
      </p:grpSp>
      <p:sp>
        <p:nvSpPr>
          <p:cNvPr id="48" name="TextBox 47">
            <a:extLst>
              <a:ext uri="{FF2B5EF4-FFF2-40B4-BE49-F238E27FC236}">
                <a16:creationId xmlns:a16="http://schemas.microsoft.com/office/drawing/2014/main" id="{E5C679E0-39A8-D539-8E7A-9B8C5EFD759C}"/>
              </a:ext>
            </a:extLst>
          </p:cNvPr>
          <p:cNvSpPr txBox="1"/>
          <p:nvPr/>
        </p:nvSpPr>
        <p:spPr bwMode="auto">
          <a:xfrm>
            <a:off x="9334500" y="2838510"/>
            <a:ext cx="14643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1" dirty="0">
                <a:solidFill>
                  <a:schemeClr val="bg1"/>
                </a:solidFill>
                <a:latin typeface="Calibri" panose="020F0502020204030204" pitchFamily="34" charset="0"/>
              </a:rPr>
              <a:t>EFS, % (95% CI)</a:t>
            </a:r>
          </a:p>
        </p:txBody>
      </p:sp>
      <p:sp>
        <p:nvSpPr>
          <p:cNvPr id="75" name="TextBox 74">
            <a:extLst>
              <a:ext uri="{FF2B5EF4-FFF2-40B4-BE49-F238E27FC236}">
                <a16:creationId xmlns:a16="http://schemas.microsoft.com/office/drawing/2014/main" id="{F6595931-AC31-7CE8-1E33-FAEBFDC5D331}"/>
              </a:ext>
            </a:extLst>
          </p:cNvPr>
          <p:cNvSpPr txBox="1"/>
          <p:nvPr/>
        </p:nvSpPr>
        <p:spPr bwMode="auto">
          <a:xfrm>
            <a:off x="9627080" y="207787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E1471D"/>
                </a:solidFill>
                <a:latin typeface="Calibri" panose="020F0502020204030204" pitchFamily="34" charset="0"/>
              </a:rPr>
              <a:t>+</a:t>
            </a:r>
          </a:p>
        </p:txBody>
      </p:sp>
      <p:sp>
        <p:nvSpPr>
          <p:cNvPr id="94" name="TextBox 93">
            <a:extLst>
              <a:ext uri="{FF2B5EF4-FFF2-40B4-BE49-F238E27FC236}">
                <a16:creationId xmlns:a16="http://schemas.microsoft.com/office/drawing/2014/main" id="{146D09A9-ECF3-7B5F-CF25-71DA6251033F}"/>
              </a:ext>
            </a:extLst>
          </p:cNvPr>
          <p:cNvSpPr txBox="1"/>
          <p:nvPr/>
        </p:nvSpPr>
        <p:spPr bwMode="auto">
          <a:xfrm>
            <a:off x="7470889" y="207756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E1471D"/>
                </a:solidFill>
                <a:latin typeface="Calibri" panose="020F0502020204030204" pitchFamily="34" charset="0"/>
              </a:rPr>
              <a:t>+</a:t>
            </a:r>
          </a:p>
        </p:txBody>
      </p:sp>
      <p:sp>
        <p:nvSpPr>
          <p:cNvPr id="98" name="TextBox 97">
            <a:extLst>
              <a:ext uri="{FF2B5EF4-FFF2-40B4-BE49-F238E27FC236}">
                <a16:creationId xmlns:a16="http://schemas.microsoft.com/office/drawing/2014/main" id="{4865D21A-566E-EBF3-56E2-2DFF46510104}"/>
              </a:ext>
            </a:extLst>
          </p:cNvPr>
          <p:cNvSpPr txBox="1"/>
          <p:nvPr/>
        </p:nvSpPr>
        <p:spPr bwMode="auto">
          <a:xfrm>
            <a:off x="8109819" y="208966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115" name="TextBox 114">
            <a:extLst>
              <a:ext uri="{FF2B5EF4-FFF2-40B4-BE49-F238E27FC236}">
                <a16:creationId xmlns:a16="http://schemas.microsoft.com/office/drawing/2014/main" id="{CA640610-642A-CFB1-6684-51BAC8CF2772}"/>
              </a:ext>
            </a:extLst>
          </p:cNvPr>
          <p:cNvSpPr txBox="1"/>
          <p:nvPr/>
        </p:nvSpPr>
        <p:spPr bwMode="auto">
          <a:xfrm>
            <a:off x="8132842" y="207525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E1471D"/>
                </a:solidFill>
                <a:latin typeface="Calibri" panose="020F0502020204030204" pitchFamily="34" charset="0"/>
              </a:rPr>
              <a:t>+</a:t>
            </a:r>
          </a:p>
        </p:txBody>
      </p:sp>
      <p:sp>
        <p:nvSpPr>
          <p:cNvPr id="120" name="TextBox 119">
            <a:extLst>
              <a:ext uri="{FF2B5EF4-FFF2-40B4-BE49-F238E27FC236}">
                <a16:creationId xmlns:a16="http://schemas.microsoft.com/office/drawing/2014/main" id="{97097B74-0272-C2E6-866E-3552E607BB1A}"/>
              </a:ext>
            </a:extLst>
          </p:cNvPr>
          <p:cNvSpPr txBox="1"/>
          <p:nvPr/>
        </p:nvSpPr>
        <p:spPr bwMode="auto">
          <a:xfrm>
            <a:off x="9604489" y="208085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121" name="TextBox 120">
            <a:extLst>
              <a:ext uri="{FF2B5EF4-FFF2-40B4-BE49-F238E27FC236}">
                <a16:creationId xmlns:a16="http://schemas.microsoft.com/office/drawing/2014/main" id="{2C327C0D-B5DB-DADE-C481-5904730A9C93}"/>
              </a:ext>
            </a:extLst>
          </p:cNvPr>
          <p:cNvSpPr txBox="1"/>
          <p:nvPr/>
        </p:nvSpPr>
        <p:spPr bwMode="auto">
          <a:xfrm>
            <a:off x="10967319" y="2074589"/>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E1471D"/>
                </a:solidFill>
                <a:latin typeface="Calibri" panose="020F0502020204030204" pitchFamily="34" charset="0"/>
              </a:rPr>
              <a:t>+</a:t>
            </a:r>
          </a:p>
        </p:txBody>
      </p:sp>
      <p:sp>
        <p:nvSpPr>
          <p:cNvPr id="123" name="TextBox 122">
            <a:extLst>
              <a:ext uri="{FF2B5EF4-FFF2-40B4-BE49-F238E27FC236}">
                <a16:creationId xmlns:a16="http://schemas.microsoft.com/office/drawing/2014/main" id="{6336B2FE-9887-4EEE-3FB7-40EB1B440686}"/>
              </a:ext>
            </a:extLst>
          </p:cNvPr>
          <p:cNvSpPr txBox="1"/>
          <p:nvPr/>
        </p:nvSpPr>
        <p:spPr bwMode="auto">
          <a:xfrm>
            <a:off x="9175482" y="208005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E1471D"/>
                </a:solidFill>
                <a:latin typeface="Calibri" panose="020F0502020204030204" pitchFamily="34" charset="0"/>
              </a:rPr>
              <a:t>+</a:t>
            </a:r>
          </a:p>
        </p:txBody>
      </p:sp>
      <p:sp>
        <p:nvSpPr>
          <p:cNvPr id="124" name="TextBox 123">
            <a:extLst>
              <a:ext uri="{FF2B5EF4-FFF2-40B4-BE49-F238E27FC236}">
                <a16:creationId xmlns:a16="http://schemas.microsoft.com/office/drawing/2014/main" id="{80E808DA-6638-DFFD-A8ED-7999E0884806}"/>
              </a:ext>
            </a:extLst>
          </p:cNvPr>
          <p:cNvSpPr txBox="1"/>
          <p:nvPr/>
        </p:nvSpPr>
        <p:spPr bwMode="auto">
          <a:xfrm>
            <a:off x="9250798" y="207427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E1471D"/>
                </a:solidFill>
                <a:latin typeface="Calibri" panose="020F0502020204030204" pitchFamily="34" charset="0"/>
              </a:rPr>
              <a:t>+</a:t>
            </a:r>
          </a:p>
        </p:txBody>
      </p:sp>
      <p:sp>
        <p:nvSpPr>
          <p:cNvPr id="125" name="TextBox 124">
            <a:extLst>
              <a:ext uri="{FF2B5EF4-FFF2-40B4-BE49-F238E27FC236}">
                <a16:creationId xmlns:a16="http://schemas.microsoft.com/office/drawing/2014/main" id="{3D52DB52-AF2E-971D-62E4-41FD3EBA4DB6}"/>
              </a:ext>
            </a:extLst>
          </p:cNvPr>
          <p:cNvSpPr txBox="1"/>
          <p:nvPr/>
        </p:nvSpPr>
        <p:spPr bwMode="auto">
          <a:xfrm>
            <a:off x="9960746" y="208595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127" name="TextBox 126">
            <a:extLst>
              <a:ext uri="{FF2B5EF4-FFF2-40B4-BE49-F238E27FC236}">
                <a16:creationId xmlns:a16="http://schemas.microsoft.com/office/drawing/2014/main" id="{EAA19E34-C804-7092-1F02-7A7A7A9CFF98}"/>
              </a:ext>
            </a:extLst>
          </p:cNvPr>
          <p:cNvSpPr txBox="1"/>
          <p:nvPr/>
        </p:nvSpPr>
        <p:spPr bwMode="auto">
          <a:xfrm>
            <a:off x="7510455" y="204474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128" name="TextBox 127">
            <a:extLst>
              <a:ext uri="{FF2B5EF4-FFF2-40B4-BE49-F238E27FC236}">
                <a16:creationId xmlns:a16="http://schemas.microsoft.com/office/drawing/2014/main" id="{DDC701F7-B854-C2A8-1DE6-FACFFBCB48BD}"/>
              </a:ext>
            </a:extLst>
          </p:cNvPr>
          <p:cNvSpPr txBox="1"/>
          <p:nvPr/>
        </p:nvSpPr>
        <p:spPr bwMode="auto">
          <a:xfrm>
            <a:off x="8250334" y="208759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129" name="TextBox 128">
            <a:extLst>
              <a:ext uri="{FF2B5EF4-FFF2-40B4-BE49-F238E27FC236}">
                <a16:creationId xmlns:a16="http://schemas.microsoft.com/office/drawing/2014/main" id="{8EC6936D-6BD3-29CD-A689-44B615D3BC64}"/>
              </a:ext>
            </a:extLst>
          </p:cNvPr>
          <p:cNvSpPr txBox="1"/>
          <p:nvPr/>
        </p:nvSpPr>
        <p:spPr bwMode="auto">
          <a:xfrm>
            <a:off x="8235214" y="208789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130" name="TextBox 129">
            <a:extLst>
              <a:ext uri="{FF2B5EF4-FFF2-40B4-BE49-F238E27FC236}">
                <a16:creationId xmlns:a16="http://schemas.microsoft.com/office/drawing/2014/main" id="{511EF0A2-7EE4-BC21-65AC-B5418871DBDA}"/>
              </a:ext>
            </a:extLst>
          </p:cNvPr>
          <p:cNvSpPr txBox="1"/>
          <p:nvPr/>
        </p:nvSpPr>
        <p:spPr bwMode="auto">
          <a:xfrm>
            <a:off x="8225934" y="209187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131" name="TextBox 130">
            <a:extLst>
              <a:ext uri="{FF2B5EF4-FFF2-40B4-BE49-F238E27FC236}">
                <a16:creationId xmlns:a16="http://schemas.microsoft.com/office/drawing/2014/main" id="{3632E597-9872-F1C2-07FE-61CD5726CBB8}"/>
              </a:ext>
            </a:extLst>
          </p:cNvPr>
          <p:cNvSpPr txBox="1"/>
          <p:nvPr/>
        </p:nvSpPr>
        <p:spPr bwMode="auto">
          <a:xfrm>
            <a:off x="8199452" y="208677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a:t>
            </a:r>
          </a:p>
        </p:txBody>
      </p:sp>
      <p:sp>
        <p:nvSpPr>
          <p:cNvPr id="116" name="TextBox 115">
            <a:extLst>
              <a:ext uri="{FF2B5EF4-FFF2-40B4-BE49-F238E27FC236}">
                <a16:creationId xmlns:a16="http://schemas.microsoft.com/office/drawing/2014/main" id="{778E1CD3-9327-5BB8-784C-527646DAAFC0}"/>
              </a:ext>
            </a:extLst>
          </p:cNvPr>
          <p:cNvSpPr txBox="1"/>
          <p:nvPr/>
        </p:nvSpPr>
        <p:spPr bwMode="auto">
          <a:xfrm>
            <a:off x="8255099" y="207641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E1471D"/>
                </a:solidFill>
                <a:latin typeface="Calibri" panose="020F0502020204030204" pitchFamily="34" charset="0"/>
              </a:rPr>
              <a:t>+</a:t>
            </a:r>
          </a:p>
        </p:txBody>
      </p:sp>
      <p:sp>
        <p:nvSpPr>
          <p:cNvPr id="132" name="TextBox 131">
            <a:extLst>
              <a:ext uri="{FF2B5EF4-FFF2-40B4-BE49-F238E27FC236}">
                <a16:creationId xmlns:a16="http://schemas.microsoft.com/office/drawing/2014/main" id="{9995C076-1D23-6908-A69F-9096F68EFE22}"/>
              </a:ext>
            </a:extLst>
          </p:cNvPr>
          <p:cNvSpPr txBox="1"/>
          <p:nvPr/>
        </p:nvSpPr>
        <p:spPr bwMode="auto">
          <a:xfrm>
            <a:off x="8231238" y="207443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rgbClr val="E1471D"/>
                </a:solidFill>
                <a:latin typeface="Calibri" panose="020F0502020204030204" pitchFamily="34" charset="0"/>
              </a:rPr>
              <a:t>+</a:t>
            </a:r>
          </a:p>
        </p:txBody>
      </p:sp>
    </p:spTree>
    <p:extLst>
      <p:ext uri="{BB962C8B-B14F-4D97-AF65-F5344CB8AC3E}">
        <p14:creationId xmlns:p14="http://schemas.microsoft.com/office/powerpoint/2010/main" val="569683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33537-546E-F803-6E13-FA9BEFBD8C8D}"/>
              </a:ext>
            </a:extLst>
          </p:cNvPr>
          <p:cNvSpPr>
            <a:spLocks noGrp="1"/>
          </p:cNvSpPr>
          <p:nvPr>
            <p:ph type="title"/>
          </p:nvPr>
        </p:nvSpPr>
        <p:spPr/>
        <p:txBody>
          <a:bodyPr/>
          <a:lstStyle/>
          <a:p>
            <a:r>
              <a:rPr lang="en-US" sz="3600" dirty="0">
                <a:ea typeface="+mj-ea"/>
                <a:cs typeface="+mj-cs"/>
              </a:rPr>
              <a:t>HIV-Associated </a:t>
            </a:r>
            <a:r>
              <a:rPr lang="en-US" dirty="0"/>
              <a:t>Hodgkin Lymphoma: </a:t>
            </a:r>
            <a:br>
              <a:rPr lang="en-US" dirty="0"/>
            </a:br>
            <a:r>
              <a:rPr lang="en-US" dirty="0"/>
              <a:t>Principles of Therapy </a:t>
            </a:r>
          </a:p>
        </p:txBody>
      </p:sp>
      <p:sp>
        <p:nvSpPr>
          <p:cNvPr id="4" name="Content Placeholder 3">
            <a:extLst>
              <a:ext uri="{FF2B5EF4-FFF2-40B4-BE49-F238E27FC236}">
                <a16:creationId xmlns:a16="http://schemas.microsoft.com/office/drawing/2014/main" id="{20E06A71-5187-6288-699B-FEF13FD62C7D}"/>
              </a:ext>
            </a:extLst>
          </p:cNvPr>
          <p:cNvSpPr>
            <a:spLocks noGrp="1"/>
          </p:cNvSpPr>
          <p:nvPr>
            <p:ph sz="half" idx="1"/>
          </p:nvPr>
        </p:nvSpPr>
        <p:spPr>
          <a:xfrm>
            <a:off x="601820" y="1510730"/>
            <a:ext cx="5722780" cy="4678738"/>
          </a:xfrm>
        </p:spPr>
        <p:txBody>
          <a:bodyPr/>
          <a:lstStyle/>
          <a:p>
            <a:pPr>
              <a:lnSpc>
                <a:spcPct val="90000"/>
              </a:lnSpc>
              <a:spcAft>
                <a:spcPts val="400"/>
              </a:spcAft>
              <a:defRPr/>
            </a:pPr>
            <a:r>
              <a:rPr lang="en-US" sz="1800" dirty="0"/>
              <a:t>Pre-ART: ABVD response rate 62%, but median survival only 1.5 yr</a:t>
            </a:r>
            <a:r>
              <a:rPr lang="en-US" sz="1800" baseline="30000" dirty="0"/>
              <a:t>1</a:t>
            </a:r>
            <a:r>
              <a:rPr lang="en-US" sz="1800" dirty="0"/>
              <a:t> </a:t>
            </a:r>
          </a:p>
          <a:p>
            <a:pPr>
              <a:lnSpc>
                <a:spcPct val="90000"/>
              </a:lnSpc>
              <a:spcAft>
                <a:spcPts val="400"/>
              </a:spcAft>
              <a:defRPr/>
            </a:pPr>
            <a:r>
              <a:rPr lang="en-US" sz="1800" dirty="0"/>
              <a:t>ART era: ABVD response rate 75%, 5-yr OS 79%</a:t>
            </a:r>
            <a:r>
              <a:rPr lang="en-US" sz="1800" baseline="30000" dirty="0"/>
              <a:t>2</a:t>
            </a:r>
          </a:p>
          <a:p>
            <a:pPr>
              <a:lnSpc>
                <a:spcPct val="90000"/>
              </a:lnSpc>
              <a:spcAft>
                <a:spcPts val="400"/>
              </a:spcAft>
              <a:defRPr/>
            </a:pPr>
            <a:r>
              <a:rPr lang="en-US" sz="1800" dirty="0"/>
              <a:t>2-yr PFS ~90% with BEACOPP in advanced stage disease, but 6% treatment-related mortality</a:t>
            </a:r>
            <a:r>
              <a:rPr lang="en-US" sz="1800" baseline="30000" dirty="0"/>
              <a:t>3</a:t>
            </a:r>
          </a:p>
          <a:p>
            <a:pPr>
              <a:spcAft>
                <a:spcPts val="400"/>
              </a:spcAft>
              <a:defRPr/>
            </a:pPr>
            <a:r>
              <a:rPr lang="en-US" sz="1800" dirty="0"/>
              <a:t>AMC 085: brentuximab vedotin and AVD effective in HIV-associated Hodgkin lymphoma</a:t>
            </a:r>
            <a:r>
              <a:rPr lang="en-US" sz="1800" baseline="30000" dirty="0"/>
              <a:t>4</a:t>
            </a:r>
          </a:p>
          <a:p>
            <a:pPr lvl="1">
              <a:spcAft>
                <a:spcPts val="400"/>
              </a:spcAft>
              <a:defRPr/>
            </a:pPr>
            <a:r>
              <a:rPr lang="en-US" sz="1600" dirty="0">
                <a:ea typeface="+mn-ea"/>
                <a:cs typeface="+mn-cs"/>
              </a:rPr>
              <a:t>Supports findings of ECHELON-2 HIV-negative registrational trial</a:t>
            </a:r>
            <a:r>
              <a:rPr lang="en-US" sz="1600" baseline="30000" dirty="0">
                <a:ea typeface="+mn-ea"/>
                <a:cs typeface="+mn-cs"/>
              </a:rPr>
              <a:t>5</a:t>
            </a:r>
          </a:p>
          <a:p>
            <a:pPr>
              <a:lnSpc>
                <a:spcPct val="90000"/>
              </a:lnSpc>
              <a:spcAft>
                <a:spcPts val="400"/>
              </a:spcAft>
              <a:defRPr/>
            </a:pPr>
            <a:r>
              <a:rPr lang="en-US" sz="1800" dirty="0"/>
              <a:t>High-dose peripheral blood SCT should be considered for R/R Hodgkin lymphoma in patients with well-controlled HIV</a:t>
            </a:r>
            <a:r>
              <a:rPr lang="en-US" sz="1800" baseline="30000" dirty="0"/>
              <a:t>6</a:t>
            </a:r>
          </a:p>
          <a:p>
            <a:pPr>
              <a:lnSpc>
                <a:spcPct val="90000"/>
              </a:lnSpc>
              <a:spcAft>
                <a:spcPts val="400"/>
              </a:spcAft>
              <a:defRPr/>
            </a:pPr>
            <a:r>
              <a:rPr lang="en-US" sz="1800" dirty="0"/>
              <a:t>Immune checkpoint inhibitors are being explored in HIV-associated Hodgkin lymphoma (AMC 095)</a:t>
            </a:r>
            <a:r>
              <a:rPr lang="en-US" sz="1800" baseline="30000" dirty="0"/>
              <a:t>7</a:t>
            </a:r>
            <a:endParaRPr lang="en-US" sz="1800" dirty="0"/>
          </a:p>
        </p:txBody>
      </p:sp>
      <p:sp>
        <p:nvSpPr>
          <p:cNvPr id="7" name="Text Box 11">
            <a:extLst>
              <a:ext uri="{FF2B5EF4-FFF2-40B4-BE49-F238E27FC236}">
                <a16:creationId xmlns:a16="http://schemas.microsoft.com/office/drawing/2014/main" id="{326D0E71-8C0F-BD24-111C-2666B84BF03A}"/>
              </a:ext>
            </a:extLst>
          </p:cNvPr>
          <p:cNvSpPr txBox="1">
            <a:spLocks noChangeArrowheads="1"/>
          </p:cNvSpPr>
          <p:nvPr/>
        </p:nvSpPr>
        <p:spPr bwMode="auto">
          <a:xfrm>
            <a:off x="428307" y="6194401"/>
            <a:ext cx="79536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dirty="0">
                <a:solidFill>
                  <a:schemeClr val="bg2"/>
                </a:solidFill>
                <a:latin typeface="Calibri" panose="020F0502020204030204" pitchFamily="34" charset="0"/>
              </a:rPr>
              <a:t>1. Levine. JAIDS. 2000;24:444. 2. Montoto. Blood. 2011;118:3646. 3. Hentrich. JCO. 2012;30:4117. </a:t>
            </a:r>
          </a:p>
          <a:p>
            <a:pPr eaLnBrk="1" hangingPunct="1">
              <a:lnSpc>
                <a:spcPct val="100000"/>
              </a:lnSpc>
              <a:spcBef>
                <a:spcPct val="0"/>
              </a:spcBef>
              <a:spcAft>
                <a:spcPct val="0"/>
              </a:spcAft>
              <a:buClrTx/>
              <a:buNone/>
            </a:pPr>
            <a:r>
              <a:rPr lang="en-US" altLang="en-US" sz="1200" dirty="0">
                <a:solidFill>
                  <a:schemeClr val="bg2"/>
                </a:solidFill>
                <a:latin typeface="Calibri" panose="020F0502020204030204" pitchFamily="34" charset="0"/>
              </a:rPr>
              <a:t>4. Rubinstein. ASH 2019. Abstr 130. 5. Horwitz. Lancet. 2019;393:229. 6. Re. Blood. 2009;114:1306. 7. NCT02408861. </a:t>
            </a:r>
            <a:endParaRPr lang="en-US" altLang="en-US" sz="1200" b="0" dirty="0">
              <a:solidFill>
                <a:schemeClr val="bg2"/>
              </a:solidFill>
              <a:latin typeface="Calibri" panose="020F0502020204030204" pitchFamily="34" charset="0"/>
            </a:endParaRPr>
          </a:p>
        </p:txBody>
      </p:sp>
      <p:grpSp>
        <p:nvGrpSpPr>
          <p:cNvPr id="8" name="Group 7">
            <a:extLst>
              <a:ext uri="{FF2B5EF4-FFF2-40B4-BE49-F238E27FC236}">
                <a16:creationId xmlns:a16="http://schemas.microsoft.com/office/drawing/2014/main" id="{055D39D8-6CA6-4BB9-43B0-C3D7D9C9A195}"/>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86E232A1-5566-0F9A-2F71-60B4E8199E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8">
              <a:extLst>
                <a:ext uri="{FF2B5EF4-FFF2-40B4-BE49-F238E27FC236}">
                  <a16:creationId xmlns:a16="http://schemas.microsoft.com/office/drawing/2014/main" id="{43C6C0B0-F01A-025A-E6F7-64695806BE3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8" name="TextBox 17">
            <a:extLst>
              <a:ext uri="{FF2B5EF4-FFF2-40B4-BE49-F238E27FC236}">
                <a16:creationId xmlns:a16="http://schemas.microsoft.com/office/drawing/2014/main" id="{8566F1E6-5359-1228-A31C-8EB67E2FA909}"/>
              </a:ext>
            </a:extLst>
          </p:cNvPr>
          <p:cNvSpPr txBox="1"/>
          <p:nvPr/>
        </p:nvSpPr>
        <p:spPr bwMode="auto">
          <a:xfrm>
            <a:off x="7317205" y="1496080"/>
            <a:ext cx="43794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1" dirty="0">
                <a:solidFill>
                  <a:schemeClr val="bg1"/>
                </a:solidFill>
                <a:latin typeface="Calibri" panose="020F0502020204030204" pitchFamily="34" charset="0"/>
              </a:rPr>
              <a:t>Brentuximab Vedotin + AVD in Stage II-IV HIV-Associated Hodgkin Lymphoma</a:t>
            </a:r>
            <a:r>
              <a:rPr lang="en-US" b="1" baseline="30000" dirty="0">
                <a:solidFill>
                  <a:schemeClr val="bg1"/>
                </a:solidFill>
                <a:latin typeface="Calibri" panose="020F0502020204030204" pitchFamily="34" charset="0"/>
              </a:rPr>
              <a:t>4</a:t>
            </a:r>
          </a:p>
        </p:txBody>
      </p:sp>
      <p:sp>
        <p:nvSpPr>
          <p:cNvPr id="12" name="TextBox 11">
            <a:extLst>
              <a:ext uri="{FF2B5EF4-FFF2-40B4-BE49-F238E27FC236}">
                <a16:creationId xmlns:a16="http://schemas.microsoft.com/office/drawing/2014/main" id="{2DE35224-DDB0-D031-772B-72C1B1FF0F29}"/>
              </a:ext>
            </a:extLst>
          </p:cNvPr>
          <p:cNvSpPr txBox="1"/>
          <p:nvPr/>
        </p:nvSpPr>
        <p:spPr bwMode="auto">
          <a:xfrm>
            <a:off x="9221157" y="4885340"/>
            <a:ext cx="4748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a:t>
            </a:r>
          </a:p>
        </p:txBody>
      </p:sp>
      <p:sp>
        <p:nvSpPr>
          <p:cNvPr id="19" name="TextBox 18">
            <a:extLst>
              <a:ext uri="{FF2B5EF4-FFF2-40B4-BE49-F238E27FC236}">
                <a16:creationId xmlns:a16="http://schemas.microsoft.com/office/drawing/2014/main" id="{61D40B97-2242-6DEA-D1CE-696A8FB7CAE4}"/>
              </a:ext>
            </a:extLst>
          </p:cNvPr>
          <p:cNvSpPr txBox="1"/>
          <p:nvPr/>
        </p:nvSpPr>
        <p:spPr bwMode="auto">
          <a:xfrm>
            <a:off x="9275590" y="519178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24</a:t>
            </a:r>
            <a:br>
              <a:rPr lang="en-US" sz="1400" dirty="0">
                <a:solidFill>
                  <a:schemeClr val="accent1"/>
                </a:solidFill>
                <a:latin typeface="Calibri" panose="020F0502020204030204" pitchFamily="34" charset="0"/>
              </a:rPr>
            </a:br>
            <a:r>
              <a:rPr lang="en-US" sz="1400" dirty="0">
                <a:solidFill>
                  <a:schemeClr val="accent3"/>
                </a:solidFill>
                <a:latin typeface="Calibri" panose="020F0502020204030204" pitchFamily="34" charset="0"/>
              </a:rPr>
              <a:t>24</a:t>
            </a:r>
          </a:p>
        </p:txBody>
      </p:sp>
      <p:sp>
        <p:nvSpPr>
          <p:cNvPr id="20" name="TextBox 19">
            <a:extLst>
              <a:ext uri="{FF2B5EF4-FFF2-40B4-BE49-F238E27FC236}">
                <a16:creationId xmlns:a16="http://schemas.microsoft.com/office/drawing/2014/main" id="{76F2A659-F40C-BFC1-3E14-CACF2C032296}"/>
              </a:ext>
            </a:extLst>
          </p:cNvPr>
          <p:cNvSpPr txBox="1"/>
          <p:nvPr/>
        </p:nvSpPr>
        <p:spPr bwMode="auto">
          <a:xfrm>
            <a:off x="10291367" y="519178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12</a:t>
            </a:r>
            <a:br>
              <a:rPr lang="en-US" sz="1400" dirty="0">
                <a:solidFill>
                  <a:schemeClr val="accent1"/>
                </a:solidFill>
                <a:latin typeface="Calibri" panose="020F0502020204030204" pitchFamily="34" charset="0"/>
              </a:rPr>
            </a:br>
            <a:r>
              <a:rPr lang="en-US" sz="1400" dirty="0">
                <a:solidFill>
                  <a:schemeClr val="accent3"/>
                </a:solidFill>
                <a:latin typeface="Calibri" panose="020F0502020204030204" pitchFamily="34" charset="0"/>
              </a:rPr>
              <a:t>12</a:t>
            </a:r>
          </a:p>
        </p:txBody>
      </p:sp>
      <p:sp>
        <p:nvSpPr>
          <p:cNvPr id="21" name="TextBox 20">
            <a:extLst>
              <a:ext uri="{FF2B5EF4-FFF2-40B4-BE49-F238E27FC236}">
                <a16:creationId xmlns:a16="http://schemas.microsoft.com/office/drawing/2014/main" id="{5C0D62D6-ADA0-F364-EAFD-B95F6C47E315}"/>
              </a:ext>
            </a:extLst>
          </p:cNvPr>
          <p:cNvSpPr txBox="1"/>
          <p:nvPr/>
        </p:nvSpPr>
        <p:spPr bwMode="auto">
          <a:xfrm>
            <a:off x="7244036" y="519178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41</a:t>
            </a:r>
            <a:br>
              <a:rPr lang="en-US" sz="1400" dirty="0">
                <a:solidFill>
                  <a:schemeClr val="accent1"/>
                </a:solidFill>
                <a:latin typeface="Calibri" panose="020F0502020204030204" pitchFamily="34" charset="0"/>
              </a:rPr>
            </a:br>
            <a:r>
              <a:rPr lang="en-US" sz="1400" dirty="0">
                <a:solidFill>
                  <a:schemeClr val="accent3"/>
                </a:solidFill>
                <a:latin typeface="Calibri" panose="020F0502020204030204" pitchFamily="34" charset="0"/>
              </a:rPr>
              <a:t>41</a:t>
            </a:r>
          </a:p>
        </p:txBody>
      </p:sp>
      <p:sp>
        <p:nvSpPr>
          <p:cNvPr id="22" name="TextBox 21">
            <a:extLst>
              <a:ext uri="{FF2B5EF4-FFF2-40B4-BE49-F238E27FC236}">
                <a16:creationId xmlns:a16="http://schemas.microsoft.com/office/drawing/2014/main" id="{8427C0DA-F7AE-EEBE-F754-D270840AA3EA}"/>
              </a:ext>
            </a:extLst>
          </p:cNvPr>
          <p:cNvSpPr txBox="1"/>
          <p:nvPr/>
        </p:nvSpPr>
        <p:spPr bwMode="auto">
          <a:xfrm>
            <a:off x="8259813" y="519178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33</a:t>
            </a:r>
            <a:br>
              <a:rPr lang="en-US" sz="1400" dirty="0">
                <a:solidFill>
                  <a:schemeClr val="accent3"/>
                </a:solidFill>
                <a:latin typeface="Calibri" panose="020F0502020204030204" pitchFamily="34" charset="0"/>
              </a:rPr>
            </a:br>
            <a:r>
              <a:rPr lang="en-US" sz="1400" dirty="0">
                <a:solidFill>
                  <a:schemeClr val="accent3"/>
                </a:solidFill>
                <a:latin typeface="Calibri" panose="020F0502020204030204" pitchFamily="34" charset="0"/>
              </a:rPr>
              <a:t>33</a:t>
            </a:r>
          </a:p>
        </p:txBody>
      </p:sp>
      <p:sp>
        <p:nvSpPr>
          <p:cNvPr id="23" name="TextBox 22">
            <a:extLst>
              <a:ext uri="{FF2B5EF4-FFF2-40B4-BE49-F238E27FC236}">
                <a16:creationId xmlns:a16="http://schemas.microsoft.com/office/drawing/2014/main" id="{DFEC81F9-9919-522A-8D02-53A5AE95A7D3}"/>
              </a:ext>
            </a:extLst>
          </p:cNvPr>
          <p:cNvSpPr txBox="1"/>
          <p:nvPr/>
        </p:nvSpPr>
        <p:spPr bwMode="auto">
          <a:xfrm>
            <a:off x="11352829" y="5191780"/>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5</a:t>
            </a:r>
            <a:br>
              <a:rPr lang="en-US" sz="1400" dirty="0">
                <a:solidFill>
                  <a:schemeClr val="accent1"/>
                </a:solidFill>
                <a:latin typeface="Calibri" panose="020F0502020204030204" pitchFamily="34" charset="0"/>
              </a:rPr>
            </a:br>
            <a:r>
              <a:rPr lang="en-US" sz="1400" dirty="0">
                <a:solidFill>
                  <a:schemeClr val="accent3"/>
                </a:solidFill>
                <a:latin typeface="Calibri" panose="020F0502020204030204" pitchFamily="34" charset="0"/>
              </a:rPr>
              <a:t>5</a:t>
            </a:r>
          </a:p>
        </p:txBody>
      </p:sp>
      <p:sp>
        <p:nvSpPr>
          <p:cNvPr id="44" name="TextBox 43">
            <a:extLst>
              <a:ext uri="{FF2B5EF4-FFF2-40B4-BE49-F238E27FC236}">
                <a16:creationId xmlns:a16="http://schemas.microsoft.com/office/drawing/2014/main" id="{7EDD440C-91CB-5DAF-4A93-D8994D52A2BD}"/>
              </a:ext>
            </a:extLst>
          </p:cNvPr>
          <p:cNvSpPr txBox="1"/>
          <p:nvPr/>
        </p:nvSpPr>
        <p:spPr bwMode="auto">
          <a:xfrm>
            <a:off x="6870014" y="5191780"/>
            <a:ext cx="4451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1" dirty="0">
                <a:solidFill>
                  <a:schemeClr val="accent1"/>
                </a:solidFill>
                <a:latin typeface="Calibri" panose="020F0502020204030204" pitchFamily="34" charset="0"/>
              </a:rPr>
              <a:t>OS</a:t>
            </a:r>
            <a:br>
              <a:rPr lang="en-US" sz="1400" b="1" dirty="0">
                <a:solidFill>
                  <a:schemeClr val="accent3"/>
                </a:solidFill>
                <a:latin typeface="Calibri" panose="020F0502020204030204" pitchFamily="34" charset="0"/>
              </a:rPr>
            </a:br>
            <a:r>
              <a:rPr lang="en-US" sz="1400" b="1" dirty="0">
                <a:solidFill>
                  <a:schemeClr val="accent3"/>
                </a:solidFill>
                <a:latin typeface="Calibri" panose="020F0502020204030204" pitchFamily="34" charset="0"/>
              </a:rPr>
              <a:t>PFS</a:t>
            </a:r>
          </a:p>
        </p:txBody>
      </p:sp>
      <p:grpSp>
        <p:nvGrpSpPr>
          <p:cNvPr id="132" name="Group 131">
            <a:extLst>
              <a:ext uri="{FF2B5EF4-FFF2-40B4-BE49-F238E27FC236}">
                <a16:creationId xmlns:a16="http://schemas.microsoft.com/office/drawing/2014/main" id="{E4A97C0F-E22D-9D19-10D8-7D6E6893009C}"/>
              </a:ext>
            </a:extLst>
          </p:cNvPr>
          <p:cNvGrpSpPr/>
          <p:nvPr/>
        </p:nvGrpSpPr>
        <p:grpSpPr>
          <a:xfrm>
            <a:off x="6286500" y="2218751"/>
            <a:ext cx="5545278" cy="3011129"/>
            <a:chOff x="6286500" y="2170471"/>
            <a:chExt cx="5545278" cy="3011129"/>
          </a:xfrm>
        </p:grpSpPr>
        <p:grpSp>
          <p:nvGrpSpPr>
            <p:cNvPr id="94" name="Group 93">
              <a:extLst>
                <a:ext uri="{FF2B5EF4-FFF2-40B4-BE49-F238E27FC236}">
                  <a16:creationId xmlns:a16="http://schemas.microsoft.com/office/drawing/2014/main" id="{E413A73C-8402-73AA-5956-A3899169AD93}"/>
                </a:ext>
              </a:extLst>
            </p:cNvPr>
            <p:cNvGrpSpPr/>
            <p:nvPr/>
          </p:nvGrpSpPr>
          <p:grpSpPr>
            <a:xfrm>
              <a:off x="7905903" y="2303354"/>
              <a:ext cx="3905097" cy="452894"/>
              <a:chOff x="7762059" y="2340441"/>
              <a:chExt cx="3905097" cy="452894"/>
            </a:xfrm>
          </p:grpSpPr>
          <p:sp>
            <p:nvSpPr>
              <p:cNvPr id="65" name="Freeform 64">
                <a:extLst>
                  <a:ext uri="{FF2B5EF4-FFF2-40B4-BE49-F238E27FC236}">
                    <a16:creationId xmlns:a16="http://schemas.microsoft.com/office/drawing/2014/main" id="{BAF75DFE-DD01-F4CC-4FCE-192434AE70CE}"/>
                  </a:ext>
                </a:extLst>
              </p:cNvPr>
              <p:cNvSpPr/>
              <p:nvPr/>
            </p:nvSpPr>
            <p:spPr bwMode="auto">
              <a:xfrm>
                <a:off x="7912100" y="2540000"/>
                <a:ext cx="3635375" cy="63500"/>
              </a:xfrm>
              <a:custGeom>
                <a:avLst/>
                <a:gdLst>
                  <a:gd name="connsiteX0" fmla="*/ 0 w 3635375"/>
                  <a:gd name="connsiteY0" fmla="*/ 0 h 63500"/>
                  <a:gd name="connsiteX1" fmla="*/ 720725 w 3635375"/>
                  <a:gd name="connsiteY1" fmla="*/ 0 h 63500"/>
                  <a:gd name="connsiteX2" fmla="*/ 720725 w 3635375"/>
                  <a:gd name="connsiteY2" fmla="*/ 63500 h 63500"/>
                  <a:gd name="connsiteX3" fmla="*/ 3635375 w 3635375"/>
                  <a:gd name="connsiteY3" fmla="*/ 63500 h 63500"/>
                </a:gdLst>
                <a:ahLst/>
                <a:cxnLst>
                  <a:cxn ang="0">
                    <a:pos x="connsiteX0" y="connsiteY0"/>
                  </a:cxn>
                  <a:cxn ang="0">
                    <a:pos x="connsiteX1" y="connsiteY1"/>
                  </a:cxn>
                  <a:cxn ang="0">
                    <a:pos x="connsiteX2" y="connsiteY2"/>
                  </a:cxn>
                  <a:cxn ang="0">
                    <a:pos x="connsiteX3" y="connsiteY3"/>
                  </a:cxn>
                </a:cxnLst>
                <a:rect l="l" t="t" r="r" b="b"/>
                <a:pathLst>
                  <a:path w="3635375" h="63500">
                    <a:moveTo>
                      <a:pt x="0" y="0"/>
                    </a:moveTo>
                    <a:lnTo>
                      <a:pt x="720725" y="0"/>
                    </a:lnTo>
                    <a:lnTo>
                      <a:pt x="720725" y="63500"/>
                    </a:lnTo>
                    <a:lnTo>
                      <a:pt x="3635375" y="63500"/>
                    </a:lnTo>
                  </a:path>
                </a:pathLst>
              </a:custGeom>
              <a:noFill/>
              <a:ln w="28575">
                <a:solidFill>
                  <a:srgbClr val="015873"/>
                </a:solidFill>
                <a:miter lim="800000"/>
                <a:headEnd/>
                <a:tailEnd/>
              </a:ln>
            </p:spPr>
            <p:txBody>
              <a:bodyPr rtlCol="0" anchor="ctr"/>
              <a:lstStyle/>
              <a:p>
                <a:pPr algn="ctr"/>
                <a:endParaRPr lang="en-US" dirty="0"/>
              </a:p>
            </p:txBody>
          </p:sp>
          <p:sp>
            <p:nvSpPr>
              <p:cNvPr id="68" name="TextBox 67">
                <a:extLst>
                  <a:ext uri="{FF2B5EF4-FFF2-40B4-BE49-F238E27FC236}">
                    <a16:creationId xmlns:a16="http://schemas.microsoft.com/office/drawing/2014/main" id="{1A410CD1-3498-8B1A-7084-AF2FDCFB9C93}"/>
                  </a:ext>
                </a:extLst>
              </p:cNvPr>
              <p:cNvSpPr txBox="1"/>
              <p:nvPr/>
            </p:nvSpPr>
            <p:spPr bwMode="auto">
              <a:xfrm>
                <a:off x="8489497" y="235317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a:t>
                </a:r>
              </a:p>
            </p:txBody>
          </p:sp>
          <p:grpSp>
            <p:nvGrpSpPr>
              <p:cNvPr id="93" name="Group 92">
                <a:extLst>
                  <a:ext uri="{FF2B5EF4-FFF2-40B4-BE49-F238E27FC236}">
                    <a16:creationId xmlns:a16="http://schemas.microsoft.com/office/drawing/2014/main" id="{7A97E0BC-8FE4-8906-999B-95ADCEF8F89C}"/>
                  </a:ext>
                </a:extLst>
              </p:cNvPr>
              <p:cNvGrpSpPr/>
              <p:nvPr/>
            </p:nvGrpSpPr>
            <p:grpSpPr>
              <a:xfrm>
                <a:off x="7762059" y="2340441"/>
                <a:ext cx="3905097" cy="452894"/>
                <a:chOff x="7762059" y="2340441"/>
                <a:chExt cx="3905097" cy="452894"/>
              </a:xfrm>
            </p:grpSpPr>
            <p:sp>
              <p:nvSpPr>
                <p:cNvPr id="62" name="TextBox 61">
                  <a:extLst>
                    <a:ext uri="{FF2B5EF4-FFF2-40B4-BE49-F238E27FC236}">
                      <a16:creationId xmlns:a16="http://schemas.microsoft.com/office/drawing/2014/main" id="{3B4EB289-7986-8966-E05C-86E715DF56B2}"/>
                    </a:ext>
                  </a:extLst>
                </p:cNvPr>
                <p:cNvSpPr txBox="1"/>
                <p:nvPr/>
              </p:nvSpPr>
              <p:spPr bwMode="auto">
                <a:xfrm>
                  <a:off x="7762059" y="2350439"/>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a:t>
                  </a:r>
                </a:p>
              </p:txBody>
            </p:sp>
            <p:sp>
              <p:nvSpPr>
                <p:cNvPr id="64" name="TextBox 63">
                  <a:extLst>
                    <a:ext uri="{FF2B5EF4-FFF2-40B4-BE49-F238E27FC236}">
                      <a16:creationId xmlns:a16="http://schemas.microsoft.com/office/drawing/2014/main" id="{3149AC07-4A9D-433E-3D96-8255AEAC6BA2}"/>
                    </a:ext>
                  </a:extLst>
                </p:cNvPr>
                <p:cNvSpPr txBox="1"/>
                <p:nvPr/>
              </p:nvSpPr>
              <p:spPr bwMode="auto">
                <a:xfrm>
                  <a:off x="8106648" y="234044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a:t>
                  </a:r>
                </a:p>
              </p:txBody>
            </p:sp>
            <p:sp>
              <p:nvSpPr>
                <p:cNvPr id="67" name="TextBox 66">
                  <a:extLst>
                    <a:ext uri="{FF2B5EF4-FFF2-40B4-BE49-F238E27FC236}">
                      <a16:creationId xmlns:a16="http://schemas.microsoft.com/office/drawing/2014/main" id="{B7FE2CA2-F7C7-2B5E-ECA1-2EF41EADC9C4}"/>
                    </a:ext>
                  </a:extLst>
                </p:cNvPr>
                <p:cNvSpPr txBox="1"/>
                <p:nvPr/>
              </p:nvSpPr>
              <p:spPr bwMode="auto">
                <a:xfrm>
                  <a:off x="8230484" y="2347067"/>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a:t>
                  </a:r>
                </a:p>
              </p:txBody>
            </p:sp>
            <p:sp>
              <p:nvSpPr>
                <p:cNvPr id="69" name="TextBox 68">
                  <a:extLst>
                    <a:ext uri="{FF2B5EF4-FFF2-40B4-BE49-F238E27FC236}">
                      <a16:creationId xmlns:a16="http://schemas.microsoft.com/office/drawing/2014/main" id="{49A44AF1-303C-54C4-1737-E4879BC0850D}"/>
                    </a:ext>
                  </a:extLst>
                </p:cNvPr>
                <p:cNvSpPr txBox="1"/>
                <p:nvPr/>
              </p:nvSpPr>
              <p:spPr bwMode="auto">
                <a:xfrm>
                  <a:off x="8513124" y="2420596"/>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a:t>
                  </a:r>
                </a:p>
              </p:txBody>
            </p:sp>
            <p:sp>
              <p:nvSpPr>
                <p:cNvPr id="70" name="TextBox 69">
                  <a:extLst>
                    <a:ext uri="{FF2B5EF4-FFF2-40B4-BE49-F238E27FC236}">
                      <a16:creationId xmlns:a16="http://schemas.microsoft.com/office/drawing/2014/main" id="{D82AF98C-9925-BE5D-E19C-97AEB034523E}"/>
                    </a:ext>
                  </a:extLst>
                </p:cNvPr>
                <p:cNvSpPr txBox="1"/>
                <p:nvPr/>
              </p:nvSpPr>
              <p:spPr bwMode="auto">
                <a:xfrm>
                  <a:off x="8753617" y="2416775"/>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a:t>
                  </a:r>
                </a:p>
              </p:txBody>
            </p:sp>
            <p:sp>
              <p:nvSpPr>
                <p:cNvPr id="71" name="TextBox 70">
                  <a:extLst>
                    <a:ext uri="{FF2B5EF4-FFF2-40B4-BE49-F238E27FC236}">
                      <a16:creationId xmlns:a16="http://schemas.microsoft.com/office/drawing/2014/main" id="{0F31E2D4-E5E2-A56D-907B-7E6255DB8746}"/>
                    </a:ext>
                  </a:extLst>
                </p:cNvPr>
                <p:cNvSpPr txBox="1"/>
                <p:nvPr/>
              </p:nvSpPr>
              <p:spPr bwMode="auto">
                <a:xfrm>
                  <a:off x="8587559" y="2420596"/>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a:t>
                  </a:r>
                </a:p>
              </p:txBody>
            </p:sp>
            <p:sp>
              <p:nvSpPr>
                <p:cNvPr id="72" name="TextBox 71">
                  <a:extLst>
                    <a:ext uri="{FF2B5EF4-FFF2-40B4-BE49-F238E27FC236}">
                      <a16:creationId xmlns:a16="http://schemas.microsoft.com/office/drawing/2014/main" id="{735E3B07-8009-08E2-6E12-86A1F3FF4E04}"/>
                    </a:ext>
                  </a:extLst>
                </p:cNvPr>
                <p:cNvSpPr txBox="1"/>
                <p:nvPr/>
              </p:nvSpPr>
              <p:spPr bwMode="auto">
                <a:xfrm>
                  <a:off x="8862589" y="2416775"/>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a:t>
                  </a:r>
                </a:p>
              </p:txBody>
            </p:sp>
            <p:sp>
              <p:nvSpPr>
                <p:cNvPr id="73" name="TextBox 72">
                  <a:extLst>
                    <a:ext uri="{FF2B5EF4-FFF2-40B4-BE49-F238E27FC236}">
                      <a16:creationId xmlns:a16="http://schemas.microsoft.com/office/drawing/2014/main" id="{35880020-41F6-A4F7-6B77-84540C4DF848}"/>
                    </a:ext>
                  </a:extLst>
                </p:cNvPr>
                <p:cNvSpPr txBox="1"/>
                <p:nvPr/>
              </p:nvSpPr>
              <p:spPr bwMode="auto">
                <a:xfrm>
                  <a:off x="9117647" y="2408796"/>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a:t>
                  </a:r>
                </a:p>
              </p:txBody>
            </p:sp>
            <p:sp>
              <p:nvSpPr>
                <p:cNvPr id="74" name="TextBox 73">
                  <a:extLst>
                    <a:ext uri="{FF2B5EF4-FFF2-40B4-BE49-F238E27FC236}">
                      <a16:creationId xmlns:a16="http://schemas.microsoft.com/office/drawing/2014/main" id="{5B2352BC-651C-8C9D-1FD3-B4ED4ECC495F}"/>
                    </a:ext>
                  </a:extLst>
                </p:cNvPr>
                <p:cNvSpPr txBox="1"/>
                <p:nvPr/>
              </p:nvSpPr>
              <p:spPr bwMode="auto">
                <a:xfrm>
                  <a:off x="9342347" y="2412292"/>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a:t>
                  </a:r>
                </a:p>
              </p:txBody>
            </p:sp>
            <p:sp>
              <p:nvSpPr>
                <p:cNvPr id="75" name="TextBox 74">
                  <a:extLst>
                    <a:ext uri="{FF2B5EF4-FFF2-40B4-BE49-F238E27FC236}">
                      <a16:creationId xmlns:a16="http://schemas.microsoft.com/office/drawing/2014/main" id="{15FBB4D1-CC86-6B15-8461-40A8424E5E39}"/>
                    </a:ext>
                  </a:extLst>
                </p:cNvPr>
                <p:cNvSpPr txBox="1"/>
                <p:nvPr/>
              </p:nvSpPr>
              <p:spPr bwMode="auto">
                <a:xfrm>
                  <a:off x="9263523" y="2412786"/>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a:t>
                  </a:r>
                </a:p>
              </p:txBody>
            </p:sp>
            <p:sp>
              <p:nvSpPr>
                <p:cNvPr id="76" name="TextBox 75">
                  <a:extLst>
                    <a:ext uri="{FF2B5EF4-FFF2-40B4-BE49-F238E27FC236}">
                      <a16:creationId xmlns:a16="http://schemas.microsoft.com/office/drawing/2014/main" id="{98082602-DBCA-F3A3-2CCD-DF6EF4814704}"/>
                    </a:ext>
                  </a:extLst>
                </p:cNvPr>
                <p:cNvSpPr txBox="1"/>
                <p:nvPr/>
              </p:nvSpPr>
              <p:spPr bwMode="auto">
                <a:xfrm>
                  <a:off x="9530270" y="2413694"/>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a:t>
                  </a:r>
                </a:p>
              </p:txBody>
            </p:sp>
            <p:sp>
              <p:nvSpPr>
                <p:cNvPr id="77" name="TextBox 76">
                  <a:extLst>
                    <a:ext uri="{FF2B5EF4-FFF2-40B4-BE49-F238E27FC236}">
                      <a16:creationId xmlns:a16="http://schemas.microsoft.com/office/drawing/2014/main" id="{64AA619D-88C8-4948-35C8-5D9791FE9F0A}"/>
                    </a:ext>
                  </a:extLst>
                </p:cNvPr>
                <p:cNvSpPr txBox="1"/>
                <p:nvPr/>
              </p:nvSpPr>
              <p:spPr bwMode="auto">
                <a:xfrm>
                  <a:off x="9603987" y="2413694"/>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a:t>
                  </a:r>
                </a:p>
              </p:txBody>
            </p:sp>
            <p:sp>
              <p:nvSpPr>
                <p:cNvPr id="78" name="TextBox 77">
                  <a:extLst>
                    <a:ext uri="{FF2B5EF4-FFF2-40B4-BE49-F238E27FC236}">
                      <a16:creationId xmlns:a16="http://schemas.microsoft.com/office/drawing/2014/main" id="{1AC5CFE6-D25F-F245-FB9D-6773A680F315}"/>
                    </a:ext>
                  </a:extLst>
                </p:cNvPr>
                <p:cNvSpPr txBox="1"/>
                <p:nvPr/>
              </p:nvSpPr>
              <p:spPr bwMode="auto">
                <a:xfrm>
                  <a:off x="9698128" y="24175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a:t>
                  </a:r>
                </a:p>
              </p:txBody>
            </p:sp>
            <p:sp>
              <p:nvSpPr>
                <p:cNvPr id="79" name="TextBox 78">
                  <a:extLst>
                    <a:ext uri="{FF2B5EF4-FFF2-40B4-BE49-F238E27FC236}">
                      <a16:creationId xmlns:a16="http://schemas.microsoft.com/office/drawing/2014/main" id="{11D6342E-1FD7-C640-710E-00DF039651D0}"/>
                    </a:ext>
                  </a:extLst>
                </p:cNvPr>
                <p:cNvSpPr txBox="1"/>
                <p:nvPr/>
              </p:nvSpPr>
              <p:spPr bwMode="auto">
                <a:xfrm>
                  <a:off x="9717963" y="2416775"/>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a:t>
                  </a:r>
                </a:p>
              </p:txBody>
            </p:sp>
            <p:sp>
              <p:nvSpPr>
                <p:cNvPr id="80" name="TextBox 79">
                  <a:extLst>
                    <a:ext uri="{FF2B5EF4-FFF2-40B4-BE49-F238E27FC236}">
                      <a16:creationId xmlns:a16="http://schemas.microsoft.com/office/drawing/2014/main" id="{F0748516-C557-5D5D-E033-38B519D0E107}"/>
                    </a:ext>
                  </a:extLst>
                </p:cNvPr>
                <p:cNvSpPr txBox="1"/>
                <p:nvPr/>
              </p:nvSpPr>
              <p:spPr bwMode="auto">
                <a:xfrm>
                  <a:off x="9772021" y="2420596"/>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a:t>
                  </a:r>
                </a:p>
              </p:txBody>
            </p:sp>
            <p:sp>
              <p:nvSpPr>
                <p:cNvPr id="81" name="TextBox 80">
                  <a:extLst>
                    <a:ext uri="{FF2B5EF4-FFF2-40B4-BE49-F238E27FC236}">
                      <a16:creationId xmlns:a16="http://schemas.microsoft.com/office/drawing/2014/main" id="{BCDC5EED-4868-70AB-D5EE-1806D6EEEA76}"/>
                    </a:ext>
                  </a:extLst>
                </p:cNvPr>
                <p:cNvSpPr txBox="1"/>
                <p:nvPr/>
              </p:nvSpPr>
              <p:spPr bwMode="auto">
                <a:xfrm>
                  <a:off x="9856823" y="2424003"/>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a:t>
                  </a:r>
                </a:p>
              </p:txBody>
            </p:sp>
            <p:sp>
              <p:nvSpPr>
                <p:cNvPr id="82" name="TextBox 81">
                  <a:extLst>
                    <a:ext uri="{FF2B5EF4-FFF2-40B4-BE49-F238E27FC236}">
                      <a16:creationId xmlns:a16="http://schemas.microsoft.com/office/drawing/2014/main" id="{CCD59D69-33AB-2026-03F7-B148A3B4A864}"/>
                    </a:ext>
                  </a:extLst>
                </p:cNvPr>
                <p:cNvSpPr txBox="1"/>
                <p:nvPr/>
              </p:nvSpPr>
              <p:spPr bwMode="auto">
                <a:xfrm>
                  <a:off x="9807322" y="2420596"/>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a:t>
                  </a:r>
                </a:p>
              </p:txBody>
            </p:sp>
            <p:sp>
              <p:nvSpPr>
                <p:cNvPr id="83" name="TextBox 82">
                  <a:extLst>
                    <a:ext uri="{FF2B5EF4-FFF2-40B4-BE49-F238E27FC236}">
                      <a16:creationId xmlns:a16="http://schemas.microsoft.com/office/drawing/2014/main" id="{73EBC17E-E15E-3797-AD0B-BA8A2ABC63CF}"/>
                    </a:ext>
                  </a:extLst>
                </p:cNvPr>
                <p:cNvSpPr txBox="1"/>
                <p:nvPr/>
              </p:nvSpPr>
              <p:spPr bwMode="auto">
                <a:xfrm>
                  <a:off x="9928134" y="2423597"/>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a:t>
                  </a:r>
                </a:p>
              </p:txBody>
            </p:sp>
            <p:sp>
              <p:nvSpPr>
                <p:cNvPr id="84" name="TextBox 83">
                  <a:extLst>
                    <a:ext uri="{FF2B5EF4-FFF2-40B4-BE49-F238E27FC236}">
                      <a16:creationId xmlns:a16="http://schemas.microsoft.com/office/drawing/2014/main" id="{2650EE82-F487-1E59-095B-4D065A4E6A00}"/>
                    </a:ext>
                  </a:extLst>
                </p:cNvPr>
                <p:cNvSpPr txBox="1"/>
                <p:nvPr/>
              </p:nvSpPr>
              <p:spPr bwMode="auto">
                <a:xfrm>
                  <a:off x="10285058" y="2413694"/>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a:t>
                  </a:r>
                </a:p>
              </p:txBody>
            </p:sp>
            <p:sp>
              <p:nvSpPr>
                <p:cNvPr id="85" name="TextBox 84">
                  <a:extLst>
                    <a:ext uri="{FF2B5EF4-FFF2-40B4-BE49-F238E27FC236}">
                      <a16:creationId xmlns:a16="http://schemas.microsoft.com/office/drawing/2014/main" id="{BDC57E0A-2944-549B-C87E-26DB08E0B9AA}"/>
                    </a:ext>
                  </a:extLst>
                </p:cNvPr>
                <p:cNvSpPr txBox="1"/>
                <p:nvPr/>
              </p:nvSpPr>
              <p:spPr bwMode="auto">
                <a:xfrm>
                  <a:off x="10799534" y="2416775"/>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a:t>
                  </a:r>
                </a:p>
              </p:txBody>
            </p:sp>
            <p:sp>
              <p:nvSpPr>
                <p:cNvPr id="86" name="TextBox 85">
                  <a:extLst>
                    <a:ext uri="{FF2B5EF4-FFF2-40B4-BE49-F238E27FC236}">
                      <a16:creationId xmlns:a16="http://schemas.microsoft.com/office/drawing/2014/main" id="{D49E9116-B7DD-F10B-52BD-D20AE6E569F2}"/>
                    </a:ext>
                  </a:extLst>
                </p:cNvPr>
                <p:cNvSpPr txBox="1"/>
                <p:nvPr/>
              </p:nvSpPr>
              <p:spPr bwMode="auto">
                <a:xfrm>
                  <a:off x="11337231" y="24175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a:t>
                  </a:r>
                </a:p>
              </p:txBody>
            </p:sp>
            <p:sp>
              <p:nvSpPr>
                <p:cNvPr id="87" name="TextBox 86">
                  <a:extLst>
                    <a:ext uri="{FF2B5EF4-FFF2-40B4-BE49-F238E27FC236}">
                      <a16:creationId xmlns:a16="http://schemas.microsoft.com/office/drawing/2014/main" id="{F1F2DDD4-D1AB-F7E7-1EC5-A728E561BF88}"/>
                    </a:ext>
                  </a:extLst>
                </p:cNvPr>
                <p:cNvSpPr txBox="1"/>
                <p:nvPr/>
              </p:nvSpPr>
              <p:spPr bwMode="auto">
                <a:xfrm>
                  <a:off x="11367074" y="2419714"/>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a:t>
                  </a:r>
                </a:p>
              </p:txBody>
            </p:sp>
            <p:sp>
              <p:nvSpPr>
                <p:cNvPr id="88" name="TextBox 87">
                  <a:extLst>
                    <a:ext uri="{FF2B5EF4-FFF2-40B4-BE49-F238E27FC236}">
                      <a16:creationId xmlns:a16="http://schemas.microsoft.com/office/drawing/2014/main" id="{0EF94B39-BDDE-98F6-D664-E572E634C44C}"/>
                    </a:ext>
                  </a:extLst>
                </p:cNvPr>
                <p:cNvSpPr txBox="1"/>
                <p:nvPr/>
              </p:nvSpPr>
              <p:spPr bwMode="auto">
                <a:xfrm>
                  <a:off x="10372337" y="2416775"/>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a:t>
                  </a:r>
                </a:p>
              </p:txBody>
            </p:sp>
            <p:sp>
              <p:nvSpPr>
                <p:cNvPr id="89" name="TextBox 88">
                  <a:extLst>
                    <a:ext uri="{FF2B5EF4-FFF2-40B4-BE49-F238E27FC236}">
                      <a16:creationId xmlns:a16="http://schemas.microsoft.com/office/drawing/2014/main" id="{CE9AADB1-C51C-F2BB-A338-7271F999687E}"/>
                    </a:ext>
                  </a:extLst>
                </p:cNvPr>
                <p:cNvSpPr txBox="1"/>
                <p:nvPr/>
              </p:nvSpPr>
              <p:spPr bwMode="auto">
                <a:xfrm>
                  <a:off x="10688436" y="2416775"/>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a:t>
                  </a:r>
                </a:p>
              </p:txBody>
            </p:sp>
            <p:sp>
              <p:nvSpPr>
                <p:cNvPr id="90" name="TextBox 89">
                  <a:extLst>
                    <a:ext uri="{FF2B5EF4-FFF2-40B4-BE49-F238E27FC236}">
                      <a16:creationId xmlns:a16="http://schemas.microsoft.com/office/drawing/2014/main" id="{36E55969-B9EF-3E24-1110-67291AF2A08A}"/>
                    </a:ext>
                  </a:extLst>
                </p:cNvPr>
                <p:cNvSpPr txBox="1"/>
                <p:nvPr/>
              </p:nvSpPr>
              <p:spPr bwMode="auto">
                <a:xfrm>
                  <a:off x="10717304" y="2416775"/>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a:t>
                  </a:r>
                </a:p>
              </p:txBody>
            </p:sp>
            <p:sp>
              <p:nvSpPr>
                <p:cNvPr id="91" name="TextBox 90">
                  <a:extLst>
                    <a:ext uri="{FF2B5EF4-FFF2-40B4-BE49-F238E27FC236}">
                      <a16:creationId xmlns:a16="http://schemas.microsoft.com/office/drawing/2014/main" id="{BE0F96D7-908C-8A0B-7717-70440B5AD436}"/>
                    </a:ext>
                  </a:extLst>
                </p:cNvPr>
                <p:cNvSpPr txBox="1"/>
                <p:nvPr/>
              </p:nvSpPr>
              <p:spPr bwMode="auto">
                <a:xfrm>
                  <a:off x="9836258" y="2420596"/>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a:t>
                  </a:r>
                </a:p>
              </p:txBody>
            </p:sp>
            <p:sp>
              <p:nvSpPr>
                <p:cNvPr id="92" name="TextBox 91">
                  <a:extLst>
                    <a:ext uri="{FF2B5EF4-FFF2-40B4-BE49-F238E27FC236}">
                      <a16:creationId xmlns:a16="http://schemas.microsoft.com/office/drawing/2014/main" id="{5B001260-34FA-18FC-E57C-6E4BAD884081}"/>
                    </a:ext>
                  </a:extLst>
                </p:cNvPr>
                <p:cNvSpPr txBox="1"/>
                <p:nvPr/>
              </p:nvSpPr>
              <p:spPr bwMode="auto">
                <a:xfrm>
                  <a:off x="10345592" y="2416775"/>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a:t>
                  </a:r>
                </a:p>
              </p:txBody>
            </p:sp>
          </p:grpSp>
        </p:grpSp>
        <p:sp>
          <p:nvSpPr>
            <p:cNvPr id="66" name="Freeform 65">
              <a:extLst>
                <a:ext uri="{FF2B5EF4-FFF2-40B4-BE49-F238E27FC236}">
                  <a16:creationId xmlns:a16="http://schemas.microsoft.com/office/drawing/2014/main" id="{E52CC004-BC8B-3326-C60D-8959E89545E4}"/>
                </a:ext>
              </a:extLst>
            </p:cNvPr>
            <p:cNvSpPr/>
            <p:nvPr/>
          </p:nvSpPr>
          <p:spPr bwMode="auto">
            <a:xfrm>
              <a:off x="7437478" y="2391249"/>
              <a:ext cx="4261449" cy="521898"/>
            </a:xfrm>
            <a:custGeom>
              <a:avLst/>
              <a:gdLst>
                <a:gd name="connsiteX0" fmla="*/ 0 w 4261449"/>
                <a:gd name="connsiteY0" fmla="*/ 0 h 521898"/>
                <a:gd name="connsiteX1" fmla="*/ 90577 w 4261449"/>
                <a:gd name="connsiteY1" fmla="*/ 0 h 521898"/>
                <a:gd name="connsiteX2" fmla="*/ 90577 w 4261449"/>
                <a:gd name="connsiteY2" fmla="*/ 69011 h 521898"/>
                <a:gd name="connsiteX3" fmla="*/ 288985 w 4261449"/>
                <a:gd name="connsiteY3" fmla="*/ 69011 h 521898"/>
                <a:gd name="connsiteX4" fmla="*/ 288985 w 4261449"/>
                <a:gd name="connsiteY4" fmla="*/ 120770 h 521898"/>
                <a:gd name="connsiteX5" fmla="*/ 621102 w 4261449"/>
                <a:gd name="connsiteY5" fmla="*/ 120770 h 521898"/>
                <a:gd name="connsiteX6" fmla="*/ 621102 w 4261449"/>
                <a:gd name="connsiteY6" fmla="*/ 172528 h 521898"/>
                <a:gd name="connsiteX7" fmla="*/ 1341408 w 4261449"/>
                <a:gd name="connsiteY7" fmla="*/ 172528 h 521898"/>
                <a:gd name="connsiteX8" fmla="*/ 1341408 w 4261449"/>
                <a:gd name="connsiteY8" fmla="*/ 237226 h 521898"/>
                <a:gd name="connsiteX9" fmla="*/ 1751162 w 4261449"/>
                <a:gd name="connsiteY9" fmla="*/ 237226 h 521898"/>
                <a:gd name="connsiteX10" fmla="*/ 1751162 w 4261449"/>
                <a:gd name="connsiteY10" fmla="*/ 310551 h 521898"/>
                <a:gd name="connsiteX11" fmla="*/ 2380891 w 4261449"/>
                <a:gd name="connsiteY11" fmla="*/ 310551 h 521898"/>
                <a:gd name="connsiteX12" fmla="*/ 2380891 w 4261449"/>
                <a:gd name="connsiteY12" fmla="*/ 396815 h 521898"/>
                <a:gd name="connsiteX13" fmla="*/ 2773392 w 4261449"/>
                <a:gd name="connsiteY13" fmla="*/ 396815 h 521898"/>
                <a:gd name="connsiteX14" fmla="*/ 2773392 w 4261449"/>
                <a:gd name="connsiteY14" fmla="*/ 521898 h 521898"/>
                <a:gd name="connsiteX15" fmla="*/ 4261449 w 4261449"/>
                <a:gd name="connsiteY15" fmla="*/ 521898 h 521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61449" h="521898">
                  <a:moveTo>
                    <a:pt x="0" y="0"/>
                  </a:moveTo>
                  <a:lnTo>
                    <a:pt x="90577" y="0"/>
                  </a:lnTo>
                  <a:lnTo>
                    <a:pt x="90577" y="69011"/>
                  </a:lnTo>
                  <a:lnTo>
                    <a:pt x="288985" y="69011"/>
                  </a:lnTo>
                  <a:lnTo>
                    <a:pt x="288985" y="120770"/>
                  </a:lnTo>
                  <a:lnTo>
                    <a:pt x="621102" y="120770"/>
                  </a:lnTo>
                  <a:lnTo>
                    <a:pt x="621102" y="172528"/>
                  </a:lnTo>
                  <a:lnTo>
                    <a:pt x="1341408" y="172528"/>
                  </a:lnTo>
                  <a:lnTo>
                    <a:pt x="1341408" y="237226"/>
                  </a:lnTo>
                  <a:lnTo>
                    <a:pt x="1751162" y="237226"/>
                  </a:lnTo>
                  <a:lnTo>
                    <a:pt x="1751162" y="310551"/>
                  </a:lnTo>
                  <a:lnTo>
                    <a:pt x="2380891" y="310551"/>
                  </a:lnTo>
                  <a:lnTo>
                    <a:pt x="2380891" y="396815"/>
                  </a:lnTo>
                  <a:lnTo>
                    <a:pt x="2773392" y="396815"/>
                  </a:lnTo>
                  <a:lnTo>
                    <a:pt x="2773392" y="521898"/>
                  </a:lnTo>
                  <a:lnTo>
                    <a:pt x="4261449" y="521898"/>
                  </a:lnTo>
                </a:path>
              </a:pathLst>
            </a:custGeom>
            <a:noFill/>
            <a:ln w="28575">
              <a:solidFill>
                <a:srgbClr val="E1471D"/>
              </a:solidFill>
              <a:miter lim="800000"/>
              <a:headEnd/>
              <a:tailEnd/>
            </a:ln>
          </p:spPr>
          <p:txBody>
            <a:bodyPr rtlCol="0" anchor="ctr"/>
            <a:lstStyle/>
            <a:p>
              <a:pPr algn="ctr"/>
              <a:endParaRPr lang="en-US" dirty="0"/>
            </a:p>
          </p:txBody>
        </p:sp>
        <p:sp>
          <p:nvSpPr>
            <p:cNvPr id="11" name="TextBox 10">
              <a:extLst>
                <a:ext uri="{FF2B5EF4-FFF2-40B4-BE49-F238E27FC236}">
                  <a16:creationId xmlns:a16="http://schemas.microsoft.com/office/drawing/2014/main" id="{E723BBCE-EACF-8AFC-2850-8BE0AF47EC32}"/>
                </a:ext>
              </a:extLst>
            </p:cNvPr>
            <p:cNvSpPr txBox="1"/>
            <p:nvPr/>
          </p:nvSpPr>
          <p:spPr bwMode="auto">
            <a:xfrm>
              <a:off x="8924626" y="2170471"/>
              <a:ext cx="12666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1" dirty="0">
                  <a:solidFill>
                    <a:srgbClr val="015873"/>
                  </a:solidFill>
                  <a:latin typeface="Calibri" panose="020F0502020204030204" pitchFamily="34" charset="0"/>
                </a:rPr>
                <a:t>2-yr OS: 92%</a:t>
              </a:r>
            </a:p>
          </p:txBody>
        </p:sp>
        <p:sp>
          <p:nvSpPr>
            <p:cNvPr id="15" name="TextBox 14">
              <a:extLst>
                <a:ext uri="{FF2B5EF4-FFF2-40B4-BE49-F238E27FC236}">
                  <a16:creationId xmlns:a16="http://schemas.microsoft.com/office/drawing/2014/main" id="{1C470910-4B02-9F1F-3DE1-D2CB5B738EFB}"/>
                </a:ext>
              </a:extLst>
            </p:cNvPr>
            <p:cNvSpPr txBox="1"/>
            <p:nvPr/>
          </p:nvSpPr>
          <p:spPr bwMode="auto">
            <a:xfrm rot="16200000">
              <a:off x="5688952" y="3274764"/>
              <a:ext cx="18384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Survival Probability</a:t>
              </a:r>
            </a:p>
          </p:txBody>
        </p:sp>
        <p:sp>
          <p:nvSpPr>
            <p:cNvPr id="24" name="TextBox 23">
              <a:extLst>
                <a:ext uri="{FF2B5EF4-FFF2-40B4-BE49-F238E27FC236}">
                  <a16:creationId xmlns:a16="http://schemas.microsoft.com/office/drawing/2014/main" id="{C30931B0-7BA3-D18D-3122-41B5CFBF9371}"/>
                </a:ext>
              </a:extLst>
            </p:cNvPr>
            <p:cNvSpPr txBox="1"/>
            <p:nvPr/>
          </p:nvSpPr>
          <p:spPr bwMode="auto">
            <a:xfrm>
              <a:off x="9270869" y="46298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24</a:t>
              </a:r>
            </a:p>
          </p:txBody>
        </p:sp>
        <p:sp>
          <p:nvSpPr>
            <p:cNvPr id="25" name="TextBox 24">
              <a:extLst>
                <a:ext uri="{FF2B5EF4-FFF2-40B4-BE49-F238E27FC236}">
                  <a16:creationId xmlns:a16="http://schemas.microsoft.com/office/drawing/2014/main" id="{5129CCE6-1FD1-4C24-713F-593F010CEBBF}"/>
                </a:ext>
              </a:extLst>
            </p:cNvPr>
            <p:cNvSpPr txBox="1"/>
            <p:nvPr/>
          </p:nvSpPr>
          <p:spPr bwMode="auto">
            <a:xfrm>
              <a:off x="10285794" y="46298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36</a:t>
              </a:r>
            </a:p>
          </p:txBody>
        </p:sp>
        <p:sp>
          <p:nvSpPr>
            <p:cNvPr id="26" name="TextBox 25">
              <a:extLst>
                <a:ext uri="{FF2B5EF4-FFF2-40B4-BE49-F238E27FC236}">
                  <a16:creationId xmlns:a16="http://schemas.microsoft.com/office/drawing/2014/main" id="{93F2D8DA-618F-4144-9627-6A1976BEDD9A}"/>
                </a:ext>
              </a:extLst>
            </p:cNvPr>
            <p:cNvSpPr txBox="1"/>
            <p:nvPr/>
          </p:nvSpPr>
          <p:spPr bwMode="auto">
            <a:xfrm>
              <a:off x="11300719" y="46298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48</a:t>
              </a:r>
            </a:p>
          </p:txBody>
        </p:sp>
        <p:sp>
          <p:nvSpPr>
            <p:cNvPr id="27" name="TextBox 26">
              <a:extLst>
                <a:ext uri="{FF2B5EF4-FFF2-40B4-BE49-F238E27FC236}">
                  <a16:creationId xmlns:a16="http://schemas.microsoft.com/office/drawing/2014/main" id="{2746BC9B-9D21-26BB-8B91-7E449999E4E2}"/>
                </a:ext>
              </a:extLst>
            </p:cNvPr>
            <p:cNvSpPr txBox="1"/>
            <p:nvPr/>
          </p:nvSpPr>
          <p:spPr bwMode="auto">
            <a:xfrm>
              <a:off x="8255944" y="46298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12</a:t>
              </a:r>
            </a:p>
          </p:txBody>
        </p:sp>
        <p:sp>
          <p:nvSpPr>
            <p:cNvPr id="28" name="TextBox 27">
              <a:extLst>
                <a:ext uri="{FF2B5EF4-FFF2-40B4-BE49-F238E27FC236}">
                  <a16:creationId xmlns:a16="http://schemas.microsoft.com/office/drawing/2014/main" id="{F935B83D-8859-6E47-D42E-E44296C5A5CB}"/>
                </a:ext>
              </a:extLst>
            </p:cNvPr>
            <p:cNvSpPr txBox="1"/>
            <p:nvPr/>
          </p:nvSpPr>
          <p:spPr bwMode="auto">
            <a:xfrm>
              <a:off x="7289721" y="462988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a:t>
              </a:r>
            </a:p>
          </p:txBody>
        </p:sp>
        <p:sp>
          <p:nvSpPr>
            <p:cNvPr id="29" name="TextBox 28">
              <a:extLst>
                <a:ext uri="{FF2B5EF4-FFF2-40B4-BE49-F238E27FC236}">
                  <a16:creationId xmlns:a16="http://schemas.microsoft.com/office/drawing/2014/main" id="{2681615B-980F-07EC-2C8D-E01552D95565}"/>
                </a:ext>
              </a:extLst>
            </p:cNvPr>
            <p:cNvSpPr txBox="1"/>
            <p:nvPr/>
          </p:nvSpPr>
          <p:spPr bwMode="auto">
            <a:xfrm>
              <a:off x="6688680" y="2246531"/>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1.00</a:t>
              </a:r>
            </a:p>
          </p:txBody>
        </p:sp>
        <p:sp>
          <p:nvSpPr>
            <p:cNvPr id="30" name="TextBox 29">
              <a:extLst>
                <a:ext uri="{FF2B5EF4-FFF2-40B4-BE49-F238E27FC236}">
                  <a16:creationId xmlns:a16="http://schemas.microsoft.com/office/drawing/2014/main" id="{DD2BD1A9-6A40-71EA-7111-61D33B0CB204}"/>
                </a:ext>
              </a:extLst>
            </p:cNvPr>
            <p:cNvSpPr txBox="1"/>
            <p:nvPr/>
          </p:nvSpPr>
          <p:spPr bwMode="auto">
            <a:xfrm>
              <a:off x="6688680" y="2774842"/>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0.75</a:t>
              </a:r>
            </a:p>
          </p:txBody>
        </p:sp>
        <p:sp>
          <p:nvSpPr>
            <p:cNvPr id="31" name="TextBox 30">
              <a:extLst>
                <a:ext uri="{FF2B5EF4-FFF2-40B4-BE49-F238E27FC236}">
                  <a16:creationId xmlns:a16="http://schemas.microsoft.com/office/drawing/2014/main" id="{CDEBDC19-EDA2-A674-9145-31630C35A6DA}"/>
                </a:ext>
              </a:extLst>
            </p:cNvPr>
            <p:cNvSpPr txBox="1"/>
            <p:nvPr/>
          </p:nvSpPr>
          <p:spPr bwMode="auto">
            <a:xfrm>
              <a:off x="6688680" y="3303153"/>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0.50</a:t>
              </a:r>
            </a:p>
          </p:txBody>
        </p:sp>
        <p:sp>
          <p:nvSpPr>
            <p:cNvPr id="32" name="TextBox 31">
              <a:extLst>
                <a:ext uri="{FF2B5EF4-FFF2-40B4-BE49-F238E27FC236}">
                  <a16:creationId xmlns:a16="http://schemas.microsoft.com/office/drawing/2014/main" id="{34F689F5-91B8-0C03-09BE-659118FBD550}"/>
                </a:ext>
              </a:extLst>
            </p:cNvPr>
            <p:cNvSpPr txBox="1"/>
            <p:nvPr/>
          </p:nvSpPr>
          <p:spPr bwMode="auto">
            <a:xfrm>
              <a:off x="6688680" y="3831464"/>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0.25</a:t>
              </a:r>
            </a:p>
          </p:txBody>
        </p:sp>
        <p:sp>
          <p:nvSpPr>
            <p:cNvPr id="33" name="TextBox 32">
              <a:extLst>
                <a:ext uri="{FF2B5EF4-FFF2-40B4-BE49-F238E27FC236}">
                  <a16:creationId xmlns:a16="http://schemas.microsoft.com/office/drawing/2014/main" id="{80375051-BAA2-7F3C-DB6A-3626DC11A183}"/>
                </a:ext>
              </a:extLst>
            </p:cNvPr>
            <p:cNvSpPr txBox="1"/>
            <p:nvPr/>
          </p:nvSpPr>
          <p:spPr bwMode="auto">
            <a:xfrm>
              <a:off x="6688680" y="4359774"/>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0.00</a:t>
              </a:r>
            </a:p>
          </p:txBody>
        </p:sp>
        <p:sp>
          <p:nvSpPr>
            <p:cNvPr id="34" name="Freeform 33">
              <a:extLst>
                <a:ext uri="{FF2B5EF4-FFF2-40B4-BE49-F238E27FC236}">
                  <a16:creationId xmlns:a16="http://schemas.microsoft.com/office/drawing/2014/main" id="{462C2F39-6088-9AEA-CFE5-1067B65E5876}"/>
                </a:ext>
              </a:extLst>
            </p:cNvPr>
            <p:cNvSpPr/>
            <p:nvPr/>
          </p:nvSpPr>
          <p:spPr bwMode="auto">
            <a:xfrm>
              <a:off x="7230444" y="2302888"/>
              <a:ext cx="4457700" cy="2301875"/>
            </a:xfrm>
            <a:custGeom>
              <a:avLst/>
              <a:gdLst>
                <a:gd name="connsiteX0" fmla="*/ 0 w 4457700"/>
                <a:gd name="connsiteY0" fmla="*/ 0 h 2301875"/>
                <a:gd name="connsiteX1" fmla="*/ 0 w 4457700"/>
                <a:gd name="connsiteY1" fmla="*/ 2301875 h 2301875"/>
                <a:gd name="connsiteX2" fmla="*/ 4457700 w 4457700"/>
                <a:gd name="connsiteY2" fmla="*/ 2301875 h 2301875"/>
              </a:gdLst>
              <a:ahLst/>
              <a:cxnLst>
                <a:cxn ang="0">
                  <a:pos x="connsiteX0" y="connsiteY0"/>
                </a:cxn>
                <a:cxn ang="0">
                  <a:pos x="connsiteX1" y="connsiteY1"/>
                </a:cxn>
                <a:cxn ang="0">
                  <a:pos x="connsiteX2" y="connsiteY2"/>
                </a:cxn>
              </a:cxnLst>
              <a:rect l="l" t="t" r="r" b="b"/>
              <a:pathLst>
                <a:path w="4457700" h="2301875">
                  <a:moveTo>
                    <a:pt x="0" y="0"/>
                  </a:moveTo>
                  <a:lnTo>
                    <a:pt x="0" y="2301875"/>
                  </a:lnTo>
                  <a:lnTo>
                    <a:pt x="4457700" y="2301875"/>
                  </a:lnTo>
                </a:path>
              </a:pathLst>
            </a:custGeom>
            <a:noFill/>
            <a:ln w="28575">
              <a:solidFill>
                <a:schemeClr val="bg1"/>
              </a:solidFill>
              <a:miter lim="800000"/>
              <a:headEnd/>
              <a:tailEnd/>
            </a:ln>
          </p:spPr>
          <p:txBody>
            <a:bodyPr rtlCol="0" anchor="ctr"/>
            <a:lstStyle/>
            <a:p>
              <a:pPr algn="ctr"/>
              <a:endParaRPr lang="en-US" dirty="0"/>
            </a:p>
          </p:txBody>
        </p:sp>
        <p:grpSp>
          <p:nvGrpSpPr>
            <p:cNvPr id="43" name="Group 42">
              <a:extLst>
                <a:ext uri="{FF2B5EF4-FFF2-40B4-BE49-F238E27FC236}">
                  <a16:creationId xmlns:a16="http://schemas.microsoft.com/office/drawing/2014/main" id="{99798BE2-9BCA-4891-4AA1-0B6EBB133167}"/>
                </a:ext>
              </a:extLst>
            </p:cNvPr>
            <p:cNvGrpSpPr/>
            <p:nvPr/>
          </p:nvGrpSpPr>
          <p:grpSpPr>
            <a:xfrm>
              <a:off x="7434164" y="4596342"/>
              <a:ext cx="4050259" cy="91440"/>
              <a:chOff x="7303541" y="4550410"/>
              <a:chExt cx="4050259" cy="91440"/>
            </a:xfrm>
          </p:grpSpPr>
          <p:cxnSp>
            <p:nvCxnSpPr>
              <p:cNvPr id="37" name="Straight Connector 36">
                <a:extLst>
                  <a:ext uri="{FF2B5EF4-FFF2-40B4-BE49-F238E27FC236}">
                    <a16:creationId xmlns:a16="http://schemas.microsoft.com/office/drawing/2014/main" id="{C36F7FC5-C995-77A5-A485-191500A19741}"/>
                  </a:ext>
                </a:extLst>
              </p:cNvPr>
              <p:cNvCxnSpPr>
                <a:cxnSpLocks/>
              </p:cNvCxnSpPr>
              <p:nvPr/>
            </p:nvCxnSpPr>
            <p:spPr bwMode="auto">
              <a:xfrm>
                <a:off x="7303541" y="4550410"/>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0019DD29-943B-1EB8-60A1-F3E8E9FED746}"/>
                  </a:ext>
                </a:extLst>
              </p:cNvPr>
              <p:cNvCxnSpPr>
                <a:cxnSpLocks/>
              </p:cNvCxnSpPr>
              <p:nvPr/>
            </p:nvCxnSpPr>
            <p:spPr bwMode="auto">
              <a:xfrm>
                <a:off x="8316106" y="4550410"/>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EAF4F5D-0490-AC71-0785-F57F6F43D5CF}"/>
                  </a:ext>
                </a:extLst>
              </p:cNvPr>
              <p:cNvCxnSpPr>
                <a:cxnSpLocks/>
              </p:cNvCxnSpPr>
              <p:nvPr/>
            </p:nvCxnSpPr>
            <p:spPr bwMode="auto">
              <a:xfrm>
                <a:off x="9328671" y="4550410"/>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0A41C88-66A3-09DB-2726-4162D393C253}"/>
                  </a:ext>
                </a:extLst>
              </p:cNvPr>
              <p:cNvCxnSpPr>
                <a:cxnSpLocks/>
              </p:cNvCxnSpPr>
              <p:nvPr/>
            </p:nvCxnSpPr>
            <p:spPr bwMode="auto">
              <a:xfrm>
                <a:off x="10341236" y="4550410"/>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3EFC093A-B0F7-C108-FED3-521ED939442D}"/>
                  </a:ext>
                </a:extLst>
              </p:cNvPr>
              <p:cNvCxnSpPr>
                <a:cxnSpLocks/>
              </p:cNvCxnSpPr>
              <p:nvPr/>
            </p:nvCxnSpPr>
            <p:spPr bwMode="auto">
              <a:xfrm>
                <a:off x="11353800" y="4550410"/>
                <a:ext cx="0" cy="91440"/>
              </a:xfrm>
              <a:prstGeom prst="line">
                <a:avLst/>
              </a:prstGeom>
              <a:noFill/>
              <a:ln w="28575" cap="flat" cmpd="sng" algn="ctr">
                <a:solidFill>
                  <a:schemeClr val="bg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16EE8419-682D-2BCE-BCB1-259A366FAE45}"/>
                </a:ext>
              </a:extLst>
            </p:cNvPr>
            <p:cNvGrpSpPr/>
            <p:nvPr/>
          </p:nvGrpSpPr>
          <p:grpSpPr>
            <a:xfrm>
              <a:off x="7139004" y="2400419"/>
              <a:ext cx="91440" cy="2113243"/>
              <a:chOff x="7094220" y="2437506"/>
              <a:chExt cx="91440" cy="2113243"/>
            </a:xfrm>
          </p:grpSpPr>
          <p:cxnSp>
            <p:nvCxnSpPr>
              <p:cNvPr id="46" name="Straight Connector 45">
                <a:extLst>
                  <a:ext uri="{FF2B5EF4-FFF2-40B4-BE49-F238E27FC236}">
                    <a16:creationId xmlns:a16="http://schemas.microsoft.com/office/drawing/2014/main" id="{FB4DAF37-FE05-17A1-D533-35129E9E7492}"/>
                  </a:ext>
                </a:extLst>
              </p:cNvPr>
              <p:cNvCxnSpPr>
                <a:cxnSpLocks/>
              </p:cNvCxnSpPr>
              <p:nvPr/>
            </p:nvCxnSpPr>
            <p:spPr bwMode="auto">
              <a:xfrm>
                <a:off x="7094220" y="243750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68875725-D60A-C6B2-582B-50BFE64CE6FE}"/>
                  </a:ext>
                </a:extLst>
              </p:cNvPr>
              <p:cNvCxnSpPr>
                <a:cxnSpLocks/>
              </p:cNvCxnSpPr>
              <p:nvPr/>
            </p:nvCxnSpPr>
            <p:spPr bwMode="auto">
              <a:xfrm>
                <a:off x="7094220" y="296581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21FB9B74-CA21-FAA8-3DCF-CCF9AAF6FA34}"/>
                  </a:ext>
                </a:extLst>
              </p:cNvPr>
              <p:cNvCxnSpPr>
                <a:cxnSpLocks/>
              </p:cNvCxnSpPr>
              <p:nvPr/>
            </p:nvCxnSpPr>
            <p:spPr bwMode="auto">
              <a:xfrm>
                <a:off x="7094220" y="349412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048FA0D1-FE75-5811-9B9D-14F22D829F0C}"/>
                  </a:ext>
                </a:extLst>
              </p:cNvPr>
              <p:cNvCxnSpPr>
                <a:cxnSpLocks/>
              </p:cNvCxnSpPr>
              <p:nvPr/>
            </p:nvCxnSpPr>
            <p:spPr bwMode="auto">
              <a:xfrm>
                <a:off x="7094220" y="402243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E51DFEB2-C937-DD4C-B8DC-4E44B4CF5AA5}"/>
                  </a:ext>
                </a:extLst>
              </p:cNvPr>
              <p:cNvCxnSpPr>
                <a:cxnSpLocks/>
              </p:cNvCxnSpPr>
              <p:nvPr/>
            </p:nvCxnSpPr>
            <p:spPr bwMode="auto">
              <a:xfrm>
                <a:off x="7094220" y="4550749"/>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60" name="Group 59">
              <a:extLst>
                <a:ext uri="{FF2B5EF4-FFF2-40B4-BE49-F238E27FC236}">
                  <a16:creationId xmlns:a16="http://schemas.microsoft.com/office/drawing/2014/main" id="{BC6C4A26-EA05-A287-FB1D-E79A04DAF257}"/>
                </a:ext>
              </a:extLst>
            </p:cNvPr>
            <p:cNvGrpSpPr/>
            <p:nvPr/>
          </p:nvGrpSpPr>
          <p:grpSpPr>
            <a:xfrm>
              <a:off x="11306779" y="2236038"/>
              <a:ext cx="524999" cy="1030305"/>
              <a:chOff x="10638656" y="1073188"/>
              <a:chExt cx="524999" cy="1030305"/>
            </a:xfrm>
          </p:grpSpPr>
          <p:sp>
            <p:nvSpPr>
              <p:cNvPr id="5" name="TextBox 4">
                <a:extLst>
                  <a:ext uri="{FF2B5EF4-FFF2-40B4-BE49-F238E27FC236}">
                    <a16:creationId xmlns:a16="http://schemas.microsoft.com/office/drawing/2014/main" id="{53887F19-C5E1-AA1A-670F-F7B18D8BF94C}"/>
                  </a:ext>
                </a:extLst>
              </p:cNvPr>
              <p:cNvSpPr txBox="1"/>
              <p:nvPr/>
            </p:nvSpPr>
            <p:spPr bwMode="auto">
              <a:xfrm>
                <a:off x="10638656" y="1073188"/>
                <a:ext cx="4219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1" dirty="0">
                    <a:solidFill>
                      <a:schemeClr val="accent1"/>
                    </a:solidFill>
                    <a:latin typeface="Calibri" panose="020F0502020204030204" pitchFamily="34" charset="0"/>
                  </a:rPr>
                  <a:t>OS</a:t>
                </a:r>
              </a:p>
            </p:txBody>
          </p:sp>
          <p:sp>
            <p:nvSpPr>
              <p:cNvPr id="6" name="TextBox 5">
                <a:extLst>
                  <a:ext uri="{FF2B5EF4-FFF2-40B4-BE49-F238E27FC236}">
                    <a16:creationId xmlns:a16="http://schemas.microsoft.com/office/drawing/2014/main" id="{69B50EBB-DDAA-73ED-0598-1CC420543A99}"/>
                  </a:ext>
                </a:extLst>
              </p:cNvPr>
              <p:cNvSpPr txBox="1"/>
              <p:nvPr/>
            </p:nvSpPr>
            <p:spPr bwMode="auto">
              <a:xfrm>
                <a:off x="10680318" y="1764939"/>
                <a:ext cx="4833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1" dirty="0">
                    <a:solidFill>
                      <a:schemeClr val="accent3"/>
                    </a:solidFill>
                    <a:latin typeface="Calibri" panose="020F0502020204030204" pitchFamily="34" charset="0"/>
                  </a:rPr>
                  <a:t>PFS</a:t>
                </a:r>
              </a:p>
            </p:txBody>
          </p:sp>
        </p:grpSp>
        <p:grpSp>
          <p:nvGrpSpPr>
            <p:cNvPr id="125" name="Group 124">
              <a:extLst>
                <a:ext uri="{FF2B5EF4-FFF2-40B4-BE49-F238E27FC236}">
                  <a16:creationId xmlns:a16="http://schemas.microsoft.com/office/drawing/2014/main" id="{35855A68-1BC8-5809-8474-17330AF05D1E}"/>
                </a:ext>
              </a:extLst>
            </p:cNvPr>
            <p:cNvGrpSpPr/>
            <p:nvPr/>
          </p:nvGrpSpPr>
          <p:grpSpPr>
            <a:xfrm>
              <a:off x="7396502" y="2251945"/>
              <a:ext cx="4411400" cy="842011"/>
              <a:chOff x="7252658" y="2289032"/>
              <a:chExt cx="4411400" cy="842011"/>
            </a:xfrm>
          </p:grpSpPr>
          <p:sp>
            <p:nvSpPr>
              <p:cNvPr id="61" name="TextBox 60">
                <a:extLst>
                  <a:ext uri="{FF2B5EF4-FFF2-40B4-BE49-F238E27FC236}">
                    <a16:creationId xmlns:a16="http://schemas.microsoft.com/office/drawing/2014/main" id="{99EFEA5B-46C4-CB82-6037-BB442CAD5DFA}"/>
                  </a:ext>
                </a:extLst>
              </p:cNvPr>
              <p:cNvSpPr txBox="1"/>
              <p:nvPr/>
            </p:nvSpPr>
            <p:spPr bwMode="auto">
              <a:xfrm>
                <a:off x="7252658" y="2289032"/>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E1471D"/>
                    </a:solidFill>
                    <a:latin typeface="Calibri" panose="020F0502020204030204" pitchFamily="34" charset="0"/>
                  </a:rPr>
                  <a:t>+</a:t>
                </a:r>
              </a:p>
            </p:txBody>
          </p:sp>
          <p:sp>
            <p:nvSpPr>
              <p:cNvPr id="63" name="TextBox 62">
                <a:extLst>
                  <a:ext uri="{FF2B5EF4-FFF2-40B4-BE49-F238E27FC236}">
                    <a16:creationId xmlns:a16="http://schemas.microsoft.com/office/drawing/2014/main" id="{839503B0-C09E-7C85-76D9-C3851E816363}"/>
                  </a:ext>
                </a:extLst>
              </p:cNvPr>
              <p:cNvSpPr txBox="1"/>
              <p:nvPr/>
            </p:nvSpPr>
            <p:spPr bwMode="auto">
              <a:xfrm>
                <a:off x="8865554" y="245680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E1471D"/>
                    </a:solidFill>
                    <a:latin typeface="Calibri" panose="020F0502020204030204" pitchFamily="34" charset="0"/>
                  </a:rPr>
                  <a:t>+</a:t>
                </a:r>
              </a:p>
            </p:txBody>
          </p:sp>
          <p:sp>
            <p:nvSpPr>
              <p:cNvPr id="95" name="TextBox 94">
                <a:extLst>
                  <a:ext uri="{FF2B5EF4-FFF2-40B4-BE49-F238E27FC236}">
                    <a16:creationId xmlns:a16="http://schemas.microsoft.com/office/drawing/2014/main" id="{D3673CE7-EFA7-91D5-3985-9B0C759D7F8B}"/>
                  </a:ext>
                </a:extLst>
              </p:cNvPr>
              <p:cNvSpPr txBox="1"/>
              <p:nvPr/>
            </p:nvSpPr>
            <p:spPr bwMode="auto">
              <a:xfrm>
                <a:off x="8487329" y="2405959"/>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E1471D"/>
                    </a:solidFill>
                    <a:latin typeface="Calibri" panose="020F0502020204030204" pitchFamily="34" charset="0"/>
                  </a:rPr>
                  <a:t>+</a:t>
                </a:r>
              </a:p>
            </p:txBody>
          </p:sp>
          <p:sp>
            <p:nvSpPr>
              <p:cNvPr id="96" name="TextBox 95">
                <a:extLst>
                  <a:ext uri="{FF2B5EF4-FFF2-40B4-BE49-F238E27FC236}">
                    <a16:creationId xmlns:a16="http://schemas.microsoft.com/office/drawing/2014/main" id="{E4533822-6CE8-CC96-6FAD-1A8E76DFF162}"/>
                  </a:ext>
                </a:extLst>
              </p:cNvPr>
              <p:cNvSpPr txBox="1"/>
              <p:nvPr/>
            </p:nvSpPr>
            <p:spPr bwMode="auto">
              <a:xfrm>
                <a:off x="8755417" y="2460664"/>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E1471D"/>
                    </a:solidFill>
                    <a:latin typeface="Calibri" panose="020F0502020204030204" pitchFamily="34" charset="0"/>
                  </a:rPr>
                  <a:t>+</a:t>
                </a:r>
              </a:p>
            </p:txBody>
          </p:sp>
          <p:sp>
            <p:nvSpPr>
              <p:cNvPr id="97" name="TextBox 96">
                <a:extLst>
                  <a:ext uri="{FF2B5EF4-FFF2-40B4-BE49-F238E27FC236}">
                    <a16:creationId xmlns:a16="http://schemas.microsoft.com/office/drawing/2014/main" id="{489A2717-E54C-26C4-552E-59251B899E55}"/>
                  </a:ext>
                </a:extLst>
              </p:cNvPr>
              <p:cNvSpPr txBox="1"/>
              <p:nvPr/>
            </p:nvSpPr>
            <p:spPr bwMode="auto">
              <a:xfrm>
                <a:off x="7532523" y="2348785"/>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E1471D"/>
                    </a:solidFill>
                    <a:latin typeface="Calibri" panose="020F0502020204030204" pitchFamily="34" charset="0"/>
                  </a:rPr>
                  <a:t>+</a:t>
                </a:r>
              </a:p>
            </p:txBody>
          </p:sp>
          <p:sp>
            <p:nvSpPr>
              <p:cNvPr id="98" name="TextBox 97">
                <a:extLst>
                  <a:ext uri="{FF2B5EF4-FFF2-40B4-BE49-F238E27FC236}">
                    <a16:creationId xmlns:a16="http://schemas.microsoft.com/office/drawing/2014/main" id="{FEBB67CA-2726-404C-F37A-D6BDA200CA6E}"/>
                  </a:ext>
                </a:extLst>
              </p:cNvPr>
              <p:cNvSpPr txBox="1"/>
              <p:nvPr/>
            </p:nvSpPr>
            <p:spPr bwMode="auto">
              <a:xfrm>
                <a:off x="8577828" y="2466402"/>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E1471D"/>
                    </a:solidFill>
                    <a:latin typeface="Calibri" panose="020F0502020204030204" pitchFamily="34" charset="0"/>
                  </a:rPr>
                  <a:t>+</a:t>
                </a:r>
              </a:p>
            </p:txBody>
          </p:sp>
          <p:sp>
            <p:nvSpPr>
              <p:cNvPr id="99" name="TextBox 98">
                <a:extLst>
                  <a:ext uri="{FF2B5EF4-FFF2-40B4-BE49-F238E27FC236}">
                    <a16:creationId xmlns:a16="http://schemas.microsoft.com/office/drawing/2014/main" id="{96D141C0-87B4-0962-0828-67B90DFC95A6}"/>
                  </a:ext>
                </a:extLst>
              </p:cNvPr>
              <p:cNvSpPr txBox="1"/>
              <p:nvPr/>
            </p:nvSpPr>
            <p:spPr bwMode="auto">
              <a:xfrm>
                <a:off x="7445260" y="2347035"/>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E1471D"/>
                    </a:solidFill>
                    <a:latin typeface="Calibri" panose="020F0502020204030204" pitchFamily="34" charset="0"/>
                  </a:rPr>
                  <a:t>+</a:t>
                </a:r>
              </a:p>
            </p:txBody>
          </p:sp>
          <p:sp>
            <p:nvSpPr>
              <p:cNvPr id="100" name="TextBox 99">
                <a:extLst>
                  <a:ext uri="{FF2B5EF4-FFF2-40B4-BE49-F238E27FC236}">
                    <a16:creationId xmlns:a16="http://schemas.microsoft.com/office/drawing/2014/main" id="{081D809C-C13A-18A5-52FA-3B93A909192A}"/>
                  </a:ext>
                </a:extLst>
              </p:cNvPr>
              <p:cNvSpPr txBox="1"/>
              <p:nvPr/>
            </p:nvSpPr>
            <p:spPr bwMode="auto">
              <a:xfrm>
                <a:off x="8518365" y="246915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E1471D"/>
                    </a:solidFill>
                    <a:latin typeface="Calibri" panose="020F0502020204030204" pitchFamily="34" charset="0"/>
                  </a:rPr>
                  <a:t>+</a:t>
                </a:r>
              </a:p>
            </p:txBody>
          </p:sp>
          <p:sp>
            <p:nvSpPr>
              <p:cNvPr id="101" name="TextBox 100">
                <a:extLst>
                  <a:ext uri="{FF2B5EF4-FFF2-40B4-BE49-F238E27FC236}">
                    <a16:creationId xmlns:a16="http://schemas.microsoft.com/office/drawing/2014/main" id="{4F5CE503-2F1C-C6C3-EF87-DA098748F8A2}"/>
                  </a:ext>
                </a:extLst>
              </p:cNvPr>
              <p:cNvSpPr txBox="1"/>
              <p:nvPr/>
            </p:nvSpPr>
            <p:spPr bwMode="auto">
              <a:xfrm>
                <a:off x="8103969" y="2408796"/>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E1471D"/>
                    </a:solidFill>
                    <a:latin typeface="Calibri" panose="020F0502020204030204" pitchFamily="34" charset="0"/>
                  </a:rPr>
                  <a:t>+</a:t>
                </a:r>
              </a:p>
            </p:txBody>
          </p:sp>
          <p:sp>
            <p:nvSpPr>
              <p:cNvPr id="102" name="TextBox 101">
                <a:extLst>
                  <a:ext uri="{FF2B5EF4-FFF2-40B4-BE49-F238E27FC236}">
                    <a16:creationId xmlns:a16="http://schemas.microsoft.com/office/drawing/2014/main" id="{740BECAE-9DA7-4B89-3680-3410FA9C4787}"/>
                  </a:ext>
                </a:extLst>
              </p:cNvPr>
              <p:cNvSpPr txBox="1"/>
              <p:nvPr/>
            </p:nvSpPr>
            <p:spPr bwMode="auto">
              <a:xfrm>
                <a:off x="9261810" y="253656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E1471D"/>
                    </a:solidFill>
                    <a:latin typeface="Calibri" panose="020F0502020204030204" pitchFamily="34" charset="0"/>
                  </a:rPr>
                  <a:t>+</a:t>
                </a:r>
              </a:p>
            </p:txBody>
          </p:sp>
          <p:sp>
            <p:nvSpPr>
              <p:cNvPr id="103" name="TextBox 102">
                <a:extLst>
                  <a:ext uri="{FF2B5EF4-FFF2-40B4-BE49-F238E27FC236}">
                    <a16:creationId xmlns:a16="http://schemas.microsoft.com/office/drawing/2014/main" id="{DCE4992F-A9E0-0A23-C42F-527477B06952}"/>
                  </a:ext>
                </a:extLst>
              </p:cNvPr>
              <p:cNvSpPr txBox="1"/>
              <p:nvPr/>
            </p:nvSpPr>
            <p:spPr bwMode="auto">
              <a:xfrm>
                <a:off x="8232991" y="2405959"/>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E1471D"/>
                    </a:solidFill>
                    <a:latin typeface="Calibri" panose="020F0502020204030204" pitchFamily="34" charset="0"/>
                  </a:rPr>
                  <a:t>+</a:t>
                </a:r>
              </a:p>
            </p:txBody>
          </p:sp>
          <p:sp>
            <p:nvSpPr>
              <p:cNvPr id="104" name="TextBox 103">
                <a:extLst>
                  <a:ext uri="{FF2B5EF4-FFF2-40B4-BE49-F238E27FC236}">
                    <a16:creationId xmlns:a16="http://schemas.microsoft.com/office/drawing/2014/main" id="{8C576F02-7B4C-0C60-0432-9F32709FF0D9}"/>
                  </a:ext>
                </a:extLst>
              </p:cNvPr>
              <p:cNvSpPr txBox="1"/>
              <p:nvPr/>
            </p:nvSpPr>
            <p:spPr bwMode="auto">
              <a:xfrm>
                <a:off x="9108512" y="2536352"/>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E1471D"/>
                    </a:solidFill>
                    <a:latin typeface="Calibri" panose="020F0502020204030204" pitchFamily="34" charset="0"/>
                  </a:rPr>
                  <a:t>+</a:t>
                </a:r>
              </a:p>
            </p:txBody>
          </p:sp>
          <p:sp>
            <p:nvSpPr>
              <p:cNvPr id="105" name="TextBox 104">
                <a:extLst>
                  <a:ext uri="{FF2B5EF4-FFF2-40B4-BE49-F238E27FC236}">
                    <a16:creationId xmlns:a16="http://schemas.microsoft.com/office/drawing/2014/main" id="{C4A0F3D2-5962-DC23-802F-98BFC8AA779D}"/>
                  </a:ext>
                </a:extLst>
              </p:cNvPr>
              <p:cNvSpPr txBox="1"/>
              <p:nvPr/>
            </p:nvSpPr>
            <p:spPr bwMode="auto">
              <a:xfrm>
                <a:off x="10721793" y="2759652"/>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E1471D"/>
                    </a:solidFill>
                    <a:latin typeface="Calibri" panose="020F0502020204030204" pitchFamily="34" charset="0"/>
                  </a:rPr>
                  <a:t>+</a:t>
                </a:r>
              </a:p>
            </p:txBody>
          </p:sp>
          <p:sp>
            <p:nvSpPr>
              <p:cNvPr id="106" name="TextBox 105">
                <a:extLst>
                  <a:ext uri="{FF2B5EF4-FFF2-40B4-BE49-F238E27FC236}">
                    <a16:creationId xmlns:a16="http://schemas.microsoft.com/office/drawing/2014/main" id="{E67925EC-5A26-F5FA-851C-8434DB59C534}"/>
                  </a:ext>
                </a:extLst>
              </p:cNvPr>
              <p:cNvSpPr txBox="1"/>
              <p:nvPr/>
            </p:nvSpPr>
            <p:spPr bwMode="auto">
              <a:xfrm>
                <a:off x="11337231" y="276073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E1471D"/>
                    </a:solidFill>
                    <a:latin typeface="Calibri" panose="020F0502020204030204" pitchFamily="34" charset="0"/>
                  </a:rPr>
                  <a:t>+</a:t>
                </a:r>
              </a:p>
            </p:txBody>
          </p:sp>
          <p:sp>
            <p:nvSpPr>
              <p:cNvPr id="107" name="TextBox 106">
                <a:extLst>
                  <a:ext uri="{FF2B5EF4-FFF2-40B4-BE49-F238E27FC236}">
                    <a16:creationId xmlns:a16="http://schemas.microsoft.com/office/drawing/2014/main" id="{B4EE7D5B-12F2-2C5A-B064-D0196072052E}"/>
                  </a:ext>
                </a:extLst>
              </p:cNvPr>
              <p:cNvSpPr txBox="1"/>
              <p:nvPr/>
            </p:nvSpPr>
            <p:spPr bwMode="auto">
              <a:xfrm>
                <a:off x="10797060" y="276171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E1471D"/>
                    </a:solidFill>
                    <a:latin typeface="Calibri" panose="020F0502020204030204" pitchFamily="34" charset="0"/>
                  </a:rPr>
                  <a:t>+</a:t>
                </a:r>
              </a:p>
            </p:txBody>
          </p:sp>
          <p:sp>
            <p:nvSpPr>
              <p:cNvPr id="108" name="TextBox 107">
                <a:extLst>
                  <a:ext uri="{FF2B5EF4-FFF2-40B4-BE49-F238E27FC236}">
                    <a16:creationId xmlns:a16="http://schemas.microsoft.com/office/drawing/2014/main" id="{B32FD237-DC3F-71D9-0D8C-EB3D038A4111}"/>
                  </a:ext>
                </a:extLst>
              </p:cNvPr>
              <p:cNvSpPr txBox="1"/>
              <p:nvPr/>
            </p:nvSpPr>
            <p:spPr bwMode="auto">
              <a:xfrm>
                <a:off x="11363976" y="27603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E1471D"/>
                    </a:solidFill>
                    <a:latin typeface="Calibri" panose="020F0502020204030204" pitchFamily="34" charset="0"/>
                  </a:rPr>
                  <a:t>+</a:t>
                </a:r>
              </a:p>
            </p:txBody>
          </p:sp>
          <p:sp>
            <p:nvSpPr>
              <p:cNvPr id="109" name="TextBox 108">
                <a:extLst>
                  <a:ext uri="{FF2B5EF4-FFF2-40B4-BE49-F238E27FC236}">
                    <a16:creationId xmlns:a16="http://schemas.microsoft.com/office/drawing/2014/main" id="{38AB7078-6924-C162-624E-C20F334A6E6D}"/>
                  </a:ext>
                </a:extLst>
              </p:cNvPr>
              <p:cNvSpPr txBox="1"/>
              <p:nvPr/>
            </p:nvSpPr>
            <p:spPr bwMode="auto">
              <a:xfrm>
                <a:off x="9830128" y="2623977"/>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E1471D"/>
                    </a:solidFill>
                    <a:latin typeface="Calibri" panose="020F0502020204030204" pitchFamily="34" charset="0"/>
                  </a:rPr>
                  <a:t>+</a:t>
                </a:r>
              </a:p>
            </p:txBody>
          </p:sp>
          <p:sp>
            <p:nvSpPr>
              <p:cNvPr id="110" name="TextBox 109">
                <a:extLst>
                  <a:ext uri="{FF2B5EF4-FFF2-40B4-BE49-F238E27FC236}">
                    <a16:creationId xmlns:a16="http://schemas.microsoft.com/office/drawing/2014/main" id="{003B72B7-F9F8-E2AF-358D-67CB026FA9A1}"/>
                  </a:ext>
                </a:extLst>
              </p:cNvPr>
              <p:cNvSpPr txBox="1"/>
              <p:nvPr/>
            </p:nvSpPr>
            <p:spPr bwMode="auto">
              <a:xfrm>
                <a:off x="9609986" y="2620406"/>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E1471D"/>
                    </a:solidFill>
                    <a:latin typeface="Calibri" panose="020F0502020204030204" pitchFamily="34" charset="0"/>
                  </a:rPr>
                  <a:t>+</a:t>
                </a:r>
              </a:p>
            </p:txBody>
          </p:sp>
          <p:sp>
            <p:nvSpPr>
              <p:cNvPr id="111" name="TextBox 110">
                <a:extLst>
                  <a:ext uri="{FF2B5EF4-FFF2-40B4-BE49-F238E27FC236}">
                    <a16:creationId xmlns:a16="http://schemas.microsoft.com/office/drawing/2014/main" id="{8C4B5FCF-C9E0-6F1B-E43C-6DC6E4FF97CD}"/>
                  </a:ext>
                </a:extLst>
              </p:cNvPr>
              <p:cNvSpPr txBox="1"/>
              <p:nvPr/>
            </p:nvSpPr>
            <p:spPr bwMode="auto">
              <a:xfrm>
                <a:off x="9876136" y="2625973"/>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E1471D"/>
                    </a:solidFill>
                    <a:latin typeface="Calibri" panose="020F0502020204030204" pitchFamily="34" charset="0"/>
                  </a:rPr>
                  <a:t>+</a:t>
                </a:r>
              </a:p>
            </p:txBody>
          </p:sp>
          <p:sp>
            <p:nvSpPr>
              <p:cNvPr id="112" name="TextBox 111">
                <a:extLst>
                  <a:ext uri="{FF2B5EF4-FFF2-40B4-BE49-F238E27FC236}">
                    <a16:creationId xmlns:a16="http://schemas.microsoft.com/office/drawing/2014/main" id="{EEC21E13-8954-C914-A37C-47C34E07C7B8}"/>
                  </a:ext>
                </a:extLst>
              </p:cNvPr>
              <p:cNvSpPr txBox="1"/>
              <p:nvPr/>
            </p:nvSpPr>
            <p:spPr bwMode="auto">
              <a:xfrm>
                <a:off x="9690442" y="2620396"/>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E1471D"/>
                    </a:solidFill>
                    <a:latin typeface="Calibri" panose="020F0502020204030204" pitchFamily="34" charset="0"/>
                  </a:rPr>
                  <a:t>+</a:t>
                </a:r>
              </a:p>
            </p:txBody>
          </p:sp>
          <p:sp>
            <p:nvSpPr>
              <p:cNvPr id="113" name="TextBox 112">
                <a:extLst>
                  <a:ext uri="{FF2B5EF4-FFF2-40B4-BE49-F238E27FC236}">
                    <a16:creationId xmlns:a16="http://schemas.microsoft.com/office/drawing/2014/main" id="{8E780814-31A1-14AA-EE35-EE1154600643}"/>
                  </a:ext>
                </a:extLst>
              </p:cNvPr>
              <p:cNvSpPr txBox="1"/>
              <p:nvPr/>
            </p:nvSpPr>
            <p:spPr bwMode="auto">
              <a:xfrm>
                <a:off x="9343290" y="2535105"/>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E1471D"/>
                    </a:solidFill>
                    <a:latin typeface="Calibri" panose="020F0502020204030204" pitchFamily="34" charset="0"/>
                  </a:rPr>
                  <a:t>+</a:t>
                </a:r>
              </a:p>
            </p:txBody>
          </p:sp>
          <p:sp>
            <p:nvSpPr>
              <p:cNvPr id="114" name="TextBox 113">
                <a:extLst>
                  <a:ext uri="{FF2B5EF4-FFF2-40B4-BE49-F238E27FC236}">
                    <a16:creationId xmlns:a16="http://schemas.microsoft.com/office/drawing/2014/main" id="{CE5388A9-C3F7-4563-A813-D2D365B08874}"/>
                  </a:ext>
                </a:extLst>
              </p:cNvPr>
              <p:cNvSpPr txBox="1"/>
              <p:nvPr/>
            </p:nvSpPr>
            <p:spPr bwMode="auto">
              <a:xfrm>
                <a:off x="9521631" y="2535105"/>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E1471D"/>
                    </a:solidFill>
                    <a:latin typeface="Calibri" panose="020F0502020204030204" pitchFamily="34" charset="0"/>
                  </a:rPr>
                  <a:t>+</a:t>
                </a:r>
              </a:p>
            </p:txBody>
          </p:sp>
          <p:sp>
            <p:nvSpPr>
              <p:cNvPr id="115" name="TextBox 114">
                <a:extLst>
                  <a:ext uri="{FF2B5EF4-FFF2-40B4-BE49-F238E27FC236}">
                    <a16:creationId xmlns:a16="http://schemas.microsoft.com/office/drawing/2014/main" id="{B21C8F1E-2F2A-E4C6-681C-84F461DB2F9F}"/>
                  </a:ext>
                </a:extLst>
              </p:cNvPr>
              <p:cNvSpPr txBox="1"/>
              <p:nvPr/>
            </p:nvSpPr>
            <p:spPr bwMode="auto">
              <a:xfrm>
                <a:off x="10298182" y="27603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E1471D"/>
                    </a:solidFill>
                    <a:latin typeface="Calibri" panose="020F0502020204030204" pitchFamily="34" charset="0"/>
                  </a:rPr>
                  <a:t>+</a:t>
                </a:r>
              </a:p>
            </p:txBody>
          </p:sp>
          <p:sp>
            <p:nvSpPr>
              <p:cNvPr id="116" name="TextBox 115">
                <a:extLst>
                  <a:ext uri="{FF2B5EF4-FFF2-40B4-BE49-F238E27FC236}">
                    <a16:creationId xmlns:a16="http://schemas.microsoft.com/office/drawing/2014/main" id="{043B6F36-284E-BBE0-662E-F6BB45AA51F5}"/>
                  </a:ext>
                </a:extLst>
              </p:cNvPr>
              <p:cNvSpPr txBox="1"/>
              <p:nvPr/>
            </p:nvSpPr>
            <p:spPr bwMode="auto">
              <a:xfrm>
                <a:off x="10357359" y="2758236"/>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E1471D"/>
                    </a:solidFill>
                    <a:latin typeface="Calibri" panose="020F0502020204030204" pitchFamily="34" charset="0"/>
                  </a:rPr>
                  <a:t>+</a:t>
                </a:r>
              </a:p>
            </p:txBody>
          </p:sp>
          <p:sp>
            <p:nvSpPr>
              <p:cNvPr id="117" name="TextBox 116">
                <a:extLst>
                  <a:ext uri="{FF2B5EF4-FFF2-40B4-BE49-F238E27FC236}">
                    <a16:creationId xmlns:a16="http://schemas.microsoft.com/office/drawing/2014/main" id="{227DDFDD-B3B8-1BE9-9DEA-F6E847BC639A}"/>
                  </a:ext>
                </a:extLst>
              </p:cNvPr>
              <p:cNvSpPr txBox="1"/>
              <p:nvPr/>
            </p:nvSpPr>
            <p:spPr bwMode="auto">
              <a:xfrm>
                <a:off x="10381279" y="2760422"/>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E1471D"/>
                    </a:solidFill>
                    <a:latin typeface="Calibri" panose="020F0502020204030204" pitchFamily="34" charset="0"/>
                  </a:rPr>
                  <a:t>+</a:t>
                </a:r>
              </a:p>
            </p:txBody>
          </p:sp>
          <p:sp>
            <p:nvSpPr>
              <p:cNvPr id="118" name="TextBox 117">
                <a:extLst>
                  <a:ext uri="{FF2B5EF4-FFF2-40B4-BE49-F238E27FC236}">
                    <a16:creationId xmlns:a16="http://schemas.microsoft.com/office/drawing/2014/main" id="{CF9FD80C-6043-D5CE-D41E-0897942C43CC}"/>
                  </a:ext>
                </a:extLst>
              </p:cNvPr>
              <p:cNvSpPr txBox="1"/>
              <p:nvPr/>
            </p:nvSpPr>
            <p:spPr bwMode="auto">
              <a:xfrm>
                <a:off x="10314804" y="275896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E1471D"/>
                    </a:solidFill>
                    <a:latin typeface="Calibri" panose="020F0502020204030204" pitchFamily="34" charset="0"/>
                  </a:rPr>
                  <a:t>+</a:t>
                </a:r>
              </a:p>
            </p:txBody>
          </p:sp>
          <p:sp>
            <p:nvSpPr>
              <p:cNvPr id="119" name="TextBox 118">
                <a:extLst>
                  <a:ext uri="{FF2B5EF4-FFF2-40B4-BE49-F238E27FC236}">
                    <a16:creationId xmlns:a16="http://schemas.microsoft.com/office/drawing/2014/main" id="{6C35FF8F-2120-EE56-CFE4-7909787A16CA}"/>
                  </a:ext>
                </a:extLst>
              </p:cNvPr>
              <p:cNvSpPr txBox="1"/>
              <p:nvPr/>
            </p:nvSpPr>
            <p:spPr bwMode="auto">
              <a:xfrm>
                <a:off x="10371255" y="275824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E1471D"/>
                    </a:solidFill>
                    <a:latin typeface="Calibri" panose="020F0502020204030204" pitchFamily="34" charset="0"/>
                  </a:rPr>
                  <a:t>+</a:t>
                </a:r>
              </a:p>
            </p:txBody>
          </p:sp>
          <p:sp>
            <p:nvSpPr>
              <p:cNvPr id="120" name="TextBox 119">
                <a:extLst>
                  <a:ext uri="{FF2B5EF4-FFF2-40B4-BE49-F238E27FC236}">
                    <a16:creationId xmlns:a16="http://schemas.microsoft.com/office/drawing/2014/main" id="{3BA6F66F-5E56-19A7-9BE4-C286A24CCB20}"/>
                  </a:ext>
                </a:extLst>
              </p:cNvPr>
              <p:cNvSpPr txBox="1"/>
              <p:nvPr/>
            </p:nvSpPr>
            <p:spPr bwMode="auto">
              <a:xfrm>
                <a:off x="10692627" y="2759652"/>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E1471D"/>
                    </a:solidFill>
                    <a:latin typeface="Calibri" panose="020F0502020204030204" pitchFamily="34" charset="0"/>
                  </a:rPr>
                  <a:t>+</a:t>
                </a:r>
              </a:p>
            </p:txBody>
          </p:sp>
          <p:sp>
            <p:nvSpPr>
              <p:cNvPr id="121" name="TextBox 120">
                <a:extLst>
                  <a:ext uri="{FF2B5EF4-FFF2-40B4-BE49-F238E27FC236}">
                    <a16:creationId xmlns:a16="http://schemas.microsoft.com/office/drawing/2014/main" id="{6B2477C5-1E78-A28C-100C-EB83DB210D42}"/>
                  </a:ext>
                </a:extLst>
              </p:cNvPr>
              <p:cNvSpPr txBox="1"/>
              <p:nvPr/>
            </p:nvSpPr>
            <p:spPr bwMode="auto">
              <a:xfrm>
                <a:off x="9766157" y="262533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E1471D"/>
                    </a:solidFill>
                    <a:latin typeface="Calibri" panose="020F0502020204030204" pitchFamily="34" charset="0"/>
                  </a:rPr>
                  <a:t>+</a:t>
                </a:r>
              </a:p>
            </p:txBody>
          </p:sp>
          <p:sp>
            <p:nvSpPr>
              <p:cNvPr id="122" name="TextBox 121">
                <a:extLst>
                  <a:ext uri="{FF2B5EF4-FFF2-40B4-BE49-F238E27FC236}">
                    <a16:creationId xmlns:a16="http://schemas.microsoft.com/office/drawing/2014/main" id="{D08C2A9F-FF12-E64D-5034-20DFD0C5504C}"/>
                  </a:ext>
                </a:extLst>
              </p:cNvPr>
              <p:cNvSpPr txBox="1"/>
              <p:nvPr/>
            </p:nvSpPr>
            <p:spPr bwMode="auto">
              <a:xfrm>
                <a:off x="9801768" y="262533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E1471D"/>
                    </a:solidFill>
                    <a:latin typeface="Calibri" panose="020F0502020204030204" pitchFamily="34" charset="0"/>
                  </a:rPr>
                  <a:t>+</a:t>
                </a:r>
              </a:p>
            </p:txBody>
          </p:sp>
          <p:sp>
            <p:nvSpPr>
              <p:cNvPr id="123" name="TextBox 122">
                <a:extLst>
                  <a:ext uri="{FF2B5EF4-FFF2-40B4-BE49-F238E27FC236}">
                    <a16:creationId xmlns:a16="http://schemas.microsoft.com/office/drawing/2014/main" id="{91858049-FE9A-602B-E5D9-F07C54134ED8}"/>
                  </a:ext>
                </a:extLst>
              </p:cNvPr>
              <p:cNvSpPr txBox="1"/>
              <p:nvPr/>
            </p:nvSpPr>
            <p:spPr bwMode="auto">
              <a:xfrm>
                <a:off x="9711770" y="261699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E1471D"/>
                    </a:solidFill>
                    <a:latin typeface="Calibri" panose="020F0502020204030204" pitchFamily="34" charset="0"/>
                  </a:rPr>
                  <a:t>+</a:t>
                </a:r>
              </a:p>
            </p:txBody>
          </p:sp>
        </p:grpSp>
        <p:sp>
          <p:nvSpPr>
            <p:cNvPr id="42" name="TextBox 41">
              <a:extLst>
                <a:ext uri="{FF2B5EF4-FFF2-40B4-BE49-F238E27FC236}">
                  <a16:creationId xmlns:a16="http://schemas.microsoft.com/office/drawing/2014/main" id="{5E0A2FB4-4C07-939A-30E5-A47E4C7EAE3A}"/>
                </a:ext>
              </a:extLst>
            </p:cNvPr>
            <p:cNvSpPr txBox="1"/>
            <p:nvPr/>
          </p:nvSpPr>
          <p:spPr bwMode="auto">
            <a:xfrm>
              <a:off x="7690870" y="230902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E1471D"/>
                  </a:solidFill>
                  <a:latin typeface="Calibri" panose="020F0502020204030204" pitchFamily="34" charset="0"/>
                </a:rPr>
                <a:t>+</a:t>
              </a:r>
            </a:p>
          </p:txBody>
        </p:sp>
        <p:sp>
          <p:nvSpPr>
            <p:cNvPr id="45" name="TextBox 44">
              <a:extLst>
                <a:ext uri="{FF2B5EF4-FFF2-40B4-BE49-F238E27FC236}">
                  <a16:creationId xmlns:a16="http://schemas.microsoft.com/office/drawing/2014/main" id="{E52AC086-BEA1-6C28-8A18-A2E3DEA5A3BF}"/>
                </a:ext>
              </a:extLst>
            </p:cNvPr>
            <p:cNvSpPr txBox="1"/>
            <p:nvPr/>
          </p:nvSpPr>
          <p:spPr bwMode="auto">
            <a:xfrm>
              <a:off x="11495127" y="2381757"/>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a:t>
              </a:r>
            </a:p>
          </p:txBody>
        </p:sp>
        <p:sp>
          <p:nvSpPr>
            <p:cNvPr id="50" name="TextBox 49">
              <a:extLst>
                <a:ext uri="{FF2B5EF4-FFF2-40B4-BE49-F238E27FC236}">
                  <a16:creationId xmlns:a16="http://schemas.microsoft.com/office/drawing/2014/main" id="{BA3728FC-23D7-81DE-3B4E-3B495D382CEB}"/>
                </a:ext>
              </a:extLst>
            </p:cNvPr>
            <p:cNvSpPr txBox="1"/>
            <p:nvPr/>
          </p:nvSpPr>
          <p:spPr bwMode="auto">
            <a:xfrm>
              <a:off x="10436400" y="2373523"/>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a:t>
              </a:r>
            </a:p>
          </p:txBody>
        </p:sp>
        <p:sp>
          <p:nvSpPr>
            <p:cNvPr id="53" name="TextBox 52">
              <a:extLst>
                <a:ext uri="{FF2B5EF4-FFF2-40B4-BE49-F238E27FC236}">
                  <a16:creationId xmlns:a16="http://schemas.microsoft.com/office/drawing/2014/main" id="{B5934F6D-F390-D90B-2B73-9618988B35A1}"/>
                </a:ext>
              </a:extLst>
            </p:cNvPr>
            <p:cNvSpPr txBox="1"/>
            <p:nvPr/>
          </p:nvSpPr>
          <p:spPr bwMode="auto">
            <a:xfrm>
              <a:off x="9044533" y="237386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a:t>
              </a:r>
            </a:p>
          </p:txBody>
        </p:sp>
        <p:sp>
          <p:nvSpPr>
            <p:cNvPr id="130" name="TextBox 129">
              <a:extLst>
                <a:ext uri="{FF2B5EF4-FFF2-40B4-BE49-F238E27FC236}">
                  <a16:creationId xmlns:a16="http://schemas.microsoft.com/office/drawing/2014/main" id="{385A3C47-B5AA-9FBF-6791-7B094B268308}"/>
                </a:ext>
              </a:extLst>
            </p:cNvPr>
            <p:cNvSpPr txBox="1"/>
            <p:nvPr/>
          </p:nvSpPr>
          <p:spPr bwMode="auto">
            <a:xfrm>
              <a:off x="8860802" y="2819400"/>
              <a:ext cx="1328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1" dirty="0">
                  <a:solidFill>
                    <a:srgbClr val="E1471D"/>
                  </a:solidFill>
                  <a:latin typeface="Calibri" panose="020F0502020204030204" pitchFamily="34" charset="0"/>
                </a:rPr>
                <a:t>2-yr PFS: 86%</a:t>
              </a:r>
              <a:endParaRPr lang="en-US" sz="1600" b="1" dirty="0">
                <a:solidFill>
                  <a:srgbClr val="015873"/>
                </a:solidFill>
                <a:latin typeface="Calibri" panose="020F0502020204030204" pitchFamily="34" charset="0"/>
              </a:endParaRPr>
            </a:p>
          </p:txBody>
        </p:sp>
        <p:sp>
          <p:nvSpPr>
            <p:cNvPr id="131" name="TextBox 130">
              <a:extLst>
                <a:ext uri="{FF2B5EF4-FFF2-40B4-BE49-F238E27FC236}">
                  <a16:creationId xmlns:a16="http://schemas.microsoft.com/office/drawing/2014/main" id="{A7A64318-AEE5-CA86-2247-7A3F6BE49585}"/>
                </a:ext>
              </a:extLst>
            </p:cNvPr>
            <p:cNvSpPr txBox="1"/>
            <p:nvPr/>
          </p:nvSpPr>
          <p:spPr bwMode="auto">
            <a:xfrm>
              <a:off x="6286500" y="4658380"/>
              <a:ext cx="985370" cy="523220"/>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400" b="1" dirty="0">
                  <a:solidFill>
                    <a:schemeClr val="bg1"/>
                  </a:solidFill>
                  <a:latin typeface="Calibri" panose="020F0502020204030204" pitchFamily="34" charset="0"/>
                </a:rPr>
                <a:t>Patients </a:t>
              </a:r>
            </a:p>
            <a:p>
              <a:pPr algn="r">
                <a:lnSpc>
                  <a:spcPct val="100000"/>
                </a:lnSpc>
                <a:spcBef>
                  <a:spcPts val="0"/>
                </a:spcBef>
                <a:spcAft>
                  <a:spcPct val="0"/>
                </a:spcAft>
                <a:buClrTx/>
                <a:buFontTx/>
                <a:buNone/>
              </a:pPr>
              <a:r>
                <a:rPr lang="en-US" sz="1400" b="1" dirty="0">
                  <a:solidFill>
                    <a:schemeClr val="bg1"/>
                  </a:solidFill>
                  <a:latin typeface="Calibri" panose="020F0502020204030204" pitchFamily="34" charset="0"/>
                </a:rPr>
                <a:t>at Risk, n</a:t>
              </a:r>
            </a:p>
          </p:txBody>
        </p:sp>
      </p:grpSp>
    </p:spTree>
    <p:extLst>
      <p:ext uri="{BB962C8B-B14F-4D97-AF65-F5344CB8AC3E}">
        <p14:creationId xmlns:p14="http://schemas.microsoft.com/office/powerpoint/2010/main" val="2317307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4C94D-8A27-162D-58E0-6A9A31736790}"/>
              </a:ext>
            </a:extLst>
          </p:cNvPr>
          <p:cNvSpPr>
            <a:spLocks noGrp="1"/>
          </p:cNvSpPr>
          <p:nvPr>
            <p:ph type="title"/>
          </p:nvPr>
        </p:nvSpPr>
        <p:spPr/>
        <p:txBody>
          <a:bodyPr/>
          <a:lstStyle/>
          <a:p>
            <a:r>
              <a:rPr lang="en-US" sz="3600" dirty="0"/>
              <a:t>HIV-Associated Kaposi Sarcoma: Epidemiology</a:t>
            </a:r>
            <a:endParaRPr lang="en-US" dirty="0"/>
          </a:p>
        </p:txBody>
      </p:sp>
      <p:sp>
        <p:nvSpPr>
          <p:cNvPr id="3" name="Content Placeholder 2">
            <a:extLst>
              <a:ext uri="{FF2B5EF4-FFF2-40B4-BE49-F238E27FC236}">
                <a16:creationId xmlns:a16="http://schemas.microsoft.com/office/drawing/2014/main" id="{F90244E7-55F4-98A3-6889-CCA448CEC6CB}"/>
              </a:ext>
            </a:extLst>
          </p:cNvPr>
          <p:cNvSpPr>
            <a:spLocks noGrp="1"/>
          </p:cNvSpPr>
          <p:nvPr>
            <p:ph idx="1"/>
          </p:nvPr>
        </p:nvSpPr>
        <p:spPr/>
        <p:txBody>
          <a:bodyPr/>
          <a:lstStyle/>
          <a:p>
            <a:pPr>
              <a:defRPr/>
            </a:pPr>
            <a:r>
              <a:rPr lang="en-US" sz="2600" dirty="0">
                <a:ea typeface="+mn-ea"/>
                <a:cs typeface="+mn-cs"/>
              </a:rPr>
              <a:t>Most common HIV-associated cancer in US</a:t>
            </a:r>
          </a:p>
          <a:p>
            <a:pPr>
              <a:defRPr/>
            </a:pPr>
            <a:r>
              <a:rPr lang="en-US" sz="2600" dirty="0">
                <a:ea typeface="+mn-ea"/>
                <a:cs typeface="+mn-cs"/>
              </a:rPr>
              <a:t>Most common in MSM in developed countries</a:t>
            </a:r>
          </a:p>
          <a:p>
            <a:pPr>
              <a:defRPr/>
            </a:pPr>
            <a:r>
              <a:rPr lang="en-US" sz="2600" dirty="0">
                <a:ea typeface="+mn-ea"/>
                <a:cs typeface="+mn-cs"/>
              </a:rPr>
              <a:t>Declining incidence in developed countries with use of ART</a:t>
            </a:r>
          </a:p>
          <a:p>
            <a:pPr>
              <a:defRPr/>
            </a:pPr>
            <a:r>
              <a:rPr lang="en-US" sz="2600" dirty="0">
                <a:ea typeface="+mn-ea"/>
                <a:cs typeface="+mn-cs"/>
              </a:rPr>
              <a:t>High frequency in areas of high endogenous Kaposi sarcoma–associated herpesvirus (ie, HHV-8) seroprevalence (eg, sub-Saharan Africa)</a:t>
            </a:r>
          </a:p>
          <a:p>
            <a:pPr>
              <a:defRPr/>
            </a:pPr>
            <a:r>
              <a:rPr lang="en-US" sz="2600" dirty="0">
                <a:ea typeface="+mn-ea"/>
                <a:cs typeface="+mn-cs"/>
              </a:rPr>
              <a:t>HHV-8 transmission occurs via multiple routes including saliva</a:t>
            </a:r>
          </a:p>
          <a:p>
            <a:pPr>
              <a:defRPr/>
            </a:pPr>
            <a:r>
              <a:rPr lang="en-US" sz="2600" dirty="0">
                <a:ea typeface="+mn-ea"/>
                <a:cs typeface="+mn-cs"/>
              </a:rPr>
              <a:t>Increasing risk with declining CD4+ cell count, duration of HIV infection </a:t>
            </a:r>
            <a:br>
              <a:rPr lang="en-US" sz="2600" dirty="0">
                <a:ea typeface="+mn-ea"/>
                <a:cs typeface="+mn-cs"/>
              </a:rPr>
            </a:br>
            <a:r>
              <a:rPr lang="en-US" sz="2600" dirty="0">
                <a:ea typeface="+mn-ea"/>
                <a:cs typeface="+mn-cs"/>
              </a:rPr>
              <a:t>(not independent of CD4+), and increasing HHV-8 viral load</a:t>
            </a:r>
          </a:p>
          <a:p>
            <a:endParaRPr lang="en-US" dirty="0"/>
          </a:p>
        </p:txBody>
      </p:sp>
      <p:sp>
        <p:nvSpPr>
          <p:cNvPr id="4" name="Text Box 11">
            <a:extLst>
              <a:ext uri="{FF2B5EF4-FFF2-40B4-BE49-F238E27FC236}">
                <a16:creationId xmlns:a16="http://schemas.microsoft.com/office/drawing/2014/main" id="{20E9B57D-298B-BA2D-0047-DC480902A358}"/>
              </a:ext>
            </a:extLst>
          </p:cNvPr>
          <p:cNvSpPr txBox="1">
            <a:spLocks noChangeArrowheads="1"/>
          </p:cNvSpPr>
          <p:nvPr/>
        </p:nvSpPr>
        <p:spPr bwMode="auto">
          <a:xfrm>
            <a:off x="414339" y="6385837"/>
            <a:ext cx="89785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dirty="0">
                <a:solidFill>
                  <a:schemeClr val="bg2"/>
                </a:solidFill>
                <a:latin typeface="Calibri" panose="020F0502020204030204" pitchFamily="34" charset="0"/>
              </a:rPr>
              <a:t>Schneider. Am J Clin Dermatol. 2017;18:529. Cesarman. Nature Reviews. 2019;5:9. </a:t>
            </a:r>
            <a:r>
              <a:rPr lang="en-US" altLang="en-US" sz="1200" b="0" dirty="0">
                <a:solidFill>
                  <a:schemeClr val="bg2"/>
                </a:solidFill>
                <a:latin typeface="Calibri" panose="020F0502020204030204" pitchFamily="34" charset="0"/>
              </a:rPr>
              <a:t>Lodi. JNCI. 2010;102:784. Engels. AIDS. 2003;17:1847.</a:t>
            </a:r>
          </a:p>
        </p:txBody>
      </p:sp>
      <p:grpSp>
        <p:nvGrpSpPr>
          <p:cNvPr id="5" name="Group 4">
            <a:extLst>
              <a:ext uri="{FF2B5EF4-FFF2-40B4-BE49-F238E27FC236}">
                <a16:creationId xmlns:a16="http://schemas.microsoft.com/office/drawing/2014/main" id="{8D7CB413-B023-CB00-5C6F-5E7AEBB943AA}"/>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3B877A3A-AD2B-43F6-E356-A2AEE8A510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8">
              <a:extLst>
                <a:ext uri="{FF2B5EF4-FFF2-40B4-BE49-F238E27FC236}">
                  <a16:creationId xmlns:a16="http://schemas.microsoft.com/office/drawing/2014/main" id="{C57E8246-9F85-CA95-724C-7862EF961C7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169255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7DDC5-1128-C185-10B0-854C927D5387}"/>
              </a:ext>
            </a:extLst>
          </p:cNvPr>
          <p:cNvSpPr>
            <a:spLocks noGrp="1"/>
          </p:cNvSpPr>
          <p:nvPr>
            <p:ph type="title"/>
          </p:nvPr>
        </p:nvSpPr>
        <p:spPr/>
        <p:txBody>
          <a:bodyPr/>
          <a:lstStyle/>
          <a:p>
            <a:r>
              <a:rPr lang="en-US" dirty="0"/>
              <a:t>Kaposi Sarcoma-Associated Herpesvirus (HHV-8) Pathobiology in Healthy and HIV/AIDS Patients</a:t>
            </a:r>
          </a:p>
        </p:txBody>
      </p:sp>
      <p:sp>
        <p:nvSpPr>
          <p:cNvPr id="5" name="Text Box 11">
            <a:extLst>
              <a:ext uri="{FF2B5EF4-FFF2-40B4-BE49-F238E27FC236}">
                <a16:creationId xmlns:a16="http://schemas.microsoft.com/office/drawing/2014/main" id="{E49B11E5-B605-DDFE-B291-09701433399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dirty="0">
                <a:solidFill>
                  <a:schemeClr val="bg2"/>
                </a:solidFill>
                <a:latin typeface="Calibri" panose="020F0502020204030204" pitchFamily="34" charset="0"/>
              </a:rPr>
              <a:t>Cavallin. PLoS Pathog. 2014;10:e1004154.</a:t>
            </a:r>
          </a:p>
        </p:txBody>
      </p:sp>
      <p:grpSp>
        <p:nvGrpSpPr>
          <p:cNvPr id="6" name="Group 5">
            <a:extLst>
              <a:ext uri="{FF2B5EF4-FFF2-40B4-BE49-F238E27FC236}">
                <a16:creationId xmlns:a16="http://schemas.microsoft.com/office/drawing/2014/main" id="{6DB6B3C9-2B2A-817F-C2B1-080C24B5F0CC}"/>
              </a:ext>
            </a:extLst>
          </p:cNvPr>
          <p:cNvGrpSpPr/>
          <p:nvPr/>
        </p:nvGrpSpPr>
        <p:grpSpPr>
          <a:xfrm>
            <a:off x="9392911" y="6207927"/>
            <a:ext cx="2488502" cy="454909"/>
            <a:chOff x="9392911" y="6207927"/>
            <a:chExt cx="2488502" cy="454909"/>
          </a:xfrm>
        </p:grpSpPr>
        <p:pic>
          <p:nvPicPr>
            <p:cNvPr id="7" name="Picture 6" descr="A picture containing text, ax, wheel&#10;&#10;Description automatically generated">
              <a:extLst>
                <a:ext uri="{FF2B5EF4-FFF2-40B4-BE49-F238E27FC236}">
                  <a16:creationId xmlns:a16="http://schemas.microsoft.com/office/drawing/2014/main" id="{C86B2693-A7D2-E0FA-97AF-7B4ED8DD2B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 name="Rectangle 8">
              <a:extLst>
                <a:ext uri="{FF2B5EF4-FFF2-40B4-BE49-F238E27FC236}">
                  <a16:creationId xmlns:a16="http://schemas.microsoft.com/office/drawing/2014/main" id="{095F788A-8F69-3D65-85B8-4D6BA2B517F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pSp>
        <p:nvGrpSpPr>
          <p:cNvPr id="15" name="Group 14">
            <a:extLst>
              <a:ext uri="{FF2B5EF4-FFF2-40B4-BE49-F238E27FC236}">
                <a16:creationId xmlns:a16="http://schemas.microsoft.com/office/drawing/2014/main" id="{64E48BD6-5021-38B8-05A3-D7FF01FB83A3}"/>
              </a:ext>
            </a:extLst>
          </p:cNvPr>
          <p:cNvGrpSpPr/>
          <p:nvPr/>
        </p:nvGrpSpPr>
        <p:grpSpPr>
          <a:xfrm>
            <a:off x="414339" y="1749175"/>
            <a:ext cx="11443417" cy="4038446"/>
            <a:chOff x="414339" y="1749175"/>
            <a:chExt cx="11443417" cy="4038446"/>
          </a:xfrm>
        </p:grpSpPr>
        <p:pic>
          <p:nvPicPr>
            <p:cNvPr id="4" name="Picture 3" descr="Diagram, schematic&#10;&#10;Description automatically generated">
              <a:extLst>
                <a:ext uri="{FF2B5EF4-FFF2-40B4-BE49-F238E27FC236}">
                  <a16:creationId xmlns:a16="http://schemas.microsoft.com/office/drawing/2014/main" id="{4C483360-5A76-E9E4-77CA-A8E6459BB2C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3400" y="1752600"/>
              <a:ext cx="11324356" cy="4035021"/>
            </a:xfrm>
            <a:prstGeom prst="rect">
              <a:avLst/>
            </a:prstGeom>
          </p:spPr>
        </p:pic>
        <p:sp>
          <p:nvSpPr>
            <p:cNvPr id="9" name="Rectangle 8">
              <a:extLst>
                <a:ext uri="{FF2B5EF4-FFF2-40B4-BE49-F238E27FC236}">
                  <a16:creationId xmlns:a16="http://schemas.microsoft.com/office/drawing/2014/main" id="{89D51291-D3B5-93A1-0D5C-463ADA4606E3}"/>
                </a:ext>
              </a:extLst>
            </p:cNvPr>
            <p:cNvSpPr/>
            <p:nvPr/>
          </p:nvSpPr>
          <p:spPr bwMode="auto">
            <a:xfrm>
              <a:off x="414339" y="1752600"/>
              <a:ext cx="804861" cy="457200"/>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Rectangle 13">
              <a:extLst>
                <a:ext uri="{FF2B5EF4-FFF2-40B4-BE49-F238E27FC236}">
                  <a16:creationId xmlns:a16="http://schemas.microsoft.com/office/drawing/2014/main" id="{A3C61F72-B886-DF33-92B0-2BF7B8470BB9}"/>
                </a:ext>
              </a:extLst>
            </p:cNvPr>
            <p:cNvSpPr/>
            <p:nvPr/>
          </p:nvSpPr>
          <p:spPr bwMode="auto">
            <a:xfrm>
              <a:off x="6136047" y="1749175"/>
              <a:ext cx="804861" cy="457200"/>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25220686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9E570-00DA-2657-4264-F9E3BFDD21C9}"/>
              </a:ext>
            </a:extLst>
          </p:cNvPr>
          <p:cNvSpPr>
            <a:spLocks noGrp="1"/>
          </p:cNvSpPr>
          <p:nvPr>
            <p:ph type="title"/>
          </p:nvPr>
        </p:nvSpPr>
        <p:spPr/>
        <p:txBody>
          <a:bodyPr/>
          <a:lstStyle/>
          <a:p>
            <a:r>
              <a:rPr lang="en-US" dirty="0">
                <a:ea typeface="+mj-ea"/>
                <a:cs typeface="+mj-cs"/>
              </a:rPr>
              <a:t>Clinical Presentations of Kaposi Sarcoma</a:t>
            </a:r>
            <a:endParaRPr lang="en-US" dirty="0"/>
          </a:p>
        </p:txBody>
      </p:sp>
      <p:sp>
        <p:nvSpPr>
          <p:cNvPr id="4" name="Content Placeholder 3">
            <a:extLst>
              <a:ext uri="{FF2B5EF4-FFF2-40B4-BE49-F238E27FC236}">
                <a16:creationId xmlns:a16="http://schemas.microsoft.com/office/drawing/2014/main" id="{9F189FEB-7CB1-4B58-4F71-0A6DAB28BA38}"/>
              </a:ext>
            </a:extLst>
          </p:cNvPr>
          <p:cNvSpPr>
            <a:spLocks noGrp="1"/>
          </p:cNvSpPr>
          <p:nvPr>
            <p:ph idx="1"/>
          </p:nvPr>
        </p:nvSpPr>
        <p:spPr/>
        <p:txBody>
          <a:bodyPr/>
          <a:lstStyle/>
          <a:p>
            <a:r>
              <a:rPr lang="en-US" sz="2400" dirty="0"/>
              <a:t>Skin most common</a:t>
            </a:r>
          </a:p>
          <a:p>
            <a:r>
              <a:rPr lang="en-US" sz="2400" dirty="0"/>
              <a:t>Frequent oral involvement</a:t>
            </a:r>
          </a:p>
          <a:p>
            <a:r>
              <a:rPr lang="en-US" sz="2400" dirty="0"/>
              <a:t>Lymphedema</a:t>
            </a:r>
          </a:p>
          <a:p>
            <a:r>
              <a:rPr lang="en-US" sz="2400" dirty="0"/>
              <a:t>Lymph node involvement</a:t>
            </a:r>
          </a:p>
          <a:p>
            <a:r>
              <a:rPr lang="en-US" sz="2400" dirty="0"/>
              <a:t>Visceral involvement</a:t>
            </a:r>
          </a:p>
          <a:p>
            <a:pPr lvl="1"/>
            <a:r>
              <a:rPr lang="en-US" sz="2200" dirty="0"/>
              <a:t>Gastrointestinal (often asymptomatic)</a:t>
            </a:r>
          </a:p>
          <a:p>
            <a:pPr lvl="1"/>
            <a:r>
              <a:rPr lang="en-US" sz="2200" dirty="0"/>
              <a:t>Pulmonary (usually symptomatic)</a:t>
            </a:r>
          </a:p>
          <a:p>
            <a:pPr lvl="1"/>
            <a:r>
              <a:rPr lang="en-US" sz="2200" dirty="0"/>
              <a:t>Other: multiple organs; brain involvement is extremely rare</a:t>
            </a:r>
          </a:p>
        </p:txBody>
      </p:sp>
      <p:sp>
        <p:nvSpPr>
          <p:cNvPr id="9" name="Text Box 11">
            <a:extLst>
              <a:ext uri="{FF2B5EF4-FFF2-40B4-BE49-F238E27FC236}">
                <a16:creationId xmlns:a16="http://schemas.microsoft.com/office/drawing/2014/main" id="{B9A074E2-04B4-4D47-B4F6-5ECFA8FA670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dirty="0">
                <a:solidFill>
                  <a:schemeClr val="bg2"/>
                </a:solidFill>
                <a:latin typeface="Calibri" panose="020F0502020204030204" pitchFamily="34" charset="0"/>
              </a:rPr>
              <a:t>Cesarman. Nature Reviews. 2019;5:9. Baldini. BMC Infect Dis. 2013;13:600.</a:t>
            </a:r>
          </a:p>
        </p:txBody>
      </p:sp>
      <p:grpSp>
        <p:nvGrpSpPr>
          <p:cNvPr id="10" name="Group 9">
            <a:extLst>
              <a:ext uri="{FF2B5EF4-FFF2-40B4-BE49-F238E27FC236}">
                <a16:creationId xmlns:a16="http://schemas.microsoft.com/office/drawing/2014/main" id="{7F1EC64F-0457-2D65-2C4A-769D75CB8441}"/>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335D5619-AA29-4393-EC8D-C79D9994BC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59582233-CE21-FFAA-27EA-57950C81D6F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19544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24A78-8A83-5C28-8594-BC20FCAC0BE6}"/>
              </a:ext>
            </a:extLst>
          </p:cNvPr>
          <p:cNvSpPr>
            <a:spLocks noGrp="1"/>
          </p:cNvSpPr>
          <p:nvPr>
            <p:ph type="title"/>
          </p:nvPr>
        </p:nvSpPr>
        <p:spPr/>
        <p:txBody>
          <a:bodyPr/>
          <a:lstStyle/>
          <a:p>
            <a:r>
              <a:rPr lang="en-US" sz="3600" dirty="0"/>
              <a:t>Tumor Stage and Systemic Disease Predict OS </a:t>
            </a:r>
            <a:br>
              <a:rPr lang="en-US" sz="3600" dirty="0"/>
            </a:br>
            <a:r>
              <a:rPr lang="en-US" sz="3600" dirty="0"/>
              <a:t>in AIDS-Related Kaposi Sarcoma</a:t>
            </a:r>
          </a:p>
        </p:txBody>
      </p:sp>
      <p:sp>
        <p:nvSpPr>
          <p:cNvPr id="5" name="Text Box 11">
            <a:extLst>
              <a:ext uri="{FF2B5EF4-FFF2-40B4-BE49-F238E27FC236}">
                <a16:creationId xmlns:a16="http://schemas.microsoft.com/office/drawing/2014/main" id="{06DD4F26-FF16-6C97-1C08-C572C8AE925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Nasti. JCO. 2003;21:2876.</a:t>
            </a:r>
          </a:p>
        </p:txBody>
      </p:sp>
      <p:grpSp>
        <p:nvGrpSpPr>
          <p:cNvPr id="6" name="Group 5">
            <a:extLst>
              <a:ext uri="{FF2B5EF4-FFF2-40B4-BE49-F238E27FC236}">
                <a16:creationId xmlns:a16="http://schemas.microsoft.com/office/drawing/2014/main" id="{A6AF17F8-EB06-CA68-5D9F-5638CF7F087E}"/>
              </a:ext>
            </a:extLst>
          </p:cNvPr>
          <p:cNvGrpSpPr/>
          <p:nvPr/>
        </p:nvGrpSpPr>
        <p:grpSpPr>
          <a:xfrm>
            <a:off x="9392911" y="6207927"/>
            <a:ext cx="2488502" cy="454909"/>
            <a:chOff x="9392911" y="6207927"/>
            <a:chExt cx="2488502" cy="454909"/>
          </a:xfrm>
        </p:grpSpPr>
        <p:pic>
          <p:nvPicPr>
            <p:cNvPr id="7" name="Picture 6" descr="A picture containing text, ax, wheel&#10;&#10;Description automatically generated">
              <a:extLst>
                <a:ext uri="{FF2B5EF4-FFF2-40B4-BE49-F238E27FC236}">
                  <a16:creationId xmlns:a16="http://schemas.microsoft.com/office/drawing/2014/main" id="{2644C1B6-606A-E05D-E678-152C0ECE45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 name="Rectangle 8">
              <a:extLst>
                <a:ext uri="{FF2B5EF4-FFF2-40B4-BE49-F238E27FC236}">
                  <a16:creationId xmlns:a16="http://schemas.microsoft.com/office/drawing/2014/main" id="{CE41EB36-A605-F06E-B78C-EA5A4955573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pSp>
        <p:nvGrpSpPr>
          <p:cNvPr id="209" name="Group 208">
            <a:extLst>
              <a:ext uri="{FF2B5EF4-FFF2-40B4-BE49-F238E27FC236}">
                <a16:creationId xmlns:a16="http://schemas.microsoft.com/office/drawing/2014/main" id="{43197761-17F1-589F-4177-D157BA7A40EC}"/>
              </a:ext>
            </a:extLst>
          </p:cNvPr>
          <p:cNvGrpSpPr/>
          <p:nvPr/>
        </p:nvGrpSpPr>
        <p:grpSpPr>
          <a:xfrm>
            <a:off x="1600200" y="1535668"/>
            <a:ext cx="9741932" cy="4874917"/>
            <a:chOff x="1600200" y="1535668"/>
            <a:chExt cx="9741932" cy="4874917"/>
          </a:xfrm>
        </p:grpSpPr>
        <p:grpSp>
          <p:nvGrpSpPr>
            <p:cNvPr id="203" name="Group 202">
              <a:extLst>
                <a:ext uri="{FF2B5EF4-FFF2-40B4-BE49-F238E27FC236}">
                  <a16:creationId xmlns:a16="http://schemas.microsoft.com/office/drawing/2014/main" id="{08211AA4-607C-71E9-76AD-50317BE7E056}"/>
                </a:ext>
              </a:extLst>
            </p:cNvPr>
            <p:cNvGrpSpPr/>
            <p:nvPr/>
          </p:nvGrpSpPr>
          <p:grpSpPr>
            <a:xfrm>
              <a:off x="3691455" y="2243772"/>
              <a:ext cx="1557694" cy="81269"/>
              <a:chOff x="4388923" y="2243772"/>
              <a:chExt cx="1557694" cy="81269"/>
            </a:xfrm>
          </p:grpSpPr>
          <p:sp>
            <p:nvSpPr>
              <p:cNvPr id="183" name="Oval 182">
                <a:extLst>
                  <a:ext uri="{FF2B5EF4-FFF2-40B4-BE49-F238E27FC236}">
                    <a16:creationId xmlns:a16="http://schemas.microsoft.com/office/drawing/2014/main" id="{B6386B87-2677-5616-32DF-F5AA8CB644EE}"/>
                  </a:ext>
                </a:extLst>
              </p:cNvPr>
              <p:cNvSpPr/>
              <p:nvPr/>
            </p:nvSpPr>
            <p:spPr bwMode="auto">
              <a:xfrm>
                <a:off x="5865348" y="2243772"/>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Oval 190">
                <a:extLst>
                  <a:ext uri="{FF2B5EF4-FFF2-40B4-BE49-F238E27FC236}">
                    <a16:creationId xmlns:a16="http://schemas.microsoft.com/office/drawing/2014/main" id="{4E490C6C-893B-6D64-D777-40B1E9B38D23}"/>
                  </a:ext>
                </a:extLst>
              </p:cNvPr>
              <p:cNvSpPr/>
              <p:nvPr/>
            </p:nvSpPr>
            <p:spPr bwMode="auto">
              <a:xfrm>
                <a:off x="4864239" y="2243772"/>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Oval 194">
                <a:extLst>
                  <a:ext uri="{FF2B5EF4-FFF2-40B4-BE49-F238E27FC236}">
                    <a16:creationId xmlns:a16="http://schemas.microsoft.com/office/drawing/2014/main" id="{9E809D65-981A-A3AF-BAA3-9A073A50040C}"/>
                  </a:ext>
                </a:extLst>
              </p:cNvPr>
              <p:cNvSpPr/>
              <p:nvPr/>
            </p:nvSpPr>
            <p:spPr bwMode="auto">
              <a:xfrm>
                <a:off x="5460850" y="2243772"/>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Oval 196">
                <a:extLst>
                  <a:ext uri="{FF2B5EF4-FFF2-40B4-BE49-F238E27FC236}">
                    <a16:creationId xmlns:a16="http://schemas.microsoft.com/office/drawing/2014/main" id="{75F90B71-8500-8E3B-DDAE-5528611263C2}"/>
                  </a:ext>
                </a:extLst>
              </p:cNvPr>
              <p:cNvSpPr/>
              <p:nvPr/>
            </p:nvSpPr>
            <p:spPr bwMode="auto">
              <a:xfrm>
                <a:off x="4670503" y="2243772"/>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Oval 198">
                <a:extLst>
                  <a:ext uri="{FF2B5EF4-FFF2-40B4-BE49-F238E27FC236}">
                    <a16:creationId xmlns:a16="http://schemas.microsoft.com/office/drawing/2014/main" id="{9B70CC72-9CB3-E8C6-EA9C-99AC8B75AF59}"/>
                  </a:ext>
                </a:extLst>
              </p:cNvPr>
              <p:cNvSpPr/>
              <p:nvPr/>
            </p:nvSpPr>
            <p:spPr bwMode="auto">
              <a:xfrm>
                <a:off x="5602390" y="2243772"/>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Oval 199">
                <a:extLst>
                  <a:ext uri="{FF2B5EF4-FFF2-40B4-BE49-F238E27FC236}">
                    <a16:creationId xmlns:a16="http://schemas.microsoft.com/office/drawing/2014/main" id="{1CACB1ED-7B5E-D5CF-A756-D8F94FA91837}"/>
                  </a:ext>
                </a:extLst>
              </p:cNvPr>
              <p:cNvSpPr/>
              <p:nvPr/>
            </p:nvSpPr>
            <p:spPr bwMode="auto">
              <a:xfrm>
                <a:off x="4747054" y="2243772"/>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Oval 200">
                <a:extLst>
                  <a:ext uri="{FF2B5EF4-FFF2-40B4-BE49-F238E27FC236}">
                    <a16:creationId xmlns:a16="http://schemas.microsoft.com/office/drawing/2014/main" id="{4D31F5A9-D39F-3069-9477-8DD863B2C2C4}"/>
                  </a:ext>
                </a:extLst>
              </p:cNvPr>
              <p:cNvSpPr/>
              <p:nvPr/>
            </p:nvSpPr>
            <p:spPr bwMode="auto">
              <a:xfrm>
                <a:off x="5282047" y="2243772"/>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Oval 201">
                <a:extLst>
                  <a:ext uri="{FF2B5EF4-FFF2-40B4-BE49-F238E27FC236}">
                    <a16:creationId xmlns:a16="http://schemas.microsoft.com/office/drawing/2014/main" id="{DD250E8C-C2BF-9FEF-51DD-40B2A5C0BB6F}"/>
                  </a:ext>
                </a:extLst>
              </p:cNvPr>
              <p:cNvSpPr/>
              <p:nvPr/>
            </p:nvSpPr>
            <p:spPr bwMode="auto">
              <a:xfrm>
                <a:off x="4388923" y="2243772"/>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78" name="Group 177">
              <a:extLst>
                <a:ext uri="{FF2B5EF4-FFF2-40B4-BE49-F238E27FC236}">
                  <a16:creationId xmlns:a16="http://schemas.microsoft.com/office/drawing/2014/main" id="{CE453C41-7C93-CDA0-9968-60584D40E6F8}"/>
                </a:ext>
              </a:extLst>
            </p:cNvPr>
            <p:cNvGrpSpPr/>
            <p:nvPr/>
          </p:nvGrpSpPr>
          <p:grpSpPr>
            <a:xfrm>
              <a:off x="2502345" y="1970624"/>
              <a:ext cx="1154940" cy="447165"/>
              <a:chOff x="3199813" y="1970624"/>
              <a:chExt cx="1154940" cy="447165"/>
            </a:xfrm>
          </p:grpSpPr>
          <p:sp>
            <p:nvSpPr>
              <p:cNvPr id="174" name="Oval 173">
                <a:extLst>
                  <a:ext uri="{FF2B5EF4-FFF2-40B4-BE49-F238E27FC236}">
                    <a16:creationId xmlns:a16="http://schemas.microsoft.com/office/drawing/2014/main" id="{B57B6710-486D-717D-A3B6-594840732181}"/>
                  </a:ext>
                </a:extLst>
              </p:cNvPr>
              <p:cNvSpPr/>
              <p:nvPr/>
            </p:nvSpPr>
            <p:spPr bwMode="auto">
              <a:xfrm>
                <a:off x="4273484" y="2329620"/>
                <a:ext cx="81269" cy="81269"/>
              </a:xfrm>
              <a:prstGeom prst="ellipse">
                <a:avLst/>
              </a:prstGeom>
              <a:noFill/>
              <a:ln w="1905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Oval 174">
                <a:extLst>
                  <a:ext uri="{FF2B5EF4-FFF2-40B4-BE49-F238E27FC236}">
                    <a16:creationId xmlns:a16="http://schemas.microsoft.com/office/drawing/2014/main" id="{23694A13-9BF4-0F9E-E159-944FED759E3B}"/>
                  </a:ext>
                </a:extLst>
              </p:cNvPr>
              <p:cNvSpPr/>
              <p:nvPr/>
            </p:nvSpPr>
            <p:spPr bwMode="auto">
              <a:xfrm>
                <a:off x="4038065" y="2329620"/>
                <a:ext cx="81269" cy="81269"/>
              </a:xfrm>
              <a:prstGeom prst="ellipse">
                <a:avLst/>
              </a:prstGeom>
              <a:noFill/>
              <a:ln w="1905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Oval 175">
                <a:extLst>
                  <a:ext uri="{FF2B5EF4-FFF2-40B4-BE49-F238E27FC236}">
                    <a16:creationId xmlns:a16="http://schemas.microsoft.com/office/drawing/2014/main" id="{8DFA4479-98DE-5184-606A-E0932E7EBE53}"/>
                  </a:ext>
                </a:extLst>
              </p:cNvPr>
              <p:cNvSpPr/>
              <p:nvPr/>
            </p:nvSpPr>
            <p:spPr bwMode="auto">
              <a:xfrm>
                <a:off x="3473378" y="2336520"/>
                <a:ext cx="81269" cy="81269"/>
              </a:xfrm>
              <a:prstGeom prst="ellipse">
                <a:avLst/>
              </a:prstGeom>
              <a:noFill/>
              <a:ln w="1905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Oval 176">
                <a:extLst>
                  <a:ext uri="{FF2B5EF4-FFF2-40B4-BE49-F238E27FC236}">
                    <a16:creationId xmlns:a16="http://schemas.microsoft.com/office/drawing/2014/main" id="{81C046C8-A660-1246-6F79-A6B39A9AF072}"/>
                  </a:ext>
                </a:extLst>
              </p:cNvPr>
              <p:cNvSpPr/>
              <p:nvPr/>
            </p:nvSpPr>
            <p:spPr bwMode="auto">
              <a:xfrm>
                <a:off x="3199813" y="1970624"/>
                <a:ext cx="81269" cy="81269"/>
              </a:xfrm>
              <a:prstGeom prst="ellipse">
                <a:avLst/>
              </a:prstGeom>
              <a:noFill/>
              <a:ln w="1905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9" name="Freeform 28">
              <a:extLst>
                <a:ext uri="{FF2B5EF4-FFF2-40B4-BE49-F238E27FC236}">
                  <a16:creationId xmlns:a16="http://schemas.microsoft.com/office/drawing/2014/main" id="{529FFFF5-9E82-287F-E782-E9845B1BFA98}"/>
                </a:ext>
              </a:extLst>
            </p:cNvPr>
            <p:cNvSpPr/>
            <p:nvPr/>
          </p:nvSpPr>
          <p:spPr bwMode="auto">
            <a:xfrm>
              <a:off x="2575976" y="2028994"/>
              <a:ext cx="5324080" cy="654689"/>
            </a:xfrm>
            <a:custGeom>
              <a:avLst/>
              <a:gdLst>
                <a:gd name="connsiteX0" fmla="*/ 0 w 5324080"/>
                <a:gd name="connsiteY0" fmla="*/ 0 h 654689"/>
                <a:gd name="connsiteX1" fmla="*/ 0 w 5324080"/>
                <a:gd name="connsiteY1" fmla="*/ 124445 h 654689"/>
                <a:gd name="connsiteX2" fmla="*/ 108213 w 5324080"/>
                <a:gd name="connsiteY2" fmla="*/ 124445 h 654689"/>
                <a:gd name="connsiteX3" fmla="*/ 108213 w 5324080"/>
                <a:gd name="connsiteY3" fmla="*/ 330050 h 654689"/>
                <a:gd name="connsiteX4" fmla="*/ 1444644 w 5324080"/>
                <a:gd name="connsiteY4" fmla="*/ 330050 h 654689"/>
                <a:gd name="connsiteX5" fmla="*/ 1444644 w 5324080"/>
                <a:gd name="connsiteY5" fmla="*/ 486959 h 654689"/>
                <a:gd name="connsiteX6" fmla="*/ 2456435 w 5324080"/>
                <a:gd name="connsiteY6" fmla="*/ 486959 h 654689"/>
                <a:gd name="connsiteX7" fmla="*/ 2456435 w 5324080"/>
                <a:gd name="connsiteY7" fmla="*/ 654689 h 654689"/>
                <a:gd name="connsiteX8" fmla="*/ 5324080 w 5324080"/>
                <a:gd name="connsiteY8" fmla="*/ 654689 h 654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24080" h="654689">
                  <a:moveTo>
                    <a:pt x="0" y="0"/>
                  </a:moveTo>
                  <a:lnTo>
                    <a:pt x="0" y="124445"/>
                  </a:lnTo>
                  <a:lnTo>
                    <a:pt x="108213" y="124445"/>
                  </a:lnTo>
                  <a:lnTo>
                    <a:pt x="108213" y="330050"/>
                  </a:lnTo>
                  <a:lnTo>
                    <a:pt x="1444644" y="330050"/>
                  </a:lnTo>
                  <a:lnTo>
                    <a:pt x="1444644" y="486959"/>
                  </a:lnTo>
                  <a:lnTo>
                    <a:pt x="2456435" y="486959"/>
                  </a:lnTo>
                  <a:lnTo>
                    <a:pt x="2456435" y="654689"/>
                  </a:lnTo>
                  <a:lnTo>
                    <a:pt x="5324080" y="654689"/>
                  </a:lnTo>
                </a:path>
              </a:pathLst>
            </a:custGeom>
            <a:noFill/>
            <a:ln w="28575">
              <a:solidFill>
                <a:srgbClr val="E1471D"/>
              </a:solidFill>
              <a:miter lim="800000"/>
              <a:headEnd/>
              <a:tailEnd/>
            </a:ln>
          </p:spPr>
          <p:txBody>
            <a:bodyPr rtlCol="0" anchor="ctr"/>
            <a:lstStyle/>
            <a:p>
              <a:pPr algn="ctr"/>
              <a:endParaRPr lang="en-US" dirty="0"/>
            </a:p>
          </p:txBody>
        </p:sp>
        <p:sp>
          <p:nvSpPr>
            <p:cNvPr id="163" name="Oval 162">
              <a:extLst>
                <a:ext uri="{FF2B5EF4-FFF2-40B4-BE49-F238E27FC236}">
                  <a16:creationId xmlns:a16="http://schemas.microsoft.com/office/drawing/2014/main" id="{2AC9A360-FB05-CC26-3F41-A63DC2088FAE}"/>
                </a:ext>
              </a:extLst>
            </p:cNvPr>
            <p:cNvSpPr/>
            <p:nvPr/>
          </p:nvSpPr>
          <p:spPr bwMode="auto">
            <a:xfrm>
              <a:off x="5415284" y="2641655"/>
              <a:ext cx="81269" cy="81269"/>
            </a:xfrm>
            <a:prstGeom prst="ellipse">
              <a:avLst/>
            </a:prstGeom>
            <a:noFill/>
            <a:ln w="1905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71" name="Group 170">
              <a:extLst>
                <a:ext uri="{FF2B5EF4-FFF2-40B4-BE49-F238E27FC236}">
                  <a16:creationId xmlns:a16="http://schemas.microsoft.com/office/drawing/2014/main" id="{04F1374F-214A-1DF4-51CB-360C0D9BF016}"/>
                </a:ext>
              </a:extLst>
            </p:cNvPr>
            <p:cNvGrpSpPr/>
            <p:nvPr/>
          </p:nvGrpSpPr>
          <p:grpSpPr>
            <a:xfrm>
              <a:off x="5038493" y="2643575"/>
              <a:ext cx="2893450" cy="81269"/>
              <a:chOff x="5735961" y="2643575"/>
              <a:chExt cx="2893450" cy="81269"/>
            </a:xfrm>
          </p:grpSpPr>
          <p:sp>
            <p:nvSpPr>
              <p:cNvPr id="40" name="Oval 39">
                <a:extLst>
                  <a:ext uri="{FF2B5EF4-FFF2-40B4-BE49-F238E27FC236}">
                    <a16:creationId xmlns:a16="http://schemas.microsoft.com/office/drawing/2014/main" id="{73E6D2C6-3D5C-2FE1-B0FE-44C673CD0902}"/>
                  </a:ext>
                </a:extLst>
              </p:cNvPr>
              <p:cNvSpPr/>
              <p:nvPr/>
            </p:nvSpPr>
            <p:spPr bwMode="auto">
              <a:xfrm>
                <a:off x="6987577" y="2643575"/>
                <a:ext cx="81269" cy="81269"/>
              </a:xfrm>
              <a:prstGeom prst="ellipse">
                <a:avLst/>
              </a:prstGeom>
              <a:noFill/>
              <a:ln w="1905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1D011CDB-A846-C8CC-D514-A0283CB85F87}"/>
                  </a:ext>
                </a:extLst>
              </p:cNvPr>
              <p:cNvSpPr/>
              <p:nvPr/>
            </p:nvSpPr>
            <p:spPr bwMode="auto">
              <a:xfrm>
                <a:off x="7582767" y="2643575"/>
                <a:ext cx="81269" cy="81269"/>
              </a:xfrm>
              <a:prstGeom prst="ellipse">
                <a:avLst/>
              </a:prstGeom>
              <a:noFill/>
              <a:ln w="1905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DB476741-1CF7-3A94-9A5C-A7AB289ECDEC}"/>
                  </a:ext>
                </a:extLst>
              </p:cNvPr>
              <p:cNvSpPr/>
              <p:nvPr/>
            </p:nvSpPr>
            <p:spPr bwMode="auto">
              <a:xfrm>
                <a:off x="7664377" y="2643575"/>
                <a:ext cx="81269" cy="81269"/>
              </a:xfrm>
              <a:prstGeom prst="ellipse">
                <a:avLst/>
              </a:prstGeom>
              <a:noFill/>
              <a:ln w="1905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D84C971B-F72A-B9D7-83E6-D18431E71853}"/>
                  </a:ext>
                </a:extLst>
              </p:cNvPr>
              <p:cNvSpPr/>
              <p:nvPr/>
            </p:nvSpPr>
            <p:spPr bwMode="auto">
              <a:xfrm>
                <a:off x="8410726" y="2643575"/>
                <a:ext cx="81269" cy="81269"/>
              </a:xfrm>
              <a:prstGeom prst="ellipse">
                <a:avLst/>
              </a:prstGeom>
              <a:noFill/>
              <a:ln w="1905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0CD95C69-9887-9326-5111-E761C98A7F6B}"/>
                  </a:ext>
                </a:extLst>
              </p:cNvPr>
              <p:cNvSpPr/>
              <p:nvPr/>
            </p:nvSpPr>
            <p:spPr bwMode="auto">
              <a:xfrm>
                <a:off x="8548142" y="2643575"/>
                <a:ext cx="81269" cy="81269"/>
              </a:xfrm>
              <a:prstGeom prst="ellipse">
                <a:avLst/>
              </a:prstGeom>
              <a:noFill/>
              <a:ln w="1905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Oval 157">
                <a:extLst>
                  <a:ext uri="{FF2B5EF4-FFF2-40B4-BE49-F238E27FC236}">
                    <a16:creationId xmlns:a16="http://schemas.microsoft.com/office/drawing/2014/main" id="{232F2513-FF47-AAB1-0770-543CF7C255F2}"/>
                  </a:ext>
                </a:extLst>
              </p:cNvPr>
              <p:cNvSpPr/>
              <p:nvPr/>
            </p:nvSpPr>
            <p:spPr bwMode="auto">
              <a:xfrm>
                <a:off x="8461276" y="2643575"/>
                <a:ext cx="81269" cy="81269"/>
              </a:xfrm>
              <a:prstGeom prst="ellipse">
                <a:avLst/>
              </a:prstGeom>
              <a:noFill/>
              <a:ln w="1905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DC196F2B-B1CD-CDE4-A5D7-388FED5E81AF}"/>
                  </a:ext>
                </a:extLst>
              </p:cNvPr>
              <p:cNvSpPr/>
              <p:nvPr/>
            </p:nvSpPr>
            <p:spPr bwMode="auto">
              <a:xfrm>
                <a:off x="5735961" y="2643575"/>
                <a:ext cx="81269" cy="81269"/>
              </a:xfrm>
              <a:prstGeom prst="ellipse">
                <a:avLst/>
              </a:prstGeom>
              <a:noFill/>
              <a:ln w="1905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6D7D8E91-A4F1-6392-BCC0-4259E75D51B9}"/>
                  </a:ext>
                </a:extLst>
              </p:cNvPr>
              <p:cNvSpPr/>
              <p:nvPr/>
            </p:nvSpPr>
            <p:spPr bwMode="auto">
              <a:xfrm>
                <a:off x="8318744" y="2643575"/>
                <a:ext cx="81269" cy="81269"/>
              </a:xfrm>
              <a:prstGeom prst="ellipse">
                <a:avLst/>
              </a:prstGeom>
              <a:noFill/>
              <a:ln w="1905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4B5641FD-978E-40E9-1585-BC4F4185D713}"/>
                  </a:ext>
                </a:extLst>
              </p:cNvPr>
              <p:cNvSpPr/>
              <p:nvPr/>
            </p:nvSpPr>
            <p:spPr bwMode="auto">
              <a:xfrm>
                <a:off x="5842235" y="2643575"/>
                <a:ext cx="81269" cy="81269"/>
              </a:xfrm>
              <a:prstGeom prst="ellipse">
                <a:avLst/>
              </a:prstGeom>
              <a:noFill/>
              <a:ln w="1905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Oval 163">
                <a:extLst>
                  <a:ext uri="{FF2B5EF4-FFF2-40B4-BE49-F238E27FC236}">
                    <a16:creationId xmlns:a16="http://schemas.microsoft.com/office/drawing/2014/main" id="{26E96E5D-69A4-07F3-5D37-DBADB32F0031}"/>
                  </a:ext>
                </a:extLst>
              </p:cNvPr>
              <p:cNvSpPr/>
              <p:nvPr/>
            </p:nvSpPr>
            <p:spPr bwMode="auto">
              <a:xfrm>
                <a:off x="6390980" y="2643575"/>
                <a:ext cx="81269" cy="81269"/>
              </a:xfrm>
              <a:prstGeom prst="ellipse">
                <a:avLst/>
              </a:prstGeom>
              <a:noFill/>
              <a:ln w="1905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E91E7B8D-2D5C-F0D1-69BF-A0C36B5AEF04}"/>
                  </a:ext>
                </a:extLst>
              </p:cNvPr>
              <p:cNvSpPr/>
              <p:nvPr/>
            </p:nvSpPr>
            <p:spPr bwMode="auto">
              <a:xfrm>
                <a:off x="5965273" y="2643575"/>
                <a:ext cx="81269" cy="81269"/>
              </a:xfrm>
              <a:prstGeom prst="ellipse">
                <a:avLst/>
              </a:prstGeom>
              <a:noFill/>
              <a:ln w="1905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Oval 165">
                <a:extLst>
                  <a:ext uri="{FF2B5EF4-FFF2-40B4-BE49-F238E27FC236}">
                    <a16:creationId xmlns:a16="http://schemas.microsoft.com/office/drawing/2014/main" id="{8943B2FD-601D-6813-18C8-6FD8122B5538}"/>
                  </a:ext>
                </a:extLst>
              </p:cNvPr>
              <p:cNvSpPr/>
              <p:nvPr/>
            </p:nvSpPr>
            <p:spPr bwMode="auto">
              <a:xfrm>
                <a:off x="6738326" y="2643575"/>
                <a:ext cx="81269" cy="81269"/>
              </a:xfrm>
              <a:prstGeom prst="ellipse">
                <a:avLst/>
              </a:prstGeom>
              <a:noFill/>
              <a:ln w="1905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Oval 166">
                <a:extLst>
                  <a:ext uri="{FF2B5EF4-FFF2-40B4-BE49-F238E27FC236}">
                    <a16:creationId xmlns:a16="http://schemas.microsoft.com/office/drawing/2014/main" id="{B2862659-560B-A51E-704A-688B0449FC7C}"/>
                  </a:ext>
                </a:extLst>
              </p:cNvPr>
              <p:cNvSpPr/>
              <p:nvPr/>
            </p:nvSpPr>
            <p:spPr bwMode="auto">
              <a:xfrm>
                <a:off x="6905746" y="2643575"/>
                <a:ext cx="81269" cy="81269"/>
              </a:xfrm>
              <a:prstGeom prst="ellipse">
                <a:avLst/>
              </a:prstGeom>
              <a:noFill/>
              <a:ln w="1905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Oval 167">
                <a:extLst>
                  <a:ext uri="{FF2B5EF4-FFF2-40B4-BE49-F238E27FC236}">
                    <a16:creationId xmlns:a16="http://schemas.microsoft.com/office/drawing/2014/main" id="{BC8FA923-E38A-C49D-EDB4-6607F909DD04}"/>
                  </a:ext>
                </a:extLst>
              </p:cNvPr>
              <p:cNvSpPr/>
              <p:nvPr/>
            </p:nvSpPr>
            <p:spPr bwMode="auto">
              <a:xfrm>
                <a:off x="6165228" y="2643575"/>
                <a:ext cx="81269" cy="81269"/>
              </a:xfrm>
              <a:prstGeom prst="ellipse">
                <a:avLst/>
              </a:prstGeom>
              <a:noFill/>
              <a:ln w="1905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Oval 168">
                <a:extLst>
                  <a:ext uri="{FF2B5EF4-FFF2-40B4-BE49-F238E27FC236}">
                    <a16:creationId xmlns:a16="http://schemas.microsoft.com/office/drawing/2014/main" id="{0D01F44A-A51C-3570-80D3-1A0D0FB37665}"/>
                  </a:ext>
                </a:extLst>
              </p:cNvPr>
              <p:cNvSpPr/>
              <p:nvPr/>
            </p:nvSpPr>
            <p:spPr bwMode="auto">
              <a:xfrm>
                <a:off x="6342150" y="2643575"/>
                <a:ext cx="81269" cy="81269"/>
              </a:xfrm>
              <a:prstGeom prst="ellipse">
                <a:avLst/>
              </a:prstGeom>
              <a:noFill/>
              <a:ln w="1905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42" name="Group 141">
              <a:extLst>
                <a:ext uri="{FF2B5EF4-FFF2-40B4-BE49-F238E27FC236}">
                  <a16:creationId xmlns:a16="http://schemas.microsoft.com/office/drawing/2014/main" id="{C155151C-043F-EA5A-CBF9-B622DB5DFA53}"/>
                </a:ext>
              </a:extLst>
            </p:cNvPr>
            <p:cNvGrpSpPr/>
            <p:nvPr/>
          </p:nvGrpSpPr>
          <p:grpSpPr>
            <a:xfrm>
              <a:off x="4118542" y="2574835"/>
              <a:ext cx="780859" cy="81269"/>
              <a:chOff x="4816010" y="2574835"/>
              <a:chExt cx="780859" cy="81269"/>
            </a:xfrm>
          </p:grpSpPr>
          <p:sp>
            <p:nvSpPr>
              <p:cNvPr id="126" name="Oval 125">
                <a:extLst>
                  <a:ext uri="{FF2B5EF4-FFF2-40B4-BE49-F238E27FC236}">
                    <a16:creationId xmlns:a16="http://schemas.microsoft.com/office/drawing/2014/main" id="{F37ABE4E-8A6D-C419-EB7C-283F251ED455}"/>
                  </a:ext>
                </a:extLst>
              </p:cNvPr>
              <p:cNvSpPr/>
              <p:nvPr/>
            </p:nvSpPr>
            <p:spPr bwMode="auto">
              <a:xfrm>
                <a:off x="4991447" y="2574835"/>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A09EF28D-DDC3-0037-5769-A209CC3E8DA6}"/>
                  </a:ext>
                </a:extLst>
              </p:cNvPr>
              <p:cNvSpPr/>
              <p:nvPr/>
            </p:nvSpPr>
            <p:spPr bwMode="auto">
              <a:xfrm>
                <a:off x="4890071" y="2574835"/>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084989BE-FECA-5FEA-E136-C56F90CCCE2C}"/>
                  </a:ext>
                </a:extLst>
              </p:cNvPr>
              <p:cNvSpPr/>
              <p:nvPr/>
            </p:nvSpPr>
            <p:spPr bwMode="auto">
              <a:xfrm>
                <a:off x="4816010" y="2574835"/>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F414EB8E-6680-9892-56D4-A9CFDD59B308}"/>
                  </a:ext>
                </a:extLst>
              </p:cNvPr>
              <p:cNvSpPr/>
              <p:nvPr/>
            </p:nvSpPr>
            <p:spPr bwMode="auto">
              <a:xfrm>
                <a:off x="5515600" y="2574835"/>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3319FDF4-1FB3-21B2-D3D4-B7D3FF6605F7}"/>
                  </a:ext>
                </a:extLst>
              </p:cNvPr>
              <p:cNvSpPr/>
              <p:nvPr/>
            </p:nvSpPr>
            <p:spPr bwMode="auto">
              <a:xfrm>
                <a:off x="5411374" y="2574835"/>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E892DB47-DADC-168B-6076-FB538ADD3369}"/>
                  </a:ext>
                </a:extLst>
              </p:cNvPr>
              <p:cNvSpPr/>
              <p:nvPr/>
            </p:nvSpPr>
            <p:spPr bwMode="auto">
              <a:xfrm>
                <a:off x="5130962" y="2574835"/>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DFBC55D1-A0F1-BEA4-2FF9-EEC85EEEC23E}"/>
                  </a:ext>
                </a:extLst>
              </p:cNvPr>
              <p:cNvSpPr/>
              <p:nvPr/>
            </p:nvSpPr>
            <p:spPr bwMode="auto">
              <a:xfrm>
                <a:off x="5273137" y="2574835"/>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F3E5CD08-B7ED-3BE5-6914-1E507383BCBA}"/>
                  </a:ext>
                </a:extLst>
              </p:cNvPr>
              <p:cNvSpPr/>
              <p:nvPr/>
            </p:nvSpPr>
            <p:spPr bwMode="auto">
              <a:xfrm>
                <a:off x="5181370" y="2574835"/>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5" name="Group 124">
              <a:extLst>
                <a:ext uri="{FF2B5EF4-FFF2-40B4-BE49-F238E27FC236}">
                  <a16:creationId xmlns:a16="http://schemas.microsoft.com/office/drawing/2014/main" id="{472C163F-B8CD-305A-9303-B208B72ABE63}"/>
                </a:ext>
              </a:extLst>
            </p:cNvPr>
            <p:cNvGrpSpPr/>
            <p:nvPr/>
          </p:nvGrpSpPr>
          <p:grpSpPr>
            <a:xfrm>
              <a:off x="5644135" y="2816024"/>
              <a:ext cx="902466" cy="81269"/>
              <a:chOff x="6341603" y="2816024"/>
              <a:chExt cx="902466" cy="81269"/>
            </a:xfrm>
          </p:grpSpPr>
          <p:sp>
            <p:nvSpPr>
              <p:cNvPr id="113" name="Oval 112">
                <a:extLst>
                  <a:ext uri="{FF2B5EF4-FFF2-40B4-BE49-F238E27FC236}">
                    <a16:creationId xmlns:a16="http://schemas.microsoft.com/office/drawing/2014/main" id="{2D0AFAAC-54EE-2453-3E93-6CCF78BE46A2}"/>
                  </a:ext>
                </a:extLst>
              </p:cNvPr>
              <p:cNvSpPr/>
              <p:nvPr/>
            </p:nvSpPr>
            <p:spPr bwMode="auto">
              <a:xfrm>
                <a:off x="6808311" y="2816024"/>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Oval 115">
                <a:extLst>
                  <a:ext uri="{FF2B5EF4-FFF2-40B4-BE49-F238E27FC236}">
                    <a16:creationId xmlns:a16="http://schemas.microsoft.com/office/drawing/2014/main" id="{432E0579-5309-09D3-F994-F464533C1D1C}"/>
                  </a:ext>
                </a:extLst>
              </p:cNvPr>
              <p:cNvSpPr/>
              <p:nvPr/>
            </p:nvSpPr>
            <p:spPr bwMode="auto">
              <a:xfrm>
                <a:off x="6501318" y="2816024"/>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Oval 116">
                <a:extLst>
                  <a:ext uri="{FF2B5EF4-FFF2-40B4-BE49-F238E27FC236}">
                    <a16:creationId xmlns:a16="http://schemas.microsoft.com/office/drawing/2014/main" id="{6B945F12-AD19-2217-E2BA-E09E8B618082}"/>
                  </a:ext>
                </a:extLst>
              </p:cNvPr>
              <p:cNvSpPr/>
              <p:nvPr/>
            </p:nvSpPr>
            <p:spPr bwMode="auto">
              <a:xfrm>
                <a:off x="6341603" y="2816024"/>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Oval 118">
                <a:extLst>
                  <a:ext uri="{FF2B5EF4-FFF2-40B4-BE49-F238E27FC236}">
                    <a16:creationId xmlns:a16="http://schemas.microsoft.com/office/drawing/2014/main" id="{8C00F61A-C612-0387-384D-2ED4FC25BE95}"/>
                  </a:ext>
                </a:extLst>
              </p:cNvPr>
              <p:cNvSpPr/>
              <p:nvPr/>
            </p:nvSpPr>
            <p:spPr bwMode="auto">
              <a:xfrm>
                <a:off x="7065299" y="2816024"/>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2B9A2B30-C0B8-5484-175B-3736B6A672A8}"/>
                  </a:ext>
                </a:extLst>
              </p:cNvPr>
              <p:cNvSpPr/>
              <p:nvPr/>
            </p:nvSpPr>
            <p:spPr bwMode="auto">
              <a:xfrm>
                <a:off x="6839725" y="2816024"/>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Oval 120">
                <a:extLst>
                  <a:ext uri="{FF2B5EF4-FFF2-40B4-BE49-F238E27FC236}">
                    <a16:creationId xmlns:a16="http://schemas.microsoft.com/office/drawing/2014/main" id="{DA772F39-1BD1-72F5-3359-6B579E2809D9}"/>
                  </a:ext>
                </a:extLst>
              </p:cNvPr>
              <p:cNvSpPr/>
              <p:nvPr/>
            </p:nvSpPr>
            <p:spPr bwMode="auto">
              <a:xfrm>
                <a:off x="6710810" y="2816024"/>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2D4F3758-6E9D-0584-C330-E658A6FA784C}"/>
                  </a:ext>
                </a:extLst>
              </p:cNvPr>
              <p:cNvSpPr/>
              <p:nvPr/>
            </p:nvSpPr>
            <p:spPr bwMode="auto">
              <a:xfrm>
                <a:off x="7162800" y="2816024"/>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F121258E-E87C-23F8-7A8B-D3E94020D95F}"/>
                  </a:ext>
                </a:extLst>
              </p:cNvPr>
              <p:cNvSpPr/>
              <p:nvPr/>
            </p:nvSpPr>
            <p:spPr bwMode="auto">
              <a:xfrm>
                <a:off x="6966378" y="2816024"/>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5" name="Group 134">
              <a:extLst>
                <a:ext uri="{FF2B5EF4-FFF2-40B4-BE49-F238E27FC236}">
                  <a16:creationId xmlns:a16="http://schemas.microsoft.com/office/drawing/2014/main" id="{85FD12C3-1C88-0D96-D1C4-1F0290147587}"/>
                </a:ext>
              </a:extLst>
            </p:cNvPr>
            <p:cNvGrpSpPr/>
            <p:nvPr/>
          </p:nvGrpSpPr>
          <p:grpSpPr>
            <a:xfrm>
              <a:off x="5122166" y="2691791"/>
              <a:ext cx="562603" cy="81269"/>
              <a:chOff x="5819634" y="2691791"/>
              <a:chExt cx="562603" cy="81269"/>
            </a:xfrm>
          </p:grpSpPr>
          <p:sp>
            <p:nvSpPr>
              <p:cNvPr id="124" name="Oval 123">
                <a:extLst>
                  <a:ext uri="{FF2B5EF4-FFF2-40B4-BE49-F238E27FC236}">
                    <a16:creationId xmlns:a16="http://schemas.microsoft.com/office/drawing/2014/main" id="{E179774A-6D69-0B72-BE63-1F666CBE385B}"/>
                  </a:ext>
                </a:extLst>
              </p:cNvPr>
              <p:cNvSpPr/>
              <p:nvPr/>
            </p:nvSpPr>
            <p:spPr bwMode="auto">
              <a:xfrm>
                <a:off x="5819634" y="2691791"/>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224E3740-CC34-D8C5-14D1-EB78169CAC9C}"/>
                  </a:ext>
                </a:extLst>
              </p:cNvPr>
              <p:cNvSpPr/>
              <p:nvPr/>
            </p:nvSpPr>
            <p:spPr bwMode="auto">
              <a:xfrm>
                <a:off x="6300968" y="2691791"/>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E4972177-B52B-B20E-4659-C2BFF9C4B81E}"/>
                  </a:ext>
                </a:extLst>
              </p:cNvPr>
              <p:cNvSpPr/>
              <p:nvPr/>
            </p:nvSpPr>
            <p:spPr bwMode="auto">
              <a:xfrm>
                <a:off x="6189409" y="2691791"/>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6381CBAE-4B97-EEED-1C29-4D63EAFD342B}"/>
                  </a:ext>
                </a:extLst>
              </p:cNvPr>
              <p:cNvSpPr/>
              <p:nvPr/>
            </p:nvSpPr>
            <p:spPr bwMode="auto">
              <a:xfrm>
                <a:off x="6077850" y="2691791"/>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4" name="Freeform 33">
              <a:extLst>
                <a:ext uri="{FF2B5EF4-FFF2-40B4-BE49-F238E27FC236}">
                  <a16:creationId xmlns:a16="http://schemas.microsoft.com/office/drawing/2014/main" id="{BC46005B-9169-0631-CCD9-F499E5B41621}"/>
                </a:ext>
              </a:extLst>
            </p:cNvPr>
            <p:cNvSpPr/>
            <p:nvPr/>
          </p:nvSpPr>
          <p:spPr bwMode="auto">
            <a:xfrm>
              <a:off x="2608440" y="2153439"/>
              <a:ext cx="5464757" cy="908989"/>
            </a:xfrm>
            <a:custGeom>
              <a:avLst/>
              <a:gdLst>
                <a:gd name="connsiteX0" fmla="*/ 5464757 w 5464757"/>
                <a:gd name="connsiteY0" fmla="*/ 908989 h 908989"/>
                <a:gd name="connsiteX1" fmla="*/ 3987649 w 5464757"/>
                <a:gd name="connsiteY1" fmla="*/ 908989 h 908989"/>
                <a:gd name="connsiteX2" fmla="*/ 3987649 w 5464757"/>
                <a:gd name="connsiteY2" fmla="*/ 703385 h 908989"/>
                <a:gd name="connsiteX3" fmla="*/ 3029964 w 5464757"/>
                <a:gd name="connsiteY3" fmla="*/ 703385 h 908989"/>
                <a:gd name="connsiteX4" fmla="*/ 3029964 w 5464757"/>
                <a:gd name="connsiteY4" fmla="*/ 573529 h 908989"/>
                <a:gd name="connsiteX5" fmla="*/ 2461846 w 5464757"/>
                <a:gd name="connsiteY5" fmla="*/ 573529 h 908989"/>
                <a:gd name="connsiteX6" fmla="*/ 2461846 w 5464757"/>
                <a:gd name="connsiteY6" fmla="*/ 465316 h 908989"/>
                <a:gd name="connsiteX7" fmla="*/ 1525803 w 5464757"/>
                <a:gd name="connsiteY7" fmla="*/ 465316 h 908989"/>
                <a:gd name="connsiteX8" fmla="*/ 1525803 w 5464757"/>
                <a:gd name="connsiteY8" fmla="*/ 378746 h 908989"/>
                <a:gd name="connsiteX9" fmla="*/ 1276913 w 5464757"/>
                <a:gd name="connsiteY9" fmla="*/ 378746 h 908989"/>
                <a:gd name="connsiteX10" fmla="*/ 1276913 w 5464757"/>
                <a:gd name="connsiteY10" fmla="*/ 302997 h 908989"/>
                <a:gd name="connsiteX11" fmla="*/ 681742 w 5464757"/>
                <a:gd name="connsiteY11" fmla="*/ 302997 h 908989"/>
                <a:gd name="connsiteX12" fmla="*/ 681742 w 5464757"/>
                <a:gd name="connsiteY12" fmla="*/ 178552 h 908989"/>
                <a:gd name="connsiteX13" fmla="*/ 449084 w 5464757"/>
                <a:gd name="connsiteY13" fmla="*/ 178552 h 908989"/>
                <a:gd name="connsiteX14" fmla="*/ 449084 w 5464757"/>
                <a:gd name="connsiteY14" fmla="*/ 129856 h 908989"/>
                <a:gd name="connsiteX15" fmla="*/ 335460 w 5464757"/>
                <a:gd name="connsiteY15" fmla="*/ 129856 h 908989"/>
                <a:gd name="connsiteX16" fmla="*/ 335460 w 5464757"/>
                <a:gd name="connsiteY16" fmla="*/ 64928 h 908989"/>
                <a:gd name="connsiteX17" fmla="*/ 227247 w 5464757"/>
                <a:gd name="connsiteY17" fmla="*/ 64928 h 908989"/>
                <a:gd name="connsiteX18" fmla="*/ 227247 w 5464757"/>
                <a:gd name="connsiteY18" fmla="*/ 0 h 908989"/>
                <a:gd name="connsiteX19" fmla="*/ 0 w 5464757"/>
                <a:gd name="connsiteY19" fmla="*/ 0 h 908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464757" h="908989">
                  <a:moveTo>
                    <a:pt x="5464757" y="908989"/>
                  </a:moveTo>
                  <a:lnTo>
                    <a:pt x="3987649" y="908989"/>
                  </a:lnTo>
                  <a:lnTo>
                    <a:pt x="3987649" y="703385"/>
                  </a:lnTo>
                  <a:lnTo>
                    <a:pt x="3029964" y="703385"/>
                  </a:lnTo>
                  <a:lnTo>
                    <a:pt x="3029964" y="573529"/>
                  </a:lnTo>
                  <a:lnTo>
                    <a:pt x="2461846" y="573529"/>
                  </a:lnTo>
                  <a:lnTo>
                    <a:pt x="2461846" y="465316"/>
                  </a:lnTo>
                  <a:lnTo>
                    <a:pt x="1525803" y="465316"/>
                  </a:lnTo>
                  <a:lnTo>
                    <a:pt x="1525803" y="378746"/>
                  </a:lnTo>
                  <a:lnTo>
                    <a:pt x="1276913" y="378746"/>
                  </a:lnTo>
                  <a:lnTo>
                    <a:pt x="1276913" y="302997"/>
                  </a:lnTo>
                  <a:lnTo>
                    <a:pt x="681742" y="302997"/>
                  </a:lnTo>
                  <a:lnTo>
                    <a:pt x="681742" y="178552"/>
                  </a:lnTo>
                  <a:lnTo>
                    <a:pt x="449084" y="178552"/>
                  </a:lnTo>
                  <a:lnTo>
                    <a:pt x="449084" y="129856"/>
                  </a:lnTo>
                  <a:lnTo>
                    <a:pt x="335460" y="129856"/>
                  </a:lnTo>
                  <a:lnTo>
                    <a:pt x="335460" y="64928"/>
                  </a:lnTo>
                  <a:lnTo>
                    <a:pt x="227247" y="64928"/>
                  </a:lnTo>
                  <a:lnTo>
                    <a:pt x="227247" y="0"/>
                  </a:lnTo>
                  <a:lnTo>
                    <a:pt x="0" y="0"/>
                  </a:lnTo>
                </a:path>
              </a:pathLst>
            </a:custGeom>
            <a:noFill/>
            <a:ln w="28575">
              <a:solidFill>
                <a:srgbClr val="00823B"/>
              </a:solidFill>
              <a:miter lim="800000"/>
              <a:headEnd/>
              <a:tailEnd/>
            </a:ln>
          </p:spPr>
          <p:txBody>
            <a:bodyPr rtlCol="0" anchor="ctr"/>
            <a:lstStyle/>
            <a:p>
              <a:pPr algn="ctr"/>
              <a:endParaRPr lang="en-US" dirty="0"/>
            </a:p>
          </p:txBody>
        </p:sp>
        <p:grpSp>
          <p:nvGrpSpPr>
            <p:cNvPr id="106" name="Group 105">
              <a:extLst>
                <a:ext uri="{FF2B5EF4-FFF2-40B4-BE49-F238E27FC236}">
                  <a16:creationId xmlns:a16="http://schemas.microsoft.com/office/drawing/2014/main" id="{88AF2667-0458-D6E2-9CAC-10A2B3072E23}"/>
                </a:ext>
              </a:extLst>
            </p:cNvPr>
            <p:cNvGrpSpPr/>
            <p:nvPr/>
          </p:nvGrpSpPr>
          <p:grpSpPr>
            <a:xfrm>
              <a:off x="2514022" y="2126615"/>
              <a:ext cx="2329008" cy="1517565"/>
              <a:chOff x="3211490" y="2126615"/>
              <a:chExt cx="2329008" cy="1517565"/>
            </a:xfrm>
          </p:grpSpPr>
          <p:sp>
            <p:nvSpPr>
              <p:cNvPr id="78" name="Oval 77">
                <a:extLst>
                  <a:ext uri="{FF2B5EF4-FFF2-40B4-BE49-F238E27FC236}">
                    <a16:creationId xmlns:a16="http://schemas.microsoft.com/office/drawing/2014/main" id="{1261A66C-CB2E-6228-79F1-9E1629F828D4}"/>
                  </a:ext>
                </a:extLst>
              </p:cNvPr>
              <p:cNvSpPr/>
              <p:nvPr/>
            </p:nvSpPr>
            <p:spPr bwMode="auto">
              <a:xfrm>
                <a:off x="4227747" y="3303075"/>
                <a:ext cx="81269" cy="81269"/>
              </a:xfrm>
              <a:prstGeom prst="ellipse">
                <a:avLst/>
              </a:prstGeom>
              <a:noFill/>
              <a:ln w="19050">
                <a:solidFill>
                  <a:srgbClr val="682E7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Oval 80">
                <a:extLst>
                  <a:ext uri="{FF2B5EF4-FFF2-40B4-BE49-F238E27FC236}">
                    <a16:creationId xmlns:a16="http://schemas.microsoft.com/office/drawing/2014/main" id="{4E96B0A0-0B6A-3E30-B146-02A36F72FDDB}"/>
                  </a:ext>
                </a:extLst>
              </p:cNvPr>
              <p:cNvSpPr/>
              <p:nvPr/>
            </p:nvSpPr>
            <p:spPr bwMode="auto">
              <a:xfrm>
                <a:off x="4715353" y="3474302"/>
                <a:ext cx="81269" cy="81269"/>
              </a:xfrm>
              <a:prstGeom prst="ellipse">
                <a:avLst/>
              </a:prstGeom>
              <a:noFill/>
              <a:ln w="19050">
                <a:solidFill>
                  <a:srgbClr val="682E7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8F2454DC-9DBD-649F-B882-A9A3B780A670}"/>
                  </a:ext>
                </a:extLst>
              </p:cNvPr>
              <p:cNvSpPr/>
              <p:nvPr/>
            </p:nvSpPr>
            <p:spPr bwMode="auto">
              <a:xfrm>
                <a:off x="4405498" y="3303181"/>
                <a:ext cx="81269" cy="81269"/>
              </a:xfrm>
              <a:prstGeom prst="ellipse">
                <a:avLst/>
              </a:prstGeom>
              <a:noFill/>
              <a:ln w="19050">
                <a:solidFill>
                  <a:srgbClr val="682E7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C778135F-B3E7-C5A4-A8EF-95A26412FE5A}"/>
                  </a:ext>
                </a:extLst>
              </p:cNvPr>
              <p:cNvSpPr/>
              <p:nvPr/>
            </p:nvSpPr>
            <p:spPr bwMode="auto">
              <a:xfrm>
                <a:off x="4502211" y="3384344"/>
                <a:ext cx="81269" cy="81269"/>
              </a:xfrm>
              <a:prstGeom prst="ellipse">
                <a:avLst/>
              </a:prstGeom>
              <a:noFill/>
              <a:ln w="19050">
                <a:solidFill>
                  <a:srgbClr val="682E7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E296C837-0631-8B4F-0C2D-85EE544413A9}"/>
                  </a:ext>
                </a:extLst>
              </p:cNvPr>
              <p:cNvSpPr/>
              <p:nvPr/>
            </p:nvSpPr>
            <p:spPr bwMode="auto">
              <a:xfrm>
                <a:off x="5148672" y="3472262"/>
                <a:ext cx="81269" cy="81269"/>
              </a:xfrm>
              <a:prstGeom prst="ellipse">
                <a:avLst/>
              </a:prstGeom>
              <a:noFill/>
              <a:ln w="19050">
                <a:solidFill>
                  <a:srgbClr val="682E7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96A052B0-5333-43CA-04B6-6707898316D7}"/>
                  </a:ext>
                </a:extLst>
              </p:cNvPr>
              <p:cNvSpPr/>
              <p:nvPr/>
            </p:nvSpPr>
            <p:spPr bwMode="auto">
              <a:xfrm>
                <a:off x="5459229" y="3562911"/>
                <a:ext cx="81269" cy="81269"/>
              </a:xfrm>
              <a:prstGeom prst="ellipse">
                <a:avLst/>
              </a:prstGeom>
              <a:noFill/>
              <a:ln w="19050">
                <a:solidFill>
                  <a:srgbClr val="682E7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4776F4ED-7478-7D91-DD80-8E94B1455646}"/>
                  </a:ext>
                </a:extLst>
              </p:cNvPr>
              <p:cNvSpPr/>
              <p:nvPr/>
            </p:nvSpPr>
            <p:spPr bwMode="auto">
              <a:xfrm>
                <a:off x="5209287" y="3472263"/>
                <a:ext cx="81269" cy="81269"/>
              </a:xfrm>
              <a:prstGeom prst="ellipse">
                <a:avLst/>
              </a:prstGeom>
              <a:noFill/>
              <a:ln w="19050">
                <a:solidFill>
                  <a:srgbClr val="682E7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6C70293F-BB3E-ADEC-1515-6B938D6C90BB}"/>
                  </a:ext>
                </a:extLst>
              </p:cNvPr>
              <p:cNvSpPr/>
              <p:nvPr/>
            </p:nvSpPr>
            <p:spPr bwMode="auto">
              <a:xfrm>
                <a:off x="5313941" y="3555647"/>
                <a:ext cx="81269" cy="81269"/>
              </a:xfrm>
              <a:prstGeom prst="ellipse">
                <a:avLst/>
              </a:prstGeom>
              <a:noFill/>
              <a:ln w="19050">
                <a:solidFill>
                  <a:srgbClr val="682E7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Oval 98">
                <a:extLst>
                  <a:ext uri="{FF2B5EF4-FFF2-40B4-BE49-F238E27FC236}">
                    <a16:creationId xmlns:a16="http://schemas.microsoft.com/office/drawing/2014/main" id="{5890C348-3C0C-E6C3-5340-26EDE0991E1C}"/>
                  </a:ext>
                </a:extLst>
              </p:cNvPr>
              <p:cNvSpPr/>
              <p:nvPr/>
            </p:nvSpPr>
            <p:spPr bwMode="auto">
              <a:xfrm>
                <a:off x="3521434" y="2515891"/>
                <a:ext cx="81269" cy="81269"/>
              </a:xfrm>
              <a:prstGeom prst="ellipse">
                <a:avLst/>
              </a:prstGeom>
              <a:noFill/>
              <a:ln w="19050">
                <a:solidFill>
                  <a:srgbClr val="682E7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A4724B1E-590C-2FF0-F0AF-B5122EADED1F}"/>
                  </a:ext>
                </a:extLst>
              </p:cNvPr>
              <p:cNvSpPr/>
              <p:nvPr/>
            </p:nvSpPr>
            <p:spPr bwMode="auto">
              <a:xfrm>
                <a:off x="3211490" y="2126615"/>
                <a:ext cx="81269" cy="81269"/>
              </a:xfrm>
              <a:prstGeom prst="ellipse">
                <a:avLst/>
              </a:prstGeom>
              <a:noFill/>
              <a:ln w="19050">
                <a:solidFill>
                  <a:srgbClr val="682E7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63E3139D-5C14-3FAD-5B81-0220441BB90D}"/>
                  </a:ext>
                </a:extLst>
              </p:cNvPr>
              <p:cNvSpPr/>
              <p:nvPr/>
            </p:nvSpPr>
            <p:spPr bwMode="auto">
              <a:xfrm>
                <a:off x="3689217" y="2866313"/>
                <a:ext cx="81269" cy="81269"/>
              </a:xfrm>
              <a:prstGeom prst="ellipse">
                <a:avLst/>
              </a:prstGeom>
              <a:noFill/>
              <a:ln w="19050">
                <a:solidFill>
                  <a:srgbClr val="682E7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66C9029D-95C0-2F1B-0CE9-A4FDF4A808E7}"/>
                  </a:ext>
                </a:extLst>
              </p:cNvPr>
              <p:cNvSpPr/>
              <p:nvPr/>
            </p:nvSpPr>
            <p:spPr bwMode="auto">
              <a:xfrm>
                <a:off x="3624855" y="2713472"/>
                <a:ext cx="81269" cy="81269"/>
              </a:xfrm>
              <a:prstGeom prst="ellipse">
                <a:avLst/>
              </a:prstGeom>
              <a:noFill/>
              <a:ln w="19050">
                <a:solidFill>
                  <a:srgbClr val="682E7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8" name="Freeform 37">
              <a:extLst>
                <a:ext uri="{FF2B5EF4-FFF2-40B4-BE49-F238E27FC236}">
                  <a16:creationId xmlns:a16="http://schemas.microsoft.com/office/drawing/2014/main" id="{A54A09E6-FFDA-5EEF-0F49-7E0E263DA8E4}"/>
                </a:ext>
              </a:extLst>
            </p:cNvPr>
            <p:cNvSpPr/>
            <p:nvPr/>
          </p:nvSpPr>
          <p:spPr bwMode="auto">
            <a:xfrm>
              <a:off x="2565154" y="2142618"/>
              <a:ext cx="5903021" cy="1720587"/>
            </a:xfrm>
            <a:custGeom>
              <a:avLst/>
              <a:gdLst>
                <a:gd name="connsiteX0" fmla="*/ 5903021 w 5903021"/>
                <a:gd name="connsiteY0" fmla="*/ 1720587 h 1720587"/>
                <a:gd name="connsiteX1" fmla="*/ 2997501 w 5903021"/>
                <a:gd name="connsiteY1" fmla="*/ 1720587 h 1720587"/>
                <a:gd name="connsiteX2" fmla="*/ 2997501 w 5903021"/>
                <a:gd name="connsiteY2" fmla="*/ 1574499 h 1720587"/>
                <a:gd name="connsiteX3" fmla="*/ 2288706 w 5903021"/>
                <a:gd name="connsiteY3" fmla="*/ 1574499 h 1720587"/>
                <a:gd name="connsiteX4" fmla="*/ 2288706 w 5903021"/>
                <a:gd name="connsiteY4" fmla="*/ 1455465 h 1720587"/>
                <a:gd name="connsiteX5" fmla="*/ 2066869 w 5903021"/>
                <a:gd name="connsiteY5" fmla="*/ 1455465 h 1720587"/>
                <a:gd name="connsiteX6" fmla="*/ 2066869 w 5903021"/>
                <a:gd name="connsiteY6" fmla="*/ 1374305 h 1720587"/>
                <a:gd name="connsiteX7" fmla="*/ 1439234 w 5903021"/>
                <a:gd name="connsiteY7" fmla="*/ 1374305 h 1720587"/>
                <a:gd name="connsiteX8" fmla="*/ 1439234 w 5903021"/>
                <a:gd name="connsiteY8" fmla="*/ 1282324 h 1720587"/>
                <a:gd name="connsiteX9" fmla="*/ 1276914 w 5903021"/>
                <a:gd name="connsiteY9" fmla="*/ 1282324 h 1720587"/>
                <a:gd name="connsiteX10" fmla="*/ 1276914 w 5903021"/>
                <a:gd name="connsiteY10" fmla="*/ 1201164 h 1720587"/>
                <a:gd name="connsiteX11" fmla="*/ 952275 w 5903021"/>
                <a:gd name="connsiteY11" fmla="*/ 1201164 h 1720587"/>
                <a:gd name="connsiteX12" fmla="*/ 952275 w 5903021"/>
                <a:gd name="connsiteY12" fmla="*/ 1125415 h 1720587"/>
                <a:gd name="connsiteX13" fmla="*/ 752081 w 5903021"/>
                <a:gd name="connsiteY13" fmla="*/ 1125415 h 1720587"/>
                <a:gd name="connsiteX14" fmla="*/ 752081 w 5903021"/>
                <a:gd name="connsiteY14" fmla="*/ 1060487 h 1720587"/>
                <a:gd name="connsiteX15" fmla="*/ 752081 w 5903021"/>
                <a:gd name="connsiteY15" fmla="*/ 1060487 h 1720587"/>
                <a:gd name="connsiteX16" fmla="*/ 752081 w 5903021"/>
                <a:gd name="connsiteY16" fmla="*/ 984738 h 1720587"/>
                <a:gd name="connsiteX17" fmla="*/ 600583 w 5903021"/>
                <a:gd name="connsiteY17" fmla="*/ 984738 h 1720587"/>
                <a:gd name="connsiteX18" fmla="*/ 600583 w 5903021"/>
                <a:gd name="connsiteY18" fmla="*/ 768312 h 1720587"/>
                <a:gd name="connsiteX19" fmla="*/ 416621 w 5903021"/>
                <a:gd name="connsiteY19" fmla="*/ 768312 h 1720587"/>
                <a:gd name="connsiteX20" fmla="*/ 416621 w 5903021"/>
                <a:gd name="connsiteY20" fmla="*/ 611403 h 1720587"/>
                <a:gd name="connsiteX21" fmla="*/ 351693 w 5903021"/>
                <a:gd name="connsiteY21" fmla="*/ 611403 h 1720587"/>
                <a:gd name="connsiteX22" fmla="*/ 351693 w 5903021"/>
                <a:gd name="connsiteY22" fmla="*/ 416620 h 1720587"/>
                <a:gd name="connsiteX23" fmla="*/ 189373 w 5903021"/>
                <a:gd name="connsiteY23" fmla="*/ 416620 h 1720587"/>
                <a:gd name="connsiteX24" fmla="*/ 189373 w 5903021"/>
                <a:gd name="connsiteY24" fmla="*/ 270532 h 1720587"/>
                <a:gd name="connsiteX25" fmla="*/ 189373 w 5903021"/>
                <a:gd name="connsiteY25" fmla="*/ 270532 h 1720587"/>
                <a:gd name="connsiteX26" fmla="*/ 189373 w 5903021"/>
                <a:gd name="connsiteY26" fmla="*/ 200194 h 1720587"/>
                <a:gd name="connsiteX27" fmla="*/ 108214 w 5903021"/>
                <a:gd name="connsiteY27" fmla="*/ 200194 h 1720587"/>
                <a:gd name="connsiteX28" fmla="*/ 108214 w 5903021"/>
                <a:gd name="connsiteY28" fmla="*/ 0 h 1720587"/>
                <a:gd name="connsiteX29" fmla="*/ 0 w 5903021"/>
                <a:gd name="connsiteY29" fmla="*/ 0 h 1720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903021" h="1720587">
                  <a:moveTo>
                    <a:pt x="5903021" y="1720587"/>
                  </a:moveTo>
                  <a:lnTo>
                    <a:pt x="2997501" y="1720587"/>
                  </a:lnTo>
                  <a:lnTo>
                    <a:pt x="2997501" y="1574499"/>
                  </a:lnTo>
                  <a:lnTo>
                    <a:pt x="2288706" y="1574499"/>
                  </a:lnTo>
                  <a:lnTo>
                    <a:pt x="2288706" y="1455465"/>
                  </a:lnTo>
                  <a:lnTo>
                    <a:pt x="2066869" y="1455465"/>
                  </a:lnTo>
                  <a:lnTo>
                    <a:pt x="2066869" y="1374305"/>
                  </a:lnTo>
                  <a:lnTo>
                    <a:pt x="1439234" y="1374305"/>
                  </a:lnTo>
                  <a:lnTo>
                    <a:pt x="1439234" y="1282324"/>
                  </a:lnTo>
                  <a:lnTo>
                    <a:pt x="1276914" y="1282324"/>
                  </a:lnTo>
                  <a:lnTo>
                    <a:pt x="1276914" y="1201164"/>
                  </a:lnTo>
                  <a:lnTo>
                    <a:pt x="952275" y="1201164"/>
                  </a:lnTo>
                  <a:lnTo>
                    <a:pt x="952275" y="1125415"/>
                  </a:lnTo>
                  <a:lnTo>
                    <a:pt x="752081" y="1125415"/>
                  </a:lnTo>
                  <a:lnTo>
                    <a:pt x="752081" y="1060487"/>
                  </a:lnTo>
                  <a:lnTo>
                    <a:pt x="752081" y="1060487"/>
                  </a:lnTo>
                  <a:lnTo>
                    <a:pt x="752081" y="984738"/>
                  </a:lnTo>
                  <a:lnTo>
                    <a:pt x="600583" y="984738"/>
                  </a:lnTo>
                  <a:lnTo>
                    <a:pt x="600583" y="768312"/>
                  </a:lnTo>
                  <a:lnTo>
                    <a:pt x="416621" y="768312"/>
                  </a:lnTo>
                  <a:lnTo>
                    <a:pt x="416621" y="611403"/>
                  </a:lnTo>
                  <a:lnTo>
                    <a:pt x="351693" y="611403"/>
                  </a:lnTo>
                  <a:lnTo>
                    <a:pt x="351693" y="416620"/>
                  </a:lnTo>
                  <a:lnTo>
                    <a:pt x="189373" y="416620"/>
                  </a:lnTo>
                  <a:lnTo>
                    <a:pt x="189373" y="270532"/>
                  </a:lnTo>
                  <a:lnTo>
                    <a:pt x="189373" y="270532"/>
                  </a:lnTo>
                  <a:lnTo>
                    <a:pt x="189373" y="200194"/>
                  </a:lnTo>
                  <a:lnTo>
                    <a:pt x="108214" y="200194"/>
                  </a:lnTo>
                  <a:lnTo>
                    <a:pt x="108214" y="0"/>
                  </a:lnTo>
                  <a:lnTo>
                    <a:pt x="0" y="0"/>
                  </a:lnTo>
                </a:path>
              </a:pathLst>
            </a:custGeom>
            <a:noFill/>
            <a:ln w="28575">
              <a:solidFill>
                <a:srgbClr val="682E74"/>
              </a:solidFill>
              <a:miter lim="800000"/>
              <a:headEnd/>
              <a:tailEnd/>
            </a:ln>
          </p:spPr>
          <p:txBody>
            <a:bodyPr rtlCol="0" anchor="ctr"/>
            <a:lstStyle/>
            <a:p>
              <a:pPr algn="ctr"/>
              <a:endParaRPr lang="en-US" dirty="0"/>
            </a:p>
          </p:txBody>
        </p:sp>
        <p:sp>
          <p:nvSpPr>
            <p:cNvPr id="21" name="TextBox 20">
              <a:extLst>
                <a:ext uri="{FF2B5EF4-FFF2-40B4-BE49-F238E27FC236}">
                  <a16:creationId xmlns:a16="http://schemas.microsoft.com/office/drawing/2014/main" id="{41916A5E-5107-9122-73B7-7434EDD92E0E}"/>
                </a:ext>
              </a:extLst>
            </p:cNvPr>
            <p:cNvSpPr txBox="1"/>
            <p:nvPr/>
          </p:nvSpPr>
          <p:spPr bwMode="auto">
            <a:xfrm>
              <a:off x="2045732" y="1535668"/>
              <a:ext cx="76422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Survival by Combined Tumor Stage (T) and Systemic Disease (S) Risk Categories</a:t>
              </a:r>
            </a:p>
          </p:txBody>
        </p:sp>
        <p:sp>
          <p:nvSpPr>
            <p:cNvPr id="9" name="TextBox 8">
              <a:extLst>
                <a:ext uri="{FF2B5EF4-FFF2-40B4-BE49-F238E27FC236}">
                  <a16:creationId xmlns:a16="http://schemas.microsoft.com/office/drawing/2014/main" id="{EBC27364-655A-E5DF-CCBA-8D4EB77AEE0F}"/>
                </a:ext>
              </a:extLst>
            </p:cNvPr>
            <p:cNvSpPr txBox="1"/>
            <p:nvPr/>
          </p:nvSpPr>
          <p:spPr bwMode="auto">
            <a:xfrm>
              <a:off x="8307138" y="2274332"/>
              <a:ext cx="14117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rgbClr val="015873"/>
                  </a:solidFill>
                  <a:latin typeface="Calibri" panose="020F0502020204030204" pitchFamily="34" charset="0"/>
                </a:rPr>
                <a:t>T0S0 (n = 45)</a:t>
              </a:r>
            </a:p>
          </p:txBody>
        </p:sp>
        <p:sp>
          <p:nvSpPr>
            <p:cNvPr id="17" name="TextBox 16">
              <a:extLst>
                <a:ext uri="{FF2B5EF4-FFF2-40B4-BE49-F238E27FC236}">
                  <a16:creationId xmlns:a16="http://schemas.microsoft.com/office/drawing/2014/main" id="{D65BB282-0DF0-3118-68B0-A8BCD6AC4306}"/>
                </a:ext>
              </a:extLst>
            </p:cNvPr>
            <p:cNvSpPr txBox="1"/>
            <p:nvPr/>
          </p:nvSpPr>
          <p:spPr bwMode="auto">
            <a:xfrm>
              <a:off x="7932520" y="2522280"/>
              <a:ext cx="15430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rgbClr val="E1471D"/>
                  </a:solidFill>
                  <a:latin typeface="Calibri" panose="020F0502020204030204" pitchFamily="34" charset="0"/>
                </a:rPr>
                <a:t>T0S1 (n = 30)</a:t>
              </a:r>
            </a:p>
          </p:txBody>
        </p:sp>
        <p:sp>
          <p:nvSpPr>
            <p:cNvPr id="19" name="TextBox 18">
              <a:extLst>
                <a:ext uri="{FF2B5EF4-FFF2-40B4-BE49-F238E27FC236}">
                  <a16:creationId xmlns:a16="http://schemas.microsoft.com/office/drawing/2014/main" id="{9EB268AF-750E-7E93-C78F-CE3E7897BA05}"/>
                </a:ext>
              </a:extLst>
            </p:cNvPr>
            <p:cNvSpPr txBox="1"/>
            <p:nvPr/>
          </p:nvSpPr>
          <p:spPr bwMode="auto">
            <a:xfrm>
              <a:off x="8133952" y="2911295"/>
              <a:ext cx="15430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rgbClr val="00823B"/>
                  </a:solidFill>
                  <a:latin typeface="Calibri" panose="020F0502020204030204" pitchFamily="34" charset="0"/>
                </a:rPr>
                <a:t>T1S0 (n = 80)</a:t>
              </a:r>
            </a:p>
          </p:txBody>
        </p:sp>
        <p:sp>
          <p:nvSpPr>
            <p:cNvPr id="22" name="TextBox 21">
              <a:extLst>
                <a:ext uri="{FF2B5EF4-FFF2-40B4-BE49-F238E27FC236}">
                  <a16:creationId xmlns:a16="http://schemas.microsoft.com/office/drawing/2014/main" id="{B6E1D201-8357-D7B8-63CC-C0387E9F0A95}"/>
                </a:ext>
              </a:extLst>
            </p:cNvPr>
            <p:cNvSpPr txBox="1"/>
            <p:nvPr/>
          </p:nvSpPr>
          <p:spPr bwMode="auto">
            <a:xfrm>
              <a:off x="8480802" y="3694324"/>
              <a:ext cx="26327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rgbClr val="682E74"/>
                  </a:solidFill>
                  <a:latin typeface="Calibri" panose="020F0502020204030204" pitchFamily="34" charset="0"/>
                </a:rPr>
                <a:t>T1S1 (n = 56)</a:t>
              </a:r>
            </a:p>
          </p:txBody>
        </p:sp>
        <p:cxnSp>
          <p:nvCxnSpPr>
            <p:cNvPr id="10" name="Straight Arrow Connector 9">
              <a:extLst>
                <a:ext uri="{FF2B5EF4-FFF2-40B4-BE49-F238E27FC236}">
                  <a16:creationId xmlns:a16="http://schemas.microsoft.com/office/drawing/2014/main" id="{BF8439B7-0CCA-A706-5F3E-7515C50096B2}"/>
                </a:ext>
              </a:extLst>
            </p:cNvPr>
            <p:cNvCxnSpPr/>
            <p:nvPr/>
          </p:nvCxnSpPr>
          <p:spPr bwMode="auto">
            <a:xfrm>
              <a:off x="9869502" y="3863601"/>
              <a:ext cx="315528" cy="0"/>
            </a:xfrm>
            <a:prstGeom prst="straightConnector1">
              <a:avLst/>
            </a:prstGeom>
            <a:noFill/>
            <a:ln w="28575" cap="flat" cmpd="sng" algn="ctr">
              <a:solidFill>
                <a:srgbClr val="FF0000"/>
              </a:solidFill>
              <a:prstDash val="solid"/>
              <a:round/>
              <a:headEnd type="none" w="med" len="med"/>
              <a:tailEnd type="triangle"/>
            </a:ln>
            <a:effectLst/>
          </p:spPr>
        </p:cxnSp>
        <p:sp>
          <p:nvSpPr>
            <p:cNvPr id="14" name="TextBox 13">
              <a:extLst>
                <a:ext uri="{FF2B5EF4-FFF2-40B4-BE49-F238E27FC236}">
                  <a16:creationId xmlns:a16="http://schemas.microsoft.com/office/drawing/2014/main" id="{B34D9E19-A300-B6A3-DB8C-0CF6E6C3FAEC}"/>
                </a:ext>
              </a:extLst>
            </p:cNvPr>
            <p:cNvSpPr txBox="1"/>
            <p:nvPr/>
          </p:nvSpPr>
          <p:spPr bwMode="auto">
            <a:xfrm>
              <a:off x="10009557" y="3575403"/>
              <a:ext cx="13325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b="1" dirty="0">
                  <a:solidFill>
                    <a:srgbClr val="FF0000"/>
                  </a:solidFill>
                  <a:latin typeface="Calibri" panose="020F0502020204030204" pitchFamily="34" charset="0"/>
                </a:rPr>
                <a:t>Poor Risk </a:t>
              </a:r>
            </a:p>
            <a:p>
              <a:pPr algn="ctr">
                <a:lnSpc>
                  <a:spcPct val="100000"/>
                </a:lnSpc>
                <a:spcBef>
                  <a:spcPts val="0"/>
                </a:spcBef>
                <a:spcAft>
                  <a:spcPct val="0"/>
                </a:spcAft>
                <a:buClrTx/>
                <a:buFontTx/>
                <a:buNone/>
              </a:pPr>
              <a:r>
                <a:rPr lang="en-US" sz="1600" b="1" dirty="0">
                  <a:solidFill>
                    <a:srgbClr val="FF0000"/>
                  </a:solidFill>
                  <a:latin typeface="Calibri" panose="020F0502020204030204" pitchFamily="34" charset="0"/>
                </a:rPr>
                <a:t>Category</a:t>
              </a:r>
            </a:p>
          </p:txBody>
        </p:sp>
        <p:sp>
          <p:nvSpPr>
            <p:cNvPr id="13" name="TextBox 12">
              <a:extLst>
                <a:ext uri="{FF2B5EF4-FFF2-40B4-BE49-F238E27FC236}">
                  <a16:creationId xmlns:a16="http://schemas.microsoft.com/office/drawing/2014/main" id="{8BB774A3-F086-6B0D-8ACB-49AA95EDA251}"/>
                </a:ext>
              </a:extLst>
            </p:cNvPr>
            <p:cNvSpPr txBox="1"/>
            <p:nvPr/>
          </p:nvSpPr>
          <p:spPr bwMode="auto">
            <a:xfrm rot="16200000">
              <a:off x="1170563" y="3664444"/>
              <a:ext cx="12286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Probability</a:t>
              </a:r>
            </a:p>
          </p:txBody>
        </p:sp>
        <p:grpSp>
          <p:nvGrpSpPr>
            <p:cNvPr id="36" name="Group 35">
              <a:extLst>
                <a:ext uri="{FF2B5EF4-FFF2-40B4-BE49-F238E27FC236}">
                  <a16:creationId xmlns:a16="http://schemas.microsoft.com/office/drawing/2014/main" id="{A978DB2A-4D05-8862-4BB2-FE9379E61CCA}"/>
                </a:ext>
              </a:extLst>
            </p:cNvPr>
            <p:cNvGrpSpPr/>
            <p:nvPr/>
          </p:nvGrpSpPr>
          <p:grpSpPr>
            <a:xfrm>
              <a:off x="1916284" y="1845545"/>
              <a:ext cx="548548" cy="3962532"/>
              <a:chOff x="2192930" y="1845545"/>
              <a:chExt cx="548548" cy="3962532"/>
            </a:xfrm>
          </p:grpSpPr>
          <p:sp>
            <p:nvSpPr>
              <p:cNvPr id="15" name="TextBox 14">
                <a:extLst>
                  <a:ext uri="{FF2B5EF4-FFF2-40B4-BE49-F238E27FC236}">
                    <a16:creationId xmlns:a16="http://schemas.microsoft.com/office/drawing/2014/main" id="{67DCBEEC-E942-57B4-1901-E40ED233A976}"/>
                  </a:ext>
                </a:extLst>
              </p:cNvPr>
              <p:cNvSpPr txBox="1"/>
              <p:nvPr/>
            </p:nvSpPr>
            <p:spPr bwMode="auto">
              <a:xfrm>
                <a:off x="2192930" y="1845545"/>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3" name="TextBox 22">
                <a:extLst>
                  <a:ext uri="{FF2B5EF4-FFF2-40B4-BE49-F238E27FC236}">
                    <a16:creationId xmlns:a16="http://schemas.microsoft.com/office/drawing/2014/main" id="{85575AD5-3F94-426E-12F3-B8B21322FB48}"/>
                  </a:ext>
                </a:extLst>
              </p:cNvPr>
              <p:cNvSpPr txBox="1"/>
              <p:nvPr/>
            </p:nvSpPr>
            <p:spPr bwMode="auto">
              <a:xfrm>
                <a:off x="2192930" y="2750827"/>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0.75</a:t>
                </a:r>
              </a:p>
            </p:txBody>
          </p:sp>
          <p:sp>
            <p:nvSpPr>
              <p:cNvPr id="24" name="TextBox 23">
                <a:extLst>
                  <a:ext uri="{FF2B5EF4-FFF2-40B4-BE49-F238E27FC236}">
                    <a16:creationId xmlns:a16="http://schemas.microsoft.com/office/drawing/2014/main" id="{9D678CB7-65B0-297C-60AD-DD1762256206}"/>
                  </a:ext>
                </a:extLst>
              </p:cNvPr>
              <p:cNvSpPr txBox="1"/>
              <p:nvPr/>
            </p:nvSpPr>
            <p:spPr bwMode="auto">
              <a:xfrm>
                <a:off x="2192930" y="3657059"/>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0.50</a:t>
                </a:r>
              </a:p>
            </p:txBody>
          </p:sp>
          <p:sp>
            <p:nvSpPr>
              <p:cNvPr id="25" name="TextBox 24">
                <a:extLst>
                  <a:ext uri="{FF2B5EF4-FFF2-40B4-BE49-F238E27FC236}">
                    <a16:creationId xmlns:a16="http://schemas.microsoft.com/office/drawing/2014/main" id="{62D72F89-3F86-28E8-8A5C-CB4BC8D43F85}"/>
                  </a:ext>
                </a:extLst>
              </p:cNvPr>
              <p:cNvSpPr txBox="1"/>
              <p:nvPr/>
            </p:nvSpPr>
            <p:spPr bwMode="auto">
              <a:xfrm>
                <a:off x="2192930" y="4563291"/>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0.25</a:t>
                </a:r>
              </a:p>
            </p:txBody>
          </p:sp>
          <p:sp>
            <p:nvSpPr>
              <p:cNvPr id="26" name="TextBox 25">
                <a:extLst>
                  <a:ext uri="{FF2B5EF4-FFF2-40B4-BE49-F238E27FC236}">
                    <a16:creationId xmlns:a16="http://schemas.microsoft.com/office/drawing/2014/main" id="{D1F0BACD-F5BD-B389-49C8-15CD96C34C1B}"/>
                  </a:ext>
                </a:extLst>
              </p:cNvPr>
              <p:cNvSpPr txBox="1"/>
              <p:nvPr/>
            </p:nvSpPr>
            <p:spPr bwMode="auto">
              <a:xfrm>
                <a:off x="2452616" y="5469523"/>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sp>
          <p:nvSpPr>
            <p:cNvPr id="28" name="TextBox 27">
              <a:extLst>
                <a:ext uri="{FF2B5EF4-FFF2-40B4-BE49-F238E27FC236}">
                  <a16:creationId xmlns:a16="http://schemas.microsoft.com/office/drawing/2014/main" id="{ABBD6AE7-3741-4899-A33E-062F59B39456}"/>
                </a:ext>
              </a:extLst>
            </p:cNvPr>
            <p:cNvSpPr txBox="1"/>
            <p:nvPr/>
          </p:nvSpPr>
          <p:spPr bwMode="auto">
            <a:xfrm>
              <a:off x="2590255" y="5005289"/>
              <a:ext cx="207254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l-GR" sz="1600" b="0" dirty="0">
                  <a:solidFill>
                    <a:schemeClr val="bg1"/>
                  </a:solidFill>
                  <a:latin typeface="Calibri" panose="020F0502020204030204" pitchFamily="34" charset="0"/>
                  <a:cs typeface="Calibri" panose="020F0502020204030204" pitchFamily="34" charset="0"/>
                </a:rPr>
                <a:t>χ</a:t>
              </a:r>
              <a:r>
                <a:rPr lang="en-US" sz="1600" b="0" baseline="300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1</a:t>
              </a:r>
              <a:r>
                <a:rPr lang="en-US" sz="1600" b="0" dirty="0">
                  <a:solidFill>
                    <a:schemeClr val="bg1"/>
                  </a:solidFill>
                  <a:latin typeface="Calibri" panose="020F0502020204030204" pitchFamily="34" charset="0"/>
                </a:rPr>
                <a:t> = 8.82; </a:t>
              </a:r>
              <a:r>
                <a:rPr lang="en-US" sz="1600" b="0" i="1" dirty="0">
                  <a:solidFill>
                    <a:schemeClr val="bg1"/>
                  </a:solidFill>
                  <a:latin typeface="Calibri" panose="020F0502020204030204" pitchFamily="34" charset="0"/>
                </a:rPr>
                <a:t>P </a:t>
              </a:r>
              <a:r>
                <a:rPr lang="en-US" sz="1600" dirty="0">
                  <a:solidFill>
                    <a:schemeClr val="bg1"/>
                  </a:solidFill>
                  <a:latin typeface="Calibri" panose="020F0502020204030204" pitchFamily="34" charset="0"/>
                </a:rPr>
                <a:t>= </a:t>
              </a:r>
              <a:r>
                <a:rPr lang="en-US" sz="1600" b="0" dirty="0">
                  <a:solidFill>
                    <a:schemeClr val="bg1"/>
                  </a:solidFill>
                  <a:latin typeface="Calibri" panose="020F0502020204030204" pitchFamily="34" charset="0"/>
                </a:rPr>
                <a:t>.0001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log-rank test</a:t>
              </a:r>
            </a:p>
          </p:txBody>
        </p:sp>
        <p:grpSp>
          <p:nvGrpSpPr>
            <p:cNvPr id="37" name="Group 36">
              <a:extLst>
                <a:ext uri="{FF2B5EF4-FFF2-40B4-BE49-F238E27FC236}">
                  <a16:creationId xmlns:a16="http://schemas.microsoft.com/office/drawing/2014/main" id="{89E6CDD1-22DF-9810-67FD-F2402A27FBBE}"/>
                </a:ext>
              </a:extLst>
            </p:cNvPr>
            <p:cNvGrpSpPr/>
            <p:nvPr/>
          </p:nvGrpSpPr>
          <p:grpSpPr>
            <a:xfrm>
              <a:off x="2388632" y="2004907"/>
              <a:ext cx="91440" cy="3633893"/>
              <a:chOff x="3050387" y="2004907"/>
              <a:chExt cx="91440" cy="3633893"/>
            </a:xfrm>
          </p:grpSpPr>
          <p:cxnSp>
            <p:nvCxnSpPr>
              <p:cNvPr id="30" name="Straight Connector 29">
                <a:extLst>
                  <a:ext uri="{FF2B5EF4-FFF2-40B4-BE49-F238E27FC236}">
                    <a16:creationId xmlns:a16="http://schemas.microsoft.com/office/drawing/2014/main" id="{353E7D19-9C7C-9689-6EA7-CBEF2E27EFEA}"/>
                  </a:ext>
                </a:extLst>
              </p:cNvPr>
              <p:cNvCxnSpPr>
                <a:cxnSpLocks/>
              </p:cNvCxnSpPr>
              <p:nvPr/>
            </p:nvCxnSpPr>
            <p:spPr bwMode="auto">
              <a:xfrm>
                <a:off x="3050387" y="20049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7E8C4033-29A5-78AF-7680-A1FD2CADF08B}"/>
                  </a:ext>
                </a:extLst>
              </p:cNvPr>
              <p:cNvCxnSpPr>
                <a:cxnSpLocks/>
              </p:cNvCxnSpPr>
              <p:nvPr/>
            </p:nvCxnSpPr>
            <p:spPr bwMode="auto">
              <a:xfrm>
                <a:off x="3050387" y="291338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071F7688-4085-E5F6-E423-33B9C6669310}"/>
                  </a:ext>
                </a:extLst>
              </p:cNvPr>
              <p:cNvCxnSpPr>
                <a:cxnSpLocks/>
              </p:cNvCxnSpPr>
              <p:nvPr/>
            </p:nvCxnSpPr>
            <p:spPr bwMode="auto">
              <a:xfrm>
                <a:off x="3050387" y="382185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22466432-B6A1-592D-4770-4DE2822C4228}"/>
                  </a:ext>
                </a:extLst>
              </p:cNvPr>
              <p:cNvCxnSpPr>
                <a:cxnSpLocks/>
              </p:cNvCxnSpPr>
              <p:nvPr/>
            </p:nvCxnSpPr>
            <p:spPr bwMode="auto">
              <a:xfrm>
                <a:off x="3050387" y="473032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F18DAF6B-1517-2E6B-FF86-58E03D3405F5}"/>
                  </a:ext>
                </a:extLst>
              </p:cNvPr>
              <p:cNvCxnSpPr>
                <a:cxnSpLocks/>
              </p:cNvCxnSpPr>
              <p:nvPr/>
            </p:nvCxnSpPr>
            <p:spPr bwMode="auto">
              <a:xfrm>
                <a:off x="3050387" y="5638800"/>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41" name="TextBox 40">
              <a:extLst>
                <a:ext uri="{FF2B5EF4-FFF2-40B4-BE49-F238E27FC236}">
                  <a16:creationId xmlns:a16="http://schemas.microsoft.com/office/drawing/2014/main" id="{6B8E92C7-CF85-52E1-0D93-1DEA360F46A6}"/>
                </a:ext>
              </a:extLst>
            </p:cNvPr>
            <p:cNvSpPr txBox="1"/>
            <p:nvPr/>
          </p:nvSpPr>
          <p:spPr bwMode="auto">
            <a:xfrm>
              <a:off x="4942779" y="6041253"/>
              <a:ext cx="1752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grpSp>
          <p:nvGrpSpPr>
            <p:cNvPr id="73" name="Group 72">
              <a:extLst>
                <a:ext uri="{FF2B5EF4-FFF2-40B4-BE49-F238E27FC236}">
                  <a16:creationId xmlns:a16="http://schemas.microsoft.com/office/drawing/2014/main" id="{5D2B023E-B51D-BF71-34E6-10D5F93225BC}"/>
                </a:ext>
              </a:extLst>
            </p:cNvPr>
            <p:cNvGrpSpPr/>
            <p:nvPr/>
          </p:nvGrpSpPr>
          <p:grpSpPr>
            <a:xfrm>
              <a:off x="2390189" y="5726668"/>
              <a:ext cx="6959332" cy="369332"/>
              <a:chOff x="3087657" y="5726668"/>
              <a:chExt cx="6959332" cy="369332"/>
            </a:xfrm>
          </p:grpSpPr>
          <p:sp>
            <p:nvSpPr>
              <p:cNvPr id="52" name="TextBox 51">
                <a:extLst>
                  <a:ext uri="{FF2B5EF4-FFF2-40B4-BE49-F238E27FC236}">
                    <a16:creationId xmlns:a16="http://schemas.microsoft.com/office/drawing/2014/main" id="{D6913D35-1F87-61C8-1F9C-B07654CFCBB4}"/>
                  </a:ext>
                </a:extLst>
              </p:cNvPr>
              <p:cNvSpPr txBox="1"/>
              <p:nvPr/>
            </p:nvSpPr>
            <p:spPr bwMode="auto">
              <a:xfrm>
                <a:off x="3087657" y="572666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53" name="TextBox 52">
                <a:extLst>
                  <a:ext uri="{FF2B5EF4-FFF2-40B4-BE49-F238E27FC236}">
                    <a16:creationId xmlns:a16="http://schemas.microsoft.com/office/drawing/2014/main" id="{AFE9511E-88F2-BAE3-F8DC-2053381BCEC6}"/>
                  </a:ext>
                </a:extLst>
              </p:cNvPr>
              <p:cNvSpPr txBox="1"/>
              <p:nvPr/>
            </p:nvSpPr>
            <p:spPr bwMode="auto">
              <a:xfrm>
                <a:off x="3848496" y="57266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10</a:t>
                </a:r>
                <a:endParaRPr lang="en-US" b="0" dirty="0">
                  <a:solidFill>
                    <a:schemeClr val="bg1"/>
                  </a:solidFill>
                  <a:latin typeface="Calibri" panose="020F0502020204030204" pitchFamily="34" charset="0"/>
                </a:endParaRPr>
              </a:p>
            </p:txBody>
          </p:sp>
          <p:sp>
            <p:nvSpPr>
              <p:cNvPr id="54" name="TextBox 53">
                <a:extLst>
                  <a:ext uri="{FF2B5EF4-FFF2-40B4-BE49-F238E27FC236}">
                    <a16:creationId xmlns:a16="http://schemas.microsoft.com/office/drawing/2014/main" id="{68AB36AE-750A-20C9-27FB-E1439624A145}"/>
                  </a:ext>
                </a:extLst>
              </p:cNvPr>
              <p:cNvSpPr txBox="1"/>
              <p:nvPr/>
            </p:nvSpPr>
            <p:spPr bwMode="auto">
              <a:xfrm>
                <a:off x="4674180" y="57266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20</a:t>
                </a:r>
                <a:endParaRPr lang="en-US" b="0" dirty="0">
                  <a:solidFill>
                    <a:schemeClr val="bg1"/>
                  </a:solidFill>
                  <a:latin typeface="Calibri" panose="020F0502020204030204" pitchFamily="34" charset="0"/>
                </a:endParaRPr>
              </a:p>
            </p:txBody>
          </p:sp>
          <p:sp>
            <p:nvSpPr>
              <p:cNvPr id="55" name="TextBox 54">
                <a:extLst>
                  <a:ext uri="{FF2B5EF4-FFF2-40B4-BE49-F238E27FC236}">
                    <a16:creationId xmlns:a16="http://schemas.microsoft.com/office/drawing/2014/main" id="{C154168F-0DAD-AAF3-3396-B546D995FC7E}"/>
                  </a:ext>
                </a:extLst>
              </p:cNvPr>
              <p:cNvSpPr txBox="1"/>
              <p:nvPr/>
            </p:nvSpPr>
            <p:spPr bwMode="auto">
              <a:xfrm>
                <a:off x="5499864" y="57266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30</a:t>
                </a:r>
                <a:endParaRPr lang="en-US" b="0" dirty="0">
                  <a:solidFill>
                    <a:schemeClr val="bg1"/>
                  </a:solidFill>
                  <a:latin typeface="Calibri" panose="020F0502020204030204" pitchFamily="34" charset="0"/>
                </a:endParaRPr>
              </a:p>
            </p:txBody>
          </p:sp>
          <p:sp>
            <p:nvSpPr>
              <p:cNvPr id="56" name="TextBox 55">
                <a:extLst>
                  <a:ext uri="{FF2B5EF4-FFF2-40B4-BE49-F238E27FC236}">
                    <a16:creationId xmlns:a16="http://schemas.microsoft.com/office/drawing/2014/main" id="{CA59737B-0D18-9642-B4AD-E8799030C852}"/>
                  </a:ext>
                </a:extLst>
              </p:cNvPr>
              <p:cNvSpPr txBox="1"/>
              <p:nvPr/>
            </p:nvSpPr>
            <p:spPr bwMode="auto">
              <a:xfrm>
                <a:off x="6325548" y="57266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40</a:t>
                </a:r>
                <a:endParaRPr lang="en-US" b="0" dirty="0">
                  <a:solidFill>
                    <a:schemeClr val="bg1"/>
                  </a:solidFill>
                  <a:latin typeface="Calibri" panose="020F0502020204030204" pitchFamily="34" charset="0"/>
                </a:endParaRPr>
              </a:p>
            </p:txBody>
          </p:sp>
          <p:sp>
            <p:nvSpPr>
              <p:cNvPr id="57" name="TextBox 56">
                <a:extLst>
                  <a:ext uri="{FF2B5EF4-FFF2-40B4-BE49-F238E27FC236}">
                    <a16:creationId xmlns:a16="http://schemas.microsoft.com/office/drawing/2014/main" id="{DDE28255-84DA-616D-BD22-FF33FF88DEF8}"/>
                  </a:ext>
                </a:extLst>
              </p:cNvPr>
              <p:cNvSpPr txBox="1"/>
              <p:nvPr/>
            </p:nvSpPr>
            <p:spPr bwMode="auto">
              <a:xfrm>
                <a:off x="7151232" y="57266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50</a:t>
                </a:r>
                <a:endParaRPr lang="en-US" b="0" dirty="0">
                  <a:solidFill>
                    <a:schemeClr val="bg1"/>
                  </a:solidFill>
                  <a:latin typeface="Calibri" panose="020F0502020204030204" pitchFamily="34" charset="0"/>
                </a:endParaRPr>
              </a:p>
            </p:txBody>
          </p:sp>
          <p:sp>
            <p:nvSpPr>
              <p:cNvPr id="58" name="TextBox 57">
                <a:extLst>
                  <a:ext uri="{FF2B5EF4-FFF2-40B4-BE49-F238E27FC236}">
                    <a16:creationId xmlns:a16="http://schemas.microsoft.com/office/drawing/2014/main" id="{05A84D39-2C22-3F39-6263-C171D75DB894}"/>
                  </a:ext>
                </a:extLst>
              </p:cNvPr>
              <p:cNvSpPr txBox="1"/>
              <p:nvPr/>
            </p:nvSpPr>
            <p:spPr bwMode="auto">
              <a:xfrm>
                <a:off x="7976916" y="57266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60</a:t>
                </a:r>
                <a:endParaRPr lang="en-US" b="0" dirty="0">
                  <a:solidFill>
                    <a:schemeClr val="bg1"/>
                  </a:solidFill>
                  <a:latin typeface="Calibri" panose="020F0502020204030204" pitchFamily="34" charset="0"/>
                </a:endParaRPr>
              </a:p>
            </p:txBody>
          </p:sp>
          <p:sp>
            <p:nvSpPr>
              <p:cNvPr id="59" name="TextBox 58">
                <a:extLst>
                  <a:ext uri="{FF2B5EF4-FFF2-40B4-BE49-F238E27FC236}">
                    <a16:creationId xmlns:a16="http://schemas.microsoft.com/office/drawing/2014/main" id="{4E074285-2F0E-4F4A-43A4-044169456685}"/>
                  </a:ext>
                </a:extLst>
              </p:cNvPr>
              <p:cNvSpPr txBox="1"/>
              <p:nvPr/>
            </p:nvSpPr>
            <p:spPr bwMode="auto">
              <a:xfrm>
                <a:off x="8802600" y="57266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70</a:t>
                </a:r>
                <a:endParaRPr lang="en-US" b="0" dirty="0">
                  <a:solidFill>
                    <a:schemeClr val="bg1"/>
                  </a:solidFill>
                  <a:latin typeface="Calibri" panose="020F0502020204030204" pitchFamily="34" charset="0"/>
                </a:endParaRPr>
              </a:p>
            </p:txBody>
          </p:sp>
          <p:sp>
            <p:nvSpPr>
              <p:cNvPr id="60" name="TextBox 59">
                <a:extLst>
                  <a:ext uri="{FF2B5EF4-FFF2-40B4-BE49-F238E27FC236}">
                    <a16:creationId xmlns:a16="http://schemas.microsoft.com/office/drawing/2014/main" id="{BC2A3C90-6034-EEF1-25FF-DC47C0242B57}"/>
                  </a:ext>
                </a:extLst>
              </p:cNvPr>
              <p:cNvSpPr txBox="1"/>
              <p:nvPr/>
            </p:nvSpPr>
            <p:spPr bwMode="auto">
              <a:xfrm>
                <a:off x="9628285" y="57266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80</a:t>
                </a:r>
                <a:endParaRPr lang="en-US" b="0" dirty="0">
                  <a:solidFill>
                    <a:schemeClr val="bg1"/>
                  </a:solidFill>
                  <a:latin typeface="Calibri" panose="020F0502020204030204" pitchFamily="34" charset="0"/>
                </a:endParaRPr>
              </a:p>
            </p:txBody>
          </p:sp>
        </p:grpSp>
        <p:sp>
          <p:nvSpPr>
            <p:cNvPr id="61" name="Freeform 60">
              <a:extLst>
                <a:ext uri="{FF2B5EF4-FFF2-40B4-BE49-F238E27FC236}">
                  <a16:creationId xmlns:a16="http://schemas.microsoft.com/office/drawing/2014/main" id="{5A806C6A-D431-6A26-2993-644BB86FAD98}"/>
                </a:ext>
              </a:extLst>
            </p:cNvPr>
            <p:cNvSpPr/>
            <p:nvPr/>
          </p:nvSpPr>
          <p:spPr bwMode="auto">
            <a:xfrm>
              <a:off x="2465354" y="1966586"/>
              <a:ext cx="6707688" cy="3726493"/>
            </a:xfrm>
            <a:custGeom>
              <a:avLst/>
              <a:gdLst>
                <a:gd name="connsiteX0" fmla="*/ 0 w 6707688"/>
                <a:gd name="connsiteY0" fmla="*/ 0 h 3726493"/>
                <a:gd name="connsiteX1" fmla="*/ 0 w 6707688"/>
                <a:gd name="connsiteY1" fmla="*/ 3726493 h 3726493"/>
                <a:gd name="connsiteX2" fmla="*/ 6707688 w 6707688"/>
                <a:gd name="connsiteY2" fmla="*/ 3726493 h 3726493"/>
              </a:gdLst>
              <a:ahLst/>
              <a:cxnLst>
                <a:cxn ang="0">
                  <a:pos x="connsiteX0" y="connsiteY0"/>
                </a:cxn>
                <a:cxn ang="0">
                  <a:pos x="connsiteX1" y="connsiteY1"/>
                </a:cxn>
                <a:cxn ang="0">
                  <a:pos x="connsiteX2" y="connsiteY2"/>
                </a:cxn>
              </a:cxnLst>
              <a:rect l="l" t="t" r="r" b="b"/>
              <a:pathLst>
                <a:path w="6707688" h="3726493">
                  <a:moveTo>
                    <a:pt x="0" y="0"/>
                  </a:moveTo>
                  <a:lnTo>
                    <a:pt x="0" y="3726493"/>
                  </a:lnTo>
                  <a:lnTo>
                    <a:pt x="6707688" y="3726493"/>
                  </a:lnTo>
                </a:path>
              </a:pathLst>
            </a:custGeom>
            <a:noFill/>
            <a:ln w="28575">
              <a:solidFill>
                <a:schemeClr val="bg1"/>
              </a:solidFill>
              <a:miter lim="800000"/>
              <a:headEnd/>
              <a:tailEnd/>
            </a:ln>
          </p:spPr>
          <p:txBody>
            <a:bodyPr rtlCol="0" anchor="ctr"/>
            <a:lstStyle/>
            <a:p>
              <a:pPr algn="ctr"/>
              <a:endParaRPr lang="en-US" dirty="0"/>
            </a:p>
          </p:txBody>
        </p:sp>
        <p:grpSp>
          <p:nvGrpSpPr>
            <p:cNvPr id="72" name="Group 71">
              <a:extLst>
                <a:ext uri="{FF2B5EF4-FFF2-40B4-BE49-F238E27FC236}">
                  <a16:creationId xmlns:a16="http://schemas.microsoft.com/office/drawing/2014/main" id="{02B34622-2EFA-3228-2EBD-66ABDE7BB6A1}"/>
                </a:ext>
              </a:extLst>
            </p:cNvPr>
            <p:cNvGrpSpPr/>
            <p:nvPr/>
          </p:nvGrpSpPr>
          <p:grpSpPr>
            <a:xfrm>
              <a:off x="2541032" y="5685128"/>
              <a:ext cx="6591300" cy="91440"/>
              <a:chOff x="3238500" y="5685128"/>
              <a:chExt cx="6591300" cy="91440"/>
            </a:xfrm>
          </p:grpSpPr>
          <p:cxnSp>
            <p:nvCxnSpPr>
              <p:cNvPr id="63" name="Straight Connector 62">
                <a:extLst>
                  <a:ext uri="{FF2B5EF4-FFF2-40B4-BE49-F238E27FC236}">
                    <a16:creationId xmlns:a16="http://schemas.microsoft.com/office/drawing/2014/main" id="{24719878-7CF9-19B1-CE1C-C7DABC625627}"/>
                  </a:ext>
                </a:extLst>
              </p:cNvPr>
              <p:cNvCxnSpPr>
                <a:cxnSpLocks/>
              </p:cNvCxnSpPr>
              <p:nvPr/>
            </p:nvCxnSpPr>
            <p:spPr bwMode="auto">
              <a:xfrm>
                <a:off x="3238500" y="5685128"/>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99DF846F-53E2-E40C-9089-1BD24B609745}"/>
                  </a:ext>
                </a:extLst>
              </p:cNvPr>
              <p:cNvCxnSpPr>
                <a:cxnSpLocks/>
              </p:cNvCxnSpPr>
              <p:nvPr/>
            </p:nvCxnSpPr>
            <p:spPr bwMode="auto">
              <a:xfrm>
                <a:off x="4062413" y="5685128"/>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43511895-AFC9-E53B-50DF-749B1C717374}"/>
                  </a:ext>
                </a:extLst>
              </p:cNvPr>
              <p:cNvCxnSpPr>
                <a:cxnSpLocks/>
              </p:cNvCxnSpPr>
              <p:nvPr/>
            </p:nvCxnSpPr>
            <p:spPr bwMode="auto">
              <a:xfrm>
                <a:off x="4886326" y="5685128"/>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3EE80A17-A89E-67BA-2F9E-10D394B5E30A}"/>
                  </a:ext>
                </a:extLst>
              </p:cNvPr>
              <p:cNvCxnSpPr>
                <a:cxnSpLocks/>
              </p:cNvCxnSpPr>
              <p:nvPr/>
            </p:nvCxnSpPr>
            <p:spPr bwMode="auto">
              <a:xfrm>
                <a:off x="5710239" y="5685128"/>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0B364511-5AAB-E5F4-3EDB-EE0C51F52202}"/>
                  </a:ext>
                </a:extLst>
              </p:cNvPr>
              <p:cNvCxnSpPr>
                <a:cxnSpLocks/>
              </p:cNvCxnSpPr>
              <p:nvPr/>
            </p:nvCxnSpPr>
            <p:spPr bwMode="auto">
              <a:xfrm>
                <a:off x="6534152" y="5685128"/>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7E13ABD4-5B43-BC48-962C-DC383FA21221}"/>
                  </a:ext>
                </a:extLst>
              </p:cNvPr>
              <p:cNvCxnSpPr>
                <a:cxnSpLocks/>
              </p:cNvCxnSpPr>
              <p:nvPr/>
            </p:nvCxnSpPr>
            <p:spPr bwMode="auto">
              <a:xfrm>
                <a:off x="7358065" y="5685128"/>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AFA9DD2A-B8B9-6C01-9D00-1D325D44934F}"/>
                  </a:ext>
                </a:extLst>
              </p:cNvPr>
              <p:cNvCxnSpPr>
                <a:cxnSpLocks/>
              </p:cNvCxnSpPr>
              <p:nvPr/>
            </p:nvCxnSpPr>
            <p:spPr bwMode="auto">
              <a:xfrm>
                <a:off x="8181977" y="5685128"/>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CE041372-51A7-EB9E-1FB6-EEFD961A3CD0}"/>
                  </a:ext>
                </a:extLst>
              </p:cNvPr>
              <p:cNvCxnSpPr>
                <a:cxnSpLocks/>
              </p:cNvCxnSpPr>
              <p:nvPr/>
            </p:nvCxnSpPr>
            <p:spPr bwMode="auto">
              <a:xfrm>
                <a:off x="9005890" y="5685128"/>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FA6A3625-0FBA-5B50-EB95-3E79929E46AB}"/>
                  </a:ext>
                </a:extLst>
              </p:cNvPr>
              <p:cNvCxnSpPr>
                <a:cxnSpLocks/>
              </p:cNvCxnSpPr>
              <p:nvPr/>
            </p:nvCxnSpPr>
            <p:spPr bwMode="auto">
              <a:xfrm>
                <a:off x="9829800" y="5685128"/>
                <a:ext cx="0" cy="91440"/>
              </a:xfrm>
              <a:prstGeom prst="line">
                <a:avLst/>
              </a:prstGeom>
              <a:noFill/>
              <a:ln w="28575" cap="flat" cmpd="sng" algn="ctr">
                <a:solidFill>
                  <a:schemeClr val="bg1"/>
                </a:solidFill>
                <a:prstDash val="solid"/>
                <a:round/>
                <a:headEnd type="none" w="med" len="med"/>
                <a:tailEnd type="none" w="med" len="med"/>
              </a:ln>
              <a:effectLst/>
            </p:spPr>
          </p:cxnSp>
        </p:grpSp>
        <p:sp>
          <p:nvSpPr>
            <p:cNvPr id="27" name="Freeform 26">
              <a:extLst>
                <a:ext uri="{FF2B5EF4-FFF2-40B4-BE49-F238E27FC236}">
                  <a16:creationId xmlns:a16="http://schemas.microsoft.com/office/drawing/2014/main" id="{AA358399-5601-A2AB-1818-169488DA889F}"/>
                </a:ext>
              </a:extLst>
            </p:cNvPr>
            <p:cNvSpPr/>
            <p:nvPr/>
          </p:nvSpPr>
          <p:spPr bwMode="auto">
            <a:xfrm>
              <a:off x="2575976" y="1985709"/>
              <a:ext cx="5697415" cy="470727"/>
            </a:xfrm>
            <a:custGeom>
              <a:avLst/>
              <a:gdLst>
                <a:gd name="connsiteX0" fmla="*/ 0 w 5697415"/>
                <a:gd name="connsiteY0" fmla="*/ 0 h 470727"/>
                <a:gd name="connsiteX1" fmla="*/ 0 w 5697415"/>
                <a:gd name="connsiteY1" fmla="*/ 173141 h 470727"/>
                <a:gd name="connsiteX2" fmla="*/ 1136236 w 5697415"/>
                <a:gd name="connsiteY2" fmla="*/ 173141 h 470727"/>
                <a:gd name="connsiteX3" fmla="*/ 1136236 w 5697415"/>
                <a:gd name="connsiteY3" fmla="*/ 292175 h 470727"/>
                <a:gd name="connsiteX4" fmla="*/ 2732378 w 5697415"/>
                <a:gd name="connsiteY4" fmla="*/ 292175 h 470727"/>
                <a:gd name="connsiteX5" fmla="*/ 2732378 w 5697415"/>
                <a:gd name="connsiteY5" fmla="*/ 470727 h 470727"/>
                <a:gd name="connsiteX6" fmla="*/ 5697415 w 5697415"/>
                <a:gd name="connsiteY6" fmla="*/ 470727 h 470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97415" h="470727">
                  <a:moveTo>
                    <a:pt x="0" y="0"/>
                  </a:moveTo>
                  <a:lnTo>
                    <a:pt x="0" y="173141"/>
                  </a:lnTo>
                  <a:lnTo>
                    <a:pt x="1136236" y="173141"/>
                  </a:lnTo>
                  <a:lnTo>
                    <a:pt x="1136236" y="292175"/>
                  </a:lnTo>
                  <a:lnTo>
                    <a:pt x="2732378" y="292175"/>
                  </a:lnTo>
                  <a:lnTo>
                    <a:pt x="2732378" y="470727"/>
                  </a:lnTo>
                  <a:lnTo>
                    <a:pt x="5697415" y="470727"/>
                  </a:lnTo>
                </a:path>
              </a:pathLst>
            </a:custGeom>
            <a:noFill/>
            <a:ln w="28575">
              <a:solidFill>
                <a:srgbClr val="015873"/>
              </a:solidFill>
              <a:miter lim="800000"/>
              <a:headEnd/>
              <a:tailEnd/>
            </a:ln>
          </p:spPr>
          <p:txBody>
            <a:bodyPr rtlCol="0" anchor="ctr"/>
            <a:lstStyle/>
            <a:p>
              <a:pPr algn="ctr"/>
              <a:endParaRPr lang="en-US" dirty="0"/>
            </a:p>
          </p:txBody>
        </p:sp>
        <p:grpSp>
          <p:nvGrpSpPr>
            <p:cNvPr id="93" name="Group 92">
              <a:extLst>
                <a:ext uri="{FF2B5EF4-FFF2-40B4-BE49-F238E27FC236}">
                  <a16:creationId xmlns:a16="http://schemas.microsoft.com/office/drawing/2014/main" id="{D73845C3-C378-2063-7DFD-FD691F1891EC}"/>
                </a:ext>
              </a:extLst>
            </p:cNvPr>
            <p:cNvGrpSpPr/>
            <p:nvPr/>
          </p:nvGrpSpPr>
          <p:grpSpPr>
            <a:xfrm>
              <a:off x="5946465" y="3822543"/>
              <a:ext cx="2542705" cy="81269"/>
              <a:chOff x="6643933" y="3822543"/>
              <a:chExt cx="2542705" cy="81269"/>
            </a:xfrm>
          </p:grpSpPr>
          <p:sp>
            <p:nvSpPr>
              <p:cNvPr id="3" name="Oval 2">
                <a:extLst>
                  <a:ext uri="{FF2B5EF4-FFF2-40B4-BE49-F238E27FC236}">
                    <a16:creationId xmlns:a16="http://schemas.microsoft.com/office/drawing/2014/main" id="{31DEAB2C-5C52-F8CF-0EF7-A837057669AE}"/>
                  </a:ext>
                </a:extLst>
              </p:cNvPr>
              <p:cNvSpPr/>
              <p:nvPr/>
            </p:nvSpPr>
            <p:spPr bwMode="auto">
              <a:xfrm>
                <a:off x="9105369" y="3822543"/>
                <a:ext cx="81269" cy="81269"/>
              </a:xfrm>
              <a:prstGeom prst="ellipse">
                <a:avLst/>
              </a:prstGeom>
              <a:noFill/>
              <a:ln w="19050">
                <a:solidFill>
                  <a:srgbClr val="682E7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Oval 61">
                <a:extLst>
                  <a:ext uri="{FF2B5EF4-FFF2-40B4-BE49-F238E27FC236}">
                    <a16:creationId xmlns:a16="http://schemas.microsoft.com/office/drawing/2014/main" id="{6E936C5E-18E8-92C2-E9FA-AA8A7A04B5E7}"/>
                  </a:ext>
                </a:extLst>
              </p:cNvPr>
              <p:cNvSpPr/>
              <p:nvPr/>
            </p:nvSpPr>
            <p:spPr bwMode="auto">
              <a:xfrm>
                <a:off x="8451361" y="3822543"/>
                <a:ext cx="81269" cy="81269"/>
              </a:xfrm>
              <a:prstGeom prst="ellipse">
                <a:avLst/>
              </a:prstGeom>
              <a:noFill/>
              <a:ln w="19050">
                <a:solidFill>
                  <a:srgbClr val="682E7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141C7C0E-8BF0-ECD6-EAE6-7858FCD38D66}"/>
                  </a:ext>
                </a:extLst>
              </p:cNvPr>
              <p:cNvSpPr/>
              <p:nvPr/>
            </p:nvSpPr>
            <p:spPr bwMode="auto">
              <a:xfrm>
                <a:off x="8176383" y="3822543"/>
                <a:ext cx="81269" cy="81269"/>
              </a:xfrm>
              <a:prstGeom prst="ellipse">
                <a:avLst/>
              </a:prstGeom>
              <a:noFill/>
              <a:ln w="19050">
                <a:solidFill>
                  <a:srgbClr val="682E7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Oval 74">
                <a:extLst>
                  <a:ext uri="{FF2B5EF4-FFF2-40B4-BE49-F238E27FC236}">
                    <a16:creationId xmlns:a16="http://schemas.microsoft.com/office/drawing/2014/main" id="{8F542F47-D1DB-5BA9-D967-145B9C9C672A}"/>
                  </a:ext>
                </a:extLst>
              </p:cNvPr>
              <p:cNvSpPr/>
              <p:nvPr/>
            </p:nvSpPr>
            <p:spPr bwMode="auto">
              <a:xfrm>
                <a:off x="7950180" y="3822543"/>
                <a:ext cx="81269" cy="81269"/>
              </a:xfrm>
              <a:prstGeom prst="ellipse">
                <a:avLst/>
              </a:prstGeom>
              <a:noFill/>
              <a:ln w="19050">
                <a:solidFill>
                  <a:srgbClr val="682E7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CF9DB128-8625-0E6E-15E8-879B276CD7C4}"/>
                  </a:ext>
                </a:extLst>
              </p:cNvPr>
              <p:cNvSpPr/>
              <p:nvPr/>
            </p:nvSpPr>
            <p:spPr bwMode="auto">
              <a:xfrm>
                <a:off x="7878622" y="3822543"/>
                <a:ext cx="81269" cy="81269"/>
              </a:xfrm>
              <a:prstGeom prst="ellipse">
                <a:avLst/>
              </a:prstGeom>
              <a:noFill/>
              <a:ln w="19050">
                <a:solidFill>
                  <a:srgbClr val="682E7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C8D9E5FF-CBC5-A6DC-4E18-1239222BB59C}"/>
                  </a:ext>
                </a:extLst>
              </p:cNvPr>
              <p:cNvSpPr/>
              <p:nvPr/>
            </p:nvSpPr>
            <p:spPr bwMode="auto">
              <a:xfrm>
                <a:off x="8023081" y="3822543"/>
                <a:ext cx="81269" cy="81269"/>
              </a:xfrm>
              <a:prstGeom prst="ellipse">
                <a:avLst/>
              </a:prstGeom>
              <a:noFill/>
              <a:ln w="19050">
                <a:solidFill>
                  <a:srgbClr val="682E7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Oval 78">
                <a:extLst>
                  <a:ext uri="{FF2B5EF4-FFF2-40B4-BE49-F238E27FC236}">
                    <a16:creationId xmlns:a16="http://schemas.microsoft.com/office/drawing/2014/main" id="{EBD83933-016F-4D04-0400-C7C823473F8C}"/>
                  </a:ext>
                </a:extLst>
              </p:cNvPr>
              <p:cNvSpPr/>
              <p:nvPr/>
            </p:nvSpPr>
            <p:spPr bwMode="auto">
              <a:xfrm>
                <a:off x="6643933" y="3822543"/>
                <a:ext cx="81269" cy="81269"/>
              </a:xfrm>
              <a:prstGeom prst="ellipse">
                <a:avLst/>
              </a:prstGeom>
              <a:noFill/>
              <a:ln w="19050">
                <a:solidFill>
                  <a:srgbClr val="682E7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Oval 79">
                <a:extLst>
                  <a:ext uri="{FF2B5EF4-FFF2-40B4-BE49-F238E27FC236}">
                    <a16:creationId xmlns:a16="http://schemas.microsoft.com/office/drawing/2014/main" id="{446B3F77-83BF-82D0-3A8E-ABE8B51FDBE9}"/>
                  </a:ext>
                </a:extLst>
              </p:cNvPr>
              <p:cNvSpPr/>
              <p:nvPr/>
            </p:nvSpPr>
            <p:spPr bwMode="auto">
              <a:xfrm>
                <a:off x="8093282" y="3822543"/>
                <a:ext cx="81269" cy="81269"/>
              </a:xfrm>
              <a:prstGeom prst="ellipse">
                <a:avLst/>
              </a:prstGeom>
              <a:noFill/>
              <a:ln w="19050">
                <a:solidFill>
                  <a:srgbClr val="682E7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3433C96C-1077-789F-2EC7-82BD779C4E8A}"/>
                  </a:ext>
                </a:extLst>
              </p:cNvPr>
              <p:cNvSpPr/>
              <p:nvPr/>
            </p:nvSpPr>
            <p:spPr bwMode="auto">
              <a:xfrm>
                <a:off x="7410963" y="3822543"/>
                <a:ext cx="81269" cy="81269"/>
              </a:xfrm>
              <a:prstGeom prst="ellipse">
                <a:avLst/>
              </a:prstGeom>
              <a:noFill/>
              <a:ln w="19050">
                <a:solidFill>
                  <a:srgbClr val="682E7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E0040761-5D62-CC7A-C486-B6DD80C88AC7}"/>
                  </a:ext>
                </a:extLst>
              </p:cNvPr>
              <p:cNvSpPr/>
              <p:nvPr/>
            </p:nvSpPr>
            <p:spPr bwMode="auto">
              <a:xfrm>
                <a:off x="7331859" y="3822543"/>
                <a:ext cx="81269" cy="81269"/>
              </a:xfrm>
              <a:prstGeom prst="ellipse">
                <a:avLst/>
              </a:prstGeom>
              <a:noFill/>
              <a:ln w="19050">
                <a:solidFill>
                  <a:srgbClr val="682E7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BC0E6774-7F9B-6294-9414-73139707B533}"/>
                  </a:ext>
                </a:extLst>
              </p:cNvPr>
              <p:cNvSpPr/>
              <p:nvPr/>
            </p:nvSpPr>
            <p:spPr bwMode="auto">
              <a:xfrm>
                <a:off x="7027305" y="3822543"/>
                <a:ext cx="81269" cy="81269"/>
              </a:xfrm>
              <a:prstGeom prst="ellipse">
                <a:avLst/>
              </a:prstGeom>
              <a:noFill/>
              <a:ln w="19050">
                <a:solidFill>
                  <a:srgbClr val="682E7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 name="Group 91">
              <a:extLst>
                <a:ext uri="{FF2B5EF4-FFF2-40B4-BE49-F238E27FC236}">
                  <a16:creationId xmlns:a16="http://schemas.microsoft.com/office/drawing/2014/main" id="{AC11898D-7DD6-55B9-F45E-B26B01C07271}"/>
                </a:ext>
              </a:extLst>
            </p:cNvPr>
            <p:cNvGrpSpPr/>
            <p:nvPr/>
          </p:nvGrpSpPr>
          <p:grpSpPr>
            <a:xfrm>
              <a:off x="4991728" y="3667159"/>
              <a:ext cx="482712" cy="81442"/>
              <a:chOff x="5689196" y="3667159"/>
              <a:chExt cx="482712" cy="81442"/>
            </a:xfrm>
          </p:grpSpPr>
          <p:sp>
            <p:nvSpPr>
              <p:cNvPr id="82" name="Oval 81">
                <a:extLst>
                  <a:ext uri="{FF2B5EF4-FFF2-40B4-BE49-F238E27FC236}">
                    <a16:creationId xmlns:a16="http://schemas.microsoft.com/office/drawing/2014/main" id="{1E702B85-CF8F-B2CF-68CA-B402FC336180}"/>
                  </a:ext>
                </a:extLst>
              </p:cNvPr>
              <p:cNvSpPr/>
              <p:nvPr/>
            </p:nvSpPr>
            <p:spPr bwMode="auto">
              <a:xfrm>
                <a:off x="5826894" y="3667332"/>
                <a:ext cx="81269" cy="81269"/>
              </a:xfrm>
              <a:prstGeom prst="ellipse">
                <a:avLst/>
              </a:prstGeom>
              <a:noFill/>
              <a:ln w="19050">
                <a:solidFill>
                  <a:srgbClr val="682E7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C9471107-67D8-95A9-5F76-6CDC59B0F3C8}"/>
                  </a:ext>
                </a:extLst>
              </p:cNvPr>
              <p:cNvSpPr/>
              <p:nvPr/>
            </p:nvSpPr>
            <p:spPr bwMode="auto">
              <a:xfrm>
                <a:off x="6090639" y="3667332"/>
                <a:ext cx="81269" cy="81269"/>
              </a:xfrm>
              <a:prstGeom prst="ellipse">
                <a:avLst/>
              </a:prstGeom>
              <a:noFill/>
              <a:ln w="19050">
                <a:solidFill>
                  <a:srgbClr val="682E7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BFC9CFE3-A12B-2B9E-97EB-11B08741D911}"/>
                  </a:ext>
                </a:extLst>
              </p:cNvPr>
              <p:cNvSpPr/>
              <p:nvPr/>
            </p:nvSpPr>
            <p:spPr bwMode="auto">
              <a:xfrm>
                <a:off x="6004645" y="3667332"/>
                <a:ext cx="81269" cy="81269"/>
              </a:xfrm>
              <a:prstGeom prst="ellipse">
                <a:avLst/>
              </a:prstGeom>
              <a:noFill/>
              <a:ln w="19050">
                <a:solidFill>
                  <a:srgbClr val="682E7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212BFC92-5D24-1A70-5C4F-A6F9AA720B73}"/>
                  </a:ext>
                </a:extLst>
              </p:cNvPr>
              <p:cNvSpPr/>
              <p:nvPr/>
            </p:nvSpPr>
            <p:spPr bwMode="auto">
              <a:xfrm>
                <a:off x="5689196" y="3667159"/>
                <a:ext cx="81269" cy="81269"/>
              </a:xfrm>
              <a:prstGeom prst="ellipse">
                <a:avLst/>
              </a:prstGeom>
              <a:noFill/>
              <a:ln w="19050">
                <a:solidFill>
                  <a:srgbClr val="682E7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08F7E558-CDB0-8BF7-DE76-506DE270AE5D}"/>
                  </a:ext>
                </a:extLst>
              </p:cNvPr>
              <p:cNvSpPr/>
              <p:nvPr/>
            </p:nvSpPr>
            <p:spPr bwMode="auto">
              <a:xfrm>
                <a:off x="5738365" y="3667332"/>
                <a:ext cx="81269" cy="81269"/>
              </a:xfrm>
              <a:prstGeom prst="ellipse">
                <a:avLst/>
              </a:prstGeom>
              <a:noFill/>
              <a:ln w="19050">
                <a:solidFill>
                  <a:srgbClr val="682E7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8" name="Group 117">
              <a:extLst>
                <a:ext uri="{FF2B5EF4-FFF2-40B4-BE49-F238E27FC236}">
                  <a16:creationId xmlns:a16="http://schemas.microsoft.com/office/drawing/2014/main" id="{E3D6964E-D713-79A1-B7F7-CD36DA6F7641}"/>
                </a:ext>
              </a:extLst>
            </p:cNvPr>
            <p:cNvGrpSpPr/>
            <p:nvPr/>
          </p:nvGrpSpPr>
          <p:grpSpPr>
            <a:xfrm>
              <a:off x="6593756" y="3019392"/>
              <a:ext cx="1526819" cy="81269"/>
              <a:chOff x="7291224" y="3019392"/>
              <a:chExt cx="1526819" cy="81269"/>
            </a:xfrm>
          </p:grpSpPr>
          <p:sp>
            <p:nvSpPr>
              <p:cNvPr id="39" name="Oval 38">
                <a:extLst>
                  <a:ext uri="{FF2B5EF4-FFF2-40B4-BE49-F238E27FC236}">
                    <a16:creationId xmlns:a16="http://schemas.microsoft.com/office/drawing/2014/main" id="{1DA5C678-1CA8-5A1D-F8A1-F4F73B4672C0}"/>
                  </a:ext>
                </a:extLst>
              </p:cNvPr>
              <p:cNvSpPr/>
              <p:nvPr/>
            </p:nvSpPr>
            <p:spPr bwMode="auto">
              <a:xfrm>
                <a:off x="8736774" y="3019392"/>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Oval 106">
                <a:extLst>
                  <a:ext uri="{FF2B5EF4-FFF2-40B4-BE49-F238E27FC236}">
                    <a16:creationId xmlns:a16="http://schemas.microsoft.com/office/drawing/2014/main" id="{AA0FF594-0921-639B-D70C-F4BEC7397FD6}"/>
                  </a:ext>
                </a:extLst>
              </p:cNvPr>
              <p:cNvSpPr/>
              <p:nvPr/>
            </p:nvSpPr>
            <p:spPr bwMode="auto">
              <a:xfrm>
                <a:off x="8597799" y="3019392"/>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Oval 107">
                <a:extLst>
                  <a:ext uri="{FF2B5EF4-FFF2-40B4-BE49-F238E27FC236}">
                    <a16:creationId xmlns:a16="http://schemas.microsoft.com/office/drawing/2014/main" id="{7AAA22E3-E909-D94C-02FE-006DBCF6707E}"/>
                  </a:ext>
                </a:extLst>
              </p:cNvPr>
              <p:cNvSpPr/>
              <p:nvPr/>
            </p:nvSpPr>
            <p:spPr bwMode="auto">
              <a:xfrm>
                <a:off x="8044826" y="3019392"/>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Oval 108">
                <a:extLst>
                  <a:ext uri="{FF2B5EF4-FFF2-40B4-BE49-F238E27FC236}">
                    <a16:creationId xmlns:a16="http://schemas.microsoft.com/office/drawing/2014/main" id="{141E61BC-12DF-9B02-A657-994D57B54A1E}"/>
                  </a:ext>
                </a:extLst>
              </p:cNvPr>
              <p:cNvSpPr/>
              <p:nvPr/>
            </p:nvSpPr>
            <p:spPr bwMode="auto">
              <a:xfrm>
                <a:off x="7979015" y="3019392"/>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Oval 109">
                <a:extLst>
                  <a:ext uri="{FF2B5EF4-FFF2-40B4-BE49-F238E27FC236}">
                    <a16:creationId xmlns:a16="http://schemas.microsoft.com/office/drawing/2014/main" id="{DE701C26-B9BD-540C-0F95-8552473D162B}"/>
                  </a:ext>
                </a:extLst>
              </p:cNvPr>
              <p:cNvSpPr/>
              <p:nvPr/>
            </p:nvSpPr>
            <p:spPr bwMode="auto">
              <a:xfrm>
                <a:off x="7660087" y="3019392"/>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Oval 110">
                <a:extLst>
                  <a:ext uri="{FF2B5EF4-FFF2-40B4-BE49-F238E27FC236}">
                    <a16:creationId xmlns:a16="http://schemas.microsoft.com/office/drawing/2014/main" id="{1DE16F6E-B785-4D26-8FDE-01C238CCEFC3}"/>
                  </a:ext>
                </a:extLst>
              </p:cNvPr>
              <p:cNvSpPr/>
              <p:nvPr/>
            </p:nvSpPr>
            <p:spPr bwMode="auto">
              <a:xfrm>
                <a:off x="7736567" y="3019392"/>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48F0C442-C5D9-91BB-4F23-E0A885945D0E}"/>
                  </a:ext>
                </a:extLst>
              </p:cNvPr>
              <p:cNvSpPr/>
              <p:nvPr/>
            </p:nvSpPr>
            <p:spPr bwMode="auto">
              <a:xfrm>
                <a:off x="7291224" y="3019392"/>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Oval 113">
                <a:extLst>
                  <a:ext uri="{FF2B5EF4-FFF2-40B4-BE49-F238E27FC236}">
                    <a16:creationId xmlns:a16="http://schemas.microsoft.com/office/drawing/2014/main" id="{4E6B9D8E-84BD-D933-3CDA-A4B6552E6AAC}"/>
                  </a:ext>
                </a:extLst>
              </p:cNvPr>
              <p:cNvSpPr/>
              <p:nvPr/>
            </p:nvSpPr>
            <p:spPr bwMode="auto">
              <a:xfrm>
                <a:off x="7586989" y="3019392"/>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Oval 114">
                <a:extLst>
                  <a:ext uri="{FF2B5EF4-FFF2-40B4-BE49-F238E27FC236}">
                    <a16:creationId xmlns:a16="http://schemas.microsoft.com/office/drawing/2014/main" id="{4187C540-D5E2-0CDE-07DF-553E877DCFF2}"/>
                  </a:ext>
                </a:extLst>
              </p:cNvPr>
              <p:cNvSpPr/>
              <p:nvPr/>
            </p:nvSpPr>
            <p:spPr bwMode="auto">
              <a:xfrm>
                <a:off x="7410963" y="3019392"/>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31" name="Oval 130">
              <a:extLst>
                <a:ext uri="{FF2B5EF4-FFF2-40B4-BE49-F238E27FC236}">
                  <a16:creationId xmlns:a16="http://schemas.microsoft.com/office/drawing/2014/main" id="{FDE294E2-1A00-EAFB-9575-86089F945C82}"/>
                </a:ext>
              </a:extLst>
            </p:cNvPr>
            <p:cNvSpPr/>
            <p:nvPr/>
          </p:nvSpPr>
          <p:spPr bwMode="auto">
            <a:xfrm>
              <a:off x="3996396" y="2484329"/>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92F2D3C2-8019-BA9A-73D0-3D06AC0D3E6D}"/>
                </a:ext>
              </a:extLst>
            </p:cNvPr>
            <p:cNvSpPr/>
            <p:nvPr/>
          </p:nvSpPr>
          <p:spPr bwMode="auto">
            <a:xfrm>
              <a:off x="3455531" y="2421833"/>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49" name="Group 148">
              <a:extLst>
                <a:ext uri="{FF2B5EF4-FFF2-40B4-BE49-F238E27FC236}">
                  <a16:creationId xmlns:a16="http://schemas.microsoft.com/office/drawing/2014/main" id="{0C7E434E-136C-82CC-0824-F3794D6C0B05}"/>
                </a:ext>
              </a:extLst>
            </p:cNvPr>
            <p:cNvGrpSpPr/>
            <p:nvPr/>
          </p:nvGrpSpPr>
          <p:grpSpPr>
            <a:xfrm>
              <a:off x="3328912" y="2420716"/>
              <a:ext cx="496846" cy="81269"/>
              <a:chOff x="4026380" y="2420716"/>
              <a:chExt cx="496846" cy="81269"/>
            </a:xfrm>
          </p:grpSpPr>
          <p:sp>
            <p:nvSpPr>
              <p:cNvPr id="137" name="Oval 136">
                <a:extLst>
                  <a:ext uri="{FF2B5EF4-FFF2-40B4-BE49-F238E27FC236}">
                    <a16:creationId xmlns:a16="http://schemas.microsoft.com/office/drawing/2014/main" id="{2EBE9956-43A3-3A43-E804-9A96A3E06601}"/>
                  </a:ext>
                </a:extLst>
              </p:cNvPr>
              <p:cNvSpPr/>
              <p:nvPr/>
            </p:nvSpPr>
            <p:spPr bwMode="auto">
              <a:xfrm>
                <a:off x="4441957" y="2420716"/>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5743EACA-C2BE-E9FF-6938-05AB7A7D9A62}"/>
                  </a:ext>
                </a:extLst>
              </p:cNvPr>
              <p:cNvSpPr/>
              <p:nvPr/>
            </p:nvSpPr>
            <p:spPr bwMode="auto">
              <a:xfrm>
                <a:off x="4026380" y="2420716"/>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EF6FF78E-E260-3889-9F24-75C010AB3BF4}"/>
                  </a:ext>
                </a:extLst>
              </p:cNvPr>
              <p:cNvSpPr/>
              <p:nvPr/>
            </p:nvSpPr>
            <p:spPr bwMode="auto">
              <a:xfrm>
                <a:off x="4091934" y="2420716"/>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35033F92-FDA4-124F-DA4E-7E079C0F553A}"/>
                  </a:ext>
                </a:extLst>
              </p:cNvPr>
              <p:cNvSpPr/>
              <p:nvPr/>
            </p:nvSpPr>
            <p:spPr bwMode="auto">
              <a:xfrm>
                <a:off x="4275369" y="2420716"/>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4020218E-7EA6-1C85-1A16-8162F7B0701E}"/>
                  </a:ext>
                </a:extLst>
              </p:cNvPr>
              <p:cNvSpPr/>
              <p:nvPr/>
            </p:nvSpPr>
            <p:spPr bwMode="auto">
              <a:xfrm>
                <a:off x="4204131" y="2420716"/>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F2A4AA4E-80EC-5ED8-2E93-E44CD91F4D68}"/>
                  </a:ext>
                </a:extLst>
              </p:cNvPr>
              <p:cNvSpPr/>
              <p:nvPr/>
            </p:nvSpPr>
            <p:spPr bwMode="auto">
              <a:xfrm>
                <a:off x="4350190" y="2420716"/>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53" name="Group 152">
              <a:extLst>
                <a:ext uri="{FF2B5EF4-FFF2-40B4-BE49-F238E27FC236}">
                  <a16:creationId xmlns:a16="http://schemas.microsoft.com/office/drawing/2014/main" id="{46D09C32-0264-72B4-CB1E-E4673C08B19A}"/>
                </a:ext>
              </a:extLst>
            </p:cNvPr>
            <p:cNvGrpSpPr/>
            <p:nvPr/>
          </p:nvGrpSpPr>
          <p:grpSpPr>
            <a:xfrm>
              <a:off x="2563975" y="2027493"/>
              <a:ext cx="485516" cy="298199"/>
              <a:chOff x="3261443" y="2027493"/>
              <a:chExt cx="485516" cy="298199"/>
            </a:xfrm>
          </p:grpSpPr>
          <p:sp>
            <p:nvSpPr>
              <p:cNvPr id="147" name="Oval 146">
                <a:extLst>
                  <a:ext uri="{FF2B5EF4-FFF2-40B4-BE49-F238E27FC236}">
                    <a16:creationId xmlns:a16="http://schemas.microsoft.com/office/drawing/2014/main" id="{FE86F6C7-0D78-7C30-8D3B-57F7B1441047}"/>
                  </a:ext>
                </a:extLst>
              </p:cNvPr>
              <p:cNvSpPr/>
              <p:nvPr/>
            </p:nvSpPr>
            <p:spPr bwMode="auto">
              <a:xfrm>
                <a:off x="3529110" y="2191454"/>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DE738078-37BA-9028-A42A-A9811C641831}"/>
                  </a:ext>
                </a:extLst>
              </p:cNvPr>
              <p:cNvSpPr/>
              <p:nvPr/>
            </p:nvSpPr>
            <p:spPr bwMode="auto">
              <a:xfrm>
                <a:off x="3665690" y="2244423"/>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27D0D4A1-3F96-FE66-5A1F-675FDC52876D}"/>
                  </a:ext>
                </a:extLst>
              </p:cNvPr>
              <p:cNvSpPr/>
              <p:nvPr/>
            </p:nvSpPr>
            <p:spPr bwMode="auto">
              <a:xfrm>
                <a:off x="3322962" y="2101716"/>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7B41CE42-280C-8766-9184-E088598826CC}"/>
                  </a:ext>
                </a:extLst>
              </p:cNvPr>
              <p:cNvSpPr/>
              <p:nvPr/>
            </p:nvSpPr>
            <p:spPr bwMode="auto">
              <a:xfrm>
                <a:off x="3261443" y="2027493"/>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60" name="Oval 159">
              <a:extLst>
                <a:ext uri="{FF2B5EF4-FFF2-40B4-BE49-F238E27FC236}">
                  <a16:creationId xmlns:a16="http://schemas.microsoft.com/office/drawing/2014/main" id="{869C2D54-8071-AC25-D48B-02E29036ACED}"/>
                </a:ext>
              </a:extLst>
            </p:cNvPr>
            <p:cNvSpPr/>
            <p:nvPr/>
          </p:nvSpPr>
          <p:spPr bwMode="auto">
            <a:xfrm>
              <a:off x="7662458" y="2649753"/>
              <a:ext cx="81269" cy="81269"/>
            </a:xfrm>
            <a:prstGeom prst="ellipse">
              <a:avLst/>
            </a:prstGeom>
            <a:noFill/>
            <a:ln w="1905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73" name="Group 172">
              <a:extLst>
                <a:ext uri="{FF2B5EF4-FFF2-40B4-BE49-F238E27FC236}">
                  <a16:creationId xmlns:a16="http://schemas.microsoft.com/office/drawing/2014/main" id="{CC24E198-D563-4105-B2B2-967E74DA1564}"/>
                </a:ext>
              </a:extLst>
            </p:cNvPr>
            <p:cNvGrpSpPr/>
            <p:nvPr/>
          </p:nvGrpSpPr>
          <p:grpSpPr>
            <a:xfrm>
              <a:off x="4077398" y="2479465"/>
              <a:ext cx="875238" cy="83776"/>
              <a:chOff x="4774866" y="2479465"/>
              <a:chExt cx="875238" cy="83776"/>
            </a:xfrm>
          </p:grpSpPr>
          <p:sp>
            <p:nvSpPr>
              <p:cNvPr id="170" name="Oval 169">
                <a:extLst>
                  <a:ext uri="{FF2B5EF4-FFF2-40B4-BE49-F238E27FC236}">
                    <a16:creationId xmlns:a16="http://schemas.microsoft.com/office/drawing/2014/main" id="{3C5E55B5-2A2D-C5AD-581C-96CFE893F091}"/>
                  </a:ext>
                </a:extLst>
              </p:cNvPr>
              <p:cNvSpPr/>
              <p:nvPr/>
            </p:nvSpPr>
            <p:spPr bwMode="auto">
              <a:xfrm>
                <a:off x="5568835" y="2481972"/>
                <a:ext cx="81269" cy="81269"/>
              </a:xfrm>
              <a:prstGeom prst="ellipse">
                <a:avLst/>
              </a:prstGeom>
              <a:noFill/>
              <a:ln w="1905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Oval 171">
                <a:extLst>
                  <a:ext uri="{FF2B5EF4-FFF2-40B4-BE49-F238E27FC236}">
                    <a16:creationId xmlns:a16="http://schemas.microsoft.com/office/drawing/2014/main" id="{703E9C24-8551-6886-AA98-56C89387A72F}"/>
                  </a:ext>
                </a:extLst>
              </p:cNvPr>
              <p:cNvSpPr/>
              <p:nvPr/>
            </p:nvSpPr>
            <p:spPr bwMode="auto">
              <a:xfrm>
                <a:off x="4774866" y="2479465"/>
                <a:ext cx="81269" cy="81269"/>
              </a:xfrm>
              <a:prstGeom prst="ellipse">
                <a:avLst/>
              </a:prstGeom>
              <a:noFill/>
              <a:ln w="1905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90" name="Group 189">
              <a:extLst>
                <a:ext uri="{FF2B5EF4-FFF2-40B4-BE49-F238E27FC236}">
                  <a16:creationId xmlns:a16="http://schemas.microsoft.com/office/drawing/2014/main" id="{3D47F56F-57BB-65AE-F826-14C78560712B}"/>
                </a:ext>
              </a:extLst>
            </p:cNvPr>
            <p:cNvGrpSpPr/>
            <p:nvPr/>
          </p:nvGrpSpPr>
          <p:grpSpPr>
            <a:xfrm>
              <a:off x="5324344" y="2419405"/>
              <a:ext cx="2988812" cy="81269"/>
              <a:chOff x="6021812" y="2419405"/>
              <a:chExt cx="2988812" cy="81269"/>
            </a:xfrm>
          </p:grpSpPr>
          <p:sp>
            <p:nvSpPr>
              <p:cNvPr id="46" name="Oval 45">
                <a:extLst>
                  <a:ext uri="{FF2B5EF4-FFF2-40B4-BE49-F238E27FC236}">
                    <a16:creationId xmlns:a16="http://schemas.microsoft.com/office/drawing/2014/main" id="{F3CA9C96-28D3-42BF-9509-1DC04DCA93E6}"/>
                  </a:ext>
                </a:extLst>
              </p:cNvPr>
              <p:cNvSpPr/>
              <p:nvPr/>
            </p:nvSpPr>
            <p:spPr bwMode="auto">
              <a:xfrm>
                <a:off x="8929355" y="2419405"/>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Oval 99">
                <a:extLst>
                  <a:ext uri="{FF2B5EF4-FFF2-40B4-BE49-F238E27FC236}">
                    <a16:creationId xmlns:a16="http://schemas.microsoft.com/office/drawing/2014/main" id="{186A9593-5625-5A61-9C52-53171FAEF831}"/>
                  </a:ext>
                </a:extLst>
              </p:cNvPr>
              <p:cNvSpPr/>
              <p:nvPr/>
            </p:nvSpPr>
            <p:spPr bwMode="auto">
              <a:xfrm>
                <a:off x="8379346" y="2419405"/>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CF4C288D-EAED-1AB9-F961-9CF5B2E44E77}"/>
                  </a:ext>
                </a:extLst>
              </p:cNvPr>
              <p:cNvSpPr/>
              <p:nvPr/>
            </p:nvSpPr>
            <p:spPr bwMode="auto">
              <a:xfrm>
                <a:off x="7282548" y="2419405"/>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Oval 104">
                <a:extLst>
                  <a:ext uri="{FF2B5EF4-FFF2-40B4-BE49-F238E27FC236}">
                    <a16:creationId xmlns:a16="http://schemas.microsoft.com/office/drawing/2014/main" id="{4167FE9E-BAEC-FF4A-1AD2-92F2503636E9}"/>
                  </a:ext>
                </a:extLst>
              </p:cNvPr>
              <p:cNvSpPr/>
              <p:nvPr/>
            </p:nvSpPr>
            <p:spPr bwMode="auto">
              <a:xfrm>
                <a:off x="6021812" y="2419405"/>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6AF62284-69E2-E8D0-B69A-FFDC49AE8A59}"/>
                  </a:ext>
                </a:extLst>
              </p:cNvPr>
              <p:cNvSpPr/>
              <p:nvPr/>
            </p:nvSpPr>
            <p:spPr bwMode="auto">
              <a:xfrm>
                <a:off x="8329457" y="2419405"/>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Oval 178">
                <a:extLst>
                  <a:ext uri="{FF2B5EF4-FFF2-40B4-BE49-F238E27FC236}">
                    <a16:creationId xmlns:a16="http://schemas.microsoft.com/office/drawing/2014/main" id="{CC618EB5-CDDF-D38C-2DAC-284209AB84A8}"/>
                  </a:ext>
                </a:extLst>
              </p:cNvPr>
              <p:cNvSpPr/>
              <p:nvPr/>
            </p:nvSpPr>
            <p:spPr bwMode="auto">
              <a:xfrm>
                <a:off x="6172807" y="2419405"/>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Oval 179">
                <a:extLst>
                  <a:ext uri="{FF2B5EF4-FFF2-40B4-BE49-F238E27FC236}">
                    <a16:creationId xmlns:a16="http://schemas.microsoft.com/office/drawing/2014/main" id="{C8EC6288-790B-8BD0-DAF1-633783212BFD}"/>
                  </a:ext>
                </a:extLst>
              </p:cNvPr>
              <p:cNvSpPr/>
              <p:nvPr/>
            </p:nvSpPr>
            <p:spPr bwMode="auto">
              <a:xfrm>
                <a:off x="7129668" y="2419405"/>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Oval 180">
                <a:extLst>
                  <a:ext uri="{FF2B5EF4-FFF2-40B4-BE49-F238E27FC236}">
                    <a16:creationId xmlns:a16="http://schemas.microsoft.com/office/drawing/2014/main" id="{D9AFC6EF-63B3-0C44-25D7-54295EF4F257}"/>
                  </a:ext>
                </a:extLst>
              </p:cNvPr>
              <p:cNvSpPr/>
              <p:nvPr/>
            </p:nvSpPr>
            <p:spPr bwMode="auto">
              <a:xfrm>
                <a:off x="6389283" y="2419405"/>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Oval 181">
                <a:extLst>
                  <a:ext uri="{FF2B5EF4-FFF2-40B4-BE49-F238E27FC236}">
                    <a16:creationId xmlns:a16="http://schemas.microsoft.com/office/drawing/2014/main" id="{3C04AACF-6520-5FC6-E366-B553EE2BB772}"/>
                  </a:ext>
                </a:extLst>
              </p:cNvPr>
              <p:cNvSpPr/>
              <p:nvPr/>
            </p:nvSpPr>
            <p:spPr bwMode="auto">
              <a:xfrm>
                <a:off x="8098452" y="2419405"/>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Oval 183">
                <a:extLst>
                  <a:ext uri="{FF2B5EF4-FFF2-40B4-BE49-F238E27FC236}">
                    <a16:creationId xmlns:a16="http://schemas.microsoft.com/office/drawing/2014/main" id="{CEAB7237-F897-EB75-AAD0-CFA675C1C3B0}"/>
                  </a:ext>
                </a:extLst>
              </p:cNvPr>
              <p:cNvSpPr/>
              <p:nvPr/>
            </p:nvSpPr>
            <p:spPr bwMode="auto">
              <a:xfrm>
                <a:off x="8019649" y="2419405"/>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Oval 184">
                <a:extLst>
                  <a:ext uri="{FF2B5EF4-FFF2-40B4-BE49-F238E27FC236}">
                    <a16:creationId xmlns:a16="http://schemas.microsoft.com/office/drawing/2014/main" id="{AB3BC39E-0530-9C50-13DD-9C5F5379D317}"/>
                  </a:ext>
                </a:extLst>
              </p:cNvPr>
              <p:cNvSpPr/>
              <p:nvPr/>
            </p:nvSpPr>
            <p:spPr bwMode="auto">
              <a:xfrm>
                <a:off x="6680752" y="2419405"/>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Oval 185">
                <a:extLst>
                  <a:ext uri="{FF2B5EF4-FFF2-40B4-BE49-F238E27FC236}">
                    <a16:creationId xmlns:a16="http://schemas.microsoft.com/office/drawing/2014/main" id="{91900403-2F3F-19F8-07C2-D3323BC2F11A}"/>
                  </a:ext>
                </a:extLst>
              </p:cNvPr>
              <p:cNvSpPr/>
              <p:nvPr/>
            </p:nvSpPr>
            <p:spPr bwMode="auto">
              <a:xfrm>
                <a:off x="7033723" y="2419405"/>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Oval 186">
                <a:extLst>
                  <a:ext uri="{FF2B5EF4-FFF2-40B4-BE49-F238E27FC236}">
                    <a16:creationId xmlns:a16="http://schemas.microsoft.com/office/drawing/2014/main" id="{7F58EE27-A791-8264-89AB-2514479EE1D6}"/>
                  </a:ext>
                </a:extLst>
              </p:cNvPr>
              <p:cNvSpPr/>
              <p:nvPr/>
            </p:nvSpPr>
            <p:spPr bwMode="auto">
              <a:xfrm>
                <a:off x="6623742" y="2419405"/>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Oval 187">
                <a:extLst>
                  <a:ext uri="{FF2B5EF4-FFF2-40B4-BE49-F238E27FC236}">
                    <a16:creationId xmlns:a16="http://schemas.microsoft.com/office/drawing/2014/main" id="{C3AE97BD-4CAD-69D4-4524-8C96AB30DD2B}"/>
                  </a:ext>
                </a:extLst>
              </p:cNvPr>
              <p:cNvSpPr/>
              <p:nvPr/>
            </p:nvSpPr>
            <p:spPr bwMode="auto">
              <a:xfrm>
                <a:off x="6811921" y="2419405"/>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Oval 188">
                <a:extLst>
                  <a:ext uri="{FF2B5EF4-FFF2-40B4-BE49-F238E27FC236}">
                    <a16:creationId xmlns:a16="http://schemas.microsoft.com/office/drawing/2014/main" id="{C686F1F4-D22A-0035-130E-A3942B765552}"/>
                  </a:ext>
                </a:extLst>
              </p:cNvPr>
              <p:cNvSpPr/>
              <p:nvPr/>
            </p:nvSpPr>
            <p:spPr bwMode="auto">
              <a:xfrm>
                <a:off x="6218643" y="2419405"/>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08" name="Group 207">
              <a:extLst>
                <a:ext uri="{FF2B5EF4-FFF2-40B4-BE49-F238E27FC236}">
                  <a16:creationId xmlns:a16="http://schemas.microsoft.com/office/drawing/2014/main" id="{2434CB40-43C2-3CC2-ECC5-2567AE35ED87}"/>
                </a:ext>
              </a:extLst>
            </p:cNvPr>
            <p:cNvGrpSpPr/>
            <p:nvPr/>
          </p:nvGrpSpPr>
          <p:grpSpPr>
            <a:xfrm>
              <a:off x="2812161" y="2114154"/>
              <a:ext cx="852619" cy="81269"/>
              <a:chOff x="3509629" y="2125391"/>
              <a:chExt cx="852619" cy="81269"/>
            </a:xfrm>
          </p:grpSpPr>
          <p:sp>
            <p:nvSpPr>
              <p:cNvPr id="192" name="Oval 191">
                <a:extLst>
                  <a:ext uri="{FF2B5EF4-FFF2-40B4-BE49-F238E27FC236}">
                    <a16:creationId xmlns:a16="http://schemas.microsoft.com/office/drawing/2014/main" id="{2896503B-F998-A8C5-BA34-BD55F19ADC20}"/>
                  </a:ext>
                </a:extLst>
              </p:cNvPr>
              <p:cNvSpPr/>
              <p:nvPr/>
            </p:nvSpPr>
            <p:spPr bwMode="auto">
              <a:xfrm>
                <a:off x="4163123" y="2125391"/>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Oval 192">
                <a:extLst>
                  <a:ext uri="{FF2B5EF4-FFF2-40B4-BE49-F238E27FC236}">
                    <a16:creationId xmlns:a16="http://schemas.microsoft.com/office/drawing/2014/main" id="{BB370835-690F-8FE3-95F2-0B91F0E0341A}"/>
                  </a:ext>
                </a:extLst>
              </p:cNvPr>
              <p:cNvSpPr/>
              <p:nvPr/>
            </p:nvSpPr>
            <p:spPr bwMode="auto">
              <a:xfrm>
                <a:off x="4024148" y="2125391"/>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Oval 193">
                <a:extLst>
                  <a:ext uri="{FF2B5EF4-FFF2-40B4-BE49-F238E27FC236}">
                    <a16:creationId xmlns:a16="http://schemas.microsoft.com/office/drawing/2014/main" id="{AFAE31CA-EE27-6326-20D8-5C0F5B5C4D44}"/>
                  </a:ext>
                </a:extLst>
              </p:cNvPr>
              <p:cNvSpPr/>
              <p:nvPr/>
            </p:nvSpPr>
            <p:spPr bwMode="auto">
              <a:xfrm>
                <a:off x="3509629" y="2125391"/>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Oval 195">
                <a:extLst>
                  <a:ext uri="{FF2B5EF4-FFF2-40B4-BE49-F238E27FC236}">
                    <a16:creationId xmlns:a16="http://schemas.microsoft.com/office/drawing/2014/main" id="{736244A4-7F65-4915-DC11-79A640A8133D}"/>
                  </a:ext>
                </a:extLst>
              </p:cNvPr>
              <p:cNvSpPr/>
              <p:nvPr/>
            </p:nvSpPr>
            <p:spPr bwMode="auto">
              <a:xfrm>
                <a:off x="4093185" y="2125391"/>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Oval 197">
                <a:extLst>
                  <a:ext uri="{FF2B5EF4-FFF2-40B4-BE49-F238E27FC236}">
                    <a16:creationId xmlns:a16="http://schemas.microsoft.com/office/drawing/2014/main" id="{692FDC5F-0DF1-5B9B-8BEA-2227E6F2C5A2}"/>
                  </a:ext>
                </a:extLst>
              </p:cNvPr>
              <p:cNvSpPr/>
              <p:nvPr/>
            </p:nvSpPr>
            <p:spPr bwMode="auto">
              <a:xfrm>
                <a:off x="4280979" y="2125391"/>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Oval 203">
                <a:extLst>
                  <a:ext uri="{FF2B5EF4-FFF2-40B4-BE49-F238E27FC236}">
                    <a16:creationId xmlns:a16="http://schemas.microsoft.com/office/drawing/2014/main" id="{02567D53-E78D-1950-2A7A-F67AB916903F}"/>
                  </a:ext>
                </a:extLst>
              </p:cNvPr>
              <p:cNvSpPr/>
              <p:nvPr/>
            </p:nvSpPr>
            <p:spPr bwMode="auto">
              <a:xfrm>
                <a:off x="3880687" y="2125391"/>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Oval 204">
                <a:extLst>
                  <a:ext uri="{FF2B5EF4-FFF2-40B4-BE49-F238E27FC236}">
                    <a16:creationId xmlns:a16="http://schemas.microsoft.com/office/drawing/2014/main" id="{7E8B8C41-9A9D-A770-C377-928BA41AC2D9}"/>
                  </a:ext>
                </a:extLst>
              </p:cNvPr>
              <p:cNvSpPr/>
              <p:nvPr/>
            </p:nvSpPr>
            <p:spPr bwMode="auto">
              <a:xfrm>
                <a:off x="3659548" y="2125391"/>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Oval 205">
                <a:extLst>
                  <a:ext uri="{FF2B5EF4-FFF2-40B4-BE49-F238E27FC236}">
                    <a16:creationId xmlns:a16="http://schemas.microsoft.com/office/drawing/2014/main" id="{C49EB4DC-9F67-9E96-0DCD-88349007AB09}"/>
                  </a:ext>
                </a:extLst>
              </p:cNvPr>
              <p:cNvSpPr/>
              <p:nvPr/>
            </p:nvSpPr>
            <p:spPr bwMode="auto">
              <a:xfrm>
                <a:off x="3811666" y="2125391"/>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Oval 206">
                <a:extLst>
                  <a:ext uri="{FF2B5EF4-FFF2-40B4-BE49-F238E27FC236}">
                    <a16:creationId xmlns:a16="http://schemas.microsoft.com/office/drawing/2014/main" id="{53959358-571F-A3C9-341C-1A1CA47ACC83}"/>
                  </a:ext>
                </a:extLst>
              </p:cNvPr>
              <p:cNvSpPr/>
              <p:nvPr/>
            </p:nvSpPr>
            <p:spPr bwMode="auto">
              <a:xfrm>
                <a:off x="3569744" y="2125391"/>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212" name="Oval 211">
            <a:extLst>
              <a:ext uri="{FF2B5EF4-FFF2-40B4-BE49-F238E27FC236}">
                <a16:creationId xmlns:a16="http://schemas.microsoft.com/office/drawing/2014/main" id="{EA1A1CB0-230A-3623-B1EC-6969F08183D4}"/>
              </a:ext>
            </a:extLst>
          </p:cNvPr>
          <p:cNvSpPr/>
          <p:nvPr/>
        </p:nvSpPr>
        <p:spPr bwMode="auto">
          <a:xfrm>
            <a:off x="7358272" y="3822543"/>
            <a:ext cx="81269" cy="81269"/>
          </a:xfrm>
          <a:prstGeom prst="ellipse">
            <a:avLst/>
          </a:prstGeom>
          <a:noFill/>
          <a:ln w="19050">
            <a:solidFill>
              <a:srgbClr val="682E7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Oval 212">
            <a:extLst>
              <a:ext uri="{FF2B5EF4-FFF2-40B4-BE49-F238E27FC236}">
                <a16:creationId xmlns:a16="http://schemas.microsoft.com/office/drawing/2014/main" id="{3634BB9F-3331-D086-7CEA-1720F5B92571}"/>
              </a:ext>
            </a:extLst>
          </p:cNvPr>
          <p:cNvSpPr/>
          <p:nvPr/>
        </p:nvSpPr>
        <p:spPr bwMode="auto">
          <a:xfrm>
            <a:off x="6921180" y="3012604"/>
            <a:ext cx="81269" cy="81269"/>
          </a:xfrm>
          <a:prstGeom prst="ellipse">
            <a:avLst/>
          </a:prstGeom>
          <a:noFill/>
          <a:ln w="1905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Oval 214">
            <a:extLst>
              <a:ext uri="{FF2B5EF4-FFF2-40B4-BE49-F238E27FC236}">
                <a16:creationId xmlns:a16="http://schemas.microsoft.com/office/drawing/2014/main" id="{FCAE095C-790A-4587-4A3A-F4E424F4A67E}"/>
              </a:ext>
            </a:extLst>
          </p:cNvPr>
          <p:cNvSpPr/>
          <p:nvPr/>
        </p:nvSpPr>
        <p:spPr bwMode="auto">
          <a:xfrm>
            <a:off x="7008891" y="3009900"/>
            <a:ext cx="81269" cy="81269"/>
          </a:xfrm>
          <a:prstGeom prst="ellipse">
            <a:avLst/>
          </a:prstGeom>
          <a:noFill/>
          <a:ln w="1905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Oval 215">
            <a:extLst>
              <a:ext uri="{FF2B5EF4-FFF2-40B4-BE49-F238E27FC236}">
                <a16:creationId xmlns:a16="http://schemas.microsoft.com/office/drawing/2014/main" id="{020511CC-2D88-BD54-4A62-06B5D348BDC5}"/>
              </a:ext>
            </a:extLst>
          </p:cNvPr>
          <p:cNvSpPr/>
          <p:nvPr/>
        </p:nvSpPr>
        <p:spPr bwMode="auto">
          <a:xfrm>
            <a:off x="5024131" y="2582071"/>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Oval 216">
            <a:extLst>
              <a:ext uri="{FF2B5EF4-FFF2-40B4-BE49-F238E27FC236}">
                <a16:creationId xmlns:a16="http://schemas.microsoft.com/office/drawing/2014/main" id="{D54EEDEE-6A6E-C9D1-DE75-6B99801B5FCB}"/>
              </a:ext>
            </a:extLst>
          </p:cNvPr>
          <p:cNvSpPr/>
          <p:nvPr/>
        </p:nvSpPr>
        <p:spPr bwMode="auto">
          <a:xfrm>
            <a:off x="4152900" y="2590022"/>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Oval 217">
            <a:extLst>
              <a:ext uri="{FF2B5EF4-FFF2-40B4-BE49-F238E27FC236}">
                <a16:creationId xmlns:a16="http://schemas.microsoft.com/office/drawing/2014/main" id="{2C199156-3C44-B6CC-EA7A-669D1E6F2FCD}"/>
              </a:ext>
            </a:extLst>
          </p:cNvPr>
          <p:cNvSpPr/>
          <p:nvPr/>
        </p:nvSpPr>
        <p:spPr bwMode="auto">
          <a:xfrm>
            <a:off x="3699463" y="2415801"/>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Oval 218">
            <a:extLst>
              <a:ext uri="{FF2B5EF4-FFF2-40B4-BE49-F238E27FC236}">
                <a16:creationId xmlns:a16="http://schemas.microsoft.com/office/drawing/2014/main" id="{7BB4FDA6-9109-07CE-26F2-49CE4B5DF1AE}"/>
              </a:ext>
            </a:extLst>
          </p:cNvPr>
          <p:cNvSpPr/>
          <p:nvPr/>
        </p:nvSpPr>
        <p:spPr bwMode="auto">
          <a:xfrm>
            <a:off x="3445175" y="2422698"/>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Oval 219">
            <a:extLst>
              <a:ext uri="{FF2B5EF4-FFF2-40B4-BE49-F238E27FC236}">
                <a16:creationId xmlns:a16="http://schemas.microsoft.com/office/drawing/2014/main" id="{F0557BB5-F44E-3CBE-4F60-64509DEF878D}"/>
              </a:ext>
            </a:extLst>
          </p:cNvPr>
          <p:cNvSpPr/>
          <p:nvPr/>
        </p:nvSpPr>
        <p:spPr bwMode="auto">
          <a:xfrm>
            <a:off x="3216841" y="2302830"/>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Oval 220">
            <a:extLst>
              <a:ext uri="{FF2B5EF4-FFF2-40B4-BE49-F238E27FC236}">
                <a16:creationId xmlns:a16="http://schemas.microsoft.com/office/drawing/2014/main" id="{93FB5535-9D05-B017-E2CC-048794D9321C}"/>
              </a:ext>
            </a:extLst>
          </p:cNvPr>
          <p:cNvSpPr/>
          <p:nvPr/>
        </p:nvSpPr>
        <p:spPr bwMode="auto">
          <a:xfrm>
            <a:off x="3244405" y="2395231"/>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Oval 221">
            <a:extLst>
              <a:ext uri="{FF2B5EF4-FFF2-40B4-BE49-F238E27FC236}">
                <a16:creationId xmlns:a16="http://schemas.microsoft.com/office/drawing/2014/main" id="{0D652D9D-4219-524C-83DF-E653BED118B8}"/>
              </a:ext>
            </a:extLst>
          </p:cNvPr>
          <p:cNvSpPr/>
          <p:nvPr/>
        </p:nvSpPr>
        <p:spPr bwMode="auto">
          <a:xfrm>
            <a:off x="3020432" y="2291825"/>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Oval 222">
            <a:extLst>
              <a:ext uri="{FF2B5EF4-FFF2-40B4-BE49-F238E27FC236}">
                <a16:creationId xmlns:a16="http://schemas.microsoft.com/office/drawing/2014/main" id="{9C50C46D-B467-AB65-F10E-D1DFBAE33F28}"/>
              </a:ext>
            </a:extLst>
          </p:cNvPr>
          <p:cNvSpPr/>
          <p:nvPr/>
        </p:nvSpPr>
        <p:spPr bwMode="auto">
          <a:xfrm>
            <a:off x="2908186" y="2209800"/>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Oval 224">
            <a:extLst>
              <a:ext uri="{FF2B5EF4-FFF2-40B4-BE49-F238E27FC236}">
                <a16:creationId xmlns:a16="http://schemas.microsoft.com/office/drawing/2014/main" id="{3FAEABD2-130C-97FF-DA10-65DCAD8572CD}"/>
              </a:ext>
            </a:extLst>
          </p:cNvPr>
          <p:cNvSpPr/>
          <p:nvPr/>
        </p:nvSpPr>
        <p:spPr bwMode="auto">
          <a:xfrm>
            <a:off x="5953839" y="2422111"/>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Oval 225">
            <a:extLst>
              <a:ext uri="{FF2B5EF4-FFF2-40B4-BE49-F238E27FC236}">
                <a16:creationId xmlns:a16="http://schemas.microsoft.com/office/drawing/2014/main" id="{EA6427DD-6CB3-1974-7718-C7AFC8961B40}"/>
              </a:ext>
            </a:extLst>
          </p:cNvPr>
          <p:cNvSpPr/>
          <p:nvPr/>
        </p:nvSpPr>
        <p:spPr bwMode="auto">
          <a:xfrm>
            <a:off x="5496484" y="2417302"/>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Oval 226">
            <a:extLst>
              <a:ext uri="{FF2B5EF4-FFF2-40B4-BE49-F238E27FC236}">
                <a16:creationId xmlns:a16="http://schemas.microsoft.com/office/drawing/2014/main" id="{9E42EF95-1290-0711-BCC6-E08925521454}"/>
              </a:ext>
            </a:extLst>
          </p:cNvPr>
          <p:cNvSpPr/>
          <p:nvPr/>
        </p:nvSpPr>
        <p:spPr bwMode="auto">
          <a:xfrm>
            <a:off x="3552571" y="2114016"/>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Oval 227">
            <a:extLst>
              <a:ext uri="{FF2B5EF4-FFF2-40B4-BE49-F238E27FC236}">
                <a16:creationId xmlns:a16="http://schemas.microsoft.com/office/drawing/2014/main" id="{B8009045-0E6B-516F-8107-D7D6C337DB64}"/>
              </a:ext>
            </a:extLst>
          </p:cNvPr>
          <p:cNvSpPr/>
          <p:nvPr/>
        </p:nvSpPr>
        <p:spPr bwMode="auto">
          <a:xfrm>
            <a:off x="3432444" y="2114467"/>
            <a:ext cx="81269" cy="8126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Oval 228">
            <a:extLst>
              <a:ext uri="{FF2B5EF4-FFF2-40B4-BE49-F238E27FC236}">
                <a16:creationId xmlns:a16="http://schemas.microsoft.com/office/drawing/2014/main" id="{C3FA5DC8-2A10-D0BB-C3A4-67A2E0BE1325}"/>
              </a:ext>
            </a:extLst>
          </p:cNvPr>
          <p:cNvSpPr/>
          <p:nvPr/>
        </p:nvSpPr>
        <p:spPr bwMode="auto">
          <a:xfrm>
            <a:off x="2770393" y="2153250"/>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Oval 229">
            <a:extLst>
              <a:ext uri="{FF2B5EF4-FFF2-40B4-BE49-F238E27FC236}">
                <a16:creationId xmlns:a16="http://schemas.microsoft.com/office/drawing/2014/main" id="{138CFBFC-F444-AFB0-CE9A-22F07AD3EB3D}"/>
              </a:ext>
            </a:extLst>
          </p:cNvPr>
          <p:cNvSpPr/>
          <p:nvPr/>
        </p:nvSpPr>
        <p:spPr bwMode="auto">
          <a:xfrm>
            <a:off x="2692667" y="2159458"/>
            <a:ext cx="81269" cy="81269"/>
          </a:xfrm>
          <a:prstGeom prst="ellipse">
            <a:avLst/>
          </a:prstGeom>
          <a:no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7264825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F782C-578C-EEC7-6AD1-B6C41A2DC3B7}"/>
              </a:ext>
            </a:extLst>
          </p:cNvPr>
          <p:cNvSpPr>
            <a:spLocks noGrp="1"/>
          </p:cNvSpPr>
          <p:nvPr>
            <p:ph type="title"/>
          </p:nvPr>
        </p:nvSpPr>
        <p:spPr/>
        <p:txBody>
          <a:bodyPr/>
          <a:lstStyle/>
          <a:p>
            <a:r>
              <a:rPr lang="en-US" sz="3600" dirty="0">
                <a:ea typeface="+mj-ea"/>
                <a:cs typeface="+mj-cs"/>
              </a:rPr>
              <a:t>Management of Kaposi Sarcoma Varies by </a:t>
            </a:r>
            <a:r>
              <a:rPr lang="en-US" dirty="0"/>
              <a:t>ART Therapy </a:t>
            </a:r>
            <a:r>
              <a:rPr lang="en-US" sz="3600" dirty="0">
                <a:ea typeface="+mj-ea"/>
                <a:cs typeface="+mj-cs"/>
              </a:rPr>
              <a:t>and </a:t>
            </a:r>
            <a:r>
              <a:rPr lang="en-US" dirty="0"/>
              <a:t>E</a:t>
            </a:r>
            <a:r>
              <a:rPr lang="en-US" sz="3600" dirty="0">
                <a:ea typeface="+mj-ea"/>
                <a:cs typeface="+mj-cs"/>
              </a:rPr>
              <a:t>xtent </a:t>
            </a:r>
            <a:r>
              <a:rPr lang="en-US" dirty="0"/>
              <a:t>of </a:t>
            </a:r>
            <a:r>
              <a:rPr lang="en-US" sz="3600" dirty="0">
                <a:ea typeface="+mj-ea"/>
                <a:cs typeface="+mj-cs"/>
              </a:rPr>
              <a:t>Disease</a:t>
            </a:r>
            <a:endParaRPr lang="en-US" dirty="0"/>
          </a:p>
        </p:txBody>
      </p:sp>
      <p:sp>
        <p:nvSpPr>
          <p:cNvPr id="3" name="Content Placeholder 2">
            <a:extLst>
              <a:ext uri="{FF2B5EF4-FFF2-40B4-BE49-F238E27FC236}">
                <a16:creationId xmlns:a16="http://schemas.microsoft.com/office/drawing/2014/main" id="{E9988D59-38F2-D154-4700-605663687540}"/>
              </a:ext>
            </a:extLst>
          </p:cNvPr>
          <p:cNvSpPr>
            <a:spLocks noGrp="1"/>
          </p:cNvSpPr>
          <p:nvPr>
            <p:ph sz="half" idx="1"/>
          </p:nvPr>
        </p:nvSpPr>
        <p:spPr>
          <a:xfrm>
            <a:off x="601820" y="1510730"/>
            <a:ext cx="5494180" cy="4678738"/>
          </a:xfrm>
        </p:spPr>
        <p:txBody>
          <a:bodyPr/>
          <a:lstStyle/>
          <a:p>
            <a:pPr eaLnBrk="1" hangingPunct="1">
              <a:lnSpc>
                <a:spcPct val="90000"/>
              </a:lnSpc>
              <a:spcBef>
                <a:spcPts val="600"/>
              </a:spcBef>
            </a:pPr>
            <a:r>
              <a:rPr lang="en-US" sz="2400" dirty="0"/>
              <a:t>Avoid steroids for comorbid conditions</a:t>
            </a:r>
          </a:p>
          <a:p>
            <a:pPr eaLnBrk="1" hangingPunct="1">
              <a:lnSpc>
                <a:spcPct val="90000"/>
              </a:lnSpc>
              <a:spcBef>
                <a:spcPts val="600"/>
              </a:spcBef>
            </a:pPr>
            <a:r>
              <a:rPr lang="en-US" sz="2400" dirty="0"/>
              <a:t>Optimize HIV therapy</a:t>
            </a:r>
          </a:p>
          <a:p>
            <a:pPr lvl="1" eaLnBrk="1" hangingPunct="1">
              <a:lnSpc>
                <a:spcPct val="90000"/>
              </a:lnSpc>
              <a:spcBef>
                <a:spcPts val="600"/>
              </a:spcBef>
            </a:pPr>
            <a:r>
              <a:rPr lang="en-US" sz="2200" dirty="0"/>
              <a:t>Important for all patients with AIDS/KS </a:t>
            </a:r>
          </a:p>
          <a:p>
            <a:pPr lvl="1" eaLnBrk="1" hangingPunct="1">
              <a:lnSpc>
                <a:spcPct val="90000"/>
              </a:lnSpc>
              <a:spcBef>
                <a:spcPts val="600"/>
              </a:spcBef>
            </a:pPr>
            <a:r>
              <a:rPr lang="en-US" sz="2200" dirty="0"/>
              <a:t>May be sufficient to control early KS </a:t>
            </a:r>
          </a:p>
          <a:p>
            <a:pPr>
              <a:spcBef>
                <a:spcPts val="600"/>
              </a:spcBef>
            </a:pPr>
            <a:r>
              <a:rPr lang="en-US" sz="2400" dirty="0"/>
              <a:t>Early, relatively asymptomatic, nonvisceral KS</a:t>
            </a:r>
          </a:p>
          <a:p>
            <a:pPr lvl="1">
              <a:spcBef>
                <a:spcPts val="600"/>
              </a:spcBef>
            </a:pPr>
            <a:r>
              <a:rPr lang="el-GR" sz="2200" dirty="0">
                <a:ea typeface="Arial" charset="0"/>
                <a:cs typeface="Arial" charset="0"/>
              </a:rPr>
              <a:t>α</a:t>
            </a:r>
            <a:r>
              <a:rPr lang="en-US" sz="2200" dirty="0">
                <a:ea typeface="Arial" charset="0"/>
                <a:cs typeface="Arial" charset="0"/>
              </a:rPr>
              <a:t> </a:t>
            </a:r>
            <a:r>
              <a:rPr lang="en-US" sz="2200" dirty="0"/>
              <a:t>interferon, local therapies, radiation</a:t>
            </a:r>
          </a:p>
          <a:p>
            <a:pPr lvl="1">
              <a:spcBef>
                <a:spcPts val="600"/>
              </a:spcBef>
            </a:pPr>
            <a:r>
              <a:rPr lang="en-US" sz="2200" dirty="0"/>
              <a:t>Investigational, pathogenesis-directed therapy</a:t>
            </a:r>
          </a:p>
          <a:p>
            <a:pPr lvl="1" eaLnBrk="1" hangingPunct="1">
              <a:lnSpc>
                <a:spcPct val="90000"/>
              </a:lnSpc>
              <a:spcBef>
                <a:spcPts val="600"/>
              </a:spcBef>
            </a:pPr>
            <a:endParaRPr lang="en-US" sz="2400" dirty="0"/>
          </a:p>
          <a:p>
            <a:endParaRPr lang="en-US" sz="2400" dirty="0"/>
          </a:p>
        </p:txBody>
      </p:sp>
      <p:sp>
        <p:nvSpPr>
          <p:cNvPr id="4" name="Content Placeholder 3">
            <a:extLst>
              <a:ext uri="{FF2B5EF4-FFF2-40B4-BE49-F238E27FC236}">
                <a16:creationId xmlns:a16="http://schemas.microsoft.com/office/drawing/2014/main" id="{2AE622D6-6507-B5CB-554B-CB1FF6A2B403}"/>
              </a:ext>
            </a:extLst>
          </p:cNvPr>
          <p:cNvSpPr>
            <a:spLocks noGrp="1"/>
          </p:cNvSpPr>
          <p:nvPr>
            <p:ph sz="half" idx="2"/>
          </p:nvPr>
        </p:nvSpPr>
        <p:spPr>
          <a:xfrm>
            <a:off x="6252634" y="1510730"/>
            <a:ext cx="5337546" cy="4679462"/>
          </a:xfrm>
        </p:spPr>
        <p:txBody>
          <a:bodyPr/>
          <a:lstStyle/>
          <a:p>
            <a:pPr>
              <a:spcBef>
                <a:spcPts val="600"/>
              </a:spcBef>
            </a:pPr>
            <a:r>
              <a:rPr lang="en-US" sz="2400" dirty="0"/>
              <a:t>Advanced, symptomatic, visceral KS</a:t>
            </a:r>
          </a:p>
          <a:p>
            <a:pPr lvl="1">
              <a:spcBef>
                <a:spcPts val="600"/>
              </a:spcBef>
            </a:pPr>
            <a:r>
              <a:rPr lang="en-US" sz="2200" dirty="0"/>
              <a:t>Chemotherapy: liposomal doxorubicin, paclitaxel, IMiDs, others</a:t>
            </a:r>
          </a:p>
          <a:p>
            <a:pPr lvl="1">
              <a:spcBef>
                <a:spcPts val="600"/>
              </a:spcBef>
            </a:pPr>
            <a:r>
              <a:rPr lang="en-US" sz="2200" dirty="0"/>
              <a:t>Consider investigational therapy for refractory disease</a:t>
            </a:r>
          </a:p>
          <a:p>
            <a:pPr lvl="2">
              <a:spcBef>
                <a:spcPts val="600"/>
              </a:spcBef>
            </a:pPr>
            <a:r>
              <a:rPr lang="en-US" sz="2000" dirty="0"/>
              <a:t>Ipilimumab + nivolumab (AMC 095, NCT02408861)</a:t>
            </a:r>
          </a:p>
          <a:p>
            <a:pPr lvl="2">
              <a:spcBef>
                <a:spcPts val="600"/>
              </a:spcBef>
            </a:pPr>
            <a:r>
              <a:rPr lang="en-US" sz="2000" dirty="0"/>
              <a:t>Inhibition of EphB4-EphrinB2 angiogenic pathway (AMC 096, NCT02799485)</a:t>
            </a:r>
          </a:p>
          <a:p>
            <a:endParaRPr lang="en-US" sz="2200" dirty="0"/>
          </a:p>
        </p:txBody>
      </p:sp>
      <p:grpSp>
        <p:nvGrpSpPr>
          <p:cNvPr id="5" name="Group 4">
            <a:extLst>
              <a:ext uri="{FF2B5EF4-FFF2-40B4-BE49-F238E27FC236}">
                <a16:creationId xmlns:a16="http://schemas.microsoft.com/office/drawing/2014/main" id="{CDB03274-3C47-079E-AF1D-BC9CD974555A}"/>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31D881A2-ED8D-8D61-1B94-DA3F2A9928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8">
              <a:extLst>
                <a:ext uri="{FF2B5EF4-FFF2-40B4-BE49-F238E27FC236}">
                  <a16:creationId xmlns:a16="http://schemas.microsoft.com/office/drawing/2014/main" id="{3F16A27F-D88A-A7DC-ACC0-DC794691F62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1580811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F3D4F-C76F-AA96-1C15-4D72BD302B0E}"/>
              </a:ext>
            </a:extLst>
          </p:cNvPr>
          <p:cNvSpPr>
            <a:spLocks noGrp="1"/>
          </p:cNvSpPr>
          <p:nvPr>
            <p:ph type="title"/>
          </p:nvPr>
        </p:nvSpPr>
        <p:spPr>
          <a:xfrm>
            <a:off x="609759" y="228600"/>
            <a:ext cx="10872444" cy="1103313"/>
          </a:xfrm>
        </p:spPr>
        <p:txBody>
          <a:bodyPr/>
          <a:lstStyle/>
          <a:p>
            <a:r>
              <a:rPr lang="en-US" dirty="0"/>
              <a:t>HPV-Associated Anogenital Cancers and Neoplasms in Patients With HIV </a:t>
            </a:r>
          </a:p>
        </p:txBody>
      </p:sp>
      <p:sp>
        <p:nvSpPr>
          <p:cNvPr id="3" name="Content Placeholder 2">
            <a:extLst>
              <a:ext uri="{FF2B5EF4-FFF2-40B4-BE49-F238E27FC236}">
                <a16:creationId xmlns:a16="http://schemas.microsoft.com/office/drawing/2014/main" id="{F5918A03-25CC-3128-5BE8-16AB122006F3}"/>
              </a:ext>
            </a:extLst>
          </p:cNvPr>
          <p:cNvSpPr>
            <a:spLocks noGrp="1"/>
          </p:cNvSpPr>
          <p:nvPr>
            <p:ph idx="1"/>
          </p:nvPr>
        </p:nvSpPr>
        <p:spPr>
          <a:xfrm>
            <a:off x="604675" y="1524000"/>
            <a:ext cx="10877529" cy="4650686"/>
          </a:xfrm>
        </p:spPr>
        <p:txBody>
          <a:bodyPr/>
          <a:lstStyle/>
          <a:p>
            <a:r>
              <a:rPr lang="en-US" sz="2200" dirty="0"/>
              <a:t>Cervical dysplasia → cervical cancer*</a:t>
            </a:r>
          </a:p>
          <a:p>
            <a:r>
              <a:rPr lang="en-US" sz="2200" dirty="0"/>
              <a:t>Anal dysplasia → anal cancer			</a:t>
            </a:r>
          </a:p>
          <a:p>
            <a:r>
              <a:rPr lang="en-US" sz="2200" dirty="0"/>
              <a:t>Vulvar dysplasia/cancer</a:t>
            </a:r>
          </a:p>
          <a:p>
            <a:r>
              <a:rPr lang="en-US" sz="2200" dirty="0"/>
              <a:t>Vaginal dysplasia/cancer</a:t>
            </a:r>
          </a:p>
          <a:p>
            <a:r>
              <a:rPr lang="en-US" sz="2200" dirty="0"/>
              <a:t>Perianal Bowen disease</a:t>
            </a:r>
          </a:p>
          <a:p>
            <a:r>
              <a:rPr lang="en-US" sz="2200" dirty="0"/>
              <a:t>Penile cancer</a:t>
            </a:r>
          </a:p>
          <a:p>
            <a:r>
              <a:rPr lang="en-US" sz="2200" dirty="0"/>
              <a:t>High-risk HPV types associated with invasive cancer (eg, HPV 16, HPV 18)</a:t>
            </a:r>
          </a:p>
          <a:p>
            <a:r>
              <a:rPr lang="en-US" sz="2200" dirty="0"/>
              <a:t>High-risk HPV proteins are pathogenetic</a:t>
            </a:r>
          </a:p>
          <a:p>
            <a:r>
              <a:rPr lang="en-US" sz="2200" dirty="0"/>
              <a:t>Risks of viral persistence and tumor progression increase with lower CD4+ cell counts</a:t>
            </a:r>
          </a:p>
          <a:p>
            <a:endParaRPr lang="en-US" dirty="0"/>
          </a:p>
        </p:txBody>
      </p:sp>
      <p:grpSp>
        <p:nvGrpSpPr>
          <p:cNvPr id="5" name="Group 4">
            <a:extLst>
              <a:ext uri="{FF2B5EF4-FFF2-40B4-BE49-F238E27FC236}">
                <a16:creationId xmlns:a16="http://schemas.microsoft.com/office/drawing/2014/main" id="{EFE51887-7C9F-FF3E-821E-CAD417AD158A}"/>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D2F8D44A-F5B3-E5A4-15DA-F2BFD4675F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8">
              <a:extLst>
                <a:ext uri="{FF2B5EF4-FFF2-40B4-BE49-F238E27FC236}">
                  <a16:creationId xmlns:a16="http://schemas.microsoft.com/office/drawing/2014/main" id="{05A5A3FE-3532-B82C-D1D6-34E9BAEDE2E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Box 7">
            <a:extLst>
              <a:ext uri="{FF2B5EF4-FFF2-40B4-BE49-F238E27FC236}">
                <a16:creationId xmlns:a16="http://schemas.microsoft.com/office/drawing/2014/main" id="{1D1BC271-0196-CC17-732F-E3641979BE9A}"/>
              </a:ext>
            </a:extLst>
          </p:cNvPr>
          <p:cNvSpPr txBox="1"/>
          <p:nvPr/>
        </p:nvSpPr>
        <p:spPr bwMode="auto">
          <a:xfrm>
            <a:off x="709796" y="6110984"/>
            <a:ext cx="20362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*AIDS-defining condition.</a:t>
            </a:r>
          </a:p>
        </p:txBody>
      </p:sp>
    </p:spTree>
    <p:extLst>
      <p:ext uri="{BB962C8B-B14F-4D97-AF65-F5344CB8AC3E}">
        <p14:creationId xmlns:p14="http://schemas.microsoft.com/office/powerpoint/2010/main" val="38374400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etails are in the caption following the image">
            <a:extLst>
              <a:ext uri="{FF2B5EF4-FFF2-40B4-BE49-F238E27FC236}">
                <a16:creationId xmlns:a16="http://schemas.microsoft.com/office/drawing/2014/main" id="{9A228251-A4F1-5A9C-8109-116DFEBA2F7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7548" y="1421660"/>
            <a:ext cx="6687775" cy="493444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FB08135-B368-4D2D-B832-3C10CF2FE9E5}"/>
              </a:ext>
            </a:extLst>
          </p:cNvPr>
          <p:cNvSpPr>
            <a:spLocks noGrp="1"/>
          </p:cNvSpPr>
          <p:nvPr>
            <p:ph type="title"/>
          </p:nvPr>
        </p:nvSpPr>
        <p:spPr/>
        <p:txBody>
          <a:bodyPr/>
          <a:lstStyle/>
          <a:p>
            <a:r>
              <a:rPr lang="en-US" dirty="0"/>
              <a:t>Meta-analysis of Anal Cancer Incidence by Risk Group</a:t>
            </a:r>
          </a:p>
        </p:txBody>
      </p:sp>
      <p:sp>
        <p:nvSpPr>
          <p:cNvPr id="5" name="Text Box 11">
            <a:extLst>
              <a:ext uri="{FF2B5EF4-FFF2-40B4-BE49-F238E27FC236}">
                <a16:creationId xmlns:a16="http://schemas.microsoft.com/office/drawing/2014/main" id="{869EB605-A2FB-4AD0-4821-48568E90688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Clifford. Int J Cancer. 2021;148:38.</a:t>
            </a:r>
          </a:p>
        </p:txBody>
      </p:sp>
      <p:grpSp>
        <p:nvGrpSpPr>
          <p:cNvPr id="6" name="Group 5">
            <a:extLst>
              <a:ext uri="{FF2B5EF4-FFF2-40B4-BE49-F238E27FC236}">
                <a16:creationId xmlns:a16="http://schemas.microsoft.com/office/drawing/2014/main" id="{E55B6302-6AEA-5FF7-A751-C5E583E18C28}"/>
              </a:ext>
            </a:extLst>
          </p:cNvPr>
          <p:cNvGrpSpPr/>
          <p:nvPr/>
        </p:nvGrpSpPr>
        <p:grpSpPr>
          <a:xfrm>
            <a:off x="9392911" y="6207927"/>
            <a:ext cx="2488502" cy="454909"/>
            <a:chOff x="9392911" y="6207927"/>
            <a:chExt cx="2488502" cy="454909"/>
          </a:xfrm>
        </p:grpSpPr>
        <p:pic>
          <p:nvPicPr>
            <p:cNvPr id="7" name="Picture 6" descr="A picture containing text, ax, wheel&#10;&#10;Description automatically generated">
              <a:extLst>
                <a:ext uri="{FF2B5EF4-FFF2-40B4-BE49-F238E27FC236}">
                  <a16:creationId xmlns:a16="http://schemas.microsoft.com/office/drawing/2014/main" id="{C18FE838-5594-5F84-FB32-6C5A87B8FF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 name="Rectangle 8">
              <a:extLst>
                <a:ext uri="{FF2B5EF4-FFF2-40B4-BE49-F238E27FC236}">
                  <a16:creationId xmlns:a16="http://schemas.microsoft.com/office/drawing/2014/main" id="{9E8F649D-6F12-BF03-1923-72F4335C6A8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endParaRPr>
            </a:p>
          </p:txBody>
        </p:sp>
      </p:grpSp>
      <p:sp>
        <p:nvSpPr>
          <p:cNvPr id="11" name="TextBox 10">
            <a:extLst>
              <a:ext uri="{FF2B5EF4-FFF2-40B4-BE49-F238E27FC236}">
                <a16:creationId xmlns:a16="http://schemas.microsoft.com/office/drawing/2014/main" id="{9B6C8F0A-5135-6802-A888-0625B9B390C8}"/>
              </a:ext>
            </a:extLst>
          </p:cNvPr>
          <p:cNvSpPr txBox="1"/>
          <p:nvPr/>
        </p:nvSpPr>
        <p:spPr bwMode="auto">
          <a:xfrm>
            <a:off x="2971800" y="1143000"/>
            <a:ext cx="2305696" cy="369332"/>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Anal Cancer </a:t>
            </a:r>
            <a:r>
              <a:rPr lang="en-US" b="1" dirty="0">
                <a:solidFill>
                  <a:schemeClr val="accent3"/>
                </a:solidFill>
                <a:latin typeface="Calibri" panose="020F0502020204030204" pitchFamily="34" charset="0"/>
              </a:rPr>
              <a:t>Risk</a:t>
            </a:r>
            <a:r>
              <a:rPr lang="en-US" b="1" dirty="0">
                <a:solidFill>
                  <a:schemeClr val="bg1"/>
                </a:solidFill>
                <a:latin typeface="Calibri" panose="020F0502020204030204" pitchFamily="34" charset="0"/>
              </a:rPr>
              <a:t> Scale</a:t>
            </a:r>
          </a:p>
        </p:txBody>
      </p:sp>
      <p:sp>
        <p:nvSpPr>
          <p:cNvPr id="14" name="Content Placeholder 7">
            <a:extLst>
              <a:ext uri="{FF2B5EF4-FFF2-40B4-BE49-F238E27FC236}">
                <a16:creationId xmlns:a16="http://schemas.microsoft.com/office/drawing/2014/main" id="{0F4FDFE3-4328-B08A-9B81-455512D69C88}"/>
              </a:ext>
            </a:extLst>
          </p:cNvPr>
          <p:cNvSpPr txBox="1">
            <a:spLocks/>
          </p:cNvSpPr>
          <p:nvPr/>
        </p:nvSpPr>
        <p:spPr>
          <a:xfrm>
            <a:off x="7391400" y="1510730"/>
            <a:ext cx="4443414" cy="467946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600"/>
              </a:spcBef>
            </a:pPr>
            <a:r>
              <a:rPr lang="en-US" sz="2400" kern="0" dirty="0"/>
              <a:t>Anal cancer risk highest in   HIV+ MSM</a:t>
            </a:r>
          </a:p>
          <a:p>
            <a:pPr>
              <a:spcBef>
                <a:spcPts val="600"/>
              </a:spcBef>
            </a:pPr>
            <a:r>
              <a:rPr lang="en-US" sz="2400" kern="0" dirty="0"/>
              <a:t>Incidence rates (cases per 100,000 person-yr) in people with HIV:</a:t>
            </a:r>
          </a:p>
          <a:p>
            <a:pPr lvl="1">
              <a:spcBef>
                <a:spcPts val="600"/>
              </a:spcBef>
            </a:pPr>
            <a:r>
              <a:rPr lang="en-US" sz="2200" kern="0" dirty="0"/>
              <a:t>MSM: 85 (95% CI: 82-89)</a:t>
            </a:r>
          </a:p>
          <a:p>
            <a:pPr lvl="1">
              <a:spcBef>
                <a:spcPts val="600"/>
              </a:spcBef>
            </a:pPr>
            <a:r>
              <a:rPr lang="en-US" sz="2200" kern="0" dirty="0"/>
              <a:t>Other male: 32 (95% CI: 30-35)</a:t>
            </a:r>
          </a:p>
          <a:p>
            <a:pPr lvl="1">
              <a:spcBef>
                <a:spcPts val="600"/>
              </a:spcBef>
            </a:pPr>
            <a:r>
              <a:rPr lang="en-US" sz="2200" kern="0" dirty="0"/>
              <a:t>Female: 22 (95% CI: 19-24)</a:t>
            </a:r>
          </a:p>
          <a:p>
            <a:pPr>
              <a:spcBef>
                <a:spcPts val="600"/>
              </a:spcBef>
            </a:pPr>
            <a:r>
              <a:rPr lang="en-US" sz="2400" kern="0" dirty="0"/>
              <a:t>Increasing incidence of anal cancer in HIV+ MSM with   older age</a:t>
            </a:r>
          </a:p>
          <a:p>
            <a:pPr lvl="1">
              <a:spcBef>
                <a:spcPts val="600"/>
              </a:spcBef>
            </a:pPr>
            <a:endParaRPr lang="en-US" sz="2200" kern="0" dirty="0"/>
          </a:p>
          <a:p>
            <a:pPr lvl="1">
              <a:spcBef>
                <a:spcPts val="600"/>
              </a:spcBef>
            </a:pPr>
            <a:endParaRPr lang="en-US" sz="2200" kern="0" dirty="0"/>
          </a:p>
          <a:p>
            <a:pPr marL="457200" lvl="1" indent="0">
              <a:spcBef>
                <a:spcPts val="600"/>
              </a:spcBef>
              <a:buNone/>
            </a:pPr>
            <a:endParaRPr lang="en-US" sz="2200" kern="0" dirty="0"/>
          </a:p>
        </p:txBody>
      </p:sp>
    </p:spTree>
    <p:extLst>
      <p:ext uri="{BB962C8B-B14F-4D97-AF65-F5344CB8AC3E}">
        <p14:creationId xmlns:p14="http://schemas.microsoft.com/office/powerpoint/2010/main" val="15206772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1">
            <a:extLst>
              <a:ext uri="{FF2B5EF4-FFF2-40B4-BE49-F238E27FC236}">
                <a16:creationId xmlns:a16="http://schemas.microsoft.com/office/drawing/2014/main" id="{D00DC764-DCB8-EF8A-6FE3-4FB2E35F45C9}"/>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World Health Organization Databank</a:t>
            </a:r>
            <a:r>
              <a:rPr lang="en-US" altLang="en-US" sz="1200" dirty="0">
                <a:solidFill>
                  <a:schemeClr val="bg2"/>
                </a:solidFill>
                <a:latin typeface="Calibri" panose="020F0502020204030204" pitchFamily="34" charset="0"/>
              </a:rPr>
              <a:t> </a:t>
            </a:r>
            <a:r>
              <a:rPr lang="en-US" altLang="en-US" sz="1200" b="0" dirty="0">
                <a:solidFill>
                  <a:schemeClr val="bg2"/>
                </a:solidFill>
                <a:latin typeface="Calibri" panose="020F0502020204030204" pitchFamily="34" charset="0"/>
              </a:rPr>
              <a:t>November 2001.</a:t>
            </a:r>
          </a:p>
        </p:txBody>
      </p:sp>
      <p:grpSp>
        <p:nvGrpSpPr>
          <p:cNvPr id="9" name="Group 8">
            <a:extLst>
              <a:ext uri="{FF2B5EF4-FFF2-40B4-BE49-F238E27FC236}">
                <a16:creationId xmlns:a16="http://schemas.microsoft.com/office/drawing/2014/main" id="{B1602F69-9B93-D303-0E9D-5E649975554D}"/>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01E28E1F-1DFD-B255-63C9-BB489C4C3C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1E1E3E04-FD85-DEAF-8C46-C4E011181FC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 name="Title 2">
            <a:extLst>
              <a:ext uri="{FF2B5EF4-FFF2-40B4-BE49-F238E27FC236}">
                <a16:creationId xmlns:a16="http://schemas.microsoft.com/office/drawing/2014/main" id="{24F7DCBD-2660-3F98-F428-456C9B99CE10}"/>
              </a:ext>
            </a:extLst>
          </p:cNvPr>
          <p:cNvSpPr>
            <a:spLocks noGrp="1"/>
          </p:cNvSpPr>
          <p:nvPr>
            <p:ph type="title"/>
          </p:nvPr>
        </p:nvSpPr>
        <p:spPr/>
        <p:txBody>
          <a:bodyPr/>
          <a:lstStyle/>
          <a:p>
            <a:r>
              <a:rPr lang="en-US" dirty="0"/>
              <a:t>Cervical Cancer Mortality in US and UK </a:t>
            </a:r>
            <a:br>
              <a:rPr lang="en-US" dirty="0"/>
            </a:br>
            <a:r>
              <a:rPr lang="en-US" dirty="0"/>
              <a:t>Declined With Adoption of Screening (1950-2000)</a:t>
            </a:r>
          </a:p>
        </p:txBody>
      </p:sp>
      <p:grpSp>
        <p:nvGrpSpPr>
          <p:cNvPr id="202" name="Group 201">
            <a:extLst>
              <a:ext uri="{FF2B5EF4-FFF2-40B4-BE49-F238E27FC236}">
                <a16:creationId xmlns:a16="http://schemas.microsoft.com/office/drawing/2014/main" id="{10B70130-1D86-849F-833A-89ED486D15FF}"/>
              </a:ext>
            </a:extLst>
          </p:cNvPr>
          <p:cNvGrpSpPr/>
          <p:nvPr/>
        </p:nvGrpSpPr>
        <p:grpSpPr>
          <a:xfrm>
            <a:off x="1710778" y="1452146"/>
            <a:ext cx="8080922" cy="4986754"/>
            <a:chOff x="1710778" y="1337846"/>
            <a:chExt cx="8080922" cy="4986754"/>
          </a:xfrm>
        </p:grpSpPr>
        <p:grpSp>
          <p:nvGrpSpPr>
            <p:cNvPr id="106" name="Group 105">
              <a:extLst>
                <a:ext uri="{FF2B5EF4-FFF2-40B4-BE49-F238E27FC236}">
                  <a16:creationId xmlns:a16="http://schemas.microsoft.com/office/drawing/2014/main" id="{2C2F3A9C-87C2-9881-C74E-839D818EDBBD}"/>
                </a:ext>
              </a:extLst>
            </p:cNvPr>
            <p:cNvGrpSpPr/>
            <p:nvPr/>
          </p:nvGrpSpPr>
          <p:grpSpPr>
            <a:xfrm>
              <a:off x="2744026" y="2245151"/>
              <a:ext cx="6925824" cy="2569479"/>
              <a:chOff x="2744026" y="2530982"/>
              <a:chExt cx="6925824" cy="2569479"/>
            </a:xfrm>
          </p:grpSpPr>
          <p:sp>
            <p:nvSpPr>
              <p:cNvPr id="55" name="Freeform 54">
                <a:extLst>
                  <a:ext uri="{FF2B5EF4-FFF2-40B4-BE49-F238E27FC236}">
                    <a16:creationId xmlns:a16="http://schemas.microsoft.com/office/drawing/2014/main" id="{AF53AE13-1661-DC49-08D5-B68FD673FADD}"/>
                  </a:ext>
                </a:extLst>
              </p:cNvPr>
              <p:cNvSpPr/>
              <p:nvPr/>
            </p:nvSpPr>
            <p:spPr bwMode="auto">
              <a:xfrm>
                <a:off x="2786514" y="2560320"/>
                <a:ext cx="6843562" cy="2497756"/>
              </a:xfrm>
              <a:custGeom>
                <a:avLst/>
                <a:gdLst>
                  <a:gd name="connsiteX0" fmla="*/ 0 w 6843562"/>
                  <a:gd name="connsiteY0" fmla="*/ 0 h 2497756"/>
                  <a:gd name="connsiteX1" fmla="*/ 154004 w 6843562"/>
                  <a:gd name="connsiteY1" fmla="*/ 192505 h 2497756"/>
                  <a:gd name="connsiteX2" fmla="*/ 437949 w 6843562"/>
                  <a:gd name="connsiteY2" fmla="*/ 182880 h 2497756"/>
                  <a:gd name="connsiteX3" fmla="*/ 572703 w 6843562"/>
                  <a:gd name="connsiteY3" fmla="*/ 231006 h 2497756"/>
                  <a:gd name="connsiteX4" fmla="*/ 721894 w 6843562"/>
                  <a:gd name="connsiteY4" fmla="*/ 202131 h 2497756"/>
                  <a:gd name="connsiteX5" fmla="*/ 861461 w 6843562"/>
                  <a:gd name="connsiteY5" fmla="*/ 351322 h 2497756"/>
                  <a:gd name="connsiteX6" fmla="*/ 1010652 w 6843562"/>
                  <a:gd name="connsiteY6" fmla="*/ 385011 h 2497756"/>
                  <a:gd name="connsiteX7" fmla="*/ 1150219 w 6843562"/>
                  <a:gd name="connsiteY7" fmla="*/ 452387 h 2497756"/>
                  <a:gd name="connsiteX8" fmla="*/ 1280160 w 6843562"/>
                  <a:gd name="connsiteY8" fmla="*/ 587141 h 2497756"/>
                  <a:gd name="connsiteX9" fmla="*/ 1434164 w 6843562"/>
                  <a:gd name="connsiteY9" fmla="*/ 591954 h 2497756"/>
                  <a:gd name="connsiteX10" fmla="*/ 1573730 w 6843562"/>
                  <a:gd name="connsiteY10" fmla="*/ 635267 h 2497756"/>
                  <a:gd name="connsiteX11" fmla="*/ 1713297 w 6843562"/>
                  <a:gd name="connsiteY11" fmla="*/ 726707 h 2497756"/>
                  <a:gd name="connsiteX12" fmla="*/ 1852863 w 6843562"/>
                  <a:gd name="connsiteY12" fmla="*/ 789272 h 2497756"/>
                  <a:gd name="connsiteX13" fmla="*/ 2002054 w 6843562"/>
                  <a:gd name="connsiteY13" fmla="*/ 880712 h 2497756"/>
                  <a:gd name="connsiteX14" fmla="*/ 2146433 w 6843562"/>
                  <a:gd name="connsiteY14" fmla="*/ 909587 h 2497756"/>
                  <a:gd name="connsiteX15" fmla="*/ 2286000 w 6843562"/>
                  <a:gd name="connsiteY15" fmla="*/ 1087655 h 2497756"/>
                  <a:gd name="connsiteX16" fmla="*/ 2574758 w 6843562"/>
                  <a:gd name="connsiteY16" fmla="*/ 1299411 h 2497756"/>
                  <a:gd name="connsiteX17" fmla="*/ 2709511 w 6843562"/>
                  <a:gd name="connsiteY17" fmla="*/ 1366787 h 2497756"/>
                  <a:gd name="connsiteX18" fmla="*/ 2853890 w 6843562"/>
                  <a:gd name="connsiteY18" fmla="*/ 1515979 h 2497756"/>
                  <a:gd name="connsiteX19" fmla="*/ 3003082 w 6843562"/>
                  <a:gd name="connsiteY19" fmla="*/ 1525604 h 2497756"/>
                  <a:gd name="connsiteX20" fmla="*/ 3147461 w 6843562"/>
                  <a:gd name="connsiteY20" fmla="*/ 1612232 h 2497756"/>
                  <a:gd name="connsiteX21" fmla="*/ 3287027 w 6843562"/>
                  <a:gd name="connsiteY21" fmla="*/ 1732547 h 2497756"/>
                  <a:gd name="connsiteX22" fmla="*/ 3431406 w 6843562"/>
                  <a:gd name="connsiteY22" fmla="*/ 1761423 h 2497756"/>
                  <a:gd name="connsiteX23" fmla="*/ 3570972 w 6843562"/>
                  <a:gd name="connsiteY23" fmla="*/ 1915427 h 2497756"/>
                  <a:gd name="connsiteX24" fmla="*/ 3715351 w 6843562"/>
                  <a:gd name="connsiteY24" fmla="*/ 1953928 h 2497756"/>
                  <a:gd name="connsiteX25" fmla="*/ 3854918 w 6843562"/>
                  <a:gd name="connsiteY25" fmla="*/ 2050181 h 2497756"/>
                  <a:gd name="connsiteX26" fmla="*/ 3994484 w 6843562"/>
                  <a:gd name="connsiteY26" fmla="*/ 2074244 h 2497756"/>
                  <a:gd name="connsiteX27" fmla="*/ 4138863 w 6843562"/>
                  <a:gd name="connsiteY27" fmla="*/ 2136808 h 2497756"/>
                  <a:gd name="connsiteX28" fmla="*/ 4283242 w 6843562"/>
                  <a:gd name="connsiteY28" fmla="*/ 2151246 h 2497756"/>
                  <a:gd name="connsiteX29" fmla="*/ 4427621 w 6843562"/>
                  <a:gd name="connsiteY29" fmla="*/ 2199373 h 2497756"/>
                  <a:gd name="connsiteX30" fmla="*/ 4552749 w 6843562"/>
                  <a:gd name="connsiteY30" fmla="*/ 2257124 h 2497756"/>
                  <a:gd name="connsiteX31" fmla="*/ 4711566 w 6843562"/>
                  <a:gd name="connsiteY31" fmla="*/ 2247499 h 2497756"/>
                  <a:gd name="connsiteX32" fmla="*/ 4846320 w 6843562"/>
                  <a:gd name="connsiteY32" fmla="*/ 2295625 h 2497756"/>
                  <a:gd name="connsiteX33" fmla="*/ 5000324 w 6843562"/>
                  <a:gd name="connsiteY33" fmla="*/ 2319688 h 2497756"/>
                  <a:gd name="connsiteX34" fmla="*/ 5135078 w 6843562"/>
                  <a:gd name="connsiteY34" fmla="*/ 2310063 h 2497756"/>
                  <a:gd name="connsiteX35" fmla="*/ 5274644 w 6843562"/>
                  <a:gd name="connsiteY35" fmla="*/ 2363002 h 2497756"/>
                  <a:gd name="connsiteX36" fmla="*/ 5423835 w 6843562"/>
                  <a:gd name="connsiteY36" fmla="*/ 2363002 h 2497756"/>
                  <a:gd name="connsiteX37" fmla="*/ 5568214 w 6843562"/>
                  <a:gd name="connsiteY37" fmla="*/ 2367815 h 2497756"/>
                  <a:gd name="connsiteX38" fmla="*/ 5707781 w 6843562"/>
                  <a:gd name="connsiteY38" fmla="*/ 2334126 h 2497756"/>
                  <a:gd name="connsiteX39" fmla="*/ 5832909 w 6843562"/>
                  <a:gd name="connsiteY39" fmla="*/ 2382253 h 2497756"/>
                  <a:gd name="connsiteX40" fmla="*/ 5991726 w 6843562"/>
                  <a:gd name="connsiteY40" fmla="*/ 2377440 h 2497756"/>
                  <a:gd name="connsiteX41" fmla="*/ 6131292 w 6843562"/>
                  <a:gd name="connsiteY41" fmla="*/ 2396691 h 2497756"/>
                  <a:gd name="connsiteX42" fmla="*/ 6270859 w 6843562"/>
                  <a:gd name="connsiteY42" fmla="*/ 2396691 h 2497756"/>
                  <a:gd name="connsiteX43" fmla="*/ 6410425 w 6843562"/>
                  <a:gd name="connsiteY43" fmla="*/ 2440004 h 2497756"/>
                  <a:gd name="connsiteX44" fmla="*/ 6559617 w 6843562"/>
                  <a:gd name="connsiteY44" fmla="*/ 2425566 h 2497756"/>
                  <a:gd name="connsiteX45" fmla="*/ 6699183 w 6843562"/>
                  <a:gd name="connsiteY45" fmla="*/ 2444817 h 2497756"/>
                  <a:gd name="connsiteX46" fmla="*/ 6843562 w 6843562"/>
                  <a:gd name="connsiteY46" fmla="*/ 2497756 h 2497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843562" h="2497756">
                    <a:moveTo>
                      <a:pt x="0" y="0"/>
                    </a:moveTo>
                    <a:lnTo>
                      <a:pt x="154004" y="192505"/>
                    </a:lnTo>
                    <a:lnTo>
                      <a:pt x="437949" y="182880"/>
                    </a:lnTo>
                    <a:lnTo>
                      <a:pt x="572703" y="231006"/>
                    </a:lnTo>
                    <a:lnTo>
                      <a:pt x="721894" y="202131"/>
                    </a:lnTo>
                    <a:lnTo>
                      <a:pt x="861461" y="351322"/>
                    </a:lnTo>
                    <a:lnTo>
                      <a:pt x="1010652" y="385011"/>
                    </a:lnTo>
                    <a:lnTo>
                      <a:pt x="1150219" y="452387"/>
                    </a:lnTo>
                    <a:lnTo>
                      <a:pt x="1280160" y="587141"/>
                    </a:lnTo>
                    <a:lnTo>
                      <a:pt x="1434164" y="591954"/>
                    </a:lnTo>
                    <a:lnTo>
                      <a:pt x="1573730" y="635267"/>
                    </a:lnTo>
                    <a:lnTo>
                      <a:pt x="1713297" y="726707"/>
                    </a:lnTo>
                    <a:lnTo>
                      <a:pt x="1852863" y="789272"/>
                    </a:lnTo>
                    <a:lnTo>
                      <a:pt x="2002054" y="880712"/>
                    </a:lnTo>
                    <a:lnTo>
                      <a:pt x="2146433" y="909587"/>
                    </a:lnTo>
                    <a:lnTo>
                      <a:pt x="2286000" y="1087655"/>
                    </a:lnTo>
                    <a:lnTo>
                      <a:pt x="2574758" y="1299411"/>
                    </a:lnTo>
                    <a:lnTo>
                      <a:pt x="2709511" y="1366787"/>
                    </a:lnTo>
                    <a:lnTo>
                      <a:pt x="2853890" y="1515979"/>
                    </a:lnTo>
                    <a:lnTo>
                      <a:pt x="3003082" y="1525604"/>
                    </a:lnTo>
                    <a:lnTo>
                      <a:pt x="3147461" y="1612232"/>
                    </a:lnTo>
                    <a:lnTo>
                      <a:pt x="3287027" y="1732547"/>
                    </a:lnTo>
                    <a:lnTo>
                      <a:pt x="3431406" y="1761423"/>
                    </a:lnTo>
                    <a:lnTo>
                      <a:pt x="3570972" y="1915427"/>
                    </a:lnTo>
                    <a:lnTo>
                      <a:pt x="3715351" y="1953928"/>
                    </a:lnTo>
                    <a:lnTo>
                      <a:pt x="3854918" y="2050181"/>
                    </a:lnTo>
                    <a:lnTo>
                      <a:pt x="3994484" y="2074244"/>
                    </a:lnTo>
                    <a:lnTo>
                      <a:pt x="4138863" y="2136808"/>
                    </a:lnTo>
                    <a:lnTo>
                      <a:pt x="4283242" y="2151246"/>
                    </a:lnTo>
                    <a:lnTo>
                      <a:pt x="4427621" y="2199373"/>
                    </a:lnTo>
                    <a:lnTo>
                      <a:pt x="4552749" y="2257124"/>
                    </a:lnTo>
                    <a:lnTo>
                      <a:pt x="4711566" y="2247499"/>
                    </a:lnTo>
                    <a:lnTo>
                      <a:pt x="4846320" y="2295625"/>
                    </a:lnTo>
                    <a:lnTo>
                      <a:pt x="5000324" y="2319688"/>
                    </a:lnTo>
                    <a:lnTo>
                      <a:pt x="5135078" y="2310063"/>
                    </a:lnTo>
                    <a:lnTo>
                      <a:pt x="5274644" y="2363002"/>
                    </a:lnTo>
                    <a:lnTo>
                      <a:pt x="5423835" y="2363002"/>
                    </a:lnTo>
                    <a:lnTo>
                      <a:pt x="5568214" y="2367815"/>
                    </a:lnTo>
                    <a:lnTo>
                      <a:pt x="5707781" y="2334126"/>
                    </a:lnTo>
                    <a:lnTo>
                      <a:pt x="5832909" y="2382253"/>
                    </a:lnTo>
                    <a:lnTo>
                      <a:pt x="5991726" y="2377440"/>
                    </a:lnTo>
                    <a:lnTo>
                      <a:pt x="6131292" y="2396691"/>
                    </a:lnTo>
                    <a:lnTo>
                      <a:pt x="6270859" y="2396691"/>
                    </a:lnTo>
                    <a:lnTo>
                      <a:pt x="6410425" y="2440004"/>
                    </a:lnTo>
                    <a:lnTo>
                      <a:pt x="6559617" y="2425566"/>
                    </a:lnTo>
                    <a:lnTo>
                      <a:pt x="6699183" y="2444817"/>
                    </a:lnTo>
                    <a:lnTo>
                      <a:pt x="6843562" y="2497756"/>
                    </a:lnTo>
                  </a:path>
                </a:pathLst>
              </a:custGeom>
              <a:noFill/>
              <a:ln w="28575">
                <a:solidFill>
                  <a:srgbClr val="015873"/>
                </a:solidFill>
                <a:miter lim="800000"/>
                <a:headEnd/>
                <a:tailEnd/>
              </a:ln>
            </p:spPr>
            <p:txBody>
              <a:bodyPr rtlCol="0" anchor="ctr"/>
              <a:lstStyle/>
              <a:p>
                <a:pPr algn="ctr"/>
                <a:endParaRPr lang="en-US" dirty="0"/>
              </a:p>
            </p:txBody>
          </p:sp>
          <p:sp>
            <p:nvSpPr>
              <p:cNvPr id="56" name="Rectangle 55">
                <a:extLst>
                  <a:ext uri="{FF2B5EF4-FFF2-40B4-BE49-F238E27FC236}">
                    <a16:creationId xmlns:a16="http://schemas.microsoft.com/office/drawing/2014/main" id="{42F58BB0-DE57-43E0-E450-4340C507554A}"/>
                  </a:ext>
                </a:extLst>
              </p:cNvPr>
              <p:cNvSpPr/>
              <p:nvPr/>
            </p:nvSpPr>
            <p:spPr bwMode="auto">
              <a:xfrm rot="18967308">
                <a:off x="2744026" y="2530982"/>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1D4EF975-A75D-502C-EF7C-84918CE0D0FC}"/>
                  </a:ext>
                </a:extLst>
              </p:cNvPr>
              <p:cNvSpPr/>
              <p:nvPr/>
            </p:nvSpPr>
            <p:spPr bwMode="auto">
              <a:xfrm rot="18967308">
                <a:off x="2888650" y="2702287"/>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97ABB957-6F94-1A5F-E0DF-871C01E4AA35}"/>
                  </a:ext>
                </a:extLst>
              </p:cNvPr>
              <p:cNvSpPr/>
              <p:nvPr/>
            </p:nvSpPr>
            <p:spPr bwMode="auto">
              <a:xfrm rot="18967308">
                <a:off x="3038163" y="2700259"/>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862E166B-7A29-784E-CA88-D49B11AFB182}"/>
                  </a:ext>
                </a:extLst>
              </p:cNvPr>
              <p:cNvSpPr/>
              <p:nvPr/>
            </p:nvSpPr>
            <p:spPr bwMode="auto">
              <a:xfrm rot="18967308">
                <a:off x="3187675" y="2700259"/>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1541725E-8C34-30E1-8797-A893C223B43C}"/>
                  </a:ext>
                </a:extLst>
              </p:cNvPr>
              <p:cNvSpPr/>
              <p:nvPr/>
            </p:nvSpPr>
            <p:spPr bwMode="auto">
              <a:xfrm rot="18967308">
                <a:off x="3321934" y="2734078"/>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01E1664C-FD95-0042-05CD-459A81C28067}"/>
                  </a:ext>
                </a:extLst>
              </p:cNvPr>
              <p:cNvSpPr/>
              <p:nvPr/>
            </p:nvSpPr>
            <p:spPr bwMode="auto">
              <a:xfrm rot="18967308">
                <a:off x="3473284" y="2734077"/>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09176657-2C44-3A99-13B9-839ED2E10F64}"/>
                  </a:ext>
                </a:extLst>
              </p:cNvPr>
              <p:cNvSpPr/>
              <p:nvPr/>
            </p:nvSpPr>
            <p:spPr bwMode="auto">
              <a:xfrm rot="18967308">
                <a:off x="3591427" y="2863435"/>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B07AAEA5-3B21-63AD-643E-2D0C85E3B81E}"/>
                  </a:ext>
                </a:extLst>
              </p:cNvPr>
              <p:cNvSpPr/>
              <p:nvPr/>
            </p:nvSpPr>
            <p:spPr bwMode="auto">
              <a:xfrm rot="18967308">
                <a:off x="3752180" y="2903355"/>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2A0B8097-4F56-328D-99A2-EE8DF3C116F3}"/>
                  </a:ext>
                </a:extLst>
              </p:cNvPr>
              <p:cNvSpPr/>
              <p:nvPr/>
            </p:nvSpPr>
            <p:spPr bwMode="auto">
              <a:xfrm rot="18967308">
                <a:off x="3888481" y="2966748"/>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4A8918C0-2AD3-048C-34FD-67DB0E9C3BD9}"/>
                  </a:ext>
                </a:extLst>
              </p:cNvPr>
              <p:cNvSpPr/>
              <p:nvPr/>
            </p:nvSpPr>
            <p:spPr bwMode="auto">
              <a:xfrm rot="18967308">
                <a:off x="4016807" y="3107842"/>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A182116B-65CC-132F-EFE5-BDB858025292}"/>
                  </a:ext>
                </a:extLst>
              </p:cNvPr>
              <p:cNvSpPr/>
              <p:nvPr/>
            </p:nvSpPr>
            <p:spPr bwMode="auto">
              <a:xfrm rot="18967308">
                <a:off x="4175256" y="3110097"/>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D9E0E9F6-2710-2F9F-A318-217B1FD14EB9}"/>
                  </a:ext>
                </a:extLst>
              </p:cNvPr>
              <p:cNvSpPr/>
              <p:nvPr/>
            </p:nvSpPr>
            <p:spPr bwMode="auto">
              <a:xfrm rot="18967308">
                <a:off x="4318907" y="3155100"/>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28AF80DA-63DF-7BED-BA76-4D3FA001C049}"/>
                  </a:ext>
                </a:extLst>
              </p:cNvPr>
              <p:cNvSpPr/>
              <p:nvPr/>
            </p:nvSpPr>
            <p:spPr bwMode="auto">
              <a:xfrm rot="18967308">
                <a:off x="4466097" y="3236646"/>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FBD04198-9897-C4A8-5E95-DE98F0657E95}"/>
                  </a:ext>
                </a:extLst>
              </p:cNvPr>
              <p:cNvSpPr/>
              <p:nvPr/>
            </p:nvSpPr>
            <p:spPr bwMode="auto">
              <a:xfrm rot="18967308">
                <a:off x="4606874" y="3311644"/>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59E32662-410E-6956-E511-FDB2327EBC80}"/>
                  </a:ext>
                </a:extLst>
              </p:cNvPr>
              <p:cNvSpPr/>
              <p:nvPr/>
            </p:nvSpPr>
            <p:spPr bwMode="auto">
              <a:xfrm rot="18967308">
                <a:off x="4884551" y="3420431"/>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88C12424-BAF9-019B-A761-8F619740A69A}"/>
                  </a:ext>
                </a:extLst>
              </p:cNvPr>
              <p:cNvSpPr/>
              <p:nvPr/>
            </p:nvSpPr>
            <p:spPr bwMode="auto">
              <a:xfrm rot="18967308">
                <a:off x="5040849" y="3603354"/>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6837BED6-0413-2B08-BCA8-F63F8C113E1C}"/>
                  </a:ext>
                </a:extLst>
              </p:cNvPr>
              <p:cNvSpPr/>
              <p:nvPr/>
            </p:nvSpPr>
            <p:spPr bwMode="auto">
              <a:xfrm rot="18967308">
                <a:off x="4747650" y="3393404"/>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7E45F034-3BA6-CB71-6F0F-53045DE12E40}"/>
                  </a:ext>
                </a:extLst>
              </p:cNvPr>
              <p:cNvSpPr/>
              <p:nvPr/>
            </p:nvSpPr>
            <p:spPr bwMode="auto">
              <a:xfrm rot="18967308">
                <a:off x="5310291" y="3810545"/>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8A7ABCB4-79A9-9D2C-0EF7-ED4E7903A2BC}"/>
                  </a:ext>
                </a:extLst>
              </p:cNvPr>
              <p:cNvSpPr/>
              <p:nvPr/>
            </p:nvSpPr>
            <p:spPr bwMode="auto">
              <a:xfrm rot="18967308">
                <a:off x="5454244" y="3882652"/>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A27E1B10-1D73-4890-07FB-5D5D2581DD64}"/>
                  </a:ext>
                </a:extLst>
              </p:cNvPr>
              <p:cNvSpPr/>
              <p:nvPr/>
            </p:nvSpPr>
            <p:spPr bwMode="auto">
              <a:xfrm rot="18967308">
                <a:off x="6021363" y="4240049"/>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948271AA-B2EF-7194-EAAA-8DED0018FA59}"/>
                  </a:ext>
                </a:extLst>
              </p:cNvPr>
              <p:cNvSpPr/>
              <p:nvPr/>
            </p:nvSpPr>
            <p:spPr bwMode="auto">
              <a:xfrm rot="18967308">
                <a:off x="5164505" y="3702006"/>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E820B200-589C-64A8-A586-F7A7211D9D18}"/>
                  </a:ext>
                </a:extLst>
              </p:cNvPr>
              <p:cNvSpPr/>
              <p:nvPr/>
            </p:nvSpPr>
            <p:spPr bwMode="auto">
              <a:xfrm rot="18967308">
                <a:off x="5736494" y="4045172"/>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A85E7440-3A75-5C86-3180-5C130F8CB92E}"/>
                  </a:ext>
                </a:extLst>
              </p:cNvPr>
              <p:cNvSpPr/>
              <p:nvPr/>
            </p:nvSpPr>
            <p:spPr bwMode="auto">
              <a:xfrm rot="18967308">
                <a:off x="5877372" y="4131224"/>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4F472084-F7B8-5AF8-F278-0C772BC8DD13}"/>
                  </a:ext>
                </a:extLst>
              </p:cNvPr>
              <p:cNvSpPr/>
              <p:nvPr/>
            </p:nvSpPr>
            <p:spPr bwMode="auto">
              <a:xfrm rot="18967308">
                <a:off x="5585942" y="4015165"/>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264906DD-F524-7DB0-31C3-8BE3325BEAA6}"/>
                  </a:ext>
                </a:extLst>
              </p:cNvPr>
              <p:cNvSpPr/>
              <p:nvPr/>
            </p:nvSpPr>
            <p:spPr bwMode="auto">
              <a:xfrm rot="18967308">
                <a:off x="6302965" y="4424489"/>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F5417DE1-56EF-18C1-7924-20C363E90F2E}"/>
                  </a:ext>
                </a:extLst>
              </p:cNvPr>
              <p:cNvSpPr/>
              <p:nvPr/>
            </p:nvSpPr>
            <p:spPr bwMode="auto">
              <a:xfrm rot="18967308">
                <a:off x="6167138" y="4280489"/>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4342707A-1D91-3099-1289-14B649C38626}"/>
                  </a:ext>
                </a:extLst>
              </p:cNvPr>
              <p:cNvSpPr/>
              <p:nvPr/>
            </p:nvSpPr>
            <p:spPr bwMode="auto">
              <a:xfrm rot="18967308">
                <a:off x="6735620" y="4594687"/>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F4C956EB-B528-3782-CF6D-BDCEB5A341AD}"/>
                  </a:ext>
                </a:extLst>
              </p:cNvPr>
              <p:cNvSpPr/>
              <p:nvPr/>
            </p:nvSpPr>
            <p:spPr bwMode="auto">
              <a:xfrm rot="18967308">
                <a:off x="6883605" y="4648111"/>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DFB20220-3B54-7D5C-9D96-7310ECAB398F}"/>
                  </a:ext>
                </a:extLst>
              </p:cNvPr>
              <p:cNvSpPr/>
              <p:nvPr/>
            </p:nvSpPr>
            <p:spPr bwMode="auto">
              <a:xfrm rot="18967308">
                <a:off x="6587634" y="4565516"/>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67991FB3-41D4-17A9-7BEB-A0233B3D5BDA}"/>
                  </a:ext>
                </a:extLst>
              </p:cNvPr>
              <p:cNvSpPr/>
              <p:nvPr/>
            </p:nvSpPr>
            <p:spPr bwMode="auto">
              <a:xfrm rot="18967308">
                <a:off x="8022306" y="4865702"/>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B1B10B84-47FB-31F8-71CF-77F0428CA48C}"/>
                  </a:ext>
                </a:extLst>
              </p:cNvPr>
              <p:cNvSpPr/>
              <p:nvPr/>
            </p:nvSpPr>
            <p:spPr bwMode="auto">
              <a:xfrm rot="18967308">
                <a:off x="8446486" y="4865701"/>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312BF123-9FBD-F28F-0BF4-CBE0D2868F0D}"/>
                  </a:ext>
                </a:extLst>
              </p:cNvPr>
              <p:cNvSpPr/>
              <p:nvPr/>
            </p:nvSpPr>
            <p:spPr bwMode="auto">
              <a:xfrm rot="18967308">
                <a:off x="8161234" y="4883381"/>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F3690068-C90D-AF40-EC09-F73D64794EB3}"/>
                  </a:ext>
                </a:extLst>
              </p:cNvPr>
              <p:cNvSpPr/>
              <p:nvPr/>
            </p:nvSpPr>
            <p:spPr bwMode="auto">
              <a:xfrm rot="18967308">
                <a:off x="6455365" y="4476081"/>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DD7576B3-D1FA-F466-4B85-5BC1331A12A9}"/>
                  </a:ext>
                </a:extLst>
              </p:cNvPr>
              <p:cNvSpPr/>
              <p:nvPr/>
            </p:nvSpPr>
            <p:spPr bwMode="auto">
              <a:xfrm rot="18967308">
                <a:off x="8313633" y="4883916"/>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B9C6609D-633F-4A2E-0C8E-151F79A54181}"/>
                  </a:ext>
                </a:extLst>
              </p:cNvPr>
              <p:cNvSpPr/>
              <p:nvPr/>
            </p:nvSpPr>
            <p:spPr bwMode="auto">
              <a:xfrm rot="18967308">
                <a:off x="7167924" y="4719026"/>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03985F86-CF83-FEB8-B29F-78A4DE1E1CFE}"/>
                  </a:ext>
                </a:extLst>
              </p:cNvPr>
              <p:cNvSpPr/>
              <p:nvPr/>
            </p:nvSpPr>
            <p:spPr bwMode="auto">
              <a:xfrm rot="18967308">
                <a:off x="7597161" y="4805557"/>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24E232A5-BDF9-2F04-4159-ACA8B9D535E0}"/>
                  </a:ext>
                </a:extLst>
              </p:cNvPr>
              <p:cNvSpPr/>
              <p:nvPr/>
            </p:nvSpPr>
            <p:spPr bwMode="auto">
              <a:xfrm rot="18967308">
                <a:off x="8579337" y="4883381"/>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4C036CD5-F04B-232E-271C-F428A94B311C}"/>
                  </a:ext>
                </a:extLst>
              </p:cNvPr>
              <p:cNvSpPr/>
              <p:nvPr/>
            </p:nvSpPr>
            <p:spPr bwMode="auto">
              <a:xfrm rot="18967308">
                <a:off x="9020639" y="4908705"/>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92B0581B-FEA1-9385-28E2-A8634A69378B}"/>
                  </a:ext>
                </a:extLst>
              </p:cNvPr>
              <p:cNvSpPr/>
              <p:nvPr/>
            </p:nvSpPr>
            <p:spPr bwMode="auto">
              <a:xfrm rot="18967308">
                <a:off x="7875135" y="4832412"/>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979452B2-6A76-4B99-A2D1-4DAA4FCE4270}"/>
                  </a:ext>
                </a:extLst>
              </p:cNvPr>
              <p:cNvSpPr/>
              <p:nvPr/>
            </p:nvSpPr>
            <p:spPr bwMode="auto">
              <a:xfrm rot="18967308">
                <a:off x="7028088" y="4679983"/>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9545592E-E8E9-ACB9-5A16-3583FA1D4C2E}"/>
                  </a:ext>
                </a:extLst>
              </p:cNvPr>
              <p:cNvSpPr/>
              <p:nvPr/>
            </p:nvSpPr>
            <p:spPr bwMode="auto">
              <a:xfrm rot="18967308">
                <a:off x="8726578" y="4890263"/>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147A5B00-4374-5B1E-ACC4-9E437424E921}"/>
                  </a:ext>
                </a:extLst>
              </p:cNvPr>
              <p:cNvSpPr/>
              <p:nvPr/>
            </p:nvSpPr>
            <p:spPr bwMode="auto">
              <a:xfrm rot="18967308">
                <a:off x="7736207" y="4837106"/>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2EE7411D-23E7-28A5-6A7F-B5B4941DDC24}"/>
                  </a:ext>
                </a:extLst>
              </p:cNvPr>
              <p:cNvSpPr/>
              <p:nvPr/>
            </p:nvSpPr>
            <p:spPr bwMode="auto">
              <a:xfrm rot="18967308">
                <a:off x="7457325" y="4769624"/>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8543F97C-2800-6165-516A-5B8605BF35BB}"/>
                  </a:ext>
                </a:extLst>
              </p:cNvPr>
              <p:cNvSpPr/>
              <p:nvPr/>
            </p:nvSpPr>
            <p:spPr bwMode="auto">
              <a:xfrm rot="18967308">
                <a:off x="9157698" y="4946167"/>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8491B546-F008-5554-9E31-9AB226B763FA}"/>
                  </a:ext>
                </a:extLst>
              </p:cNvPr>
              <p:cNvSpPr/>
              <p:nvPr/>
            </p:nvSpPr>
            <p:spPr bwMode="auto">
              <a:xfrm rot="18967308">
                <a:off x="8870665" y="4905629"/>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74A784BD-E1C6-3DE4-643C-FBBB64EE1939}"/>
                  </a:ext>
                </a:extLst>
              </p:cNvPr>
              <p:cNvSpPr/>
              <p:nvPr/>
            </p:nvSpPr>
            <p:spPr bwMode="auto">
              <a:xfrm rot="18967308">
                <a:off x="7299058" y="4769625"/>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CF2C4315-5CCB-210B-054B-207111AEFF33}"/>
                  </a:ext>
                </a:extLst>
              </p:cNvPr>
              <p:cNvSpPr/>
              <p:nvPr/>
            </p:nvSpPr>
            <p:spPr bwMode="auto">
              <a:xfrm rot="18967308">
                <a:off x="9454522" y="4965860"/>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1408BB38-AD82-7759-5A02-B6C0917FBB16}"/>
                  </a:ext>
                </a:extLst>
              </p:cNvPr>
              <p:cNvSpPr/>
              <p:nvPr/>
            </p:nvSpPr>
            <p:spPr bwMode="auto">
              <a:xfrm rot="18967308">
                <a:off x="9581039" y="5011650"/>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E9D5FDF4-E24F-B252-CFE8-240DDD31B9D7}"/>
                  </a:ext>
                </a:extLst>
              </p:cNvPr>
              <p:cNvSpPr/>
              <p:nvPr/>
            </p:nvSpPr>
            <p:spPr bwMode="auto">
              <a:xfrm rot="18967308">
                <a:off x="9310266" y="4950737"/>
                <a:ext cx="88811" cy="88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7" name="Text Box 6">
              <a:extLst>
                <a:ext uri="{FF2B5EF4-FFF2-40B4-BE49-F238E27FC236}">
                  <a16:creationId xmlns:a16="http://schemas.microsoft.com/office/drawing/2014/main" id="{C0E0E2CA-F8C4-1205-4D6E-EDF9A16A38B7}"/>
                </a:ext>
              </a:extLst>
            </p:cNvPr>
            <p:cNvSpPr txBox="1">
              <a:spLocks noChangeArrowheads="1"/>
            </p:cNvSpPr>
            <p:nvPr/>
          </p:nvSpPr>
          <p:spPr bwMode="auto">
            <a:xfrm rot="16200000">
              <a:off x="142844" y="3339503"/>
              <a:ext cx="3505200" cy="369332"/>
            </a:xfrm>
            <a:prstGeom prst="rect">
              <a:avLst/>
            </a:prstGeom>
            <a:noFill/>
            <a:ln w="9525">
              <a:noFill/>
              <a:miter lim="800000"/>
              <a:headEnd/>
              <a:tailEnd/>
            </a:ln>
          </p:spPr>
          <p:txBody>
            <a:bodyPr>
              <a:prstTxWarp prst="textNoShape">
                <a:avLst/>
              </a:prstTxWarp>
              <a:spAutoFit/>
            </a:bodyPr>
            <a:lstStyle/>
            <a:p>
              <a:pPr algn="ctr">
                <a:spcBef>
                  <a:spcPct val="50000"/>
                </a:spcBef>
              </a:pPr>
              <a:r>
                <a:rPr lang="en-US" b="1" dirty="0">
                  <a:solidFill>
                    <a:prstClr val="black"/>
                  </a:solidFill>
                  <a:latin typeface="Calibri" panose="020F0502020204030204" pitchFamily="34" charset="0"/>
                  <a:cs typeface="Calibri" panose="020F0502020204030204" pitchFamily="34" charset="0"/>
                </a:rPr>
                <a:t>ASR, Age 20+ (per 100,000)</a:t>
              </a:r>
            </a:p>
          </p:txBody>
        </p:sp>
        <p:sp>
          <p:nvSpPr>
            <p:cNvPr id="4" name="TextBox 3">
              <a:extLst>
                <a:ext uri="{FF2B5EF4-FFF2-40B4-BE49-F238E27FC236}">
                  <a16:creationId xmlns:a16="http://schemas.microsoft.com/office/drawing/2014/main" id="{0F2E56DA-64B6-0950-3909-111582E6E4C7}"/>
                </a:ext>
              </a:extLst>
            </p:cNvPr>
            <p:cNvSpPr txBox="1"/>
            <p:nvPr/>
          </p:nvSpPr>
          <p:spPr bwMode="auto">
            <a:xfrm>
              <a:off x="5864124" y="5955268"/>
              <a:ext cx="37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Yr</a:t>
              </a:r>
            </a:p>
          </p:txBody>
        </p:sp>
        <p:grpSp>
          <p:nvGrpSpPr>
            <p:cNvPr id="105" name="Group 104">
              <a:extLst>
                <a:ext uri="{FF2B5EF4-FFF2-40B4-BE49-F238E27FC236}">
                  <a16:creationId xmlns:a16="http://schemas.microsoft.com/office/drawing/2014/main" id="{82E50605-F2FB-3BEE-DD85-4B6E5E85F37D}"/>
                </a:ext>
              </a:extLst>
            </p:cNvPr>
            <p:cNvGrpSpPr/>
            <p:nvPr/>
          </p:nvGrpSpPr>
          <p:grpSpPr>
            <a:xfrm>
              <a:off x="4105275" y="2063229"/>
              <a:ext cx="5686425" cy="3222491"/>
              <a:chOff x="4105275" y="2349060"/>
              <a:chExt cx="5686425" cy="3222491"/>
            </a:xfrm>
          </p:grpSpPr>
          <p:sp>
            <p:nvSpPr>
              <p:cNvPr id="13" name="Text Box 7">
                <a:extLst>
                  <a:ext uri="{FF2B5EF4-FFF2-40B4-BE49-F238E27FC236}">
                    <a16:creationId xmlns:a16="http://schemas.microsoft.com/office/drawing/2014/main" id="{3D0DD8CA-5858-3039-4FB7-03AAD827E762}"/>
                  </a:ext>
                </a:extLst>
              </p:cNvPr>
              <p:cNvSpPr txBox="1">
                <a:spLocks noChangeArrowheads="1"/>
              </p:cNvSpPr>
              <p:nvPr/>
            </p:nvSpPr>
            <p:spPr bwMode="auto">
              <a:xfrm>
                <a:off x="4105275" y="2349060"/>
                <a:ext cx="1447800" cy="52322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400" b="1" dirty="0">
                    <a:solidFill>
                      <a:schemeClr val="bg1"/>
                    </a:solidFill>
                    <a:latin typeface="Calibri" panose="020F0502020204030204" pitchFamily="34" charset="0"/>
                    <a:cs typeface="Calibri" panose="020F0502020204030204" pitchFamily="34" charset="0"/>
                  </a:rPr>
                  <a:t>US 50% Pap</a:t>
                </a:r>
                <a:br>
                  <a:rPr lang="en-US" sz="1400" b="1" dirty="0">
                    <a:solidFill>
                      <a:schemeClr val="bg1"/>
                    </a:solidFill>
                    <a:latin typeface="Calibri" panose="020F0502020204030204" pitchFamily="34" charset="0"/>
                    <a:cs typeface="Calibri" panose="020F0502020204030204" pitchFamily="34" charset="0"/>
                  </a:rPr>
                </a:br>
                <a:r>
                  <a:rPr lang="en-US" sz="1400" b="1" dirty="0">
                    <a:solidFill>
                      <a:schemeClr val="bg1"/>
                    </a:solidFill>
                    <a:latin typeface="Calibri" panose="020F0502020204030204" pitchFamily="34" charset="0"/>
                    <a:cs typeface="Calibri" panose="020F0502020204030204" pitchFamily="34" charset="0"/>
                  </a:rPr>
                  <a:t>coverage</a:t>
                </a:r>
              </a:p>
            </p:txBody>
          </p:sp>
          <p:sp>
            <p:nvSpPr>
              <p:cNvPr id="14" name="Line 8">
                <a:extLst>
                  <a:ext uri="{FF2B5EF4-FFF2-40B4-BE49-F238E27FC236}">
                    <a16:creationId xmlns:a16="http://schemas.microsoft.com/office/drawing/2014/main" id="{81B2A3C7-AAB6-E3C0-2C7F-C1AB9B64E389}"/>
                  </a:ext>
                </a:extLst>
              </p:cNvPr>
              <p:cNvSpPr>
                <a:spLocks noChangeShapeType="1"/>
              </p:cNvSpPr>
              <p:nvPr/>
            </p:nvSpPr>
            <p:spPr bwMode="auto">
              <a:xfrm flipH="1">
                <a:off x="4799176" y="2876631"/>
                <a:ext cx="1424" cy="457200"/>
              </a:xfrm>
              <a:prstGeom prst="line">
                <a:avLst/>
              </a:prstGeom>
              <a:noFill/>
              <a:ln w="28575">
                <a:solidFill>
                  <a:schemeClr val="bg1"/>
                </a:solidFill>
                <a:round/>
                <a:headEnd/>
                <a:tailEnd type="triangle" w="med" len="med"/>
              </a:ln>
            </p:spPr>
            <p:txBody>
              <a:bodyPr>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5" name="Text Box 9">
                <a:extLst>
                  <a:ext uri="{FF2B5EF4-FFF2-40B4-BE49-F238E27FC236}">
                    <a16:creationId xmlns:a16="http://schemas.microsoft.com/office/drawing/2014/main" id="{6DED143B-4379-CCD2-A7A7-F2920E1A1EBC}"/>
                  </a:ext>
                </a:extLst>
              </p:cNvPr>
              <p:cNvSpPr txBox="1">
                <a:spLocks noChangeArrowheads="1"/>
              </p:cNvSpPr>
              <p:nvPr/>
            </p:nvSpPr>
            <p:spPr bwMode="auto">
              <a:xfrm>
                <a:off x="5800558" y="5048331"/>
                <a:ext cx="1143000" cy="52322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400" b="1" dirty="0">
                    <a:solidFill>
                      <a:schemeClr val="bg1"/>
                    </a:solidFill>
                    <a:latin typeface="Calibri" panose="020F0502020204030204" pitchFamily="34" charset="0"/>
                    <a:cs typeface="Calibri" panose="020F0502020204030204" pitchFamily="34" charset="0"/>
                  </a:rPr>
                  <a:t>US 80% Pap coverage</a:t>
                </a:r>
              </a:p>
            </p:txBody>
          </p:sp>
          <p:sp>
            <p:nvSpPr>
              <p:cNvPr id="16" name="Line 10">
                <a:extLst>
                  <a:ext uri="{FF2B5EF4-FFF2-40B4-BE49-F238E27FC236}">
                    <a16:creationId xmlns:a16="http://schemas.microsoft.com/office/drawing/2014/main" id="{9B0992EC-379F-7905-562C-2FF2768E1CFF}"/>
                  </a:ext>
                </a:extLst>
              </p:cNvPr>
              <p:cNvSpPr>
                <a:spLocks noChangeShapeType="1"/>
              </p:cNvSpPr>
              <p:nvPr/>
            </p:nvSpPr>
            <p:spPr bwMode="auto">
              <a:xfrm flipH="1" flipV="1">
                <a:off x="6343650" y="4560651"/>
                <a:ext cx="1424" cy="457200"/>
              </a:xfrm>
              <a:prstGeom prst="line">
                <a:avLst/>
              </a:prstGeom>
              <a:noFill/>
              <a:ln w="28575">
                <a:solidFill>
                  <a:schemeClr val="bg1"/>
                </a:solidFill>
                <a:round/>
                <a:headEnd/>
                <a:tailEnd type="triangle" w="med" len="med"/>
              </a:ln>
            </p:spPr>
            <p:txBody>
              <a:bodyPr>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Text Box 11">
                <a:extLst>
                  <a:ext uri="{FF2B5EF4-FFF2-40B4-BE49-F238E27FC236}">
                    <a16:creationId xmlns:a16="http://schemas.microsoft.com/office/drawing/2014/main" id="{01FCDF8B-C96F-BEA2-FE38-FE9AD04D6F08}"/>
                  </a:ext>
                </a:extLst>
              </p:cNvPr>
              <p:cNvSpPr txBox="1">
                <a:spLocks noChangeArrowheads="1"/>
              </p:cNvSpPr>
              <p:nvPr/>
            </p:nvSpPr>
            <p:spPr bwMode="auto">
              <a:xfrm>
                <a:off x="7581900" y="3104254"/>
                <a:ext cx="1219200" cy="52322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400" b="1" dirty="0">
                    <a:solidFill>
                      <a:schemeClr val="bg1"/>
                    </a:solidFill>
                    <a:latin typeface="Calibri" panose="020F0502020204030204" pitchFamily="34" charset="0"/>
                    <a:cs typeface="Calibri" panose="020F0502020204030204" pitchFamily="34" charset="0"/>
                  </a:rPr>
                  <a:t>UK 50% Pap coverage</a:t>
                </a:r>
              </a:p>
            </p:txBody>
          </p:sp>
          <p:sp>
            <p:nvSpPr>
              <p:cNvPr id="18" name="Line 12">
                <a:extLst>
                  <a:ext uri="{FF2B5EF4-FFF2-40B4-BE49-F238E27FC236}">
                    <a16:creationId xmlns:a16="http://schemas.microsoft.com/office/drawing/2014/main" id="{1F3A67F3-A836-2800-0D3F-A078D373756E}"/>
                  </a:ext>
                </a:extLst>
              </p:cNvPr>
              <p:cNvSpPr>
                <a:spLocks noChangeShapeType="1"/>
              </p:cNvSpPr>
              <p:nvPr/>
            </p:nvSpPr>
            <p:spPr bwMode="auto">
              <a:xfrm>
                <a:off x="8195466" y="3600531"/>
                <a:ext cx="1424" cy="457200"/>
              </a:xfrm>
              <a:prstGeom prst="line">
                <a:avLst/>
              </a:prstGeom>
              <a:noFill/>
              <a:ln w="28575">
                <a:solidFill>
                  <a:schemeClr val="bg1"/>
                </a:solidFill>
                <a:round/>
                <a:headEnd/>
                <a:tailEnd type="triangle" w="med" len="med"/>
              </a:ln>
            </p:spPr>
            <p:txBody>
              <a:bodyPr>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9" name="Text Box 13">
                <a:extLst>
                  <a:ext uri="{FF2B5EF4-FFF2-40B4-BE49-F238E27FC236}">
                    <a16:creationId xmlns:a16="http://schemas.microsoft.com/office/drawing/2014/main" id="{68C47FC9-AE8E-BA32-D38F-6897AFD16C02}"/>
                  </a:ext>
                </a:extLst>
              </p:cNvPr>
              <p:cNvSpPr txBox="1">
                <a:spLocks noChangeArrowheads="1"/>
              </p:cNvSpPr>
              <p:nvPr/>
            </p:nvSpPr>
            <p:spPr bwMode="auto">
              <a:xfrm>
                <a:off x="8572500" y="3618861"/>
                <a:ext cx="1219200" cy="52322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400" b="1" dirty="0">
                    <a:solidFill>
                      <a:schemeClr val="bg1"/>
                    </a:solidFill>
                    <a:latin typeface="Calibri" panose="020F0502020204030204" pitchFamily="34" charset="0"/>
                    <a:cs typeface="Calibri" panose="020F0502020204030204" pitchFamily="34" charset="0"/>
                  </a:rPr>
                  <a:t>UK 80% Pap coverage</a:t>
                </a:r>
              </a:p>
            </p:txBody>
          </p:sp>
          <p:sp>
            <p:nvSpPr>
              <p:cNvPr id="20" name="Line 14">
                <a:extLst>
                  <a:ext uri="{FF2B5EF4-FFF2-40B4-BE49-F238E27FC236}">
                    <a16:creationId xmlns:a16="http://schemas.microsoft.com/office/drawing/2014/main" id="{A11834AD-0E08-7CC2-7C65-4A5D7A3C08FF}"/>
                  </a:ext>
                </a:extLst>
              </p:cNvPr>
              <p:cNvSpPr>
                <a:spLocks noChangeShapeType="1"/>
              </p:cNvSpPr>
              <p:nvPr/>
            </p:nvSpPr>
            <p:spPr bwMode="auto">
              <a:xfrm>
                <a:off x="9179252" y="4172031"/>
                <a:ext cx="1424" cy="457200"/>
              </a:xfrm>
              <a:prstGeom prst="line">
                <a:avLst/>
              </a:prstGeom>
              <a:noFill/>
              <a:ln w="28575">
                <a:solidFill>
                  <a:schemeClr val="bg1"/>
                </a:solidFill>
                <a:round/>
                <a:headEnd/>
                <a:tailEnd type="triangle" w="med" len="med"/>
              </a:ln>
            </p:spPr>
            <p:txBody>
              <a:bodyPr>
                <a:prstTxWarp prst="textNoShape">
                  <a:avLst/>
                </a:prstTxWarp>
              </a:bodyPr>
              <a:lstStyle/>
              <a:p>
                <a:endParaRPr lang="en-US" dirty="0">
                  <a:solidFill>
                    <a:schemeClr val="bg1"/>
                  </a:solidFill>
                  <a:latin typeface="Calibri" panose="020F0502020204030204" pitchFamily="34" charset="0"/>
                  <a:cs typeface="Calibri" panose="020F0502020204030204" pitchFamily="34" charset="0"/>
                </a:endParaRPr>
              </a:p>
            </p:txBody>
          </p:sp>
        </p:grpSp>
        <p:grpSp>
          <p:nvGrpSpPr>
            <p:cNvPr id="37" name="Group 36">
              <a:extLst>
                <a:ext uri="{FF2B5EF4-FFF2-40B4-BE49-F238E27FC236}">
                  <a16:creationId xmlns:a16="http://schemas.microsoft.com/office/drawing/2014/main" id="{3F7AEDB9-4C77-545F-3185-F36FBF9271B4}"/>
                </a:ext>
              </a:extLst>
            </p:cNvPr>
            <p:cNvGrpSpPr/>
            <p:nvPr/>
          </p:nvGrpSpPr>
          <p:grpSpPr>
            <a:xfrm>
              <a:off x="2080352" y="1337846"/>
              <a:ext cx="548548" cy="4303392"/>
              <a:chOff x="1600200" y="1623677"/>
              <a:chExt cx="548548" cy="4303392"/>
            </a:xfrm>
          </p:grpSpPr>
          <p:sp>
            <p:nvSpPr>
              <p:cNvPr id="6" name="TextBox 5">
                <a:extLst>
                  <a:ext uri="{FF2B5EF4-FFF2-40B4-BE49-F238E27FC236}">
                    <a16:creationId xmlns:a16="http://schemas.microsoft.com/office/drawing/2014/main" id="{0FD85910-D484-5481-614F-C6D7DE1232F2}"/>
                  </a:ext>
                </a:extLst>
              </p:cNvPr>
              <p:cNvSpPr txBox="1"/>
              <p:nvPr/>
            </p:nvSpPr>
            <p:spPr bwMode="auto">
              <a:xfrm>
                <a:off x="1600200" y="1623677"/>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20.0</a:t>
                </a:r>
              </a:p>
            </p:txBody>
          </p:sp>
          <p:sp>
            <p:nvSpPr>
              <p:cNvPr id="21" name="TextBox 20">
                <a:extLst>
                  <a:ext uri="{FF2B5EF4-FFF2-40B4-BE49-F238E27FC236}">
                    <a16:creationId xmlns:a16="http://schemas.microsoft.com/office/drawing/2014/main" id="{2B093974-06D4-AE52-20A0-4766400AC4DE}"/>
                  </a:ext>
                </a:extLst>
              </p:cNvPr>
              <p:cNvSpPr txBox="1"/>
              <p:nvPr/>
            </p:nvSpPr>
            <p:spPr bwMode="auto">
              <a:xfrm>
                <a:off x="1600200" y="2640202"/>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15.0</a:t>
                </a:r>
              </a:p>
            </p:txBody>
          </p:sp>
          <p:sp>
            <p:nvSpPr>
              <p:cNvPr id="22" name="TextBox 21">
                <a:extLst>
                  <a:ext uri="{FF2B5EF4-FFF2-40B4-BE49-F238E27FC236}">
                    <a16:creationId xmlns:a16="http://schemas.microsoft.com/office/drawing/2014/main" id="{24F6766A-D105-9686-FC03-1048FFDDCA68}"/>
                  </a:ext>
                </a:extLst>
              </p:cNvPr>
              <p:cNvSpPr txBox="1"/>
              <p:nvPr/>
            </p:nvSpPr>
            <p:spPr bwMode="auto">
              <a:xfrm>
                <a:off x="1600200" y="3622973"/>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3" name="TextBox 22">
                <a:extLst>
                  <a:ext uri="{FF2B5EF4-FFF2-40B4-BE49-F238E27FC236}">
                    <a16:creationId xmlns:a16="http://schemas.microsoft.com/office/drawing/2014/main" id="{14211A79-A6A7-A8E7-37A9-40B070533FD8}"/>
                  </a:ext>
                </a:extLst>
              </p:cNvPr>
              <p:cNvSpPr txBox="1"/>
              <p:nvPr/>
            </p:nvSpPr>
            <p:spPr bwMode="auto">
              <a:xfrm>
                <a:off x="1704396" y="4605744"/>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24" name="TextBox 23">
                <a:extLst>
                  <a:ext uri="{FF2B5EF4-FFF2-40B4-BE49-F238E27FC236}">
                    <a16:creationId xmlns:a16="http://schemas.microsoft.com/office/drawing/2014/main" id="{4C4BAD30-6EC5-218A-BC1D-DAF0A3A1AC34}"/>
                  </a:ext>
                </a:extLst>
              </p:cNvPr>
              <p:cNvSpPr txBox="1"/>
              <p:nvPr/>
            </p:nvSpPr>
            <p:spPr bwMode="auto">
              <a:xfrm>
                <a:off x="1704396" y="5588515"/>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0.0</a:t>
                </a:r>
              </a:p>
            </p:txBody>
          </p:sp>
        </p:grpSp>
        <p:sp>
          <p:nvSpPr>
            <p:cNvPr id="27" name="TextBox 26">
              <a:extLst>
                <a:ext uri="{FF2B5EF4-FFF2-40B4-BE49-F238E27FC236}">
                  <a16:creationId xmlns:a16="http://schemas.microsoft.com/office/drawing/2014/main" id="{983D7A5F-EC80-8B89-3310-98481D9A4B23}"/>
                </a:ext>
              </a:extLst>
            </p:cNvPr>
            <p:cNvSpPr txBox="1"/>
            <p:nvPr/>
          </p:nvSpPr>
          <p:spPr bwMode="auto">
            <a:xfrm>
              <a:off x="2484653" y="5657769"/>
              <a:ext cx="6014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1950</a:t>
              </a:r>
              <a:endParaRPr lang="en-US" sz="1600" b="0" dirty="0">
                <a:solidFill>
                  <a:schemeClr val="bg1"/>
                </a:solidFill>
                <a:latin typeface="Calibri" panose="020F0502020204030204" pitchFamily="34" charset="0"/>
              </a:endParaRPr>
            </a:p>
          </p:txBody>
        </p:sp>
        <p:sp>
          <p:nvSpPr>
            <p:cNvPr id="28" name="TextBox 27">
              <a:extLst>
                <a:ext uri="{FF2B5EF4-FFF2-40B4-BE49-F238E27FC236}">
                  <a16:creationId xmlns:a16="http://schemas.microsoft.com/office/drawing/2014/main" id="{47C7D023-DCC5-183C-7ED1-5C61F8EBE1D7}"/>
                </a:ext>
              </a:extLst>
            </p:cNvPr>
            <p:cNvSpPr txBox="1"/>
            <p:nvPr/>
          </p:nvSpPr>
          <p:spPr bwMode="auto">
            <a:xfrm>
              <a:off x="3199180" y="5657769"/>
              <a:ext cx="6014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1955</a:t>
              </a:r>
              <a:endParaRPr lang="en-US" sz="1600" b="0" dirty="0">
                <a:solidFill>
                  <a:schemeClr val="bg1"/>
                </a:solidFill>
                <a:latin typeface="Calibri" panose="020F0502020204030204" pitchFamily="34" charset="0"/>
              </a:endParaRPr>
            </a:p>
          </p:txBody>
        </p:sp>
        <p:sp>
          <p:nvSpPr>
            <p:cNvPr id="29" name="TextBox 28">
              <a:extLst>
                <a:ext uri="{FF2B5EF4-FFF2-40B4-BE49-F238E27FC236}">
                  <a16:creationId xmlns:a16="http://schemas.microsoft.com/office/drawing/2014/main" id="{59EAC692-927D-471B-149E-A53028DCEF46}"/>
                </a:ext>
              </a:extLst>
            </p:cNvPr>
            <p:cNvSpPr txBox="1"/>
            <p:nvPr/>
          </p:nvSpPr>
          <p:spPr bwMode="auto">
            <a:xfrm>
              <a:off x="3913707" y="5657769"/>
              <a:ext cx="6014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1960</a:t>
              </a:r>
              <a:endParaRPr lang="en-US" sz="1600" b="0" dirty="0">
                <a:solidFill>
                  <a:schemeClr val="bg1"/>
                </a:solidFill>
                <a:latin typeface="Calibri" panose="020F0502020204030204" pitchFamily="34" charset="0"/>
              </a:endParaRPr>
            </a:p>
          </p:txBody>
        </p:sp>
        <p:sp>
          <p:nvSpPr>
            <p:cNvPr id="30" name="TextBox 29">
              <a:extLst>
                <a:ext uri="{FF2B5EF4-FFF2-40B4-BE49-F238E27FC236}">
                  <a16:creationId xmlns:a16="http://schemas.microsoft.com/office/drawing/2014/main" id="{E8BECD90-0708-6CB3-E9B5-22F8FA7F6269}"/>
                </a:ext>
              </a:extLst>
            </p:cNvPr>
            <p:cNvSpPr txBox="1"/>
            <p:nvPr/>
          </p:nvSpPr>
          <p:spPr bwMode="auto">
            <a:xfrm>
              <a:off x="4628234" y="5657769"/>
              <a:ext cx="6014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1965</a:t>
              </a:r>
              <a:endParaRPr lang="en-US" sz="1600" b="0" dirty="0">
                <a:solidFill>
                  <a:schemeClr val="bg1"/>
                </a:solidFill>
                <a:latin typeface="Calibri" panose="020F0502020204030204" pitchFamily="34" charset="0"/>
              </a:endParaRPr>
            </a:p>
          </p:txBody>
        </p:sp>
        <p:sp>
          <p:nvSpPr>
            <p:cNvPr id="31" name="TextBox 30">
              <a:extLst>
                <a:ext uri="{FF2B5EF4-FFF2-40B4-BE49-F238E27FC236}">
                  <a16:creationId xmlns:a16="http://schemas.microsoft.com/office/drawing/2014/main" id="{F97B16EA-2ECC-0643-650A-7C68C37598EE}"/>
                </a:ext>
              </a:extLst>
            </p:cNvPr>
            <p:cNvSpPr txBox="1"/>
            <p:nvPr/>
          </p:nvSpPr>
          <p:spPr bwMode="auto">
            <a:xfrm>
              <a:off x="5342761" y="5657769"/>
              <a:ext cx="6014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1970</a:t>
              </a:r>
              <a:endParaRPr lang="en-US" sz="1600" b="0" dirty="0">
                <a:solidFill>
                  <a:schemeClr val="bg1"/>
                </a:solidFill>
                <a:latin typeface="Calibri" panose="020F0502020204030204" pitchFamily="34" charset="0"/>
              </a:endParaRPr>
            </a:p>
          </p:txBody>
        </p:sp>
        <p:sp>
          <p:nvSpPr>
            <p:cNvPr id="32" name="TextBox 31">
              <a:extLst>
                <a:ext uri="{FF2B5EF4-FFF2-40B4-BE49-F238E27FC236}">
                  <a16:creationId xmlns:a16="http://schemas.microsoft.com/office/drawing/2014/main" id="{73506815-9BB3-9A3C-9B65-8D70F5EFCBFA}"/>
                </a:ext>
              </a:extLst>
            </p:cNvPr>
            <p:cNvSpPr txBox="1"/>
            <p:nvPr/>
          </p:nvSpPr>
          <p:spPr bwMode="auto">
            <a:xfrm>
              <a:off x="6771815" y="5657769"/>
              <a:ext cx="6014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1980</a:t>
              </a:r>
              <a:endParaRPr lang="en-US" sz="1600" b="0" dirty="0">
                <a:solidFill>
                  <a:schemeClr val="bg1"/>
                </a:solidFill>
                <a:latin typeface="Calibri" panose="020F0502020204030204" pitchFamily="34" charset="0"/>
              </a:endParaRPr>
            </a:p>
          </p:txBody>
        </p:sp>
        <p:sp>
          <p:nvSpPr>
            <p:cNvPr id="33" name="TextBox 32">
              <a:extLst>
                <a:ext uri="{FF2B5EF4-FFF2-40B4-BE49-F238E27FC236}">
                  <a16:creationId xmlns:a16="http://schemas.microsoft.com/office/drawing/2014/main" id="{F4360021-0019-7664-EE0B-B5FAD6D60756}"/>
                </a:ext>
              </a:extLst>
            </p:cNvPr>
            <p:cNvSpPr txBox="1"/>
            <p:nvPr/>
          </p:nvSpPr>
          <p:spPr bwMode="auto">
            <a:xfrm>
              <a:off x="7486342" y="5657769"/>
              <a:ext cx="6014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1985</a:t>
              </a:r>
              <a:endParaRPr lang="en-US" sz="1600" b="0" dirty="0">
                <a:solidFill>
                  <a:schemeClr val="bg1"/>
                </a:solidFill>
                <a:latin typeface="Calibri" panose="020F0502020204030204" pitchFamily="34" charset="0"/>
              </a:endParaRPr>
            </a:p>
          </p:txBody>
        </p:sp>
        <p:sp>
          <p:nvSpPr>
            <p:cNvPr id="34" name="TextBox 33">
              <a:extLst>
                <a:ext uri="{FF2B5EF4-FFF2-40B4-BE49-F238E27FC236}">
                  <a16:creationId xmlns:a16="http://schemas.microsoft.com/office/drawing/2014/main" id="{4A0C52A4-B917-47A3-6A32-EBCA39A2947E}"/>
                </a:ext>
              </a:extLst>
            </p:cNvPr>
            <p:cNvSpPr txBox="1"/>
            <p:nvPr/>
          </p:nvSpPr>
          <p:spPr bwMode="auto">
            <a:xfrm>
              <a:off x="8200869" y="5657769"/>
              <a:ext cx="6014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1990</a:t>
              </a:r>
              <a:endParaRPr lang="en-US" sz="1600" b="0" dirty="0">
                <a:solidFill>
                  <a:schemeClr val="bg1"/>
                </a:solidFill>
                <a:latin typeface="Calibri" panose="020F0502020204030204" pitchFamily="34" charset="0"/>
              </a:endParaRPr>
            </a:p>
          </p:txBody>
        </p:sp>
        <p:sp>
          <p:nvSpPr>
            <p:cNvPr id="35" name="TextBox 34">
              <a:extLst>
                <a:ext uri="{FF2B5EF4-FFF2-40B4-BE49-F238E27FC236}">
                  <a16:creationId xmlns:a16="http://schemas.microsoft.com/office/drawing/2014/main" id="{78E447AA-2271-9142-0FEB-1BBC0A1CF115}"/>
                </a:ext>
              </a:extLst>
            </p:cNvPr>
            <p:cNvSpPr txBox="1"/>
            <p:nvPr/>
          </p:nvSpPr>
          <p:spPr bwMode="auto">
            <a:xfrm>
              <a:off x="8915400" y="5657769"/>
              <a:ext cx="6014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1995</a:t>
              </a:r>
              <a:endParaRPr lang="en-US" sz="1600" b="0" dirty="0">
                <a:solidFill>
                  <a:schemeClr val="bg1"/>
                </a:solidFill>
                <a:latin typeface="Calibri" panose="020F0502020204030204" pitchFamily="34" charset="0"/>
              </a:endParaRPr>
            </a:p>
          </p:txBody>
        </p:sp>
        <p:sp>
          <p:nvSpPr>
            <p:cNvPr id="36" name="Freeform 35">
              <a:extLst>
                <a:ext uri="{FF2B5EF4-FFF2-40B4-BE49-F238E27FC236}">
                  <a16:creationId xmlns:a16="http://schemas.microsoft.com/office/drawing/2014/main" id="{90BBBCA7-6DC2-F5A3-34A5-224B7AE1A4AA}"/>
                </a:ext>
              </a:extLst>
            </p:cNvPr>
            <p:cNvSpPr/>
            <p:nvPr/>
          </p:nvSpPr>
          <p:spPr bwMode="auto">
            <a:xfrm>
              <a:off x="2717032" y="1504870"/>
              <a:ext cx="6960367" cy="3986308"/>
            </a:xfrm>
            <a:custGeom>
              <a:avLst/>
              <a:gdLst>
                <a:gd name="connsiteX0" fmla="*/ 0 w 6707688"/>
                <a:gd name="connsiteY0" fmla="*/ 0 h 3726493"/>
                <a:gd name="connsiteX1" fmla="*/ 0 w 6707688"/>
                <a:gd name="connsiteY1" fmla="*/ 3726493 h 3726493"/>
                <a:gd name="connsiteX2" fmla="*/ 6707688 w 6707688"/>
                <a:gd name="connsiteY2" fmla="*/ 3726493 h 3726493"/>
              </a:gdLst>
              <a:ahLst/>
              <a:cxnLst>
                <a:cxn ang="0">
                  <a:pos x="connsiteX0" y="connsiteY0"/>
                </a:cxn>
                <a:cxn ang="0">
                  <a:pos x="connsiteX1" y="connsiteY1"/>
                </a:cxn>
                <a:cxn ang="0">
                  <a:pos x="connsiteX2" y="connsiteY2"/>
                </a:cxn>
              </a:cxnLst>
              <a:rect l="l" t="t" r="r" b="b"/>
              <a:pathLst>
                <a:path w="6707688" h="3726493">
                  <a:moveTo>
                    <a:pt x="0" y="0"/>
                  </a:moveTo>
                  <a:lnTo>
                    <a:pt x="0" y="3726493"/>
                  </a:lnTo>
                  <a:lnTo>
                    <a:pt x="6707688" y="3726493"/>
                  </a:lnTo>
                </a:path>
              </a:pathLst>
            </a:custGeom>
            <a:noFill/>
            <a:ln w="28575">
              <a:solidFill>
                <a:schemeClr val="bg1"/>
              </a:solidFill>
              <a:miter lim="800000"/>
              <a:headEnd/>
              <a:tailEnd/>
            </a:ln>
          </p:spPr>
          <p:txBody>
            <a:bodyPr rtlCol="0" anchor="ctr"/>
            <a:lstStyle/>
            <a:p>
              <a:pPr algn="ctr"/>
              <a:endParaRPr lang="en-US" dirty="0"/>
            </a:p>
          </p:txBody>
        </p:sp>
        <p:sp>
          <p:nvSpPr>
            <p:cNvPr id="38" name="TextBox 37">
              <a:extLst>
                <a:ext uri="{FF2B5EF4-FFF2-40B4-BE49-F238E27FC236}">
                  <a16:creationId xmlns:a16="http://schemas.microsoft.com/office/drawing/2014/main" id="{48170A92-DA8E-0798-B613-C2E20D1EE093}"/>
                </a:ext>
              </a:extLst>
            </p:cNvPr>
            <p:cNvSpPr txBox="1"/>
            <p:nvPr/>
          </p:nvSpPr>
          <p:spPr bwMode="auto">
            <a:xfrm>
              <a:off x="6057288" y="5657769"/>
              <a:ext cx="6014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1975</a:t>
              </a:r>
              <a:endParaRPr lang="en-US" sz="1600" b="0" dirty="0">
                <a:solidFill>
                  <a:schemeClr val="bg1"/>
                </a:solidFill>
                <a:latin typeface="Calibri" panose="020F0502020204030204" pitchFamily="34" charset="0"/>
              </a:endParaRPr>
            </a:p>
          </p:txBody>
        </p:sp>
        <p:grpSp>
          <p:nvGrpSpPr>
            <p:cNvPr id="49" name="Group 48">
              <a:extLst>
                <a:ext uri="{FF2B5EF4-FFF2-40B4-BE49-F238E27FC236}">
                  <a16:creationId xmlns:a16="http://schemas.microsoft.com/office/drawing/2014/main" id="{34685E77-5969-5C11-E383-12542891E7EA}"/>
                </a:ext>
              </a:extLst>
            </p:cNvPr>
            <p:cNvGrpSpPr/>
            <p:nvPr/>
          </p:nvGrpSpPr>
          <p:grpSpPr>
            <a:xfrm>
              <a:off x="2781300" y="5491178"/>
              <a:ext cx="6410357" cy="118872"/>
              <a:chOff x="2781300" y="5777009"/>
              <a:chExt cx="6410357" cy="118872"/>
            </a:xfrm>
          </p:grpSpPr>
          <p:cxnSp>
            <p:nvCxnSpPr>
              <p:cNvPr id="5" name="Straight Connector 4">
                <a:extLst>
                  <a:ext uri="{FF2B5EF4-FFF2-40B4-BE49-F238E27FC236}">
                    <a16:creationId xmlns:a16="http://schemas.microsoft.com/office/drawing/2014/main" id="{EF39F05C-B72E-2172-DEE6-05823C5E0CEA}"/>
                  </a:ext>
                </a:extLst>
              </p:cNvPr>
              <p:cNvCxnSpPr>
                <a:cxnSpLocks/>
              </p:cNvCxnSpPr>
              <p:nvPr/>
            </p:nvCxnSpPr>
            <p:spPr bwMode="auto">
              <a:xfrm>
                <a:off x="3493562" y="5777009"/>
                <a:ext cx="0" cy="118872"/>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0E657C49-0DAC-0ACE-045D-3027FD0EAF9C}"/>
                  </a:ext>
                </a:extLst>
              </p:cNvPr>
              <p:cNvCxnSpPr>
                <a:cxnSpLocks/>
              </p:cNvCxnSpPr>
              <p:nvPr/>
            </p:nvCxnSpPr>
            <p:spPr bwMode="auto">
              <a:xfrm>
                <a:off x="2781300" y="5777009"/>
                <a:ext cx="0" cy="118872"/>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4CE7C98B-6AF2-3A72-F7AA-5C7784C8D6BA}"/>
                  </a:ext>
                </a:extLst>
              </p:cNvPr>
              <p:cNvCxnSpPr>
                <a:cxnSpLocks/>
              </p:cNvCxnSpPr>
              <p:nvPr/>
            </p:nvCxnSpPr>
            <p:spPr bwMode="auto">
              <a:xfrm>
                <a:off x="4205824" y="5777009"/>
                <a:ext cx="0" cy="118872"/>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CE8321A-D6E7-9AE3-F74D-6937B37DBA5A}"/>
                  </a:ext>
                </a:extLst>
              </p:cNvPr>
              <p:cNvCxnSpPr>
                <a:cxnSpLocks/>
              </p:cNvCxnSpPr>
              <p:nvPr/>
            </p:nvCxnSpPr>
            <p:spPr bwMode="auto">
              <a:xfrm>
                <a:off x="5630348" y="5777009"/>
                <a:ext cx="0" cy="118872"/>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C4D6D4E9-CD47-BFC4-16EB-1895D9574DF2}"/>
                  </a:ext>
                </a:extLst>
              </p:cNvPr>
              <p:cNvCxnSpPr>
                <a:cxnSpLocks/>
              </p:cNvCxnSpPr>
              <p:nvPr/>
            </p:nvCxnSpPr>
            <p:spPr bwMode="auto">
              <a:xfrm>
                <a:off x="4918086" y="5777009"/>
                <a:ext cx="0" cy="118872"/>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4AA276F8-53C1-8A8C-30D9-2DE92EB33DA2}"/>
                  </a:ext>
                </a:extLst>
              </p:cNvPr>
              <p:cNvCxnSpPr>
                <a:cxnSpLocks/>
              </p:cNvCxnSpPr>
              <p:nvPr/>
            </p:nvCxnSpPr>
            <p:spPr bwMode="auto">
              <a:xfrm>
                <a:off x="6342610" y="5777009"/>
                <a:ext cx="0" cy="118872"/>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05C80C82-235D-088E-3649-8E9DC9D40CC2}"/>
                  </a:ext>
                </a:extLst>
              </p:cNvPr>
              <p:cNvCxnSpPr>
                <a:cxnSpLocks/>
              </p:cNvCxnSpPr>
              <p:nvPr/>
            </p:nvCxnSpPr>
            <p:spPr bwMode="auto">
              <a:xfrm>
                <a:off x="7767134" y="5777009"/>
                <a:ext cx="0" cy="118872"/>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FD321D15-C8C7-3726-6543-213D270725A4}"/>
                  </a:ext>
                </a:extLst>
              </p:cNvPr>
              <p:cNvCxnSpPr>
                <a:cxnSpLocks/>
              </p:cNvCxnSpPr>
              <p:nvPr/>
            </p:nvCxnSpPr>
            <p:spPr bwMode="auto">
              <a:xfrm>
                <a:off x="7054872" y="5777009"/>
                <a:ext cx="0" cy="118872"/>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7B679BFC-B2AF-3018-FB20-53E16A13CF57}"/>
                  </a:ext>
                </a:extLst>
              </p:cNvPr>
              <p:cNvCxnSpPr>
                <a:cxnSpLocks/>
              </p:cNvCxnSpPr>
              <p:nvPr/>
            </p:nvCxnSpPr>
            <p:spPr bwMode="auto">
              <a:xfrm>
                <a:off x="8479396" y="5777009"/>
                <a:ext cx="0" cy="118872"/>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DCDD11B8-1D1B-F443-0D22-D7FB971B3CD5}"/>
                  </a:ext>
                </a:extLst>
              </p:cNvPr>
              <p:cNvCxnSpPr>
                <a:cxnSpLocks/>
              </p:cNvCxnSpPr>
              <p:nvPr/>
            </p:nvCxnSpPr>
            <p:spPr bwMode="auto">
              <a:xfrm>
                <a:off x="9191657" y="5777009"/>
                <a:ext cx="0" cy="118872"/>
              </a:xfrm>
              <a:prstGeom prst="line">
                <a:avLst/>
              </a:prstGeom>
              <a:noFill/>
              <a:ln w="28575" cap="flat" cmpd="sng" algn="ctr">
                <a:solidFill>
                  <a:schemeClr val="bg1"/>
                </a:solidFill>
                <a:prstDash val="solid"/>
                <a:round/>
                <a:headEnd type="none" w="med" len="med"/>
                <a:tailEnd type="none" w="med" len="med"/>
              </a:ln>
              <a:effectLst/>
            </p:spPr>
          </p:cxnSp>
        </p:grpSp>
        <p:grpSp>
          <p:nvGrpSpPr>
            <p:cNvPr id="112" name="Group 111">
              <a:extLst>
                <a:ext uri="{FF2B5EF4-FFF2-40B4-BE49-F238E27FC236}">
                  <a16:creationId xmlns:a16="http://schemas.microsoft.com/office/drawing/2014/main" id="{A56CA116-9BED-C22A-C612-7BDBC7851B2A}"/>
                </a:ext>
              </a:extLst>
            </p:cNvPr>
            <p:cNvGrpSpPr/>
            <p:nvPr/>
          </p:nvGrpSpPr>
          <p:grpSpPr>
            <a:xfrm>
              <a:off x="8164875" y="1629899"/>
              <a:ext cx="1379614" cy="342846"/>
              <a:chOff x="15300522" y="-1580456"/>
              <a:chExt cx="1379614" cy="342846"/>
            </a:xfrm>
          </p:grpSpPr>
          <p:sp>
            <p:nvSpPr>
              <p:cNvPr id="40" name="TextBox 39">
                <a:extLst>
                  <a:ext uri="{FF2B5EF4-FFF2-40B4-BE49-F238E27FC236}">
                    <a16:creationId xmlns:a16="http://schemas.microsoft.com/office/drawing/2014/main" id="{E358B501-A240-9377-F1E6-B92EC9BEEC00}"/>
                  </a:ext>
                </a:extLst>
              </p:cNvPr>
              <p:cNvSpPr txBox="1"/>
              <p:nvPr/>
            </p:nvSpPr>
            <p:spPr bwMode="auto">
              <a:xfrm>
                <a:off x="15569003" y="-1576164"/>
                <a:ext cx="417102" cy="33855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US</a:t>
                </a:r>
              </a:p>
            </p:txBody>
          </p:sp>
          <p:sp>
            <p:nvSpPr>
              <p:cNvPr id="41" name="TextBox 40">
                <a:extLst>
                  <a:ext uri="{FF2B5EF4-FFF2-40B4-BE49-F238E27FC236}">
                    <a16:creationId xmlns:a16="http://schemas.microsoft.com/office/drawing/2014/main" id="{F10876BB-C554-6D58-9FCF-BCECA821CF3E}"/>
                  </a:ext>
                </a:extLst>
              </p:cNvPr>
              <p:cNvSpPr txBox="1"/>
              <p:nvPr/>
            </p:nvSpPr>
            <p:spPr bwMode="auto">
              <a:xfrm>
                <a:off x="16248608" y="-1580456"/>
                <a:ext cx="4315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UK</a:t>
                </a:r>
              </a:p>
            </p:txBody>
          </p:sp>
          <p:grpSp>
            <p:nvGrpSpPr>
              <p:cNvPr id="111" name="Group 110">
                <a:extLst>
                  <a:ext uri="{FF2B5EF4-FFF2-40B4-BE49-F238E27FC236}">
                    <a16:creationId xmlns:a16="http://schemas.microsoft.com/office/drawing/2014/main" id="{F50ADD98-60F5-1672-8BC0-1FB155BCCB5F}"/>
                  </a:ext>
                </a:extLst>
              </p:cNvPr>
              <p:cNvGrpSpPr/>
              <p:nvPr/>
            </p:nvGrpSpPr>
            <p:grpSpPr>
              <a:xfrm>
                <a:off x="15300522" y="-1457903"/>
                <a:ext cx="304800" cy="92639"/>
                <a:chOff x="15300522" y="-1448385"/>
                <a:chExt cx="304800" cy="92639"/>
              </a:xfrm>
            </p:grpSpPr>
            <p:cxnSp>
              <p:nvCxnSpPr>
                <p:cNvPr id="51" name="Straight Connector 50">
                  <a:extLst>
                    <a:ext uri="{FF2B5EF4-FFF2-40B4-BE49-F238E27FC236}">
                      <a16:creationId xmlns:a16="http://schemas.microsoft.com/office/drawing/2014/main" id="{217ADDDD-2D37-AE5C-2D15-6BCD355B7534}"/>
                    </a:ext>
                  </a:extLst>
                </p:cNvPr>
                <p:cNvCxnSpPr/>
                <p:nvPr/>
              </p:nvCxnSpPr>
              <p:spPr bwMode="auto">
                <a:xfrm>
                  <a:off x="15300522" y="-1402065"/>
                  <a:ext cx="304800" cy="0"/>
                </a:xfrm>
                <a:prstGeom prst="line">
                  <a:avLst/>
                </a:prstGeom>
                <a:noFill/>
                <a:ln w="28575" cap="flat" cmpd="sng" algn="ctr">
                  <a:solidFill>
                    <a:srgbClr val="015873"/>
                  </a:solidFill>
                  <a:prstDash val="solid"/>
                  <a:round/>
                  <a:headEnd type="none" w="med" len="med"/>
                  <a:tailEnd type="none" w="med" len="med"/>
                </a:ln>
                <a:effectLst/>
              </p:spPr>
            </p:cxnSp>
            <p:sp>
              <p:nvSpPr>
                <p:cNvPr id="52" name="Rectangle 51">
                  <a:extLst>
                    <a:ext uri="{FF2B5EF4-FFF2-40B4-BE49-F238E27FC236}">
                      <a16:creationId xmlns:a16="http://schemas.microsoft.com/office/drawing/2014/main" id="{0949A62D-7B0F-8918-8664-942CC7B0CDEB}"/>
                    </a:ext>
                  </a:extLst>
                </p:cNvPr>
                <p:cNvSpPr/>
                <p:nvPr/>
              </p:nvSpPr>
              <p:spPr bwMode="auto">
                <a:xfrm rot="18967308">
                  <a:off x="15404894" y="-1448385"/>
                  <a:ext cx="92639" cy="926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1" dirty="0">
                    <a:solidFill>
                      <a:schemeClr val="tx1"/>
                    </a:solidFill>
                    <a:latin typeface="Calibri" panose="020F0502020204030204" pitchFamily="34" charset="0"/>
                  </a:endParaRPr>
                </a:p>
              </p:txBody>
            </p:sp>
          </p:grpSp>
          <p:grpSp>
            <p:nvGrpSpPr>
              <p:cNvPr id="110" name="Group 109">
                <a:extLst>
                  <a:ext uri="{FF2B5EF4-FFF2-40B4-BE49-F238E27FC236}">
                    <a16:creationId xmlns:a16="http://schemas.microsoft.com/office/drawing/2014/main" id="{B10F26ED-B3EF-C34B-F0E7-08BF235B044D}"/>
                  </a:ext>
                </a:extLst>
              </p:cNvPr>
              <p:cNvGrpSpPr/>
              <p:nvPr/>
            </p:nvGrpSpPr>
            <p:grpSpPr>
              <a:xfrm>
                <a:off x="15985846" y="-1457902"/>
                <a:ext cx="304800" cy="92639"/>
                <a:chOff x="15452922" y="-1295985"/>
                <a:chExt cx="304800" cy="92639"/>
              </a:xfrm>
            </p:grpSpPr>
            <p:cxnSp>
              <p:nvCxnSpPr>
                <p:cNvPr id="53" name="Straight Connector 52">
                  <a:extLst>
                    <a:ext uri="{FF2B5EF4-FFF2-40B4-BE49-F238E27FC236}">
                      <a16:creationId xmlns:a16="http://schemas.microsoft.com/office/drawing/2014/main" id="{06784DC1-A804-0F3D-F4EE-695AF589D993}"/>
                    </a:ext>
                  </a:extLst>
                </p:cNvPr>
                <p:cNvCxnSpPr/>
                <p:nvPr/>
              </p:nvCxnSpPr>
              <p:spPr bwMode="auto">
                <a:xfrm>
                  <a:off x="15452922" y="-1249665"/>
                  <a:ext cx="304800" cy="0"/>
                </a:xfrm>
                <a:prstGeom prst="line">
                  <a:avLst/>
                </a:prstGeom>
                <a:noFill/>
                <a:ln w="28575" cap="flat" cmpd="sng" algn="ctr">
                  <a:solidFill>
                    <a:srgbClr val="E1471D"/>
                  </a:solidFill>
                  <a:prstDash val="solid"/>
                  <a:round/>
                  <a:headEnd type="none" w="med" len="med"/>
                  <a:tailEnd type="none" w="med" len="med"/>
                </a:ln>
                <a:effectLst/>
              </p:spPr>
            </p:cxnSp>
            <p:sp>
              <p:nvSpPr>
                <p:cNvPr id="54" name="Rectangle 53">
                  <a:extLst>
                    <a:ext uri="{FF2B5EF4-FFF2-40B4-BE49-F238E27FC236}">
                      <a16:creationId xmlns:a16="http://schemas.microsoft.com/office/drawing/2014/main" id="{1935A8FC-44A9-4581-2DC3-327DBCC8A8FA}"/>
                    </a:ext>
                  </a:extLst>
                </p:cNvPr>
                <p:cNvSpPr/>
                <p:nvPr/>
              </p:nvSpPr>
              <p:spPr bwMode="auto">
                <a:xfrm rot="18967308">
                  <a:off x="15557294" y="-1295985"/>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1" dirty="0">
                      <a:solidFill>
                        <a:schemeClr val="tx1"/>
                      </a:solidFill>
                      <a:latin typeface="Calibri" panose="020F0502020204030204" pitchFamily="34" charset="0"/>
                    </a:rPr>
                    <a:t>=</a:t>
                  </a:r>
                </a:p>
              </p:txBody>
            </p:sp>
          </p:grpSp>
        </p:grpSp>
        <p:grpSp>
          <p:nvGrpSpPr>
            <p:cNvPr id="193" name="Group 192">
              <a:extLst>
                <a:ext uri="{FF2B5EF4-FFF2-40B4-BE49-F238E27FC236}">
                  <a16:creationId xmlns:a16="http://schemas.microsoft.com/office/drawing/2014/main" id="{EEA11384-EDBD-C165-48D8-78C1578F10A6}"/>
                </a:ext>
              </a:extLst>
            </p:cNvPr>
            <p:cNvGrpSpPr/>
            <p:nvPr/>
          </p:nvGrpSpPr>
          <p:grpSpPr>
            <a:xfrm>
              <a:off x="2744819" y="2852328"/>
              <a:ext cx="6934778" cy="1823456"/>
              <a:chOff x="2744819" y="3138159"/>
              <a:chExt cx="6934778" cy="1823456"/>
            </a:xfrm>
          </p:grpSpPr>
          <p:sp>
            <p:nvSpPr>
              <p:cNvPr id="143" name="Freeform 142">
                <a:extLst>
                  <a:ext uri="{FF2B5EF4-FFF2-40B4-BE49-F238E27FC236}">
                    <a16:creationId xmlns:a16="http://schemas.microsoft.com/office/drawing/2014/main" id="{12F24982-5D17-4759-25FF-5E7B89CC330F}"/>
                  </a:ext>
                </a:extLst>
              </p:cNvPr>
              <p:cNvSpPr/>
              <p:nvPr/>
            </p:nvSpPr>
            <p:spPr bwMode="auto">
              <a:xfrm>
                <a:off x="2802340" y="3184478"/>
                <a:ext cx="6828430" cy="1737815"/>
              </a:xfrm>
              <a:custGeom>
                <a:avLst/>
                <a:gdLst>
                  <a:gd name="connsiteX0" fmla="*/ 0 w 6828430"/>
                  <a:gd name="connsiteY0" fmla="*/ 0 h 1737815"/>
                  <a:gd name="connsiteX1" fmla="*/ 136478 w 6828430"/>
                  <a:gd name="connsiteY1" fmla="*/ 113731 h 1737815"/>
                  <a:gd name="connsiteX2" fmla="*/ 272956 w 6828430"/>
                  <a:gd name="connsiteY2" fmla="*/ 127379 h 1737815"/>
                  <a:gd name="connsiteX3" fmla="*/ 423081 w 6828430"/>
                  <a:gd name="connsiteY3" fmla="*/ 191068 h 1737815"/>
                  <a:gd name="connsiteX4" fmla="*/ 559559 w 6828430"/>
                  <a:gd name="connsiteY4" fmla="*/ 318447 h 1737815"/>
                  <a:gd name="connsiteX5" fmla="*/ 709684 w 6828430"/>
                  <a:gd name="connsiteY5" fmla="*/ 263856 h 1737815"/>
                  <a:gd name="connsiteX6" fmla="*/ 846161 w 6828430"/>
                  <a:gd name="connsiteY6" fmla="*/ 232012 h 1737815"/>
                  <a:gd name="connsiteX7" fmla="*/ 996287 w 6828430"/>
                  <a:gd name="connsiteY7" fmla="*/ 322997 h 1737815"/>
                  <a:gd name="connsiteX8" fmla="*/ 1128215 w 6828430"/>
                  <a:gd name="connsiteY8" fmla="*/ 150125 h 1737815"/>
                  <a:gd name="connsiteX9" fmla="*/ 1269242 w 6828430"/>
                  <a:gd name="connsiteY9" fmla="*/ 304800 h 1737815"/>
                  <a:gd name="connsiteX10" fmla="*/ 1414818 w 6828430"/>
                  <a:gd name="connsiteY10" fmla="*/ 213815 h 1737815"/>
                  <a:gd name="connsiteX11" fmla="*/ 1555845 w 6828430"/>
                  <a:gd name="connsiteY11" fmla="*/ 350292 h 1737815"/>
                  <a:gd name="connsiteX12" fmla="*/ 1705970 w 6828430"/>
                  <a:gd name="connsiteY12" fmla="*/ 327546 h 1737815"/>
                  <a:gd name="connsiteX13" fmla="*/ 1833350 w 6828430"/>
                  <a:gd name="connsiteY13" fmla="*/ 386686 h 1737815"/>
                  <a:gd name="connsiteX14" fmla="*/ 1988024 w 6828430"/>
                  <a:gd name="connsiteY14" fmla="*/ 295701 h 1737815"/>
                  <a:gd name="connsiteX15" fmla="*/ 2119953 w 6828430"/>
                  <a:gd name="connsiteY15" fmla="*/ 400334 h 1737815"/>
                  <a:gd name="connsiteX16" fmla="*/ 2279176 w 6828430"/>
                  <a:gd name="connsiteY16" fmla="*/ 427629 h 1737815"/>
                  <a:gd name="connsiteX17" fmla="*/ 2406556 w 6828430"/>
                  <a:gd name="connsiteY17" fmla="*/ 454925 h 1737815"/>
                  <a:gd name="connsiteX18" fmla="*/ 2561230 w 6828430"/>
                  <a:gd name="connsiteY18" fmla="*/ 432179 h 1737815"/>
                  <a:gd name="connsiteX19" fmla="*/ 2693159 w 6828430"/>
                  <a:gd name="connsiteY19" fmla="*/ 509516 h 1737815"/>
                  <a:gd name="connsiteX20" fmla="*/ 2843284 w 6828430"/>
                  <a:gd name="connsiteY20" fmla="*/ 573206 h 1737815"/>
                  <a:gd name="connsiteX21" fmla="*/ 2979761 w 6828430"/>
                  <a:gd name="connsiteY21" fmla="*/ 600501 h 1737815"/>
                  <a:gd name="connsiteX22" fmla="*/ 3129887 w 6828430"/>
                  <a:gd name="connsiteY22" fmla="*/ 709683 h 1737815"/>
                  <a:gd name="connsiteX23" fmla="*/ 3275463 w 6828430"/>
                  <a:gd name="connsiteY23" fmla="*/ 668740 h 1737815"/>
                  <a:gd name="connsiteX24" fmla="*/ 3411941 w 6828430"/>
                  <a:gd name="connsiteY24" fmla="*/ 896203 h 1737815"/>
                  <a:gd name="connsiteX25" fmla="*/ 3548418 w 6828430"/>
                  <a:gd name="connsiteY25" fmla="*/ 782471 h 1737815"/>
                  <a:gd name="connsiteX26" fmla="*/ 3693994 w 6828430"/>
                  <a:gd name="connsiteY26" fmla="*/ 746077 h 1737815"/>
                  <a:gd name="connsiteX27" fmla="*/ 3835021 w 6828430"/>
                  <a:gd name="connsiteY27" fmla="*/ 800668 h 1737815"/>
                  <a:gd name="connsiteX28" fmla="*/ 3976048 w 6828430"/>
                  <a:gd name="connsiteY28" fmla="*/ 814316 h 1737815"/>
                  <a:gd name="connsiteX29" fmla="*/ 4121624 w 6828430"/>
                  <a:gd name="connsiteY29" fmla="*/ 859809 h 1737815"/>
                  <a:gd name="connsiteX30" fmla="*/ 4258102 w 6828430"/>
                  <a:gd name="connsiteY30" fmla="*/ 882555 h 1737815"/>
                  <a:gd name="connsiteX31" fmla="*/ 4403678 w 6828430"/>
                  <a:gd name="connsiteY31" fmla="*/ 932597 h 1737815"/>
                  <a:gd name="connsiteX32" fmla="*/ 4549254 w 6828430"/>
                  <a:gd name="connsiteY32" fmla="*/ 964441 h 1737815"/>
                  <a:gd name="connsiteX33" fmla="*/ 4690281 w 6828430"/>
                  <a:gd name="connsiteY33" fmla="*/ 968991 h 1737815"/>
                  <a:gd name="connsiteX34" fmla="*/ 4831308 w 6828430"/>
                  <a:gd name="connsiteY34" fmla="*/ 991737 h 1737815"/>
                  <a:gd name="connsiteX35" fmla="*/ 4985982 w 6828430"/>
                  <a:gd name="connsiteY35" fmla="*/ 987188 h 1737815"/>
                  <a:gd name="connsiteX36" fmla="*/ 5113361 w 6828430"/>
                  <a:gd name="connsiteY36" fmla="*/ 896203 h 1737815"/>
                  <a:gd name="connsiteX37" fmla="*/ 5263487 w 6828430"/>
                  <a:gd name="connsiteY37" fmla="*/ 1023582 h 1737815"/>
                  <a:gd name="connsiteX38" fmla="*/ 5404514 w 6828430"/>
                  <a:gd name="connsiteY38" fmla="*/ 1023582 h 1737815"/>
                  <a:gd name="connsiteX39" fmla="*/ 5550090 w 6828430"/>
                  <a:gd name="connsiteY39" fmla="*/ 1119116 h 1737815"/>
                  <a:gd name="connsiteX40" fmla="*/ 5686567 w 6828430"/>
                  <a:gd name="connsiteY40" fmla="*/ 1191904 h 1737815"/>
                  <a:gd name="connsiteX41" fmla="*/ 5827594 w 6828430"/>
                  <a:gd name="connsiteY41" fmla="*/ 1260143 h 1737815"/>
                  <a:gd name="connsiteX42" fmla="*/ 5968621 w 6828430"/>
                  <a:gd name="connsiteY42" fmla="*/ 1314734 h 1737815"/>
                  <a:gd name="connsiteX43" fmla="*/ 6109648 w 6828430"/>
                  <a:gd name="connsiteY43" fmla="*/ 1428465 h 1737815"/>
                  <a:gd name="connsiteX44" fmla="*/ 6259773 w 6828430"/>
                  <a:gd name="connsiteY44" fmla="*/ 1569492 h 1737815"/>
                  <a:gd name="connsiteX45" fmla="*/ 6400800 w 6828430"/>
                  <a:gd name="connsiteY45" fmla="*/ 1583140 h 1737815"/>
                  <a:gd name="connsiteX46" fmla="*/ 6546376 w 6828430"/>
                  <a:gd name="connsiteY46" fmla="*/ 1605886 h 1737815"/>
                  <a:gd name="connsiteX47" fmla="*/ 6673756 w 6828430"/>
                  <a:gd name="connsiteY47" fmla="*/ 1687773 h 1737815"/>
                  <a:gd name="connsiteX48" fmla="*/ 6828430 w 6828430"/>
                  <a:gd name="connsiteY48" fmla="*/ 1737815 h 1737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828430" h="1737815">
                    <a:moveTo>
                      <a:pt x="0" y="0"/>
                    </a:moveTo>
                    <a:lnTo>
                      <a:pt x="136478" y="113731"/>
                    </a:lnTo>
                    <a:lnTo>
                      <a:pt x="272956" y="127379"/>
                    </a:lnTo>
                    <a:lnTo>
                      <a:pt x="423081" y="191068"/>
                    </a:lnTo>
                    <a:lnTo>
                      <a:pt x="559559" y="318447"/>
                    </a:lnTo>
                    <a:lnTo>
                      <a:pt x="709684" y="263856"/>
                    </a:lnTo>
                    <a:lnTo>
                      <a:pt x="846161" y="232012"/>
                    </a:lnTo>
                    <a:lnTo>
                      <a:pt x="996287" y="322997"/>
                    </a:lnTo>
                    <a:lnTo>
                      <a:pt x="1128215" y="150125"/>
                    </a:lnTo>
                    <a:lnTo>
                      <a:pt x="1269242" y="304800"/>
                    </a:lnTo>
                    <a:lnTo>
                      <a:pt x="1414818" y="213815"/>
                    </a:lnTo>
                    <a:lnTo>
                      <a:pt x="1555845" y="350292"/>
                    </a:lnTo>
                    <a:lnTo>
                      <a:pt x="1705970" y="327546"/>
                    </a:lnTo>
                    <a:lnTo>
                      <a:pt x="1833350" y="386686"/>
                    </a:lnTo>
                    <a:lnTo>
                      <a:pt x="1988024" y="295701"/>
                    </a:lnTo>
                    <a:lnTo>
                      <a:pt x="2119953" y="400334"/>
                    </a:lnTo>
                    <a:lnTo>
                      <a:pt x="2279176" y="427629"/>
                    </a:lnTo>
                    <a:lnTo>
                      <a:pt x="2406556" y="454925"/>
                    </a:lnTo>
                    <a:lnTo>
                      <a:pt x="2561230" y="432179"/>
                    </a:lnTo>
                    <a:lnTo>
                      <a:pt x="2693159" y="509516"/>
                    </a:lnTo>
                    <a:lnTo>
                      <a:pt x="2843284" y="573206"/>
                    </a:lnTo>
                    <a:lnTo>
                      <a:pt x="2979761" y="600501"/>
                    </a:lnTo>
                    <a:lnTo>
                      <a:pt x="3129887" y="709683"/>
                    </a:lnTo>
                    <a:lnTo>
                      <a:pt x="3275463" y="668740"/>
                    </a:lnTo>
                    <a:lnTo>
                      <a:pt x="3411941" y="896203"/>
                    </a:lnTo>
                    <a:lnTo>
                      <a:pt x="3548418" y="782471"/>
                    </a:lnTo>
                    <a:lnTo>
                      <a:pt x="3693994" y="746077"/>
                    </a:lnTo>
                    <a:lnTo>
                      <a:pt x="3835021" y="800668"/>
                    </a:lnTo>
                    <a:lnTo>
                      <a:pt x="3976048" y="814316"/>
                    </a:lnTo>
                    <a:lnTo>
                      <a:pt x="4121624" y="859809"/>
                    </a:lnTo>
                    <a:lnTo>
                      <a:pt x="4258102" y="882555"/>
                    </a:lnTo>
                    <a:lnTo>
                      <a:pt x="4403678" y="932597"/>
                    </a:lnTo>
                    <a:lnTo>
                      <a:pt x="4549254" y="964441"/>
                    </a:lnTo>
                    <a:lnTo>
                      <a:pt x="4690281" y="968991"/>
                    </a:lnTo>
                    <a:lnTo>
                      <a:pt x="4831308" y="991737"/>
                    </a:lnTo>
                    <a:lnTo>
                      <a:pt x="4985982" y="987188"/>
                    </a:lnTo>
                    <a:lnTo>
                      <a:pt x="5113361" y="896203"/>
                    </a:lnTo>
                    <a:lnTo>
                      <a:pt x="5263487" y="1023582"/>
                    </a:lnTo>
                    <a:lnTo>
                      <a:pt x="5404514" y="1023582"/>
                    </a:lnTo>
                    <a:lnTo>
                      <a:pt x="5550090" y="1119116"/>
                    </a:lnTo>
                    <a:lnTo>
                      <a:pt x="5686567" y="1191904"/>
                    </a:lnTo>
                    <a:lnTo>
                      <a:pt x="5827594" y="1260143"/>
                    </a:lnTo>
                    <a:lnTo>
                      <a:pt x="5968621" y="1314734"/>
                    </a:lnTo>
                    <a:lnTo>
                      <a:pt x="6109648" y="1428465"/>
                    </a:lnTo>
                    <a:lnTo>
                      <a:pt x="6259773" y="1569492"/>
                    </a:lnTo>
                    <a:lnTo>
                      <a:pt x="6400800" y="1583140"/>
                    </a:lnTo>
                    <a:lnTo>
                      <a:pt x="6546376" y="1605886"/>
                    </a:lnTo>
                    <a:lnTo>
                      <a:pt x="6673756" y="1687773"/>
                    </a:lnTo>
                    <a:lnTo>
                      <a:pt x="6828430" y="1737815"/>
                    </a:lnTo>
                  </a:path>
                </a:pathLst>
              </a:custGeom>
              <a:noFill/>
              <a:ln w="28575">
                <a:solidFill>
                  <a:srgbClr val="E1471D"/>
                </a:solidFill>
                <a:miter lim="800000"/>
                <a:headEnd/>
                <a:tailEnd/>
              </a:ln>
            </p:spPr>
            <p:txBody>
              <a:bodyPr rtlCol="0" anchor="ctr"/>
              <a:lstStyle/>
              <a:p>
                <a:pPr algn="ctr"/>
                <a:endParaRPr lang="en-US" dirty="0"/>
              </a:p>
            </p:txBody>
          </p:sp>
          <p:sp>
            <p:nvSpPr>
              <p:cNvPr id="144" name="Rectangle 143">
                <a:extLst>
                  <a:ext uri="{FF2B5EF4-FFF2-40B4-BE49-F238E27FC236}">
                    <a16:creationId xmlns:a16="http://schemas.microsoft.com/office/drawing/2014/main" id="{54742A11-9EE9-3F9A-9827-BBDD6F70E832}"/>
                  </a:ext>
                </a:extLst>
              </p:cNvPr>
              <p:cNvSpPr/>
              <p:nvPr/>
            </p:nvSpPr>
            <p:spPr bwMode="auto">
              <a:xfrm rot="18967308">
                <a:off x="2744819" y="3138159"/>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Rectangle 144">
                <a:extLst>
                  <a:ext uri="{FF2B5EF4-FFF2-40B4-BE49-F238E27FC236}">
                    <a16:creationId xmlns:a16="http://schemas.microsoft.com/office/drawing/2014/main" id="{86223FA7-2435-F207-9067-B6F247243522}"/>
                  </a:ext>
                </a:extLst>
              </p:cNvPr>
              <p:cNvSpPr/>
              <p:nvPr/>
            </p:nvSpPr>
            <p:spPr bwMode="auto">
              <a:xfrm rot="18967308">
                <a:off x="2879793" y="3247686"/>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5B88DB3B-C765-FD83-FD02-0F66F45170B3}"/>
                  </a:ext>
                </a:extLst>
              </p:cNvPr>
              <p:cNvSpPr/>
              <p:nvPr/>
            </p:nvSpPr>
            <p:spPr bwMode="auto">
              <a:xfrm rot="18967308">
                <a:off x="3030677" y="3269147"/>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AFD6C2E6-A95E-9B6F-B8CC-59E9ED421D50}"/>
                  </a:ext>
                </a:extLst>
              </p:cNvPr>
              <p:cNvSpPr/>
              <p:nvPr/>
            </p:nvSpPr>
            <p:spPr bwMode="auto">
              <a:xfrm rot="18967308">
                <a:off x="3174635" y="3330801"/>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8F7D52B2-D613-D8CA-E78D-6C0443B6B859}"/>
                  </a:ext>
                </a:extLst>
              </p:cNvPr>
              <p:cNvSpPr/>
              <p:nvPr/>
            </p:nvSpPr>
            <p:spPr bwMode="auto">
              <a:xfrm rot="18967308">
                <a:off x="3309610" y="3452575"/>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32818F54-F8D8-03D3-86E3-907654E2BB7D}"/>
                  </a:ext>
                </a:extLst>
              </p:cNvPr>
              <p:cNvSpPr/>
              <p:nvPr/>
            </p:nvSpPr>
            <p:spPr bwMode="auto">
              <a:xfrm rot="18967308">
                <a:off x="3603640" y="3370822"/>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Rectangle 149">
                <a:extLst>
                  <a:ext uri="{FF2B5EF4-FFF2-40B4-BE49-F238E27FC236}">
                    <a16:creationId xmlns:a16="http://schemas.microsoft.com/office/drawing/2014/main" id="{BF01C795-07F6-00D2-A1E6-33768112DF58}"/>
                  </a:ext>
                </a:extLst>
              </p:cNvPr>
              <p:cNvSpPr/>
              <p:nvPr/>
            </p:nvSpPr>
            <p:spPr bwMode="auto">
              <a:xfrm rot="18967308">
                <a:off x="3879144" y="3290188"/>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Rectangle 150">
                <a:extLst>
                  <a:ext uri="{FF2B5EF4-FFF2-40B4-BE49-F238E27FC236}">
                    <a16:creationId xmlns:a16="http://schemas.microsoft.com/office/drawing/2014/main" id="{3C9860E9-9801-C85B-7563-774BFAEFB5B5}"/>
                  </a:ext>
                </a:extLst>
              </p:cNvPr>
              <p:cNvSpPr/>
              <p:nvPr/>
            </p:nvSpPr>
            <p:spPr bwMode="auto">
              <a:xfrm rot="18967308">
                <a:off x="4882638" y="3536418"/>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Rectangle 151">
                <a:extLst>
                  <a:ext uri="{FF2B5EF4-FFF2-40B4-BE49-F238E27FC236}">
                    <a16:creationId xmlns:a16="http://schemas.microsoft.com/office/drawing/2014/main" id="{4D3F771D-E116-E79F-8E69-78E85DF4BFD6}"/>
                  </a:ext>
                </a:extLst>
              </p:cNvPr>
              <p:cNvSpPr/>
              <p:nvPr/>
            </p:nvSpPr>
            <p:spPr bwMode="auto">
              <a:xfrm rot="18967308">
                <a:off x="3468665" y="3400807"/>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Rectangle 152">
                <a:extLst>
                  <a:ext uri="{FF2B5EF4-FFF2-40B4-BE49-F238E27FC236}">
                    <a16:creationId xmlns:a16="http://schemas.microsoft.com/office/drawing/2014/main" id="{EB96764A-5FB6-6C99-7916-D424AFFEAF63}"/>
                  </a:ext>
                </a:extLst>
              </p:cNvPr>
              <p:cNvSpPr/>
              <p:nvPr/>
            </p:nvSpPr>
            <p:spPr bwMode="auto">
              <a:xfrm rot="18967308">
                <a:off x="4025413" y="3438485"/>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Rectangle 153">
                <a:extLst>
                  <a:ext uri="{FF2B5EF4-FFF2-40B4-BE49-F238E27FC236}">
                    <a16:creationId xmlns:a16="http://schemas.microsoft.com/office/drawing/2014/main" id="{83E66EFA-1772-F154-67C6-BA95CBC9965C}"/>
                  </a:ext>
                </a:extLst>
              </p:cNvPr>
              <p:cNvSpPr/>
              <p:nvPr/>
            </p:nvSpPr>
            <p:spPr bwMode="auto">
              <a:xfrm rot="18967308">
                <a:off x="4751135" y="3440112"/>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Rectangle 154">
                <a:extLst>
                  <a:ext uri="{FF2B5EF4-FFF2-40B4-BE49-F238E27FC236}">
                    <a16:creationId xmlns:a16="http://schemas.microsoft.com/office/drawing/2014/main" id="{BE861935-B3ED-8770-0E1B-7B7FECEC8315}"/>
                  </a:ext>
                </a:extLst>
              </p:cNvPr>
              <p:cNvSpPr/>
              <p:nvPr/>
            </p:nvSpPr>
            <p:spPr bwMode="auto">
              <a:xfrm rot="18967308">
                <a:off x="5878164" y="3831438"/>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Rectangle 155">
                <a:extLst>
                  <a:ext uri="{FF2B5EF4-FFF2-40B4-BE49-F238E27FC236}">
                    <a16:creationId xmlns:a16="http://schemas.microsoft.com/office/drawing/2014/main" id="{D965D358-542B-E6EA-BE51-F2C4DB87DD2F}"/>
                  </a:ext>
                </a:extLst>
              </p:cNvPr>
              <p:cNvSpPr/>
              <p:nvPr/>
            </p:nvSpPr>
            <p:spPr bwMode="auto">
              <a:xfrm rot="18967308">
                <a:off x="3742027" y="3438486"/>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Rectangle 156">
                <a:extLst>
                  <a:ext uri="{FF2B5EF4-FFF2-40B4-BE49-F238E27FC236}">
                    <a16:creationId xmlns:a16="http://schemas.microsoft.com/office/drawing/2014/main" id="{0BBD0D10-4B45-B8D3-B651-1B9A8071FEEE}"/>
                  </a:ext>
                </a:extLst>
              </p:cNvPr>
              <p:cNvSpPr/>
              <p:nvPr/>
            </p:nvSpPr>
            <p:spPr bwMode="auto">
              <a:xfrm rot="18967308">
                <a:off x="5449271" y="3641129"/>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Rectangle 157">
                <a:extLst>
                  <a:ext uri="{FF2B5EF4-FFF2-40B4-BE49-F238E27FC236}">
                    <a16:creationId xmlns:a16="http://schemas.microsoft.com/office/drawing/2014/main" id="{B98ACDC0-C5D3-78DB-505E-1A00FDD9E814}"/>
                  </a:ext>
                </a:extLst>
              </p:cNvPr>
              <p:cNvSpPr/>
              <p:nvPr/>
            </p:nvSpPr>
            <p:spPr bwMode="auto">
              <a:xfrm rot="18967308">
                <a:off x="5742944" y="3750796"/>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Rectangle 158">
                <a:extLst>
                  <a:ext uri="{FF2B5EF4-FFF2-40B4-BE49-F238E27FC236}">
                    <a16:creationId xmlns:a16="http://schemas.microsoft.com/office/drawing/2014/main" id="{B79CBAEE-7DBF-CB47-C4F8-5575F3FE9C56}"/>
                  </a:ext>
                </a:extLst>
              </p:cNvPr>
              <p:cNvSpPr/>
              <p:nvPr/>
            </p:nvSpPr>
            <p:spPr bwMode="auto">
              <a:xfrm rot="18967308">
                <a:off x="5171801" y="3573067"/>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Rectangle 159">
                <a:extLst>
                  <a:ext uri="{FF2B5EF4-FFF2-40B4-BE49-F238E27FC236}">
                    <a16:creationId xmlns:a16="http://schemas.microsoft.com/office/drawing/2014/main" id="{457C566B-BCB1-1B64-8868-E2A6D5071C48}"/>
                  </a:ext>
                </a:extLst>
              </p:cNvPr>
              <p:cNvSpPr/>
              <p:nvPr/>
            </p:nvSpPr>
            <p:spPr bwMode="auto">
              <a:xfrm rot="18967308">
                <a:off x="5319715" y="3576936"/>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Rectangle 160">
                <a:extLst>
                  <a:ext uri="{FF2B5EF4-FFF2-40B4-BE49-F238E27FC236}">
                    <a16:creationId xmlns:a16="http://schemas.microsoft.com/office/drawing/2014/main" id="{C734DE50-388D-6341-F2D9-EE567CE88B4F}"/>
                  </a:ext>
                </a:extLst>
              </p:cNvPr>
              <p:cNvSpPr/>
              <p:nvPr/>
            </p:nvSpPr>
            <p:spPr bwMode="auto">
              <a:xfrm rot="18967308">
                <a:off x="6031288" y="3808632"/>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Rectangle 161">
                <a:extLst>
                  <a:ext uri="{FF2B5EF4-FFF2-40B4-BE49-F238E27FC236}">
                    <a16:creationId xmlns:a16="http://schemas.microsoft.com/office/drawing/2014/main" id="{47BB34D0-1184-617E-C0FD-FDC48EB13343}"/>
                  </a:ext>
                </a:extLst>
              </p:cNvPr>
              <p:cNvSpPr/>
              <p:nvPr/>
            </p:nvSpPr>
            <p:spPr bwMode="auto">
              <a:xfrm rot="18967308">
                <a:off x="5031026" y="3562204"/>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Rectangle 162">
                <a:extLst>
                  <a:ext uri="{FF2B5EF4-FFF2-40B4-BE49-F238E27FC236}">
                    <a16:creationId xmlns:a16="http://schemas.microsoft.com/office/drawing/2014/main" id="{D96391F7-3BB8-4277-EA18-C1EC67996624}"/>
                  </a:ext>
                </a:extLst>
              </p:cNvPr>
              <p:cNvSpPr/>
              <p:nvPr/>
            </p:nvSpPr>
            <p:spPr bwMode="auto">
              <a:xfrm rot="18967308">
                <a:off x="4450903" y="3464936"/>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Rectangle 163">
                <a:extLst>
                  <a:ext uri="{FF2B5EF4-FFF2-40B4-BE49-F238E27FC236}">
                    <a16:creationId xmlns:a16="http://schemas.microsoft.com/office/drawing/2014/main" id="{13BEC537-2026-1CFE-37A7-2C4112C8692D}"/>
                  </a:ext>
                </a:extLst>
              </p:cNvPr>
              <p:cNvSpPr/>
              <p:nvPr/>
            </p:nvSpPr>
            <p:spPr bwMode="auto">
              <a:xfrm rot="18967308">
                <a:off x="5601671" y="3706622"/>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Rectangle 164">
                <a:extLst>
                  <a:ext uri="{FF2B5EF4-FFF2-40B4-BE49-F238E27FC236}">
                    <a16:creationId xmlns:a16="http://schemas.microsoft.com/office/drawing/2014/main" id="{B6CE8130-FABC-BD15-C734-010E36880C0C}"/>
                  </a:ext>
                </a:extLst>
              </p:cNvPr>
              <p:cNvSpPr/>
              <p:nvPr/>
            </p:nvSpPr>
            <p:spPr bwMode="auto">
              <a:xfrm rot="18967308">
                <a:off x="4594000" y="3507173"/>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Rectangle 165">
                <a:extLst>
                  <a:ext uri="{FF2B5EF4-FFF2-40B4-BE49-F238E27FC236}">
                    <a16:creationId xmlns:a16="http://schemas.microsoft.com/office/drawing/2014/main" id="{C386C156-3764-4D5A-E5F2-063825C52DA1}"/>
                  </a:ext>
                </a:extLst>
              </p:cNvPr>
              <p:cNvSpPr/>
              <p:nvPr/>
            </p:nvSpPr>
            <p:spPr bwMode="auto">
              <a:xfrm rot="18967308">
                <a:off x="4303751" y="3487021"/>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Rectangle 166">
                <a:extLst>
                  <a:ext uri="{FF2B5EF4-FFF2-40B4-BE49-F238E27FC236}">
                    <a16:creationId xmlns:a16="http://schemas.microsoft.com/office/drawing/2014/main" id="{2EC00DE4-BCC2-6613-D974-B676D605F9D9}"/>
                  </a:ext>
                </a:extLst>
              </p:cNvPr>
              <p:cNvSpPr/>
              <p:nvPr/>
            </p:nvSpPr>
            <p:spPr bwMode="auto">
              <a:xfrm rot="18967308">
                <a:off x="4179742" y="3363012"/>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Rectangle 167">
                <a:extLst>
                  <a:ext uri="{FF2B5EF4-FFF2-40B4-BE49-F238E27FC236}">
                    <a16:creationId xmlns:a16="http://schemas.microsoft.com/office/drawing/2014/main" id="{CE722B11-53F3-26E0-D8E7-76D86109BAE3}"/>
                  </a:ext>
                </a:extLst>
              </p:cNvPr>
              <p:cNvSpPr/>
              <p:nvPr/>
            </p:nvSpPr>
            <p:spPr bwMode="auto">
              <a:xfrm rot="18967308">
                <a:off x="6310674" y="3910007"/>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Rectangle 168">
                <a:extLst>
                  <a:ext uri="{FF2B5EF4-FFF2-40B4-BE49-F238E27FC236}">
                    <a16:creationId xmlns:a16="http://schemas.microsoft.com/office/drawing/2014/main" id="{3B7A00E6-4393-8703-A032-72CBBAC04494}"/>
                  </a:ext>
                </a:extLst>
              </p:cNvPr>
              <p:cNvSpPr/>
              <p:nvPr/>
            </p:nvSpPr>
            <p:spPr bwMode="auto">
              <a:xfrm rot="18967308">
                <a:off x="6161117" y="4013250"/>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Rectangle 169">
                <a:extLst>
                  <a:ext uri="{FF2B5EF4-FFF2-40B4-BE49-F238E27FC236}">
                    <a16:creationId xmlns:a16="http://schemas.microsoft.com/office/drawing/2014/main" id="{ED83B612-706B-7CCB-D60E-9196512254A6}"/>
                  </a:ext>
                </a:extLst>
              </p:cNvPr>
              <p:cNvSpPr/>
              <p:nvPr/>
            </p:nvSpPr>
            <p:spPr bwMode="auto">
              <a:xfrm rot="18967308">
                <a:off x="6447009" y="3896930"/>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Rectangle 170">
                <a:extLst>
                  <a:ext uri="{FF2B5EF4-FFF2-40B4-BE49-F238E27FC236}">
                    <a16:creationId xmlns:a16="http://schemas.microsoft.com/office/drawing/2014/main" id="{ACE891B0-F42D-6669-406E-82BE94B5104B}"/>
                  </a:ext>
                </a:extLst>
              </p:cNvPr>
              <p:cNvSpPr/>
              <p:nvPr/>
            </p:nvSpPr>
            <p:spPr bwMode="auto">
              <a:xfrm rot="18967308">
                <a:off x="8454146" y="4335983"/>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Rectangle 171">
                <a:extLst>
                  <a:ext uri="{FF2B5EF4-FFF2-40B4-BE49-F238E27FC236}">
                    <a16:creationId xmlns:a16="http://schemas.microsoft.com/office/drawing/2014/main" id="{0C60419C-824E-DC0F-48A6-15E8A4D1FA81}"/>
                  </a:ext>
                </a:extLst>
              </p:cNvPr>
              <p:cNvSpPr/>
              <p:nvPr/>
            </p:nvSpPr>
            <p:spPr bwMode="auto">
              <a:xfrm rot="18967308">
                <a:off x="8162025" y="4165055"/>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Rectangle 172">
                <a:extLst>
                  <a:ext uri="{FF2B5EF4-FFF2-40B4-BE49-F238E27FC236}">
                    <a16:creationId xmlns:a16="http://schemas.microsoft.com/office/drawing/2014/main" id="{26D34F25-44C5-4DD4-EFAE-95BBC76950A9}"/>
                  </a:ext>
                </a:extLst>
              </p:cNvPr>
              <p:cNvSpPr/>
              <p:nvPr/>
            </p:nvSpPr>
            <p:spPr bwMode="auto">
              <a:xfrm rot="18967308">
                <a:off x="6593484" y="3934894"/>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Rectangle 173">
                <a:extLst>
                  <a:ext uri="{FF2B5EF4-FFF2-40B4-BE49-F238E27FC236}">
                    <a16:creationId xmlns:a16="http://schemas.microsoft.com/office/drawing/2014/main" id="{061E1065-90F7-8135-E3C9-056280A034FC}"/>
                  </a:ext>
                </a:extLst>
              </p:cNvPr>
              <p:cNvSpPr/>
              <p:nvPr/>
            </p:nvSpPr>
            <p:spPr bwMode="auto">
              <a:xfrm rot="18967308">
                <a:off x="6733705" y="3958884"/>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Rectangle 174">
                <a:extLst>
                  <a:ext uri="{FF2B5EF4-FFF2-40B4-BE49-F238E27FC236}">
                    <a16:creationId xmlns:a16="http://schemas.microsoft.com/office/drawing/2014/main" id="{EFECE5D3-0775-A786-CC56-7489C05BE389}"/>
                  </a:ext>
                </a:extLst>
              </p:cNvPr>
              <p:cNvSpPr/>
              <p:nvPr/>
            </p:nvSpPr>
            <p:spPr bwMode="auto">
              <a:xfrm rot="18967308">
                <a:off x="7017609" y="4022569"/>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Rectangle 175">
                <a:extLst>
                  <a:ext uri="{FF2B5EF4-FFF2-40B4-BE49-F238E27FC236}">
                    <a16:creationId xmlns:a16="http://schemas.microsoft.com/office/drawing/2014/main" id="{AC504B23-034F-D554-41DB-C453E230D25F}"/>
                  </a:ext>
                </a:extLst>
              </p:cNvPr>
              <p:cNvSpPr/>
              <p:nvPr/>
            </p:nvSpPr>
            <p:spPr bwMode="auto">
              <a:xfrm rot="18967308">
                <a:off x="7740745" y="4117089"/>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Rectangle 176">
                <a:extLst>
                  <a:ext uri="{FF2B5EF4-FFF2-40B4-BE49-F238E27FC236}">
                    <a16:creationId xmlns:a16="http://schemas.microsoft.com/office/drawing/2014/main" id="{27D191E2-9107-0804-F44A-104B322AB5E5}"/>
                  </a:ext>
                </a:extLst>
              </p:cNvPr>
              <p:cNvSpPr/>
              <p:nvPr/>
            </p:nvSpPr>
            <p:spPr bwMode="auto">
              <a:xfrm rot="18967308">
                <a:off x="6884904" y="3964851"/>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Rectangle 177">
                <a:extLst>
                  <a:ext uri="{FF2B5EF4-FFF2-40B4-BE49-F238E27FC236}">
                    <a16:creationId xmlns:a16="http://schemas.microsoft.com/office/drawing/2014/main" id="{DF813343-D5ED-7BCF-47F8-3AC6C0D637A4}"/>
                  </a:ext>
                </a:extLst>
              </p:cNvPr>
              <p:cNvSpPr/>
              <p:nvPr/>
            </p:nvSpPr>
            <p:spPr bwMode="auto">
              <a:xfrm rot="18967308">
                <a:off x="8313052" y="4253108"/>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Rectangle 178">
                <a:extLst>
                  <a:ext uri="{FF2B5EF4-FFF2-40B4-BE49-F238E27FC236}">
                    <a16:creationId xmlns:a16="http://schemas.microsoft.com/office/drawing/2014/main" id="{173DBB31-9C87-2452-EE70-505C4570A897}"/>
                  </a:ext>
                </a:extLst>
              </p:cNvPr>
              <p:cNvSpPr/>
              <p:nvPr/>
            </p:nvSpPr>
            <p:spPr bwMode="auto">
              <a:xfrm rot="18967308">
                <a:off x="7453917" y="4109854"/>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Rectangle 179">
                <a:extLst>
                  <a:ext uri="{FF2B5EF4-FFF2-40B4-BE49-F238E27FC236}">
                    <a16:creationId xmlns:a16="http://schemas.microsoft.com/office/drawing/2014/main" id="{F156E193-DBDD-7BC7-02E5-90FACF845E83}"/>
                  </a:ext>
                </a:extLst>
              </p:cNvPr>
              <p:cNvSpPr/>
              <p:nvPr/>
            </p:nvSpPr>
            <p:spPr bwMode="auto">
              <a:xfrm rot="18967308">
                <a:off x="8590395" y="4382496"/>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Rectangle 180">
                <a:extLst>
                  <a:ext uri="{FF2B5EF4-FFF2-40B4-BE49-F238E27FC236}">
                    <a16:creationId xmlns:a16="http://schemas.microsoft.com/office/drawing/2014/main" id="{9DC9B764-4D87-FAD9-0CAE-402181457EE9}"/>
                  </a:ext>
                </a:extLst>
              </p:cNvPr>
              <p:cNvSpPr/>
              <p:nvPr/>
            </p:nvSpPr>
            <p:spPr bwMode="auto">
              <a:xfrm rot="18967308">
                <a:off x="7870573" y="4043258"/>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Rectangle 181">
                <a:extLst>
                  <a:ext uri="{FF2B5EF4-FFF2-40B4-BE49-F238E27FC236}">
                    <a16:creationId xmlns:a16="http://schemas.microsoft.com/office/drawing/2014/main" id="{DB75FD9E-EA4A-27B3-6926-8EFA010E14D6}"/>
                  </a:ext>
                </a:extLst>
              </p:cNvPr>
              <p:cNvSpPr/>
              <p:nvPr/>
            </p:nvSpPr>
            <p:spPr bwMode="auto">
              <a:xfrm rot="18967308">
                <a:off x="7586297" y="4117090"/>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Rectangle 182">
                <a:extLst>
                  <a:ext uri="{FF2B5EF4-FFF2-40B4-BE49-F238E27FC236}">
                    <a16:creationId xmlns:a16="http://schemas.microsoft.com/office/drawing/2014/main" id="{367BCDF0-679E-1273-6C96-D743F91A24C7}"/>
                  </a:ext>
                </a:extLst>
              </p:cNvPr>
              <p:cNvSpPr/>
              <p:nvPr/>
            </p:nvSpPr>
            <p:spPr bwMode="auto">
              <a:xfrm rot="18967308">
                <a:off x="8004517" y="4145667"/>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Rectangle 183">
                <a:extLst>
                  <a:ext uri="{FF2B5EF4-FFF2-40B4-BE49-F238E27FC236}">
                    <a16:creationId xmlns:a16="http://schemas.microsoft.com/office/drawing/2014/main" id="{66BD73BD-D509-6B1E-1D8F-A4CCACB3AC1C}"/>
                  </a:ext>
                </a:extLst>
              </p:cNvPr>
              <p:cNvSpPr/>
              <p:nvPr/>
            </p:nvSpPr>
            <p:spPr bwMode="auto">
              <a:xfrm rot="18967308">
                <a:off x="7306011" y="4088062"/>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Rectangle 184">
                <a:extLst>
                  <a:ext uri="{FF2B5EF4-FFF2-40B4-BE49-F238E27FC236}">
                    <a16:creationId xmlns:a16="http://schemas.microsoft.com/office/drawing/2014/main" id="{B0C28693-21FA-1615-19A1-46BC3A98D512}"/>
                  </a:ext>
                </a:extLst>
              </p:cNvPr>
              <p:cNvSpPr/>
              <p:nvPr/>
            </p:nvSpPr>
            <p:spPr bwMode="auto">
              <a:xfrm rot="18967308">
                <a:off x="7163667" y="4068375"/>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Rectangle 185">
                <a:extLst>
                  <a:ext uri="{FF2B5EF4-FFF2-40B4-BE49-F238E27FC236}">
                    <a16:creationId xmlns:a16="http://schemas.microsoft.com/office/drawing/2014/main" id="{9464A6EB-B2B3-2756-5362-6B8CDDA87946}"/>
                  </a:ext>
                </a:extLst>
              </p:cNvPr>
              <p:cNvSpPr/>
              <p:nvPr/>
            </p:nvSpPr>
            <p:spPr bwMode="auto">
              <a:xfrm rot="18967308">
                <a:off x="9428463" y="4817970"/>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Rectangle 186">
                <a:extLst>
                  <a:ext uri="{FF2B5EF4-FFF2-40B4-BE49-F238E27FC236}">
                    <a16:creationId xmlns:a16="http://schemas.microsoft.com/office/drawing/2014/main" id="{7004EB51-6EE1-AFBA-48DC-E62DC7275E03}"/>
                  </a:ext>
                </a:extLst>
              </p:cNvPr>
              <p:cNvSpPr/>
              <p:nvPr/>
            </p:nvSpPr>
            <p:spPr bwMode="auto">
              <a:xfrm rot="18967308">
                <a:off x="9150283" y="4714875"/>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Rectangle 187">
                <a:extLst>
                  <a:ext uri="{FF2B5EF4-FFF2-40B4-BE49-F238E27FC236}">
                    <a16:creationId xmlns:a16="http://schemas.microsoft.com/office/drawing/2014/main" id="{96147F5D-AC2E-A510-891F-075CE7330D85}"/>
                  </a:ext>
                </a:extLst>
              </p:cNvPr>
              <p:cNvSpPr/>
              <p:nvPr/>
            </p:nvSpPr>
            <p:spPr bwMode="auto">
              <a:xfrm rot="18967308">
                <a:off x="8729486" y="4455967"/>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Rectangle 188">
                <a:extLst>
                  <a:ext uri="{FF2B5EF4-FFF2-40B4-BE49-F238E27FC236}">
                    <a16:creationId xmlns:a16="http://schemas.microsoft.com/office/drawing/2014/main" id="{22447C2E-6EAA-E6C0-CC9A-61929EDAB569}"/>
                  </a:ext>
                </a:extLst>
              </p:cNvPr>
              <p:cNvSpPr/>
              <p:nvPr/>
            </p:nvSpPr>
            <p:spPr bwMode="auto">
              <a:xfrm rot="18967308">
                <a:off x="9294365" y="4729125"/>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Rectangle 189">
                <a:extLst>
                  <a:ext uri="{FF2B5EF4-FFF2-40B4-BE49-F238E27FC236}">
                    <a16:creationId xmlns:a16="http://schemas.microsoft.com/office/drawing/2014/main" id="{FC0B666E-0BAA-371F-7AA5-F70C662DEF2A}"/>
                  </a:ext>
                </a:extLst>
              </p:cNvPr>
              <p:cNvSpPr/>
              <p:nvPr/>
            </p:nvSpPr>
            <p:spPr bwMode="auto">
              <a:xfrm rot="18967308">
                <a:off x="9586958" y="4868976"/>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Rectangle 190">
                <a:extLst>
                  <a:ext uri="{FF2B5EF4-FFF2-40B4-BE49-F238E27FC236}">
                    <a16:creationId xmlns:a16="http://schemas.microsoft.com/office/drawing/2014/main" id="{817CA975-455C-2772-905A-BF9D8172F392}"/>
                  </a:ext>
                </a:extLst>
              </p:cNvPr>
              <p:cNvSpPr/>
              <p:nvPr/>
            </p:nvSpPr>
            <p:spPr bwMode="auto">
              <a:xfrm rot="18967308">
                <a:off x="8860474" y="4563676"/>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Rectangle 191">
                <a:extLst>
                  <a:ext uri="{FF2B5EF4-FFF2-40B4-BE49-F238E27FC236}">
                    <a16:creationId xmlns:a16="http://schemas.microsoft.com/office/drawing/2014/main" id="{96BDCC3D-28DA-AE7C-9A8C-2B649A952CF2}"/>
                  </a:ext>
                </a:extLst>
              </p:cNvPr>
              <p:cNvSpPr/>
              <p:nvPr/>
            </p:nvSpPr>
            <p:spPr bwMode="auto">
              <a:xfrm rot="18967308">
                <a:off x="9010653" y="4697279"/>
                <a:ext cx="92639" cy="9263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01" name="Group 200">
              <a:extLst>
                <a:ext uri="{FF2B5EF4-FFF2-40B4-BE49-F238E27FC236}">
                  <a16:creationId xmlns:a16="http://schemas.microsoft.com/office/drawing/2014/main" id="{3891893F-B280-BFE7-FBC1-6AAFB5F5B042}"/>
                </a:ext>
              </a:extLst>
            </p:cNvPr>
            <p:cNvGrpSpPr/>
            <p:nvPr/>
          </p:nvGrpSpPr>
          <p:grpSpPr>
            <a:xfrm>
              <a:off x="2567940" y="1514475"/>
              <a:ext cx="137160" cy="3970303"/>
              <a:chOff x="2567940" y="1800306"/>
              <a:chExt cx="137160" cy="3970303"/>
            </a:xfrm>
          </p:grpSpPr>
          <p:cxnSp>
            <p:nvCxnSpPr>
              <p:cNvPr id="195" name="Straight Connector 194">
                <a:extLst>
                  <a:ext uri="{FF2B5EF4-FFF2-40B4-BE49-F238E27FC236}">
                    <a16:creationId xmlns:a16="http://schemas.microsoft.com/office/drawing/2014/main" id="{86A72680-9B14-0D04-19B3-48729531243C}"/>
                  </a:ext>
                </a:extLst>
              </p:cNvPr>
              <p:cNvCxnSpPr>
                <a:cxnSpLocks/>
              </p:cNvCxnSpPr>
              <p:nvPr/>
            </p:nvCxnSpPr>
            <p:spPr bwMode="auto">
              <a:xfrm>
                <a:off x="2567940" y="1800306"/>
                <a:ext cx="137160" cy="0"/>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9E4B8515-971F-0FB0-7ABB-D18AB99E898E}"/>
                  </a:ext>
                </a:extLst>
              </p:cNvPr>
              <p:cNvCxnSpPr>
                <a:cxnSpLocks/>
              </p:cNvCxnSpPr>
              <p:nvPr/>
            </p:nvCxnSpPr>
            <p:spPr bwMode="auto">
              <a:xfrm>
                <a:off x="2567940" y="2812683"/>
                <a:ext cx="137160" cy="0"/>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FED8C98D-477A-0AF2-EB52-86C490CB38D4}"/>
                  </a:ext>
                </a:extLst>
              </p:cNvPr>
              <p:cNvCxnSpPr>
                <a:cxnSpLocks/>
              </p:cNvCxnSpPr>
              <p:nvPr/>
            </p:nvCxnSpPr>
            <p:spPr bwMode="auto">
              <a:xfrm>
                <a:off x="2567940" y="3798658"/>
                <a:ext cx="137160" cy="0"/>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1700B28E-4C50-EE4C-4E37-10AB0AA78A4F}"/>
                  </a:ext>
                </a:extLst>
              </p:cNvPr>
              <p:cNvCxnSpPr>
                <a:cxnSpLocks/>
              </p:cNvCxnSpPr>
              <p:nvPr/>
            </p:nvCxnSpPr>
            <p:spPr bwMode="auto">
              <a:xfrm>
                <a:off x="2567940" y="4784633"/>
                <a:ext cx="137160" cy="0"/>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F138D574-C269-0273-187C-C932E276B6EB}"/>
                  </a:ext>
                </a:extLst>
              </p:cNvPr>
              <p:cNvCxnSpPr>
                <a:cxnSpLocks/>
              </p:cNvCxnSpPr>
              <p:nvPr/>
            </p:nvCxnSpPr>
            <p:spPr bwMode="auto">
              <a:xfrm>
                <a:off x="2567940" y="5770609"/>
                <a:ext cx="137160" cy="0"/>
              </a:xfrm>
              <a:prstGeom prst="line">
                <a:avLst/>
              </a:prstGeom>
              <a:noFill/>
              <a:ln w="28575" cap="flat" cmpd="sng" algn="ctr">
                <a:solidFill>
                  <a:schemeClr val="bg1"/>
                </a:solidFill>
                <a:prstDash val="solid"/>
                <a:round/>
                <a:headEnd type="none" w="med" len="med"/>
                <a:tailEnd type="none" w="med" len="med"/>
              </a:ln>
              <a:effectLst/>
            </p:spPr>
          </p:cxnSp>
        </p:grpSp>
      </p:grpSp>
    </p:spTree>
    <p:extLst>
      <p:ext uri="{BB962C8B-B14F-4D97-AF65-F5344CB8AC3E}">
        <p14:creationId xmlns:p14="http://schemas.microsoft.com/office/powerpoint/2010/main" val="42409034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D1F38-62A8-2470-6604-BB38D3646992}"/>
              </a:ext>
            </a:extLst>
          </p:cNvPr>
          <p:cNvSpPr>
            <a:spLocks noGrp="1"/>
          </p:cNvSpPr>
          <p:nvPr>
            <p:ph type="title"/>
          </p:nvPr>
        </p:nvSpPr>
        <p:spPr/>
        <p:txBody>
          <a:bodyPr/>
          <a:lstStyle/>
          <a:p>
            <a:r>
              <a:rPr lang="en-US" dirty="0"/>
              <a:t>Preventing Anal Cancer by Screening for and Treating High-Grade Squamous Intraepithelial Anal Lesions</a:t>
            </a:r>
          </a:p>
        </p:txBody>
      </p:sp>
      <p:sp>
        <p:nvSpPr>
          <p:cNvPr id="9" name="Content Placeholder 8">
            <a:extLst>
              <a:ext uri="{FF2B5EF4-FFF2-40B4-BE49-F238E27FC236}">
                <a16:creationId xmlns:a16="http://schemas.microsoft.com/office/drawing/2014/main" id="{747BE62E-D426-C320-7E08-D7C1855FD5D4}"/>
              </a:ext>
            </a:extLst>
          </p:cNvPr>
          <p:cNvSpPr>
            <a:spLocks noGrp="1"/>
          </p:cNvSpPr>
          <p:nvPr>
            <p:ph sz="half" idx="1"/>
          </p:nvPr>
        </p:nvSpPr>
        <p:spPr>
          <a:xfrm>
            <a:off x="619177" y="1529189"/>
            <a:ext cx="5070592" cy="4678738"/>
          </a:xfrm>
        </p:spPr>
        <p:txBody>
          <a:bodyPr/>
          <a:lstStyle/>
          <a:p>
            <a:r>
              <a:rPr lang="en-US" sz="2400" dirty="0"/>
              <a:t>Phase III trial comparing treatment vs active monitoring only in patients with HIV and anal HSIL (N = 4446)</a:t>
            </a:r>
          </a:p>
          <a:p>
            <a:r>
              <a:rPr lang="en-US" sz="2400" dirty="0"/>
              <a:t>After median follow-up of 25.8 mo, 9 cases of anal cancer diagnosed in treatment group (173/100,000 PY) vs 21 in active monitoring group (402/100,000 PY)</a:t>
            </a:r>
          </a:p>
          <a:p>
            <a:r>
              <a:rPr lang="en-US" sz="2400" dirty="0"/>
              <a:t>Rate of progression to anal cancer was reduced by 57% (95% CI: 6-80; </a:t>
            </a:r>
            <a:br>
              <a:rPr lang="en-US" sz="2400" dirty="0"/>
            </a:br>
            <a:r>
              <a:rPr lang="en-US" sz="2400" i="1" dirty="0"/>
              <a:t>P</a:t>
            </a:r>
            <a:r>
              <a:rPr lang="en-US" sz="2400" dirty="0"/>
              <a:t> = .03) with treatment vs active monitoring</a:t>
            </a:r>
          </a:p>
        </p:txBody>
      </p:sp>
      <p:sp>
        <p:nvSpPr>
          <p:cNvPr id="5" name="Text Box 11">
            <a:extLst>
              <a:ext uri="{FF2B5EF4-FFF2-40B4-BE49-F238E27FC236}">
                <a16:creationId xmlns:a16="http://schemas.microsoft.com/office/drawing/2014/main" id="{432D9753-704B-31BF-0973-D0ACAD45FB29}"/>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dirty="0">
                <a:solidFill>
                  <a:schemeClr val="bg2"/>
                </a:solidFill>
                <a:latin typeface="Calibri" panose="020F0502020204030204" pitchFamily="34" charset="0"/>
              </a:rPr>
              <a:t>Palefsky. NEJM. 2022;386:2273.</a:t>
            </a:r>
            <a:endParaRPr lang="en-US" altLang="en-US" sz="1200" b="0" dirty="0">
              <a:solidFill>
                <a:schemeClr val="bg2"/>
              </a:solidFill>
              <a:latin typeface="Calibri" panose="020F0502020204030204" pitchFamily="34" charset="0"/>
            </a:endParaRPr>
          </a:p>
        </p:txBody>
      </p:sp>
      <p:grpSp>
        <p:nvGrpSpPr>
          <p:cNvPr id="6" name="Group 5">
            <a:extLst>
              <a:ext uri="{FF2B5EF4-FFF2-40B4-BE49-F238E27FC236}">
                <a16:creationId xmlns:a16="http://schemas.microsoft.com/office/drawing/2014/main" id="{B05BC7AA-C6A3-9BCD-BA47-730291275E59}"/>
              </a:ext>
            </a:extLst>
          </p:cNvPr>
          <p:cNvGrpSpPr/>
          <p:nvPr/>
        </p:nvGrpSpPr>
        <p:grpSpPr>
          <a:xfrm>
            <a:off x="9392911" y="6207927"/>
            <a:ext cx="2488502" cy="454909"/>
            <a:chOff x="9392911" y="6207927"/>
            <a:chExt cx="2488502" cy="454909"/>
          </a:xfrm>
        </p:grpSpPr>
        <p:pic>
          <p:nvPicPr>
            <p:cNvPr id="7" name="Picture 6" descr="A picture containing text, ax, wheel&#10;&#10;Description automatically generated">
              <a:extLst>
                <a:ext uri="{FF2B5EF4-FFF2-40B4-BE49-F238E27FC236}">
                  <a16:creationId xmlns:a16="http://schemas.microsoft.com/office/drawing/2014/main" id="{06B9D5BD-0491-5F42-CE3B-61D5EF4982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 name="Rectangle 8">
              <a:extLst>
                <a:ext uri="{FF2B5EF4-FFF2-40B4-BE49-F238E27FC236}">
                  <a16:creationId xmlns:a16="http://schemas.microsoft.com/office/drawing/2014/main" id="{AD520981-4277-5980-109B-8A8F2DFB704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pSp>
        <p:nvGrpSpPr>
          <p:cNvPr id="150" name="Group 149">
            <a:extLst>
              <a:ext uri="{FF2B5EF4-FFF2-40B4-BE49-F238E27FC236}">
                <a16:creationId xmlns:a16="http://schemas.microsoft.com/office/drawing/2014/main" id="{E4BF731F-3670-C99C-373D-A43C02909447}"/>
              </a:ext>
            </a:extLst>
          </p:cNvPr>
          <p:cNvGrpSpPr/>
          <p:nvPr/>
        </p:nvGrpSpPr>
        <p:grpSpPr>
          <a:xfrm>
            <a:off x="5600700" y="1531280"/>
            <a:ext cx="6210300" cy="4290817"/>
            <a:chOff x="5600700" y="1531280"/>
            <a:chExt cx="6210300" cy="4290817"/>
          </a:xfrm>
        </p:grpSpPr>
        <p:sp>
          <p:nvSpPr>
            <p:cNvPr id="118" name="Freeform 117">
              <a:extLst>
                <a:ext uri="{FF2B5EF4-FFF2-40B4-BE49-F238E27FC236}">
                  <a16:creationId xmlns:a16="http://schemas.microsoft.com/office/drawing/2014/main" id="{A17A6E8A-7DFD-7286-F63B-A11E871B55C6}"/>
                </a:ext>
              </a:extLst>
            </p:cNvPr>
            <p:cNvSpPr/>
            <p:nvPr/>
          </p:nvSpPr>
          <p:spPr bwMode="auto">
            <a:xfrm>
              <a:off x="8065708" y="3023632"/>
              <a:ext cx="3657600" cy="1496646"/>
            </a:xfrm>
            <a:custGeom>
              <a:avLst/>
              <a:gdLst>
                <a:gd name="connsiteX0" fmla="*/ 3657600 w 3657600"/>
                <a:gd name="connsiteY0" fmla="*/ 0 h 1496646"/>
                <a:gd name="connsiteX1" fmla="*/ 3657600 w 3657600"/>
                <a:gd name="connsiteY1" fmla="*/ 1133231 h 1496646"/>
                <a:gd name="connsiteX2" fmla="*/ 3305908 w 3657600"/>
                <a:gd name="connsiteY2" fmla="*/ 1133231 h 1496646"/>
                <a:gd name="connsiteX3" fmla="*/ 3305908 w 3657600"/>
                <a:gd name="connsiteY3" fmla="*/ 1219200 h 1496646"/>
                <a:gd name="connsiteX4" fmla="*/ 2668954 w 3657600"/>
                <a:gd name="connsiteY4" fmla="*/ 1219200 h 1496646"/>
                <a:gd name="connsiteX5" fmla="*/ 2668954 w 3657600"/>
                <a:gd name="connsiteY5" fmla="*/ 1277815 h 1496646"/>
                <a:gd name="connsiteX6" fmla="*/ 2344615 w 3657600"/>
                <a:gd name="connsiteY6" fmla="*/ 1277815 h 1496646"/>
                <a:gd name="connsiteX7" fmla="*/ 2344615 w 3657600"/>
                <a:gd name="connsiteY7" fmla="*/ 1332523 h 1496646"/>
                <a:gd name="connsiteX8" fmla="*/ 1985108 w 3657600"/>
                <a:gd name="connsiteY8" fmla="*/ 1332523 h 1496646"/>
                <a:gd name="connsiteX9" fmla="*/ 1985108 w 3657600"/>
                <a:gd name="connsiteY9" fmla="*/ 1379415 h 1496646"/>
                <a:gd name="connsiteX10" fmla="*/ 1875692 w 3657600"/>
                <a:gd name="connsiteY10" fmla="*/ 1379415 h 1496646"/>
                <a:gd name="connsiteX11" fmla="*/ 1875692 w 3657600"/>
                <a:gd name="connsiteY11" fmla="*/ 1379415 h 1496646"/>
                <a:gd name="connsiteX12" fmla="*/ 1875692 w 3657600"/>
                <a:gd name="connsiteY12" fmla="*/ 1414585 h 1496646"/>
                <a:gd name="connsiteX13" fmla="*/ 1246554 w 3657600"/>
                <a:gd name="connsiteY13" fmla="*/ 1414585 h 1496646"/>
                <a:gd name="connsiteX14" fmla="*/ 1246554 w 3657600"/>
                <a:gd name="connsiteY14" fmla="*/ 1445846 h 1496646"/>
                <a:gd name="connsiteX15" fmla="*/ 515815 w 3657600"/>
                <a:gd name="connsiteY15" fmla="*/ 1445846 h 1496646"/>
                <a:gd name="connsiteX16" fmla="*/ 515815 w 3657600"/>
                <a:gd name="connsiteY16" fmla="*/ 1461477 h 1496646"/>
                <a:gd name="connsiteX17" fmla="*/ 371231 w 3657600"/>
                <a:gd name="connsiteY17" fmla="*/ 1461477 h 1496646"/>
                <a:gd name="connsiteX18" fmla="*/ 371231 w 3657600"/>
                <a:gd name="connsiteY18" fmla="*/ 1461477 h 1496646"/>
                <a:gd name="connsiteX19" fmla="*/ 371231 w 3657600"/>
                <a:gd name="connsiteY19" fmla="*/ 1496646 h 1496646"/>
                <a:gd name="connsiteX20" fmla="*/ 0 w 3657600"/>
                <a:gd name="connsiteY20" fmla="*/ 1496646 h 1496646"/>
                <a:gd name="connsiteX21" fmla="*/ 0 w 3657600"/>
                <a:gd name="connsiteY21" fmla="*/ 1199662 h 1496646"/>
                <a:gd name="connsiteX22" fmla="*/ 386861 w 3657600"/>
                <a:gd name="connsiteY22" fmla="*/ 1199662 h 1496646"/>
                <a:gd name="connsiteX23" fmla="*/ 386861 w 3657600"/>
                <a:gd name="connsiteY23" fmla="*/ 1141046 h 1496646"/>
                <a:gd name="connsiteX24" fmla="*/ 531446 w 3657600"/>
                <a:gd name="connsiteY24" fmla="*/ 1141046 h 1496646"/>
                <a:gd name="connsiteX25" fmla="*/ 531446 w 3657600"/>
                <a:gd name="connsiteY25" fmla="*/ 1078523 h 1496646"/>
                <a:gd name="connsiteX26" fmla="*/ 1246554 w 3657600"/>
                <a:gd name="connsiteY26" fmla="*/ 1078523 h 1496646"/>
                <a:gd name="connsiteX27" fmla="*/ 1246554 w 3657600"/>
                <a:gd name="connsiteY27" fmla="*/ 992554 h 1496646"/>
                <a:gd name="connsiteX28" fmla="*/ 1879600 w 3657600"/>
                <a:gd name="connsiteY28" fmla="*/ 992554 h 1496646"/>
                <a:gd name="connsiteX29" fmla="*/ 1879600 w 3657600"/>
                <a:gd name="connsiteY29" fmla="*/ 855785 h 1496646"/>
                <a:gd name="connsiteX30" fmla="*/ 1996831 w 3657600"/>
                <a:gd name="connsiteY30" fmla="*/ 855785 h 1496646"/>
                <a:gd name="connsiteX31" fmla="*/ 1996831 w 3657600"/>
                <a:gd name="connsiteY31" fmla="*/ 734646 h 1496646"/>
                <a:gd name="connsiteX32" fmla="*/ 2348523 w 3657600"/>
                <a:gd name="connsiteY32" fmla="*/ 734646 h 1496646"/>
                <a:gd name="connsiteX33" fmla="*/ 2348523 w 3657600"/>
                <a:gd name="connsiteY33" fmla="*/ 566615 h 1496646"/>
                <a:gd name="connsiteX34" fmla="*/ 2676769 w 3657600"/>
                <a:gd name="connsiteY34" fmla="*/ 566615 h 1496646"/>
                <a:gd name="connsiteX35" fmla="*/ 2676769 w 3657600"/>
                <a:gd name="connsiteY35" fmla="*/ 343877 h 1496646"/>
                <a:gd name="connsiteX36" fmla="*/ 3309815 w 3657600"/>
                <a:gd name="connsiteY36" fmla="*/ 343877 h 1496646"/>
                <a:gd name="connsiteX37" fmla="*/ 3309815 w 3657600"/>
                <a:gd name="connsiteY37" fmla="*/ 7815 h 1496646"/>
                <a:gd name="connsiteX38" fmla="*/ 3657600 w 3657600"/>
                <a:gd name="connsiteY38" fmla="*/ 0 h 1496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657600" h="1496646">
                  <a:moveTo>
                    <a:pt x="3657600" y="0"/>
                  </a:moveTo>
                  <a:lnTo>
                    <a:pt x="3657600" y="1133231"/>
                  </a:lnTo>
                  <a:lnTo>
                    <a:pt x="3305908" y="1133231"/>
                  </a:lnTo>
                  <a:lnTo>
                    <a:pt x="3305908" y="1219200"/>
                  </a:lnTo>
                  <a:lnTo>
                    <a:pt x="2668954" y="1219200"/>
                  </a:lnTo>
                  <a:lnTo>
                    <a:pt x="2668954" y="1277815"/>
                  </a:lnTo>
                  <a:lnTo>
                    <a:pt x="2344615" y="1277815"/>
                  </a:lnTo>
                  <a:lnTo>
                    <a:pt x="2344615" y="1332523"/>
                  </a:lnTo>
                  <a:lnTo>
                    <a:pt x="1985108" y="1332523"/>
                  </a:lnTo>
                  <a:lnTo>
                    <a:pt x="1985108" y="1379415"/>
                  </a:lnTo>
                  <a:lnTo>
                    <a:pt x="1875692" y="1379415"/>
                  </a:lnTo>
                  <a:lnTo>
                    <a:pt x="1875692" y="1379415"/>
                  </a:lnTo>
                  <a:lnTo>
                    <a:pt x="1875692" y="1414585"/>
                  </a:lnTo>
                  <a:lnTo>
                    <a:pt x="1246554" y="1414585"/>
                  </a:lnTo>
                  <a:lnTo>
                    <a:pt x="1246554" y="1445846"/>
                  </a:lnTo>
                  <a:lnTo>
                    <a:pt x="515815" y="1445846"/>
                  </a:lnTo>
                  <a:lnTo>
                    <a:pt x="515815" y="1461477"/>
                  </a:lnTo>
                  <a:lnTo>
                    <a:pt x="371231" y="1461477"/>
                  </a:lnTo>
                  <a:lnTo>
                    <a:pt x="371231" y="1461477"/>
                  </a:lnTo>
                  <a:lnTo>
                    <a:pt x="371231" y="1496646"/>
                  </a:lnTo>
                  <a:lnTo>
                    <a:pt x="0" y="1496646"/>
                  </a:lnTo>
                  <a:lnTo>
                    <a:pt x="0" y="1199662"/>
                  </a:lnTo>
                  <a:lnTo>
                    <a:pt x="386861" y="1199662"/>
                  </a:lnTo>
                  <a:lnTo>
                    <a:pt x="386861" y="1141046"/>
                  </a:lnTo>
                  <a:lnTo>
                    <a:pt x="531446" y="1141046"/>
                  </a:lnTo>
                  <a:lnTo>
                    <a:pt x="531446" y="1078523"/>
                  </a:lnTo>
                  <a:lnTo>
                    <a:pt x="1246554" y="1078523"/>
                  </a:lnTo>
                  <a:lnTo>
                    <a:pt x="1246554" y="992554"/>
                  </a:lnTo>
                  <a:lnTo>
                    <a:pt x="1879600" y="992554"/>
                  </a:lnTo>
                  <a:lnTo>
                    <a:pt x="1879600" y="855785"/>
                  </a:lnTo>
                  <a:lnTo>
                    <a:pt x="1996831" y="855785"/>
                  </a:lnTo>
                  <a:lnTo>
                    <a:pt x="1996831" y="734646"/>
                  </a:lnTo>
                  <a:lnTo>
                    <a:pt x="2348523" y="734646"/>
                  </a:lnTo>
                  <a:lnTo>
                    <a:pt x="2348523" y="566615"/>
                  </a:lnTo>
                  <a:lnTo>
                    <a:pt x="2676769" y="566615"/>
                  </a:lnTo>
                  <a:lnTo>
                    <a:pt x="2676769" y="343877"/>
                  </a:lnTo>
                  <a:lnTo>
                    <a:pt x="3309815" y="343877"/>
                  </a:lnTo>
                  <a:lnTo>
                    <a:pt x="3309815" y="7815"/>
                  </a:lnTo>
                  <a:lnTo>
                    <a:pt x="3657600" y="0"/>
                  </a:lnTo>
                  <a:close/>
                </a:path>
              </a:pathLst>
            </a:custGeom>
            <a:solidFill>
              <a:srgbClr val="E1471D">
                <a:alpha val="24706"/>
              </a:srgb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Freeform 116">
              <a:extLst>
                <a:ext uri="{FF2B5EF4-FFF2-40B4-BE49-F238E27FC236}">
                  <a16:creationId xmlns:a16="http://schemas.microsoft.com/office/drawing/2014/main" id="{9EFBB845-8A19-E01A-E201-02992E70FB8C}"/>
                </a:ext>
              </a:extLst>
            </p:cNvPr>
            <p:cNvSpPr/>
            <p:nvPr/>
          </p:nvSpPr>
          <p:spPr bwMode="auto">
            <a:xfrm>
              <a:off x="8128209" y="2200150"/>
              <a:ext cx="3598984" cy="2309446"/>
            </a:xfrm>
            <a:custGeom>
              <a:avLst/>
              <a:gdLst>
                <a:gd name="connsiteX0" fmla="*/ 3598984 w 3598984"/>
                <a:gd name="connsiteY0" fmla="*/ 1402862 h 2309446"/>
                <a:gd name="connsiteX1" fmla="*/ 3598984 w 3598984"/>
                <a:gd name="connsiteY1" fmla="*/ 0 h 2309446"/>
                <a:gd name="connsiteX2" fmla="*/ 3329353 w 3598984"/>
                <a:gd name="connsiteY2" fmla="*/ 0 h 2309446"/>
                <a:gd name="connsiteX3" fmla="*/ 3329353 w 3598984"/>
                <a:gd name="connsiteY3" fmla="*/ 324339 h 2309446"/>
                <a:gd name="connsiteX4" fmla="*/ 2485292 w 3598984"/>
                <a:gd name="connsiteY4" fmla="*/ 324339 h 2309446"/>
                <a:gd name="connsiteX5" fmla="*/ 2485292 w 3598984"/>
                <a:gd name="connsiteY5" fmla="*/ 480646 h 2309446"/>
                <a:gd name="connsiteX6" fmla="*/ 2461846 w 3598984"/>
                <a:gd name="connsiteY6" fmla="*/ 480646 h 2309446"/>
                <a:gd name="connsiteX7" fmla="*/ 2461846 w 3598984"/>
                <a:gd name="connsiteY7" fmla="*/ 617416 h 2309446"/>
                <a:gd name="connsiteX8" fmla="*/ 2450123 w 3598984"/>
                <a:gd name="connsiteY8" fmla="*/ 617416 h 2309446"/>
                <a:gd name="connsiteX9" fmla="*/ 2450123 w 3598984"/>
                <a:gd name="connsiteY9" fmla="*/ 762000 h 2309446"/>
                <a:gd name="connsiteX10" fmla="*/ 2266461 w 3598984"/>
                <a:gd name="connsiteY10" fmla="*/ 762000 h 2309446"/>
                <a:gd name="connsiteX11" fmla="*/ 2266461 w 3598984"/>
                <a:gd name="connsiteY11" fmla="*/ 898770 h 2309446"/>
                <a:gd name="connsiteX12" fmla="*/ 2133600 w 3598984"/>
                <a:gd name="connsiteY12" fmla="*/ 898770 h 2309446"/>
                <a:gd name="connsiteX13" fmla="*/ 2133600 w 3598984"/>
                <a:gd name="connsiteY13" fmla="*/ 1027723 h 2309446"/>
                <a:gd name="connsiteX14" fmla="*/ 2000738 w 3598984"/>
                <a:gd name="connsiteY14" fmla="*/ 1027723 h 2309446"/>
                <a:gd name="connsiteX15" fmla="*/ 2000738 w 3598984"/>
                <a:gd name="connsiteY15" fmla="*/ 1133231 h 2309446"/>
                <a:gd name="connsiteX16" fmla="*/ 1727200 w 3598984"/>
                <a:gd name="connsiteY16" fmla="*/ 1133231 h 2309446"/>
                <a:gd name="connsiteX17" fmla="*/ 1727200 w 3598984"/>
                <a:gd name="connsiteY17" fmla="*/ 1234831 h 2309446"/>
                <a:gd name="connsiteX18" fmla="*/ 1621692 w 3598984"/>
                <a:gd name="connsiteY18" fmla="*/ 1234831 h 2309446"/>
                <a:gd name="connsiteX19" fmla="*/ 1621692 w 3598984"/>
                <a:gd name="connsiteY19" fmla="*/ 1336431 h 2309446"/>
                <a:gd name="connsiteX20" fmla="*/ 1172307 w 3598984"/>
                <a:gd name="connsiteY20" fmla="*/ 1336431 h 2309446"/>
                <a:gd name="connsiteX21" fmla="*/ 1172307 w 3598984"/>
                <a:gd name="connsiteY21" fmla="*/ 1410677 h 2309446"/>
                <a:gd name="connsiteX22" fmla="*/ 1156677 w 3598984"/>
                <a:gd name="connsiteY22" fmla="*/ 1410677 h 2309446"/>
                <a:gd name="connsiteX23" fmla="*/ 1156677 w 3598984"/>
                <a:gd name="connsiteY23" fmla="*/ 1477108 h 2309446"/>
                <a:gd name="connsiteX24" fmla="*/ 734646 w 3598984"/>
                <a:gd name="connsiteY24" fmla="*/ 1477108 h 2309446"/>
                <a:gd name="connsiteX25" fmla="*/ 734646 w 3598984"/>
                <a:gd name="connsiteY25" fmla="*/ 1516185 h 2309446"/>
                <a:gd name="connsiteX26" fmla="*/ 734646 w 3598984"/>
                <a:gd name="connsiteY26" fmla="*/ 1555262 h 2309446"/>
                <a:gd name="connsiteX27" fmla="*/ 734646 w 3598984"/>
                <a:gd name="connsiteY27" fmla="*/ 1555262 h 2309446"/>
                <a:gd name="connsiteX28" fmla="*/ 734646 w 3598984"/>
                <a:gd name="connsiteY28" fmla="*/ 1555262 h 2309446"/>
                <a:gd name="connsiteX29" fmla="*/ 699477 w 3598984"/>
                <a:gd name="connsiteY29" fmla="*/ 1555262 h 2309446"/>
                <a:gd name="connsiteX30" fmla="*/ 699477 w 3598984"/>
                <a:gd name="connsiteY30" fmla="*/ 1676400 h 2309446"/>
                <a:gd name="connsiteX31" fmla="*/ 527538 w 3598984"/>
                <a:gd name="connsiteY31" fmla="*/ 1676400 h 2309446"/>
                <a:gd name="connsiteX32" fmla="*/ 527538 w 3598984"/>
                <a:gd name="connsiteY32" fmla="*/ 1742831 h 2309446"/>
                <a:gd name="connsiteX33" fmla="*/ 484553 w 3598984"/>
                <a:gd name="connsiteY33" fmla="*/ 1742831 h 2309446"/>
                <a:gd name="connsiteX34" fmla="*/ 484553 w 3598984"/>
                <a:gd name="connsiteY34" fmla="*/ 1797539 h 2309446"/>
                <a:gd name="connsiteX35" fmla="*/ 355600 w 3598984"/>
                <a:gd name="connsiteY35" fmla="*/ 1797539 h 2309446"/>
                <a:gd name="connsiteX36" fmla="*/ 355600 w 3598984"/>
                <a:gd name="connsiteY36" fmla="*/ 1867877 h 2309446"/>
                <a:gd name="connsiteX37" fmla="*/ 257907 w 3598984"/>
                <a:gd name="connsiteY37" fmla="*/ 1867877 h 2309446"/>
                <a:gd name="connsiteX38" fmla="*/ 257907 w 3598984"/>
                <a:gd name="connsiteY38" fmla="*/ 1977293 h 2309446"/>
                <a:gd name="connsiteX39" fmla="*/ 242277 w 3598984"/>
                <a:gd name="connsiteY39" fmla="*/ 1977293 h 2309446"/>
                <a:gd name="connsiteX40" fmla="*/ 242277 w 3598984"/>
                <a:gd name="connsiteY40" fmla="*/ 2016370 h 2309446"/>
                <a:gd name="connsiteX41" fmla="*/ 0 w 3598984"/>
                <a:gd name="connsiteY41" fmla="*/ 2016370 h 2309446"/>
                <a:gd name="connsiteX42" fmla="*/ 0 w 3598984"/>
                <a:gd name="connsiteY42" fmla="*/ 2309446 h 2309446"/>
                <a:gd name="connsiteX43" fmla="*/ 234461 w 3598984"/>
                <a:gd name="connsiteY43" fmla="*/ 2309446 h 2309446"/>
                <a:gd name="connsiteX44" fmla="*/ 234461 w 3598984"/>
                <a:gd name="connsiteY44" fmla="*/ 2231293 h 2309446"/>
                <a:gd name="connsiteX45" fmla="*/ 343877 w 3598984"/>
                <a:gd name="connsiteY45" fmla="*/ 2231293 h 2309446"/>
                <a:gd name="connsiteX46" fmla="*/ 343877 w 3598984"/>
                <a:gd name="connsiteY46" fmla="*/ 2231293 h 2309446"/>
                <a:gd name="connsiteX47" fmla="*/ 343877 w 3598984"/>
                <a:gd name="connsiteY47" fmla="*/ 2192216 h 2309446"/>
                <a:gd name="connsiteX48" fmla="*/ 465015 w 3598984"/>
                <a:gd name="connsiteY48" fmla="*/ 2192216 h 2309446"/>
                <a:gd name="connsiteX49" fmla="*/ 465015 w 3598984"/>
                <a:gd name="connsiteY49" fmla="*/ 2192216 h 2309446"/>
                <a:gd name="connsiteX50" fmla="*/ 465015 w 3598984"/>
                <a:gd name="connsiteY50" fmla="*/ 2192216 h 2309446"/>
                <a:gd name="connsiteX51" fmla="*/ 465015 w 3598984"/>
                <a:gd name="connsiteY51" fmla="*/ 2157046 h 2309446"/>
                <a:gd name="connsiteX52" fmla="*/ 695569 w 3598984"/>
                <a:gd name="connsiteY52" fmla="*/ 2157046 h 2309446"/>
                <a:gd name="connsiteX53" fmla="*/ 695569 w 3598984"/>
                <a:gd name="connsiteY53" fmla="*/ 2090616 h 2309446"/>
                <a:gd name="connsiteX54" fmla="*/ 734646 w 3598984"/>
                <a:gd name="connsiteY54" fmla="*/ 2090616 h 2309446"/>
                <a:gd name="connsiteX55" fmla="*/ 734646 w 3598984"/>
                <a:gd name="connsiteY55" fmla="*/ 2067170 h 2309446"/>
                <a:gd name="connsiteX56" fmla="*/ 1144953 w 3598984"/>
                <a:gd name="connsiteY56" fmla="*/ 2067170 h 2309446"/>
                <a:gd name="connsiteX57" fmla="*/ 1144953 w 3598984"/>
                <a:gd name="connsiteY57" fmla="*/ 2020277 h 2309446"/>
                <a:gd name="connsiteX58" fmla="*/ 1144953 w 3598984"/>
                <a:gd name="connsiteY58" fmla="*/ 2020277 h 2309446"/>
                <a:gd name="connsiteX59" fmla="*/ 1180123 w 3598984"/>
                <a:gd name="connsiteY59" fmla="*/ 2020277 h 2309446"/>
                <a:gd name="connsiteX60" fmla="*/ 1180123 w 3598984"/>
                <a:gd name="connsiteY60" fmla="*/ 2020277 h 2309446"/>
                <a:gd name="connsiteX61" fmla="*/ 1180123 w 3598984"/>
                <a:gd name="connsiteY61" fmla="*/ 1981200 h 2309446"/>
                <a:gd name="connsiteX62" fmla="*/ 1621692 w 3598984"/>
                <a:gd name="connsiteY62" fmla="*/ 1981200 h 2309446"/>
                <a:gd name="connsiteX63" fmla="*/ 1621692 w 3598984"/>
                <a:gd name="connsiteY63" fmla="*/ 1942123 h 2309446"/>
                <a:gd name="connsiteX64" fmla="*/ 1723292 w 3598984"/>
                <a:gd name="connsiteY64" fmla="*/ 1942123 h 2309446"/>
                <a:gd name="connsiteX65" fmla="*/ 1723292 w 3598984"/>
                <a:gd name="connsiteY65" fmla="*/ 1895231 h 2309446"/>
                <a:gd name="connsiteX66" fmla="*/ 2000738 w 3598984"/>
                <a:gd name="connsiteY66" fmla="*/ 1895231 h 2309446"/>
                <a:gd name="connsiteX67" fmla="*/ 2000738 w 3598984"/>
                <a:gd name="connsiteY67" fmla="*/ 1840523 h 2309446"/>
                <a:gd name="connsiteX68" fmla="*/ 2121877 w 3598984"/>
                <a:gd name="connsiteY68" fmla="*/ 1840523 h 2309446"/>
                <a:gd name="connsiteX69" fmla="*/ 2121877 w 3598984"/>
                <a:gd name="connsiteY69" fmla="*/ 1778000 h 2309446"/>
                <a:gd name="connsiteX70" fmla="*/ 2270369 w 3598984"/>
                <a:gd name="connsiteY70" fmla="*/ 1778000 h 2309446"/>
                <a:gd name="connsiteX71" fmla="*/ 2270369 w 3598984"/>
                <a:gd name="connsiteY71" fmla="*/ 1719385 h 2309446"/>
                <a:gd name="connsiteX72" fmla="*/ 2446215 w 3598984"/>
                <a:gd name="connsiteY72" fmla="*/ 1719385 h 2309446"/>
                <a:gd name="connsiteX73" fmla="*/ 2446215 w 3598984"/>
                <a:gd name="connsiteY73" fmla="*/ 1590431 h 2309446"/>
                <a:gd name="connsiteX74" fmla="*/ 2481384 w 3598984"/>
                <a:gd name="connsiteY74" fmla="*/ 1590431 h 2309446"/>
                <a:gd name="connsiteX75" fmla="*/ 2481384 w 3598984"/>
                <a:gd name="connsiteY75" fmla="*/ 1516185 h 2309446"/>
                <a:gd name="connsiteX76" fmla="*/ 3329353 w 3598984"/>
                <a:gd name="connsiteY76" fmla="*/ 1516185 h 2309446"/>
                <a:gd name="connsiteX77" fmla="*/ 3329353 w 3598984"/>
                <a:gd name="connsiteY77" fmla="*/ 1406770 h 2309446"/>
                <a:gd name="connsiteX78" fmla="*/ 3598984 w 3598984"/>
                <a:gd name="connsiteY78" fmla="*/ 1402862 h 2309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598984" h="2309446">
                  <a:moveTo>
                    <a:pt x="3598984" y="1402862"/>
                  </a:moveTo>
                  <a:lnTo>
                    <a:pt x="3598984" y="0"/>
                  </a:lnTo>
                  <a:lnTo>
                    <a:pt x="3329353" y="0"/>
                  </a:lnTo>
                  <a:lnTo>
                    <a:pt x="3329353" y="324339"/>
                  </a:lnTo>
                  <a:lnTo>
                    <a:pt x="2485292" y="324339"/>
                  </a:lnTo>
                  <a:lnTo>
                    <a:pt x="2485292" y="480646"/>
                  </a:lnTo>
                  <a:lnTo>
                    <a:pt x="2461846" y="480646"/>
                  </a:lnTo>
                  <a:lnTo>
                    <a:pt x="2461846" y="617416"/>
                  </a:lnTo>
                  <a:lnTo>
                    <a:pt x="2450123" y="617416"/>
                  </a:lnTo>
                  <a:lnTo>
                    <a:pt x="2450123" y="762000"/>
                  </a:lnTo>
                  <a:lnTo>
                    <a:pt x="2266461" y="762000"/>
                  </a:lnTo>
                  <a:lnTo>
                    <a:pt x="2266461" y="898770"/>
                  </a:lnTo>
                  <a:lnTo>
                    <a:pt x="2133600" y="898770"/>
                  </a:lnTo>
                  <a:lnTo>
                    <a:pt x="2133600" y="1027723"/>
                  </a:lnTo>
                  <a:lnTo>
                    <a:pt x="2000738" y="1027723"/>
                  </a:lnTo>
                  <a:lnTo>
                    <a:pt x="2000738" y="1133231"/>
                  </a:lnTo>
                  <a:lnTo>
                    <a:pt x="1727200" y="1133231"/>
                  </a:lnTo>
                  <a:lnTo>
                    <a:pt x="1727200" y="1234831"/>
                  </a:lnTo>
                  <a:lnTo>
                    <a:pt x="1621692" y="1234831"/>
                  </a:lnTo>
                  <a:lnTo>
                    <a:pt x="1621692" y="1336431"/>
                  </a:lnTo>
                  <a:lnTo>
                    <a:pt x="1172307" y="1336431"/>
                  </a:lnTo>
                  <a:lnTo>
                    <a:pt x="1172307" y="1410677"/>
                  </a:lnTo>
                  <a:lnTo>
                    <a:pt x="1156677" y="1410677"/>
                  </a:lnTo>
                  <a:lnTo>
                    <a:pt x="1156677" y="1477108"/>
                  </a:lnTo>
                  <a:lnTo>
                    <a:pt x="734646" y="1477108"/>
                  </a:lnTo>
                  <a:lnTo>
                    <a:pt x="734646" y="1516185"/>
                  </a:lnTo>
                  <a:lnTo>
                    <a:pt x="734646" y="1555262"/>
                  </a:lnTo>
                  <a:lnTo>
                    <a:pt x="734646" y="1555262"/>
                  </a:lnTo>
                  <a:lnTo>
                    <a:pt x="734646" y="1555262"/>
                  </a:lnTo>
                  <a:lnTo>
                    <a:pt x="699477" y="1555262"/>
                  </a:lnTo>
                  <a:lnTo>
                    <a:pt x="699477" y="1676400"/>
                  </a:lnTo>
                  <a:lnTo>
                    <a:pt x="527538" y="1676400"/>
                  </a:lnTo>
                  <a:lnTo>
                    <a:pt x="527538" y="1742831"/>
                  </a:lnTo>
                  <a:lnTo>
                    <a:pt x="484553" y="1742831"/>
                  </a:lnTo>
                  <a:lnTo>
                    <a:pt x="484553" y="1797539"/>
                  </a:lnTo>
                  <a:lnTo>
                    <a:pt x="355600" y="1797539"/>
                  </a:lnTo>
                  <a:lnTo>
                    <a:pt x="355600" y="1867877"/>
                  </a:lnTo>
                  <a:lnTo>
                    <a:pt x="257907" y="1867877"/>
                  </a:lnTo>
                  <a:lnTo>
                    <a:pt x="257907" y="1977293"/>
                  </a:lnTo>
                  <a:lnTo>
                    <a:pt x="242277" y="1977293"/>
                  </a:lnTo>
                  <a:lnTo>
                    <a:pt x="242277" y="2016370"/>
                  </a:lnTo>
                  <a:lnTo>
                    <a:pt x="0" y="2016370"/>
                  </a:lnTo>
                  <a:lnTo>
                    <a:pt x="0" y="2309446"/>
                  </a:lnTo>
                  <a:lnTo>
                    <a:pt x="234461" y="2309446"/>
                  </a:lnTo>
                  <a:lnTo>
                    <a:pt x="234461" y="2231293"/>
                  </a:lnTo>
                  <a:lnTo>
                    <a:pt x="343877" y="2231293"/>
                  </a:lnTo>
                  <a:lnTo>
                    <a:pt x="343877" y="2231293"/>
                  </a:lnTo>
                  <a:lnTo>
                    <a:pt x="343877" y="2192216"/>
                  </a:lnTo>
                  <a:lnTo>
                    <a:pt x="465015" y="2192216"/>
                  </a:lnTo>
                  <a:lnTo>
                    <a:pt x="465015" y="2192216"/>
                  </a:lnTo>
                  <a:lnTo>
                    <a:pt x="465015" y="2192216"/>
                  </a:lnTo>
                  <a:lnTo>
                    <a:pt x="465015" y="2157046"/>
                  </a:lnTo>
                  <a:lnTo>
                    <a:pt x="695569" y="2157046"/>
                  </a:lnTo>
                  <a:lnTo>
                    <a:pt x="695569" y="2090616"/>
                  </a:lnTo>
                  <a:lnTo>
                    <a:pt x="734646" y="2090616"/>
                  </a:lnTo>
                  <a:lnTo>
                    <a:pt x="734646" y="2067170"/>
                  </a:lnTo>
                  <a:lnTo>
                    <a:pt x="1144953" y="2067170"/>
                  </a:lnTo>
                  <a:lnTo>
                    <a:pt x="1144953" y="2020277"/>
                  </a:lnTo>
                  <a:lnTo>
                    <a:pt x="1144953" y="2020277"/>
                  </a:lnTo>
                  <a:lnTo>
                    <a:pt x="1180123" y="2020277"/>
                  </a:lnTo>
                  <a:lnTo>
                    <a:pt x="1180123" y="2020277"/>
                  </a:lnTo>
                  <a:lnTo>
                    <a:pt x="1180123" y="1981200"/>
                  </a:lnTo>
                  <a:lnTo>
                    <a:pt x="1621692" y="1981200"/>
                  </a:lnTo>
                  <a:lnTo>
                    <a:pt x="1621692" y="1942123"/>
                  </a:lnTo>
                  <a:lnTo>
                    <a:pt x="1723292" y="1942123"/>
                  </a:lnTo>
                  <a:lnTo>
                    <a:pt x="1723292" y="1895231"/>
                  </a:lnTo>
                  <a:lnTo>
                    <a:pt x="2000738" y="1895231"/>
                  </a:lnTo>
                  <a:lnTo>
                    <a:pt x="2000738" y="1840523"/>
                  </a:lnTo>
                  <a:lnTo>
                    <a:pt x="2121877" y="1840523"/>
                  </a:lnTo>
                  <a:lnTo>
                    <a:pt x="2121877" y="1778000"/>
                  </a:lnTo>
                  <a:lnTo>
                    <a:pt x="2270369" y="1778000"/>
                  </a:lnTo>
                  <a:lnTo>
                    <a:pt x="2270369" y="1719385"/>
                  </a:lnTo>
                  <a:lnTo>
                    <a:pt x="2446215" y="1719385"/>
                  </a:lnTo>
                  <a:lnTo>
                    <a:pt x="2446215" y="1590431"/>
                  </a:lnTo>
                  <a:lnTo>
                    <a:pt x="2481384" y="1590431"/>
                  </a:lnTo>
                  <a:lnTo>
                    <a:pt x="2481384" y="1516185"/>
                  </a:lnTo>
                  <a:lnTo>
                    <a:pt x="3329353" y="1516185"/>
                  </a:lnTo>
                  <a:lnTo>
                    <a:pt x="3329353" y="1406770"/>
                  </a:lnTo>
                  <a:lnTo>
                    <a:pt x="3598984" y="1402862"/>
                  </a:lnTo>
                  <a:close/>
                </a:path>
              </a:pathLst>
            </a:custGeom>
            <a:solidFill>
              <a:srgbClr val="015873">
                <a:alpha val="25098"/>
              </a:srgbClr>
            </a:solidFill>
            <a:ln w="0">
              <a:solidFill>
                <a:srgbClr val="000000">
                  <a:alpha val="50196"/>
                </a:srgb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 name="TextBox 2">
              <a:extLst>
                <a:ext uri="{FF2B5EF4-FFF2-40B4-BE49-F238E27FC236}">
                  <a16:creationId xmlns:a16="http://schemas.microsoft.com/office/drawing/2014/main" id="{E6393F45-C20E-83DA-F3E5-4F589EAAAA7E}"/>
                </a:ext>
              </a:extLst>
            </p:cNvPr>
            <p:cNvSpPr txBox="1"/>
            <p:nvPr/>
          </p:nvSpPr>
          <p:spPr bwMode="auto">
            <a:xfrm>
              <a:off x="7533320" y="1531280"/>
              <a:ext cx="3525069" cy="369332"/>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Time to Progression to Anal Cancer</a:t>
              </a:r>
            </a:p>
          </p:txBody>
        </p:sp>
        <p:sp>
          <p:nvSpPr>
            <p:cNvPr id="10" name="Freeform 9">
              <a:extLst>
                <a:ext uri="{FF2B5EF4-FFF2-40B4-BE49-F238E27FC236}">
                  <a16:creationId xmlns:a16="http://schemas.microsoft.com/office/drawing/2014/main" id="{7EE2E246-936D-CB8C-E285-DE6BF85D967E}"/>
                </a:ext>
              </a:extLst>
            </p:cNvPr>
            <p:cNvSpPr/>
            <p:nvPr/>
          </p:nvSpPr>
          <p:spPr bwMode="auto">
            <a:xfrm>
              <a:off x="7159846" y="2103636"/>
              <a:ext cx="4576813" cy="2800952"/>
            </a:xfrm>
            <a:custGeom>
              <a:avLst/>
              <a:gdLst>
                <a:gd name="connsiteX0" fmla="*/ 0 w 4576813"/>
                <a:gd name="connsiteY0" fmla="*/ 0 h 2849078"/>
                <a:gd name="connsiteX1" fmla="*/ 0 w 4576813"/>
                <a:gd name="connsiteY1" fmla="*/ 2800952 h 2849078"/>
                <a:gd name="connsiteX2" fmla="*/ 4576813 w 4576813"/>
                <a:gd name="connsiteY2" fmla="*/ 2800952 h 2849078"/>
                <a:gd name="connsiteX3" fmla="*/ 4576813 w 4576813"/>
                <a:gd name="connsiteY3" fmla="*/ 2849078 h 2849078"/>
                <a:gd name="connsiteX0" fmla="*/ 0 w 4733121"/>
                <a:gd name="connsiteY0" fmla="*/ 0 h 2801891"/>
                <a:gd name="connsiteX1" fmla="*/ 0 w 4733121"/>
                <a:gd name="connsiteY1" fmla="*/ 2800952 h 2801891"/>
                <a:gd name="connsiteX2" fmla="*/ 4576813 w 4733121"/>
                <a:gd name="connsiteY2" fmla="*/ 2800952 h 2801891"/>
                <a:gd name="connsiteX3" fmla="*/ 4733121 w 4733121"/>
                <a:gd name="connsiteY3" fmla="*/ 2638062 h 2801891"/>
                <a:gd name="connsiteX0" fmla="*/ 0 w 4576813"/>
                <a:gd name="connsiteY0" fmla="*/ 0 h 2800952"/>
                <a:gd name="connsiteX1" fmla="*/ 0 w 4576813"/>
                <a:gd name="connsiteY1" fmla="*/ 2800952 h 2800952"/>
                <a:gd name="connsiteX2" fmla="*/ 4576813 w 4576813"/>
                <a:gd name="connsiteY2" fmla="*/ 2800952 h 2800952"/>
              </a:gdLst>
              <a:ahLst/>
              <a:cxnLst>
                <a:cxn ang="0">
                  <a:pos x="connsiteX0" y="connsiteY0"/>
                </a:cxn>
                <a:cxn ang="0">
                  <a:pos x="connsiteX1" y="connsiteY1"/>
                </a:cxn>
                <a:cxn ang="0">
                  <a:pos x="connsiteX2" y="connsiteY2"/>
                </a:cxn>
              </a:cxnLst>
              <a:rect l="l" t="t" r="r" b="b"/>
              <a:pathLst>
                <a:path w="4576813" h="2800952">
                  <a:moveTo>
                    <a:pt x="0" y="0"/>
                  </a:moveTo>
                  <a:lnTo>
                    <a:pt x="0" y="2800952"/>
                  </a:lnTo>
                  <a:lnTo>
                    <a:pt x="4576813" y="2800952"/>
                  </a:lnTo>
                </a:path>
              </a:pathLst>
            </a:custGeom>
            <a:noFill/>
            <a:ln w="28575">
              <a:solidFill>
                <a:schemeClr val="bg1"/>
              </a:solidFill>
              <a:miter lim="800000"/>
              <a:headEnd/>
              <a:tailEnd/>
            </a:ln>
          </p:spPr>
          <p:txBody>
            <a:bodyPr rtlCol="0" anchor="ctr"/>
            <a:lstStyle/>
            <a:p>
              <a:pPr algn="ctr"/>
              <a:endParaRPr lang="en-US" dirty="0"/>
            </a:p>
          </p:txBody>
        </p:sp>
        <p:grpSp>
          <p:nvGrpSpPr>
            <p:cNvPr id="30" name="Group 29">
              <a:extLst>
                <a:ext uri="{FF2B5EF4-FFF2-40B4-BE49-F238E27FC236}">
                  <a16:creationId xmlns:a16="http://schemas.microsoft.com/office/drawing/2014/main" id="{9AF9703D-24B5-C45F-7E3C-9B22F39E0C4F}"/>
                </a:ext>
              </a:extLst>
            </p:cNvPr>
            <p:cNvGrpSpPr/>
            <p:nvPr/>
          </p:nvGrpSpPr>
          <p:grpSpPr>
            <a:xfrm>
              <a:off x="6653823" y="1960572"/>
              <a:ext cx="420308" cy="3081159"/>
              <a:chOff x="6458226" y="2238940"/>
              <a:chExt cx="420308" cy="3081159"/>
            </a:xfrm>
          </p:grpSpPr>
          <p:sp>
            <p:nvSpPr>
              <p:cNvPr id="11" name="TextBox 10">
                <a:extLst>
                  <a:ext uri="{FF2B5EF4-FFF2-40B4-BE49-F238E27FC236}">
                    <a16:creationId xmlns:a16="http://schemas.microsoft.com/office/drawing/2014/main" id="{B45527FF-96FB-F3D3-90D5-247F3CC06E1D}"/>
                  </a:ext>
                </a:extLst>
              </p:cNvPr>
              <p:cNvSpPr txBox="1"/>
              <p:nvPr/>
            </p:nvSpPr>
            <p:spPr bwMode="auto">
              <a:xfrm>
                <a:off x="6458226" y="223894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13" name="TextBox 12">
                <a:extLst>
                  <a:ext uri="{FF2B5EF4-FFF2-40B4-BE49-F238E27FC236}">
                    <a16:creationId xmlns:a16="http://schemas.microsoft.com/office/drawing/2014/main" id="{7D3EEDA9-6F44-A6A0-D3C3-647458031269}"/>
                  </a:ext>
                </a:extLst>
              </p:cNvPr>
              <p:cNvSpPr txBox="1"/>
              <p:nvPr/>
            </p:nvSpPr>
            <p:spPr bwMode="auto">
              <a:xfrm>
                <a:off x="6536774" y="279977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8</a:t>
                </a:r>
                <a:r>
                  <a:rPr lang="en-US" sz="1200" b="0" dirty="0">
                    <a:solidFill>
                      <a:schemeClr val="bg1"/>
                    </a:solidFill>
                    <a:latin typeface="Calibri" panose="020F0502020204030204" pitchFamily="34" charset="0"/>
                  </a:rPr>
                  <a:t>0</a:t>
                </a:r>
              </a:p>
            </p:txBody>
          </p:sp>
          <p:sp>
            <p:nvSpPr>
              <p:cNvPr id="15" name="TextBox 14">
                <a:extLst>
                  <a:ext uri="{FF2B5EF4-FFF2-40B4-BE49-F238E27FC236}">
                    <a16:creationId xmlns:a16="http://schemas.microsoft.com/office/drawing/2014/main" id="{D38F23BA-3BEA-7DAB-8949-C329979CD914}"/>
                  </a:ext>
                </a:extLst>
              </p:cNvPr>
              <p:cNvSpPr txBox="1"/>
              <p:nvPr/>
            </p:nvSpPr>
            <p:spPr bwMode="auto">
              <a:xfrm>
                <a:off x="6536774" y="336060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6</a:t>
                </a:r>
                <a:r>
                  <a:rPr lang="en-US" sz="1200" b="0" dirty="0">
                    <a:solidFill>
                      <a:schemeClr val="bg1"/>
                    </a:solidFill>
                    <a:latin typeface="Calibri" panose="020F0502020204030204" pitchFamily="34" charset="0"/>
                  </a:rPr>
                  <a:t>0</a:t>
                </a:r>
              </a:p>
            </p:txBody>
          </p:sp>
          <p:sp>
            <p:nvSpPr>
              <p:cNvPr id="17" name="TextBox 16">
                <a:extLst>
                  <a:ext uri="{FF2B5EF4-FFF2-40B4-BE49-F238E27FC236}">
                    <a16:creationId xmlns:a16="http://schemas.microsoft.com/office/drawing/2014/main" id="{88B64D2F-2E8E-C995-2C3C-8746CE2F3AC3}"/>
                  </a:ext>
                </a:extLst>
              </p:cNvPr>
              <p:cNvSpPr txBox="1"/>
              <p:nvPr/>
            </p:nvSpPr>
            <p:spPr bwMode="auto">
              <a:xfrm>
                <a:off x="6536774" y="392143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4</a:t>
                </a:r>
                <a:r>
                  <a:rPr lang="en-US" sz="1200" b="0" dirty="0">
                    <a:solidFill>
                      <a:schemeClr val="bg1"/>
                    </a:solidFill>
                    <a:latin typeface="Calibri" panose="020F0502020204030204" pitchFamily="34" charset="0"/>
                  </a:rPr>
                  <a:t>0</a:t>
                </a:r>
              </a:p>
            </p:txBody>
          </p:sp>
          <p:sp>
            <p:nvSpPr>
              <p:cNvPr id="19" name="TextBox 18">
                <a:extLst>
                  <a:ext uri="{FF2B5EF4-FFF2-40B4-BE49-F238E27FC236}">
                    <a16:creationId xmlns:a16="http://schemas.microsoft.com/office/drawing/2014/main" id="{C3B5F3B5-7660-5718-D3B7-F1B9629AF79B}"/>
                  </a:ext>
                </a:extLst>
              </p:cNvPr>
              <p:cNvSpPr txBox="1"/>
              <p:nvPr/>
            </p:nvSpPr>
            <p:spPr bwMode="auto">
              <a:xfrm>
                <a:off x="6536774" y="448226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0</a:t>
                </a:r>
              </a:p>
            </p:txBody>
          </p:sp>
          <p:sp>
            <p:nvSpPr>
              <p:cNvPr id="21" name="TextBox 20">
                <a:extLst>
                  <a:ext uri="{FF2B5EF4-FFF2-40B4-BE49-F238E27FC236}">
                    <a16:creationId xmlns:a16="http://schemas.microsoft.com/office/drawing/2014/main" id="{7C2608F7-9638-036A-69BB-96C424A66AA0}"/>
                  </a:ext>
                </a:extLst>
              </p:cNvPr>
              <p:cNvSpPr txBox="1"/>
              <p:nvPr/>
            </p:nvSpPr>
            <p:spPr bwMode="auto">
              <a:xfrm>
                <a:off x="6615320" y="5043100"/>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grpSp>
          <p:nvGrpSpPr>
            <p:cNvPr id="29" name="Group 28">
              <a:extLst>
                <a:ext uri="{FF2B5EF4-FFF2-40B4-BE49-F238E27FC236}">
                  <a16:creationId xmlns:a16="http://schemas.microsoft.com/office/drawing/2014/main" id="{B5232435-406E-8BB0-4353-487C4D2B1207}"/>
                </a:ext>
              </a:extLst>
            </p:cNvPr>
            <p:cNvGrpSpPr/>
            <p:nvPr/>
          </p:nvGrpSpPr>
          <p:grpSpPr>
            <a:xfrm>
              <a:off x="7029972" y="2099072"/>
              <a:ext cx="140987" cy="2804160"/>
              <a:chOff x="6878534" y="2377440"/>
              <a:chExt cx="140987" cy="2804160"/>
            </a:xfrm>
          </p:grpSpPr>
          <p:cxnSp>
            <p:nvCxnSpPr>
              <p:cNvPr id="23" name="Straight Connector 22">
                <a:extLst>
                  <a:ext uri="{FF2B5EF4-FFF2-40B4-BE49-F238E27FC236}">
                    <a16:creationId xmlns:a16="http://schemas.microsoft.com/office/drawing/2014/main" id="{E6123711-BD12-3B4B-9ADF-FFE870C36162}"/>
                  </a:ext>
                </a:extLst>
              </p:cNvPr>
              <p:cNvCxnSpPr>
                <a:cxnSpLocks/>
              </p:cNvCxnSpPr>
              <p:nvPr/>
            </p:nvCxnSpPr>
            <p:spPr bwMode="auto">
              <a:xfrm>
                <a:off x="6878534" y="2377440"/>
                <a:ext cx="140987"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F8A2A30-B044-A758-7CCA-E7672A989910}"/>
                  </a:ext>
                </a:extLst>
              </p:cNvPr>
              <p:cNvCxnSpPr>
                <a:cxnSpLocks/>
              </p:cNvCxnSpPr>
              <p:nvPr/>
            </p:nvCxnSpPr>
            <p:spPr bwMode="auto">
              <a:xfrm>
                <a:off x="6878534" y="2938272"/>
                <a:ext cx="140987"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D733BBF-7F32-A099-FDED-6A99A86BC4D1}"/>
                  </a:ext>
                </a:extLst>
              </p:cNvPr>
              <p:cNvCxnSpPr>
                <a:cxnSpLocks/>
              </p:cNvCxnSpPr>
              <p:nvPr/>
            </p:nvCxnSpPr>
            <p:spPr bwMode="auto">
              <a:xfrm>
                <a:off x="6878534" y="3499104"/>
                <a:ext cx="140987"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DAF43A5-E81A-09C5-5827-7C331C153E6C}"/>
                  </a:ext>
                </a:extLst>
              </p:cNvPr>
              <p:cNvCxnSpPr>
                <a:cxnSpLocks/>
              </p:cNvCxnSpPr>
              <p:nvPr/>
            </p:nvCxnSpPr>
            <p:spPr bwMode="auto">
              <a:xfrm>
                <a:off x="6878534" y="4059936"/>
                <a:ext cx="140987"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88E4276-BBCF-143E-238E-FB34FDE7FB7F}"/>
                  </a:ext>
                </a:extLst>
              </p:cNvPr>
              <p:cNvCxnSpPr>
                <a:cxnSpLocks/>
              </p:cNvCxnSpPr>
              <p:nvPr/>
            </p:nvCxnSpPr>
            <p:spPr bwMode="auto">
              <a:xfrm>
                <a:off x="6878534" y="4620768"/>
                <a:ext cx="140987"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28F1212-0F74-ABFE-11A8-5C88ECD8D2CE}"/>
                  </a:ext>
                </a:extLst>
              </p:cNvPr>
              <p:cNvCxnSpPr>
                <a:cxnSpLocks/>
              </p:cNvCxnSpPr>
              <p:nvPr/>
            </p:nvCxnSpPr>
            <p:spPr bwMode="auto">
              <a:xfrm>
                <a:off x="6878534" y="5181600"/>
                <a:ext cx="140987" cy="0"/>
              </a:xfrm>
              <a:prstGeom prst="line">
                <a:avLst/>
              </a:prstGeom>
              <a:noFill/>
              <a:ln w="28575" cap="flat" cmpd="sng" algn="ctr">
                <a:solidFill>
                  <a:schemeClr val="bg1"/>
                </a:solidFill>
                <a:prstDash val="solid"/>
                <a:round/>
                <a:headEnd type="none" w="med" len="med"/>
                <a:tailEnd type="none" w="med" len="med"/>
              </a:ln>
              <a:effectLst/>
            </p:spPr>
          </p:cxnSp>
        </p:grpSp>
        <p:sp>
          <p:nvSpPr>
            <p:cNvPr id="41" name="TextBox 40">
              <a:extLst>
                <a:ext uri="{FF2B5EF4-FFF2-40B4-BE49-F238E27FC236}">
                  <a16:creationId xmlns:a16="http://schemas.microsoft.com/office/drawing/2014/main" id="{9CBA3FFB-225F-2AC4-5289-DC0785BB6F9C}"/>
                </a:ext>
              </a:extLst>
            </p:cNvPr>
            <p:cNvSpPr txBox="1"/>
            <p:nvPr/>
          </p:nvSpPr>
          <p:spPr bwMode="auto">
            <a:xfrm>
              <a:off x="9152911" y="5128855"/>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Mo</a:t>
              </a:r>
            </a:p>
          </p:txBody>
        </p:sp>
        <p:sp>
          <p:nvSpPr>
            <p:cNvPr id="43" name="TextBox 42">
              <a:extLst>
                <a:ext uri="{FF2B5EF4-FFF2-40B4-BE49-F238E27FC236}">
                  <a16:creationId xmlns:a16="http://schemas.microsoft.com/office/drawing/2014/main" id="{5F165FB0-94DB-395D-C8BC-5086F4B054BC}"/>
                </a:ext>
              </a:extLst>
            </p:cNvPr>
            <p:cNvSpPr txBox="1"/>
            <p:nvPr/>
          </p:nvSpPr>
          <p:spPr bwMode="auto">
            <a:xfrm rot="16200000">
              <a:off x="5186704" y="3284117"/>
              <a:ext cx="27563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Cumulative Risk of Anal Cancer (%)</a:t>
              </a:r>
            </a:p>
          </p:txBody>
        </p:sp>
        <p:grpSp>
          <p:nvGrpSpPr>
            <p:cNvPr id="116" name="Group 115">
              <a:extLst>
                <a:ext uri="{FF2B5EF4-FFF2-40B4-BE49-F238E27FC236}">
                  <a16:creationId xmlns:a16="http://schemas.microsoft.com/office/drawing/2014/main" id="{E419D36F-B2E1-B293-AA58-5934A0A6FAE7}"/>
                </a:ext>
              </a:extLst>
            </p:cNvPr>
            <p:cNvGrpSpPr/>
            <p:nvPr/>
          </p:nvGrpSpPr>
          <p:grpSpPr>
            <a:xfrm>
              <a:off x="7029972" y="4979432"/>
              <a:ext cx="4669907" cy="276999"/>
              <a:chOff x="6928141" y="5257800"/>
              <a:chExt cx="4669907" cy="276999"/>
            </a:xfrm>
          </p:grpSpPr>
          <p:sp>
            <p:nvSpPr>
              <p:cNvPr id="45" name="TextBox 44">
                <a:extLst>
                  <a:ext uri="{FF2B5EF4-FFF2-40B4-BE49-F238E27FC236}">
                    <a16:creationId xmlns:a16="http://schemas.microsoft.com/office/drawing/2014/main" id="{5C308F13-12B6-A3C6-BC59-B39ABFF32845}"/>
                  </a:ext>
                </a:extLst>
              </p:cNvPr>
              <p:cNvSpPr txBox="1"/>
              <p:nvPr/>
            </p:nvSpPr>
            <p:spPr bwMode="auto">
              <a:xfrm>
                <a:off x="6928141" y="5257800"/>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46" name="TextBox 45">
                <a:extLst>
                  <a:ext uri="{FF2B5EF4-FFF2-40B4-BE49-F238E27FC236}">
                    <a16:creationId xmlns:a16="http://schemas.microsoft.com/office/drawing/2014/main" id="{FDDBD567-7C40-2722-B535-9E3192C714C4}"/>
                  </a:ext>
                </a:extLst>
              </p:cNvPr>
              <p:cNvSpPr txBox="1"/>
              <p:nvPr/>
            </p:nvSpPr>
            <p:spPr bwMode="auto">
              <a:xfrm>
                <a:off x="7477117" y="5257800"/>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47" name="TextBox 46">
                <a:extLst>
                  <a:ext uri="{FF2B5EF4-FFF2-40B4-BE49-F238E27FC236}">
                    <a16:creationId xmlns:a16="http://schemas.microsoft.com/office/drawing/2014/main" id="{4E559026-A6E8-91C9-0486-4B9C26745336}"/>
                  </a:ext>
                </a:extLst>
              </p:cNvPr>
              <p:cNvSpPr txBox="1"/>
              <p:nvPr/>
            </p:nvSpPr>
            <p:spPr bwMode="auto">
              <a:xfrm>
                <a:off x="7977653" y="525780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12</a:t>
                </a:r>
                <a:endParaRPr lang="en-US" sz="1200" b="0" dirty="0">
                  <a:solidFill>
                    <a:schemeClr val="bg1"/>
                  </a:solidFill>
                  <a:latin typeface="Calibri" panose="020F0502020204030204" pitchFamily="34" charset="0"/>
                </a:endParaRPr>
              </a:p>
            </p:txBody>
          </p:sp>
          <p:sp>
            <p:nvSpPr>
              <p:cNvPr id="48" name="TextBox 47">
                <a:extLst>
                  <a:ext uri="{FF2B5EF4-FFF2-40B4-BE49-F238E27FC236}">
                    <a16:creationId xmlns:a16="http://schemas.microsoft.com/office/drawing/2014/main" id="{61D88F52-6517-4AAB-6424-06CCA0A737D4}"/>
                  </a:ext>
                </a:extLst>
              </p:cNvPr>
              <p:cNvSpPr txBox="1"/>
              <p:nvPr/>
            </p:nvSpPr>
            <p:spPr bwMode="auto">
              <a:xfrm>
                <a:off x="11256288" y="525780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49" name="TextBox 48">
                <a:extLst>
                  <a:ext uri="{FF2B5EF4-FFF2-40B4-BE49-F238E27FC236}">
                    <a16:creationId xmlns:a16="http://schemas.microsoft.com/office/drawing/2014/main" id="{41BC6557-CC35-D645-B76D-22F4D141FDC5}"/>
                  </a:ext>
                </a:extLst>
              </p:cNvPr>
              <p:cNvSpPr txBox="1"/>
              <p:nvPr/>
            </p:nvSpPr>
            <p:spPr bwMode="auto">
              <a:xfrm>
                <a:off x="8524092" y="525780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50" name="TextBox 49">
                <a:extLst>
                  <a:ext uri="{FF2B5EF4-FFF2-40B4-BE49-F238E27FC236}">
                    <a16:creationId xmlns:a16="http://schemas.microsoft.com/office/drawing/2014/main" id="{3D82CF8A-09BD-8633-F64D-4FE2B4A94889}"/>
                  </a:ext>
                </a:extLst>
              </p:cNvPr>
              <p:cNvSpPr txBox="1"/>
              <p:nvPr/>
            </p:nvSpPr>
            <p:spPr bwMode="auto">
              <a:xfrm>
                <a:off x="9070531" y="525780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51" name="TextBox 50">
                <a:extLst>
                  <a:ext uri="{FF2B5EF4-FFF2-40B4-BE49-F238E27FC236}">
                    <a16:creationId xmlns:a16="http://schemas.microsoft.com/office/drawing/2014/main" id="{A9C965CC-5A6A-6152-969A-3E7AE3063811}"/>
                  </a:ext>
                </a:extLst>
              </p:cNvPr>
              <p:cNvSpPr txBox="1"/>
              <p:nvPr/>
            </p:nvSpPr>
            <p:spPr bwMode="auto">
              <a:xfrm>
                <a:off x="9616970" y="525780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52" name="TextBox 51">
                <a:extLst>
                  <a:ext uri="{FF2B5EF4-FFF2-40B4-BE49-F238E27FC236}">
                    <a16:creationId xmlns:a16="http://schemas.microsoft.com/office/drawing/2014/main" id="{4E922D5E-7812-AC0F-D90C-5AC60FF0CB71}"/>
                  </a:ext>
                </a:extLst>
              </p:cNvPr>
              <p:cNvSpPr txBox="1"/>
              <p:nvPr/>
            </p:nvSpPr>
            <p:spPr bwMode="auto">
              <a:xfrm>
                <a:off x="10163409" y="525780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53" name="TextBox 52">
                <a:extLst>
                  <a:ext uri="{FF2B5EF4-FFF2-40B4-BE49-F238E27FC236}">
                    <a16:creationId xmlns:a16="http://schemas.microsoft.com/office/drawing/2014/main" id="{098B14E5-2479-8D9F-0104-360DC44A7EA6}"/>
                  </a:ext>
                </a:extLst>
              </p:cNvPr>
              <p:cNvSpPr txBox="1"/>
              <p:nvPr/>
            </p:nvSpPr>
            <p:spPr bwMode="auto">
              <a:xfrm>
                <a:off x="10709848" y="525780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42</a:t>
                </a:r>
              </a:p>
            </p:txBody>
          </p:sp>
        </p:grpSp>
        <p:sp>
          <p:nvSpPr>
            <p:cNvPr id="60" name="TextBox 59">
              <a:extLst>
                <a:ext uri="{FF2B5EF4-FFF2-40B4-BE49-F238E27FC236}">
                  <a16:creationId xmlns:a16="http://schemas.microsoft.com/office/drawing/2014/main" id="{96153565-75C9-A69A-19AB-D04224E96074}"/>
                </a:ext>
              </a:extLst>
            </p:cNvPr>
            <p:cNvSpPr txBox="1"/>
            <p:nvPr/>
          </p:nvSpPr>
          <p:spPr bwMode="auto">
            <a:xfrm>
              <a:off x="8124278" y="2656701"/>
              <a:ext cx="16088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P </a:t>
              </a:r>
              <a:r>
                <a:rPr lang="en-US" sz="1200" b="0" dirty="0">
                  <a:solidFill>
                    <a:schemeClr val="bg1"/>
                  </a:solidFill>
                  <a:latin typeface="Calibri" panose="020F0502020204030204" pitchFamily="34" charset="0"/>
                </a:rPr>
                <a:t>= .03 by log-rank test</a:t>
              </a:r>
            </a:p>
          </p:txBody>
        </p:sp>
        <p:grpSp>
          <p:nvGrpSpPr>
            <p:cNvPr id="62" name="Group 61">
              <a:extLst>
                <a:ext uri="{FF2B5EF4-FFF2-40B4-BE49-F238E27FC236}">
                  <a16:creationId xmlns:a16="http://schemas.microsoft.com/office/drawing/2014/main" id="{A8A96940-D0B0-7E86-EA3D-FA22D2FA9AF6}"/>
                </a:ext>
              </a:extLst>
            </p:cNvPr>
            <p:cNvGrpSpPr/>
            <p:nvPr/>
          </p:nvGrpSpPr>
          <p:grpSpPr>
            <a:xfrm>
              <a:off x="7511568" y="1995766"/>
              <a:ext cx="380232" cy="2660058"/>
              <a:chOff x="7296874" y="2274134"/>
              <a:chExt cx="380232" cy="2660058"/>
            </a:xfrm>
          </p:grpSpPr>
          <p:sp>
            <p:nvSpPr>
              <p:cNvPr id="54" name="TextBox 53">
                <a:extLst>
                  <a:ext uri="{FF2B5EF4-FFF2-40B4-BE49-F238E27FC236}">
                    <a16:creationId xmlns:a16="http://schemas.microsoft.com/office/drawing/2014/main" id="{057DD530-CB2C-7C40-2DC0-2CD14FB1B926}"/>
                  </a:ext>
                </a:extLst>
              </p:cNvPr>
              <p:cNvSpPr txBox="1"/>
              <p:nvPr/>
            </p:nvSpPr>
            <p:spPr bwMode="auto">
              <a:xfrm>
                <a:off x="7296874" y="2274134"/>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55" name="TextBox 54">
                <a:extLst>
                  <a:ext uri="{FF2B5EF4-FFF2-40B4-BE49-F238E27FC236}">
                    <a16:creationId xmlns:a16="http://schemas.microsoft.com/office/drawing/2014/main" id="{0A7757A9-F0ED-4DF6-CAA8-5768673FA158}"/>
                  </a:ext>
                </a:extLst>
              </p:cNvPr>
              <p:cNvSpPr txBox="1"/>
              <p:nvPr/>
            </p:nvSpPr>
            <p:spPr bwMode="auto">
              <a:xfrm>
                <a:off x="7296874" y="2671311"/>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.5</a:t>
                </a:r>
              </a:p>
            </p:txBody>
          </p:sp>
          <p:sp>
            <p:nvSpPr>
              <p:cNvPr id="56" name="TextBox 55">
                <a:extLst>
                  <a:ext uri="{FF2B5EF4-FFF2-40B4-BE49-F238E27FC236}">
                    <a16:creationId xmlns:a16="http://schemas.microsoft.com/office/drawing/2014/main" id="{40E6633C-7D19-EEBF-C9F6-4CC6C9B1D319}"/>
                  </a:ext>
                </a:extLst>
              </p:cNvPr>
              <p:cNvSpPr txBox="1"/>
              <p:nvPr/>
            </p:nvSpPr>
            <p:spPr bwMode="auto">
              <a:xfrm>
                <a:off x="7296874" y="3068488"/>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0</a:t>
                </a:r>
              </a:p>
            </p:txBody>
          </p:sp>
          <p:sp>
            <p:nvSpPr>
              <p:cNvPr id="57" name="TextBox 56">
                <a:extLst>
                  <a:ext uri="{FF2B5EF4-FFF2-40B4-BE49-F238E27FC236}">
                    <a16:creationId xmlns:a16="http://schemas.microsoft.com/office/drawing/2014/main" id="{1EE5837F-3C71-BD61-4B2E-05EA3C75C256}"/>
                  </a:ext>
                </a:extLst>
              </p:cNvPr>
              <p:cNvSpPr txBox="1"/>
              <p:nvPr/>
            </p:nvSpPr>
            <p:spPr bwMode="auto">
              <a:xfrm>
                <a:off x="7296874" y="3465665"/>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58" name="TextBox 57">
                <a:extLst>
                  <a:ext uri="{FF2B5EF4-FFF2-40B4-BE49-F238E27FC236}">
                    <a16:creationId xmlns:a16="http://schemas.microsoft.com/office/drawing/2014/main" id="{D8259BD4-A6EE-DD63-6246-A1DD46054D9C}"/>
                  </a:ext>
                </a:extLst>
              </p:cNvPr>
              <p:cNvSpPr txBox="1"/>
              <p:nvPr/>
            </p:nvSpPr>
            <p:spPr bwMode="auto">
              <a:xfrm>
                <a:off x="7296874" y="3862842"/>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59" name="TextBox 58">
                <a:extLst>
                  <a:ext uri="{FF2B5EF4-FFF2-40B4-BE49-F238E27FC236}">
                    <a16:creationId xmlns:a16="http://schemas.microsoft.com/office/drawing/2014/main" id="{A503ACA9-58EF-B699-86F2-C01AB76C02C5}"/>
                  </a:ext>
                </a:extLst>
              </p:cNvPr>
              <p:cNvSpPr txBox="1"/>
              <p:nvPr/>
            </p:nvSpPr>
            <p:spPr bwMode="auto">
              <a:xfrm>
                <a:off x="7296874" y="4260019"/>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0.5</a:t>
                </a:r>
              </a:p>
            </p:txBody>
          </p:sp>
          <p:sp>
            <p:nvSpPr>
              <p:cNvPr id="61" name="TextBox 60">
                <a:extLst>
                  <a:ext uri="{FF2B5EF4-FFF2-40B4-BE49-F238E27FC236}">
                    <a16:creationId xmlns:a16="http://schemas.microsoft.com/office/drawing/2014/main" id="{F5A58B68-66B5-BC59-0541-25DBB36D080C}"/>
                  </a:ext>
                </a:extLst>
              </p:cNvPr>
              <p:cNvSpPr txBox="1"/>
              <p:nvPr/>
            </p:nvSpPr>
            <p:spPr bwMode="auto">
              <a:xfrm>
                <a:off x="7296874" y="4657193"/>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0.0</a:t>
                </a:r>
              </a:p>
            </p:txBody>
          </p:sp>
        </p:grpSp>
        <p:grpSp>
          <p:nvGrpSpPr>
            <p:cNvPr id="72" name="Group 71">
              <a:extLst>
                <a:ext uri="{FF2B5EF4-FFF2-40B4-BE49-F238E27FC236}">
                  <a16:creationId xmlns:a16="http://schemas.microsoft.com/office/drawing/2014/main" id="{7D5E4D6C-DE87-F7C9-5406-5FF6A86BB389}"/>
                </a:ext>
              </a:extLst>
            </p:cNvPr>
            <p:cNvGrpSpPr/>
            <p:nvPr/>
          </p:nvGrpSpPr>
          <p:grpSpPr>
            <a:xfrm>
              <a:off x="7828751" y="4550033"/>
              <a:ext cx="3816240" cy="276999"/>
              <a:chOff x="7726920" y="4792277"/>
              <a:chExt cx="3816240" cy="276999"/>
            </a:xfrm>
          </p:grpSpPr>
          <p:sp>
            <p:nvSpPr>
              <p:cNvPr id="63" name="TextBox 62">
                <a:extLst>
                  <a:ext uri="{FF2B5EF4-FFF2-40B4-BE49-F238E27FC236}">
                    <a16:creationId xmlns:a16="http://schemas.microsoft.com/office/drawing/2014/main" id="{CE42D7B1-DE0E-0931-6DFE-A1B2254D7CF9}"/>
                  </a:ext>
                </a:extLst>
              </p:cNvPr>
              <p:cNvSpPr txBox="1"/>
              <p:nvPr/>
            </p:nvSpPr>
            <p:spPr bwMode="auto">
              <a:xfrm>
                <a:off x="7726920" y="4792277"/>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64" name="TextBox 63">
                <a:extLst>
                  <a:ext uri="{FF2B5EF4-FFF2-40B4-BE49-F238E27FC236}">
                    <a16:creationId xmlns:a16="http://schemas.microsoft.com/office/drawing/2014/main" id="{48544E4D-9723-E2B6-4945-8FDC69697A8F}"/>
                  </a:ext>
                </a:extLst>
              </p:cNvPr>
              <p:cNvSpPr txBox="1"/>
              <p:nvPr/>
            </p:nvSpPr>
            <p:spPr bwMode="auto">
              <a:xfrm>
                <a:off x="8156886" y="4792277"/>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65" name="TextBox 64">
                <a:extLst>
                  <a:ext uri="{FF2B5EF4-FFF2-40B4-BE49-F238E27FC236}">
                    <a16:creationId xmlns:a16="http://schemas.microsoft.com/office/drawing/2014/main" id="{518A3ABD-011F-C642-8952-71639EFD089F}"/>
                  </a:ext>
                </a:extLst>
              </p:cNvPr>
              <p:cNvSpPr txBox="1"/>
              <p:nvPr/>
            </p:nvSpPr>
            <p:spPr bwMode="auto">
              <a:xfrm>
                <a:off x="8573640" y="479227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12</a:t>
                </a:r>
                <a:endParaRPr lang="en-US" sz="1200" b="0" dirty="0">
                  <a:solidFill>
                    <a:schemeClr val="bg1"/>
                  </a:solidFill>
                  <a:latin typeface="Calibri" panose="020F0502020204030204" pitchFamily="34" charset="0"/>
                </a:endParaRPr>
              </a:p>
            </p:txBody>
          </p:sp>
          <p:sp>
            <p:nvSpPr>
              <p:cNvPr id="66" name="TextBox 65">
                <a:extLst>
                  <a:ext uri="{FF2B5EF4-FFF2-40B4-BE49-F238E27FC236}">
                    <a16:creationId xmlns:a16="http://schemas.microsoft.com/office/drawing/2014/main" id="{32B45FBD-B095-A9F3-C069-B60B32D02D87}"/>
                  </a:ext>
                </a:extLst>
              </p:cNvPr>
              <p:cNvSpPr txBox="1"/>
              <p:nvPr/>
            </p:nvSpPr>
            <p:spPr bwMode="auto">
              <a:xfrm>
                <a:off x="11201400" y="479227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67" name="TextBox 66">
                <a:extLst>
                  <a:ext uri="{FF2B5EF4-FFF2-40B4-BE49-F238E27FC236}">
                    <a16:creationId xmlns:a16="http://schemas.microsoft.com/office/drawing/2014/main" id="{0CE633D7-C163-BC66-C685-3ED04F329F4D}"/>
                  </a:ext>
                </a:extLst>
              </p:cNvPr>
              <p:cNvSpPr txBox="1"/>
              <p:nvPr/>
            </p:nvSpPr>
            <p:spPr bwMode="auto">
              <a:xfrm>
                <a:off x="9011600" y="479227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68" name="TextBox 67">
                <a:extLst>
                  <a:ext uri="{FF2B5EF4-FFF2-40B4-BE49-F238E27FC236}">
                    <a16:creationId xmlns:a16="http://schemas.microsoft.com/office/drawing/2014/main" id="{9BA82A1C-ED54-3F2D-3DA6-F8D1B3483F76}"/>
                  </a:ext>
                </a:extLst>
              </p:cNvPr>
              <p:cNvSpPr txBox="1"/>
              <p:nvPr/>
            </p:nvSpPr>
            <p:spPr bwMode="auto">
              <a:xfrm>
                <a:off x="9449560" y="479227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69" name="TextBox 68">
                <a:extLst>
                  <a:ext uri="{FF2B5EF4-FFF2-40B4-BE49-F238E27FC236}">
                    <a16:creationId xmlns:a16="http://schemas.microsoft.com/office/drawing/2014/main" id="{2BCFFC0F-2309-5DED-31BB-AC7A19FC129B}"/>
                  </a:ext>
                </a:extLst>
              </p:cNvPr>
              <p:cNvSpPr txBox="1"/>
              <p:nvPr/>
            </p:nvSpPr>
            <p:spPr bwMode="auto">
              <a:xfrm>
                <a:off x="9887520" y="479227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70" name="TextBox 69">
                <a:extLst>
                  <a:ext uri="{FF2B5EF4-FFF2-40B4-BE49-F238E27FC236}">
                    <a16:creationId xmlns:a16="http://schemas.microsoft.com/office/drawing/2014/main" id="{31C952EF-D1F2-480F-CA3F-2E98F775239A}"/>
                  </a:ext>
                </a:extLst>
              </p:cNvPr>
              <p:cNvSpPr txBox="1"/>
              <p:nvPr/>
            </p:nvSpPr>
            <p:spPr bwMode="auto">
              <a:xfrm>
                <a:off x="10325480" y="479227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71" name="TextBox 70">
                <a:extLst>
                  <a:ext uri="{FF2B5EF4-FFF2-40B4-BE49-F238E27FC236}">
                    <a16:creationId xmlns:a16="http://schemas.microsoft.com/office/drawing/2014/main" id="{C6E3E832-C174-4C4F-70FB-36191EB23F4C}"/>
                  </a:ext>
                </a:extLst>
              </p:cNvPr>
              <p:cNvSpPr txBox="1"/>
              <p:nvPr/>
            </p:nvSpPr>
            <p:spPr bwMode="auto">
              <a:xfrm>
                <a:off x="10763440" y="479227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42</a:t>
                </a:r>
              </a:p>
            </p:txBody>
          </p:sp>
        </p:grpSp>
        <p:sp>
          <p:nvSpPr>
            <p:cNvPr id="12" name="Freeform 11">
              <a:extLst>
                <a:ext uri="{FF2B5EF4-FFF2-40B4-BE49-F238E27FC236}">
                  <a16:creationId xmlns:a16="http://schemas.microsoft.com/office/drawing/2014/main" id="{AE07F962-925C-5A00-9184-A813356C67BA}"/>
                </a:ext>
              </a:extLst>
            </p:cNvPr>
            <p:cNvSpPr/>
            <p:nvPr/>
          </p:nvSpPr>
          <p:spPr bwMode="auto">
            <a:xfrm>
              <a:off x="7954618" y="2128212"/>
              <a:ext cx="3763108" cy="2386484"/>
            </a:xfrm>
            <a:custGeom>
              <a:avLst/>
              <a:gdLst>
                <a:gd name="connsiteX0" fmla="*/ 0 w 3763108"/>
                <a:gd name="connsiteY0" fmla="*/ 0 h 2386484"/>
                <a:gd name="connsiteX1" fmla="*/ 0 w 3763108"/>
                <a:gd name="connsiteY1" fmla="*/ 2386484 h 2386484"/>
                <a:gd name="connsiteX2" fmla="*/ 3763108 w 3763108"/>
                <a:gd name="connsiteY2" fmla="*/ 2386484 h 2386484"/>
              </a:gdLst>
              <a:ahLst/>
              <a:cxnLst>
                <a:cxn ang="0">
                  <a:pos x="connsiteX0" y="connsiteY0"/>
                </a:cxn>
                <a:cxn ang="0">
                  <a:pos x="connsiteX1" y="connsiteY1"/>
                </a:cxn>
                <a:cxn ang="0">
                  <a:pos x="connsiteX2" y="connsiteY2"/>
                </a:cxn>
              </a:cxnLst>
              <a:rect l="l" t="t" r="r" b="b"/>
              <a:pathLst>
                <a:path w="3763108" h="2386484">
                  <a:moveTo>
                    <a:pt x="0" y="0"/>
                  </a:moveTo>
                  <a:lnTo>
                    <a:pt x="0" y="2386484"/>
                  </a:lnTo>
                  <a:lnTo>
                    <a:pt x="3763108" y="2386484"/>
                  </a:lnTo>
                </a:path>
              </a:pathLst>
            </a:custGeom>
            <a:noFill/>
            <a:ln w="28575">
              <a:solidFill>
                <a:schemeClr val="bg1"/>
              </a:solidFill>
              <a:miter lim="800000"/>
              <a:headEnd/>
              <a:tailEnd/>
            </a:ln>
          </p:spPr>
          <p:txBody>
            <a:bodyPr rtlCol="0" anchor="ctr"/>
            <a:lstStyle/>
            <a:p>
              <a:pPr algn="ctr"/>
              <a:endParaRPr lang="en-US" dirty="0"/>
            </a:p>
          </p:txBody>
        </p:sp>
        <p:grpSp>
          <p:nvGrpSpPr>
            <p:cNvPr id="36" name="Group 35">
              <a:extLst>
                <a:ext uri="{FF2B5EF4-FFF2-40B4-BE49-F238E27FC236}">
                  <a16:creationId xmlns:a16="http://schemas.microsoft.com/office/drawing/2014/main" id="{1A90628B-C9A8-FE24-3FC7-E34154B22DF0}"/>
                </a:ext>
              </a:extLst>
            </p:cNvPr>
            <p:cNvGrpSpPr/>
            <p:nvPr/>
          </p:nvGrpSpPr>
          <p:grpSpPr>
            <a:xfrm>
              <a:off x="7836131" y="2130892"/>
              <a:ext cx="118872" cy="2383017"/>
              <a:chOff x="7711800" y="2409260"/>
              <a:chExt cx="140987" cy="2383017"/>
            </a:xfrm>
          </p:grpSpPr>
          <p:cxnSp>
            <p:nvCxnSpPr>
              <p:cNvPr id="18" name="Straight Connector 17">
                <a:extLst>
                  <a:ext uri="{FF2B5EF4-FFF2-40B4-BE49-F238E27FC236}">
                    <a16:creationId xmlns:a16="http://schemas.microsoft.com/office/drawing/2014/main" id="{C8BFB308-8D38-45FD-C936-96D265ED390A}"/>
                  </a:ext>
                </a:extLst>
              </p:cNvPr>
              <p:cNvCxnSpPr>
                <a:cxnSpLocks/>
              </p:cNvCxnSpPr>
              <p:nvPr/>
            </p:nvCxnSpPr>
            <p:spPr bwMode="auto">
              <a:xfrm>
                <a:off x="7711800" y="2409260"/>
                <a:ext cx="140987"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ECA38E6-CF1D-EDC4-F6B0-5B4FBF5FB650}"/>
                  </a:ext>
                </a:extLst>
              </p:cNvPr>
              <p:cNvCxnSpPr>
                <a:cxnSpLocks/>
              </p:cNvCxnSpPr>
              <p:nvPr/>
            </p:nvCxnSpPr>
            <p:spPr bwMode="auto">
              <a:xfrm>
                <a:off x="7711800" y="2806429"/>
                <a:ext cx="140987"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7908AED-AC4D-08C5-0D8F-777BA6EB7DB2}"/>
                  </a:ext>
                </a:extLst>
              </p:cNvPr>
              <p:cNvCxnSpPr>
                <a:cxnSpLocks/>
              </p:cNvCxnSpPr>
              <p:nvPr/>
            </p:nvCxnSpPr>
            <p:spPr bwMode="auto">
              <a:xfrm>
                <a:off x="7711800" y="3203599"/>
                <a:ext cx="140987"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D2A1FF34-283C-4F40-6A8D-92D2072EB2E2}"/>
                  </a:ext>
                </a:extLst>
              </p:cNvPr>
              <p:cNvCxnSpPr>
                <a:cxnSpLocks/>
              </p:cNvCxnSpPr>
              <p:nvPr/>
            </p:nvCxnSpPr>
            <p:spPr bwMode="auto">
              <a:xfrm>
                <a:off x="7711800" y="3600769"/>
                <a:ext cx="140987"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06C1B527-3E03-5DFF-AA16-8E9855034225}"/>
                  </a:ext>
                </a:extLst>
              </p:cNvPr>
              <p:cNvCxnSpPr>
                <a:cxnSpLocks/>
              </p:cNvCxnSpPr>
              <p:nvPr/>
            </p:nvCxnSpPr>
            <p:spPr bwMode="auto">
              <a:xfrm>
                <a:off x="7711800" y="3997939"/>
                <a:ext cx="140987"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46BF3F0-5DF3-5D23-81A3-206521AD8BB2}"/>
                  </a:ext>
                </a:extLst>
              </p:cNvPr>
              <p:cNvCxnSpPr>
                <a:cxnSpLocks/>
              </p:cNvCxnSpPr>
              <p:nvPr/>
            </p:nvCxnSpPr>
            <p:spPr bwMode="auto">
              <a:xfrm>
                <a:off x="7711800" y="4395108"/>
                <a:ext cx="140987"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6CDAE6E7-4BC2-723A-7A1E-C9C0639D6F28}"/>
                  </a:ext>
                </a:extLst>
              </p:cNvPr>
              <p:cNvCxnSpPr>
                <a:cxnSpLocks/>
              </p:cNvCxnSpPr>
              <p:nvPr/>
            </p:nvCxnSpPr>
            <p:spPr bwMode="auto">
              <a:xfrm>
                <a:off x="7711800" y="4792277"/>
                <a:ext cx="140987" cy="0"/>
              </a:xfrm>
              <a:prstGeom prst="line">
                <a:avLst/>
              </a:prstGeom>
              <a:noFill/>
              <a:ln w="28575" cap="flat" cmpd="sng" algn="ctr">
                <a:solidFill>
                  <a:schemeClr val="bg1"/>
                </a:solidFill>
                <a:prstDash val="solid"/>
                <a:round/>
                <a:headEnd type="none" w="med" len="med"/>
                <a:tailEnd type="none" w="med" len="med"/>
              </a:ln>
              <a:effectLst/>
            </p:spPr>
          </p:cxnSp>
        </p:grpSp>
        <p:sp>
          <p:nvSpPr>
            <p:cNvPr id="37" name="TextBox 36">
              <a:extLst>
                <a:ext uri="{FF2B5EF4-FFF2-40B4-BE49-F238E27FC236}">
                  <a16:creationId xmlns:a16="http://schemas.microsoft.com/office/drawing/2014/main" id="{A5514681-CFE8-0B66-197F-258D74C7237A}"/>
                </a:ext>
              </a:extLst>
            </p:cNvPr>
            <p:cNvSpPr txBox="1"/>
            <p:nvPr/>
          </p:nvSpPr>
          <p:spPr bwMode="auto">
            <a:xfrm>
              <a:off x="5996965" y="4992080"/>
              <a:ext cx="985370" cy="461665"/>
            </a:xfrm>
            <a:prstGeom prst="rect">
              <a:avLst/>
            </a:prstGeom>
            <a:noFill/>
            <a:ln>
              <a:noFill/>
            </a:ln>
          </p:spPr>
          <p:txBody>
            <a:bodyPr wrap="square" rtlCol="0">
              <a:spAutoFit/>
            </a:bodyPr>
            <a:lstStyle/>
            <a:p>
              <a:pPr algn="r">
                <a:lnSpc>
                  <a:spcPct val="100000"/>
                </a:lnSpc>
                <a:spcBef>
                  <a:spcPts val="0"/>
                </a:spcBef>
                <a:spcAft>
                  <a:spcPct val="0"/>
                </a:spcAft>
                <a:buClrTx/>
                <a:buFontTx/>
                <a:buNone/>
              </a:pPr>
              <a:r>
                <a:rPr lang="en-US" sz="1200" b="1" dirty="0">
                  <a:solidFill>
                    <a:schemeClr val="bg1"/>
                  </a:solidFill>
                  <a:latin typeface="Calibri" panose="020F0502020204030204" pitchFamily="34" charset="0"/>
                </a:rPr>
                <a:t>Patients</a:t>
              </a:r>
            </a:p>
            <a:p>
              <a:pPr algn="r">
                <a:lnSpc>
                  <a:spcPct val="100000"/>
                </a:lnSpc>
                <a:spcBef>
                  <a:spcPts val="0"/>
                </a:spcBef>
                <a:spcAft>
                  <a:spcPct val="0"/>
                </a:spcAft>
                <a:buClrTx/>
                <a:buFontTx/>
                <a:buNone/>
              </a:pPr>
              <a:r>
                <a:rPr lang="en-US" sz="1200" b="1" dirty="0">
                  <a:solidFill>
                    <a:schemeClr val="bg1"/>
                  </a:solidFill>
                  <a:latin typeface="Calibri" panose="020F0502020204030204" pitchFamily="34" charset="0"/>
                </a:rPr>
                <a:t>at Risk, n</a:t>
              </a:r>
            </a:p>
          </p:txBody>
        </p:sp>
        <p:sp>
          <p:nvSpPr>
            <p:cNvPr id="38" name="TextBox 37">
              <a:extLst>
                <a:ext uri="{FF2B5EF4-FFF2-40B4-BE49-F238E27FC236}">
                  <a16:creationId xmlns:a16="http://schemas.microsoft.com/office/drawing/2014/main" id="{3B97B0FD-135E-68AE-A835-A0E520861049}"/>
                </a:ext>
              </a:extLst>
            </p:cNvPr>
            <p:cNvSpPr txBox="1"/>
            <p:nvPr/>
          </p:nvSpPr>
          <p:spPr bwMode="auto">
            <a:xfrm>
              <a:off x="5600700" y="5357343"/>
              <a:ext cx="1390344" cy="461665"/>
            </a:xfrm>
            <a:prstGeom prst="rect">
              <a:avLst/>
            </a:prstGeom>
            <a:noFill/>
            <a:ln>
              <a:noFill/>
            </a:ln>
          </p:spPr>
          <p:txBody>
            <a:bodyPr wrap="square" rtlCol="0">
              <a:spAutoFit/>
            </a:bodyPr>
            <a:lstStyle/>
            <a:p>
              <a:pPr algn="r">
                <a:lnSpc>
                  <a:spcPct val="100000"/>
                </a:lnSpc>
                <a:spcBef>
                  <a:spcPct val="50000"/>
                </a:spcBef>
                <a:spcAft>
                  <a:spcPct val="0"/>
                </a:spcAft>
                <a:buClrTx/>
                <a:buFontTx/>
                <a:buNone/>
              </a:pPr>
              <a:r>
                <a:rPr lang="en-US" sz="1200" b="1" dirty="0">
                  <a:solidFill>
                    <a:schemeClr val="accent1"/>
                  </a:solidFill>
                  <a:latin typeface="Calibri" panose="020F0502020204030204" pitchFamily="34" charset="0"/>
                </a:rPr>
                <a:t>Active monitoring</a:t>
              </a:r>
              <a:br>
                <a:rPr lang="en-US" sz="1200" b="1" dirty="0">
                  <a:solidFill>
                    <a:schemeClr val="accent3"/>
                  </a:solidFill>
                  <a:latin typeface="Calibri" panose="020F0502020204030204" pitchFamily="34" charset="0"/>
                </a:rPr>
              </a:br>
              <a:r>
                <a:rPr lang="en-US" sz="1200" b="1" dirty="0">
                  <a:solidFill>
                    <a:schemeClr val="accent3"/>
                  </a:solidFill>
                  <a:latin typeface="Calibri" panose="020F0502020204030204" pitchFamily="34" charset="0"/>
                </a:rPr>
                <a:t>Treatment</a:t>
              </a:r>
              <a:endParaRPr lang="en-US" sz="1200" b="1" baseline="30000" dirty="0">
                <a:solidFill>
                  <a:schemeClr val="accent3"/>
                </a:solidFill>
                <a:latin typeface="Calibri" panose="020F0502020204030204" pitchFamily="34" charset="0"/>
              </a:endParaRPr>
            </a:p>
          </p:txBody>
        </p:sp>
        <p:sp>
          <p:nvSpPr>
            <p:cNvPr id="39" name="TextBox 38">
              <a:extLst>
                <a:ext uri="{FF2B5EF4-FFF2-40B4-BE49-F238E27FC236}">
                  <a16:creationId xmlns:a16="http://schemas.microsoft.com/office/drawing/2014/main" id="{464FB336-4DDB-5063-2D7B-ACB19EA45B64}"/>
                </a:ext>
              </a:extLst>
            </p:cNvPr>
            <p:cNvSpPr txBox="1"/>
            <p:nvPr/>
          </p:nvSpPr>
          <p:spPr bwMode="auto">
            <a:xfrm>
              <a:off x="6873570" y="5360432"/>
              <a:ext cx="592300" cy="461665"/>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2219</a:t>
              </a:r>
              <a:br>
                <a:rPr lang="en-US" sz="1200" dirty="0">
                  <a:solidFill>
                    <a:schemeClr val="accent3"/>
                  </a:solidFill>
                  <a:latin typeface="Calibri" panose="020F0502020204030204" pitchFamily="34" charset="0"/>
                </a:rPr>
              </a:br>
              <a:r>
                <a:rPr lang="en-US" sz="1200" dirty="0">
                  <a:solidFill>
                    <a:schemeClr val="accent3"/>
                  </a:solidFill>
                  <a:latin typeface="Calibri" panose="020F0502020204030204" pitchFamily="34" charset="0"/>
                </a:rPr>
                <a:t>2227</a:t>
              </a:r>
              <a:endParaRPr lang="en-US" sz="1200" baseline="30000" dirty="0">
                <a:solidFill>
                  <a:schemeClr val="accent3"/>
                </a:solidFill>
                <a:latin typeface="Calibri" panose="020F0502020204030204" pitchFamily="34" charset="0"/>
              </a:endParaRPr>
            </a:p>
          </p:txBody>
        </p:sp>
        <p:sp>
          <p:nvSpPr>
            <p:cNvPr id="40" name="TextBox 39">
              <a:extLst>
                <a:ext uri="{FF2B5EF4-FFF2-40B4-BE49-F238E27FC236}">
                  <a16:creationId xmlns:a16="http://schemas.microsoft.com/office/drawing/2014/main" id="{51C6A3BB-7508-2F96-01D8-A7026EA0A977}"/>
                </a:ext>
              </a:extLst>
            </p:cNvPr>
            <p:cNvSpPr txBox="1"/>
            <p:nvPr/>
          </p:nvSpPr>
          <p:spPr bwMode="auto">
            <a:xfrm>
              <a:off x="7421951" y="5360432"/>
              <a:ext cx="540835" cy="461665"/>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1856</a:t>
              </a:r>
              <a:br>
                <a:rPr lang="en-US" sz="1200" dirty="0">
                  <a:solidFill>
                    <a:schemeClr val="accent3"/>
                  </a:solidFill>
                  <a:latin typeface="Calibri" panose="020F0502020204030204" pitchFamily="34" charset="0"/>
                </a:rPr>
              </a:br>
              <a:r>
                <a:rPr lang="en-US" sz="1200" dirty="0">
                  <a:solidFill>
                    <a:schemeClr val="accent3"/>
                  </a:solidFill>
                  <a:latin typeface="Calibri" panose="020F0502020204030204" pitchFamily="34" charset="0"/>
                </a:rPr>
                <a:t>1871</a:t>
              </a:r>
              <a:endParaRPr lang="en-US" sz="1200" baseline="30000" dirty="0">
                <a:solidFill>
                  <a:schemeClr val="accent3"/>
                </a:solidFill>
                <a:latin typeface="Calibri" panose="020F0502020204030204" pitchFamily="34" charset="0"/>
              </a:endParaRPr>
            </a:p>
          </p:txBody>
        </p:sp>
        <p:sp>
          <p:nvSpPr>
            <p:cNvPr id="44" name="TextBox 43">
              <a:extLst>
                <a:ext uri="{FF2B5EF4-FFF2-40B4-BE49-F238E27FC236}">
                  <a16:creationId xmlns:a16="http://schemas.microsoft.com/office/drawing/2014/main" id="{CC6CC305-BE70-6FFA-6F89-212965D270A2}"/>
                </a:ext>
              </a:extLst>
            </p:cNvPr>
            <p:cNvSpPr txBox="1"/>
            <p:nvPr/>
          </p:nvSpPr>
          <p:spPr bwMode="auto">
            <a:xfrm>
              <a:off x="8006206" y="5360432"/>
              <a:ext cx="499590" cy="461665"/>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1671</a:t>
              </a:r>
              <a:br>
                <a:rPr lang="en-US" sz="1200" dirty="0">
                  <a:solidFill>
                    <a:schemeClr val="accent3"/>
                  </a:solidFill>
                  <a:latin typeface="Calibri" panose="020F0502020204030204" pitchFamily="34" charset="0"/>
                </a:rPr>
              </a:br>
              <a:r>
                <a:rPr lang="en-US" sz="1200" dirty="0">
                  <a:solidFill>
                    <a:schemeClr val="accent3"/>
                  </a:solidFill>
                  <a:latin typeface="Calibri" panose="020F0502020204030204" pitchFamily="34" charset="0"/>
                </a:rPr>
                <a:t>1655</a:t>
              </a:r>
              <a:endParaRPr lang="en-US" sz="1200" baseline="30000" dirty="0">
                <a:solidFill>
                  <a:schemeClr val="accent3"/>
                </a:solidFill>
                <a:latin typeface="Calibri" panose="020F0502020204030204" pitchFamily="34" charset="0"/>
              </a:endParaRPr>
            </a:p>
          </p:txBody>
        </p:sp>
        <p:sp>
          <p:nvSpPr>
            <p:cNvPr id="73" name="TextBox 72">
              <a:extLst>
                <a:ext uri="{FF2B5EF4-FFF2-40B4-BE49-F238E27FC236}">
                  <a16:creationId xmlns:a16="http://schemas.microsoft.com/office/drawing/2014/main" id="{27C2D50F-A78D-3428-2E1B-5C1839C4B969}"/>
                </a:ext>
              </a:extLst>
            </p:cNvPr>
            <p:cNvSpPr txBox="1"/>
            <p:nvPr/>
          </p:nvSpPr>
          <p:spPr bwMode="auto">
            <a:xfrm>
              <a:off x="8559073" y="5360432"/>
              <a:ext cx="531150" cy="461665"/>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1459</a:t>
              </a:r>
              <a:br>
                <a:rPr lang="en-US" sz="1200" dirty="0">
                  <a:solidFill>
                    <a:schemeClr val="accent3"/>
                  </a:solidFill>
                  <a:latin typeface="Calibri" panose="020F0502020204030204" pitchFamily="34" charset="0"/>
                </a:rPr>
              </a:br>
              <a:r>
                <a:rPr lang="en-US" sz="1200" dirty="0">
                  <a:solidFill>
                    <a:schemeClr val="accent3"/>
                  </a:solidFill>
                  <a:latin typeface="Calibri" panose="020F0502020204030204" pitchFamily="34" charset="0"/>
                </a:rPr>
                <a:t>1473</a:t>
              </a:r>
              <a:endParaRPr lang="en-US" sz="1200" baseline="30000" dirty="0">
                <a:solidFill>
                  <a:schemeClr val="accent3"/>
                </a:solidFill>
                <a:latin typeface="Calibri" panose="020F0502020204030204" pitchFamily="34" charset="0"/>
              </a:endParaRPr>
            </a:p>
          </p:txBody>
        </p:sp>
        <p:sp>
          <p:nvSpPr>
            <p:cNvPr id="75" name="TextBox 74">
              <a:extLst>
                <a:ext uri="{FF2B5EF4-FFF2-40B4-BE49-F238E27FC236}">
                  <a16:creationId xmlns:a16="http://schemas.microsoft.com/office/drawing/2014/main" id="{7B991290-5612-D927-F543-C03DF723A88D}"/>
                </a:ext>
              </a:extLst>
            </p:cNvPr>
            <p:cNvSpPr txBox="1"/>
            <p:nvPr/>
          </p:nvSpPr>
          <p:spPr bwMode="auto">
            <a:xfrm>
              <a:off x="9058178" y="5360432"/>
              <a:ext cx="592300" cy="461665"/>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1238</a:t>
              </a:r>
              <a:br>
                <a:rPr lang="en-US" sz="1200" dirty="0">
                  <a:solidFill>
                    <a:schemeClr val="accent3"/>
                  </a:solidFill>
                  <a:latin typeface="Calibri" panose="020F0502020204030204" pitchFamily="34" charset="0"/>
                </a:rPr>
              </a:br>
              <a:r>
                <a:rPr lang="en-US" sz="1200" dirty="0">
                  <a:solidFill>
                    <a:schemeClr val="accent3"/>
                  </a:solidFill>
                  <a:latin typeface="Calibri" panose="020F0502020204030204" pitchFamily="34" charset="0"/>
                </a:rPr>
                <a:t>1224</a:t>
              </a:r>
              <a:endParaRPr lang="en-US" sz="1200" baseline="30000" dirty="0">
                <a:solidFill>
                  <a:schemeClr val="accent3"/>
                </a:solidFill>
                <a:latin typeface="Calibri" panose="020F0502020204030204" pitchFamily="34" charset="0"/>
              </a:endParaRPr>
            </a:p>
          </p:txBody>
        </p:sp>
        <p:sp>
          <p:nvSpPr>
            <p:cNvPr id="76" name="TextBox 75">
              <a:extLst>
                <a:ext uri="{FF2B5EF4-FFF2-40B4-BE49-F238E27FC236}">
                  <a16:creationId xmlns:a16="http://schemas.microsoft.com/office/drawing/2014/main" id="{CF484915-5A21-9B62-5A47-8C93417DE1AE}"/>
                </a:ext>
              </a:extLst>
            </p:cNvPr>
            <p:cNvSpPr txBox="1"/>
            <p:nvPr/>
          </p:nvSpPr>
          <p:spPr bwMode="auto">
            <a:xfrm>
              <a:off x="9638579" y="5360432"/>
              <a:ext cx="540835" cy="461665"/>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992</a:t>
              </a:r>
              <a:br>
                <a:rPr lang="en-US" sz="1200" dirty="0">
                  <a:solidFill>
                    <a:schemeClr val="accent3"/>
                  </a:solidFill>
                  <a:latin typeface="Calibri" panose="020F0502020204030204" pitchFamily="34" charset="0"/>
                </a:rPr>
              </a:br>
              <a:r>
                <a:rPr lang="en-US" sz="1200" dirty="0">
                  <a:solidFill>
                    <a:schemeClr val="accent3"/>
                  </a:solidFill>
                  <a:latin typeface="Calibri" panose="020F0502020204030204" pitchFamily="34" charset="0"/>
                </a:rPr>
                <a:t>989</a:t>
              </a:r>
              <a:endParaRPr lang="en-US" sz="1200" baseline="30000" dirty="0">
                <a:solidFill>
                  <a:schemeClr val="accent3"/>
                </a:solidFill>
                <a:latin typeface="Calibri" panose="020F0502020204030204" pitchFamily="34" charset="0"/>
              </a:endParaRPr>
            </a:p>
          </p:txBody>
        </p:sp>
        <p:sp>
          <p:nvSpPr>
            <p:cNvPr id="77" name="TextBox 76">
              <a:extLst>
                <a:ext uri="{FF2B5EF4-FFF2-40B4-BE49-F238E27FC236}">
                  <a16:creationId xmlns:a16="http://schemas.microsoft.com/office/drawing/2014/main" id="{7C5B91C6-EB16-DD2B-B791-7A9DA570BBD8}"/>
                </a:ext>
              </a:extLst>
            </p:cNvPr>
            <p:cNvSpPr txBox="1"/>
            <p:nvPr/>
          </p:nvSpPr>
          <p:spPr bwMode="auto">
            <a:xfrm>
              <a:off x="10202860" y="5360432"/>
              <a:ext cx="499590" cy="461665"/>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758</a:t>
              </a:r>
              <a:br>
                <a:rPr lang="en-US" sz="1200" dirty="0">
                  <a:solidFill>
                    <a:schemeClr val="accent3"/>
                  </a:solidFill>
                  <a:latin typeface="Calibri" panose="020F0502020204030204" pitchFamily="34" charset="0"/>
                </a:rPr>
              </a:br>
              <a:r>
                <a:rPr lang="en-US" sz="1200" dirty="0">
                  <a:solidFill>
                    <a:schemeClr val="accent3"/>
                  </a:solidFill>
                  <a:latin typeface="Calibri" panose="020F0502020204030204" pitchFamily="34" charset="0"/>
                </a:rPr>
                <a:t>753</a:t>
              </a:r>
              <a:endParaRPr lang="en-US" sz="1200" baseline="30000" dirty="0">
                <a:solidFill>
                  <a:schemeClr val="accent3"/>
                </a:solidFill>
                <a:latin typeface="Calibri" panose="020F0502020204030204" pitchFamily="34" charset="0"/>
              </a:endParaRPr>
            </a:p>
          </p:txBody>
        </p:sp>
        <p:sp>
          <p:nvSpPr>
            <p:cNvPr id="78" name="TextBox 77">
              <a:extLst>
                <a:ext uri="{FF2B5EF4-FFF2-40B4-BE49-F238E27FC236}">
                  <a16:creationId xmlns:a16="http://schemas.microsoft.com/office/drawing/2014/main" id="{615FBC62-FECB-AE0E-23E4-062446473D27}"/>
                </a:ext>
              </a:extLst>
            </p:cNvPr>
            <p:cNvSpPr txBox="1"/>
            <p:nvPr/>
          </p:nvSpPr>
          <p:spPr bwMode="auto">
            <a:xfrm>
              <a:off x="10736082" y="5360432"/>
              <a:ext cx="531150" cy="461665"/>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572</a:t>
              </a:r>
              <a:br>
                <a:rPr lang="en-US" sz="1200" dirty="0">
                  <a:solidFill>
                    <a:schemeClr val="accent3"/>
                  </a:solidFill>
                  <a:latin typeface="Calibri" panose="020F0502020204030204" pitchFamily="34" charset="0"/>
                </a:rPr>
              </a:br>
              <a:r>
                <a:rPr lang="en-US" sz="1200" dirty="0">
                  <a:solidFill>
                    <a:schemeClr val="accent3"/>
                  </a:solidFill>
                  <a:latin typeface="Calibri" panose="020F0502020204030204" pitchFamily="34" charset="0"/>
                </a:rPr>
                <a:t>557</a:t>
              </a:r>
              <a:endParaRPr lang="en-US" sz="1200" baseline="30000" dirty="0">
                <a:solidFill>
                  <a:schemeClr val="accent3"/>
                </a:solidFill>
                <a:latin typeface="Calibri" panose="020F0502020204030204" pitchFamily="34" charset="0"/>
              </a:endParaRPr>
            </a:p>
          </p:txBody>
        </p:sp>
        <p:sp>
          <p:nvSpPr>
            <p:cNvPr id="79" name="TextBox 78">
              <a:extLst>
                <a:ext uri="{FF2B5EF4-FFF2-40B4-BE49-F238E27FC236}">
                  <a16:creationId xmlns:a16="http://schemas.microsoft.com/office/drawing/2014/main" id="{4183BEE8-10DE-E37A-724E-129D3DA89662}"/>
                </a:ext>
              </a:extLst>
            </p:cNvPr>
            <p:cNvSpPr txBox="1"/>
            <p:nvPr/>
          </p:nvSpPr>
          <p:spPr bwMode="auto">
            <a:xfrm>
              <a:off x="11279850" y="5360432"/>
              <a:ext cx="531150" cy="461665"/>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407</a:t>
              </a:r>
              <a:br>
                <a:rPr lang="en-US" sz="1200" dirty="0">
                  <a:solidFill>
                    <a:schemeClr val="accent3"/>
                  </a:solidFill>
                  <a:latin typeface="Calibri" panose="020F0502020204030204" pitchFamily="34" charset="0"/>
                </a:rPr>
              </a:br>
              <a:r>
                <a:rPr lang="en-US" sz="1200" dirty="0">
                  <a:solidFill>
                    <a:schemeClr val="accent3"/>
                  </a:solidFill>
                  <a:latin typeface="Calibri" panose="020F0502020204030204" pitchFamily="34" charset="0"/>
                </a:rPr>
                <a:t>409</a:t>
              </a:r>
              <a:endParaRPr lang="en-US" sz="1200" baseline="30000" dirty="0">
                <a:solidFill>
                  <a:schemeClr val="accent3"/>
                </a:solidFill>
                <a:latin typeface="Calibri" panose="020F0502020204030204" pitchFamily="34" charset="0"/>
              </a:endParaRPr>
            </a:p>
          </p:txBody>
        </p:sp>
        <p:grpSp>
          <p:nvGrpSpPr>
            <p:cNvPr id="149" name="Group 148">
              <a:extLst>
                <a:ext uri="{FF2B5EF4-FFF2-40B4-BE49-F238E27FC236}">
                  <a16:creationId xmlns:a16="http://schemas.microsoft.com/office/drawing/2014/main" id="{22D15E3C-6476-3E33-5384-D31654B9A1AB}"/>
                </a:ext>
              </a:extLst>
            </p:cNvPr>
            <p:cNvGrpSpPr/>
            <p:nvPr/>
          </p:nvGrpSpPr>
          <p:grpSpPr>
            <a:xfrm>
              <a:off x="8167765" y="2031354"/>
              <a:ext cx="1702423" cy="556160"/>
              <a:chOff x="11413108" y="1321886"/>
              <a:chExt cx="1702423" cy="556160"/>
            </a:xfrm>
          </p:grpSpPr>
          <p:sp>
            <p:nvSpPr>
              <p:cNvPr id="14" name="TextBox 13">
                <a:extLst>
                  <a:ext uri="{FF2B5EF4-FFF2-40B4-BE49-F238E27FC236}">
                    <a16:creationId xmlns:a16="http://schemas.microsoft.com/office/drawing/2014/main" id="{9789E046-1A83-4933-622C-A76A5A4EBE5E}"/>
                  </a:ext>
                </a:extLst>
              </p:cNvPr>
              <p:cNvSpPr txBox="1"/>
              <p:nvPr/>
            </p:nvSpPr>
            <p:spPr bwMode="auto">
              <a:xfrm>
                <a:off x="11608644" y="1321886"/>
                <a:ext cx="1506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1" dirty="0">
                    <a:solidFill>
                      <a:schemeClr val="accent1"/>
                    </a:solidFill>
                    <a:latin typeface="Calibri" panose="020F0502020204030204" pitchFamily="34" charset="0"/>
                  </a:rPr>
                  <a:t>Active monitoring</a:t>
                </a:r>
              </a:p>
            </p:txBody>
          </p:sp>
          <p:sp>
            <p:nvSpPr>
              <p:cNvPr id="16" name="TextBox 15">
                <a:extLst>
                  <a:ext uri="{FF2B5EF4-FFF2-40B4-BE49-F238E27FC236}">
                    <a16:creationId xmlns:a16="http://schemas.microsoft.com/office/drawing/2014/main" id="{5CBFA727-7C70-F9B0-216B-A0AFA5358455}"/>
                  </a:ext>
                </a:extLst>
              </p:cNvPr>
              <p:cNvSpPr txBox="1"/>
              <p:nvPr/>
            </p:nvSpPr>
            <p:spPr bwMode="auto">
              <a:xfrm>
                <a:off x="11615895" y="1570268"/>
                <a:ext cx="9571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1" dirty="0">
                    <a:solidFill>
                      <a:schemeClr val="accent3"/>
                    </a:solidFill>
                    <a:latin typeface="Calibri" panose="020F0502020204030204" pitchFamily="34" charset="0"/>
                  </a:rPr>
                  <a:t>Treatment</a:t>
                </a:r>
              </a:p>
            </p:txBody>
          </p:sp>
          <p:cxnSp>
            <p:nvCxnSpPr>
              <p:cNvPr id="81" name="Straight Connector 80">
                <a:extLst>
                  <a:ext uri="{FF2B5EF4-FFF2-40B4-BE49-F238E27FC236}">
                    <a16:creationId xmlns:a16="http://schemas.microsoft.com/office/drawing/2014/main" id="{1BA50D1F-ED0C-D451-2350-81F72BB245BB}"/>
                  </a:ext>
                </a:extLst>
              </p:cNvPr>
              <p:cNvCxnSpPr>
                <a:cxnSpLocks/>
              </p:cNvCxnSpPr>
              <p:nvPr/>
            </p:nvCxnSpPr>
            <p:spPr bwMode="auto">
              <a:xfrm>
                <a:off x="11428860" y="1485900"/>
                <a:ext cx="228600" cy="0"/>
              </a:xfrm>
              <a:prstGeom prst="line">
                <a:avLst/>
              </a:prstGeom>
              <a:noFill/>
              <a:ln w="28575" cap="flat" cmpd="sng" algn="ctr">
                <a:solidFill>
                  <a:srgbClr val="015873"/>
                </a:solidFill>
                <a:prstDash val="solid"/>
                <a:round/>
                <a:headEnd type="none" w="med" len="med"/>
                <a:tailEnd type="none" w="med" len="med"/>
              </a:ln>
              <a:effectLst/>
            </p:spPr>
          </p:cxnSp>
          <p:grpSp>
            <p:nvGrpSpPr>
              <p:cNvPr id="83" name="Group 82">
                <a:extLst>
                  <a:ext uri="{FF2B5EF4-FFF2-40B4-BE49-F238E27FC236}">
                    <a16:creationId xmlns:a16="http://schemas.microsoft.com/office/drawing/2014/main" id="{C7B84452-3DE8-F542-B229-029CAC825092}"/>
                  </a:ext>
                </a:extLst>
              </p:cNvPr>
              <p:cNvGrpSpPr/>
              <p:nvPr/>
            </p:nvGrpSpPr>
            <p:grpSpPr>
              <a:xfrm>
                <a:off x="11413108" y="1570269"/>
                <a:ext cx="274434" cy="307777"/>
                <a:chOff x="11558343" y="1477593"/>
                <a:chExt cx="274434" cy="307777"/>
              </a:xfrm>
            </p:grpSpPr>
            <p:sp>
              <p:nvSpPr>
                <p:cNvPr id="42" name="TextBox 41">
                  <a:extLst>
                    <a:ext uri="{FF2B5EF4-FFF2-40B4-BE49-F238E27FC236}">
                      <a16:creationId xmlns:a16="http://schemas.microsoft.com/office/drawing/2014/main" id="{76AC86B8-DA71-65AB-E3AF-A8D1AB06FD75}"/>
                    </a:ext>
                  </a:extLst>
                </p:cNvPr>
                <p:cNvSpPr txBox="1"/>
                <p:nvPr/>
              </p:nvSpPr>
              <p:spPr bwMode="auto">
                <a:xfrm>
                  <a:off x="11558343" y="1477593"/>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rgbClr val="E1471D"/>
                      </a:solidFill>
                      <a:latin typeface="Calibri" panose="020F0502020204030204" pitchFamily="34" charset="0"/>
                    </a:rPr>
                    <a:t>+</a:t>
                  </a:r>
                </a:p>
              </p:txBody>
            </p:sp>
            <p:cxnSp>
              <p:nvCxnSpPr>
                <p:cNvPr id="82" name="Straight Connector 81">
                  <a:extLst>
                    <a:ext uri="{FF2B5EF4-FFF2-40B4-BE49-F238E27FC236}">
                      <a16:creationId xmlns:a16="http://schemas.microsoft.com/office/drawing/2014/main" id="{0BFD0E1E-2452-7D44-7CFC-B05AB11E3241}"/>
                    </a:ext>
                  </a:extLst>
                </p:cNvPr>
                <p:cNvCxnSpPr/>
                <p:nvPr/>
              </p:nvCxnSpPr>
              <p:spPr bwMode="auto">
                <a:xfrm>
                  <a:off x="11581260" y="1638300"/>
                  <a:ext cx="228600" cy="0"/>
                </a:xfrm>
                <a:prstGeom prst="line">
                  <a:avLst/>
                </a:prstGeom>
                <a:noFill/>
                <a:ln w="28575" cap="flat" cmpd="sng" algn="ctr">
                  <a:solidFill>
                    <a:srgbClr val="E1471D"/>
                  </a:solidFill>
                  <a:prstDash val="solid"/>
                  <a:round/>
                  <a:headEnd type="none" w="med" len="med"/>
                  <a:tailEnd type="none" w="med" len="med"/>
                </a:ln>
                <a:effectLst/>
              </p:spPr>
            </p:cxnSp>
          </p:grpSp>
          <p:sp>
            <p:nvSpPr>
              <p:cNvPr id="84" name="Oval 83">
                <a:extLst>
                  <a:ext uri="{FF2B5EF4-FFF2-40B4-BE49-F238E27FC236}">
                    <a16:creationId xmlns:a16="http://schemas.microsoft.com/office/drawing/2014/main" id="{B7776774-C1BA-C846-5BBA-6CF813CD514A}"/>
                  </a:ext>
                </a:extLst>
              </p:cNvPr>
              <p:cNvSpPr/>
              <p:nvPr/>
            </p:nvSpPr>
            <p:spPr bwMode="auto">
              <a:xfrm>
                <a:off x="11498690" y="1437493"/>
                <a:ext cx="88941" cy="88941"/>
              </a:xfrm>
              <a:prstGeom prst="ellipse">
                <a:avLst/>
              </a:prstGeom>
              <a:noFill/>
              <a:ln w="28575">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0" name="TextBox 89">
              <a:extLst>
                <a:ext uri="{FF2B5EF4-FFF2-40B4-BE49-F238E27FC236}">
                  <a16:creationId xmlns:a16="http://schemas.microsoft.com/office/drawing/2014/main" id="{82111569-351A-AFE8-092F-A45392050430}"/>
                </a:ext>
              </a:extLst>
            </p:cNvPr>
            <p:cNvSpPr txBox="1"/>
            <p:nvPr/>
          </p:nvSpPr>
          <p:spPr bwMode="auto">
            <a:xfrm>
              <a:off x="7934549" y="4303838"/>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rgbClr val="E1471D"/>
                  </a:solidFill>
                  <a:latin typeface="Calibri" panose="020F0502020204030204" pitchFamily="34" charset="0"/>
                </a:rPr>
                <a:t>+</a:t>
              </a:r>
            </a:p>
          </p:txBody>
        </p:sp>
        <p:grpSp>
          <p:nvGrpSpPr>
            <p:cNvPr id="104" name="Group 103">
              <a:extLst>
                <a:ext uri="{FF2B5EF4-FFF2-40B4-BE49-F238E27FC236}">
                  <a16:creationId xmlns:a16="http://schemas.microsoft.com/office/drawing/2014/main" id="{58E9FDD2-C5E3-7F7D-7F32-4E848FE6B22C}"/>
                </a:ext>
              </a:extLst>
            </p:cNvPr>
            <p:cNvGrpSpPr/>
            <p:nvPr/>
          </p:nvGrpSpPr>
          <p:grpSpPr>
            <a:xfrm>
              <a:off x="7954618" y="4513909"/>
              <a:ext cx="3520090" cy="91440"/>
              <a:chOff x="7852787" y="4792277"/>
              <a:chExt cx="3520090" cy="91440"/>
            </a:xfrm>
          </p:grpSpPr>
          <p:cxnSp>
            <p:nvCxnSpPr>
              <p:cNvPr id="95" name="Straight Connector 94">
                <a:extLst>
                  <a:ext uri="{FF2B5EF4-FFF2-40B4-BE49-F238E27FC236}">
                    <a16:creationId xmlns:a16="http://schemas.microsoft.com/office/drawing/2014/main" id="{36130C50-1FD5-481D-ABAD-330CB06F8E50}"/>
                  </a:ext>
                </a:extLst>
              </p:cNvPr>
              <p:cNvCxnSpPr>
                <a:cxnSpLocks/>
              </p:cNvCxnSpPr>
              <p:nvPr/>
            </p:nvCxnSpPr>
            <p:spPr bwMode="auto">
              <a:xfrm>
                <a:off x="7852787" y="4792277"/>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B48AF43D-4D30-52E2-DB6E-46020FF61622}"/>
                  </a:ext>
                </a:extLst>
              </p:cNvPr>
              <p:cNvCxnSpPr>
                <a:cxnSpLocks/>
              </p:cNvCxnSpPr>
              <p:nvPr/>
            </p:nvCxnSpPr>
            <p:spPr bwMode="auto">
              <a:xfrm>
                <a:off x="8292798" y="4792277"/>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46D90E2A-8F40-FD57-B364-5519CBFBA468}"/>
                  </a:ext>
                </a:extLst>
              </p:cNvPr>
              <p:cNvCxnSpPr>
                <a:cxnSpLocks/>
              </p:cNvCxnSpPr>
              <p:nvPr/>
            </p:nvCxnSpPr>
            <p:spPr bwMode="auto">
              <a:xfrm>
                <a:off x="8732809" y="4792277"/>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F358C466-C095-EE17-E1AC-14605CEEB8D2}"/>
                  </a:ext>
                </a:extLst>
              </p:cNvPr>
              <p:cNvCxnSpPr>
                <a:cxnSpLocks/>
              </p:cNvCxnSpPr>
              <p:nvPr/>
            </p:nvCxnSpPr>
            <p:spPr bwMode="auto">
              <a:xfrm>
                <a:off x="9172820" y="4792277"/>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CF5C0273-2157-B541-79D8-A176D24A9D63}"/>
                  </a:ext>
                </a:extLst>
              </p:cNvPr>
              <p:cNvCxnSpPr>
                <a:cxnSpLocks/>
              </p:cNvCxnSpPr>
              <p:nvPr/>
            </p:nvCxnSpPr>
            <p:spPr bwMode="auto">
              <a:xfrm>
                <a:off x="9612831" y="4792277"/>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57B30A67-5B20-55C5-31C6-7AC8A0D34206}"/>
                  </a:ext>
                </a:extLst>
              </p:cNvPr>
              <p:cNvCxnSpPr>
                <a:cxnSpLocks/>
              </p:cNvCxnSpPr>
              <p:nvPr/>
            </p:nvCxnSpPr>
            <p:spPr bwMode="auto">
              <a:xfrm>
                <a:off x="10052842" y="4792277"/>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1466D14E-D1BA-3EA0-C469-F28B4EF64B8F}"/>
                  </a:ext>
                </a:extLst>
              </p:cNvPr>
              <p:cNvCxnSpPr>
                <a:cxnSpLocks/>
              </p:cNvCxnSpPr>
              <p:nvPr/>
            </p:nvCxnSpPr>
            <p:spPr bwMode="auto">
              <a:xfrm>
                <a:off x="10492853" y="4792277"/>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0268E1AF-A00D-C523-2A98-83989423219B}"/>
                  </a:ext>
                </a:extLst>
              </p:cNvPr>
              <p:cNvCxnSpPr>
                <a:cxnSpLocks/>
              </p:cNvCxnSpPr>
              <p:nvPr/>
            </p:nvCxnSpPr>
            <p:spPr bwMode="auto">
              <a:xfrm>
                <a:off x="10932864" y="4792277"/>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5835C363-6B07-640D-A674-E13A0C3888D0}"/>
                  </a:ext>
                </a:extLst>
              </p:cNvPr>
              <p:cNvCxnSpPr>
                <a:cxnSpLocks/>
              </p:cNvCxnSpPr>
              <p:nvPr/>
            </p:nvCxnSpPr>
            <p:spPr bwMode="auto">
              <a:xfrm>
                <a:off x="11372877" y="4792277"/>
                <a:ext cx="0" cy="91440"/>
              </a:xfrm>
              <a:prstGeom prst="line">
                <a:avLst/>
              </a:prstGeom>
              <a:noFill/>
              <a:ln w="28575" cap="flat" cmpd="sng" algn="ctr">
                <a:solidFill>
                  <a:schemeClr val="bg1"/>
                </a:solidFill>
                <a:prstDash val="solid"/>
                <a:round/>
                <a:headEnd type="none" w="med" len="med"/>
                <a:tailEnd type="none" w="med" len="med"/>
              </a:ln>
              <a:effectLst/>
            </p:spPr>
          </p:cxnSp>
        </p:grpSp>
        <p:grpSp>
          <p:nvGrpSpPr>
            <p:cNvPr id="115" name="Group 114">
              <a:extLst>
                <a:ext uri="{FF2B5EF4-FFF2-40B4-BE49-F238E27FC236}">
                  <a16:creationId xmlns:a16="http://schemas.microsoft.com/office/drawing/2014/main" id="{D1B165E8-E29C-630C-019B-6627498BF69E}"/>
                </a:ext>
              </a:extLst>
            </p:cNvPr>
            <p:cNvGrpSpPr/>
            <p:nvPr/>
          </p:nvGrpSpPr>
          <p:grpSpPr>
            <a:xfrm>
              <a:off x="7161495" y="4903231"/>
              <a:ext cx="4367504" cy="97087"/>
              <a:chOff x="7059664" y="5181599"/>
              <a:chExt cx="4367504" cy="97087"/>
            </a:xfrm>
          </p:grpSpPr>
          <p:cxnSp>
            <p:nvCxnSpPr>
              <p:cNvPr id="106" name="Straight Connector 105">
                <a:extLst>
                  <a:ext uri="{FF2B5EF4-FFF2-40B4-BE49-F238E27FC236}">
                    <a16:creationId xmlns:a16="http://schemas.microsoft.com/office/drawing/2014/main" id="{AD90716B-DADA-C91C-45EA-2E92CB6D7A47}"/>
                  </a:ext>
                </a:extLst>
              </p:cNvPr>
              <p:cNvCxnSpPr>
                <a:cxnSpLocks/>
              </p:cNvCxnSpPr>
              <p:nvPr/>
            </p:nvCxnSpPr>
            <p:spPr bwMode="auto">
              <a:xfrm>
                <a:off x="7059664" y="5187246"/>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639E3FAE-473F-44A0-5948-72473234AAAD}"/>
                  </a:ext>
                </a:extLst>
              </p:cNvPr>
              <p:cNvCxnSpPr>
                <a:cxnSpLocks/>
              </p:cNvCxnSpPr>
              <p:nvPr/>
            </p:nvCxnSpPr>
            <p:spPr bwMode="auto">
              <a:xfrm>
                <a:off x="7605602" y="5187246"/>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7CF5E5A9-1E64-3F8A-7176-8BCFD4F12639}"/>
                  </a:ext>
                </a:extLst>
              </p:cNvPr>
              <p:cNvCxnSpPr>
                <a:cxnSpLocks/>
              </p:cNvCxnSpPr>
              <p:nvPr/>
            </p:nvCxnSpPr>
            <p:spPr bwMode="auto">
              <a:xfrm>
                <a:off x="8151540" y="5187246"/>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EA03E27E-0218-B855-BC4D-EDAE2E3D7CF5}"/>
                  </a:ext>
                </a:extLst>
              </p:cNvPr>
              <p:cNvCxnSpPr>
                <a:cxnSpLocks/>
              </p:cNvCxnSpPr>
              <p:nvPr/>
            </p:nvCxnSpPr>
            <p:spPr bwMode="auto">
              <a:xfrm>
                <a:off x="8697478" y="5187246"/>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6560912F-9F32-95A7-B1AB-C513DAA1DBA6}"/>
                  </a:ext>
                </a:extLst>
              </p:cNvPr>
              <p:cNvCxnSpPr>
                <a:cxnSpLocks/>
              </p:cNvCxnSpPr>
              <p:nvPr/>
            </p:nvCxnSpPr>
            <p:spPr bwMode="auto">
              <a:xfrm>
                <a:off x="9243416" y="5187246"/>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FF892D36-D627-9C58-9B46-37A9A7065D76}"/>
                  </a:ext>
                </a:extLst>
              </p:cNvPr>
              <p:cNvCxnSpPr>
                <a:cxnSpLocks/>
              </p:cNvCxnSpPr>
              <p:nvPr/>
            </p:nvCxnSpPr>
            <p:spPr bwMode="auto">
              <a:xfrm>
                <a:off x="9789354" y="5187246"/>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AA1464C5-D09B-A854-636C-4F97FDCD6013}"/>
                  </a:ext>
                </a:extLst>
              </p:cNvPr>
              <p:cNvCxnSpPr>
                <a:cxnSpLocks/>
              </p:cNvCxnSpPr>
              <p:nvPr/>
            </p:nvCxnSpPr>
            <p:spPr bwMode="auto">
              <a:xfrm>
                <a:off x="10335292" y="5187246"/>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9E29326E-0FD7-31F1-A962-4628718384F6}"/>
                  </a:ext>
                </a:extLst>
              </p:cNvPr>
              <p:cNvCxnSpPr>
                <a:cxnSpLocks/>
              </p:cNvCxnSpPr>
              <p:nvPr/>
            </p:nvCxnSpPr>
            <p:spPr bwMode="auto">
              <a:xfrm>
                <a:off x="10881230" y="5187246"/>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DB11B1F5-D959-7ADF-A56A-060798C76F76}"/>
                  </a:ext>
                </a:extLst>
              </p:cNvPr>
              <p:cNvCxnSpPr>
                <a:cxnSpLocks/>
              </p:cNvCxnSpPr>
              <p:nvPr/>
            </p:nvCxnSpPr>
            <p:spPr bwMode="auto">
              <a:xfrm>
                <a:off x="11427168" y="5181599"/>
                <a:ext cx="0" cy="91440"/>
              </a:xfrm>
              <a:prstGeom prst="line">
                <a:avLst/>
              </a:prstGeom>
              <a:noFill/>
              <a:ln w="28575" cap="flat" cmpd="sng" algn="ctr">
                <a:solidFill>
                  <a:schemeClr val="bg1"/>
                </a:solidFill>
                <a:prstDash val="solid"/>
                <a:round/>
                <a:headEnd type="none" w="med" len="med"/>
                <a:tailEnd type="none" w="med" len="med"/>
              </a:ln>
              <a:effectLst/>
            </p:spPr>
          </p:cxnSp>
        </p:grpSp>
        <p:sp>
          <p:nvSpPr>
            <p:cNvPr id="119" name="Freeform 118">
              <a:extLst>
                <a:ext uri="{FF2B5EF4-FFF2-40B4-BE49-F238E27FC236}">
                  <a16:creationId xmlns:a16="http://schemas.microsoft.com/office/drawing/2014/main" id="{05B48336-5422-3995-55CF-92A383087DD4}"/>
                </a:ext>
              </a:extLst>
            </p:cNvPr>
            <p:cNvSpPr/>
            <p:nvPr/>
          </p:nvSpPr>
          <p:spPr bwMode="auto">
            <a:xfrm>
              <a:off x="8103111" y="3077006"/>
              <a:ext cx="3614615" cy="1379415"/>
            </a:xfrm>
            <a:custGeom>
              <a:avLst/>
              <a:gdLst>
                <a:gd name="connsiteX0" fmla="*/ 0 w 3614615"/>
                <a:gd name="connsiteY0" fmla="*/ 1379415 h 1379415"/>
                <a:gd name="connsiteX1" fmla="*/ 250092 w 3614615"/>
                <a:gd name="connsiteY1" fmla="*/ 1379415 h 1379415"/>
                <a:gd name="connsiteX2" fmla="*/ 250092 w 3614615"/>
                <a:gd name="connsiteY2" fmla="*/ 1254369 h 1379415"/>
                <a:gd name="connsiteX3" fmla="*/ 371231 w 3614615"/>
                <a:gd name="connsiteY3" fmla="*/ 1254369 h 1379415"/>
                <a:gd name="connsiteX4" fmla="*/ 371231 w 3614615"/>
                <a:gd name="connsiteY4" fmla="*/ 1211384 h 1379415"/>
                <a:gd name="connsiteX5" fmla="*/ 492369 w 3614615"/>
                <a:gd name="connsiteY5" fmla="*/ 1211384 h 1379415"/>
                <a:gd name="connsiteX6" fmla="*/ 492369 w 3614615"/>
                <a:gd name="connsiteY6" fmla="*/ 1164492 h 1379415"/>
                <a:gd name="connsiteX7" fmla="*/ 531446 w 3614615"/>
                <a:gd name="connsiteY7" fmla="*/ 1164492 h 1379415"/>
                <a:gd name="connsiteX8" fmla="*/ 531446 w 3614615"/>
                <a:gd name="connsiteY8" fmla="*/ 1121507 h 1379415"/>
                <a:gd name="connsiteX9" fmla="*/ 711200 w 3614615"/>
                <a:gd name="connsiteY9" fmla="*/ 1121507 h 1379415"/>
                <a:gd name="connsiteX10" fmla="*/ 711200 w 3614615"/>
                <a:gd name="connsiteY10" fmla="*/ 1035538 h 1379415"/>
                <a:gd name="connsiteX11" fmla="*/ 750277 w 3614615"/>
                <a:gd name="connsiteY11" fmla="*/ 1035538 h 1379415"/>
                <a:gd name="connsiteX12" fmla="*/ 750277 w 3614615"/>
                <a:gd name="connsiteY12" fmla="*/ 980830 h 1379415"/>
                <a:gd name="connsiteX13" fmla="*/ 1172308 w 3614615"/>
                <a:gd name="connsiteY13" fmla="*/ 980830 h 1379415"/>
                <a:gd name="connsiteX14" fmla="*/ 1172308 w 3614615"/>
                <a:gd name="connsiteY14" fmla="*/ 933938 h 1379415"/>
                <a:gd name="connsiteX15" fmla="*/ 1191846 w 3614615"/>
                <a:gd name="connsiteY15" fmla="*/ 933938 h 1379415"/>
                <a:gd name="connsiteX16" fmla="*/ 1191846 w 3614615"/>
                <a:gd name="connsiteY16" fmla="*/ 879230 h 1379415"/>
                <a:gd name="connsiteX17" fmla="*/ 1633415 w 3614615"/>
                <a:gd name="connsiteY17" fmla="*/ 879230 h 1379415"/>
                <a:gd name="connsiteX18" fmla="*/ 1633415 w 3614615"/>
                <a:gd name="connsiteY18" fmla="*/ 808892 h 1379415"/>
                <a:gd name="connsiteX19" fmla="*/ 1738923 w 3614615"/>
                <a:gd name="connsiteY19" fmla="*/ 808892 h 1379415"/>
                <a:gd name="connsiteX20" fmla="*/ 1738923 w 3614615"/>
                <a:gd name="connsiteY20" fmla="*/ 742461 h 1379415"/>
                <a:gd name="connsiteX21" fmla="*/ 2016369 w 3614615"/>
                <a:gd name="connsiteY21" fmla="*/ 742461 h 1379415"/>
                <a:gd name="connsiteX22" fmla="*/ 2016369 w 3614615"/>
                <a:gd name="connsiteY22" fmla="*/ 668215 h 1379415"/>
                <a:gd name="connsiteX23" fmla="*/ 2145323 w 3614615"/>
                <a:gd name="connsiteY23" fmla="*/ 668215 h 1379415"/>
                <a:gd name="connsiteX24" fmla="*/ 2145323 w 3614615"/>
                <a:gd name="connsiteY24" fmla="*/ 578338 h 1379415"/>
                <a:gd name="connsiteX25" fmla="*/ 2282092 w 3614615"/>
                <a:gd name="connsiteY25" fmla="*/ 578338 h 1379415"/>
                <a:gd name="connsiteX26" fmla="*/ 2282092 w 3614615"/>
                <a:gd name="connsiteY26" fmla="*/ 488461 h 1379415"/>
                <a:gd name="connsiteX27" fmla="*/ 2473569 w 3614615"/>
                <a:gd name="connsiteY27" fmla="*/ 488461 h 1379415"/>
                <a:gd name="connsiteX28" fmla="*/ 2473569 w 3614615"/>
                <a:gd name="connsiteY28" fmla="*/ 293077 h 1379415"/>
                <a:gd name="connsiteX29" fmla="*/ 2473569 w 3614615"/>
                <a:gd name="connsiteY29" fmla="*/ 293077 h 1379415"/>
                <a:gd name="connsiteX30" fmla="*/ 2512646 w 3614615"/>
                <a:gd name="connsiteY30" fmla="*/ 293077 h 1379415"/>
                <a:gd name="connsiteX31" fmla="*/ 2512646 w 3614615"/>
                <a:gd name="connsiteY31" fmla="*/ 179754 h 1379415"/>
                <a:gd name="connsiteX32" fmla="*/ 3348892 w 3614615"/>
                <a:gd name="connsiteY32" fmla="*/ 179754 h 1379415"/>
                <a:gd name="connsiteX33" fmla="*/ 3348892 w 3614615"/>
                <a:gd name="connsiteY33" fmla="*/ 0 h 1379415"/>
                <a:gd name="connsiteX34" fmla="*/ 3614615 w 3614615"/>
                <a:gd name="connsiteY34" fmla="*/ 0 h 137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614615" h="1379415">
                  <a:moveTo>
                    <a:pt x="0" y="1379415"/>
                  </a:moveTo>
                  <a:lnTo>
                    <a:pt x="250092" y="1379415"/>
                  </a:lnTo>
                  <a:lnTo>
                    <a:pt x="250092" y="1254369"/>
                  </a:lnTo>
                  <a:lnTo>
                    <a:pt x="371231" y="1254369"/>
                  </a:lnTo>
                  <a:lnTo>
                    <a:pt x="371231" y="1211384"/>
                  </a:lnTo>
                  <a:lnTo>
                    <a:pt x="492369" y="1211384"/>
                  </a:lnTo>
                  <a:lnTo>
                    <a:pt x="492369" y="1164492"/>
                  </a:lnTo>
                  <a:lnTo>
                    <a:pt x="531446" y="1164492"/>
                  </a:lnTo>
                  <a:lnTo>
                    <a:pt x="531446" y="1121507"/>
                  </a:lnTo>
                  <a:lnTo>
                    <a:pt x="711200" y="1121507"/>
                  </a:lnTo>
                  <a:lnTo>
                    <a:pt x="711200" y="1035538"/>
                  </a:lnTo>
                  <a:lnTo>
                    <a:pt x="750277" y="1035538"/>
                  </a:lnTo>
                  <a:lnTo>
                    <a:pt x="750277" y="980830"/>
                  </a:lnTo>
                  <a:lnTo>
                    <a:pt x="1172308" y="980830"/>
                  </a:lnTo>
                  <a:lnTo>
                    <a:pt x="1172308" y="933938"/>
                  </a:lnTo>
                  <a:lnTo>
                    <a:pt x="1191846" y="933938"/>
                  </a:lnTo>
                  <a:lnTo>
                    <a:pt x="1191846" y="879230"/>
                  </a:lnTo>
                  <a:lnTo>
                    <a:pt x="1633415" y="879230"/>
                  </a:lnTo>
                  <a:lnTo>
                    <a:pt x="1633415" y="808892"/>
                  </a:lnTo>
                  <a:lnTo>
                    <a:pt x="1738923" y="808892"/>
                  </a:lnTo>
                  <a:lnTo>
                    <a:pt x="1738923" y="742461"/>
                  </a:lnTo>
                  <a:lnTo>
                    <a:pt x="2016369" y="742461"/>
                  </a:lnTo>
                  <a:lnTo>
                    <a:pt x="2016369" y="668215"/>
                  </a:lnTo>
                  <a:lnTo>
                    <a:pt x="2145323" y="668215"/>
                  </a:lnTo>
                  <a:lnTo>
                    <a:pt x="2145323" y="578338"/>
                  </a:lnTo>
                  <a:lnTo>
                    <a:pt x="2282092" y="578338"/>
                  </a:lnTo>
                  <a:lnTo>
                    <a:pt x="2282092" y="488461"/>
                  </a:lnTo>
                  <a:lnTo>
                    <a:pt x="2473569" y="488461"/>
                  </a:lnTo>
                  <a:lnTo>
                    <a:pt x="2473569" y="293077"/>
                  </a:lnTo>
                  <a:lnTo>
                    <a:pt x="2473569" y="293077"/>
                  </a:lnTo>
                  <a:lnTo>
                    <a:pt x="2512646" y="293077"/>
                  </a:lnTo>
                  <a:lnTo>
                    <a:pt x="2512646" y="179754"/>
                  </a:lnTo>
                  <a:lnTo>
                    <a:pt x="3348892" y="179754"/>
                  </a:lnTo>
                  <a:lnTo>
                    <a:pt x="3348892" y="0"/>
                  </a:lnTo>
                  <a:lnTo>
                    <a:pt x="3614615" y="0"/>
                  </a:lnTo>
                </a:path>
              </a:pathLst>
            </a:custGeom>
            <a:noFill/>
            <a:ln w="28575">
              <a:solidFill>
                <a:srgbClr val="015873"/>
              </a:solidFill>
              <a:miter lim="800000"/>
              <a:headEnd/>
              <a:tailEnd/>
            </a:ln>
          </p:spPr>
          <p:txBody>
            <a:bodyPr rtlCol="0" anchor="ctr"/>
            <a:lstStyle/>
            <a:p>
              <a:pPr algn="ctr"/>
              <a:endParaRPr lang="en-US" dirty="0"/>
            </a:p>
          </p:txBody>
        </p:sp>
        <p:sp>
          <p:nvSpPr>
            <p:cNvPr id="120" name="Freeform 119">
              <a:extLst>
                <a:ext uri="{FF2B5EF4-FFF2-40B4-BE49-F238E27FC236}">
                  <a16:creationId xmlns:a16="http://schemas.microsoft.com/office/drawing/2014/main" id="{2E67FD0B-FA63-4C34-85E0-234CED05133B}"/>
                </a:ext>
              </a:extLst>
            </p:cNvPr>
            <p:cNvSpPr/>
            <p:nvPr/>
          </p:nvSpPr>
          <p:spPr bwMode="auto">
            <a:xfrm>
              <a:off x="7963760" y="3788871"/>
              <a:ext cx="3755292" cy="711200"/>
            </a:xfrm>
            <a:custGeom>
              <a:avLst/>
              <a:gdLst>
                <a:gd name="connsiteX0" fmla="*/ 0 w 3755292"/>
                <a:gd name="connsiteY0" fmla="*/ 711200 h 711200"/>
                <a:gd name="connsiteX1" fmla="*/ 109415 w 3755292"/>
                <a:gd name="connsiteY1" fmla="*/ 711200 h 711200"/>
                <a:gd name="connsiteX2" fmla="*/ 109415 w 3755292"/>
                <a:gd name="connsiteY2" fmla="*/ 668216 h 711200"/>
                <a:gd name="connsiteX3" fmla="*/ 484554 w 3755292"/>
                <a:gd name="connsiteY3" fmla="*/ 668216 h 711200"/>
                <a:gd name="connsiteX4" fmla="*/ 484554 w 3755292"/>
                <a:gd name="connsiteY4" fmla="*/ 621323 h 711200"/>
                <a:gd name="connsiteX5" fmla="*/ 621323 w 3755292"/>
                <a:gd name="connsiteY5" fmla="*/ 621323 h 711200"/>
                <a:gd name="connsiteX6" fmla="*/ 621323 w 3755292"/>
                <a:gd name="connsiteY6" fmla="*/ 578339 h 711200"/>
                <a:gd name="connsiteX7" fmla="*/ 1352061 w 3755292"/>
                <a:gd name="connsiteY7" fmla="*/ 578339 h 711200"/>
                <a:gd name="connsiteX8" fmla="*/ 1352061 w 3755292"/>
                <a:gd name="connsiteY8" fmla="*/ 523631 h 711200"/>
                <a:gd name="connsiteX9" fmla="*/ 1977292 w 3755292"/>
                <a:gd name="connsiteY9" fmla="*/ 523631 h 711200"/>
                <a:gd name="connsiteX10" fmla="*/ 1977292 w 3755292"/>
                <a:gd name="connsiteY10" fmla="*/ 453293 h 711200"/>
                <a:gd name="connsiteX11" fmla="*/ 2090615 w 3755292"/>
                <a:gd name="connsiteY11" fmla="*/ 453293 h 711200"/>
                <a:gd name="connsiteX12" fmla="*/ 2090615 w 3755292"/>
                <a:gd name="connsiteY12" fmla="*/ 379047 h 711200"/>
                <a:gd name="connsiteX13" fmla="*/ 2446215 w 3755292"/>
                <a:gd name="connsiteY13" fmla="*/ 379047 h 711200"/>
                <a:gd name="connsiteX14" fmla="*/ 2446215 w 3755292"/>
                <a:gd name="connsiteY14" fmla="*/ 285262 h 711200"/>
                <a:gd name="connsiteX15" fmla="*/ 2778369 w 3755292"/>
                <a:gd name="connsiteY15" fmla="*/ 285262 h 711200"/>
                <a:gd name="connsiteX16" fmla="*/ 2778369 w 3755292"/>
                <a:gd name="connsiteY16" fmla="*/ 168031 h 711200"/>
                <a:gd name="connsiteX17" fmla="*/ 3415323 w 3755292"/>
                <a:gd name="connsiteY17" fmla="*/ 168031 h 711200"/>
                <a:gd name="connsiteX18" fmla="*/ 3415323 w 3755292"/>
                <a:gd name="connsiteY18" fmla="*/ 0 h 711200"/>
                <a:gd name="connsiteX19" fmla="*/ 3755292 w 3755292"/>
                <a:gd name="connsiteY19"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755292" h="711200">
                  <a:moveTo>
                    <a:pt x="0" y="711200"/>
                  </a:moveTo>
                  <a:lnTo>
                    <a:pt x="109415" y="711200"/>
                  </a:lnTo>
                  <a:lnTo>
                    <a:pt x="109415" y="668216"/>
                  </a:lnTo>
                  <a:lnTo>
                    <a:pt x="484554" y="668216"/>
                  </a:lnTo>
                  <a:lnTo>
                    <a:pt x="484554" y="621323"/>
                  </a:lnTo>
                  <a:lnTo>
                    <a:pt x="621323" y="621323"/>
                  </a:lnTo>
                  <a:lnTo>
                    <a:pt x="621323" y="578339"/>
                  </a:lnTo>
                  <a:lnTo>
                    <a:pt x="1352061" y="578339"/>
                  </a:lnTo>
                  <a:lnTo>
                    <a:pt x="1352061" y="523631"/>
                  </a:lnTo>
                  <a:lnTo>
                    <a:pt x="1977292" y="523631"/>
                  </a:lnTo>
                  <a:lnTo>
                    <a:pt x="1977292" y="453293"/>
                  </a:lnTo>
                  <a:lnTo>
                    <a:pt x="2090615" y="453293"/>
                  </a:lnTo>
                  <a:lnTo>
                    <a:pt x="2090615" y="379047"/>
                  </a:lnTo>
                  <a:lnTo>
                    <a:pt x="2446215" y="379047"/>
                  </a:lnTo>
                  <a:lnTo>
                    <a:pt x="2446215" y="285262"/>
                  </a:lnTo>
                  <a:lnTo>
                    <a:pt x="2778369" y="285262"/>
                  </a:lnTo>
                  <a:lnTo>
                    <a:pt x="2778369" y="168031"/>
                  </a:lnTo>
                  <a:lnTo>
                    <a:pt x="3415323" y="168031"/>
                  </a:lnTo>
                  <a:lnTo>
                    <a:pt x="3415323" y="0"/>
                  </a:lnTo>
                  <a:lnTo>
                    <a:pt x="3755292" y="0"/>
                  </a:lnTo>
                </a:path>
              </a:pathLst>
            </a:custGeom>
            <a:noFill/>
            <a:ln w="28575">
              <a:solidFill>
                <a:srgbClr val="E1471D"/>
              </a:solidFill>
              <a:miter lim="800000"/>
              <a:headEnd/>
              <a:tailEnd/>
            </a:ln>
          </p:spPr>
          <p:txBody>
            <a:bodyPr rtlCol="0" anchor="ctr"/>
            <a:lstStyle/>
            <a:p>
              <a:pPr algn="ctr"/>
              <a:endParaRPr lang="en-US" dirty="0"/>
            </a:p>
          </p:txBody>
        </p:sp>
        <p:sp>
          <p:nvSpPr>
            <p:cNvPr id="121" name="TextBox 120">
              <a:extLst>
                <a:ext uri="{FF2B5EF4-FFF2-40B4-BE49-F238E27FC236}">
                  <a16:creationId xmlns:a16="http://schemas.microsoft.com/office/drawing/2014/main" id="{0D715A3A-6FDE-E592-5DFC-EAA81A046972}"/>
                </a:ext>
              </a:extLst>
            </p:cNvPr>
            <p:cNvSpPr txBox="1"/>
            <p:nvPr/>
          </p:nvSpPr>
          <p:spPr bwMode="auto">
            <a:xfrm>
              <a:off x="8309381" y="426141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rgbClr val="E1471D"/>
                  </a:solidFill>
                  <a:latin typeface="Calibri" panose="020F0502020204030204" pitchFamily="34" charset="0"/>
                </a:rPr>
                <a:t>+</a:t>
              </a:r>
            </a:p>
          </p:txBody>
        </p:sp>
        <p:sp>
          <p:nvSpPr>
            <p:cNvPr id="122" name="TextBox 121">
              <a:extLst>
                <a:ext uri="{FF2B5EF4-FFF2-40B4-BE49-F238E27FC236}">
                  <a16:creationId xmlns:a16="http://schemas.microsoft.com/office/drawing/2014/main" id="{A995A048-B5B5-B02C-AC4D-8997617A8858}"/>
                </a:ext>
              </a:extLst>
            </p:cNvPr>
            <p:cNvSpPr txBox="1"/>
            <p:nvPr/>
          </p:nvSpPr>
          <p:spPr bwMode="auto">
            <a:xfrm>
              <a:off x="8446598" y="4209768"/>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rgbClr val="E1471D"/>
                  </a:solidFill>
                  <a:latin typeface="Calibri" panose="020F0502020204030204" pitchFamily="34" charset="0"/>
                </a:rPr>
                <a:t>+</a:t>
              </a:r>
            </a:p>
          </p:txBody>
        </p:sp>
        <p:sp>
          <p:nvSpPr>
            <p:cNvPr id="123" name="TextBox 122">
              <a:extLst>
                <a:ext uri="{FF2B5EF4-FFF2-40B4-BE49-F238E27FC236}">
                  <a16:creationId xmlns:a16="http://schemas.microsoft.com/office/drawing/2014/main" id="{BE891AA8-5C79-32E2-D61E-C64227A70224}"/>
                </a:ext>
              </a:extLst>
            </p:cNvPr>
            <p:cNvSpPr txBox="1"/>
            <p:nvPr/>
          </p:nvSpPr>
          <p:spPr bwMode="auto">
            <a:xfrm>
              <a:off x="9174518" y="4151766"/>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rgbClr val="E1471D"/>
                  </a:solidFill>
                  <a:latin typeface="Calibri" panose="020F0502020204030204" pitchFamily="34" charset="0"/>
                </a:rPr>
                <a:t>+</a:t>
              </a:r>
            </a:p>
          </p:txBody>
        </p:sp>
        <p:sp>
          <p:nvSpPr>
            <p:cNvPr id="124" name="TextBox 123">
              <a:extLst>
                <a:ext uri="{FF2B5EF4-FFF2-40B4-BE49-F238E27FC236}">
                  <a16:creationId xmlns:a16="http://schemas.microsoft.com/office/drawing/2014/main" id="{9389789D-DBFC-D874-CB2F-9D781304A21B}"/>
                </a:ext>
              </a:extLst>
            </p:cNvPr>
            <p:cNvSpPr txBox="1"/>
            <p:nvPr/>
          </p:nvSpPr>
          <p:spPr bwMode="auto">
            <a:xfrm>
              <a:off x="9913854" y="4014802"/>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rgbClr val="E1471D"/>
                  </a:solidFill>
                  <a:latin typeface="Calibri" panose="020F0502020204030204" pitchFamily="34" charset="0"/>
                </a:rPr>
                <a:t>+</a:t>
              </a:r>
            </a:p>
          </p:txBody>
        </p:sp>
        <p:sp>
          <p:nvSpPr>
            <p:cNvPr id="125" name="TextBox 124">
              <a:extLst>
                <a:ext uri="{FF2B5EF4-FFF2-40B4-BE49-F238E27FC236}">
                  <a16:creationId xmlns:a16="http://schemas.microsoft.com/office/drawing/2014/main" id="{7F05657C-4791-0D75-2123-D83FBAE4C529}"/>
                </a:ext>
              </a:extLst>
            </p:cNvPr>
            <p:cNvSpPr txBox="1"/>
            <p:nvPr/>
          </p:nvSpPr>
          <p:spPr bwMode="auto">
            <a:xfrm>
              <a:off x="10271643" y="3913252"/>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rgbClr val="E1471D"/>
                  </a:solidFill>
                  <a:latin typeface="Calibri" panose="020F0502020204030204" pitchFamily="34" charset="0"/>
                </a:rPr>
                <a:t>+</a:t>
              </a:r>
            </a:p>
          </p:txBody>
        </p:sp>
        <p:sp>
          <p:nvSpPr>
            <p:cNvPr id="126" name="TextBox 125">
              <a:extLst>
                <a:ext uri="{FF2B5EF4-FFF2-40B4-BE49-F238E27FC236}">
                  <a16:creationId xmlns:a16="http://schemas.microsoft.com/office/drawing/2014/main" id="{9D2FDCA8-D1B7-C746-26B2-DD4C8F33F52F}"/>
                </a:ext>
              </a:extLst>
            </p:cNvPr>
            <p:cNvSpPr txBox="1"/>
            <p:nvPr/>
          </p:nvSpPr>
          <p:spPr bwMode="auto">
            <a:xfrm>
              <a:off x="10595502" y="3796456"/>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rgbClr val="E1471D"/>
                  </a:solidFill>
                  <a:latin typeface="Calibri" panose="020F0502020204030204" pitchFamily="34" charset="0"/>
                </a:rPr>
                <a:t>+</a:t>
              </a:r>
            </a:p>
          </p:txBody>
        </p:sp>
        <p:sp>
          <p:nvSpPr>
            <p:cNvPr id="127" name="TextBox 126">
              <a:extLst>
                <a:ext uri="{FF2B5EF4-FFF2-40B4-BE49-F238E27FC236}">
                  <a16:creationId xmlns:a16="http://schemas.microsoft.com/office/drawing/2014/main" id="{48A8B778-2CA8-3CE6-FE52-3540881D7EF7}"/>
                </a:ext>
              </a:extLst>
            </p:cNvPr>
            <p:cNvSpPr txBox="1"/>
            <p:nvPr/>
          </p:nvSpPr>
          <p:spPr bwMode="auto">
            <a:xfrm>
              <a:off x="11243221" y="3631352"/>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rgbClr val="E1471D"/>
                  </a:solidFill>
                  <a:latin typeface="Calibri" panose="020F0502020204030204" pitchFamily="34" charset="0"/>
                </a:rPr>
                <a:t>+</a:t>
              </a:r>
            </a:p>
          </p:txBody>
        </p:sp>
        <p:sp>
          <p:nvSpPr>
            <p:cNvPr id="128" name="TextBox 127">
              <a:extLst>
                <a:ext uri="{FF2B5EF4-FFF2-40B4-BE49-F238E27FC236}">
                  <a16:creationId xmlns:a16="http://schemas.microsoft.com/office/drawing/2014/main" id="{0800EF8D-7732-31E9-A0C1-D3842B5F1E52}"/>
                </a:ext>
              </a:extLst>
            </p:cNvPr>
            <p:cNvSpPr txBox="1"/>
            <p:nvPr/>
          </p:nvSpPr>
          <p:spPr bwMode="auto">
            <a:xfrm>
              <a:off x="9807728" y="4080964"/>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rgbClr val="E1471D"/>
                  </a:solidFill>
                  <a:latin typeface="Calibri" panose="020F0502020204030204" pitchFamily="34" charset="0"/>
                </a:rPr>
                <a:t>+</a:t>
              </a:r>
            </a:p>
          </p:txBody>
        </p:sp>
        <p:sp>
          <p:nvSpPr>
            <p:cNvPr id="129" name="Oval 128">
              <a:extLst>
                <a:ext uri="{FF2B5EF4-FFF2-40B4-BE49-F238E27FC236}">
                  <a16:creationId xmlns:a16="http://schemas.microsoft.com/office/drawing/2014/main" id="{7F2AABEA-738F-F7AD-9F2A-9AB6E994A319}"/>
                </a:ext>
              </a:extLst>
            </p:cNvPr>
            <p:cNvSpPr/>
            <p:nvPr/>
          </p:nvSpPr>
          <p:spPr bwMode="auto">
            <a:xfrm>
              <a:off x="11417531" y="3034796"/>
              <a:ext cx="67589" cy="6758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65CE31D0-B9D9-86BD-6927-6DF1FF36E2AA}"/>
                </a:ext>
              </a:extLst>
            </p:cNvPr>
            <p:cNvSpPr/>
            <p:nvPr/>
          </p:nvSpPr>
          <p:spPr bwMode="auto">
            <a:xfrm>
              <a:off x="10573205" y="3230249"/>
              <a:ext cx="67589" cy="6758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2D32B087-562A-69D8-F54F-7AEE32A902FA}"/>
                </a:ext>
              </a:extLst>
            </p:cNvPr>
            <p:cNvSpPr/>
            <p:nvPr/>
          </p:nvSpPr>
          <p:spPr bwMode="auto">
            <a:xfrm>
              <a:off x="10541231" y="3332366"/>
              <a:ext cx="67589" cy="6758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99A7148C-2FA7-6653-10DF-B47462F5F5BF}"/>
                </a:ext>
              </a:extLst>
            </p:cNvPr>
            <p:cNvSpPr/>
            <p:nvPr/>
          </p:nvSpPr>
          <p:spPr bwMode="auto">
            <a:xfrm>
              <a:off x="10539410" y="3429911"/>
              <a:ext cx="67589" cy="6758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89D6C8C1-761F-4CE8-92ED-B4FDF16DD8C7}"/>
                </a:ext>
              </a:extLst>
            </p:cNvPr>
            <p:cNvSpPr/>
            <p:nvPr/>
          </p:nvSpPr>
          <p:spPr bwMode="auto">
            <a:xfrm>
              <a:off x="10349355" y="3530141"/>
              <a:ext cx="67589" cy="6758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762A9485-8FE3-982F-76CC-AE2AAC4D5D6B}"/>
                </a:ext>
              </a:extLst>
            </p:cNvPr>
            <p:cNvSpPr/>
            <p:nvPr/>
          </p:nvSpPr>
          <p:spPr bwMode="auto">
            <a:xfrm>
              <a:off x="9822092" y="3778189"/>
              <a:ext cx="67589" cy="6758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CB7A5257-CB60-BA4A-0536-385835DCE9EC}"/>
                </a:ext>
              </a:extLst>
            </p:cNvPr>
            <p:cNvSpPr/>
            <p:nvPr/>
          </p:nvSpPr>
          <p:spPr bwMode="auto">
            <a:xfrm>
              <a:off x="10087084" y="3706158"/>
              <a:ext cx="67589" cy="6758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9115D141-A248-06FA-76D0-4F429F17725D}"/>
                </a:ext>
              </a:extLst>
            </p:cNvPr>
            <p:cNvSpPr/>
            <p:nvPr/>
          </p:nvSpPr>
          <p:spPr bwMode="auto">
            <a:xfrm>
              <a:off x="10212085" y="3624481"/>
              <a:ext cx="67589" cy="6758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C685C1E3-AE91-1C7A-AE29-92532A0267A5}"/>
                </a:ext>
              </a:extLst>
            </p:cNvPr>
            <p:cNvSpPr/>
            <p:nvPr/>
          </p:nvSpPr>
          <p:spPr bwMode="auto">
            <a:xfrm>
              <a:off x="9710562" y="3852478"/>
              <a:ext cx="67589" cy="6758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A996A475-4E16-6073-591C-152CA4AEDE95}"/>
                </a:ext>
              </a:extLst>
            </p:cNvPr>
            <p:cNvSpPr/>
            <p:nvPr/>
          </p:nvSpPr>
          <p:spPr bwMode="auto">
            <a:xfrm>
              <a:off x="9262061" y="3920496"/>
              <a:ext cx="67589" cy="6758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5213C694-E9B5-DA78-47A0-64D4A623A04B}"/>
                </a:ext>
              </a:extLst>
            </p:cNvPr>
            <p:cNvSpPr/>
            <p:nvPr/>
          </p:nvSpPr>
          <p:spPr bwMode="auto">
            <a:xfrm>
              <a:off x="8788897" y="4069971"/>
              <a:ext cx="67589" cy="6758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7FD99BC6-BF74-DE70-FA7F-2401F4FEC4AC}"/>
                </a:ext>
              </a:extLst>
            </p:cNvPr>
            <p:cNvSpPr/>
            <p:nvPr/>
          </p:nvSpPr>
          <p:spPr bwMode="auto">
            <a:xfrm>
              <a:off x="8824648" y="4026600"/>
              <a:ext cx="67589" cy="6758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76B4535B-2116-42D5-D8F3-7CB3BF935BD1}"/>
                </a:ext>
              </a:extLst>
            </p:cNvPr>
            <p:cNvSpPr/>
            <p:nvPr/>
          </p:nvSpPr>
          <p:spPr bwMode="auto">
            <a:xfrm>
              <a:off x="9243128" y="3971623"/>
              <a:ext cx="67589" cy="6758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1372AECF-DCD4-CC45-92B6-353CEF938089}"/>
                </a:ext>
              </a:extLst>
            </p:cNvPr>
            <p:cNvSpPr/>
            <p:nvPr/>
          </p:nvSpPr>
          <p:spPr bwMode="auto">
            <a:xfrm>
              <a:off x="8567926" y="4209824"/>
              <a:ext cx="67589" cy="6758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8A8083A8-8962-ED2A-A463-5BBCBCA14107}"/>
                </a:ext>
              </a:extLst>
            </p:cNvPr>
            <p:cNvSpPr/>
            <p:nvPr/>
          </p:nvSpPr>
          <p:spPr bwMode="auto">
            <a:xfrm>
              <a:off x="8441016" y="4258545"/>
              <a:ext cx="67589" cy="6758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C68CD4CE-94B4-5F3F-DA99-6E62D52C7BFF}"/>
                </a:ext>
              </a:extLst>
            </p:cNvPr>
            <p:cNvSpPr/>
            <p:nvPr/>
          </p:nvSpPr>
          <p:spPr bwMode="auto">
            <a:xfrm>
              <a:off x="8079484" y="4415026"/>
              <a:ext cx="67589" cy="6758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76AFBB9A-B593-3C4F-94FA-2945740A7B6A}"/>
                </a:ext>
              </a:extLst>
            </p:cNvPr>
            <p:cNvSpPr/>
            <p:nvPr/>
          </p:nvSpPr>
          <p:spPr bwMode="auto">
            <a:xfrm>
              <a:off x="8307736" y="4396649"/>
              <a:ext cx="67589" cy="6758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67AF926C-062D-7D36-523F-16F6C5E5FDDF}"/>
                </a:ext>
              </a:extLst>
            </p:cNvPr>
            <p:cNvSpPr/>
            <p:nvPr/>
          </p:nvSpPr>
          <p:spPr bwMode="auto">
            <a:xfrm>
              <a:off x="8332887" y="4306270"/>
              <a:ext cx="67589" cy="6758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72BBD469-C263-38BC-1F92-F3887CE7E80B}"/>
                </a:ext>
              </a:extLst>
            </p:cNvPr>
            <p:cNvSpPr/>
            <p:nvPr/>
          </p:nvSpPr>
          <p:spPr bwMode="auto">
            <a:xfrm>
              <a:off x="8776615" y="4113342"/>
              <a:ext cx="67589" cy="6758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62F6842C-B485-4A15-8999-5743DCB3EDA1}"/>
                </a:ext>
              </a:extLst>
            </p:cNvPr>
            <p:cNvSpPr/>
            <p:nvPr/>
          </p:nvSpPr>
          <p:spPr bwMode="auto">
            <a:xfrm>
              <a:off x="8607078" y="4165347"/>
              <a:ext cx="67589" cy="6758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51" name="Freeform 150">
            <a:extLst>
              <a:ext uri="{FF2B5EF4-FFF2-40B4-BE49-F238E27FC236}">
                <a16:creationId xmlns:a16="http://schemas.microsoft.com/office/drawing/2014/main" id="{725DBDC2-2033-BE1B-DA2A-093CDA4A84C6}"/>
              </a:ext>
            </a:extLst>
          </p:cNvPr>
          <p:cNvSpPr/>
          <p:nvPr/>
        </p:nvSpPr>
        <p:spPr bwMode="auto">
          <a:xfrm>
            <a:off x="7166266" y="4818454"/>
            <a:ext cx="4556369" cy="42985"/>
          </a:xfrm>
          <a:custGeom>
            <a:avLst/>
            <a:gdLst>
              <a:gd name="connsiteX0" fmla="*/ 4556369 w 4556369"/>
              <a:gd name="connsiteY0" fmla="*/ 3908 h 42985"/>
              <a:gd name="connsiteX1" fmla="*/ 4333630 w 4556369"/>
              <a:gd name="connsiteY1" fmla="*/ 0 h 42985"/>
              <a:gd name="connsiteX2" fmla="*/ 4333630 w 4556369"/>
              <a:gd name="connsiteY2" fmla="*/ 19539 h 42985"/>
              <a:gd name="connsiteX3" fmla="*/ 3255107 w 4556369"/>
              <a:gd name="connsiteY3" fmla="*/ 19539 h 42985"/>
              <a:gd name="connsiteX4" fmla="*/ 3255107 w 4556369"/>
              <a:gd name="connsiteY4" fmla="*/ 19539 h 42985"/>
              <a:gd name="connsiteX5" fmla="*/ 3001107 w 4556369"/>
              <a:gd name="connsiteY5" fmla="*/ 19539 h 42985"/>
              <a:gd name="connsiteX6" fmla="*/ 3001107 w 4556369"/>
              <a:gd name="connsiteY6" fmla="*/ 31262 h 42985"/>
              <a:gd name="connsiteX7" fmla="*/ 2844800 w 4556369"/>
              <a:gd name="connsiteY7" fmla="*/ 31262 h 42985"/>
              <a:gd name="connsiteX8" fmla="*/ 1625600 w 4556369"/>
              <a:gd name="connsiteY8" fmla="*/ 31262 h 42985"/>
              <a:gd name="connsiteX9" fmla="*/ 1625600 w 4556369"/>
              <a:gd name="connsiteY9" fmla="*/ 42985 h 42985"/>
              <a:gd name="connsiteX10" fmla="*/ 0 w 4556369"/>
              <a:gd name="connsiteY10" fmla="*/ 42985 h 42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56369" h="42985">
                <a:moveTo>
                  <a:pt x="4556369" y="3908"/>
                </a:moveTo>
                <a:lnTo>
                  <a:pt x="4333630" y="0"/>
                </a:lnTo>
                <a:lnTo>
                  <a:pt x="4333630" y="19539"/>
                </a:lnTo>
                <a:lnTo>
                  <a:pt x="3255107" y="19539"/>
                </a:lnTo>
                <a:lnTo>
                  <a:pt x="3255107" y="19539"/>
                </a:lnTo>
                <a:lnTo>
                  <a:pt x="3001107" y="19539"/>
                </a:lnTo>
                <a:lnTo>
                  <a:pt x="3001107" y="31262"/>
                </a:lnTo>
                <a:lnTo>
                  <a:pt x="2844800" y="31262"/>
                </a:lnTo>
                <a:lnTo>
                  <a:pt x="1625600" y="31262"/>
                </a:lnTo>
                <a:lnTo>
                  <a:pt x="1625600" y="42985"/>
                </a:lnTo>
                <a:lnTo>
                  <a:pt x="0" y="42985"/>
                </a:lnTo>
              </a:path>
            </a:pathLst>
          </a:custGeom>
          <a:noFill/>
          <a:ln w="28575">
            <a:solidFill>
              <a:srgbClr val="015873"/>
            </a:solidFill>
            <a:miter lim="800000"/>
            <a:headEnd/>
            <a:tailEnd/>
          </a:ln>
        </p:spPr>
        <p:txBody>
          <a:bodyPr rtlCol="0" anchor="ctr"/>
          <a:lstStyle/>
          <a:p>
            <a:pPr algn="ctr"/>
            <a:endParaRPr lang="en-US" dirty="0"/>
          </a:p>
        </p:txBody>
      </p:sp>
      <p:sp>
        <p:nvSpPr>
          <p:cNvPr id="152" name="Freeform 151">
            <a:extLst>
              <a:ext uri="{FF2B5EF4-FFF2-40B4-BE49-F238E27FC236}">
                <a16:creationId xmlns:a16="http://schemas.microsoft.com/office/drawing/2014/main" id="{C7C1F1CA-1C85-A968-836B-8614DDEA4627}"/>
              </a:ext>
            </a:extLst>
          </p:cNvPr>
          <p:cNvSpPr/>
          <p:nvPr/>
        </p:nvSpPr>
        <p:spPr bwMode="auto">
          <a:xfrm>
            <a:off x="7170430" y="4857831"/>
            <a:ext cx="4556370" cy="19539"/>
          </a:xfrm>
          <a:custGeom>
            <a:avLst/>
            <a:gdLst>
              <a:gd name="connsiteX0" fmla="*/ 0 w 4556370"/>
              <a:gd name="connsiteY0" fmla="*/ 19539 h 19539"/>
              <a:gd name="connsiteX1" fmla="*/ 2684585 w 4556370"/>
              <a:gd name="connsiteY1" fmla="*/ 19539 h 19539"/>
              <a:gd name="connsiteX2" fmla="*/ 2684585 w 4556370"/>
              <a:gd name="connsiteY2" fmla="*/ 0 h 19539"/>
              <a:gd name="connsiteX3" fmla="*/ 3051908 w 4556370"/>
              <a:gd name="connsiteY3" fmla="*/ 0 h 19539"/>
              <a:gd name="connsiteX4" fmla="*/ 3458308 w 4556370"/>
              <a:gd name="connsiteY4" fmla="*/ 0 h 19539"/>
              <a:gd name="connsiteX5" fmla="*/ 3458308 w 4556370"/>
              <a:gd name="connsiteY5" fmla="*/ 0 h 19539"/>
              <a:gd name="connsiteX6" fmla="*/ 4243754 w 4556370"/>
              <a:gd name="connsiteY6" fmla="*/ 0 h 19539"/>
              <a:gd name="connsiteX7" fmla="*/ 4556370 w 4556370"/>
              <a:gd name="connsiteY7" fmla="*/ 0 h 19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6370" h="19539">
                <a:moveTo>
                  <a:pt x="0" y="19539"/>
                </a:moveTo>
                <a:lnTo>
                  <a:pt x="2684585" y="19539"/>
                </a:lnTo>
                <a:lnTo>
                  <a:pt x="2684585" y="0"/>
                </a:lnTo>
                <a:lnTo>
                  <a:pt x="3051908" y="0"/>
                </a:lnTo>
                <a:lnTo>
                  <a:pt x="3458308" y="0"/>
                </a:lnTo>
                <a:lnTo>
                  <a:pt x="3458308" y="0"/>
                </a:lnTo>
                <a:lnTo>
                  <a:pt x="4243754" y="0"/>
                </a:lnTo>
                <a:lnTo>
                  <a:pt x="4556370" y="0"/>
                </a:lnTo>
              </a:path>
            </a:pathLst>
          </a:custGeom>
          <a:noFill/>
          <a:ln w="28575">
            <a:solidFill>
              <a:srgbClr val="E1471D"/>
            </a:solidFill>
            <a:miter lim="800000"/>
            <a:headEnd/>
            <a:tailEnd/>
          </a:ln>
        </p:spPr>
        <p:txBody>
          <a:bodyPr rtlCol="0" anchor="ctr"/>
          <a:lstStyle/>
          <a:p>
            <a:pPr algn="ctr"/>
            <a:endParaRPr lang="en-US" dirty="0"/>
          </a:p>
        </p:txBody>
      </p:sp>
      <p:sp>
        <p:nvSpPr>
          <p:cNvPr id="74" name="Oval 73">
            <a:extLst>
              <a:ext uri="{FF2B5EF4-FFF2-40B4-BE49-F238E27FC236}">
                <a16:creationId xmlns:a16="http://schemas.microsoft.com/office/drawing/2014/main" id="{DEE3CDF8-D10F-066F-879A-8D695A116DB4}"/>
              </a:ext>
            </a:extLst>
          </p:cNvPr>
          <p:cNvSpPr/>
          <p:nvPr/>
        </p:nvSpPr>
        <p:spPr bwMode="auto">
          <a:xfrm>
            <a:off x="8320387" y="4353329"/>
            <a:ext cx="67589" cy="67589"/>
          </a:xfrm>
          <a:prstGeom prst="ellipse">
            <a:avLst/>
          </a:prstGeom>
          <a:no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TextBox 79">
            <a:extLst>
              <a:ext uri="{FF2B5EF4-FFF2-40B4-BE49-F238E27FC236}">
                <a16:creationId xmlns:a16="http://schemas.microsoft.com/office/drawing/2014/main" id="{40129C44-FCC4-F4F6-D415-4927FEB71639}"/>
              </a:ext>
            </a:extLst>
          </p:cNvPr>
          <p:cNvSpPr txBox="1"/>
          <p:nvPr/>
        </p:nvSpPr>
        <p:spPr bwMode="auto">
          <a:xfrm>
            <a:off x="7224539" y="5867400"/>
            <a:ext cx="45483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effectLst/>
                <a:latin typeface="Calibri" panose="020F0502020204030204" pitchFamily="34" charset="0"/>
                <a:cs typeface="Calibri" panose="020F0502020204030204" pitchFamily="34" charset="0"/>
              </a:rPr>
              <a:t>Inset shows data on expanded y axis; shaded areas represent 95% CI.</a:t>
            </a:r>
            <a:endParaRPr lang="en-US" sz="1200" b="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997508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A0E97-46D0-3DF5-3EDA-8063CA5C13D4}"/>
              </a:ext>
            </a:extLst>
          </p:cNvPr>
          <p:cNvSpPr>
            <a:spLocks noGrp="1"/>
          </p:cNvSpPr>
          <p:nvPr>
            <p:ph type="title"/>
          </p:nvPr>
        </p:nvSpPr>
        <p:spPr/>
        <p:txBody>
          <a:bodyPr/>
          <a:lstStyle/>
          <a:p>
            <a:r>
              <a:rPr lang="en-US" dirty="0"/>
              <a:t>New York State Department of Health Guideline: </a:t>
            </a:r>
            <a:br>
              <a:rPr lang="en-US" dirty="0"/>
            </a:br>
            <a:r>
              <a:rPr lang="en-US" dirty="0"/>
              <a:t>Screening for Anal Dysplasia and Cancer in HIV Infection</a:t>
            </a:r>
          </a:p>
        </p:txBody>
      </p:sp>
      <p:sp>
        <p:nvSpPr>
          <p:cNvPr id="3" name="Content Placeholder 2">
            <a:extLst>
              <a:ext uri="{FF2B5EF4-FFF2-40B4-BE49-F238E27FC236}">
                <a16:creationId xmlns:a16="http://schemas.microsoft.com/office/drawing/2014/main" id="{98D8F12E-484F-FF99-7B59-309F7B1B0053}"/>
              </a:ext>
            </a:extLst>
          </p:cNvPr>
          <p:cNvSpPr>
            <a:spLocks noGrp="1"/>
          </p:cNvSpPr>
          <p:nvPr>
            <p:ph sz="half" idx="1"/>
          </p:nvPr>
        </p:nvSpPr>
        <p:spPr/>
        <p:txBody>
          <a:bodyPr/>
          <a:lstStyle/>
          <a:p>
            <a:pPr>
              <a:spcBef>
                <a:spcPts val="600"/>
              </a:spcBef>
            </a:pPr>
            <a:r>
              <a:rPr lang="en-US" sz="2400" dirty="0"/>
              <a:t>All HIV-infected patients aged ≥35 yr:</a:t>
            </a:r>
          </a:p>
          <a:p>
            <a:pPr lvl="1">
              <a:spcBef>
                <a:spcPts val="600"/>
              </a:spcBef>
            </a:pPr>
            <a:r>
              <a:rPr lang="en-US" sz="2200" dirty="0"/>
              <a:t>Inquire about anal symptoms</a:t>
            </a:r>
          </a:p>
          <a:p>
            <a:pPr lvl="1">
              <a:spcBef>
                <a:spcPts val="600"/>
              </a:spcBef>
            </a:pPr>
            <a:r>
              <a:rPr lang="en-US" sz="2200" dirty="0"/>
              <a:t>Provide information on anal screening</a:t>
            </a:r>
          </a:p>
          <a:p>
            <a:pPr lvl="1">
              <a:spcBef>
                <a:spcPts val="600"/>
              </a:spcBef>
            </a:pPr>
            <a:r>
              <a:rPr lang="en-US" sz="2200" dirty="0"/>
              <a:t>Visually inspect the perianal region</a:t>
            </a:r>
          </a:p>
          <a:p>
            <a:pPr lvl="1">
              <a:spcBef>
                <a:spcPts val="600"/>
              </a:spcBef>
            </a:pPr>
            <a:r>
              <a:rPr lang="en-US" sz="2200" dirty="0"/>
              <a:t>Perform annual digital anal rectal exam</a:t>
            </a:r>
          </a:p>
          <a:p>
            <a:pPr lvl="1">
              <a:spcBef>
                <a:spcPts val="600"/>
              </a:spcBef>
            </a:pPr>
            <a:r>
              <a:rPr lang="en-US" sz="2200" dirty="0"/>
              <a:t>Perform or recommend annual anal Pap testing</a:t>
            </a:r>
          </a:p>
          <a:p>
            <a:pPr lvl="1">
              <a:spcBef>
                <a:spcPts val="600"/>
              </a:spcBef>
            </a:pPr>
            <a:r>
              <a:rPr lang="en-US" sz="2200" dirty="0"/>
              <a:t>Refer patients with suspected anal cancer to a specialist</a:t>
            </a:r>
          </a:p>
        </p:txBody>
      </p:sp>
      <p:sp>
        <p:nvSpPr>
          <p:cNvPr id="8" name="Content Placeholder 7">
            <a:extLst>
              <a:ext uri="{FF2B5EF4-FFF2-40B4-BE49-F238E27FC236}">
                <a16:creationId xmlns:a16="http://schemas.microsoft.com/office/drawing/2014/main" id="{910938C9-E3D0-8836-0E9B-A6ED47D8A157}"/>
              </a:ext>
            </a:extLst>
          </p:cNvPr>
          <p:cNvSpPr>
            <a:spLocks noGrp="1"/>
          </p:cNvSpPr>
          <p:nvPr>
            <p:ph sz="half" idx="2"/>
          </p:nvPr>
        </p:nvSpPr>
        <p:spPr/>
        <p:txBody>
          <a:bodyPr/>
          <a:lstStyle/>
          <a:p>
            <a:pPr>
              <a:spcBef>
                <a:spcPts val="600"/>
              </a:spcBef>
            </a:pPr>
            <a:r>
              <a:rPr lang="en-US" sz="2400" dirty="0"/>
              <a:t>Evaluate patients aged &lt;35 yr presenting with signs and symptoms of anal dysplasia</a:t>
            </a:r>
          </a:p>
          <a:p>
            <a:pPr>
              <a:spcBef>
                <a:spcPts val="600"/>
              </a:spcBef>
            </a:pPr>
            <a:r>
              <a:rPr lang="en-US" sz="2400" dirty="0"/>
              <a:t>Perform high-resolution anoscopy for patients with LSILs or HSILs</a:t>
            </a:r>
          </a:p>
          <a:p>
            <a:pPr>
              <a:spcBef>
                <a:spcPts val="600"/>
              </a:spcBef>
            </a:pPr>
            <a:r>
              <a:rPr lang="en-US" sz="2400" dirty="0"/>
              <a:t>Perform HPV testing if anal cytology indicate ASC-US</a:t>
            </a:r>
          </a:p>
          <a:p>
            <a:pPr>
              <a:spcBef>
                <a:spcPts val="600"/>
              </a:spcBef>
            </a:pPr>
            <a:r>
              <a:rPr lang="en-US" sz="2400" dirty="0"/>
              <a:t>Discontinue screening for anal cancer if life expectancy is &lt;10 yr and in individuals with 2 consecutive negative anal cytology specimens who are not currently sexually active</a:t>
            </a:r>
          </a:p>
          <a:p>
            <a:endParaRPr lang="en-US" sz="2400" dirty="0"/>
          </a:p>
        </p:txBody>
      </p:sp>
      <p:sp>
        <p:nvSpPr>
          <p:cNvPr id="4" name="Text Box 11">
            <a:extLst>
              <a:ext uri="{FF2B5EF4-FFF2-40B4-BE49-F238E27FC236}">
                <a16:creationId xmlns:a16="http://schemas.microsoft.com/office/drawing/2014/main" id="{E6995D8A-5955-3CBD-ADD8-67692504055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dirty="0">
                <a:solidFill>
                  <a:schemeClr val="bg2"/>
                </a:solidFill>
                <a:latin typeface="Calibri" panose="020F0502020204030204" pitchFamily="34" charset="0"/>
              </a:rPr>
              <a:t>Bruce. Screening for Anal Dysplasia and Cancer in Adults With HIV. 2022. </a:t>
            </a:r>
            <a:endParaRPr lang="en-US" altLang="en-US" sz="1200" b="0" dirty="0">
              <a:solidFill>
                <a:schemeClr val="bg2"/>
              </a:solidFill>
              <a:latin typeface="Calibri" panose="020F0502020204030204" pitchFamily="34" charset="0"/>
            </a:endParaRPr>
          </a:p>
        </p:txBody>
      </p:sp>
      <p:grpSp>
        <p:nvGrpSpPr>
          <p:cNvPr id="5" name="Group 4">
            <a:extLst>
              <a:ext uri="{FF2B5EF4-FFF2-40B4-BE49-F238E27FC236}">
                <a16:creationId xmlns:a16="http://schemas.microsoft.com/office/drawing/2014/main" id="{EFC1D35B-6631-40BF-8B82-9C9A58ED0E11}"/>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E2C3C45D-7D4C-85E6-7F9E-9F95B29697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8">
              <a:extLst>
                <a:ext uri="{FF2B5EF4-FFF2-40B4-BE49-F238E27FC236}">
                  <a16:creationId xmlns:a16="http://schemas.microsoft.com/office/drawing/2014/main" id="{F1479C37-860B-2080-B82D-C9E5107B9E3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019766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0B4DA-1211-A160-1226-0E376E3374F2}"/>
              </a:ext>
            </a:extLst>
          </p:cNvPr>
          <p:cNvSpPr>
            <a:spLocks noGrp="1"/>
          </p:cNvSpPr>
          <p:nvPr>
            <p:ph type="title"/>
          </p:nvPr>
        </p:nvSpPr>
        <p:spPr/>
        <p:txBody>
          <a:bodyPr/>
          <a:lstStyle/>
          <a:p>
            <a:r>
              <a:rPr lang="en-US" dirty="0"/>
              <a:t>Quadrivalent HPV Vaccine Reduces Anal Intraepithelial Neoplasia in HIV-Negative MSM</a:t>
            </a:r>
          </a:p>
        </p:txBody>
      </p:sp>
      <p:sp>
        <p:nvSpPr>
          <p:cNvPr id="13" name="Text Box 11">
            <a:extLst>
              <a:ext uri="{FF2B5EF4-FFF2-40B4-BE49-F238E27FC236}">
                <a16:creationId xmlns:a16="http://schemas.microsoft.com/office/drawing/2014/main" id="{CF377BE1-B617-C590-5C84-6BF8BD9DD35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Times New Roman" charset="0"/>
              </a:rPr>
              <a:t>Palefsky. NEJM. 2011;365:1756.</a:t>
            </a:r>
          </a:p>
        </p:txBody>
      </p:sp>
      <p:grpSp>
        <p:nvGrpSpPr>
          <p:cNvPr id="14" name="Group 13">
            <a:extLst>
              <a:ext uri="{FF2B5EF4-FFF2-40B4-BE49-F238E27FC236}">
                <a16:creationId xmlns:a16="http://schemas.microsoft.com/office/drawing/2014/main" id="{75010EDD-D97F-21F0-A02C-302CFDAC5231}"/>
              </a:ext>
            </a:extLst>
          </p:cNvPr>
          <p:cNvGrpSpPr/>
          <p:nvPr/>
        </p:nvGrpSpPr>
        <p:grpSpPr>
          <a:xfrm>
            <a:off x="9392911" y="6207927"/>
            <a:ext cx="2488502" cy="454909"/>
            <a:chOff x="9392911" y="6207927"/>
            <a:chExt cx="2488502" cy="454909"/>
          </a:xfrm>
        </p:grpSpPr>
        <p:pic>
          <p:nvPicPr>
            <p:cNvPr id="15" name="Picture 14" descr="A picture containing text, ax, wheel&#10;&#10;Description automatically generated">
              <a:extLst>
                <a:ext uri="{FF2B5EF4-FFF2-40B4-BE49-F238E27FC236}">
                  <a16:creationId xmlns:a16="http://schemas.microsoft.com/office/drawing/2014/main" id="{65876B77-27CC-5D70-04ED-524BE71B6E3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6" name="Rectangle 8">
              <a:extLst>
                <a:ext uri="{FF2B5EF4-FFF2-40B4-BE49-F238E27FC236}">
                  <a16:creationId xmlns:a16="http://schemas.microsoft.com/office/drawing/2014/main" id="{B524EA12-B6E5-D28F-5C34-FF0DFE4EEE1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Times New Roman"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Times New Roman"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Times New Roman" charset="0"/>
              </a:endParaRPr>
            </a:p>
          </p:txBody>
        </p:sp>
      </p:grpSp>
      <p:sp>
        <p:nvSpPr>
          <p:cNvPr id="5" name="Content Placeholder 8">
            <a:extLst>
              <a:ext uri="{FF2B5EF4-FFF2-40B4-BE49-F238E27FC236}">
                <a16:creationId xmlns:a16="http://schemas.microsoft.com/office/drawing/2014/main" id="{7D25F7A7-AEC5-5E1A-1433-4804E56A0095}"/>
              </a:ext>
            </a:extLst>
          </p:cNvPr>
          <p:cNvSpPr txBox="1">
            <a:spLocks/>
          </p:cNvSpPr>
          <p:nvPr/>
        </p:nvSpPr>
        <p:spPr bwMode="auto">
          <a:xfrm>
            <a:off x="619177" y="1529189"/>
            <a:ext cx="2962223" cy="467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Substudy in 602 healthy MSM aged 16-26 yr </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Quadrivalent HPC vaccine (qHPV): recombinant vaccine against HPV types 6, 11, 16, 18</a:t>
            </a:r>
          </a:p>
        </p:txBody>
      </p:sp>
      <p:grpSp>
        <p:nvGrpSpPr>
          <p:cNvPr id="110" name="Group 109">
            <a:extLst>
              <a:ext uri="{FF2B5EF4-FFF2-40B4-BE49-F238E27FC236}">
                <a16:creationId xmlns:a16="http://schemas.microsoft.com/office/drawing/2014/main" id="{ADBE4BE1-2B7D-D43E-5A10-F659C4892794}"/>
              </a:ext>
            </a:extLst>
          </p:cNvPr>
          <p:cNvGrpSpPr/>
          <p:nvPr/>
        </p:nvGrpSpPr>
        <p:grpSpPr>
          <a:xfrm>
            <a:off x="4305300" y="1626492"/>
            <a:ext cx="7568442" cy="4507608"/>
            <a:chOff x="4305300" y="1489811"/>
            <a:chExt cx="7568442" cy="4507608"/>
          </a:xfrm>
        </p:grpSpPr>
        <p:sp>
          <p:nvSpPr>
            <p:cNvPr id="108" name="Freeform 107">
              <a:extLst>
                <a:ext uri="{FF2B5EF4-FFF2-40B4-BE49-F238E27FC236}">
                  <a16:creationId xmlns:a16="http://schemas.microsoft.com/office/drawing/2014/main" id="{CA4A5BED-2A81-3B0C-2C90-24E55CEDD4EA}"/>
                </a:ext>
              </a:extLst>
            </p:cNvPr>
            <p:cNvSpPr/>
            <p:nvPr/>
          </p:nvSpPr>
          <p:spPr bwMode="auto">
            <a:xfrm>
              <a:off x="5645624" y="3507475"/>
              <a:ext cx="4458269" cy="1305635"/>
            </a:xfrm>
            <a:custGeom>
              <a:avLst/>
              <a:gdLst>
                <a:gd name="connsiteX0" fmla="*/ 4458269 w 4458269"/>
                <a:gd name="connsiteY0" fmla="*/ 0 h 1305635"/>
                <a:gd name="connsiteX1" fmla="*/ 4394579 w 4458269"/>
                <a:gd name="connsiteY1" fmla="*/ 0 h 1305635"/>
                <a:gd name="connsiteX2" fmla="*/ 4394579 w 4458269"/>
                <a:gd name="connsiteY2" fmla="*/ 109182 h 1305635"/>
                <a:gd name="connsiteX3" fmla="*/ 4271749 w 4458269"/>
                <a:gd name="connsiteY3" fmla="*/ 109182 h 1305635"/>
                <a:gd name="connsiteX4" fmla="*/ 4271749 w 4458269"/>
                <a:gd name="connsiteY4" fmla="*/ 154674 h 1305635"/>
                <a:gd name="connsiteX5" fmla="*/ 4185313 w 4458269"/>
                <a:gd name="connsiteY5" fmla="*/ 154674 h 1305635"/>
                <a:gd name="connsiteX6" fmla="*/ 4185313 w 4458269"/>
                <a:gd name="connsiteY6" fmla="*/ 232012 h 1305635"/>
                <a:gd name="connsiteX7" fmla="*/ 4107976 w 4458269"/>
                <a:gd name="connsiteY7" fmla="*/ 232012 h 1305635"/>
                <a:gd name="connsiteX8" fmla="*/ 4107976 w 4458269"/>
                <a:gd name="connsiteY8" fmla="*/ 282053 h 1305635"/>
                <a:gd name="connsiteX9" fmla="*/ 4039737 w 4458269"/>
                <a:gd name="connsiteY9" fmla="*/ 282053 h 1305635"/>
                <a:gd name="connsiteX10" fmla="*/ 4039737 w 4458269"/>
                <a:gd name="connsiteY10" fmla="*/ 341194 h 1305635"/>
                <a:gd name="connsiteX11" fmla="*/ 3939654 w 4458269"/>
                <a:gd name="connsiteY11" fmla="*/ 341194 h 1305635"/>
                <a:gd name="connsiteX12" fmla="*/ 3939654 w 4458269"/>
                <a:gd name="connsiteY12" fmla="*/ 404883 h 1305635"/>
                <a:gd name="connsiteX13" fmla="*/ 3866866 w 4458269"/>
                <a:gd name="connsiteY13" fmla="*/ 404883 h 1305635"/>
                <a:gd name="connsiteX14" fmla="*/ 3866866 w 4458269"/>
                <a:gd name="connsiteY14" fmla="*/ 445826 h 1305635"/>
                <a:gd name="connsiteX15" fmla="*/ 3607558 w 4458269"/>
                <a:gd name="connsiteY15" fmla="*/ 445826 h 1305635"/>
                <a:gd name="connsiteX16" fmla="*/ 3607558 w 4458269"/>
                <a:gd name="connsiteY16" fmla="*/ 504967 h 1305635"/>
                <a:gd name="connsiteX17" fmla="*/ 3484728 w 4458269"/>
                <a:gd name="connsiteY17" fmla="*/ 504967 h 1305635"/>
                <a:gd name="connsiteX18" fmla="*/ 3484728 w 4458269"/>
                <a:gd name="connsiteY18" fmla="*/ 504967 h 1305635"/>
                <a:gd name="connsiteX19" fmla="*/ 3311857 w 4458269"/>
                <a:gd name="connsiteY19" fmla="*/ 504967 h 1305635"/>
                <a:gd name="connsiteX20" fmla="*/ 3311857 w 4458269"/>
                <a:gd name="connsiteY20" fmla="*/ 568656 h 1305635"/>
                <a:gd name="connsiteX21" fmla="*/ 3207224 w 4458269"/>
                <a:gd name="connsiteY21" fmla="*/ 568656 h 1305635"/>
                <a:gd name="connsiteX22" fmla="*/ 3207224 w 4458269"/>
                <a:gd name="connsiteY22" fmla="*/ 618698 h 1305635"/>
                <a:gd name="connsiteX23" fmla="*/ 3070746 w 4458269"/>
                <a:gd name="connsiteY23" fmla="*/ 618698 h 1305635"/>
                <a:gd name="connsiteX24" fmla="*/ 3070746 w 4458269"/>
                <a:gd name="connsiteY24" fmla="*/ 645994 h 1305635"/>
                <a:gd name="connsiteX25" fmla="*/ 2984310 w 4458269"/>
                <a:gd name="connsiteY25" fmla="*/ 645994 h 1305635"/>
                <a:gd name="connsiteX26" fmla="*/ 2984310 w 4458269"/>
                <a:gd name="connsiteY26" fmla="*/ 645994 h 1305635"/>
                <a:gd name="connsiteX27" fmla="*/ 2984310 w 4458269"/>
                <a:gd name="connsiteY27" fmla="*/ 691486 h 1305635"/>
                <a:gd name="connsiteX28" fmla="*/ 2583976 w 4458269"/>
                <a:gd name="connsiteY28" fmla="*/ 691486 h 1305635"/>
                <a:gd name="connsiteX29" fmla="*/ 2492991 w 4458269"/>
                <a:gd name="connsiteY29" fmla="*/ 691486 h 1305635"/>
                <a:gd name="connsiteX30" fmla="*/ 2492991 w 4458269"/>
                <a:gd name="connsiteY30" fmla="*/ 741528 h 1305635"/>
                <a:gd name="connsiteX31" fmla="*/ 2342866 w 4458269"/>
                <a:gd name="connsiteY31" fmla="*/ 741528 h 1305635"/>
                <a:gd name="connsiteX32" fmla="*/ 2342866 w 4458269"/>
                <a:gd name="connsiteY32" fmla="*/ 741528 h 1305635"/>
                <a:gd name="connsiteX33" fmla="*/ 2342866 w 4458269"/>
                <a:gd name="connsiteY33" fmla="*/ 791570 h 1305635"/>
                <a:gd name="connsiteX34" fmla="*/ 2256430 w 4458269"/>
                <a:gd name="connsiteY34" fmla="*/ 791570 h 1305635"/>
                <a:gd name="connsiteX35" fmla="*/ 2256430 w 4458269"/>
                <a:gd name="connsiteY35" fmla="*/ 809767 h 1305635"/>
                <a:gd name="connsiteX36" fmla="*/ 1846997 w 4458269"/>
                <a:gd name="connsiteY36" fmla="*/ 809767 h 1305635"/>
                <a:gd name="connsiteX37" fmla="*/ 1783307 w 4458269"/>
                <a:gd name="connsiteY37" fmla="*/ 809767 h 1305635"/>
                <a:gd name="connsiteX38" fmla="*/ 1783307 w 4458269"/>
                <a:gd name="connsiteY38" fmla="*/ 864358 h 1305635"/>
                <a:gd name="connsiteX39" fmla="*/ 1669576 w 4458269"/>
                <a:gd name="connsiteY39" fmla="*/ 864358 h 1305635"/>
                <a:gd name="connsiteX40" fmla="*/ 1669576 w 4458269"/>
                <a:gd name="connsiteY40" fmla="*/ 864358 h 1305635"/>
                <a:gd name="connsiteX41" fmla="*/ 1610436 w 4458269"/>
                <a:gd name="connsiteY41" fmla="*/ 864358 h 1305635"/>
                <a:gd name="connsiteX42" fmla="*/ 1610436 w 4458269"/>
                <a:gd name="connsiteY42" fmla="*/ 928047 h 1305635"/>
                <a:gd name="connsiteX43" fmla="*/ 1405719 w 4458269"/>
                <a:gd name="connsiteY43" fmla="*/ 928047 h 1305635"/>
                <a:gd name="connsiteX44" fmla="*/ 1405719 w 4458269"/>
                <a:gd name="connsiteY44" fmla="*/ 973540 h 1305635"/>
                <a:gd name="connsiteX45" fmla="*/ 1196454 w 4458269"/>
                <a:gd name="connsiteY45" fmla="*/ 973540 h 1305635"/>
                <a:gd name="connsiteX46" fmla="*/ 1087272 w 4458269"/>
                <a:gd name="connsiteY46" fmla="*/ 973540 h 1305635"/>
                <a:gd name="connsiteX47" fmla="*/ 1087272 w 4458269"/>
                <a:gd name="connsiteY47" fmla="*/ 1032680 h 1305635"/>
                <a:gd name="connsiteX48" fmla="*/ 1000836 w 4458269"/>
                <a:gd name="connsiteY48" fmla="*/ 1032680 h 1305635"/>
                <a:gd name="connsiteX49" fmla="*/ 1000836 w 4458269"/>
                <a:gd name="connsiteY49" fmla="*/ 1082722 h 1305635"/>
                <a:gd name="connsiteX50" fmla="*/ 873457 w 4458269"/>
                <a:gd name="connsiteY50" fmla="*/ 1082722 h 1305635"/>
                <a:gd name="connsiteX51" fmla="*/ 873457 w 4458269"/>
                <a:gd name="connsiteY51" fmla="*/ 1128215 h 1305635"/>
                <a:gd name="connsiteX52" fmla="*/ 659642 w 4458269"/>
                <a:gd name="connsiteY52" fmla="*/ 1128215 h 1305635"/>
                <a:gd name="connsiteX53" fmla="*/ 659642 w 4458269"/>
                <a:gd name="connsiteY53" fmla="*/ 1128215 h 1305635"/>
                <a:gd name="connsiteX54" fmla="*/ 659642 w 4458269"/>
                <a:gd name="connsiteY54" fmla="*/ 1178256 h 1305635"/>
                <a:gd name="connsiteX55" fmla="*/ 373039 w 4458269"/>
                <a:gd name="connsiteY55" fmla="*/ 1178256 h 1305635"/>
                <a:gd name="connsiteX56" fmla="*/ 373039 w 4458269"/>
                <a:gd name="connsiteY56" fmla="*/ 1219200 h 1305635"/>
                <a:gd name="connsiteX57" fmla="*/ 213815 w 4458269"/>
                <a:gd name="connsiteY57" fmla="*/ 1219200 h 1305635"/>
                <a:gd name="connsiteX58" fmla="*/ 213815 w 4458269"/>
                <a:gd name="connsiteY58" fmla="*/ 1260143 h 1305635"/>
                <a:gd name="connsiteX59" fmla="*/ 104633 w 4458269"/>
                <a:gd name="connsiteY59" fmla="*/ 1260143 h 1305635"/>
                <a:gd name="connsiteX60" fmla="*/ 104633 w 4458269"/>
                <a:gd name="connsiteY60" fmla="*/ 1260143 h 1305635"/>
                <a:gd name="connsiteX61" fmla="*/ 104633 w 4458269"/>
                <a:gd name="connsiteY61" fmla="*/ 1305635 h 1305635"/>
                <a:gd name="connsiteX62" fmla="*/ 0 w 4458269"/>
                <a:gd name="connsiteY62" fmla="*/ 1305635 h 1305635"/>
                <a:gd name="connsiteX0" fmla="*/ 4458269 w 4458269"/>
                <a:gd name="connsiteY0" fmla="*/ 0 h 1305635"/>
                <a:gd name="connsiteX1" fmla="*/ 4394579 w 4458269"/>
                <a:gd name="connsiteY1" fmla="*/ 0 h 1305635"/>
                <a:gd name="connsiteX2" fmla="*/ 4394579 w 4458269"/>
                <a:gd name="connsiteY2" fmla="*/ 109182 h 1305635"/>
                <a:gd name="connsiteX3" fmla="*/ 4271749 w 4458269"/>
                <a:gd name="connsiteY3" fmla="*/ 109182 h 1305635"/>
                <a:gd name="connsiteX4" fmla="*/ 4271749 w 4458269"/>
                <a:gd name="connsiteY4" fmla="*/ 154674 h 1305635"/>
                <a:gd name="connsiteX5" fmla="*/ 4185313 w 4458269"/>
                <a:gd name="connsiteY5" fmla="*/ 154674 h 1305635"/>
                <a:gd name="connsiteX6" fmla="*/ 4185313 w 4458269"/>
                <a:gd name="connsiteY6" fmla="*/ 232012 h 1305635"/>
                <a:gd name="connsiteX7" fmla="*/ 4107976 w 4458269"/>
                <a:gd name="connsiteY7" fmla="*/ 232012 h 1305635"/>
                <a:gd name="connsiteX8" fmla="*/ 4107976 w 4458269"/>
                <a:gd name="connsiteY8" fmla="*/ 282053 h 1305635"/>
                <a:gd name="connsiteX9" fmla="*/ 4039737 w 4458269"/>
                <a:gd name="connsiteY9" fmla="*/ 282053 h 1305635"/>
                <a:gd name="connsiteX10" fmla="*/ 4039737 w 4458269"/>
                <a:gd name="connsiteY10" fmla="*/ 341194 h 1305635"/>
                <a:gd name="connsiteX11" fmla="*/ 3939654 w 4458269"/>
                <a:gd name="connsiteY11" fmla="*/ 341194 h 1305635"/>
                <a:gd name="connsiteX12" fmla="*/ 3939654 w 4458269"/>
                <a:gd name="connsiteY12" fmla="*/ 404883 h 1305635"/>
                <a:gd name="connsiteX13" fmla="*/ 3866866 w 4458269"/>
                <a:gd name="connsiteY13" fmla="*/ 404883 h 1305635"/>
                <a:gd name="connsiteX14" fmla="*/ 3866866 w 4458269"/>
                <a:gd name="connsiteY14" fmla="*/ 445826 h 1305635"/>
                <a:gd name="connsiteX15" fmla="*/ 3607558 w 4458269"/>
                <a:gd name="connsiteY15" fmla="*/ 445826 h 1305635"/>
                <a:gd name="connsiteX16" fmla="*/ 3607558 w 4458269"/>
                <a:gd name="connsiteY16" fmla="*/ 504967 h 1305635"/>
                <a:gd name="connsiteX17" fmla="*/ 3484728 w 4458269"/>
                <a:gd name="connsiteY17" fmla="*/ 504967 h 1305635"/>
                <a:gd name="connsiteX18" fmla="*/ 3484728 w 4458269"/>
                <a:gd name="connsiteY18" fmla="*/ 504967 h 1305635"/>
                <a:gd name="connsiteX19" fmla="*/ 3311857 w 4458269"/>
                <a:gd name="connsiteY19" fmla="*/ 504967 h 1305635"/>
                <a:gd name="connsiteX20" fmla="*/ 3311857 w 4458269"/>
                <a:gd name="connsiteY20" fmla="*/ 568656 h 1305635"/>
                <a:gd name="connsiteX21" fmla="*/ 3207224 w 4458269"/>
                <a:gd name="connsiteY21" fmla="*/ 568656 h 1305635"/>
                <a:gd name="connsiteX22" fmla="*/ 3207224 w 4458269"/>
                <a:gd name="connsiteY22" fmla="*/ 618698 h 1305635"/>
                <a:gd name="connsiteX23" fmla="*/ 3070746 w 4458269"/>
                <a:gd name="connsiteY23" fmla="*/ 618698 h 1305635"/>
                <a:gd name="connsiteX24" fmla="*/ 3070746 w 4458269"/>
                <a:gd name="connsiteY24" fmla="*/ 645994 h 1305635"/>
                <a:gd name="connsiteX25" fmla="*/ 2984310 w 4458269"/>
                <a:gd name="connsiteY25" fmla="*/ 645994 h 1305635"/>
                <a:gd name="connsiteX26" fmla="*/ 2984310 w 4458269"/>
                <a:gd name="connsiteY26" fmla="*/ 645994 h 1305635"/>
                <a:gd name="connsiteX27" fmla="*/ 2984310 w 4458269"/>
                <a:gd name="connsiteY27" fmla="*/ 691486 h 1305635"/>
                <a:gd name="connsiteX28" fmla="*/ 2583976 w 4458269"/>
                <a:gd name="connsiteY28" fmla="*/ 691486 h 1305635"/>
                <a:gd name="connsiteX29" fmla="*/ 2492991 w 4458269"/>
                <a:gd name="connsiteY29" fmla="*/ 691486 h 1305635"/>
                <a:gd name="connsiteX30" fmla="*/ 2492991 w 4458269"/>
                <a:gd name="connsiteY30" fmla="*/ 741528 h 1305635"/>
                <a:gd name="connsiteX31" fmla="*/ 2342866 w 4458269"/>
                <a:gd name="connsiteY31" fmla="*/ 741528 h 1305635"/>
                <a:gd name="connsiteX32" fmla="*/ 2342866 w 4458269"/>
                <a:gd name="connsiteY32" fmla="*/ 741528 h 1305635"/>
                <a:gd name="connsiteX33" fmla="*/ 2342866 w 4458269"/>
                <a:gd name="connsiteY33" fmla="*/ 791570 h 1305635"/>
                <a:gd name="connsiteX34" fmla="*/ 2256430 w 4458269"/>
                <a:gd name="connsiteY34" fmla="*/ 791570 h 1305635"/>
                <a:gd name="connsiteX35" fmla="*/ 2256430 w 4458269"/>
                <a:gd name="connsiteY35" fmla="*/ 809767 h 1305635"/>
                <a:gd name="connsiteX36" fmla="*/ 1846997 w 4458269"/>
                <a:gd name="connsiteY36" fmla="*/ 809767 h 1305635"/>
                <a:gd name="connsiteX37" fmla="*/ 1783307 w 4458269"/>
                <a:gd name="connsiteY37" fmla="*/ 789296 h 1305635"/>
                <a:gd name="connsiteX38" fmla="*/ 1783307 w 4458269"/>
                <a:gd name="connsiteY38" fmla="*/ 864358 h 1305635"/>
                <a:gd name="connsiteX39" fmla="*/ 1669576 w 4458269"/>
                <a:gd name="connsiteY39" fmla="*/ 864358 h 1305635"/>
                <a:gd name="connsiteX40" fmla="*/ 1669576 w 4458269"/>
                <a:gd name="connsiteY40" fmla="*/ 864358 h 1305635"/>
                <a:gd name="connsiteX41" fmla="*/ 1610436 w 4458269"/>
                <a:gd name="connsiteY41" fmla="*/ 864358 h 1305635"/>
                <a:gd name="connsiteX42" fmla="*/ 1610436 w 4458269"/>
                <a:gd name="connsiteY42" fmla="*/ 928047 h 1305635"/>
                <a:gd name="connsiteX43" fmla="*/ 1405719 w 4458269"/>
                <a:gd name="connsiteY43" fmla="*/ 928047 h 1305635"/>
                <a:gd name="connsiteX44" fmla="*/ 1405719 w 4458269"/>
                <a:gd name="connsiteY44" fmla="*/ 973540 h 1305635"/>
                <a:gd name="connsiteX45" fmla="*/ 1196454 w 4458269"/>
                <a:gd name="connsiteY45" fmla="*/ 973540 h 1305635"/>
                <a:gd name="connsiteX46" fmla="*/ 1087272 w 4458269"/>
                <a:gd name="connsiteY46" fmla="*/ 973540 h 1305635"/>
                <a:gd name="connsiteX47" fmla="*/ 1087272 w 4458269"/>
                <a:gd name="connsiteY47" fmla="*/ 1032680 h 1305635"/>
                <a:gd name="connsiteX48" fmla="*/ 1000836 w 4458269"/>
                <a:gd name="connsiteY48" fmla="*/ 1032680 h 1305635"/>
                <a:gd name="connsiteX49" fmla="*/ 1000836 w 4458269"/>
                <a:gd name="connsiteY49" fmla="*/ 1082722 h 1305635"/>
                <a:gd name="connsiteX50" fmla="*/ 873457 w 4458269"/>
                <a:gd name="connsiteY50" fmla="*/ 1082722 h 1305635"/>
                <a:gd name="connsiteX51" fmla="*/ 873457 w 4458269"/>
                <a:gd name="connsiteY51" fmla="*/ 1128215 h 1305635"/>
                <a:gd name="connsiteX52" fmla="*/ 659642 w 4458269"/>
                <a:gd name="connsiteY52" fmla="*/ 1128215 h 1305635"/>
                <a:gd name="connsiteX53" fmla="*/ 659642 w 4458269"/>
                <a:gd name="connsiteY53" fmla="*/ 1128215 h 1305635"/>
                <a:gd name="connsiteX54" fmla="*/ 659642 w 4458269"/>
                <a:gd name="connsiteY54" fmla="*/ 1178256 h 1305635"/>
                <a:gd name="connsiteX55" fmla="*/ 373039 w 4458269"/>
                <a:gd name="connsiteY55" fmla="*/ 1178256 h 1305635"/>
                <a:gd name="connsiteX56" fmla="*/ 373039 w 4458269"/>
                <a:gd name="connsiteY56" fmla="*/ 1219200 h 1305635"/>
                <a:gd name="connsiteX57" fmla="*/ 213815 w 4458269"/>
                <a:gd name="connsiteY57" fmla="*/ 1219200 h 1305635"/>
                <a:gd name="connsiteX58" fmla="*/ 213815 w 4458269"/>
                <a:gd name="connsiteY58" fmla="*/ 1260143 h 1305635"/>
                <a:gd name="connsiteX59" fmla="*/ 104633 w 4458269"/>
                <a:gd name="connsiteY59" fmla="*/ 1260143 h 1305635"/>
                <a:gd name="connsiteX60" fmla="*/ 104633 w 4458269"/>
                <a:gd name="connsiteY60" fmla="*/ 1260143 h 1305635"/>
                <a:gd name="connsiteX61" fmla="*/ 104633 w 4458269"/>
                <a:gd name="connsiteY61" fmla="*/ 1305635 h 1305635"/>
                <a:gd name="connsiteX62" fmla="*/ 0 w 4458269"/>
                <a:gd name="connsiteY62" fmla="*/ 1305635 h 1305635"/>
                <a:gd name="connsiteX0" fmla="*/ 4458269 w 4458269"/>
                <a:gd name="connsiteY0" fmla="*/ 0 h 1305635"/>
                <a:gd name="connsiteX1" fmla="*/ 4394579 w 4458269"/>
                <a:gd name="connsiteY1" fmla="*/ 0 h 1305635"/>
                <a:gd name="connsiteX2" fmla="*/ 4394579 w 4458269"/>
                <a:gd name="connsiteY2" fmla="*/ 109182 h 1305635"/>
                <a:gd name="connsiteX3" fmla="*/ 4271749 w 4458269"/>
                <a:gd name="connsiteY3" fmla="*/ 109182 h 1305635"/>
                <a:gd name="connsiteX4" fmla="*/ 4271749 w 4458269"/>
                <a:gd name="connsiteY4" fmla="*/ 154674 h 1305635"/>
                <a:gd name="connsiteX5" fmla="*/ 4185313 w 4458269"/>
                <a:gd name="connsiteY5" fmla="*/ 154674 h 1305635"/>
                <a:gd name="connsiteX6" fmla="*/ 4185313 w 4458269"/>
                <a:gd name="connsiteY6" fmla="*/ 232012 h 1305635"/>
                <a:gd name="connsiteX7" fmla="*/ 4107976 w 4458269"/>
                <a:gd name="connsiteY7" fmla="*/ 232012 h 1305635"/>
                <a:gd name="connsiteX8" fmla="*/ 4107976 w 4458269"/>
                <a:gd name="connsiteY8" fmla="*/ 282053 h 1305635"/>
                <a:gd name="connsiteX9" fmla="*/ 4039737 w 4458269"/>
                <a:gd name="connsiteY9" fmla="*/ 282053 h 1305635"/>
                <a:gd name="connsiteX10" fmla="*/ 4039737 w 4458269"/>
                <a:gd name="connsiteY10" fmla="*/ 341194 h 1305635"/>
                <a:gd name="connsiteX11" fmla="*/ 3939654 w 4458269"/>
                <a:gd name="connsiteY11" fmla="*/ 341194 h 1305635"/>
                <a:gd name="connsiteX12" fmla="*/ 3939654 w 4458269"/>
                <a:gd name="connsiteY12" fmla="*/ 404883 h 1305635"/>
                <a:gd name="connsiteX13" fmla="*/ 3866866 w 4458269"/>
                <a:gd name="connsiteY13" fmla="*/ 404883 h 1305635"/>
                <a:gd name="connsiteX14" fmla="*/ 3866866 w 4458269"/>
                <a:gd name="connsiteY14" fmla="*/ 445826 h 1305635"/>
                <a:gd name="connsiteX15" fmla="*/ 3607558 w 4458269"/>
                <a:gd name="connsiteY15" fmla="*/ 445826 h 1305635"/>
                <a:gd name="connsiteX16" fmla="*/ 3607558 w 4458269"/>
                <a:gd name="connsiteY16" fmla="*/ 504967 h 1305635"/>
                <a:gd name="connsiteX17" fmla="*/ 3484728 w 4458269"/>
                <a:gd name="connsiteY17" fmla="*/ 504967 h 1305635"/>
                <a:gd name="connsiteX18" fmla="*/ 3484728 w 4458269"/>
                <a:gd name="connsiteY18" fmla="*/ 504967 h 1305635"/>
                <a:gd name="connsiteX19" fmla="*/ 3311857 w 4458269"/>
                <a:gd name="connsiteY19" fmla="*/ 504967 h 1305635"/>
                <a:gd name="connsiteX20" fmla="*/ 3311857 w 4458269"/>
                <a:gd name="connsiteY20" fmla="*/ 568656 h 1305635"/>
                <a:gd name="connsiteX21" fmla="*/ 3207224 w 4458269"/>
                <a:gd name="connsiteY21" fmla="*/ 568656 h 1305635"/>
                <a:gd name="connsiteX22" fmla="*/ 3207224 w 4458269"/>
                <a:gd name="connsiteY22" fmla="*/ 618698 h 1305635"/>
                <a:gd name="connsiteX23" fmla="*/ 3070746 w 4458269"/>
                <a:gd name="connsiteY23" fmla="*/ 618698 h 1305635"/>
                <a:gd name="connsiteX24" fmla="*/ 3070746 w 4458269"/>
                <a:gd name="connsiteY24" fmla="*/ 645994 h 1305635"/>
                <a:gd name="connsiteX25" fmla="*/ 2984310 w 4458269"/>
                <a:gd name="connsiteY25" fmla="*/ 645994 h 1305635"/>
                <a:gd name="connsiteX26" fmla="*/ 2984310 w 4458269"/>
                <a:gd name="connsiteY26" fmla="*/ 645994 h 1305635"/>
                <a:gd name="connsiteX27" fmla="*/ 2984310 w 4458269"/>
                <a:gd name="connsiteY27" fmla="*/ 691486 h 1305635"/>
                <a:gd name="connsiteX28" fmla="*/ 2583976 w 4458269"/>
                <a:gd name="connsiteY28" fmla="*/ 691486 h 1305635"/>
                <a:gd name="connsiteX29" fmla="*/ 2492991 w 4458269"/>
                <a:gd name="connsiteY29" fmla="*/ 691486 h 1305635"/>
                <a:gd name="connsiteX30" fmla="*/ 2492991 w 4458269"/>
                <a:gd name="connsiteY30" fmla="*/ 741528 h 1305635"/>
                <a:gd name="connsiteX31" fmla="*/ 2342866 w 4458269"/>
                <a:gd name="connsiteY31" fmla="*/ 741528 h 1305635"/>
                <a:gd name="connsiteX32" fmla="*/ 2342866 w 4458269"/>
                <a:gd name="connsiteY32" fmla="*/ 741528 h 1305635"/>
                <a:gd name="connsiteX33" fmla="*/ 2342866 w 4458269"/>
                <a:gd name="connsiteY33" fmla="*/ 791570 h 1305635"/>
                <a:gd name="connsiteX34" fmla="*/ 2256430 w 4458269"/>
                <a:gd name="connsiteY34" fmla="*/ 791570 h 1305635"/>
                <a:gd name="connsiteX35" fmla="*/ 2256430 w 4458269"/>
                <a:gd name="connsiteY35" fmla="*/ 809767 h 1305635"/>
                <a:gd name="connsiteX36" fmla="*/ 1846997 w 4458269"/>
                <a:gd name="connsiteY36" fmla="*/ 792707 h 1305635"/>
                <a:gd name="connsiteX37" fmla="*/ 1783307 w 4458269"/>
                <a:gd name="connsiteY37" fmla="*/ 789296 h 1305635"/>
                <a:gd name="connsiteX38" fmla="*/ 1783307 w 4458269"/>
                <a:gd name="connsiteY38" fmla="*/ 864358 h 1305635"/>
                <a:gd name="connsiteX39" fmla="*/ 1669576 w 4458269"/>
                <a:gd name="connsiteY39" fmla="*/ 864358 h 1305635"/>
                <a:gd name="connsiteX40" fmla="*/ 1669576 w 4458269"/>
                <a:gd name="connsiteY40" fmla="*/ 864358 h 1305635"/>
                <a:gd name="connsiteX41" fmla="*/ 1610436 w 4458269"/>
                <a:gd name="connsiteY41" fmla="*/ 864358 h 1305635"/>
                <a:gd name="connsiteX42" fmla="*/ 1610436 w 4458269"/>
                <a:gd name="connsiteY42" fmla="*/ 928047 h 1305635"/>
                <a:gd name="connsiteX43" fmla="*/ 1405719 w 4458269"/>
                <a:gd name="connsiteY43" fmla="*/ 928047 h 1305635"/>
                <a:gd name="connsiteX44" fmla="*/ 1405719 w 4458269"/>
                <a:gd name="connsiteY44" fmla="*/ 973540 h 1305635"/>
                <a:gd name="connsiteX45" fmla="*/ 1196454 w 4458269"/>
                <a:gd name="connsiteY45" fmla="*/ 973540 h 1305635"/>
                <a:gd name="connsiteX46" fmla="*/ 1087272 w 4458269"/>
                <a:gd name="connsiteY46" fmla="*/ 973540 h 1305635"/>
                <a:gd name="connsiteX47" fmla="*/ 1087272 w 4458269"/>
                <a:gd name="connsiteY47" fmla="*/ 1032680 h 1305635"/>
                <a:gd name="connsiteX48" fmla="*/ 1000836 w 4458269"/>
                <a:gd name="connsiteY48" fmla="*/ 1032680 h 1305635"/>
                <a:gd name="connsiteX49" fmla="*/ 1000836 w 4458269"/>
                <a:gd name="connsiteY49" fmla="*/ 1082722 h 1305635"/>
                <a:gd name="connsiteX50" fmla="*/ 873457 w 4458269"/>
                <a:gd name="connsiteY50" fmla="*/ 1082722 h 1305635"/>
                <a:gd name="connsiteX51" fmla="*/ 873457 w 4458269"/>
                <a:gd name="connsiteY51" fmla="*/ 1128215 h 1305635"/>
                <a:gd name="connsiteX52" fmla="*/ 659642 w 4458269"/>
                <a:gd name="connsiteY52" fmla="*/ 1128215 h 1305635"/>
                <a:gd name="connsiteX53" fmla="*/ 659642 w 4458269"/>
                <a:gd name="connsiteY53" fmla="*/ 1128215 h 1305635"/>
                <a:gd name="connsiteX54" fmla="*/ 659642 w 4458269"/>
                <a:gd name="connsiteY54" fmla="*/ 1178256 h 1305635"/>
                <a:gd name="connsiteX55" fmla="*/ 373039 w 4458269"/>
                <a:gd name="connsiteY55" fmla="*/ 1178256 h 1305635"/>
                <a:gd name="connsiteX56" fmla="*/ 373039 w 4458269"/>
                <a:gd name="connsiteY56" fmla="*/ 1219200 h 1305635"/>
                <a:gd name="connsiteX57" fmla="*/ 213815 w 4458269"/>
                <a:gd name="connsiteY57" fmla="*/ 1219200 h 1305635"/>
                <a:gd name="connsiteX58" fmla="*/ 213815 w 4458269"/>
                <a:gd name="connsiteY58" fmla="*/ 1260143 h 1305635"/>
                <a:gd name="connsiteX59" fmla="*/ 104633 w 4458269"/>
                <a:gd name="connsiteY59" fmla="*/ 1260143 h 1305635"/>
                <a:gd name="connsiteX60" fmla="*/ 104633 w 4458269"/>
                <a:gd name="connsiteY60" fmla="*/ 1260143 h 1305635"/>
                <a:gd name="connsiteX61" fmla="*/ 104633 w 4458269"/>
                <a:gd name="connsiteY61" fmla="*/ 1305635 h 1305635"/>
                <a:gd name="connsiteX62" fmla="*/ 0 w 4458269"/>
                <a:gd name="connsiteY62" fmla="*/ 1305635 h 1305635"/>
                <a:gd name="connsiteX0" fmla="*/ 4458269 w 4458269"/>
                <a:gd name="connsiteY0" fmla="*/ 0 h 1305635"/>
                <a:gd name="connsiteX1" fmla="*/ 4394579 w 4458269"/>
                <a:gd name="connsiteY1" fmla="*/ 0 h 1305635"/>
                <a:gd name="connsiteX2" fmla="*/ 4394579 w 4458269"/>
                <a:gd name="connsiteY2" fmla="*/ 109182 h 1305635"/>
                <a:gd name="connsiteX3" fmla="*/ 4271749 w 4458269"/>
                <a:gd name="connsiteY3" fmla="*/ 109182 h 1305635"/>
                <a:gd name="connsiteX4" fmla="*/ 4271749 w 4458269"/>
                <a:gd name="connsiteY4" fmla="*/ 154674 h 1305635"/>
                <a:gd name="connsiteX5" fmla="*/ 4185313 w 4458269"/>
                <a:gd name="connsiteY5" fmla="*/ 154674 h 1305635"/>
                <a:gd name="connsiteX6" fmla="*/ 4185313 w 4458269"/>
                <a:gd name="connsiteY6" fmla="*/ 232012 h 1305635"/>
                <a:gd name="connsiteX7" fmla="*/ 4107976 w 4458269"/>
                <a:gd name="connsiteY7" fmla="*/ 232012 h 1305635"/>
                <a:gd name="connsiteX8" fmla="*/ 4107976 w 4458269"/>
                <a:gd name="connsiteY8" fmla="*/ 282053 h 1305635"/>
                <a:gd name="connsiteX9" fmla="*/ 4039737 w 4458269"/>
                <a:gd name="connsiteY9" fmla="*/ 282053 h 1305635"/>
                <a:gd name="connsiteX10" fmla="*/ 4039737 w 4458269"/>
                <a:gd name="connsiteY10" fmla="*/ 341194 h 1305635"/>
                <a:gd name="connsiteX11" fmla="*/ 3939654 w 4458269"/>
                <a:gd name="connsiteY11" fmla="*/ 341194 h 1305635"/>
                <a:gd name="connsiteX12" fmla="*/ 3939654 w 4458269"/>
                <a:gd name="connsiteY12" fmla="*/ 404883 h 1305635"/>
                <a:gd name="connsiteX13" fmla="*/ 3866866 w 4458269"/>
                <a:gd name="connsiteY13" fmla="*/ 404883 h 1305635"/>
                <a:gd name="connsiteX14" fmla="*/ 3866866 w 4458269"/>
                <a:gd name="connsiteY14" fmla="*/ 445826 h 1305635"/>
                <a:gd name="connsiteX15" fmla="*/ 3607558 w 4458269"/>
                <a:gd name="connsiteY15" fmla="*/ 445826 h 1305635"/>
                <a:gd name="connsiteX16" fmla="*/ 3607558 w 4458269"/>
                <a:gd name="connsiteY16" fmla="*/ 504967 h 1305635"/>
                <a:gd name="connsiteX17" fmla="*/ 3484728 w 4458269"/>
                <a:gd name="connsiteY17" fmla="*/ 504967 h 1305635"/>
                <a:gd name="connsiteX18" fmla="*/ 3484728 w 4458269"/>
                <a:gd name="connsiteY18" fmla="*/ 504967 h 1305635"/>
                <a:gd name="connsiteX19" fmla="*/ 3311857 w 4458269"/>
                <a:gd name="connsiteY19" fmla="*/ 504967 h 1305635"/>
                <a:gd name="connsiteX20" fmla="*/ 3311857 w 4458269"/>
                <a:gd name="connsiteY20" fmla="*/ 568656 h 1305635"/>
                <a:gd name="connsiteX21" fmla="*/ 3207224 w 4458269"/>
                <a:gd name="connsiteY21" fmla="*/ 568656 h 1305635"/>
                <a:gd name="connsiteX22" fmla="*/ 3207224 w 4458269"/>
                <a:gd name="connsiteY22" fmla="*/ 618698 h 1305635"/>
                <a:gd name="connsiteX23" fmla="*/ 3070746 w 4458269"/>
                <a:gd name="connsiteY23" fmla="*/ 618698 h 1305635"/>
                <a:gd name="connsiteX24" fmla="*/ 3070746 w 4458269"/>
                <a:gd name="connsiteY24" fmla="*/ 645994 h 1305635"/>
                <a:gd name="connsiteX25" fmla="*/ 2984310 w 4458269"/>
                <a:gd name="connsiteY25" fmla="*/ 645994 h 1305635"/>
                <a:gd name="connsiteX26" fmla="*/ 2984310 w 4458269"/>
                <a:gd name="connsiteY26" fmla="*/ 645994 h 1305635"/>
                <a:gd name="connsiteX27" fmla="*/ 2984310 w 4458269"/>
                <a:gd name="connsiteY27" fmla="*/ 691486 h 1305635"/>
                <a:gd name="connsiteX28" fmla="*/ 2583976 w 4458269"/>
                <a:gd name="connsiteY28" fmla="*/ 691486 h 1305635"/>
                <a:gd name="connsiteX29" fmla="*/ 2492991 w 4458269"/>
                <a:gd name="connsiteY29" fmla="*/ 691486 h 1305635"/>
                <a:gd name="connsiteX30" fmla="*/ 2492991 w 4458269"/>
                <a:gd name="connsiteY30" fmla="*/ 741528 h 1305635"/>
                <a:gd name="connsiteX31" fmla="*/ 2342866 w 4458269"/>
                <a:gd name="connsiteY31" fmla="*/ 741528 h 1305635"/>
                <a:gd name="connsiteX32" fmla="*/ 2342866 w 4458269"/>
                <a:gd name="connsiteY32" fmla="*/ 741528 h 1305635"/>
                <a:gd name="connsiteX33" fmla="*/ 2342866 w 4458269"/>
                <a:gd name="connsiteY33" fmla="*/ 791570 h 1305635"/>
                <a:gd name="connsiteX34" fmla="*/ 2256430 w 4458269"/>
                <a:gd name="connsiteY34" fmla="*/ 791570 h 1305635"/>
                <a:gd name="connsiteX35" fmla="*/ 2256430 w 4458269"/>
                <a:gd name="connsiteY35" fmla="*/ 796120 h 1305635"/>
                <a:gd name="connsiteX36" fmla="*/ 1846997 w 4458269"/>
                <a:gd name="connsiteY36" fmla="*/ 792707 h 1305635"/>
                <a:gd name="connsiteX37" fmla="*/ 1783307 w 4458269"/>
                <a:gd name="connsiteY37" fmla="*/ 789296 h 1305635"/>
                <a:gd name="connsiteX38" fmla="*/ 1783307 w 4458269"/>
                <a:gd name="connsiteY38" fmla="*/ 864358 h 1305635"/>
                <a:gd name="connsiteX39" fmla="*/ 1669576 w 4458269"/>
                <a:gd name="connsiteY39" fmla="*/ 864358 h 1305635"/>
                <a:gd name="connsiteX40" fmla="*/ 1669576 w 4458269"/>
                <a:gd name="connsiteY40" fmla="*/ 864358 h 1305635"/>
                <a:gd name="connsiteX41" fmla="*/ 1610436 w 4458269"/>
                <a:gd name="connsiteY41" fmla="*/ 864358 h 1305635"/>
                <a:gd name="connsiteX42" fmla="*/ 1610436 w 4458269"/>
                <a:gd name="connsiteY42" fmla="*/ 928047 h 1305635"/>
                <a:gd name="connsiteX43" fmla="*/ 1405719 w 4458269"/>
                <a:gd name="connsiteY43" fmla="*/ 928047 h 1305635"/>
                <a:gd name="connsiteX44" fmla="*/ 1405719 w 4458269"/>
                <a:gd name="connsiteY44" fmla="*/ 973540 h 1305635"/>
                <a:gd name="connsiteX45" fmla="*/ 1196454 w 4458269"/>
                <a:gd name="connsiteY45" fmla="*/ 973540 h 1305635"/>
                <a:gd name="connsiteX46" fmla="*/ 1087272 w 4458269"/>
                <a:gd name="connsiteY46" fmla="*/ 973540 h 1305635"/>
                <a:gd name="connsiteX47" fmla="*/ 1087272 w 4458269"/>
                <a:gd name="connsiteY47" fmla="*/ 1032680 h 1305635"/>
                <a:gd name="connsiteX48" fmla="*/ 1000836 w 4458269"/>
                <a:gd name="connsiteY48" fmla="*/ 1032680 h 1305635"/>
                <a:gd name="connsiteX49" fmla="*/ 1000836 w 4458269"/>
                <a:gd name="connsiteY49" fmla="*/ 1082722 h 1305635"/>
                <a:gd name="connsiteX50" fmla="*/ 873457 w 4458269"/>
                <a:gd name="connsiteY50" fmla="*/ 1082722 h 1305635"/>
                <a:gd name="connsiteX51" fmla="*/ 873457 w 4458269"/>
                <a:gd name="connsiteY51" fmla="*/ 1128215 h 1305635"/>
                <a:gd name="connsiteX52" fmla="*/ 659642 w 4458269"/>
                <a:gd name="connsiteY52" fmla="*/ 1128215 h 1305635"/>
                <a:gd name="connsiteX53" fmla="*/ 659642 w 4458269"/>
                <a:gd name="connsiteY53" fmla="*/ 1128215 h 1305635"/>
                <a:gd name="connsiteX54" fmla="*/ 659642 w 4458269"/>
                <a:gd name="connsiteY54" fmla="*/ 1178256 h 1305635"/>
                <a:gd name="connsiteX55" fmla="*/ 373039 w 4458269"/>
                <a:gd name="connsiteY55" fmla="*/ 1178256 h 1305635"/>
                <a:gd name="connsiteX56" fmla="*/ 373039 w 4458269"/>
                <a:gd name="connsiteY56" fmla="*/ 1219200 h 1305635"/>
                <a:gd name="connsiteX57" fmla="*/ 213815 w 4458269"/>
                <a:gd name="connsiteY57" fmla="*/ 1219200 h 1305635"/>
                <a:gd name="connsiteX58" fmla="*/ 213815 w 4458269"/>
                <a:gd name="connsiteY58" fmla="*/ 1260143 h 1305635"/>
                <a:gd name="connsiteX59" fmla="*/ 104633 w 4458269"/>
                <a:gd name="connsiteY59" fmla="*/ 1260143 h 1305635"/>
                <a:gd name="connsiteX60" fmla="*/ 104633 w 4458269"/>
                <a:gd name="connsiteY60" fmla="*/ 1260143 h 1305635"/>
                <a:gd name="connsiteX61" fmla="*/ 104633 w 4458269"/>
                <a:gd name="connsiteY61" fmla="*/ 1305635 h 1305635"/>
                <a:gd name="connsiteX62" fmla="*/ 0 w 4458269"/>
                <a:gd name="connsiteY62" fmla="*/ 1305635 h 1305635"/>
                <a:gd name="connsiteX0" fmla="*/ 4458269 w 4458269"/>
                <a:gd name="connsiteY0" fmla="*/ 0 h 1305635"/>
                <a:gd name="connsiteX1" fmla="*/ 4394579 w 4458269"/>
                <a:gd name="connsiteY1" fmla="*/ 0 h 1305635"/>
                <a:gd name="connsiteX2" fmla="*/ 4394579 w 4458269"/>
                <a:gd name="connsiteY2" fmla="*/ 109182 h 1305635"/>
                <a:gd name="connsiteX3" fmla="*/ 4271749 w 4458269"/>
                <a:gd name="connsiteY3" fmla="*/ 109182 h 1305635"/>
                <a:gd name="connsiteX4" fmla="*/ 4271749 w 4458269"/>
                <a:gd name="connsiteY4" fmla="*/ 154674 h 1305635"/>
                <a:gd name="connsiteX5" fmla="*/ 4185313 w 4458269"/>
                <a:gd name="connsiteY5" fmla="*/ 154674 h 1305635"/>
                <a:gd name="connsiteX6" fmla="*/ 4185313 w 4458269"/>
                <a:gd name="connsiteY6" fmla="*/ 232012 h 1305635"/>
                <a:gd name="connsiteX7" fmla="*/ 4107976 w 4458269"/>
                <a:gd name="connsiteY7" fmla="*/ 232012 h 1305635"/>
                <a:gd name="connsiteX8" fmla="*/ 4107976 w 4458269"/>
                <a:gd name="connsiteY8" fmla="*/ 282053 h 1305635"/>
                <a:gd name="connsiteX9" fmla="*/ 4039737 w 4458269"/>
                <a:gd name="connsiteY9" fmla="*/ 282053 h 1305635"/>
                <a:gd name="connsiteX10" fmla="*/ 4039737 w 4458269"/>
                <a:gd name="connsiteY10" fmla="*/ 341194 h 1305635"/>
                <a:gd name="connsiteX11" fmla="*/ 3939654 w 4458269"/>
                <a:gd name="connsiteY11" fmla="*/ 341194 h 1305635"/>
                <a:gd name="connsiteX12" fmla="*/ 3939654 w 4458269"/>
                <a:gd name="connsiteY12" fmla="*/ 404883 h 1305635"/>
                <a:gd name="connsiteX13" fmla="*/ 3866866 w 4458269"/>
                <a:gd name="connsiteY13" fmla="*/ 404883 h 1305635"/>
                <a:gd name="connsiteX14" fmla="*/ 3866866 w 4458269"/>
                <a:gd name="connsiteY14" fmla="*/ 445826 h 1305635"/>
                <a:gd name="connsiteX15" fmla="*/ 3607558 w 4458269"/>
                <a:gd name="connsiteY15" fmla="*/ 445826 h 1305635"/>
                <a:gd name="connsiteX16" fmla="*/ 3607558 w 4458269"/>
                <a:gd name="connsiteY16" fmla="*/ 504967 h 1305635"/>
                <a:gd name="connsiteX17" fmla="*/ 3484728 w 4458269"/>
                <a:gd name="connsiteY17" fmla="*/ 504967 h 1305635"/>
                <a:gd name="connsiteX18" fmla="*/ 3484728 w 4458269"/>
                <a:gd name="connsiteY18" fmla="*/ 504967 h 1305635"/>
                <a:gd name="connsiteX19" fmla="*/ 3311857 w 4458269"/>
                <a:gd name="connsiteY19" fmla="*/ 504967 h 1305635"/>
                <a:gd name="connsiteX20" fmla="*/ 3311857 w 4458269"/>
                <a:gd name="connsiteY20" fmla="*/ 568656 h 1305635"/>
                <a:gd name="connsiteX21" fmla="*/ 3207224 w 4458269"/>
                <a:gd name="connsiteY21" fmla="*/ 568656 h 1305635"/>
                <a:gd name="connsiteX22" fmla="*/ 3207224 w 4458269"/>
                <a:gd name="connsiteY22" fmla="*/ 618698 h 1305635"/>
                <a:gd name="connsiteX23" fmla="*/ 3070746 w 4458269"/>
                <a:gd name="connsiteY23" fmla="*/ 618698 h 1305635"/>
                <a:gd name="connsiteX24" fmla="*/ 3070746 w 4458269"/>
                <a:gd name="connsiteY24" fmla="*/ 645994 h 1305635"/>
                <a:gd name="connsiteX25" fmla="*/ 2984310 w 4458269"/>
                <a:gd name="connsiteY25" fmla="*/ 645994 h 1305635"/>
                <a:gd name="connsiteX26" fmla="*/ 2984310 w 4458269"/>
                <a:gd name="connsiteY26" fmla="*/ 645994 h 1305635"/>
                <a:gd name="connsiteX27" fmla="*/ 2984310 w 4458269"/>
                <a:gd name="connsiteY27" fmla="*/ 691486 h 1305635"/>
                <a:gd name="connsiteX28" fmla="*/ 2583976 w 4458269"/>
                <a:gd name="connsiteY28" fmla="*/ 691486 h 1305635"/>
                <a:gd name="connsiteX29" fmla="*/ 2492991 w 4458269"/>
                <a:gd name="connsiteY29" fmla="*/ 691486 h 1305635"/>
                <a:gd name="connsiteX30" fmla="*/ 2492991 w 4458269"/>
                <a:gd name="connsiteY30" fmla="*/ 741528 h 1305635"/>
                <a:gd name="connsiteX31" fmla="*/ 2342866 w 4458269"/>
                <a:gd name="connsiteY31" fmla="*/ 741528 h 1305635"/>
                <a:gd name="connsiteX32" fmla="*/ 2342866 w 4458269"/>
                <a:gd name="connsiteY32" fmla="*/ 741528 h 1305635"/>
                <a:gd name="connsiteX33" fmla="*/ 2342866 w 4458269"/>
                <a:gd name="connsiteY33" fmla="*/ 791570 h 1305635"/>
                <a:gd name="connsiteX34" fmla="*/ 2256430 w 4458269"/>
                <a:gd name="connsiteY34" fmla="*/ 791570 h 1305635"/>
                <a:gd name="connsiteX35" fmla="*/ 2256430 w 4458269"/>
                <a:gd name="connsiteY35" fmla="*/ 796120 h 1305635"/>
                <a:gd name="connsiteX36" fmla="*/ 1846997 w 4458269"/>
                <a:gd name="connsiteY36" fmla="*/ 792707 h 1305635"/>
                <a:gd name="connsiteX37" fmla="*/ 1783307 w 4458269"/>
                <a:gd name="connsiteY37" fmla="*/ 789296 h 1305635"/>
                <a:gd name="connsiteX38" fmla="*/ 1783307 w 4458269"/>
                <a:gd name="connsiteY38" fmla="*/ 864358 h 1305635"/>
                <a:gd name="connsiteX39" fmla="*/ 1669576 w 4458269"/>
                <a:gd name="connsiteY39" fmla="*/ 864358 h 1305635"/>
                <a:gd name="connsiteX40" fmla="*/ 1669576 w 4458269"/>
                <a:gd name="connsiteY40" fmla="*/ 864358 h 1305635"/>
                <a:gd name="connsiteX41" fmla="*/ 1610436 w 4458269"/>
                <a:gd name="connsiteY41" fmla="*/ 864358 h 1305635"/>
                <a:gd name="connsiteX42" fmla="*/ 1610436 w 4458269"/>
                <a:gd name="connsiteY42" fmla="*/ 928047 h 1305635"/>
                <a:gd name="connsiteX43" fmla="*/ 1405719 w 4458269"/>
                <a:gd name="connsiteY43" fmla="*/ 928047 h 1305635"/>
                <a:gd name="connsiteX44" fmla="*/ 1405719 w 4458269"/>
                <a:gd name="connsiteY44" fmla="*/ 973540 h 1305635"/>
                <a:gd name="connsiteX45" fmla="*/ 1196454 w 4458269"/>
                <a:gd name="connsiteY45" fmla="*/ 973540 h 1305635"/>
                <a:gd name="connsiteX46" fmla="*/ 1087272 w 4458269"/>
                <a:gd name="connsiteY46" fmla="*/ 973540 h 1305635"/>
                <a:gd name="connsiteX47" fmla="*/ 1087272 w 4458269"/>
                <a:gd name="connsiteY47" fmla="*/ 1032680 h 1305635"/>
                <a:gd name="connsiteX48" fmla="*/ 1000836 w 4458269"/>
                <a:gd name="connsiteY48" fmla="*/ 1032680 h 1305635"/>
                <a:gd name="connsiteX49" fmla="*/ 1000836 w 4458269"/>
                <a:gd name="connsiteY49" fmla="*/ 1082722 h 1305635"/>
                <a:gd name="connsiteX50" fmla="*/ 873457 w 4458269"/>
                <a:gd name="connsiteY50" fmla="*/ 1082722 h 1305635"/>
                <a:gd name="connsiteX51" fmla="*/ 873457 w 4458269"/>
                <a:gd name="connsiteY51" fmla="*/ 1128215 h 1305635"/>
                <a:gd name="connsiteX52" fmla="*/ 659642 w 4458269"/>
                <a:gd name="connsiteY52" fmla="*/ 1128215 h 1305635"/>
                <a:gd name="connsiteX53" fmla="*/ 659642 w 4458269"/>
                <a:gd name="connsiteY53" fmla="*/ 1128215 h 1305635"/>
                <a:gd name="connsiteX54" fmla="*/ 659642 w 4458269"/>
                <a:gd name="connsiteY54" fmla="*/ 1178256 h 1305635"/>
                <a:gd name="connsiteX55" fmla="*/ 373039 w 4458269"/>
                <a:gd name="connsiteY55" fmla="*/ 1161196 h 1305635"/>
                <a:gd name="connsiteX56" fmla="*/ 373039 w 4458269"/>
                <a:gd name="connsiteY56" fmla="*/ 1219200 h 1305635"/>
                <a:gd name="connsiteX57" fmla="*/ 213815 w 4458269"/>
                <a:gd name="connsiteY57" fmla="*/ 1219200 h 1305635"/>
                <a:gd name="connsiteX58" fmla="*/ 213815 w 4458269"/>
                <a:gd name="connsiteY58" fmla="*/ 1260143 h 1305635"/>
                <a:gd name="connsiteX59" fmla="*/ 104633 w 4458269"/>
                <a:gd name="connsiteY59" fmla="*/ 1260143 h 1305635"/>
                <a:gd name="connsiteX60" fmla="*/ 104633 w 4458269"/>
                <a:gd name="connsiteY60" fmla="*/ 1260143 h 1305635"/>
                <a:gd name="connsiteX61" fmla="*/ 104633 w 4458269"/>
                <a:gd name="connsiteY61" fmla="*/ 1305635 h 1305635"/>
                <a:gd name="connsiteX62" fmla="*/ 0 w 4458269"/>
                <a:gd name="connsiteY62" fmla="*/ 1305635 h 1305635"/>
                <a:gd name="connsiteX0" fmla="*/ 4458269 w 4458269"/>
                <a:gd name="connsiteY0" fmla="*/ 0 h 1305635"/>
                <a:gd name="connsiteX1" fmla="*/ 4394579 w 4458269"/>
                <a:gd name="connsiteY1" fmla="*/ 0 h 1305635"/>
                <a:gd name="connsiteX2" fmla="*/ 4394579 w 4458269"/>
                <a:gd name="connsiteY2" fmla="*/ 109182 h 1305635"/>
                <a:gd name="connsiteX3" fmla="*/ 4271749 w 4458269"/>
                <a:gd name="connsiteY3" fmla="*/ 109182 h 1305635"/>
                <a:gd name="connsiteX4" fmla="*/ 4271749 w 4458269"/>
                <a:gd name="connsiteY4" fmla="*/ 154674 h 1305635"/>
                <a:gd name="connsiteX5" fmla="*/ 4185313 w 4458269"/>
                <a:gd name="connsiteY5" fmla="*/ 154674 h 1305635"/>
                <a:gd name="connsiteX6" fmla="*/ 4185313 w 4458269"/>
                <a:gd name="connsiteY6" fmla="*/ 232012 h 1305635"/>
                <a:gd name="connsiteX7" fmla="*/ 4107976 w 4458269"/>
                <a:gd name="connsiteY7" fmla="*/ 232012 h 1305635"/>
                <a:gd name="connsiteX8" fmla="*/ 4107976 w 4458269"/>
                <a:gd name="connsiteY8" fmla="*/ 282053 h 1305635"/>
                <a:gd name="connsiteX9" fmla="*/ 4039737 w 4458269"/>
                <a:gd name="connsiteY9" fmla="*/ 282053 h 1305635"/>
                <a:gd name="connsiteX10" fmla="*/ 4039737 w 4458269"/>
                <a:gd name="connsiteY10" fmla="*/ 341194 h 1305635"/>
                <a:gd name="connsiteX11" fmla="*/ 3939654 w 4458269"/>
                <a:gd name="connsiteY11" fmla="*/ 341194 h 1305635"/>
                <a:gd name="connsiteX12" fmla="*/ 3939654 w 4458269"/>
                <a:gd name="connsiteY12" fmla="*/ 404883 h 1305635"/>
                <a:gd name="connsiteX13" fmla="*/ 3866866 w 4458269"/>
                <a:gd name="connsiteY13" fmla="*/ 404883 h 1305635"/>
                <a:gd name="connsiteX14" fmla="*/ 3866866 w 4458269"/>
                <a:gd name="connsiteY14" fmla="*/ 445826 h 1305635"/>
                <a:gd name="connsiteX15" fmla="*/ 3607558 w 4458269"/>
                <a:gd name="connsiteY15" fmla="*/ 445826 h 1305635"/>
                <a:gd name="connsiteX16" fmla="*/ 3607558 w 4458269"/>
                <a:gd name="connsiteY16" fmla="*/ 504967 h 1305635"/>
                <a:gd name="connsiteX17" fmla="*/ 3484728 w 4458269"/>
                <a:gd name="connsiteY17" fmla="*/ 504967 h 1305635"/>
                <a:gd name="connsiteX18" fmla="*/ 3484728 w 4458269"/>
                <a:gd name="connsiteY18" fmla="*/ 504967 h 1305635"/>
                <a:gd name="connsiteX19" fmla="*/ 3311857 w 4458269"/>
                <a:gd name="connsiteY19" fmla="*/ 504967 h 1305635"/>
                <a:gd name="connsiteX20" fmla="*/ 3311857 w 4458269"/>
                <a:gd name="connsiteY20" fmla="*/ 568656 h 1305635"/>
                <a:gd name="connsiteX21" fmla="*/ 3207224 w 4458269"/>
                <a:gd name="connsiteY21" fmla="*/ 568656 h 1305635"/>
                <a:gd name="connsiteX22" fmla="*/ 3207224 w 4458269"/>
                <a:gd name="connsiteY22" fmla="*/ 618698 h 1305635"/>
                <a:gd name="connsiteX23" fmla="*/ 3070746 w 4458269"/>
                <a:gd name="connsiteY23" fmla="*/ 618698 h 1305635"/>
                <a:gd name="connsiteX24" fmla="*/ 3070746 w 4458269"/>
                <a:gd name="connsiteY24" fmla="*/ 645994 h 1305635"/>
                <a:gd name="connsiteX25" fmla="*/ 2984310 w 4458269"/>
                <a:gd name="connsiteY25" fmla="*/ 645994 h 1305635"/>
                <a:gd name="connsiteX26" fmla="*/ 2984310 w 4458269"/>
                <a:gd name="connsiteY26" fmla="*/ 645994 h 1305635"/>
                <a:gd name="connsiteX27" fmla="*/ 2984310 w 4458269"/>
                <a:gd name="connsiteY27" fmla="*/ 691486 h 1305635"/>
                <a:gd name="connsiteX28" fmla="*/ 2583976 w 4458269"/>
                <a:gd name="connsiteY28" fmla="*/ 691486 h 1305635"/>
                <a:gd name="connsiteX29" fmla="*/ 2492991 w 4458269"/>
                <a:gd name="connsiteY29" fmla="*/ 691486 h 1305635"/>
                <a:gd name="connsiteX30" fmla="*/ 2492991 w 4458269"/>
                <a:gd name="connsiteY30" fmla="*/ 741528 h 1305635"/>
                <a:gd name="connsiteX31" fmla="*/ 2342866 w 4458269"/>
                <a:gd name="connsiteY31" fmla="*/ 741528 h 1305635"/>
                <a:gd name="connsiteX32" fmla="*/ 2342866 w 4458269"/>
                <a:gd name="connsiteY32" fmla="*/ 741528 h 1305635"/>
                <a:gd name="connsiteX33" fmla="*/ 2342866 w 4458269"/>
                <a:gd name="connsiteY33" fmla="*/ 791570 h 1305635"/>
                <a:gd name="connsiteX34" fmla="*/ 2256430 w 4458269"/>
                <a:gd name="connsiteY34" fmla="*/ 791570 h 1305635"/>
                <a:gd name="connsiteX35" fmla="*/ 2256430 w 4458269"/>
                <a:gd name="connsiteY35" fmla="*/ 796120 h 1305635"/>
                <a:gd name="connsiteX36" fmla="*/ 1846997 w 4458269"/>
                <a:gd name="connsiteY36" fmla="*/ 792707 h 1305635"/>
                <a:gd name="connsiteX37" fmla="*/ 1783307 w 4458269"/>
                <a:gd name="connsiteY37" fmla="*/ 789296 h 1305635"/>
                <a:gd name="connsiteX38" fmla="*/ 1783307 w 4458269"/>
                <a:gd name="connsiteY38" fmla="*/ 864358 h 1305635"/>
                <a:gd name="connsiteX39" fmla="*/ 1669576 w 4458269"/>
                <a:gd name="connsiteY39" fmla="*/ 864358 h 1305635"/>
                <a:gd name="connsiteX40" fmla="*/ 1669576 w 4458269"/>
                <a:gd name="connsiteY40" fmla="*/ 864358 h 1305635"/>
                <a:gd name="connsiteX41" fmla="*/ 1610436 w 4458269"/>
                <a:gd name="connsiteY41" fmla="*/ 864358 h 1305635"/>
                <a:gd name="connsiteX42" fmla="*/ 1610436 w 4458269"/>
                <a:gd name="connsiteY42" fmla="*/ 928047 h 1305635"/>
                <a:gd name="connsiteX43" fmla="*/ 1405719 w 4458269"/>
                <a:gd name="connsiteY43" fmla="*/ 928047 h 1305635"/>
                <a:gd name="connsiteX44" fmla="*/ 1405719 w 4458269"/>
                <a:gd name="connsiteY44" fmla="*/ 973540 h 1305635"/>
                <a:gd name="connsiteX45" fmla="*/ 1196454 w 4458269"/>
                <a:gd name="connsiteY45" fmla="*/ 973540 h 1305635"/>
                <a:gd name="connsiteX46" fmla="*/ 1087272 w 4458269"/>
                <a:gd name="connsiteY46" fmla="*/ 973540 h 1305635"/>
                <a:gd name="connsiteX47" fmla="*/ 1087272 w 4458269"/>
                <a:gd name="connsiteY47" fmla="*/ 1032680 h 1305635"/>
                <a:gd name="connsiteX48" fmla="*/ 1000836 w 4458269"/>
                <a:gd name="connsiteY48" fmla="*/ 1032680 h 1305635"/>
                <a:gd name="connsiteX49" fmla="*/ 1000836 w 4458269"/>
                <a:gd name="connsiteY49" fmla="*/ 1082722 h 1305635"/>
                <a:gd name="connsiteX50" fmla="*/ 873457 w 4458269"/>
                <a:gd name="connsiteY50" fmla="*/ 1082722 h 1305635"/>
                <a:gd name="connsiteX51" fmla="*/ 873457 w 4458269"/>
                <a:gd name="connsiteY51" fmla="*/ 1128215 h 1305635"/>
                <a:gd name="connsiteX52" fmla="*/ 659642 w 4458269"/>
                <a:gd name="connsiteY52" fmla="*/ 1128215 h 1305635"/>
                <a:gd name="connsiteX53" fmla="*/ 659642 w 4458269"/>
                <a:gd name="connsiteY53" fmla="*/ 1128215 h 1305635"/>
                <a:gd name="connsiteX54" fmla="*/ 656230 w 4458269"/>
                <a:gd name="connsiteY54" fmla="*/ 1150960 h 1305635"/>
                <a:gd name="connsiteX55" fmla="*/ 373039 w 4458269"/>
                <a:gd name="connsiteY55" fmla="*/ 1161196 h 1305635"/>
                <a:gd name="connsiteX56" fmla="*/ 373039 w 4458269"/>
                <a:gd name="connsiteY56" fmla="*/ 1219200 h 1305635"/>
                <a:gd name="connsiteX57" fmla="*/ 213815 w 4458269"/>
                <a:gd name="connsiteY57" fmla="*/ 1219200 h 1305635"/>
                <a:gd name="connsiteX58" fmla="*/ 213815 w 4458269"/>
                <a:gd name="connsiteY58" fmla="*/ 1260143 h 1305635"/>
                <a:gd name="connsiteX59" fmla="*/ 104633 w 4458269"/>
                <a:gd name="connsiteY59" fmla="*/ 1260143 h 1305635"/>
                <a:gd name="connsiteX60" fmla="*/ 104633 w 4458269"/>
                <a:gd name="connsiteY60" fmla="*/ 1260143 h 1305635"/>
                <a:gd name="connsiteX61" fmla="*/ 104633 w 4458269"/>
                <a:gd name="connsiteY61" fmla="*/ 1305635 h 1305635"/>
                <a:gd name="connsiteX62" fmla="*/ 0 w 4458269"/>
                <a:gd name="connsiteY62" fmla="*/ 1305635 h 1305635"/>
                <a:gd name="connsiteX0" fmla="*/ 4458269 w 4458269"/>
                <a:gd name="connsiteY0" fmla="*/ 0 h 1305635"/>
                <a:gd name="connsiteX1" fmla="*/ 4394579 w 4458269"/>
                <a:gd name="connsiteY1" fmla="*/ 0 h 1305635"/>
                <a:gd name="connsiteX2" fmla="*/ 4394579 w 4458269"/>
                <a:gd name="connsiteY2" fmla="*/ 109182 h 1305635"/>
                <a:gd name="connsiteX3" fmla="*/ 4271749 w 4458269"/>
                <a:gd name="connsiteY3" fmla="*/ 109182 h 1305635"/>
                <a:gd name="connsiteX4" fmla="*/ 4271749 w 4458269"/>
                <a:gd name="connsiteY4" fmla="*/ 154674 h 1305635"/>
                <a:gd name="connsiteX5" fmla="*/ 4185313 w 4458269"/>
                <a:gd name="connsiteY5" fmla="*/ 154674 h 1305635"/>
                <a:gd name="connsiteX6" fmla="*/ 4185313 w 4458269"/>
                <a:gd name="connsiteY6" fmla="*/ 232012 h 1305635"/>
                <a:gd name="connsiteX7" fmla="*/ 4107976 w 4458269"/>
                <a:gd name="connsiteY7" fmla="*/ 232012 h 1305635"/>
                <a:gd name="connsiteX8" fmla="*/ 4107976 w 4458269"/>
                <a:gd name="connsiteY8" fmla="*/ 282053 h 1305635"/>
                <a:gd name="connsiteX9" fmla="*/ 4039737 w 4458269"/>
                <a:gd name="connsiteY9" fmla="*/ 282053 h 1305635"/>
                <a:gd name="connsiteX10" fmla="*/ 4039737 w 4458269"/>
                <a:gd name="connsiteY10" fmla="*/ 341194 h 1305635"/>
                <a:gd name="connsiteX11" fmla="*/ 3939654 w 4458269"/>
                <a:gd name="connsiteY11" fmla="*/ 341194 h 1305635"/>
                <a:gd name="connsiteX12" fmla="*/ 3939654 w 4458269"/>
                <a:gd name="connsiteY12" fmla="*/ 404883 h 1305635"/>
                <a:gd name="connsiteX13" fmla="*/ 3866866 w 4458269"/>
                <a:gd name="connsiteY13" fmla="*/ 404883 h 1305635"/>
                <a:gd name="connsiteX14" fmla="*/ 3866866 w 4458269"/>
                <a:gd name="connsiteY14" fmla="*/ 445826 h 1305635"/>
                <a:gd name="connsiteX15" fmla="*/ 3607558 w 4458269"/>
                <a:gd name="connsiteY15" fmla="*/ 445826 h 1305635"/>
                <a:gd name="connsiteX16" fmla="*/ 3607558 w 4458269"/>
                <a:gd name="connsiteY16" fmla="*/ 504967 h 1305635"/>
                <a:gd name="connsiteX17" fmla="*/ 3484728 w 4458269"/>
                <a:gd name="connsiteY17" fmla="*/ 504967 h 1305635"/>
                <a:gd name="connsiteX18" fmla="*/ 3484728 w 4458269"/>
                <a:gd name="connsiteY18" fmla="*/ 504967 h 1305635"/>
                <a:gd name="connsiteX19" fmla="*/ 3311857 w 4458269"/>
                <a:gd name="connsiteY19" fmla="*/ 504967 h 1305635"/>
                <a:gd name="connsiteX20" fmla="*/ 3311857 w 4458269"/>
                <a:gd name="connsiteY20" fmla="*/ 568656 h 1305635"/>
                <a:gd name="connsiteX21" fmla="*/ 3207224 w 4458269"/>
                <a:gd name="connsiteY21" fmla="*/ 568656 h 1305635"/>
                <a:gd name="connsiteX22" fmla="*/ 3207224 w 4458269"/>
                <a:gd name="connsiteY22" fmla="*/ 618698 h 1305635"/>
                <a:gd name="connsiteX23" fmla="*/ 3070746 w 4458269"/>
                <a:gd name="connsiteY23" fmla="*/ 618698 h 1305635"/>
                <a:gd name="connsiteX24" fmla="*/ 3070746 w 4458269"/>
                <a:gd name="connsiteY24" fmla="*/ 645994 h 1305635"/>
                <a:gd name="connsiteX25" fmla="*/ 2984310 w 4458269"/>
                <a:gd name="connsiteY25" fmla="*/ 645994 h 1305635"/>
                <a:gd name="connsiteX26" fmla="*/ 2984310 w 4458269"/>
                <a:gd name="connsiteY26" fmla="*/ 645994 h 1305635"/>
                <a:gd name="connsiteX27" fmla="*/ 2984310 w 4458269"/>
                <a:gd name="connsiteY27" fmla="*/ 691486 h 1305635"/>
                <a:gd name="connsiteX28" fmla="*/ 2583976 w 4458269"/>
                <a:gd name="connsiteY28" fmla="*/ 691486 h 1305635"/>
                <a:gd name="connsiteX29" fmla="*/ 2492991 w 4458269"/>
                <a:gd name="connsiteY29" fmla="*/ 691486 h 1305635"/>
                <a:gd name="connsiteX30" fmla="*/ 2492991 w 4458269"/>
                <a:gd name="connsiteY30" fmla="*/ 741528 h 1305635"/>
                <a:gd name="connsiteX31" fmla="*/ 2342866 w 4458269"/>
                <a:gd name="connsiteY31" fmla="*/ 741528 h 1305635"/>
                <a:gd name="connsiteX32" fmla="*/ 2342866 w 4458269"/>
                <a:gd name="connsiteY32" fmla="*/ 741528 h 1305635"/>
                <a:gd name="connsiteX33" fmla="*/ 2342866 w 4458269"/>
                <a:gd name="connsiteY33" fmla="*/ 791570 h 1305635"/>
                <a:gd name="connsiteX34" fmla="*/ 2256430 w 4458269"/>
                <a:gd name="connsiteY34" fmla="*/ 791570 h 1305635"/>
                <a:gd name="connsiteX35" fmla="*/ 2256430 w 4458269"/>
                <a:gd name="connsiteY35" fmla="*/ 796120 h 1305635"/>
                <a:gd name="connsiteX36" fmla="*/ 1846997 w 4458269"/>
                <a:gd name="connsiteY36" fmla="*/ 792707 h 1305635"/>
                <a:gd name="connsiteX37" fmla="*/ 1783307 w 4458269"/>
                <a:gd name="connsiteY37" fmla="*/ 789296 h 1305635"/>
                <a:gd name="connsiteX38" fmla="*/ 1783307 w 4458269"/>
                <a:gd name="connsiteY38" fmla="*/ 864358 h 1305635"/>
                <a:gd name="connsiteX39" fmla="*/ 1669576 w 4458269"/>
                <a:gd name="connsiteY39" fmla="*/ 864358 h 1305635"/>
                <a:gd name="connsiteX40" fmla="*/ 1669576 w 4458269"/>
                <a:gd name="connsiteY40" fmla="*/ 864358 h 1305635"/>
                <a:gd name="connsiteX41" fmla="*/ 1610436 w 4458269"/>
                <a:gd name="connsiteY41" fmla="*/ 864358 h 1305635"/>
                <a:gd name="connsiteX42" fmla="*/ 1610436 w 4458269"/>
                <a:gd name="connsiteY42" fmla="*/ 928047 h 1305635"/>
                <a:gd name="connsiteX43" fmla="*/ 1405719 w 4458269"/>
                <a:gd name="connsiteY43" fmla="*/ 928047 h 1305635"/>
                <a:gd name="connsiteX44" fmla="*/ 1405719 w 4458269"/>
                <a:gd name="connsiteY44" fmla="*/ 973540 h 1305635"/>
                <a:gd name="connsiteX45" fmla="*/ 1196454 w 4458269"/>
                <a:gd name="connsiteY45" fmla="*/ 973540 h 1305635"/>
                <a:gd name="connsiteX46" fmla="*/ 1087272 w 4458269"/>
                <a:gd name="connsiteY46" fmla="*/ 973540 h 1305635"/>
                <a:gd name="connsiteX47" fmla="*/ 1087272 w 4458269"/>
                <a:gd name="connsiteY47" fmla="*/ 1032680 h 1305635"/>
                <a:gd name="connsiteX48" fmla="*/ 1000836 w 4458269"/>
                <a:gd name="connsiteY48" fmla="*/ 1032680 h 1305635"/>
                <a:gd name="connsiteX49" fmla="*/ 1000836 w 4458269"/>
                <a:gd name="connsiteY49" fmla="*/ 1082722 h 1305635"/>
                <a:gd name="connsiteX50" fmla="*/ 873457 w 4458269"/>
                <a:gd name="connsiteY50" fmla="*/ 1082722 h 1305635"/>
                <a:gd name="connsiteX51" fmla="*/ 873457 w 4458269"/>
                <a:gd name="connsiteY51" fmla="*/ 1128215 h 1305635"/>
                <a:gd name="connsiteX52" fmla="*/ 659642 w 4458269"/>
                <a:gd name="connsiteY52" fmla="*/ 1128215 h 1305635"/>
                <a:gd name="connsiteX53" fmla="*/ 659642 w 4458269"/>
                <a:gd name="connsiteY53" fmla="*/ 1128215 h 1305635"/>
                <a:gd name="connsiteX54" fmla="*/ 656230 w 4458269"/>
                <a:gd name="connsiteY54" fmla="*/ 1150960 h 1305635"/>
                <a:gd name="connsiteX55" fmla="*/ 442433 w 4458269"/>
                <a:gd name="connsiteY55" fmla="*/ 1151232 h 1305635"/>
                <a:gd name="connsiteX56" fmla="*/ 373039 w 4458269"/>
                <a:gd name="connsiteY56" fmla="*/ 1161196 h 1305635"/>
                <a:gd name="connsiteX57" fmla="*/ 373039 w 4458269"/>
                <a:gd name="connsiteY57" fmla="*/ 1219200 h 1305635"/>
                <a:gd name="connsiteX58" fmla="*/ 213815 w 4458269"/>
                <a:gd name="connsiteY58" fmla="*/ 1219200 h 1305635"/>
                <a:gd name="connsiteX59" fmla="*/ 213815 w 4458269"/>
                <a:gd name="connsiteY59" fmla="*/ 1260143 h 1305635"/>
                <a:gd name="connsiteX60" fmla="*/ 104633 w 4458269"/>
                <a:gd name="connsiteY60" fmla="*/ 1260143 h 1305635"/>
                <a:gd name="connsiteX61" fmla="*/ 104633 w 4458269"/>
                <a:gd name="connsiteY61" fmla="*/ 1260143 h 1305635"/>
                <a:gd name="connsiteX62" fmla="*/ 104633 w 4458269"/>
                <a:gd name="connsiteY62" fmla="*/ 1305635 h 1305635"/>
                <a:gd name="connsiteX63" fmla="*/ 0 w 4458269"/>
                <a:gd name="connsiteY63" fmla="*/ 1305635 h 1305635"/>
                <a:gd name="connsiteX0" fmla="*/ 4458269 w 4458269"/>
                <a:gd name="connsiteY0" fmla="*/ 0 h 1305635"/>
                <a:gd name="connsiteX1" fmla="*/ 4394579 w 4458269"/>
                <a:gd name="connsiteY1" fmla="*/ 0 h 1305635"/>
                <a:gd name="connsiteX2" fmla="*/ 4394579 w 4458269"/>
                <a:gd name="connsiteY2" fmla="*/ 109182 h 1305635"/>
                <a:gd name="connsiteX3" fmla="*/ 4271749 w 4458269"/>
                <a:gd name="connsiteY3" fmla="*/ 109182 h 1305635"/>
                <a:gd name="connsiteX4" fmla="*/ 4271749 w 4458269"/>
                <a:gd name="connsiteY4" fmla="*/ 154674 h 1305635"/>
                <a:gd name="connsiteX5" fmla="*/ 4185313 w 4458269"/>
                <a:gd name="connsiteY5" fmla="*/ 154674 h 1305635"/>
                <a:gd name="connsiteX6" fmla="*/ 4185313 w 4458269"/>
                <a:gd name="connsiteY6" fmla="*/ 232012 h 1305635"/>
                <a:gd name="connsiteX7" fmla="*/ 4107976 w 4458269"/>
                <a:gd name="connsiteY7" fmla="*/ 232012 h 1305635"/>
                <a:gd name="connsiteX8" fmla="*/ 4107976 w 4458269"/>
                <a:gd name="connsiteY8" fmla="*/ 282053 h 1305635"/>
                <a:gd name="connsiteX9" fmla="*/ 4039737 w 4458269"/>
                <a:gd name="connsiteY9" fmla="*/ 282053 h 1305635"/>
                <a:gd name="connsiteX10" fmla="*/ 4039737 w 4458269"/>
                <a:gd name="connsiteY10" fmla="*/ 341194 h 1305635"/>
                <a:gd name="connsiteX11" fmla="*/ 3939654 w 4458269"/>
                <a:gd name="connsiteY11" fmla="*/ 341194 h 1305635"/>
                <a:gd name="connsiteX12" fmla="*/ 3939654 w 4458269"/>
                <a:gd name="connsiteY12" fmla="*/ 404883 h 1305635"/>
                <a:gd name="connsiteX13" fmla="*/ 3866866 w 4458269"/>
                <a:gd name="connsiteY13" fmla="*/ 404883 h 1305635"/>
                <a:gd name="connsiteX14" fmla="*/ 3866866 w 4458269"/>
                <a:gd name="connsiteY14" fmla="*/ 445826 h 1305635"/>
                <a:gd name="connsiteX15" fmla="*/ 3607558 w 4458269"/>
                <a:gd name="connsiteY15" fmla="*/ 445826 h 1305635"/>
                <a:gd name="connsiteX16" fmla="*/ 3607558 w 4458269"/>
                <a:gd name="connsiteY16" fmla="*/ 504967 h 1305635"/>
                <a:gd name="connsiteX17" fmla="*/ 3484728 w 4458269"/>
                <a:gd name="connsiteY17" fmla="*/ 504967 h 1305635"/>
                <a:gd name="connsiteX18" fmla="*/ 3484728 w 4458269"/>
                <a:gd name="connsiteY18" fmla="*/ 504967 h 1305635"/>
                <a:gd name="connsiteX19" fmla="*/ 3311857 w 4458269"/>
                <a:gd name="connsiteY19" fmla="*/ 504967 h 1305635"/>
                <a:gd name="connsiteX20" fmla="*/ 3311857 w 4458269"/>
                <a:gd name="connsiteY20" fmla="*/ 568656 h 1305635"/>
                <a:gd name="connsiteX21" fmla="*/ 3207224 w 4458269"/>
                <a:gd name="connsiteY21" fmla="*/ 568656 h 1305635"/>
                <a:gd name="connsiteX22" fmla="*/ 3207224 w 4458269"/>
                <a:gd name="connsiteY22" fmla="*/ 618698 h 1305635"/>
                <a:gd name="connsiteX23" fmla="*/ 3070746 w 4458269"/>
                <a:gd name="connsiteY23" fmla="*/ 618698 h 1305635"/>
                <a:gd name="connsiteX24" fmla="*/ 3070746 w 4458269"/>
                <a:gd name="connsiteY24" fmla="*/ 645994 h 1305635"/>
                <a:gd name="connsiteX25" fmla="*/ 2984310 w 4458269"/>
                <a:gd name="connsiteY25" fmla="*/ 645994 h 1305635"/>
                <a:gd name="connsiteX26" fmla="*/ 2984310 w 4458269"/>
                <a:gd name="connsiteY26" fmla="*/ 645994 h 1305635"/>
                <a:gd name="connsiteX27" fmla="*/ 2984310 w 4458269"/>
                <a:gd name="connsiteY27" fmla="*/ 691486 h 1305635"/>
                <a:gd name="connsiteX28" fmla="*/ 2583976 w 4458269"/>
                <a:gd name="connsiteY28" fmla="*/ 691486 h 1305635"/>
                <a:gd name="connsiteX29" fmla="*/ 2492991 w 4458269"/>
                <a:gd name="connsiteY29" fmla="*/ 691486 h 1305635"/>
                <a:gd name="connsiteX30" fmla="*/ 2492991 w 4458269"/>
                <a:gd name="connsiteY30" fmla="*/ 741528 h 1305635"/>
                <a:gd name="connsiteX31" fmla="*/ 2342866 w 4458269"/>
                <a:gd name="connsiteY31" fmla="*/ 741528 h 1305635"/>
                <a:gd name="connsiteX32" fmla="*/ 2342866 w 4458269"/>
                <a:gd name="connsiteY32" fmla="*/ 741528 h 1305635"/>
                <a:gd name="connsiteX33" fmla="*/ 2342866 w 4458269"/>
                <a:gd name="connsiteY33" fmla="*/ 791570 h 1305635"/>
                <a:gd name="connsiteX34" fmla="*/ 2256430 w 4458269"/>
                <a:gd name="connsiteY34" fmla="*/ 791570 h 1305635"/>
                <a:gd name="connsiteX35" fmla="*/ 2256430 w 4458269"/>
                <a:gd name="connsiteY35" fmla="*/ 796120 h 1305635"/>
                <a:gd name="connsiteX36" fmla="*/ 1846997 w 4458269"/>
                <a:gd name="connsiteY36" fmla="*/ 792707 h 1305635"/>
                <a:gd name="connsiteX37" fmla="*/ 1783307 w 4458269"/>
                <a:gd name="connsiteY37" fmla="*/ 789296 h 1305635"/>
                <a:gd name="connsiteX38" fmla="*/ 1783307 w 4458269"/>
                <a:gd name="connsiteY38" fmla="*/ 864358 h 1305635"/>
                <a:gd name="connsiteX39" fmla="*/ 1669576 w 4458269"/>
                <a:gd name="connsiteY39" fmla="*/ 864358 h 1305635"/>
                <a:gd name="connsiteX40" fmla="*/ 1669576 w 4458269"/>
                <a:gd name="connsiteY40" fmla="*/ 864358 h 1305635"/>
                <a:gd name="connsiteX41" fmla="*/ 1610436 w 4458269"/>
                <a:gd name="connsiteY41" fmla="*/ 864358 h 1305635"/>
                <a:gd name="connsiteX42" fmla="*/ 1610436 w 4458269"/>
                <a:gd name="connsiteY42" fmla="*/ 928047 h 1305635"/>
                <a:gd name="connsiteX43" fmla="*/ 1405719 w 4458269"/>
                <a:gd name="connsiteY43" fmla="*/ 928047 h 1305635"/>
                <a:gd name="connsiteX44" fmla="*/ 1405719 w 4458269"/>
                <a:gd name="connsiteY44" fmla="*/ 973540 h 1305635"/>
                <a:gd name="connsiteX45" fmla="*/ 1196454 w 4458269"/>
                <a:gd name="connsiteY45" fmla="*/ 973540 h 1305635"/>
                <a:gd name="connsiteX46" fmla="*/ 1087272 w 4458269"/>
                <a:gd name="connsiteY46" fmla="*/ 973540 h 1305635"/>
                <a:gd name="connsiteX47" fmla="*/ 1087272 w 4458269"/>
                <a:gd name="connsiteY47" fmla="*/ 1032680 h 1305635"/>
                <a:gd name="connsiteX48" fmla="*/ 1000836 w 4458269"/>
                <a:gd name="connsiteY48" fmla="*/ 1032680 h 1305635"/>
                <a:gd name="connsiteX49" fmla="*/ 1000836 w 4458269"/>
                <a:gd name="connsiteY49" fmla="*/ 1082722 h 1305635"/>
                <a:gd name="connsiteX50" fmla="*/ 873457 w 4458269"/>
                <a:gd name="connsiteY50" fmla="*/ 1082722 h 1305635"/>
                <a:gd name="connsiteX51" fmla="*/ 873457 w 4458269"/>
                <a:gd name="connsiteY51" fmla="*/ 1128215 h 1305635"/>
                <a:gd name="connsiteX52" fmla="*/ 659642 w 4458269"/>
                <a:gd name="connsiteY52" fmla="*/ 1128215 h 1305635"/>
                <a:gd name="connsiteX53" fmla="*/ 659642 w 4458269"/>
                <a:gd name="connsiteY53" fmla="*/ 1128215 h 1305635"/>
                <a:gd name="connsiteX54" fmla="*/ 656230 w 4458269"/>
                <a:gd name="connsiteY54" fmla="*/ 1150960 h 1305635"/>
                <a:gd name="connsiteX55" fmla="*/ 442433 w 4458269"/>
                <a:gd name="connsiteY55" fmla="*/ 1151232 h 1305635"/>
                <a:gd name="connsiteX56" fmla="*/ 373039 w 4458269"/>
                <a:gd name="connsiteY56" fmla="*/ 1152261 h 1305635"/>
                <a:gd name="connsiteX57" fmla="*/ 373039 w 4458269"/>
                <a:gd name="connsiteY57" fmla="*/ 1219200 h 1305635"/>
                <a:gd name="connsiteX58" fmla="*/ 213815 w 4458269"/>
                <a:gd name="connsiteY58" fmla="*/ 1219200 h 1305635"/>
                <a:gd name="connsiteX59" fmla="*/ 213815 w 4458269"/>
                <a:gd name="connsiteY59" fmla="*/ 1260143 h 1305635"/>
                <a:gd name="connsiteX60" fmla="*/ 104633 w 4458269"/>
                <a:gd name="connsiteY60" fmla="*/ 1260143 h 1305635"/>
                <a:gd name="connsiteX61" fmla="*/ 104633 w 4458269"/>
                <a:gd name="connsiteY61" fmla="*/ 1260143 h 1305635"/>
                <a:gd name="connsiteX62" fmla="*/ 104633 w 4458269"/>
                <a:gd name="connsiteY62" fmla="*/ 1305635 h 1305635"/>
                <a:gd name="connsiteX63" fmla="*/ 0 w 4458269"/>
                <a:gd name="connsiteY63" fmla="*/ 1305635 h 1305635"/>
                <a:gd name="connsiteX0" fmla="*/ 4458269 w 4458269"/>
                <a:gd name="connsiteY0" fmla="*/ 0 h 1305635"/>
                <a:gd name="connsiteX1" fmla="*/ 4394579 w 4458269"/>
                <a:gd name="connsiteY1" fmla="*/ 0 h 1305635"/>
                <a:gd name="connsiteX2" fmla="*/ 4394579 w 4458269"/>
                <a:gd name="connsiteY2" fmla="*/ 109182 h 1305635"/>
                <a:gd name="connsiteX3" fmla="*/ 4271749 w 4458269"/>
                <a:gd name="connsiteY3" fmla="*/ 109182 h 1305635"/>
                <a:gd name="connsiteX4" fmla="*/ 4271749 w 4458269"/>
                <a:gd name="connsiteY4" fmla="*/ 154674 h 1305635"/>
                <a:gd name="connsiteX5" fmla="*/ 4185313 w 4458269"/>
                <a:gd name="connsiteY5" fmla="*/ 154674 h 1305635"/>
                <a:gd name="connsiteX6" fmla="*/ 4185313 w 4458269"/>
                <a:gd name="connsiteY6" fmla="*/ 232012 h 1305635"/>
                <a:gd name="connsiteX7" fmla="*/ 4107976 w 4458269"/>
                <a:gd name="connsiteY7" fmla="*/ 232012 h 1305635"/>
                <a:gd name="connsiteX8" fmla="*/ 4107976 w 4458269"/>
                <a:gd name="connsiteY8" fmla="*/ 282053 h 1305635"/>
                <a:gd name="connsiteX9" fmla="*/ 4039737 w 4458269"/>
                <a:gd name="connsiteY9" fmla="*/ 282053 h 1305635"/>
                <a:gd name="connsiteX10" fmla="*/ 4039737 w 4458269"/>
                <a:gd name="connsiteY10" fmla="*/ 341194 h 1305635"/>
                <a:gd name="connsiteX11" fmla="*/ 3939654 w 4458269"/>
                <a:gd name="connsiteY11" fmla="*/ 341194 h 1305635"/>
                <a:gd name="connsiteX12" fmla="*/ 3939654 w 4458269"/>
                <a:gd name="connsiteY12" fmla="*/ 404883 h 1305635"/>
                <a:gd name="connsiteX13" fmla="*/ 3866866 w 4458269"/>
                <a:gd name="connsiteY13" fmla="*/ 404883 h 1305635"/>
                <a:gd name="connsiteX14" fmla="*/ 3866866 w 4458269"/>
                <a:gd name="connsiteY14" fmla="*/ 445826 h 1305635"/>
                <a:gd name="connsiteX15" fmla="*/ 3607558 w 4458269"/>
                <a:gd name="connsiteY15" fmla="*/ 445826 h 1305635"/>
                <a:gd name="connsiteX16" fmla="*/ 3607558 w 4458269"/>
                <a:gd name="connsiteY16" fmla="*/ 504967 h 1305635"/>
                <a:gd name="connsiteX17" fmla="*/ 3484728 w 4458269"/>
                <a:gd name="connsiteY17" fmla="*/ 504967 h 1305635"/>
                <a:gd name="connsiteX18" fmla="*/ 3484728 w 4458269"/>
                <a:gd name="connsiteY18" fmla="*/ 504967 h 1305635"/>
                <a:gd name="connsiteX19" fmla="*/ 3311857 w 4458269"/>
                <a:gd name="connsiteY19" fmla="*/ 504967 h 1305635"/>
                <a:gd name="connsiteX20" fmla="*/ 3311857 w 4458269"/>
                <a:gd name="connsiteY20" fmla="*/ 568656 h 1305635"/>
                <a:gd name="connsiteX21" fmla="*/ 3207224 w 4458269"/>
                <a:gd name="connsiteY21" fmla="*/ 568656 h 1305635"/>
                <a:gd name="connsiteX22" fmla="*/ 3207224 w 4458269"/>
                <a:gd name="connsiteY22" fmla="*/ 618698 h 1305635"/>
                <a:gd name="connsiteX23" fmla="*/ 3070746 w 4458269"/>
                <a:gd name="connsiteY23" fmla="*/ 618698 h 1305635"/>
                <a:gd name="connsiteX24" fmla="*/ 3070746 w 4458269"/>
                <a:gd name="connsiteY24" fmla="*/ 645994 h 1305635"/>
                <a:gd name="connsiteX25" fmla="*/ 2984310 w 4458269"/>
                <a:gd name="connsiteY25" fmla="*/ 645994 h 1305635"/>
                <a:gd name="connsiteX26" fmla="*/ 2984310 w 4458269"/>
                <a:gd name="connsiteY26" fmla="*/ 645994 h 1305635"/>
                <a:gd name="connsiteX27" fmla="*/ 2984310 w 4458269"/>
                <a:gd name="connsiteY27" fmla="*/ 691486 h 1305635"/>
                <a:gd name="connsiteX28" fmla="*/ 2583976 w 4458269"/>
                <a:gd name="connsiteY28" fmla="*/ 691486 h 1305635"/>
                <a:gd name="connsiteX29" fmla="*/ 2492991 w 4458269"/>
                <a:gd name="connsiteY29" fmla="*/ 691486 h 1305635"/>
                <a:gd name="connsiteX30" fmla="*/ 2492991 w 4458269"/>
                <a:gd name="connsiteY30" fmla="*/ 741528 h 1305635"/>
                <a:gd name="connsiteX31" fmla="*/ 2342866 w 4458269"/>
                <a:gd name="connsiteY31" fmla="*/ 741528 h 1305635"/>
                <a:gd name="connsiteX32" fmla="*/ 2342866 w 4458269"/>
                <a:gd name="connsiteY32" fmla="*/ 741528 h 1305635"/>
                <a:gd name="connsiteX33" fmla="*/ 2342866 w 4458269"/>
                <a:gd name="connsiteY33" fmla="*/ 791570 h 1305635"/>
                <a:gd name="connsiteX34" fmla="*/ 2256430 w 4458269"/>
                <a:gd name="connsiteY34" fmla="*/ 791570 h 1305635"/>
                <a:gd name="connsiteX35" fmla="*/ 2256430 w 4458269"/>
                <a:gd name="connsiteY35" fmla="*/ 796120 h 1305635"/>
                <a:gd name="connsiteX36" fmla="*/ 1846997 w 4458269"/>
                <a:gd name="connsiteY36" fmla="*/ 792707 h 1305635"/>
                <a:gd name="connsiteX37" fmla="*/ 1783307 w 4458269"/>
                <a:gd name="connsiteY37" fmla="*/ 789296 h 1305635"/>
                <a:gd name="connsiteX38" fmla="*/ 1783307 w 4458269"/>
                <a:gd name="connsiteY38" fmla="*/ 864358 h 1305635"/>
                <a:gd name="connsiteX39" fmla="*/ 1669576 w 4458269"/>
                <a:gd name="connsiteY39" fmla="*/ 864358 h 1305635"/>
                <a:gd name="connsiteX40" fmla="*/ 1669576 w 4458269"/>
                <a:gd name="connsiteY40" fmla="*/ 864358 h 1305635"/>
                <a:gd name="connsiteX41" fmla="*/ 1610436 w 4458269"/>
                <a:gd name="connsiteY41" fmla="*/ 864358 h 1305635"/>
                <a:gd name="connsiteX42" fmla="*/ 1610436 w 4458269"/>
                <a:gd name="connsiteY42" fmla="*/ 928047 h 1305635"/>
                <a:gd name="connsiteX43" fmla="*/ 1405719 w 4458269"/>
                <a:gd name="connsiteY43" fmla="*/ 928047 h 1305635"/>
                <a:gd name="connsiteX44" fmla="*/ 1405719 w 4458269"/>
                <a:gd name="connsiteY44" fmla="*/ 973540 h 1305635"/>
                <a:gd name="connsiteX45" fmla="*/ 1196454 w 4458269"/>
                <a:gd name="connsiteY45" fmla="*/ 973540 h 1305635"/>
                <a:gd name="connsiteX46" fmla="*/ 1087272 w 4458269"/>
                <a:gd name="connsiteY46" fmla="*/ 973540 h 1305635"/>
                <a:gd name="connsiteX47" fmla="*/ 1087272 w 4458269"/>
                <a:gd name="connsiteY47" fmla="*/ 1032680 h 1305635"/>
                <a:gd name="connsiteX48" fmla="*/ 1000836 w 4458269"/>
                <a:gd name="connsiteY48" fmla="*/ 1032680 h 1305635"/>
                <a:gd name="connsiteX49" fmla="*/ 1000836 w 4458269"/>
                <a:gd name="connsiteY49" fmla="*/ 1082722 h 1305635"/>
                <a:gd name="connsiteX50" fmla="*/ 873457 w 4458269"/>
                <a:gd name="connsiteY50" fmla="*/ 1082722 h 1305635"/>
                <a:gd name="connsiteX51" fmla="*/ 873457 w 4458269"/>
                <a:gd name="connsiteY51" fmla="*/ 1128215 h 1305635"/>
                <a:gd name="connsiteX52" fmla="*/ 659642 w 4458269"/>
                <a:gd name="connsiteY52" fmla="*/ 1128215 h 1305635"/>
                <a:gd name="connsiteX53" fmla="*/ 659642 w 4458269"/>
                <a:gd name="connsiteY53" fmla="*/ 1128215 h 1305635"/>
                <a:gd name="connsiteX54" fmla="*/ 507305 w 4458269"/>
                <a:gd name="connsiteY54" fmla="*/ 1127132 h 1305635"/>
                <a:gd name="connsiteX55" fmla="*/ 442433 w 4458269"/>
                <a:gd name="connsiteY55" fmla="*/ 1151232 h 1305635"/>
                <a:gd name="connsiteX56" fmla="*/ 373039 w 4458269"/>
                <a:gd name="connsiteY56" fmla="*/ 1152261 h 1305635"/>
                <a:gd name="connsiteX57" fmla="*/ 373039 w 4458269"/>
                <a:gd name="connsiteY57" fmla="*/ 1219200 h 1305635"/>
                <a:gd name="connsiteX58" fmla="*/ 213815 w 4458269"/>
                <a:gd name="connsiteY58" fmla="*/ 1219200 h 1305635"/>
                <a:gd name="connsiteX59" fmla="*/ 213815 w 4458269"/>
                <a:gd name="connsiteY59" fmla="*/ 1260143 h 1305635"/>
                <a:gd name="connsiteX60" fmla="*/ 104633 w 4458269"/>
                <a:gd name="connsiteY60" fmla="*/ 1260143 h 1305635"/>
                <a:gd name="connsiteX61" fmla="*/ 104633 w 4458269"/>
                <a:gd name="connsiteY61" fmla="*/ 1260143 h 1305635"/>
                <a:gd name="connsiteX62" fmla="*/ 104633 w 4458269"/>
                <a:gd name="connsiteY62" fmla="*/ 1305635 h 1305635"/>
                <a:gd name="connsiteX63" fmla="*/ 0 w 4458269"/>
                <a:gd name="connsiteY63" fmla="*/ 1305635 h 1305635"/>
                <a:gd name="connsiteX0" fmla="*/ 4458269 w 4458269"/>
                <a:gd name="connsiteY0" fmla="*/ 0 h 1305635"/>
                <a:gd name="connsiteX1" fmla="*/ 4394579 w 4458269"/>
                <a:gd name="connsiteY1" fmla="*/ 0 h 1305635"/>
                <a:gd name="connsiteX2" fmla="*/ 4394579 w 4458269"/>
                <a:gd name="connsiteY2" fmla="*/ 109182 h 1305635"/>
                <a:gd name="connsiteX3" fmla="*/ 4271749 w 4458269"/>
                <a:gd name="connsiteY3" fmla="*/ 109182 h 1305635"/>
                <a:gd name="connsiteX4" fmla="*/ 4271749 w 4458269"/>
                <a:gd name="connsiteY4" fmla="*/ 154674 h 1305635"/>
                <a:gd name="connsiteX5" fmla="*/ 4185313 w 4458269"/>
                <a:gd name="connsiteY5" fmla="*/ 154674 h 1305635"/>
                <a:gd name="connsiteX6" fmla="*/ 4185313 w 4458269"/>
                <a:gd name="connsiteY6" fmla="*/ 232012 h 1305635"/>
                <a:gd name="connsiteX7" fmla="*/ 4107976 w 4458269"/>
                <a:gd name="connsiteY7" fmla="*/ 232012 h 1305635"/>
                <a:gd name="connsiteX8" fmla="*/ 4107976 w 4458269"/>
                <a:gd name="connsiteY8" fmla="*/ 282053 h 1305635"/>
                <a:gd name="connsiteX9" fmla="*/ 4039737 w 4458269"/>
                <a:gd name="connsiteY9" fmla="*/ 282053 h 1305635"/>
                <a:gd name="connsiteX10" fmla="*/ 4039737 w 4458269"/>
                <a:gd name="connsiteY10" fmla="*/ 341194 h 1305635"/>
                <a:gd name="connsiteX11" fmla="*/ 3939654 w 4458269"/>
                <a:gd name="connsiteY11" fmla="*/ 341194 h 1305635"/>
                <a:gd name="connsiteX12" fmla="*/ 3939654 w 4458269"/>
                <a:gd name="connsiteY12" fmla="*/ 404883 h 1305635"/>
                <a:gd name="connsiteX13" fmla="*/ 3866866 w 4458269"/>
                <a:gd name="connsiteY13" fmla="*/ 404883 h 1305635"/>
                <a:gd name="connsiteX14" fmla="*/ 3866866 w 4458269"/>
                <a:gd name="connsiteY14" fmla="*/ 445826 h 1305635"/>
                <a:gd name="connsiteX15" fmla="*/ 3607558 w 4458269"/>
                <a:gd name="connsiteY15" fmla="*/ 445826 h 1305635"/>
                <a:gd name="connsiteX16" fmla="*/ 3607558 w 4458269"/>
                <a:gd name="connsiteY16" fmla="*/ 504967 h 1305635"/>
                <a:gd name="connsiteX17" fmla="*/ 3484728 w 4458269"/>
                <a:gd name="connsiteY17" fmla="*/ 504967 h 1305635"/>
                <a:gd name="connsiteX18" fmla="*/ 3484728 w 4458269"/>
                <a:gd name="connsiteY18" fmla="*/ 504967 h 1305635"/>
                <a:gd name="connsiteX19" fmla="*/ 3311857 w 4458269"/>
                <a:gd name="connsiteY19" fmla="*/ 504967 h 1305635"/>
                <a:gd name="connsiteX20" fmla="*/ 3311857 w 4458269"/>
                <a:gd name="connsiteY20" fmla="*/ 568656 h 1305635"/>
                <a:gd name="connsiteX21" fmla="*/ 3207224 w 4458269"/>
                <a:gd name="connsiteY21" fmla="*/ 568656 h 1305635"/>
                <a:gd name="connsiteX22" fmla="*/ 3207224 w 4458269"/>
                <a:gd name="connsiteY22" fmla="*/ 618698 h 1305635"/>
                <a:gd name="connsiteX23" fmla="*/ 3070746 w 4458269"/>
                <a:gd name="connsiteY23" fmla="*/ 618698 h 1305635"/>
                <a:gd name="connsiteX24" fmla="*/ 3070746 w 4458269"/>
                <a:gd name="connsiteY24" fmla="*/ 645994 h 1305635"/>
                <a:gd name="connsiteX25" fmla="*/ 2984310 w 4458269"/>
                <a:gd name="connsiteY25" fmla="*/ 645994 h 1305635"/>
                <a:gd name="connsiteX26" fmla="*/ 2984310 w 4458269"/>
                <a:gd name="connsiteY26" fmla="*/ 645994 h 1305635"/>
                <a:gd name="connsiteX27" fmla="*/ 2984310 w 4458269"/>
                <a:gd name="connsiteY27" fmla="*/ 691486 h 1305635"/>
                <a:gd name="connsiteX28" fmla="*/ 2583976 w 4458269"/>
                <a:gd name="connsiteY28" fmla="*/ 691486 h 1305635"/>
                <a:gd name="connsiteX29" fmla="*/ 2492991 w 4458269"/>
                <a:gd name="connsiteY29" fmla="*/ 691486 h 1305635"/>
                <a:gd name="connsiteX30" fmla="*/ 2492991 w 4458269"/>
                <a:gd name="connsiteY30" fmla="*/ 741528 h 1305635"/>
                <a:gd name="connsiteX31" fmla="*/ 2342866 w 4458269"/>
                <a:gd name="connsiteY31" fmla="*/ 741528 h 1305635"/>
                <a:gd name="connsiteX32" fmla="*/ 2342866 w 4458269"/>
                <a:gd name="connsiteY32" fmla="*/ 741528 h 1305635"/>
                <a:gd name="connsiteX33" fmla="*/ 2342866 w 4458269"/>
                <a:gd name="connsiteY33" fmla="*/ 791570 h 1305635"/>
                <a:gd name="connsiteX34" fmla="*/ 2256430 w 4458269"/>
                <a:gd name="connsiteY34" fmla="*/ 791570 h 1305635"/>
                <a:gd name="connsiteX35" fmla="*/ 2256430 w 4458269"/>
                <a:gd name="connsiteY35" fmla="*/ 796120 h 1305635"/>
                <a:gd name="connsiteX36" fmla="*/ 1846997 w 4458269"/>
                <a:gd name="connsiteY36" fmla="*/ 792707 h 1305635"/>
                <a:gd name="connsiteX37" fmla="*/ 1783307 w 4458269"/>
                <a:gd name="connsiteY37" fmla="*/ 789296 h 1305635"/>
                <a:gd name="connsiteX38" fmla="*/ 1783307 w 4458269"/>
                <a:gd name="connsiteY38" fmla="*/ 864358 h 1305635"/>
                <a:gd name="connsiteX39" fmla="*/ 1669576 w 4458269"/>
                <a:gd name="connsiteY39" fmla="*/ 864358 h 1305635"/>
                <a:gd name="connsiteX40" fmla="*/ 1669576 w 4458269"/>
                <a:gd name="connsiteY40" fmla="*/ 864358 h 1305635"/>
                <a:gd name="connsiteX41" fmla="*/ 1610436 w 4458269"/>
                <a:gd name="connsiteY41" fmla="*/ 864358 h 1305635"/>
                <a:gd name="connsiteX42" fmla="*/ 1610436 w 4458269"/>
                <a:gd name="connsiteY42" fmla="*/ 928047 h 1305635"/>
                <a:gd name="connsiteX43" fmla="*/ 1405719 w 4458269"/>
                <a:gd name="connsiteY43" fmla="*/ 928047 h 1305635"/>
                <a:gd name="connsiteX44" fmla="*/ 1405719 w 4458269"/>
                <a:gd name="connsiteY44" fmla="*/ 973540 h 1305635"/>
                <a:gd name="connsiteX45" fmla="*/ 1196454 w 4458269"/>
                <a:gd name="connsiteY45" fmla="*/ 973540 h 1305635"/>
                <a:gd name="connsiteX46" fmla="*/ 1087272 w 4458269"/>
                <a:gd name="connsiteY46" fmla="*/ 973540 h 1305635"/>
                <a:gd name="connsiteX47" fmla="*/ 1087272 w 4458269"/>
                <a:gd name="connsiteY47" fmla="*/ 1032680 h 1305635"/>
                <a:gd name="connsiteX48" fmla="*/ 1000836 w 4458269"/>
                <a:gd name="connsiteY48" fmla="*/ 1032680 h 1305635"/>
                <a:gd name="connsiteX49" fmla="*/ 1000836 w 4458269"/>
                <a:gd name="connsiteY49" fmla="*/ 1082722 h 1305635"/>
                <a:gd name="connsiteX50" fmla="*/ 873457 w 4458269"/>
                <a:gd name="connsiteY50" fmla="*/ 1082722 h 1305635"/>
                <a:gd name="connsiteX51" fmla="*/ 873457 w 4458269"/>
                <a:gd name="connsiteY51" fmla="*/ 1128215 h 1305635"/>
                <a:gd name="connsiteX52" fmla="*/ 659642 w 4458269"/>
                <a:gd name="connsiteY52" fmla="*/ 1128215 h 1305635"/>
                <a:gd name="connsiteX53" fmla="*/ 659642 w 4458269"/>
                <a:gd name="connsiteY53" fmla="*/ 1128215 h 1305635"/>
                <a:gd name="connsiteX54" fmla="*/ 510284 w 4458269"/>
                <a:gd name="connsiteY54" fmla="*/ 1115218 h 1305635"/>
                <a:gd name="connsiteX55" fmla="*/ 442433 w 4458269"/>
                <a:gd name="connsiteY55" fmla="*/ 1151232 h 1305635"/>
                <a:gd name="connsiteX56" fmla="*/ 373039 w 4458269"/>
                <a:gd name="connsiteY56" fmla="*/ 1152261 h 1305635"/>
                <a:gd name="connsiteX57" fmla="*/ 373039 w 4458269"/>
                <a:gd name="connsiteY57" fmla="*/ 1219200 h 1305635"/>
                <a:gd name="connsiteX58" fmla="*/ 213815 w 4458269"/>
                <a:gd name="connsiteY58" fmla="*/ 1219200 h 1305635"/>
                <a:gd name="connsiteX59" fmla="*/ 213815 w 4458269"/>
                <a:gd name="connsiteY59" fmla="*/ 1260143 h 1305635"/>
                <a:gd name="connsiteX60" fmla="*/ 104633 w 4458269"/>
                <a:gd name="connsiteY60" fmla="*/ 1260143 h 1305635"/>
                <a:gd name="connsiteX61" fmla="*/ 104633 w 4458269"/>
                <a:gd name="connsiteY61" fmla="*/ 1260143 h 1305635"/>
                <a:gd name="connsiteX62" fmla="*/ 104633 w 4458269"/>
                <a:gd name="connsiteY62" fmla="*/ 1305635 h 1305635"/>
                <a:gd name="connsiteX63" fmla="*/ 0 w 4458269"/>
                <a:gd name="connsiteY63" fmla="*/ 1305635 h 1305635"/>
                <a:gd name="connsiteX0" fmla="*/ 4458269 w 4458269"/>
                <a:gd name="connsiteY0" fmla="*/ 0 h 1305635"/>
                <a:gd name="connsiteX1" fmla="*/ 4394579 w 4458269"/>
                <a:gd name="connsiteY1" fmla="*/ 0 h 1305635"/>
                <a:gd name="connsiteX2" fmla="*/ 4394579 w 4458269"/>
                <a:gd name="connsiteY2" fmla="*/ 109182 h 1305635"/>
                <a:gd name="connsiteX3" fmla="*/ 4271749 w 4458269"/>
                <a:gd name="connsiteY3" fmla="*/ 109182 h 1305635"/>
                <a:gd name="connsiteX4" fmla="*/ 4271749 w 4458269"/>
                <a:gd name="connsiteY4" fmla="*/ 154674 h 1305635"/>
                <a:gd name="connsiteX5" fmla="*/ 4185313 w 4458269"/>
                <a:gd name="connsiteY5" fmla="*/ 154674 h 1305635"/>
                <a:gd name="connsiteX6" fmla="*/ 4185313 w 4458269"/>
                <a:gd name="connsiteY6" fmla="*/ 232012 h 1305635"/>
                <a:gd name="connsiteX7" fmla="*/ 4107976 w 4458269"/>
                <a:gd name="connsiteY7" fmla="*/ 232012 h 1305635"/>
                <a:gd name="connsiteX8" fmla="*/ 4107976 w 4458269"/>
                <a:gd name="connsiteY8" fmla="*/ 282053 h 1305635"/>
                <a:gd name="connsiteX9" fmla="*/ 4039737 w 4458269"/>
                <a:gd name="connsiteY9" fmla="*/ 282053 h 1305635"/>
                <a:gd name="connsiteX10" fmla="*/ 4039737 w 4458269"/>
                <a:gd name="connsiteY10" fmla="*/ 341194 h 1305635"/>
                <a:gd name="connsiteX11" fmla="*/ 3939654 w 4458269"/>
                <a:gd name="connsiteY11" fmla="*/ 341194 h 1305635"/>
                <a:gd name="connsiteX12" fmla="*/ 3939654 w 4458269"/>
                <a:gd name="connsiteY12" fmla="*/ 404883 h 1305635"/>
                <a:gd name="connsiteX13" fmla="*/ 3866866 w 4458269"/>
                <a:gd name="connsiteY13" fmla="*/ 404883 h 1305635"/>
                <a:gd name="connsiteX14" fmla="*/ 3866866 w 4458269"/>
                <a:gd name="connsiteY14" fmla="*/ 445826 h 1305635"/>
                <a:gd name="connsiteX15" fmla="*/ 3607558 w 4458269"/>
                <a:gd name="connsiteY15" fmla="*/ 445826 h 1305635"/>
                <a:gd name="connsiteX16" fmla="*/ 3607558 w 4458269"/>
                <a:gd name="connsiteY16" fmla="*/ 504967 h 1305635"/>
                <a:gd name="connsiteX17" fmla="*/ 3484728 w 4458269"/>
                <a:gd name="connsiteY17" fmla="*/ 504967 h 1305635"/>
                <a:gd name="connsiteX18" fmla="*/ 3484728 w 4458269"/>
                <a:gd name="connsiteY18" fmla="*/ 504967 h 1305635"/>
                <a:gd name="connsiteX19" fmla="*/ 3311857 w 4458269"/>
                <a:gd name="connsiteY19" fmla="*/ 504967 h 1305635"/>
                <a:gd name="connsiteX20" fmla="*/ 3311857 w 4458269"/>
                <a:gd name="connsiteY20" fmla="*/ 568656 h 1305635"/>
                <a:gd name="connsiteX21" fmla="*/ 3207224 w 4458269"/>
                <a:gd name="connsiteY21" fmla="*/ 568656 h 1305635"/>
                <a:gd name="connsiteX22" fmla="*/ 3207224 w 4458269"/>
                <a:gd name="connsiteY22" fmla="*/ 618698 h 1305635"/>
                <a:gd name="connsiteX23" fmla="*/ 3070746 w 4458269"/>
                <a:gd name="connsiteY23" fmla="*/ 618698 h 1305635"/>
                <a:gd name="connsiteX24" fmla="*/ 3070746 w 4458269"/>
                <a:gd name="connsiteY24" fmla="*/ 645994 h 1305635"/>
                <a:gd name="connsiteX25" fmla="*/ 2984310 w 4458269"/>
                <a:gd name="connsiteY25" fmla="*/ 645994 h 1305635"/>
                <a:gd name="connsiteX26" fmla="*/ 2984310 w 4458269"/>
                <a:gd name="connsiteY26" fmla="*/ 645994 h 1305635"/>
                <a:gd name="connsiteX27" fmla="*/ 2984310 w 4458269"/>
                <a:gd name="connsiteY27" fmla="*/ 691486 h 1305635"/>
                <a:gd name="connsiteX28" fmla="*/ 2583976 w 4458269"/>
                <a:gd name="connsiteY28" fmla="*/ 691486 h 1305635"/>
                <a:gd name="connsiteX29" fmla="*/ 2492991 w 4458269"/>
                <a:gd name="connsiteY29" fmla="*/ 691486 h 1305635"/>
                <a:gd name="connsiteX30" fmla="*/ 2492991 w 4458269"/>
                <a:gd name="connsiteY30" fmla="*/ 741528 h 1305635"/>
                <a:gd name="connsiteX31" fmla="*/ 2342866 w 4458269"/>
                <a:gd name="connsiteY31" fmla="*/ 741528 h 1305635"/>
                <a:gd name="connsiteX32" fmla="*/ 2342866 w 4458269"/>
                <a:gd name="connsiteY32" fmla="*/ 741528 h 1305635"/>
                <a:gd name="connsiteX33" fmla="*/ 2342866 w 4458269"/>
                <a:gd name="connsiteY33" fmla="*/ 791570 h 1305635"/>
                <a:gd name="connsiteX34" fmla="*/ 2256430 w 4458269"/>
                <a:gd name="connsiteY34" fmla="*/ 791570 h 1305635"/>
                <a:gd name="connsiteX35" fmla="*/ 2256430 w 4458269"/>
                <a:gd name="connsiteY35" fmla="*/ 796120 h 1305635"/>
                <a:gd name="connsiteX36" fmla="*/ 1846997 w 4458269"/>
                <a:gd name="connsiteY36" fmla="*/ 792707 h 1305635"/>
                <a:gd name="connsiteX37" fmla="*/ 1783307 w 4458269"/>
                <a:gd name="connsiteY37" fmla="*/ 789296 h 1305635"/>
                <a:gd name="connsiteX38" fmla="*/ 1783307 w 4458269"/>
                <a:gd name="connsiteY38" fmla="*/ 864358 h 1305635"/>
                <a:gd name="connsiteX39" fmla="*/ 1669576 w 4458269"/>
                <a:gd name="connsiteY39" fmla="*/ 864358 h 1305635"/>
                <a:gd name="connsiteX40" fmla="*/ 1669576 w 4458269"/>
                <a:gd name="connsiteY40" fmla="*/ 864358 h 1305635"/>
                <a:gd name="connsiteX41" fmla="*/ 1610436 w 4458269"/>
                <a:gd name="connsiteY41" fmla="*/ 864358 h 1305635"/>
                <a:gd name="connsiteX42" fmla="*/ 1610436 w 4458269"/>
                <a:gd name="connsiteY42" fmla="*/ 928047 h 1305635"/>
                <a:gd name="connsiteX43" fmla="*/ 1405719 w 4458269"/>
                <a:gd name="connsiteY43" fmla="*/ 928047 h 1305635"/>
                <a:gd name="connsiteX44" fmla="*/ 1405719 w 4458269"/>
                <a:gd name="connsiteY44" fmla="*/ 973540 h 1305635"/>
                <a:gd name="connsiteX45" fmla="*/ 1196454 w 4458269"/>
                <a:gd name="connsiteY45" fmla="*/ 973540 h 1305635"/>
                <a:gd name="connsiteX46" fmla="*/ 1087272 w 4458269"/>
                <a:gd name="connsiteY46" fmla="*/ 973540 h 1305635"/>
                <a:gd name="connsiteX47" fmla="*/ 1087272 w 4458269"/>
                <a:gd name="connsiteY47" fmla="*/ 1032680 h 1305635"/>
                <a:gd name="connsiteX48" fmla="*/ 1000836 w 4458269"/>
                <a:gd name="connsiteY48" fmla="*/ 1032680 h 1305635"/>
                <a:gd name="connsiteX49" fmla="*/ 1000836 w 4458269"/>
                <a:gd name="connsiteY49" fmla="*/ 1082722 h 1305635"/>
                <a:gd name="connsiteX50" fmla="*/ 873457 w 4458269"/>
                <a:gd name="connsiteY50" fmla="*/ 1082722 h 1305635"/>
                <a:gd name="connsiteX51" fmla="*/ 873457 w 4458269"/>
                <a:gd name="connsiteY51" fmla="*/ 1128215 h 1305635"/>
                <a:gd name="connsiteX52" fmla="*/ 659642 w 4458269"/>
                <a:gd name="connsiteY52" fmla="*/ 1128215 h 1305635"/>
                <a:gd name="connsiteX53" fmla="*/ 659642 w 4458269"/>
                <a:gd name="connsiteY53" fmla="*/ 1128215 h 1305635"/>
                <a:gd name="connsiteX54" fmla="*/ 510284 w 4458269"/>
                <a:gd name="connsiteY54" fmla="*/ 1121175 h 1305635"/>
                <a:gd name="connsiteX55" fmla="*/ 442433 w 4458269"/>
                <a:gd name="connsiteY55" fmla="*/ 1151232 h 1305635"/>
                <a:gd name="connsiteX56" fmla="*/ 373039 w 4458269"/>
                <a:gd name="connsiteY56" fmla="*/ 1152261 h 1305635"/>
                <a:gd name="connsiteX57" fmla="*/ 373039 w 4458269"/>
                <a:gd name="connsiteY57" fmla="*/ 1219200 h 1305635"/>
                <a:gd name="connsiteX58" fmla="*/ 213815 w 4458269"/>
                <a:gd name="connsiteY58" fmla="*/ 1219200 h 1305635"/>
                <a:gd name="connsiteX59" fmla="*/ 213815 w 4458269"/>
                <a:gd name="connsiteY59" fmla="*/ 1260143 h 1305635"/>
                <a:gd name="connsiteX60" fmla="*/ 104633 w 4458269"/>
                <a:gd name="connsiteY60" fmla="*/ 1260143 h 1305635"/>
                <a:gd name="connsiteX61" fmla="*/ 104633 w 4458269"/>
                <a:gd name="connsiteY61" fmla="*/ 1260143 h 1305635"/>
                <a:gd name="connsiteX62" fmla="*/ 104633 w 4458269"/>
                <a:gd name="connsiteY62" fmla="*/ 1305635 h 1305635"/>
                <a:gd name="connsiteX63" fmla="*/ 0 w 4458269"/>
                <a:gd name="connsiteY63" fmla="*/ 1305635 h 1305635"/>
                <a:gd name="connsiteX0" fmla="*/ 4458269 w 4458269"/>
                <a:gd name="connsiteY0" fmla="*/ 0 h 1305635"/>
                <a:gd name="connsiteX1" fmla="*/ 4394579 w 4458269"/>
                <a:gd name="connsiteY1" fmla="*/ 0 h 1305635"/>
                <a:gd name="connsiteX2" fmla="*/ 4394579 w 4458269"/>
                <a:gd name="connsiteY2" fmla="*/ 109182 h 1305635"/>
                <a:gd name="connsiteX3" fmla="*/ 4271749 w 4458269"/>
                <a:gd name="connsiteY3" fmla="*/ 109182 h 1305635"/>
                <a:gd name="connsiteX4" fmla="*/ 4271749 w 4458269"/>
                <a:gd name="connsiteY4" fmla="*/ 154674 h 1305635"/>
                <a:gd name="connsiteX5" fmla="*/ 4185313 w 4458269"/>
                <a:gd name="connsiteY5" fmla="*/ 154674 h 1305635"/>
                <a:gd name="connsiteX6" fmla="*/ 4185313 w 4458269"/>
                <a:gd name="connsiteY6" fmla="*/ 232012 h 1305635"/>
                <a:gd name="connsiteX7" fmla="*/ 4107976 w 4458269"/>
                <a:gd name="connsiteY7" fmla="*/ 232012 h 1305635"/>
                <a:gd name="connsiteX8" fmla="*/ 4107976 w 4458269"/>
                <a:gd name="connsiteY8" fmla="*/ 282053 h 1305635"/>
                <a:gd name="connsiteX9" fmla="*/ 4039737 w 4458269"/>
                <a:gd name="connsiteY9" fmla="*/ 282053 h 1305635"/>
                <a:gd name="connsiteX10" fmla="*/ 4039737 w 4458269"/>
                <a:gd name="connsiteY10" fmla="*/ 341194 h 1305635"/>
                <a:gd name="connsiteX11" fmla="*/ 3939654 w 4458269"/>
                <a:gd name="connsiteY11" fmla="*/ 341194 h 1305635"/>
                <a:gd name="connsiteX12" fmla="*/ 3939654 w 4458269"/>
                <a:gd name="connsiteY12" fmla="*/ 404883 h 1305635"/>
                <a:gd name="connsiteX13" fmla="*/ 3866866 w 4458269"/>
                <a:gd name="connsiteY13" fmla="*/ 404883 h 1305635"/>
                <a:gd name="connsiteX14" fmla="*/ 3866866 w 4458269"/>
                <a:gd name="connsiteY14" fmla="*/ 445826 h 1305635"/>
                <a:gd name="connsiteX15" fmla="*/ 3607558 w 4458269"/>
                <a:gd name="connsiteY15" fmla="*/ 445826 h 1305635"/>
                <a:gd name="connsiteX16" fmla="*/ 3607558 w 4458269"/>
                <a:gd name="connsiteY16" fmla="*/ 504967 h 1305635"/>
                <a:gd name="connsiteX17" fmla="*/ 3484728 w 4458269"/>
                <a:gd name="connsiteY17" fmla="*/ 504967 h 1305635"/>
                <a:gd name="connsiteX18" fmla="*/ 3484728 w 4458269"/>
                <a:gd name="connsiteY18" fmla="*/ 504967 h 1305635"/>
                <a:gd name="connsiteX19" fmla="*/ 3311857 w 4458269"/>
                <a:gd name="connsiteY19" fmla="*/ 504967 h 1305635"/>
                <a:gd name="connsiteX20" fmla="*/ 3311857 w 4458269"/>
                <a:gd name="connsiteY20" fmla="*/ 568656 h 1305635"/>
                <a:gd name="connsiteX21" fmla="*/ 3207224 w 4458269"/>
                <a:gd name="connsiteY21" fmla="*/ 568656 h 1305635"/>
                <a:gd name="connsiteX22" fmla="*/ 3207224 w 4458269"/>
                <a:gd name="connsiteY22" fmla="*/ 618698 h 1305635"/>
                <a:gd name="connsiteX23" fmla="*/ 3070746 w 4458269"/>
                <a:gd name="connsiteY23" fmla="*/ 618698 h 1305635"/>
                <a:gd name="connsiteX24" fmla="*/ 3070746 w 4458269"/>
                <a:gd name="connsiteY24" fmla="*/ 645994 h 1305635"/>
                <a:gd name="connsiteX25" fmla="*/ 2984310 w 4458269"/>
                <a:gd name="connsiteY25" fmla="*/ 645994 h 1305635"/>
                <a:gd name="connsiteX26" fmla="*/ 2984310 w 4458269"/>
                <a:gd name="connsiteY26" fmla="*/ 645994 h 1305635"/>
                <a:gd name="connsiteX27" fmla="*/ 2984310 w 4458269"/>
                <a:gd name="connsiteY27" fmla="*/ 691486 h 1305635"/>
                <a:gd name="connsiteX28" fmla="*/ 2583976 w 4458269"/>
                <a:gd name="connsiteY28" fmla="*/ 691486 h 1305635"/>
                <a:gd name="connsiteX29" fmla="*/ 2492991 w 4458269"/>
                <a:gd name="connsiteY29" fmla="*/ 691486 h 1305635"/>
                <a:gd name="connsiteX30" fmla="*/ 2492991 w 4458269"/>
                <a:gd name="connsiteY30" fmla="*/ 741528 h 1305635"/>
                <a:gd name="connsiteX31" fmla="*/ 2342866 w 4458269"/>
                <a:gd name="connsiteY31" fmla="*/ 741528 h 1305635"/>
                <a:gd name="connsiteX32" fmla="*/ 2342866 w 4458269"/>
                <a:gd name="connsiteY32" fmla="*/ 741528 h 1305635"/>
                <a:gd name="connsiteX33" fmla="*/ 2342866 w 4458269"/>
                <a:gd name="connsiteY33" fmla="*/ 791570 h 1305635"/>
                <a:gd name="connsiteX34" fmla="*/ 2256430 w 4458269"/>
                <a:gd name="connsiteY34" fmla="*/ 791570 h 1305635"/>
                <a:gd name="connsiteX35" fmla="*/ 2256430 w 4458269"/>
                <a:gd name="connsiteY35" fmla="*/ 796120 h 1305635"/>
                <a:gd name="connsiteX36" fmla="*/ 1846997 w 4458269"/>
                <a:gd name="connsiteY36" fmla="*/ 792707 h 1305635"/>
                <a:gd name="connsiteX37" fmla="*/ 1783307 w 4458269"/>
                <a:gd name="connsiteY37" fmla="*/ 789296 h 1305635"/>
                <a:gd name="connsiteX38" fmla="*/ 1783307 w 4458269"/>
                <a:gd name="connsiteY38" fmla="*/ 864358 h 1305635"/>
                <a:gd name="connsiteX39" fmla="*/ 1669576 w 4458269"/>
                <a:gd name="connsiteY39" fmla="*/ 864358 h 1305635"/>
                <a:gd name="connsiteX40" fmla="*/ 1669576 w 4458269"/>
                <a:gd name="connsiteY40" fmla="*/ 864358 h 1305635"/>
                <a:gd name="connsiteX41" fmla="*/ 1610436 w 4458269"/>
                <a:gd name="connsiteY41" fmla="*/ 864358 h 1305635"/>
                <a:gd name="connsiteX42" fmla="*/ 1610436 w 4458269"/>
                <a:gd name="connsiteY42" fmla="*/ 928047 h 1305635"/>
                <a:gd name="connsiteX43" fmla="*/ 1405719 w 4458269"/>
                <a:gd name="connsiteY43" fmla="*/ 928047 h 1305635"/>
                <a:gd name="connsiteX44" fmla="*/ 1405719 w 4458269"/>
                <a:gd name="connsiteY44" fmla="*/ 973540 h 1305635"/>
                <a:gd name="connsiteX45" fmla="*/ 1196454 w 4458269"/>
                <a:gd name="connsiteY45" fmla="*/ 973540 h 1305635"/>
                <a:gd name="connsiteX46" fmla="*/ 1087272 w 4458269"/>
                <a:gd name="connsiteY46" fmla="*/ 973540 h 1305635"/>
                <a:gd name="connsiteX47" fmla="*/ 1087272 w 4458269"/>
                <a:gd name="connsiteY47" fmla="*/ 1032680 h 1305635"/>
                <a:gd name="connsiteX48" fmla="*/ 1000836 w 4458269"/>
                <a:gd name="connsiteY48" fmla="*/ 1032680 h 1305635"/>
                <a:gd name="connsiteX49" fmla="*/ 1000836 w 4458269"/>
                <a:gd name="connsiteY49" fmla="*/ 1082722 h 1305635"/>
                <a:gd name="connsiteX50" fmla="*/ 873457 w 4458269"/>
                <a:gd name="connsiteY50" fmla="*/ 1082722 h 1305635"/>
                <a:gd name="connsiteX51" fmla="*/ 873457 w 4458269"/>
                <a:gd name="connsiteY51" fmla="*/ 1128215 h 1305635"/>
                <a:gd name="connsiteX52" fmla="*/ 659642 w 4458269"/>
                <a:gd name="connsiteY52" fmla="*/ 1128215 h 1305635"/>
                <a:gd name="connsiteX53" fmla="*/ 656664 w 4458269"/>
                <a:gd name="connsiteY53" fmla="*/ 1119280 h 1305635"/>
                <a:gd name="connsiteX54" fmla="*/ 510284 w 4458269"/>
                <a:gd name="connsiteY54" fmla="*/ 1121175 h 1305635"/>
                <a:gd name="connsiteX55" fmla="*/ 442433 w 4458269"/>
                <a:gd name="connsiteY55" fmla="*/ 1151232 h 1305635"/>
                <a:gd name="connsiteX56" fmla="*/ 373039 w 4458269"/>
                <a:gd name="connsiteY56" fmla="*/ 1152261 h 1305635"/>
                <a:gd name="connsiteX57" fmla="*/ 373039 w 4458269"/>
                <a:gd name="connsiteY57" fmla="*/ 1219200 h 1305635"/>
                <a:gd name="connsiteX58" fmla="*/ 213815 w 4458269"/>
                <a:gd name="connsiteY58" fmla="*/ 1219200 h 1305635"/>
                <a:gd name="connsiteX59" fmla="*/ 213815 w 4458269"/>
                <a:gd name="connsiteY59" fmla="*/ 1260143 h 1305635"/>
                <a:gd name="connsiteX60" fmla="*/ 104633 w 4458269"/>
                <a:gd name="connsiteY60" fmla="*/ 1260143 h 1305635"/>
                <a:gd name="connsiteX61" fmla="*/ 104633 w 4458269"/>
                <a:gd name="connsiteY61" fmla="*/ 1260143 h 1305635"/>
                <a:gd name="connsiteX62" fmla="*/ 104633 w 4458269"/>
                <a:gd name="connsiteY62" fmla="*/ 1305635 h 1305635"/>
                <a:gd name="connsiteX63" fmla="*/ 0 w 4458269"/>
                <a:gd name="connsiteY63" fmla="*/ 1305635 h 1305635"/>
                <a:gd name="connsiteX0" fmla="*/ 4458269 w 4458269"/>
                <a:gd name="connsiteY0" fmla="*/ 0 h 1305635"/>
                <a:gd name="connsiteX1" fmla="*/ 4394579 w 4458269"/>
                <a:gd name="connsiteY1" fmla="*/ 0 h 1305635"/>
                <a:gd name="connsiteX2" fmla="*/ 4394579 w 4458269"/>
                <a:gd name="connsiteY2" fmla="*/ 109182 h 1305635"/>
                <a:gd name="connsiteX3" fmla="*/ 4271749 w 4458269"/>
                <a:gd name="connsiteY3" fmla="*/ 109182 h 1305635"/>
                <a:gd name="connsiteX4" fmla="*/ 4271749 w 4458269"/>
                <a:gd name="connsiteY4" fmla="*/ 154674 h 1305635"/>
                <a:gd name="connsiteX5" fmla="*/ 4185313 w 4458269"/>
                <a:gd name="connsiteY5" fmla="*/ 154674 h 1305635"/>
                <a:gd name="connsiteX6" fmla="*/ 4185313 w 4458269"/>
                <a:gd name="connsiteY6" fmla="*/ 232012 h 1305635"/>
                <a:gd name="connsiteX7" fmla="*/ 4107976 w 4458269"/>
                <a:gd name="connsiteY7" fmla="*/ 232012 h 1305635"/>
                <a:gd name="connsiteX8" fmla="*/ 4107976 w 4458269"/>
                <a:gd name="connsiteY8" fmla="*/ 282053 h 1305635"/>
                <a:gd name="connsiteX9" fmla="*/ 4039737 w 4458269"/>
                <a:gd name="connsiteY9" fmla="*/ 282053 h 1305635"/>
                <a:gd name="connsiteX10" fmla="*/ 4039737 w 4458269"/>
                <a:gd name="connsiteY10" fmla="*/ 341194 h 1305635"/>
                <a:gd name="connsiteX11" fmla="*/ 3939654 w 4458269"/>
                <a:gd name="connsiteY11" fmla="*/ 341194 h 1305635"/>
                <a:gd name="connsiteX12" fmla="*/ 3939654 w 4458269"/>
                <a:gd name="connsiteY12" fmla="*/ 404883 h 1305635"/>
                <a:gd name="connsiteX13" fmla="*/ 3866866 w 4458269"/>
                <a:gd name="connsiteY13" fmla="*/ 404883 h 1305635"/>
                <a:gd name="connsiteX14" fmla="*/ 3866866 w 4458269"/>
                <a:gd name="connsiteY14" fmla="*/ 445826 h 1305635"/>
                <a:gd name="connsiteX15" fmla="*/ 3607558 w 4458269"/>
                <a:gd name="connsiteY15" fmla="*/ 445826 h 1305635"/>
                <a:gd name="connsiteX16" fmla="*/ 3607558 w 4458269"/>
                <a:gd name="connsiteY16" fmla="*/ 504967 h 1305635"/>
                <a:gd name="connsiteX17" fmla="*/ 3484728 w 4458269"/>
                <a:gd name="connsiteY17" fmla="*/ 504967 h 1305635"/>
                <a:gd name="connsiteX18" fmla="*/ 3484728 w 4458269"/>
                <a:gd name="connsiteY18" fmla="*/ 504967 h 1305635"/>
                <a:gd name="connsiteX19" fmla="*/ 3311857 w 4458269"/>
                <a:gd name="connsiteY19" fmla="*/ 504967 h 1305635"/>
                <a:gd name="connsiteX20" fmla="*/ 3311857 w 4458269"/>
                <a:gd name="connsiteY20" fmla="*/ 568656 h 1305635"/>
                <a:gd name="connsiteX21" fmla="*/ 3207224 w 4458269"/>
                <a:gd name="connsiteY21" fmla="*/ 568656 h 1305635"/>
                <a:gd name="connsiteX22" fmla="*/ 3207224 w 4458269"/>
                <a:gd name="connsiteY22" fmla="*/ 618698 h 1305635"/>
                <a:gd name="connsiteX23" fmla="*/ 3070746 w 4458269"/>
                <a:gd name="connsiteY23" fmla="*/ 618698 h 1305635"/>
                <a:gd name="connsiteX24" fmla="*/ 3070746 w 4458269"/>
                <a:gd name="connsiteY24" fmla="*/ 645994 h 1305635"/>
                <a:gd name="connsiteX25" fmla="*/ 2984310 w 4458269"/>
                <a:gd name="connsiteY25" fmla="*/ 645994 h 1305635"/>
                <a:gd name="connsiteX26" fmla="*/ 2984310 w 4458269"/>
                <a:gd name="connsiteY26" fmla="*/ 645994 h 1305635"/>
                <a:gd name="connsiteX27" fmla="*/ 2984310 w 4458269"/>
                <a:gd name="connsiteY27" fmla="*/ 691486 h 1305635"/>
                <a:gd name="connsiteX28" fmla="*/ 2583976 w 4458269"/>
                <a:gd name="connsiteY28" fmla="*/ 691486 h 1305635"/>
                <a:gd name="connsiteX29" fmla="*/ 2492991 w 4458269"/>
                <a:gd name="connsiteY29" fmla="*/ 691486 h 1305635"/>
                <a:gd name="connsiteX30" fmla="*/ 2492991 w 4458269"/>
                <a:gd name="connsiteY30" fmla="*/ 741528 h 1305635"/>
                <a:gd name="connsiteX31" fmla="*/ 2342866 w 4458269"/>
                <a:gd name="connsiteY31" fmla="*/ 741528 h 1305635"/>
                <a:gd name="connsiteX32" fmla="*/ 2342866 w 4458269"/>
                <a:gd name="connsiteY32" fmla="*/ 741528 h 1305635"/>
                <a:gd name="connsiteX33" fmla="*/ 2342866 w 4458269"/>
                <a:gd name="connsiteY33" fmla="*/ 791570 h 1305635"/>
                <a:gd name="connsiteX34" fmla="*/ 2256430 w 4458269"/>
                <a:gd name="connsiteY34" fmla="*/ 791570 h 1305635"/>
                <a:gd name="connsiteX35" fmla="*/ 2256430 w 4458269"/>
                <a:gd name="connsiteY35" fmla="*/ 796120 h 1305635"/>
                <a:gd name="connsiteX36" fmla="*/ 1846997 w 4458269"/>
                <a:gd name="connsiteY36" fmla="*/ 792707 h 1305635"/>
                <a:gd name="connsiteX37" fmla="*/ 1783307 w 4458269"/>
                <a:gd name="connsiteY37" fmla="*/ 789296 h 1305635"/>
                <a:gd name="connsiteX38" fmla="*/ 1783307 w 4458269"/>
                <a:gd name="connsiteY38" fmla="*/ 864358 h 1305635"/>
                <a:gd name="connsiteX39" fmla="*/ 1669576 w 4458269"/>
                <a:gd name="connsiteY39" fmla="*/ 864358 h 1305635"/>
                <a:gd name="connsiteX40" fmla="*/ 1669576 w 4458269"/>
                <a:gd name="connsiteY40" fmla="*/ 864358 h 1305635"/>
                <a:gd name="connsiteX41" fmla="*/ 1610436 w 4458269"/>
                <a:gd name="connsiteY41" fmla="*/ 864358 h 1305635"/>
                <a:gd name="connsiteX42" fmla="*/ 1610436 w 4458269"/>
                <a:gd name="connsiteY42" fmla="*/ 928047 h 1305635"/>
                <a:gd name="connsiteX43" fmla="*/ 1405719 w 4458269"/>
                <a:gd name="connsiteY43" fmla="*/ 928047 h 1305635"/>
                <a:gd name="connsiteX44" fmla="*/ 1405719 w 4458269"/>
                <a:gd name="connsiteY44" fmla="*/ 973540 h 1305635"/>
                <a:gd name="connsiteX45" fmla="*/ 1196454 w 4458269"/>
                <a:gd name="connsiteY45" fmla="*/ 973540 h 1305635"/>
                <a:gd name="connsiteX46" fmla="*/ 1087272 w 4458269"/>
                <a:gd name="connsiteY46" fmla="*/ 973540 h 1305635"/>
                <a:gd name="connsiteX47" fmla="*/ 1087272 w 4458269"/>
                <a:gd name="connsiteY47" fmla="*/ 1032680 h 1305635"/>
                <a:gd name="connsiteX48" fmla="*/ 1000836 w 4458269"/>
                <a:gd name="connsiteY48" fmla="*/ 1032680 h 1305635"/>
                <a:gd name="connsiteX49" fmla="*/ 1000836 w 4458269"/>
                <a:gd name="connsiteY49" fmla="*/ 1082722 h 1305635"/>
                <a:gd name="connsiteX50" fmla="*/ 873457 w 4458269"/>
                <a:gd name="connsiteY50" fmla="*/ 1082722 h 1305635"/>
                <a:gd name="connsiteX51" fmla="*/ 873457 w 4458269"/>
                <a:gd name="connsiteY51" fmla="*/ 1128215 h 1305635"/>
                <a:gd name="connsiteX52" fmla="*/ 659642 w 4458269"/>
                <a:gd name="connsiteY52" fmla="*/ 1128215 h 1305635"/>
                <a:gd name="connsiteX53" fmla="*/ 656664 w 4458269"/>
                <a:gd name="connsiteY53" fmla="*/ 1119280 h 1305635"/>
                <a:gd name="connsiteX54" fmla="*/ 510284 w 4458269"/>
                <a:gd name="connsiteY54" fmla="*/ 1121175 h 1305635"/>
                <a:gd name="connsiteX55" fmla="*/ 472218 w 4458269"/>
                <a:gd name="connsiteY55" fmla="*/ 1133361 h 1305635"/>
                <a:gd name="connsiteX56" fmla="*/ 442433 w 4458269"/>
                <a:gd name="connsiteY56" fmla="*/ 1151232 h 1305635"/>
                <a:gd name="connsiteX57" fmla="*/ 373039 w 4458269"/>
                <a:gd name="connsiteY57" fmla="*/ 1152261 h 1305635"/>
                <a:gd name="connsiteX58" fmla="*/ 373039 w 4458269"/>
                <a:gd name="connsiteY58" fmla="*/ 1219200 h 1305635"/>
                <a:gd name="connsiteX59" fmla="*/ 213815 w 4458269"/>
                <a:gd name="connsiteY59" fmla="*/ 1219200 h 1305635"/>
                <a:gd name="connsiteX60" fmla="*/ 213815 w 4458269"/>
                <a:gd name="connsiteY60" fmla="*/ 1260143 h 1305635"/>
                <a:gd name="connsiteX61" fmla="*/ 104633 w 4458269"/>
                <a:gd name="connsiteY61" fmla="*/ 1260143 h 1305635"/>
                <a:gd name="connsiteX62" fmla="*/ 104633 w 4458269"/>
                <a:gd name="connsiteY62" fmla="*/ 1260143 h 1305635"/>
                <a:gd name="connsiteX63" fmla="*/ 104633 w 4458269"/>
                <a:gd name="connsiteY63" fmla="*/ 1305635 h 1305635"/>
                <a:gd name="connsiteX64" fmla="*/ 0 w 4458269"/>
                <a:gd name="connsiteY64" fmla="*/ 1305635 h 1305635"/>
                <a:gd name="connsiteX0" fmla="*/ 4458269 w 4458269"/>
                <a:gd name="connsiteY0" fmla="*/ 0 h 1305635"/>
                <a:gd name="connsiteX1" fmla="*/ 4394579 w 4458269"/>
                <a:gd name="connsiteY1" fmla="*/ 0 h 1305635"/>
                <a:gd name="connsiteX2" fmla="*/ 4394579 w 4458269"/>
                <a:gd name="connsiteY2" fmla="*/ 109182 h 1305635"/>
                <a:gd name="connsiteX3" fmla="*/ 4271749 w 4458269"/>
                <a:gd name="connsiteY3" fmla="*/ 109182 h 1305635"/>
                <a:gd name="connsiteX4" fmla="*/ 4271749 w 4458269"/>
                <a:gd name="connsiteY4" fmla="*/ 154674 h 1305635"/>
                <a:gd name="connsiteX5" fmla="*/ 4185313 w 4458269"/>
                <a:gd name="connsiteY5" fmla="*/ 154674 h 1305635"/>
                <a:gd name="connsiteX6" fmla="*/ 4185313 w 4458269"/>
                <a:gd name="connsiteY6" fmla="*/ 232012 h 1305635"/>
                <a:gd name="connsiteX7" fmla="*/ 4107976 w 4458269"/>
                <a:gd name="connsiteY7" fmla="*/ 232012 h 1305635"/>
                <a:gd name="connsiteX8" fmla="*/ 4107976 w 4458269"/>
                <a:gd name="connsiteY8" fmla="*/ 282053 h 1305635"/>
                <a:gd name="connsiteX9" fmla="*/ 4039737 w 4458269"/>
                <a:gd name="connsiteY9" fmla="*/ 282053 h 1305635"/>
                <a:gd name="connsiteX10" fmla="*/ 4039737 w 4458269"/>
                <a:gd name="connsiteY10" fmla="*/ 341194 h 1305635"/>
                <a:gd name="connsiteX11" fmla="*/ 3939654 w 4458269"/>
                <a:gd name="connsiteY11" fmla="*/ 341194 h 1305635"/>
                <a:gd name="connsiteX12" fmla="*/ 3939654 w 4458269"/>
                <a:gd name="connsiteY12" fmla="*/ 404883 h 1305635"/>
                <a:gd name="connsiteX13" fmla="*/ 3866866 w 4458269"/>
                <a:gd name="connsiteY13" fmla="*/ 404883 h 1305635"/>
                <a:gd name="connsiteX14" fmla="*/ 3866866 w 4458269"/>
                <a:gd name="connsiteY14" fmla="*/ 445826 h 1305635"/>
                <a:gd name="connsiteX15" fmla="*/ 3607558 w 4458269"/>
                <a:gd name="connsiteY15" fmla="*/ 445826 h 1305635"/>
                <a:gd name="connsiteX16" fmla="*/ 3607558 w 4458269"/>
                <a:gd name="connsiteY16" fmla="*/ 504967 h 1305635"/>
                <a:gd name="connsiteX17" fmla="*/ 3484728 w 4458269"/>
                <a:gd name="connsiteY17" fmla="*/ 504967 h 1305635"/>
                <a:gd name="connsiteX18" fmla="*/ 3484728 w 4458269"/>
                <a:gd name="connsiteY18" fmla="*/ 504967 h 1305635"/>
                <a:gd name="connsiteX19" fmla="*/ 3311857 w 4458269"/>
                <a:gd name="connsiteY19" fmla="*/ 504967 h 1305635"/>
                <a:gd name="connsiteX20" fmla="*/ 3311857 w 4458269"/>
                <a:gd name="connsiteY20" fmla="*/ 568656 h 1305635"/>
                <a:gd name="connsiteX21" fmla="*/ 3207224 w 4458269"/>
                <a:gd name="connsiteY21" fmla="*/ 568656 h 1305635"/>
                <a:gd name="connsiteX22" fmla="*/ 3207224 w 4458269"/>
                <a:gd name="connsiteY22" fmla="*/ 618698 h 1305635"/>
                <a:gd name="connsiteX23" fmla="*/ 3070746 w 4458269"/>
                <a:gd name="connsiteY23" fmla="*/ 618698 h 1305635"/>
                <a:gd name="connsiteX24" fmla="*/ 3070746 w 4458269"/>
                <a:gd name="connsiteY24" fmla="*/ 645994 h 1305635"/>
                <a:gd name="connsiteX25" fmla="*/ 2984310 w 4458269"/>
                <a:gd name="connsiteY25" fmla="*/ 645994 h 1305635"/>
                <a:gd name="connsiteX26" fmla="*/ 2984310 w 4458269"/>
                <a:gd name="connsiteY26" fmla="*/ 645994 h 1305635"/>
                <a:gd name="connsiteX27" fmla="*/ 2984310 w 4458269"/>
                <a:gd name="connsiteY27" fmla="*/ 691486 h 1305635"/>
                <a:gd name="connsiteX28" fmla="*/ 2583976 w 4458269"/>
                <a:gd name="connsiteY28" fmla="*/ 691486 h 1305635"/>
                <a:gd name="connsiteX29" fmla="*/ 2492991 w 4458269"/>
                <a:gd name="connsiteY29" fmla="*/ 691486 h 1305635"/>
                <a:gd name="connsiteX30" fmla="*/ 2492991 w 4458269"/>
                <a:gd name="connsiteY30" fmla="*/ 741528 h 1305635"/>
                <a:gd name="connsiteX31" fmla="*/ 2342866 w 4458269"/>
                <a:gd name="connsiteY31" fmla="*/ 741528 h 1305635"/>
                <a:gd name="connsiteX32" fmla="*/ 2342866 w 4458269"/>
                <a:gd name="connsiteY32" fmla="*/ 741528 h 1305635"/>
                <a:gd name="connsiteX33" fmla="*/ 2342866 w 4458269"/>
                <a:gd name="connsiteY33" fmla="*/ 791570 h 1305635"/>
                <a:gd name="connsiteX34" fmla="*/ 2256430 w 4458269"/>
                <a:gd name="connsiteY34" fmla="*/ 791570 h 1305635"/>
                <a:gd name="connsiteX35" fmla="*/ 2256430 w 4458269"/>
                <a:gd name="connsiteY35" fmla="*/ 796120 h 1305635"/>
                <a:gd name="connsiteX36" fmla="*/ 1846997 w 4458269"/>
                <a:gd name="connsiteY36" fmla="*/ 792707 h 1305635"/>
                <a:gd name="connsiteX37" fmla="*/ 1783307 w 4458269"/>
                <a:gd name="connsiteY37" fmla="*/ 789296 h 1305635"/>
                <a:gd name="connsiteX38" fmla="*/ 1783307 w 4458269"/>
                <a:gd name="connsiteY38" fmla="*/ 864358 h 1305635"/>
                <a:gd name="connsiteX39" fmla="*/ 1669576 w 4458269"/>
                <a:gd name="connsiteY39" fmla="*/ 864358 h 1305635"/>
                <a:gd name="connsiteX40" fmla="*/ 1669576 w 4458269"/>
                <a:gd name="connsiteY40" fmla="*/ 864358 h 1305635"/>
                <a:gd name="connsiteX41" fmla="*/ 1610436 w 4458269"/>
                <a:gd name="connsiteY41" fmla="*/ 864358 h 1305635"/>
                <a:gd name="connsiteX42" fmla="*/ 1610436 w 4458269"/>
                <a:gd name="connsiteY42" fmla="*/ 928047 h 1305635"/>
                <a:gd name="connsiteX43" fmla="*/ 1405719 w 4458269"/>
                <a:gd name="connsiteY43" fmla="*/ 928047 h 1305635"/>
                <a:gd name="connsiteX44" fmla="*/ 1405719 w 4458269"/>
                <a:gd name="connsiteY44" fmla="*/ 973540 h 1305635"/>
                <a:gd name="connsiteX45" fmla="*/ 1196454 w 4458269"/>
                <a:gd name="connsiteY45" fmla="*/ 973540 h 1305635"/>
                <a:gd name="connsiteX46" fmla="*/ 1087272 w 4458269"/>
                <a:gd name="connsiteY46" fmla="*/ 973540 h 1305635"/>
                <a:gd name="connsiteX47" fmla="*/ 1087272 w 4458269"/>
                <a:gd name="connsiteY47" fmla="*/ 1032680 h 1305635"/>
                <a:gd name="connsiteX48" fmla="*/ 1000836 w 4458269"/>
                <a:gd name="connsiteY48" fmla="*/ 1032680 h 1305635"/>
                <a:gd name="connsiteX49" fmla="*/ 1000836 w 4458269"/>
                <a:gd name="connsiteY49" fmla="*/ 1082722 h 1305635"/>
                <a:gd name="connsiteX50" fmla="*/ 873457 w 4458269"/>
                <a:gd name="connsiteY50" fmla="*/ 1082722 h 1305635"/>
                <a:gd name="connsiteX51" fmla="*/ 873457 w 4458269"/>
                <a:gd name="connsiteY51" fmla="*/ 1128215 h 1305635"/>
                <a:gd name="connsiteX52" fmla="*/ 659642 w 4458269"/>
                <a:gd name="connsiteY52" fmla="*/ 1128215 h 1305635"/>
                <a:gd name="connsiteX53" fmla="*/ 656664 w 4458269"/>
                <a:gd name="connsiteY53" fmla="*/ 1119280 h 1305635"/>
                <a:gd name="connsiteX54" fmla="*/ 510284 w 4458269"/>
                <a:gd name="connsiteY54" fmla="*/ 1121175 h 1305635"/>
                <a:gd name="connsiteX55" fmla="*/ 442433 w 4458269"/>
                <a:gd name="connsiteY55" fmla="*/ 1109533 h 1305635"/>
                <a:gd name="connsiteX56" fmla="*/ 442433 w 4458269"/>
                <a:gd name="connsiteY56" fmla="*/ 1151232 h 1305635"/>
                <a:gd name="connsiteX57" fmla="*/ 373039 w 4458269"/>
                <a:gd name="connsiteY57" fmla="*/ 1152261 h 1305635"/>
                <a:gd name="connsiteX58" fmla="*/ 373039 w 4458269"/>
                <a:gd name="connsiteY58" fmla="*/ 1219200 h 1305635"/>
                <a:gd name="connsiteX59" fmla="*/ 213815 w 4458269"/>
                <a:gd name="connsiteY59" fmla="*/ 1219200 h 1305635"/>
                <a:gd name="connsiteX60" fmla="*/ 213815 w 4458269"/>
                <a:gd name="connsiteY60" fmla="*/ 1260143 h 1305635"/>
                <a:gd name="connsiteX61" fmla="*/ 104633 w 4458269"/>
                <a:gd name="connsiteY61" fmla="*/ 1260143 h 1305635"/>
                <a:gd name="connsiteX62" fmla="*/ 104633 w 4458269"/>
                <a:gd name="connsiteY62" fmla="*/ 1260143 h 1305635"/>
                <a:gd name="connsiteX63" fmla="*/ 104633 w 4458269"/>
                <a:gd name="connsiteY63" fmla="*/ 1305635 h 1305635"/>
                <a:gd name="connsiteX64" fmla="*/ 0 w 4458269"/>
                <a:gd name="connsiteY64" fmla="*/ 1305635 h 1305635"/>
                <a:gd name="connsiteX0" fmla="*/ 4458269 w 4458269"/>
                <a:gd name="connsiteY0" fmla="*/ 0 h 1305635"/>
                <a:gd name="connsiteX1" fmla="*/ 4394579 w 4458269"/>
                <a:gd name="connsiteY1" fmla="*/ 0 h 1305635"/>
                <a:gd name="connsiteX2" fmla="*/ 4394579 w 4458269"/>
                <a:gd name="connsiteY2" fmla="*/ 109182 h 1305635"/>
                <a:gd name="connsiteX3" fmla="*/ 4271749 w 4458269"/>
                <a:gd name="connsiteY3" fmla="*/ 109182 h 1305635"/>
                <a:gd name="connsiteX4" fmla="*/ 4271749 w 4458269"/>
                <a:gd name="connsiteY4" fmla="*/ 154674 h 1305635"/>
                <a:gd name="connsiteX5" fmla="*/ 4185313 w 4458269"/>
                <a:gd name="connsiteY5" fmla="*/ 154674 h 1305635"/>
                <a:gd name="connsiteX6" fmla="*/ 4185313 w 4458269"/>
                <a:gd name="connsiteY6" fmla="*/ 232012 h 1305635"/>
                <a:gd name="connsiteX7" fmla="*/ 4107976 w 4458269"/>
                <a:gd name="connsiteY7" fmla="*/ 232012 h 1305635"/>
                <a:gd name="connsiteX8" fmla="*/ 4107976 w 4458269"/>
                <a:gd name="connsiteY8" fmla="*/ 282053 h 1305635"/>
                <a:gd name="connsiteX9" fmla="*/ 4039737 w 4458269"/>
                <a:gd name="connsiteY9" fmla="*/ 282053 h 1305635"/>
                <a:gd name="connsiteX10" fmla="*/ 4039737 w 4458269"/>
                <a:gd name="connsiteY10" fmla="*/ 341194 h 1305635"/>
                <a:gd name="connsiteX11" fmla="*/ 3939654 w 4458269"/>
                <a:gd name="connsiteY11" fmla="*/ 341194 h 1305635"/>
                <a:gd name="connsiteX12" fmla="*/ 3939654 w 4458269"/>
                <a:gd name="connsiteY12" fmla="*/ 404883 h 1305635"/>
                <a:gd name="connsiteX13" fmla="*/ 3866866 w 4458269"/>
                <a:gd name="connsiteY13" fmla="*/ 404883 h 1305635"/>
                <a:gd name="connsiteX14" fmla="*/ 3866866 w 4458269"/>
                <a:gd name="connsiteY14" fmla="*/ 445826 h 1305635"/>
                <a:gd name="connsiteX15" fmla="*/ 3607558 w 4458269"/>
                <a:gd name="connsiteY15" fmla="*/ 445826 h 1305635"/>
                <a:gd name="connsiteX16" fmla="*/ 3607558 w 4458269"/>
                <a:gd name="connsiteY16" fmla="*/ 504967 h 1305635"/>
                <a:gd name="connsiteX17" fmla="*/ 3484728 w 4458269"/>
                <a:gd name="connsiteY17" fmla="*/ 504967 h 1305635"/>
                <a:gd name="connsiteX18" fmla="*/ 3484728 w 4458269"/>
                <a:gd name="connsiteY18" fmla="*/ 504967 h 1305635"/>
                <a:gd name="connsiteX19" fmla="*/ 3311857 w 4458269"/>
                <a:gd name="connsiteY19" fmla="*/ 504967 h 1305635"/>
                <a:gd name="connsiteX20" fmla="*/ 3311857 w 4458269"/>
                <a:gd name="connsiteY20" fmla="*/ 568656 h 1305635"/>
                <a:gd name="connsiteX21" fmla="*/ 3207224 w 4458269"/>
                <a:gd name="connsiteY21" fmla="*/ 568656 h 1305635"/>
                <a:gd name="connsiteX22" fmla="*/ 3207224 w 4458269"/>
                <a:gd name="connsiteY22" fmla="*/ 618698 h 1305635"/>
                <a:gd name="connsiteX23" fmla="*/ 3070746 w 4458269"/>
                <a:gd name="connsiteY23" fmla="*/ 618698 h 1305635"/>
                <a:gd name="connsiteX24" fmla="*/ 3070746 w 4458269"/>
                <a:gd name="connsiteY24" fmla="*/ 645994 h 1305635"/>
                <a:gd name="connsiteX25" fmla="*/ 2984310 w 4458269"/>
                <a:gd name="connsiteY25" fmla="*/ 645994 h 1305635"/>
                <a:gd name="connsiteX26" fmla="*/ 2984310 w 4458269"/>
                <a:gd name="connsiteY26" fmla="*/ 645994 h 1305635"/>
                <a:gd name="connsiteX27" fmla="*/ 2984310 w 4458269"/>
                <a:gd name="connsiteY27" fmla="*/ 691486 h 1305635"/>
                <a:gd name="connsiteX28" fmla="*/ 2583976 w 4458269"/>
                <a:gd name="connsiteY28" fmla="*/ 691486 h 1305635"/>
                <a:gd name="connsiteX29" fmla="*/ 2492991 w 4458269"/>
                <a:gd name="connsiteY29" fmla="*/ 691486 h 1305635"/>
                <a:gd name="connsiteX30" fmla="*/ 2492991 w 4458269"/>
                <a:gd name="connsiteY30" fmla="*/ 741528 h 1305635"/>
                <a:gd name="connsiteX31" fmla="*/ 2342866 w 4458269"/>
                <a:gd name="connsiteY31" fmla="*/ 741528 h 1305635"/>
                <a:gd name="connsiteX32" fmla="*/ 2342866 w 4458269"/>
                <a:gd name="connsiteY32" fmla="*/ 741528 h 1305635"/>
                <a:gd name="connsiteX33" fmla="*/ 2342866 w 4458269"/>
                <a:gd name="connsiteY33" fmla="*/ 791570 h 1305635"/>
                <a:gd name="connsiteX34" fmla="*/ 2256430 w 4458269"/>
                <a:gd name="connsiteY34" fmla="*/ 791570 h 1305635"/>
                <a:gd name="connsiteX35" fmla="*/ 2256430 w 4458269"/>
                <a:gd name="connsiteY35" fmla="*/ 796120 h 1305635"/>
                <a:gd name="connsiteX36" fmla="*/ 1846997 w 4458269"/>
                <a:gd name="connsiteY36" fmla="*/ 792707 h 1305635"/>
                <a:gd name="connsiteX37" fmla="*/ 1783307 w 4458269"/>
                <a:gd name="connsiteY37" fmla="*/ 789296 h 1305635"/>
                <a:gd name="connsiteX38" fmla="*/ 1783307 w 4458269"/>
                <a:gd name="connsiteY38" fmla="*/ 864358 h 1305635"/>
                <a:gd name="connsiteX39" fmla="*/ 1669576 w 4458269"/>
                <a:gd name="connsiteY39" fmla="*/ 864358 h 1305635"/>
                <a:gd name="connsiteX40" fmla="*/ 1669576 w 4458269"/>
                <a:gd name="connsiteY40" fmla="*/ 864358 h 1305635"/>
                <a:gd name="connsiteX41" fmla="*/ 1610436 w 4458269"/>
                <a:gd name="connsiteY41" fmla="*/ 864358 h 1305635"/>
                <a:gd name="connsiteX42" fmla="*/ 1610436 w 4458269"/>
                <a:gd name="connsiteY42" fmla="*/ 928047 h 1305635"/>
                <a:gd name="connsiteX43" fmla="*/ 1405719 w 4458269"/>
                <a:gd name="connsiteY43" fmla="*/ 928047 h 1305635"/>
                <a:gd name="connsiteX44" fmla="*/ 1405719 w 4458269"/>
                <a:gd name="connsiteY44" fmla="*/ 973540 h 1305635"/>
                <a:gd name="connsiteX45" fmla="*/ 1196454 w 4458269"/>
                <a:gd name="connsiteY45" fmla="*/ 973540 h 1305635"/>
                <a:gd name="connsiteX46" fmla="*/ 1087272 w 4458269"/>
                <a:gd name="connsiteY46" fmla="*/ 973540 h 1305635"/>
                <a:gd name="connsiteX47" fmla="*/ 1087272 w 4458269"/>
                <a:gd name="connsiteY47" fmla="*/ 1032680 h 1305635"/>
                <a:gd name="connsiteX48" fmla="*/ 1000836 w 4458269"/>
                <a:gd name="connsiteY48" fmla="*/ 1032680 h 1305635"/>
                <a:gd name="connsiteX49" fmla="*/ 1000836 w 4458269"/>
                <a:gd name="connsiteY49" fmla="*/ 1082722 h 1305635"/>
                <a:gd name="connsiteX50" fmla="*/ 873457 w 4458269"/>
                <a:gd name="connsiteY50" fmla="*/ 1082722 h 1305635"/>
                <a:gd name="connsiteX51" fmla="*/ 873457 w 4458269"/>
                <a:gd name="connsiteY51" fmla="*/ 1128215 h 1305635"/>
                <a:gd name="connsiteX52" fmla="*/ 659642 w 4458269"/>
                <a:gd name="connsiteY52" fmla="*/ 1128215 h 1305635"/>
                <a:gd name="connsiteX53" fmla="*/ 656664 w 4458269"/>
                <a:gd name="connsiteY53" fmla="*/ 1119280 h 1305635"/>
                <a:gd name="connsiteX54" fmla="*/ 510284 w 4458269"/>
                <a:gd name="connsiteY54" fmla="*/ 1121175 h 1305635"/>
                <a:gd name="connsiteX55" fmla="*/ 445412 w 4458269"/>
                <a:gd name="connsiteY55" fmla="*/ 1109533 h 1305635"/>
                <a:gd name="connsiteX56" fmla="*/ 442433 w 4458269"/>
                <a:gd name="connsiteY56" fmla="*/ 1151232 h 1305635"/>
                <a:gd name="connsiteX57" fmla="*/ 373039 w 4458269"/>
                <a:gd name="connsiteY57" fmla="*/ 1152261 h 1305635"/>
                <a:gd name="connsiteX58" fmla="*/ 373039 w 4458269"/>
                <a:gd name="connsiteY58" fmla="*/ 1219200 h 1305635"/>
                <a:gd name="connsiteX59" fmla="*/ 213815 w 4458269"/>
                <a:gd name="connsiteY59" fmla="*/ 1219200 h 1305635"/>
                <a:gd name="connsiteX60" fmla="*/ 213815 w 4458269"/>
                <a:gd name="connsiteY60" fmla="*/ 1260143 h 1305635"/>
                <a:gd name="connsiteX61" fmla="*/ 104633 w 4458269"/>
                <a:gd name="connsiteY61" fmla="*/ 1260143 h 1305635"/>
                <a:gd name="connsiteX62" fmla="*/ 104633 w 4458269"/>
                <a:gd name="connsiteY62" fmla="*/ 1260143 h 1305635"/>
                <a:gd name="connsiteX63" fmla="*/ 104633 w 4458269"/>
                <a:gd name="connsiteY63" fmla="*/ 1305635 h 1305635"/>
                <a:gd name="connsiteX64" fmla="*/ 0 w 4458269"/>
                <a:gd name="connsiteY64" fmla="*/ 1305635 h 1305635"/>
                <a:gd name="connsiteX0" fmla="*/ 4458269 w 4458269"/>
                <a:gd name="connsiteY0" fmla="*/ 0 h 1305635"/>
                <a:gd name="connsiteX1" fmla="*/ 4394579 w 4458269"/>
                <a:gd name="connsiteY1" fmla="*/ 0 h 1305635"/>
                <a:gd name="connsiteX2" fmla="*/ 4394579 w 4458269"/>
                <a:gd name="connsiteY2" fmla="*/ 109182 h 1305635"/>
                <a:gd name="connsiteX3" fmla="*/ 4271749 w 4458269"/>
                <a:gd name="connsiteY3" fmla="*/ 109182 h 1305635"/>
                <a:gd name="connsiteX4" fmla="*/ 4271749 w 4458269"/>
                <a:gd name="connsiteY4" fmla="*/ 154674 h 1305635"/>
                <a:gd name="connsiteX5" fmla="*/ 4185313 w 4458269"/>
                <a:gd name="connsiteY5" fmla="*/ 154674 h 1305635"/>
                <a:gd name="connsiteX6" fmla="*/ 4185313 w 4458269"/>
                <a:gd name="connsiteY6" fmla="*/ 232012 h 1305635"/>
                <a:gd name="connsiteX7" fmla="*/ 4107976 w 4458269"/>
                <a:gd name="connsiteY7" fmla="*/ 232012 h 1305635"/>
                <a:gd name="connsiteX8" fmla="*/ 4107976 w 4458269"/>
                <a:gd name="connsiteY8" fmla="*/ 282053 h 1305635"/>
                <a:gd name="connsiteX9" fmla="*/ 4039737 w 4458269"/>
                <a:gd name="connsiteY9" fmla="*/ 282053 h 1305635"/>
                <a:gd name="connsiteX10" fmla="*/ 4039737 w 4458269"/>
                <a:gd name="connsiteY10" fmla="*/ 341194 h 1305635"/>
                <a:gd name="connsiteX11" fmla="*/ 3939654 w 4458269"/>
                <a:gd name="connsiteY11" fmla="*/ 341194 h 1305635"/>
                <a:gd name="connsiteX12" fmla="*/ 3939654 w 4458269"/>
                <a:gd name="connsiteY12" fmla="*/ 404883 h 1305635"/>
                <a:gd name="connsiteX13" fmla="*/ 3866866 w 4458269"/>
                <a:gd name="connsiteY13" fmla="*/ 404883 h 1305635"/>
                <a:gd name="connsiteX14" fmla="*/ 3866866 w 4458269"/>
                <a:gd name="connsiteY14" fmla="*/ 445826 h 1305635"/>
                <a:gd name="connsiteX15" fmla="*/ 3607558 w 4458269"/>
                <a:gd name="connsiteY15" fmla="*/ 445826 h 1305635"/>
                <a:gd name="connsiteX16" fmla="*/ 3607558 w 4458269"/>
                <a:gd name="connsiteY16" fmla="*/ 504967 h 1305635"/>
                <a:gd name="connsiteX17" fmla="*/ 3484728 w 4458269"/>
                <a:gd name="connsiteY17" fmla="*/ 504967 h 1305635"/>
                <a:gd name="connsiteX18" fmla="*/ 3484728 w 4458269"/>
                <a:gd name="connsiteY18" fmla="*/ 504967 h 1305635"/>
                <a:gd name="connsiteX19" fmla="*/ 3311857 w 4458269"/>
                <a:gd name="connsiteY19" fmla="*/ 504967 h 1305635"/>
                <a:gd name="connsiteX20" fmla="*/ 3311857 w 4458269"/>
                <a:gd name="connsiteY20" fmla="*/ 568656 h 1305635"/>
                <a:gd name="connsiteX21" fmla="*/ 3207224 w 4458269"/>
                <a:gd name="connsiteY21" fmla="*/ 568656 h 1305635"/>
                <a:gd name="connsiteX22" fmla="*/ 3207224 w 4458269"/>
                <a:gd name="connsiteY22" fmla="*/ 618698 h 1305635"/>
                <a:gd name="connsiteX23" fmla="*/ 3070746 w 4458269"/>
                <a:gd name="connsiteY23" fmla="*/ 618698 h 1305635"/>
                <a:gd name="connsiteX24" fmla="*/ 3070746 w 4458269"/>
                <a:gd name="connsiteY24" fmla="*/ 645994 h 1305635"/>
                <a:gd name="connsiteX25" fmla="*/ 2984310 w 4458269"/>
                <a:gd name="connsiteY25" fmla="*/ 645994 h 1305635"/>
                <a:gd name="connsiteX26" fmla="*/ 2984310 w 4458269"/>
                <a:gd name="connsiteY26" fmla="*/ 645994 h 1305635"/>
                <a:gd name="connsiteX27" fmla="*/ 2984310 w 4458269"/>
                <a:gd name="connsiteY27" fmla="*/ 691486 h 1305635"/>
                <a:gd name="connsiteX28" fmla="*/ 2583976 w 4458269"/>
                <a:gd name="connsiteY28" fmla="*/ 691486 h 1305635"/>
                <a:gd name="connsiteX29" fmla="*/ 2492991 w 4458269"/>
                <a:gd name="connsiteY29" fmla="*/ 691486 h 1305635"/>
                <a:gd name="connsiteX30" fmla="*/ 2492991 w 4458269"/>
                <a:gd name="connsiteY30" fmla="*/ 741528 h 1305635"/>
                <a:gd name="connsiteX31" fmla="*/ 2342866 w 4458269"/>
                <a:gd name="connsiteY31" fmla="*/ 741528 h 1305635"/>
                <a:gd name="connsiteX32" fmla="*/ 2342866 w 4458269"/>
                <a:gd name="connsiteY32" fmla="*/ 741528 h 1305635"/>
                <a:gd name="connsiteX33" fmla="*/ 2342866 w 4458269"/>
                <a:gd name="connsiteY33" fmla="*/ 791570 h 1305635"/>
                <a:gd name="connsiteX34" fmla="*/ 2256430 w 4458269"/>
                <a:gd name="connsiteY34" fmla="*/ 791570 h 1305635"/>
                <a:gd name="connsiteX35" fmla="*/ 2256430 w 4458269"/>
                <a:gd name="connsiteY35" fmla="*/ 796120 h 1305635"/>
                <a:gd name="connsiteX36" fmla="*/ 1846997 w 4458269"/>
                <a:gd name="connsiteY36" fmla="*/ 792707 h 1305635"/>
                <a:gd name="connsiteX37" fmla="*/ 1783307 w 4458269"/>
                <a:gd name="connsiteY37" fmla="*/ 789296 h 1305635"/>
                <a:gd name="connsiteX38" fmla="*/ 1783307 w 4458269"/>
                <a:gd name="connsiteY38" fmla="*/ 864358 h 1305635"/>
                <a:gd name="connsiteX39" fmla="*/ 1669576 w 4458269"/>
                <a:gd name="connsiteY39" fmla="*/ 864358 h 1305635"/>
                <a:gd name="connsiteX40" fmla="*/ 1669576 w 4458269"/>
                <a:gd name="connsiteY40" fmla="*/ 864358 h 1305635"/>
                <a:gd name="connsiteX41" fmla="*/ 1610436 w 4458269"/>
                <a:gd name="connsiteY41" fmla="*/ 864358 h 1305635"/>
                <a:gd name="connsiteX42" fmla="*/ 1610436 w 4458269"/>
                <a:gd name="connsiteY42" fmla="*/ 928047 h 1305635"/>
                <a:gd name="connsiteX43" fmla="*/ 1405719 w 4458269"/>
                <a:gd name="connsiteY43" fmla="*/ 928047 h 1305635"/>
                <a:gd name="connsiteX44" fmla="*/ 1405719 w 4458269"/>
                <a:gd name="connsiteY44" fmla="*/ 973540 h 1305635"/>
                <a:gd name="connsiteX45" fmla="*/ 1196454 w 4458269"/>
                <a:gd name="connsiteY45" fmla="*/ 973540 h 1305635"/>
                <a:gd name="connsiteX46" fmla="*/ 1087272 w 4458269"/>
                <a:gd name="connsiteY46" fmla="*/ 973540 h 1305635"/>
                <a:gd name="connsiteX47" fmla="*/ 1087272 w 4458269"/>
                <a:gd name="connsiteY47" fmla="*/ 1032680 h 1305635"/>
                <a:gd name="connsiteX48" fmla="*/ 1000836 w 4458269"/>
                <a:gd name="connsiteY48" fmla="*/ 1032680 h 1305635"/>
                <a:gd name="connsiteX49" fmla="*/ 1000836 w 4458269"/>
                <a:gd name="connsiteY49" fmla="*/ 1082722 h 1305635"/>
                <a:gd name="connsiteX50" fmla="*/ 873457 w 4458269"/>
                <a:gd name="connsiteY50" fmla="*/ 1082722 h 1305635"/>
                <a:gd name="connsiteX51" fmla="*/ 873457 w 4458269"/>
                <a:gd name="connsiteY51" fmla="*/ 1128215 h 1305635"/>
                <a:gd name="connsiteX52" fmla="*/ 659642 w 4458269"/>
                <a:gd name="connsiteY52" fmla="*/ 1128215 h 1305635"/>
                <a:gd name="connsiteX53" fmla="*/ 656664 w 4458269"/>
                <a:gd name="connsiteY53" fmla="*/ 1119280 h 1305635"/>
                <a:gd name="connsiteX54" fmla="*/ 510284 w 4458269"/>
                <a:gd name="connsiteY54" fmla="*/ 1121175 h 1305635"/>
                <a:gd name="connsiteX55" fmla="*/ 445412 w 4458269"/>
                <a:gd name="connsiteY55" fmla="*/ 1112512 h 1305635"/>
                <a:gd name="connsiteX56" fmla="*/ 442433 w 4458269"/>
                <a:gd name="connsiteY56" fmla="*/ 1151232 h 1305635"/>
                <a:gd name="connsiteX57" fmla="*/ 373039 w 4458269"/>
                <a:gd name="connsiteY57" fmla="*/ 1152261 h 1305635"/>
                <a:gd name="connsiteX58" fmla="*/ 373039 w 4458269"/>
                <a:gd name="connsiteY58" fmla="*/ 1219200 h 1305635"/>
                <a:gd name="connsiteX59" fmla="*/ 213815 w 4458269"/>
                <a:gd name="connsiteY59" fmla="*/ 1219200 h 1305635"/>
                <a:gd name="connsiteX60" fmla="*/ 213815 w 4458269"/>
                <a:gd name="connsiteY60" fmla="*/ 1260143 h 1305635"/>
                <a:gd name="connsiteX61" fmla="*/ 104633 w 4458269"/>
                <a:gd name="connsiteY61" fmla="*/ 1260143 h 1305635"/>
                <a:gd name="connsiteX62" fmla="*/ 104633 w 4458269"/>
                <a:gd name="connsiteY62" fmla="*/ 1260143 h 1305635"/>
                <a:gd name="connsiteX63" fmla="*/ 104633 w 4458269"/>
                <a:gd name="connsiteY63" fmla="*/ 1305635 h 1305635"/>
                <a:gd name="connsiteX64" fmla="*/ 0 w 4458269"/>
                <a:gd name="connsiteY64" fmla="*/ 1305635 h 1305635"/>
                <a:gd name="connsiteX0" fmla="*/ 4458269 w 4458269"/>
                <a:gd name="connsiteY0" fmla="*/ 0 h 1305635"/>
                <a:gd name="connsiteX1" fmla="*/ 4394579 w 4458269"/>
                <a:gd name="connsiteY1" fmla="*/ 0 h 1305635"/>
                <a:gd name="connsiteX2" fmla="*/ 4394579 w 4458269"/>
                <a:gd name="connsiteY2" fmla="*/ 109182 h 1305635"/>
                <a:gd name="connsiteX3" fmla="*/ 4271749 w 4458269"/>
                <a:gd name="connsiteY3" fmla="*/ 109182 h 1305635"/>
                <a:gd name="connsiteX4" fmla="*/ 4271749 w 4458269"/>
                <a:gd name="connsiteY4" fmla="*/ 154674 h 1305635"/>
                <a:gd name="connsiteX5" fmla="*/ 4185313 w 4458269"/>
                <a:gd name="connsiteY5" fmla="*/ 154674 h 1305635"/>
                <a:gd name="connsiteX6" fmla="*/ 4185313 w 4458269"/>
                <a:gd name="connsiteY6" fmla="*/ 232012 h 1305635"/>
                <a:gd name="connsiteX7" fmla="*/ 4107976 w 4458269"/>
                <a:gd name="connsiteY7" fmla="*/ 232012 h 1305635"/>
                <a:gd name="connsiteX8" fmla="*/ 4107976 w 4458269"/>
                <a:gd name="connsiteY8" fmla="*/ 282053 h 1305635"/>
                <a:gd name="connsiteX9" fmla="*/ 4039737 w 4458269"/>
                <a:gd name="connsiteY9" fmla="*/ 282053 h 1305635"/>
                <a:gd name="connsiteX10" fmla="*/ 4039737 w 4458269"/>
                <a:gd name="connsiteY10" fmla="*/ 341194 h 1305635"/>
                <a:gd name="connsiteX11" fmla="*/ 3939654 w 4458269"/>
                <a:gd name="connsiteY11" fmla="*/ 341194 h 1305635"/>
                <a:gd name="connsiteX12" fmla="*/ 3939654 w 4458269"/>
                <a:gd name="connsiteY12" fmla="*/ 404883 h 1305635"/>
                <a:gd name="connsiteX13" fmla="*/ 3866866 w 4458269"/>
                <a:gd name="connsiteY13" fmla="*/ 404883 h 1305635"/>
                <a:gd name="connsiteX14" fmla="*/ 3866866 w 4458269"/>
                <a:gd name="connsiteY14" fmla="*/ 445826 h 1305635"/>
                <a:gd name="connsiteX15" fmla="*/ 3607558 w 4458269"/>
                <a:gd name="connsiteY15" fmla="*/ 445826 h 1305635"/>
                <a:gd name="connsiteX16" fmla="*/ 3607558 w 4458269"/>
                <a:gd name="connsiteY16" fmla="*/ 504967 h 1305635"/>
                <a:gd name="connsiteX17" fmla="*/ 3484728 w 4458269"/>
                <a:gd name="connsiteY17" fmla="*/ 504967 h 1305635"/>
                <a:gd name="connsiteX18" fmla="*/ 3484728 w 4458269"/>
                <a:gd name="connsiteY18" fmla="*/ 504967 h 1305635"/>
                <a:gd name="connsiteX19" fmla="*/ 3311857 w 4458269"/>
                <a:gd name="connsiteY19" fmla="*/ 504967 h 1305635"/>
                <a:gd name="connsiteX20" fmla="*/ 3311857 w 4458269"/>
                <a:gd name="connsiteY20" fmla="*/ 568656 h 1305635"/>
                <a:gd name="connsiteX21" fmla="*/ 3207224 w 4458269"/>
                <a:gd name="connsiteY21" fmla="*/ 568656 h 1305635"/>
                <a:gd name="connsiteX22" fmla="*/ 3207224 w 4458269"/>
                <a:gd name="connsiteY22" fmla="*/ 618698 h 1305635"/>
                <a:gd name="connsiteX23" fmla="*/ 3070746 w 4458269"/>
                <a:gd name="connsiteY23" fmla="*/ 618698 h 1305635"/>
                <a:gd name="connsiteX24" fmla="*/ 3070746 w 4458269"/>
                <a:gd name="connsiteY24" fmla="*/ 645994 h 1305635"/>
                <a:gd name="connsiteX25" fmla="*/ 2984310 w 4458269"/>
                <a:gd name="connsiteY25" fmla="*/ 645994 h 1305635"/>
                <a:gd name="connsiteX26" fmla="*/ 2984310 w 4458269"/>
                <a:gd name="connsiteY26" fmla="*/ 645994 h 1305635"/>
                <a:gd name="connsiteX27" fmla="*/ 2984310 w 4458269"/>
                <a:gd name="connsiteY27" fmla="*/ 691486 h 1305635"/>
                <a:gd name="connsiteX28" fmla="*/ 2583976 w 4458269"/>
                <a:gd name="connsiteY28" fmla="*/ 691486 h 1305635"/>
                <a:gd name="connsiteX29" fmla="*/ 2492991 w 4458269"/>
                <a:gd name="connsiteY29" fmla="*/ 691486 h 1305635"/>
                <a:gd name="connsiteX30" fmla="*/ 2492991 w 4458269"/>
                <a:gd name="connsiteY30" fmla="*/ 741528 h 1305635"/>
                <a:gd name="connsiteX31" fmla="*/ 2342866 w 4458269"/>
                <a:gd name="connsiteY31" fmla="*/ 741528 h 1305635"/>
                <a:gd name="connsiteX32" fmla="*/ 2342866 w 4458269"/>
                <a:gd name="connsiteY32" fmla="*/ 741528 h 1305635"/>
                <a:gd name="connsiteX33" fmla="*/ 2342866 w 4458269"/>
                <a:gd name="connsiteY33" fmla="*/ 791570 h 1305635"/>
                <a:gd name="connsiteX34" fmla="*/ 2256430 w 4458269"/>
                <a:gd name="connsiteY34" fmla="*/ 791570 h 1305635"/>
                <a:gd name="connsiteX35" fmla="*/ 2256430 w 4458269"/>
                <a:gd name="connsiteY35" fmla="*/ 796120 h 1305635"/>
                <a:gd name="connsiteX36" fmla="*/ 1846997 w 4458269"/>
                <a:gd name="connsiteY36" fmla="*/ 792707 h 1305635"/>
                <a:gd name="connsiteX37" fmla="*/ 1783307 w 4458269"/>
                <a:gd name="connsiteY37" fmla="*/ 789296 h 1305635"/>
                <a:gd name="connsiteX38" fmla="*/ 1783307 w 4458269"/>
                <a:gd name="connsiteY38" fmla="*/ 864358 h 1305635"/>
                <a:gd name="connsiteX39" fmla="*/ 1669576 w 4458269"/>
                <a:gd name="connsiteY39" fmla="*/ 864358 h 1305635"/>
                <a:gd name="connsiteX40" fmla="*/ 1669576 w 4458269"/>
                <a:gd name="connsiteY40" fmla="*/ 864358 h 1305635"/>
                <a:gd name="connsiteX41" fmla="*/ 1610436 w 4458269"/>
                <a:gd name="connsiteY41" fmla="*/ 864358 h 1305635"/>
                <a:gd name="connsiteX42" fmla="*/ 1610436 w 4458269"/>
                <a:gd name="connsiteY42" fmla="*/ 928047 h 1305635"/>
                <a:gd name="connsiteX43" fmla="*/ 1405719 w 4458269"/>
                <a:gd name="connsiteY43" fmla="*/ 928047 h 1305635"/>
                <a:gd name="connsiteX44" fmla="*/ 1405719 w 4458269"/>
                <a:gd name="connsiteY44" fmla="*/ 973540 h 1305635"/>
                <a:gd name="connsiteX45" fmla="*/ 1196454 w 4458269"/>
                <a:gd name="connsiteY45" fmla="*/ 973540 h 1305635"/>
                <a:gd name="connsiteX46" fmla="*/ 1087272 w 4458269"/>
                <a:gd name="connsiteY46" fmla="*/ 973540 h 1305635"/>
                <a:gd name="connsiteX47" fmla="*/ 1087272 w 4458269"/>
                <a:gd name="connsiteY47" fmla="*/ 1032680 h 1305635"/>
                <a:gd name="connsiteX48" fmla="*/ 1000836 w 4458269"/>
                <a:gd name="connsiteY48" fmla="*/ 1032680 h 1305635"/>
                <a:gd name="connsiteX49" fmla="*/ 1000836 w 4458269"/>
                <a:gd name="connsiteY49" fmla="*/ 1082722 h 1305635"/>
                <a:gd name="connsiteX50" fmla="*/ 873457 w 4458269"/>
                <a:gd name="connsiteY50" fmla="*/ 1082722 h 1305635"/>
                <a:gd name="connsiteX51" fmla="*/ 873457 w 4458269"/>
                <a:gd name="connsiteY51" fmla="*/ 1128215 h 1305635"/>
                <a:gd name="connsiteX52" fmla="*/ 659642 w 4458269"/>
                <a:gd name="connsiteY52" fmla="*/ 1128215 h 1305635"/>
                <a:gd name="connsiteX53" fmla="*/ 656664 w 4458269"/>
                <a:gd name="connsiteY53" fmla="*/ 1119280 h 1305635"/>
                <a:gd name="connsiteX54" fmla="*/ 510284 w 4458269"/>
                <a:gd name="connsiteY54" fmla="*/ 1121175 h 1305635"/>
                <a:gd name="connsiteX55" fmla="*/ 445412 w 4458269"/>
                <a:gd name="connsiteY55" fmla="*/ 1115491 h 1305635"/>
                <a:gd name="connsiteX56" fmla="*/ 442433 w 4458269"/>
                <a:gd name="connsiteY56" fmla="*/ 1151232 h 1305635"/>
                <a:gd name="connsiteX57" fmla="*/ 373039 w 4458269"/>
                <a:gd name="connsiteY57" fmla="*/ 1152261 h 1305635"/>
                <a:gd name="connsiteX58" fmla="*/ 373039 w 4458269"/>
                <a:gd name="connsiteY58" fmla="*/ 1219200 h 1305635"/>
                <a:gd name="connsiteX59" fmla="*/ 213815 w 4458269"/>
                <a:gd name="connsiteY59" fmla="*/ 1219200 h 1305635"/>
                <a:gd name="connsiteX60" fmla="*/ 213815 w 4458269"/>
                <a:gd name="connsiteY60" fmla="*/ 1260143 h 1305635"/>
                <a:gd name="connsiteX61" fmla="*/ 104633 w 4458269"/>
                <a:gd name="connsiteY61" fmla="*/ 1260143 h 1305635"/>
                <a:gd name="connsiteX62" fmla="*/ 104633 w 4458269"/>
                <a:gd name="connsiteY62" fmla="*/ 1260143 h 1305635"/>
                <a:gd name="connsiteX63" fmla="*/ 104633 w 4458269"/>
                <a:gd name="connsiteY63" fmla="*/ 1305635 h 1305635"/>
                <a:gd name="connsiteX64" fmla="*/ 0 w 4458269"/>
                <a:gd name="connsiteY64" fmla="*/ 1305635 h 1305635"/>
                <a:gd name="connsiteX0" fmla="*/ 4458269 w 4458269"/>
                <a:gd name="connsiteY0" fmla="*/ 0 h 1305635"/>
                <a:gd name="connsiteX1" fmla="*/ 4394579 w 4458269"/>
                <a:gd name="connsiteY1" fmla="*/ 0 h 1305635"/>
                <a:gd name="connsiteX2" fmla="*/ 4394579 w 4458269"/>
                <a:gd name="connsiteY2" fmla="*/ 109182 h 1305635"/>
                <a:gd name="connsiteX3" fmla="*/ 4271749 w 4458269"/>
                <a:gd name="connsiteY3" fmla="*/ 109182 h 1305635"/>
                <a:gd name="connsiteX4" fmla="*/ 4271749 w 4458269"/>
                <a:gd name="connsiteY4" fmla="*/ 154674 h 1305635"/>
                <a:gd name="connsiteX5" fmla="*/ 4185313 w 4458269"/>
                <a:gd name="connsiteY5" fmla="*/ 154674 h 1305635"/>
                <a:gd name="connsiteX6" fmla="*/ 4185313 w 4458269"/>
                <a:gd name="connsiteY6" fmla="*/ 232012 h 1305635"/>
                <a:gd name="connsiteX7" fmla="*/ 4107976 w 4458269"/>
                <a:gd name="connsiteY7" fmla="*/ 232012 h 1305635"/>
                <a:gd name="connsiteX8" fmla="*/ 4107976 w 4458269"/>
                <a:gd name="connsiteY8" fmla="*/ 282053 h 1305635"/>
                <a:gd name="connsiteX9" fmla="*/ 4039737 w 4458269"/>
                <a:gd name="connsiteY9" fmla="*/ 282053 h 1305635"/>
                <a:gd name="connsiteX10" fmla="*/ 4039737 w 4458269"/>
                <a:gd name="connsiteY10" fmla="*/ 341194 h 1305635"/>
                <a:gd name="connsiteX11" fmla="*/ 3939654 w 4458269"/>
                <a:gd name="connsiteY11" fmla="*/ 341194 h 1305635"/>
                <a:gd name="connsiteX12" fmla="*/ 3939654 w 4458269"/>
                <a:gd name="connsiteY12" fmla="*/ 404883 h 1305635"/>
                <a:gd name="connsiteX13" fmla="*/ 3866866 w 4458269"/>
                <a:gd name="connsiteY13" fmla="*/ 404883 h 1305635"/>
                <a:gd name="connsiteX14" fmla="*/ 3866866 w 4458269"/>
                <a:gd name="connsiteY14" fmla="*/ 445826 h 1305635"/>
                <a:gd name="connsiteX15" fmla="*/ 3607558 w 4458269"/>
                <a:gd name="connsiteY15" fmla="*/ 445826 h 1305635"/>
                <a:gd name="connsiteX16" fmla="*/ 3607558 w 4458269"/>
                <a:gd name="connsiteY16" fmla="*/ 504967 h 1305635"/>
                <a:gd name="connsiteX17" fmla="*/ 3484728 w 4458269"/>
                <a:gd name="connsiteY17" fmla="*/ 504967 h 1305635"/>
                <a:gd name="connsiteX18" fmla="*/ 3484728 w 4458269"/>
                <a:gd name="connsiteY18" fmla="*/ 504967 h 1305635"/>
                <a:gd name="connsiteX19" fmla="*/ 3311857 w 4458269"/>
                <a:gd name="connsiteY19" fmla="*/ 504967 h 1305635"/>
                <a:gd name="connsiteX20" fmla="*/ 3311857 w 4458269"/>
                <a:gd name="connsiteY20" fmla="*/ 568656 h 1305635"/>
                <a:gd name="connsiteX21" fmla="*/ 3207224 w 4458269"/>
                <a:gd name="connsiteY21" fmla="*/ 568656 h 1305635"/>
                <a:gd name="connsiteX22" fmla="*/ 3207224 w 4458269"/>
                <a:gd name="connsiteY22" fmla="*/ 618698 h 1305635"/>
                <a:gd name="connsiteX23" fmla="*/ 3070746 w 4458269"/>
                <a:gd name="connsiteY23" fmla="*/ 618698 h 1305635"/>
                <a:gd name="connsiteX24" fmla="*/ 3070746 w 4458269"/>
                <a:gd name="connsiteY24" fmla="*/ 645994 h 1305635"/>
                <a:gd name="connsiteX25" fmla="*/ 2984310 w 4458269"/>
                <a:gd name="connsiteY25" fmla="*/ 645994 h 1305635"/>
                <a:gd name="connsiteX26" fmla="*/ 2984310 w 4458269"/>
                <a:gd name="connsiteY26" fmla="*/ 645994 h 1305635"/>
                <a:gd name="connsiteX27" fmla="*/ 2984310 w 4458269"/>
                <a:gd name="connsiteY27" fmla="*/ 691486 h 1305635"/>
                <a:gd name="connsiteX28" fmla="*/ 2583976 w 4458269"/>
                <a:gd name="connsiteY28" fmla="*/ 691486 h 1305635"/>
                <a:gd name="connsiteX29" fmla="*/ 2492991 w 4458269"/>
                <a:gd name="connsiteY29" fmla="*/ 691486 h 1305635"/>
                <a:gd name="connsiteX30" fmla="*/ 2492991 w 4458269"/>
                <a:gd name="connsiteY30" fmla="*/ 741528 h 1305635"/>
                <a:gd name="connsiteX31" fmla="*/ 2342866 w 4458269"/>
                <a:gd name="connsiteY31" fmla="*/ 741528 h 1305635"/>
                <a:gd name="connsiteX32" fmla="*/ 2342866 w 4458269"/>
                <a:gd name="connsiteY32" fmla="*/ 741528 h 1305635"/>
                <a:gd name="connsiteX33" fmla="*/ 2342866 w 4458269"/>
                <a:gd name="connsiteY33" fmla="*/ 791570 h 1305635"/>
                <a:gd name="connsiteX34" fmla="*/ 2256430 w 4458269"/>
                <a:gd name="connsiteY34" fmla="*/ 791570 h 1305635"/>
                <a:gd name="connsiteX35" fmla="*/ 2256430 w 4458269"/>
                <a:gd name="connsiteY35" fmla="*/ 796120 h 1305635"/>
                <a:gd name="connsiteX36" fmla="*/ 1846997 w 4458269"/>
                <a:gd name="connsiteY36" fmla="*/ 792707 h 1305635"/>
                <a:gd name="connsiteX37" fmla="*/ 1783307 w 4458269"/>
                <a:gd name="connsiteY37" fmla="*/ 789296 h 1305635"/>
                <a:gd name="connsiteX38" fmla="*/ 1783307 w 4458269"/>
                <a:gd name="connsiteY38" fmla="*/ 864358 h 1305635"/>
                <a:gd name="connsiteX39" fmla="*/ 1669576 w 4458269"/>
                <a:gd name="connsiteY39" fmla="*/ 864358 h 1305635"/>
                <a:gd name="connsiteX40" fmla="*/ 1669576 w 4458269"/>
                <a:gd name="connsiteY40" fmla="*/ 864358 h 1305635"/>
                <a:gd name="connsiteX41" fmla="*/ 1610436 w 4458269"/>
                <a:gd name="connsiteY41" fmla="*/ 864358 h 1305635"/>
                <a:gd name="connsiteX42" fmla="*/ 1610436 w 4458269"/>
                <a:gd name="connsiteY42" fmla="*/ 928047 h 1305635"/>
                <a:gd name="connsiteX43" fmla="*/ 1405719 w 4458269"/>
                <a:gd name="connsiteY43" fmla="*/ 928047 h 1305635"/>
                <a:gd name="connsiteX44" fmla="*/ 1405719 w 4458269"/>
                <a:gd name="connsiteY44" fmla="*/ 973540 h 1305635"/>
                <a:gd name="connsiteX45" fmla="*/ 1196454 w 4458269"/>
                <a:gd name="connsiteY45" fmla="*/ 973540 h 1305635"/>
                <a:gd name="connsiteX46" fmla="*/ 1087272 w 4458269"/>
                <a:gd name="connsiteY46" fmla="*/ 973540 h 1305635"/>
                <a:gd name="connsiteX47" fmla="*/ 1087272 w 4458269"/>
                <a:gd name="connsiteY47" fmla="*/ 1032680 h 1305635"/>
                <a:gd name="connsiteX48" fmla="*/ 1000836 w 4458269"/>
                <a:gd name="connsiteY48" fmla="*/ 1032680 h 1305635"/>
                <a:gd name="connsiteX49" fmla="*/ 1000836 w 4458269"/>
                <a:gd name="connsiteY49" fmla="*/ 1082722 h 1305635"/>
                <a:gd name="connsiteX50" fmla="*/ 873457 w 4458269"/>
                <a:gd name="connsiteY50" fmla="*/ 1082722 h 1305635"/>
                <a:gd name="connsiteX51" fmla="*/ 873457 w 4458269"/>
                <a:gd name="connsiteY51" fmla="*/ 1128215 h 1305635"/>
                <a:gd name="connsiteX52" fmla="*/ 659642 w 4458269"/>
                <a:gd name="connsiteY52" fmla="*/ 1128215 h 1305635"/>
                <a:gd name="connsiteX53" fmla="*/ 656664 w 4458269"/>
                <a:gd name="connsiteY53" fmla="*/ 1119280 h 1305635"/>
                <a:gd name="connsiteX54" fmla="*/ 510284 w 4458269"/>
                <a:gd name="connsiteY54" fmla="*/ 1121175 h 1305635"/>
                <a:gd name="connsiteX55" fmla="*/ 445412 w 4458269"/>
                <a:gd name="connsiteY55" fmla="*/ 1115491 h 1305635"/>
                <a:gd name="connsiteX56" fmla="*/ 460304 w 4458269"/>
                <a:gd name="connsiteY56" fmla="*/ 1154210 h 1305635"/>
                <a:gd name="connsiteX57" fmla="*/ 373039 w 4458269"/>
                <a:gd name="connsiteY57" fmla="*/ 1152261 h 1305635"/>
                <a:gd name="connsiteX58" fmla="*/ 373039 w 4458269"/>
                <a:gd name="connsiteY58" fmla="*/ 1219200 h 1305635"/>
                <a:gd name="connsiteX59" fmla="*/ 213815 w 4458269"/>
                <a:gd name="connsiteY59" fmla="*/ 1219200 h 1305635"/>
                <a:gd name="connsiteX60" fmla="*/ 213815 w 4458269"/>
                <a:gd name="connsiteY60" fmla="*/ 1260143 h 1305635"/>
                <a:gd name="connsiteX61" fmla="*/ 104633 w 4458269"/>
                <a:gd name="connsiteY61" fmla="*/ 1260143 h 1305635"/>
                <a:gd name="connsiteX62" fmla="*/ 104633 w 4458269"/>
                <a:gd name="connsiteY62" fmla="*/ 1260143 h 1305635"/>
                <a:gd name="connsiteX63" fmla="*/ 104633 w 4458269"/>
                <a:gd name="connsiteY63" fmla="*/ 1305635 h 1305635"/>
                <a:gd name="connsiteX64" fmla="*/ 0 w 4458269"/>
                <a:gd name="connsiteY64" fmla="*/ 1305635 h 1305635"/>
                <a:gd name="connsiteX0" fmla="*/ 4458269 w 4458269"/>
                <a:gd name="connsiteY0" fmla="*/ 0 h 1305635"/>
                <a:gd name="connsiteX1" fmla="*/ 4394579 w 4458269"/>
                <a:gd name="connsiteY1" fmla="*/ 0 h 1305635"/>
                <a:gd name="connsiteX2" fmla="*/ 4394579 w 4458269"/>
                <a:gd name="connsiteY2" fmla="*/ 109182 h 1305635"/>
                <a:gd name="connsiteX3" fmla="*/ 4271749 w 4458269"/>
                <a:gd name="connsiteY3" fmla="*/ 109182 h 1305635"/>
                <a:gd name="connsiteX4" fmla="*/ 4271749 w 4458269"/>
                <a:gd name="connsiteY4" fmla="*/ 154674 h 1305635"/>
                <a:gd name="connsiteX5" fmla="*/ 4185313 w 4458269"/>
                <a:gd name="connsiteY5" fmla="*/ 154674 h 1305635"/>
                <a:gd name="connsiteX6" fmla="*/ 4185313 w 4458269"/>
                <a:gd name="connsiteY6" fmla="*/ 232012 h 1305635"/>
                <a:gd name="connsiteX7" fmla="*/ 4107976 w 4458269"/>
                <a:gd name="connsiteY7" fmla="*/ 232012 h 1305635"/>
                <a:gd name="connsiteX8" fmla="*/ 4107976 w 4458269"/>
                <a:gd name="connsiteY8" fmla="*/ 282053 h 1305635"/>
                <a:gd name="connsiteX9" fmla="*/ 4039737 w 4458269"/>
                <a:gd name="connsiteY9" fmla="*/ 282053 h 1305635"/>
                <a:gd name="connsiteX10" fmla="*/ 4039737 w 4458269"/>
                <a:gd name="connsiteY10" fmla="*/ 341194 h 1305635"/>
                <a:gd name="connsiteX11" fmla="*/ 3939654 w 4458269"/>
                <a:gd name="connsiteY11" fmla="*/ 341194 h 1305635"/>
                <a:gd name="connsiteX12" fmla="*/ 3939654 w 4458269"/>
                <a:gd name="connsiteY12" fmla="*/ 404883 h 1305635"/>
                <a:gd name="connsiteX13" fmla="*/ 3866866 w 4458269"/>
                <a:gd name="connsiteY13" fmla="*/ 404883 h 1305635"/>
                <a:gd name="connsiteX14" fmla="*/ 3866866 w 4458269"/>
                <a:gd name="connsiteY14" fmla="*/ 445826 h 1305635"/>
                <a:gd name="connsiteX15" fmla="*/ 3607558 w 4458269"/>
                <a:gd name="connsiteY15" fmla="*/ 445826 h 1305635"/>
                <a:gd name="connsiteX16" fmla="*/ 3607558 w 4458269"/>
                <a:gd name="connsiteY16" fmla="*/ 504967 h 1305635"/>
                <a:gd name="connsiteX17" fmla="*/ 3484728 w 4458269"/>
                <a:gd name="connsiteY17" fmla="*/ 504967 h 1305635"/>
                <a:gd name="connsiteX18" fmla="*/ 3484728 w 4458269"/>
                <a:gd name="connsiteY18" fmla="*/ 504967 h 1305635"/>
                <a:gd name="connsiteX19" fmla="*/ 3311857 w 4458269"/>
                <a:gd name="connsiteY19" fmla="*/ 504967 h 1305635"/>
                <a:gd name="connsiteX20" fmla="*/ 3311857 w 4458269"/>
                <a:gd name="connsiteY20" fmla="*/ 568656 h 1305635"/>
                <a:gd name="connsiteX21" fmla="*/ 3207224 w 4458269"/>
                <a:gd name="connsiteY21" fmla="*/ 568656 h 1305635"/>
                <a:gd name="connsiteX22" fmla="*/ 3207224 w 4458269"/>
                <a:gd name="connsiteY22" fmla="*/ 618698 h 1305635"/>
                <a:gd name="connsiteX23" fmla="*/ 3070746 w 4458269"/>
                <a:gd name="connsiteY23" fmla="*/ 618698 h 1305635"/>
                <a:gd name="connsiteX24" fmla="*/ 3070746 w 4458269"/>
                <a:gd name="connsiteY24" fmla="*/ 645994 h 1305635"/>
                <a:gd name="connsiteX25" fmla="*/ 2984310 w 4458269"/>
                <a:gd name="connsiteY25" fmla="*/ 645994 h 1305635"/>
                <a:gd name="connsiteX26" fmla="*/ 2984310 w 4458269"/>
                <a:gd name="connsiteY26" fmla="*/ 645994 h 1305635"/>
                <a:gd name="connsiteX27" fmla="*/ 2984310 w 4458269"/>
                <a:gd name="connsiteY27" fmla="*/ 691486 h 1305635"/>
                <a:gd name="connsiteX28" fmla="*/ 2583976 w 4458269"/>
                <a:gd name="connsiteY28" fmla="*/ 691486 h 1305635"/>
                <a:gd name="connsiteX29" fmla="*/ 2492991 w 4458269"/>
                <a:gd name="connsiteY29" fmla="*/ 691486 h 1305635"/>
                <a:gd name="connsiteX30" fmla="*/ 2492991 w 4458269"/>
                <a:gd name="connsiteY30" fmla="*/ 741528 h 1305635"/>
                <a:gd name="connsiteX31" fmla="*/ 2342866 w 4458269"/>
                <a:gd name="connsiteY31" fmla="*/ 741528 h 1305635"/>
                <a:gd name="connsiteX32" fmla="*/ 2342866 w 4458269"/>
                <a:gd name="connsiteY32" fmla="*/ 741528 h 1305635"/>
                <a:gd name="connsiteX33" fmla="*/ 2342866 w 4458269"/>
                <a:gd name="connsiteY33" fmla="*/ 791570 h 1305635"/>
                <a:gd name="connsiteX34" fmla="*/ 2256430 w 4458269"/>
                <a:gd name="connsiteY34" fmla="*/ 791570 h 1305635"/>
                <a:gd name="connsiteX35" fmla="*/ 2256430 w 4458269"/>
                <a:gd name="connsiteY35" fmla="*/ 796120 h 1305635"/>
                <a:gd name="connsiteX36" fmla="*/ 1846997 w 4458269"/>
                <a:gd name="connsiteY36" fmla="*/ 792707 h 1305635"/>
                <a:gd name="connsiteX37" fmla="*/ 1783307 w 4458269"/>
                <a:gd name="connsiteY37" fmla="*/ 789296 h 1305635"/>
                <a:gd name="connsiteX38" fmla="*/ 1783307 w 4458269"/>
                <a:gd name="connsiteY38" fmla="*/ 864358 h 1305635"/>
                <a:gd name="connsiteX39" fmla="*/ 1669576 w 4458269"/>
                <a:gd name="connsiteY39" fmla="*/ 864358 h 1305635"/>
                <a:gd name="connsiteX40" fmla="*/ 1669576 w 4458269"/>
                <a:gd name="connsiteY40" fmla="*/ 864358 h 1305635"/>
                <a:gd name="connsiteX41" fmla="*/ 1610436 w 4458269"/>
                <a:gd name="connsiteY41" fmla="*/ 864358 h 1305635"/>
                <a:gd name="connsiteX42" fmla="*/ 1610436 w 4458269"/>
                <a:gd name="connsiteY42" fmla="*/ 928047 h 1305635"/>
                <a:gd name="connsiteX43" fmla="*/ 1405719 w 4458269"/>
                <a:gd name="connsiteY43" fmla="*/ 928047 h 1305635"/>
                <a:gd name="connsiteX44" fmla="*/ 1405719 w 4458269"/>
                <a:gd name="connsiteY44" fmla="*/ 973540 h 1305635"/>
                <a:gd name="connsiteX45" fmla="*/ 1196454 w 4458269"/>
                <a:gd name="connsiteY45" fmla="*/ 973540 h 1305635"/>
                <a:gd name="connsiteX46" fmla="*/ 1087272 w 4458269"/>
                <a:gd name="connsiteY46" fmla="*/ 973540 h 1305635"/>
                <a:gd name="connsiteX47" fmla="*/ 1087272 w 4458269"/>
                <a:gd name="connsiteY47" fmla="*/ 1032680 h 1305635"/>
                <a:gd name="connsiteX48" fmla="*/ 1000836 w 4458269"/>
                <a:gd name="connsiteY48" fmla="*/ 1032680 h 1305635"/>
                <a:gd name="connsiteX49" fmla="*/ 1000836 w 4458269"/>
                <a:gd name="connsiteY49" fmla="*/ 1082722 h 1305635"/>
                <a:gd name="connsiteX50" fmla="*/ 873457 w 4458269"/>
                <a:gd name="connsiteY50" fmla="*/ 1082722 h 1305635"/>
                <a:gd name="connsiteX51" fmla="*/ 873457 w 4458269"/>
                <a:gd name="connsiteY51" fmla="*/ 1128215 h 1305635"/>
                <a:gd name="connsiteX52" fmla="*/ 659642 w 4458269"/>
                <a:gd name="connsiteY52" fmla="*/ 1128215 h 1305635"/>
                <a:gd name="connsiteX53" fmla="*/ 656664 w 4458269"/>
                <a:gd name="connsiteY53" fmla="*/ 1119280 h 1305635"/>
                <a:gd name="connsiteX54" fmla="*/ 510284 w 4458269"/>
                <a:gd name="connsiteY54" fmla="*/ 1121175 h 1305635"/>
                <a:gd name="connsiteX55" fmla="*/ 451369 w 4458269"/>
                <a:gd name="connsiteY55" fmla="*/ 1112512 h 1305635"/>
                <a:gd name="connsiteX56" fmla="*/ 460304 w 4458269"/>
                <a:gd name="connsiteY56" fmla="*/ 1154210 h 1305635"/>
                <a:gd name="connsiteX57" fmla="*/ 373039 w 4458269"/>
                <a:gd name="connsiteY57" fmla="*/ 1152261 h 1305635"/>
                <a:gd name="connsiteX58" fmla="*/ 373039 w 4458269"/>
                <a:gd name="connsiteY58" fmla="*/ 1219200 h 1305635"/>
                <a:gd name="connsiteX59" fmla="*/ 213815 w 4458269"/>
                <a:gd name="connsiteY59" fmla="*/ 1219200 h 1305635"/>
                <a:gd name="connsiteX60" fmla="*/ 213815 w 4458269"/>
                <a:gd name="connsiteY60" fmla="*/ 1260143 h 1305635"/>
                <a:gd name="connsiteX61" fmla="*/ 104633 w 4458269"/>
                <a:gd name="connsiteY61" fmla="*/ 1260143 h 1305635"/>
                <a:gd name="connsiteX62" fmla="*/ 104633 w 4458269"/>
                <a:gd name="connsiteY62" fmla="*/ 1260143 h 1305635"/>
                <a:gd name="connsiteX63" fmla="*/ 104633 w 4458269"/>
                <a:gd name="connsiteY63" fmla="*/ 1305635 h 1305635"/>
                <a:gd name="connsiteX64" fmla="*/ 0 w 4458269"/>
                <a:gd name="connsiteY64" fmla="*/ 1305635 h 1305635"/>
                <a:gd name="connsiteX0" fmla="*/ 4458269 w 4458269"/>
                <a:gd name="connsiteY0" fmla="*/ 0 h 1305635"/>
                <a:gd name="connsiteX1" fmla="*/ 4394579 w 4458269"/>
                <a:gd name="connsiteY1" fmla="*/ 0 h 1305635"/>
                <a:gd name="connsiteX2" fmla="*/ 4394579 w 4458269"/>
                <a:gd name="connsiteY2" fmla="*/ 109182 h 1305635"/>
                <a:gd name="connsiteX3" fmla="*/ 4271749 w 4458269"/>
                <a:gd name="connsiteY3" fmla="*/ 109182 h 1305635"/>
                <a:gd name="connsiteX4" fmla="*/ 4271749 w 4458269"/>
                <a:gd name="connsiteY4" fmla="*/ 154674 h 1305635"/>
                <a:gd name="connsiteX5" fmla="*/ 4185313 w 4458269"/>
                <a:gd name="connsiteY5" fmla="*/ 154674 h 1305635"/>
                <a:gd name="connsiteX6" fmla="*/ 4185313 w 4458269"/>
                <a:gd name="connsiteY6" fmla="*/ 232012 h 1305635"/>
                <a:gd name="connsiteX7" fmla="*/ 4107976 w 4458269"/>
                <a:gd name="connsiteY7" fmla="*/ 232012 h 1305635"/>
                <a:gd name="connsiteX8" fmla="*/ 4107976 w 4458269"/>
                <a:gd name="connsiteY8" fmla="*/ 282053 h 1305635"/>
                <a:gd name="connsiteX9" fmla="*/ 4039737 w 4458269"/>
                <a:gd name="connsiteY9" fmla="*/ 282053 h 1305635"/>
                <a:gd name="connsiteX10" fmla="*/ 4039737 w 4458269"/>
                <a:gd name="connsiteY10" fmla="*/ 341194 h 1305635"/>
                <a:gd name="connsiteX11" fmla="*/ 3939654 w 4458269"/>
                <a:gd name="connsiteY11" fmla="*/ 341194 h 1305635"/>
                <a:gd name="connsiteX12" fmla="*/ 3939654 w 4458269"/>
                <a:gd name="connsiteY12" fmla="*/ 404883 h 1305635"/>
                <a:gd name="connsiteX13" fmla="*/ 3866866 w 4458269"/>
                <a:gd name="connsiteY13" fmla="*/ 404883 h 1305635"/>
                <a:gd name="connsiteX14" fmla="*/ 3866866 w 4458269"/>
                <a:gd name="connsiteY14" fmla="*/ 445826 h 1305635"/>
                <a:gd name="connsiteX15" fmla="*/ 3607558 w 4458269"/>
                <a:gd name="connsiteY15" fmla="*/ 445826 h 1305635"/>
                <a:gd name="connsiteX16" fmla="*/ 3607558 w 4458269"/>
                <a:gd name="connsiteY16" fmla="*/ 504967 h 1305635"/>
                <a:gd name="connsiteX17" fmla="*/ 3484728 w 4458269"/>
                <a:gd name="connsiteY17" fmla="*/ 504967 h 1305635"/>
                <a:gd name="connsiteX18" fmla="*/ 3484728 w 4458269"/>
                <a:gd name="connsiteY18" fmla="*/ 504967 h 1305635"/>
                <a:gd name="connsiteX19" fmla="*/ 3311857 w 4458269"/>
                <a:gd name="connsiteY19" fmla="*/ 504967 h 1305635"/>
                <a:gd name="connsiteX20" fmla="*/ 3311857 w 4458269"/>
                <a:gd name="connsiteY20" fmla="*/ 568656 h 1305635"/>
                <a:gd name="connsiteX21" fmla="*/ 3207224 w 4458269"/>
                <a:gd name="connsiteY21" fmla="*/ 568656 h 1305635"/>
                <a:gd name="connsiteX22" fmla="*/ 3207224 w 4458269"/>
                <a:gd name="connsiteY22" fmla="*/ 618698 h 1305635"/>
                <a:gd name="connsiteX23" fmla="*/ 3070746 w 4458269"/>
                <a:gd name="connsiteY23" fmla="*/ 618698 h 1305635"/>
                <a:gd name="connsiteX24" fmla="*/ 3070746 w 4458269"/>
                <a:gd name="connsiteY24" fmla="*/ 645994 h 1305635"/>
                <a:gd name="connsiteX25" fmla="*/ 2984310 w 4458269"/>
                <a:gd name="connsiteY25" fmla="*/ 645994 h 1305635"/>
                <a:gd name="connsiteX26" fmla="*/ 2984310 w 4458269"/>
                <a:gd name="connsiteY26" fmla="*/ 645994 h 1305635"/>
                <a:gd name="connsiteX27" fmla="*/ 2984310 w 4458269"/>
                <a:gd name="connsiteY27" fmla="*/ 691486 h 1305635"/>
                <a:gd name="connsiteX28" fmla="*/ 2583976 w 4458269"/>
                <a:gd name="connsiteY28" fmla="*/ 691486 h 1305635"/>
                <a:gd name="connsiteX29" fmla="*/ 2492991 w 4458269"/>
                <a:gd name="connsiteY29" fmla="*/ 691486 h 1305635"/>
                <a:gd name="connsiteX30" fmla="*/ 2492991 w 4458269"/>
                <a:gd name="connsiteY30" fmla="*/ 741528 h 1305635"/>
                <a:gd name="connsiteX31" fmla="*/ 2342866 w 4458269"/>
                <a:gd name="connsiteY31" fmla="*/ 741528 h 1305635"/>
                <a:gd name="connsiteX32" fmla="*/ 2342866 w 4458269"/>
                <a:gd name="connsiteY32" fmla="*/ 741528 h 1305635"/>
                <a:gd name="connsiteX33" fmla="*/ 2342866 w 4458269"/>
                <a:gd name="connsiteY33" fmla="*/ 791570 h 1305635"/>
                <a:gd name="connsiteX34" fmla="*/ 2256430 w 4458269"/>
                <a:gd name="connsiteY34" fmla="*/ 791570 h 1305635"/>
                <a:gd name="connsiteX35" fmla="*/ 2256430 w 4458269"/>
                <a:gd name="connsiteY35" fmla="*/ 796120 h 1305635"/>
                <a:gd name="connsiteX36" fmla="*/ 1846997 w 4458269"/>
                <a:gd name="connsiteY36" fmla="*/ 792707 h 1305635"/>
                <a:gd name="connsiteX37" fmla="*/ 1783307 w 4458269"/>
                <a:gd name="connsiteY37" fmla="*/ 789296 h 1305635"/>
                <a:gd name="connsiteX38" fmla="*/ 1783307 w 4458269"/>
                <a:gd name="connsiteY38" fmla="*/ 864358 h 1305635"/>
                <a:gd name="connsiteX39" fmla="*/ 1669576 w 4458269"/>
                <a:gd name="connsiteY39" fmla="*/ 864358 h 1305635"/>
                <a:gd name="connsiteX40" fmla="*/ 1669576 w 4458269"/>
                <a:gd name="connsiteY40" fmla="*/ 864358 h 1305635"/>
                <a:gd name="connsiteX41" fmla="*/ 1610436 w 4458269"/>
                <a:gd name="connsiteY41" fmla="*/ 864358 h 1305635"/>
                <a:gd name="connsiteX42" fmla="*/ 1610436 w 4458269"/>
                <a:gd name="connsiteY42" fmla="*/ 928047 h 1305635"/>
                <a:gd name="connsiteX43" fmla="*/ 1405719 w 4458269"/>
                <a:gd name="connsiteY43" fmla="*/ 928047 h 1305635"/>
                <a:gd name="connsiteX44" fmla="*/ 1405719 w 4458269"/>
                <a:gd name="connsiteY44" fmla="*/ 973540 h 1305635"/>
                <a:gd name="connsiteX45" fmla="*/ 1196454 w 4458269"/>
                <a:gd name="connsiteY45" fmla="*/ 973540 h 1305635"/>
                <a:gd name="connsiteX46" fmla="*/ 1087272 w 4458269"/>
                <a:gd name="connsiteY46" fmla="*/ 973540 h 1305635"/>
                <a:gd name="connsiteX47" fmla="*/ 1087272 w 4458269"/>
                <a:gd name="connsiteY47" fmla="*/ 1032680 h 1305635"/>
                <a:gd name="connsiteX48" fmla="*/ 1000836 w 4458269"/>
                <a:gd name="connsiteY48" fmla="*/ 1032680 h 1305635"/>
                <a:gd name="connsiteX49" fmla="*/ 1000836 w 4458269"/>
                <a:gd name="connsiteY49" fmla="*/ 1082722 h 1305635"/>
                <a:gd name="connsiteX50" fmla="*/ 873457 w 4458269"/>
                <a:gd name="connsiteY50" fmla="*/ 1082722 h 1305635"/>
                <a:gd name="connsiteX51" fmla="*/ 873457 w 4458269"/>
                <a:gd name="connsiteY51" fmla="*/ 1128215 h 1305635"/>
                <a:gd name="connsiteX52" fmla="*/ 659642 w 4458269"/>
                <a:gd name="connsiteY52" fmla="*/ 1128215 h 1305635"/>
                <a:gd name="connsiteX53" fmla="*/ 656664 w 4458269"/>
                <a:gd name="connsiteY53" fmla="*/ 1119280 h 1305635"/>
                <a:gd name="connsiteX54" fmla="*/ 510284 w 4458269"/>
                <a:gd name="connsiteY54" fmla="*/ 1121175 h 1305635"/>
                <a:gd name="connsiteX55" fmla="*/ 460304 w 4458269"/>
                <a:gd name="connsiteY55" fmla="*/ 1115490 h 1305635"/>
                <a:gd name="connsiteX56" fmla="*/ 460304 w 4458269"/>
                <a:gd name="connsiteY56" fmla="*/ 1154210 h 1305635"/>
                <a:gd name="connsiteX57" fmla="*/ 373039 w 4458269"/>
                <a:gd name="connsiteY57" fmla="*/ 1152261 h 1305635"/>
                <a:gd name="connsiteX58" fmla="*/ 373039 w 4458269"/>
                <a:gd name="connsiteY58" fmla="*/ 1219200 h 1305635"/>
                <a:gd name="connsiteX59" fmla="*/ 213815 w 4458269"/>
                <a:gd name="connsiteY59" fmla="*/ 1219200 h 1305635"/>
                <a:gd name="connsiteX60" fmla="*/ 213815 w 4458269"/>
                <a:gd name="connsiteY60" fmla="*/ 1260143 h 1305635"/>
                <a:gd name="connsiteX61" fmla="*/ 104633 w 4458269"/>
                <a:gd name="connsiteY61" fmla="*/ 1260143 h 1305635"/>
                <a:gd name="connsiteX62" fmla="*/ 104633 w 4458269"/>
                <a:gd name="connsiteY62" fmla="*/ 1260143 h 1305635"/>
                <a:gd name="connsiteX63" fmla="*/ 104633 w 4458269"/>
                <a:gd name="connsiteY63" fmla="*/ 1305635 h 1305635"/>
                <a:gd name="connsiteX64" fmla="*/ 0 w 4458269"/>
                <a:gd name="connsiteY64" fmla="*/ 1305635 h 1305635"/>
                <a:gd name="connsiteX0" fmla="*/ 4458269 w 4458269"/>
                <a:gd name="connsiteY0" fmla="*/ 0 h 1305635"/>
                <a:gd name="connsiteX1" fmla="*/ 4394579 w 4458269"/>
                <a:gd name="connsiteY1" fmla="*/ 0 h 1305635"/>
                <a:gd name="connsiteX2" fmla="*/ 4394579 w 4458269"/>
                <a:gd name="connsiteY2" fmla="*/ 109182 h 1305635"/>
                <a:gd name="connsiteX3" fmla="*/ 4271749 w 4458269"/>
                <a:gd name="connsiteY3" fmla="*/ 109182 h 1305635"/>
                <a:gd name="connsiteX4" fmla="*/ 4271749 w 4458269"/>
                <a:gd name="connsiteY4" fmla="*/ 154674 h 1305635"/>
                <a:gd name="connsiteX5" fmla="*/ 4185313 w 4458269"/>
                <a:gd name="connsiteY5" fmla="*/ 154674 h 1305635"/>
                <a:gd name="connsiteX6" fmla="*/ 4185313 w 4458269"/>
                <a:gd name="connsiteY6" fmla="*/ 232012 h 1305635"/>
                <a:gd name="connsiteX7" fmla="*/ 4107976 w 4458269"/>
                <a:gd name="connsiteY7" fmla="*/ 232012 h 1305635"/>
                <a:gd name="connsiteX8" fmla="*/ 4107976 w 4458269"/>
                <a:gd name="connsiteY8" fmla="*/ 282053 h 1305635"/>
                <a:gd name="connsiteX9" fmla="*/ 4039737 w 4458269"/>
                <a:gd name="connsiteY9" fmla="*/ 282053 h 1305635"/>
                <a:gd name="connsiteX10" fmla="*/ 4039737 w 4458269"/>
                <a:gd name="connsiteY10" fmla="*/ 341194 h 1305635"/>
                <a:gd name="connsiteX11" fmla="*/ 3939654 w 4458269"/>
                <a:gd name="connsiteY11" fmla="*/ 341194 h 1305635"/>
                <a:gd name="connsiteX12" fmla="*/ 3939654 w 4458269"/>
                <a:gd name="connsiteY12" fmla="*/ 404883 h 1305635"/>
                <a:gd name="connsiteX13" fmla="*/ 3866866 w 4458269"/>
                <a:gd name="connsiteY13" fmla="*/ 404883 h 1305635"/>
                <a:gd name="connsiteX14" fmla="*/ 3866866 w 4458269"/>
                <a:gd name="connsiteY14" fmla="*/ 445826 h 1305635"/>
                <a:gd name="connsiteX15" fmla="*/ 3607558 w 4458269"/>
                <a:gd name="connsiteY15" fmla="*/ 445826 h 1305635"/>
                <a:gd name="connsiteX16" fmla="*/ 3607558 w 4458269"/>
                <a:gd name="connsiteY16" fmla="*/ 504967 h 1305635"/>
                <a:gd name="connsiteX17" fmla="*/ 3484728 w 4458269"/>
                <a:gd name="connsiteY17" fmla="*/ 504967 h 1305635"/>
                <a:gd name="connsiteX18" fmla="*/ 3484728 w 4458269"/>
                <a:gd name="connsiteY18" fmla="*/ 504967 h 1305635"/>
                <a:gd name="connsiteX19" fmla="*/ 3311857 w 4458269"/>
                <a:gd name="connsiteY19" fmla="*/ 504967 h 1305635"/>
                <a:gd name="connsiteX20" fmla="*/ 3311857 w 4458269"/>
                <a:gd name="connsiteY20" fmla="*/ 568656 h 1305635"/>
                <a:gd name="connsiteX21" fmla="*/ 3207224 w 4458269"/>
                <a:gd name="connsiteY21" fmla="*/ 568656 h 1305635"/>
                <a:gd name="connsiteX22" fmla="*/ 3207224 w 4458269"/>
                <a:gd name="connsiteY22" fmla="*/ 618698 h 1305635"/>
                <a:gd name="connsiteX23" fmla="*/ 3070746 w 4458269"/>
                <a:gd name="connsiteY23" fmla="*/ 618698 h 1305635"/>
                <a:gd name="connsiteX24" fmla="*/ 3070746 w 4458269"/>
                <a:gd name="connsiteY24" fmla="*/ 645994 h 1305635"/>
                <a:gd name="connsiteX25" fmla="*/ 2984310 w 4458269"/>
                <a:gd name="connsiteY25" fmla="*/ 645994 h 1305635"/>
                <a:gd name="connsiteX26" fmla="*/ 2984310 w 4458269"/>
                <a:gd name="connsiteY26" fmla="*/ 645994 h 1305635"/>
                <a:gd name="connsiteX27" fmla="*/ 2984310 w 4458269"/>
                <a:gd name="connsiteY27" fmla="*/ 691486 h 1305635"/>
                <a:gd name="connsiteX28" fmla="*/ 2583976 w 4458269"/>
                <a:gd name="connsiteY28" fmla="*/ 691486 h 1305635"/>
                <a:gd name="connsiteX29" fmla="*/ 2492991 w 4458269"/>
                <a:gd name="connsiteY29" fmla="*/ 691486 h 1305635"/>
                <a:gd name="connsiteX30" fmla="*/ 2492991 w 4458269"/>
                <a:gd name="connsiteY30" fmla="*/ 741528 h 1305635"/>
                <a:gd name="connsiteX31" fmla="*/ 2342866 w 4458269"/>
                <a:gd name="connsiteY31" fmla="*/ 741528 h 1305635"/>
                <a:gd name="connsiteX32" fmla="*/ 2342866 w 4458269"/>
                <a:gd name="connsiteY32" fmla="*/ 741528 h 1305635"/>
                <a:gd name="connsiteX33" fmla="*/ 2342866 w 4458269"/>
                <a:gd name="connsiteY33" fmla="*/ 791570 h 1305635"/>
                <a:gd name="connsiteX34" fmla="*/ 2256430 w 4458269"/>
                <a:gd name="connsiteY34" fmla="*/ 791570 h 1305635"/>
                <a:gd name="connsiteX35" fmla="*/ 2256430 w 4458269"/>
                <a:gd name="connsiteY35" fmla="*/ 796120 h 1305635"/>
                <a:gd name="connsiteX36" fmla="*/ 1846997 w 4458269"/>
                <a:gd name="connsiteY36" fmla="*/ 792707 h 1305635"/>
                <a:gd name="connsiteX37" fmla="*/ 1783307 w 4458269"/>
                <a:gd name="connsiteY37" fmla="*/ 789296 h 1305635"/>
                <a:gd name="connsiteX38" fmla="*/ 1783307 w 4458269"/>
                <a:gd name="connsiteY38" fmla="*/ 864358 h 1305635"/>
                <a:gd name="connsiteX39" fmla="*/ 1669576 w 4458269"/>
                <a:gd name="connsiteY39" fmla="*/ 864358 h 1305635"/>
                <a:gd name="connsiteX40" fmla="*/ 1669576 w 4458269"/>
                <a:gd name="connsiteY40" fmla="*/ 864358 h 1305635"/>
                <a:gd name="connsiteX41" fmla="*/ 1610436 w 4458269"/>
                <a:gd name="connsiteY41" fmla="*/ 864358 h 1305635"/>
                <a:gd name="connsiteX42" fmla="*/ 1610436 w 4458269"/>
                <a:gd name="connsiteY42" fmla="*/ 928047 h 1305635"/>
                <a:gd name="connsiteX43" fmla="*/ 1405719 w 4458269"/>
                <a:gd name="connsiteY43" fmla="*/ 928047 h 1305635"/>
                <a:gd name="connsiteX44" fmla="*/ 1405719 w 4458269"/>
                <a:gd name="connsiteY44" fmla="*/ 973540 h 1305635"/>
                <a:gd name="connsiteX45" fmla="*/ 1196454 w 4458269"/>
                <a:gd name="connsiteY45" fmla="*/ 973540 h 1305635"/>
                <a:gd name="connsiteX46" fmla="*/ 1087272 w 4458269"/>
                <a:gd name="connsiteY46" fmla="*/ 973540 h 1305635"/>
                <a:gd name="connsiteX47" fmla="*/ 1087272 w 4458269"/>
                <a:gd name="connsiteY47" fmla="*/ 1032680 h 1305635"/>
                <a:gd name="connsiteX48" fmla="*/ 1000836 w 4458269"/>
                <a:gd name="connsiteY48" fmla="*/ 1032680 h 1305635"/>
                <a:gd name="connsiteX49" fmla="*/ 1000836 w 4458269"/>
                <a:gd name="connsiteY49" fmla="*/ 1082722 h 1305635"/>
                <a:gd name="connsiteX50" fmla="*/ 873457 w 4458269"/>
                <a:gd name="connsiteY50" fmla="*/ 1082722 h 1305635"/>
                <a:gd name="connsiteX51" fmla="*/ 873457 w 4458269"/>
                <a:gd name="connsiteY51" fmla="*/ 1128215 h 1305635"/>
                <a:gd name="connsiteX52" fmla="*/ 659642 w 4458269"/>
                <a:gd name="connsiteY52" fmla="*/ 1128215 h 1305635"/>
                <a:gd name="connsiteX53" fmla="*/ 656664 w 4458269"/>
                <a:gd name="connsiteY53" fmla="*/ 1119280 h 1305635"/>
                <a:gd name="connsiteX54" fmla="*/ 510284 w 4458269"/>
                <a:gd name="connsiteY54" fmla="*/ 1121175 h 1305635"/>
                <a:gd name="connsiteX55" fmla="*/ 460304 w 4458269"/>
                <a:gd name="connsiteY55" fmla="*/ 1121447 h 1305635"/>
                <a:gd name="connsiteX56" fmla="*/ 460304 w 4458269"/>
                <a:gd name="connsiteY56" fmla="*/ 1154210 h 1305635"/>
                <a:gd name="connsiteX57" fmla="*/ 373039 w 4458269"/>
                <a:gd name="connsiteY57" fmla="*/ 1152261 h 1305635"/>
                <a:gd name="connsiteX58" fmla="*/ 373039 w 4458269"/>
                <a:gd name="connsiteY58" fmla="*/ 1219200 h 1305635"/>
                <a:gd name="connsiteX59" fmla="*/ 213815 w 4458269"/>
                <a:gd name="connsiteY59" fmla="*/ 1219200 h 1305635"/>
                <a:gd name="connsiteX60" fmla="*/ 213815 w 4458269"/>
                <a:gd name="connsiteY60" fmla="*/ 1260143 h 1305635"/>
                <a:gd name="connsiteX61" fmla="*/ 104633 w 4458269"/>
                <a:gd name="connsiteY61" fmla="*/ 1260143 h 1305635"/>
                <a:gd name="connsiteX62" fmla="*/ 104633 w 4458269"/>
                <a:gd name="connsiteY62" fmla="*/ 1260143 h 1305635"/>
                <a:gd name="connsiteX63" fmla="*/ 104633 w 4458269"/>
                <a:gd name="connsiteY63" fmla="*/ 1305635 h 1305635"/>
                <a:gd name="connsiteX64" fmla="*/ 0 w 4458269"/>
                <a:gd name="connsiteY64" fmla="*/ 1305635 h 1305635"/>
                <a:gd name="connsiteX0" fmla="*/ 4458269 w 4458269"/>
                <a:gd name="connsiteY0" fmla="*/ 0 h 1305635"/>
                <a:gd name="connsiteX1" fmla="*/ 4394579 w 4458269"/>
                <a:gd name="connsiteY1" fmla="*/ 0 h 1305635"/>
                <a:gd name="connsiteX2" fmla="*/ 4394579 w 4458269"/>
                <a:gd name="connsiteY2" fmla="*/ 109182 h 1305635"/>
                <a:gd name="connsiteX3" fmla="*/ 4271749 w 4458269"/>
                <a:gd name="connsiteY3" fmla="*/ 109182 h 1305635"/>
                <a:gd name="connsiteX4" fmla="*/ 4271749 w 4458269"/>
                <a:gd name="connsiteY4" fmla="*/ 154674 h 1305635"/>
                <a:gd name="connsiteX5" fmla="*/ 4185313 w 4458269"/>
                <a:gd name="connsiteY5" fmla="*/ 154674 h 1305635"/>
                <a:gd name="connsiteX6" fmla="*/ 4185313 w 4458269"/>
                <a:gd name="connsiteY6" fmla="*/ 232012 h 1305635"/>
                <a:gd name="connsiteX7" fmla="*/ 4107976 w 4458269"/>
                <a:gd name="connsiteY7" fmla="*/ 232012 h 1305635"/>
                <a:gd name="connsiteX8" fmla="*/ 4107976 w 4458269"/>
                <a:gd name="connsiteY8" fmla="*/ 282053 h 1305635"/>
                <a:gd name="connsiteX9" fmla="*/ 4039737 w 4458269"/>
                <a:gd name="connsiteY9" fmla="*/ 282053 h 1305635"/>
                <a:gd name="connsiteX10" fmla="*/ 4039737 w 4458269"/>
                <a:gd name="connsiteY10" fmla="*/ 341194 h 1305635"/>
                <a:gd name="connsiteX11" fmla="*/ 3939654 w 4458269"/>
                <a:gd name="connsiteY11" fmla="*/ 341194 h 1305635"/>
                <a:gd name="connsiteX12" fmla="*/ 3939654 w 4458269"/>
                <a:gd name="connsiteY12" fmla="*/ 404883 h 1305635"/>
                <a:gd name="connsiteX13" fmla="*/ 3866866 w 4458269"/>
                <a:gd name="connsiteY13" fmla="*/ 404883 h 1305635"/>
                <a:gd name="connsiteX14" fmla="*/ 3866866 w 4458269"/>
                <a:gd name="connsiteY14" fmla="*/ 445826 h 1305635"/>
                <a:gd name="connsiteX15" fmla="*/ 3607558 w 4458269"/>
                <a:gd name="connsiteY15" fmla="*/ 445826 h 1305635"/>
                <a:gd name="connsiteX16" fmla="*/ 3607558 w 4458269"/>
                <a:gd name="connsiteY16" fmla="*/ 504967 h 1305635"/>
                <a:gd name="connsiteX17" fmla="*/ 3484728 w 4458269"/>
                <a:gd name="connsiteY17" fmla="*/ 504967 h 1305635"/>
                <a:gd name="connsiteX18" fmla="*/ 3484728 w 4458269"/>
                <a:gd name="connsiteY18" fmla="*/ 504967 h 1305635"/>
                <a:gd name="connsiteX19" fmla="*/ 3311857 w 4458269"/>
                <a:gd name="connsiteY19" fmla="*/ 504967 h 1305635"/>
                <a:gd name="connsiteX20" fmla="*/ 3311857 w 4458269"/>
                <a:gd name="connsiteY20" fmla="*/ 568656 h 1305635"/>
                <a:gd name="connsiteX21" fmla="*/ 3207224 w 4458269"/>
                <a:gd name="connsiteY21" fmla="*/ 568656 h 1305635"/>
                <a:gd name="connsiteX22" fmla="*/ 3207224 w 4458269"/>
                <a:gd name="connsiteY22" fmla="*/ 618698 h 1305635"/>
                <a:gd name="connsiteX23" fmla="*/ 3070746 w 4458269"/>
                <a:gd name="connsiteY23" fmla="*/ 618698 h 1305635"/>
                <a:gd name="connsiteX24" fmla="*/ 3070746 w 4458269"/>
                <a:gd name="connsiteY24" fmla="*/ 645994 h 1305635"/>
                <a:gd name="connsiteX25" fmla="*/ 2984310 w 4458269"/>
                <a:gd name="connsiteY25" fmla="*/ 645994 h 1305635"/>
                <a:gd name="connsiteX26" fmla="*/ 2984310 w 4458269"/>
                <a:gd name="connsiteY26" fmla="*/ 645994 h 1305635"/>
                <a:gd name="connsiteX27" fmla="*/ 2984310 w 4458269"/>
                <a:gd name="connsiteY27" fmla="*/ 691486 h 1305635"/>
                <a:gd name="connsiteX28" fmla="*/ 2583976 w 4458269"/>
                <a:gd name="connsiteY28" fmla="*/ 691486 h 1305635"/>
                <a:gd name="connsiteX29" fmla="*/ 2492991 w 4458269"/>
                <a:gd name="connsiteY29" fmla="*/ 691486 h 1305635"/>
                <a:gd name="connsiteX30" fmla="*/ 2492991 w 4458269"/>
                <a:gd name="connsiteY30" fmla="*/ 741528 h 1305635"/>
                <a:gd name="connsiteX31" fmla="*/ 2342866 w 4458269"/>
                <a:gd name="connsiteY31" fmla="*/ 741528 h 1305635"/>
                <a:gd name="connsiteX32" fmla="*/ 2342866 w 4458269"/>
                <a:gd name="connsiteY32" fmla="*/ 741528 h 1305635"/>
                <a:gd name="connsiteX33" fmla="*/ 2342866 w 4458269"/>
                <a:gd name="connsiteY33" fmla="*/ 791570 h 1305635"/>
                <a:gd name="connsiteX34" fmla="*/ 2256430 w 4458269"/>
                <a:gd name="connsiteY34" fmla="*/ 791570 h 1305635"/>
                <a:gd name="connsiteX35" fmla="*/ 2256430 w 4458269"/>
                <a:gd name="connsiteY35" fmla="*/ 796120 h 1305635"/>
                <a:gd name="connsiteX36" fmla="*/ 1846997 w 4458269"/>
                <a:gd name="connsiteY36" fmla="*/ 792707 h 1305635"/>
                <a:gd name="connsiteX37" fmla="*/ 1783307 w 4458269"/>
                <a:gd name="connsiteY37" fmla="*/ 789296 h 1305635"/>
                <a:gd name="connsiteX38" fmla="*/ 1783307 w 4458269"/>
                <a:gd name="connsiteY38" fmla="*/ 864358 h 1305635"/>
                <a:gd name="connsiteX39" fmla="*/ 1669576 w 4458269"/>
                <a:gd name="connsiteY39" fmla="*/ 864358 h 1305635"/>
                <a:gd name="connsiteX40" fmla="*/ 1669576 w 4458269"/>
                <a:gd name="connsiteY40" fmla="*/ 864358 h 1305635"/>
                <a:gd name="connsiteX41" fmla="*/ 1610436 w 4458269"/>
                <a:gd name="connsiteY41" fmla="*/ 864358 h 1305635"/>
                <a:gd name="connsiteX42" fmla="*/ 1610436 w 4458269"/>
                <a:gd name="connsiteY42" fmla="*/ 928047 h 1305635"/>
                <a:gd name="connsiteX43" fmla="*/ 1405719 w 4458269"/>
                <a:gd name="connsiteY43" fmla="*/ 928047 h 1305635"/>
                <a:gd name="connsiteX44" fmla="*/ 1405719 w 4458269"/>
                <a:gd name="connsiteY44" fmla="*/ 973540 h 1305635"/>
                <a:gd name="connsiteX45" fmla="*/ 1196454 w 4458269"/>
                <a:gd name="connsiteY45" fmla="*/ 973540 h 1305635"/>
                <a:gd name="connsiteX46" fmla="*/ 1087272 w 4458269"/>
                <a:gd name="connsiteY46" fmla="*/ 973540 h 1305635"/>
                <a:gd name="connsiteX47" fmla="*/ 1087272 w 4458269"/>
                <a:gd name="connsiteY47" fmla="*/ 1032680 h 1305635"/>
                <a:gd name="connsiteX48" fmla="*/ 1000836 w 4458269"/>
                <a:gd name="connsiteY48" fmla="*/ 1032680 h 1305635"/>
                <a:gd name="connsiteX49" fmla="*/ 1000836 w 4458269"/>
                <a:gd name="connsiteY49" fmla="*/ 1082722 h 1305635"/>
                <a:gd name="connsiteX50" fmla="*/ 873457 w 4458269"/>
                <a:gd name="connsiteY50" fmla="*/ 1082722 h 1305635"/>
                <a:gd name="connsiteX51" fmla="*/ 858565 w 4458269"/>
                <a:gd name="connsiteY51" fmla="*/ 1083538 h 1305635"/>
                <a:gd name="connsiteX52" fmla="*/ 659642 w 4458269"/>
                <a:gd name="connsiteY52" fmla="*/ 1128215 h 1305635"/>
                <a:gd name="connsiteX53" fmla="*/ 656664 w 4458269"/>
                <a:gd name="connsiteY53" fmla="*/ 1119280 h 1305635"/>
                <a:gd name="connsiteX54" fmla="*/ 510284 w 4458269"/>
                <a:gd name="connsiteY54" fmla="*/ 1121175 h 1305635"/>
                <a:gd name="connsiteX55" fmla="*/ 460304 w 4458269"/>
                <a:gd name="connsiteY55" fmla="*/ 1121447 h 1305635"/>
                <a:gd name="connsiteX56" fmla="*/ 460304 w 4458269"/>
                <a:gd name="connsiteY56" fmla="*/ 1154210 h 1305635"/>
                <a:gd name="connsiteX57" fmla="*/ 373039 w 4458269"/>
                <a:gd name="connsiteY57" fmla="*/ 1152261 h 1305635"/>
                <a:gd name="connsiteX58" fmla="*/ 373039 w 4458269"/>
                <a:gd name="connsiteY58" fmla="*/ 1219200 h 1305635"/>
                <a:gd name="connsiteX59" fmla="*/ 213815 w 4458269"/>
                <a:gd name="connsiteY59" fmla="*/ 1219200 h 1305635"/>
                <a:gd name="connsiteX60" fmla="*/ 213815 w 4458269"/>
                <a:gd name="connsiteY60" fmla="*/ 1260143 h 1305635"/>
                <a:gd name="connsiteX61" fmla="*/ 104633 w 4458269"/>
                <a:gd name="connsiteY61" fmla="*/ 1260143 h 1305635"/>
                <a:gd name="connsiteX62" fmla="*/ 104633 w 4458269"/>
                <a:gd name="connsiteY62" fmla="*/ 1260143 h 1305635"/>
                <a:gd name="connsiteX63" fmla="*/ 104633 w 4458269"/>
                <a:gd name="connsiteY63" fmla="*/ 1305635 h 1305635"/>
                <a:gd name="connsiteX64" fmla="*/ 0 w 4458269"/>
                <a:gd name="connsiteY64" fmla="*/ 1305635 h 1305635"/>
                <a:gd name="connsiteX0" fmla="*/ 4458269 w 4458269"/>
                <a:gd name="connsiteY0" fmla="*/ 0 h 1305635"/>
                <a:gd name="connsiteX1" fmla="*/ 4394579 w 4458269"/>
                <a:gd name="connsiteY1" fmla="*/ 0 h 1305635"/>
                <a:gd name="connsiteX2" fmla="*/ 4394579 w 4458269"/>
                <a:gd name="connsiteY2" fmla="*/ 109182 h 1305635"/>
                <a:gd name="connsiteX3" fmla="*/ 4271749 w 4458269"/>
                <a:gd name="connsiteY3" fmla="*/ 109182 h 1305635"/>
                <a:gd name="connsiteX4" fmla="*/ 4271749 w 4458269"/>
                <a:gd name="connsiteY4" fmla="*/ 154674 h 1305635"/>
                <a:gd name="connsiteX5" fmla="*/ 4185313 w 4458269"/>
                <a:gd name="connsiteY5" fmla="*/ 154674 h 1305635"/>
                <a:gd name="connsiteX6" fmla="*/ 4185313 w 4458269"/>
                <a:gd name="connsiteY6" fmla="*/ 232012 h 1305635"/>
                <a:gd name="connsiteX7" fmla="*/ 4107976 w 4458269"/>
                <a:gd name="connsiteY7" fmla="*/ 232012 h 1305635"/>
                <a:gd name="connsiteX8" fmla="*/ 4107976 w 4458269"/>
                <a:gd name="connsiteY8" fmla="*/ 282053 h 1305635"/>
                <a:gd name="connsiteX9" fmla="*/ 4039737 w 4458269"/>
                <a:gd name="connsiteY9" fmla="*/ 282053 h 1305635"/>
                <a:gd name="connsiteX10" fmla="*/ 4039737 w 4458269"/>
                <a:gd name="connsiteY10" fmla="*/ 341194 h 1305635"/>
                <a:gd name="connsiteX11" fmla="*/ 3939654 w 4458269"/>
                <a:gd name="connsiteY11" fmla="*/ 341194 h 1305635"/>
                <a:gd name="connsiteX12" fmla="*/ 3939654 w 4458269"/>
                <a:gd name="connsiteY12" fmla="*/ 404883 h 1305635"/>
                <a:gd name="connsiteX13" fmla="*/ 3866866 w 4458269"/>
                <a:gd name="connsiteY13" fmla="*/ 404883 h 1305635"/>
                <a:gd name="connsiteX14" fmla="*/ 3866866 w 4458269"/>
                <a:gd name="connsiteY14" fmla="*/ 445826 h 1305635"/>
                <a:gd name="connsiteX15" fmla="*/ 3607558 w 4458269"/>
                <a:gd name="connsiteY15" fmla="*/ 445826 h 1305635"/>
                <a:gd name="connsiteX16" fmla="*/ 3607558 w 4458269"/>
                <a:gd name="connsiteY16" fmla="*/ 504967 h 1305635"/>
                <a:gd name="connsiteX17" fmla="*/ 3484728 w 4458269"/>
                <a:gd name="connsiteY17" fmla="*/ 504967 h 1305635"/>
                <a:gd name="connsiteX18" fmla="*/ 3484728 w 4458269"/>
                <a:gd name="connsiteY18" fmla="*/ 504967 h 1305635"/>
                <a:gd name="connsiteX19" fmla="*/ 3311857 w 4458269"/>
                <a:gd name="connsiteY19" fmla="*/ 504967 h 1305635"/>
                <a:gd name="connsiteX20" fmla="*/ 3311857 w 4458269"/>
                <a:gd name="connsiteY20" fmla="*/ 568656 h 1305635"/>
                <a:gd name="connsiteX21" fmla="*/ 3207224 w 4458269"/>
                <a:gd name="connsiteY21" fmla="*/ 568656 h 1305635"/>
                <a:gd name="connsiteX22" fmla="*/ 3207224 w 4458269"/>
                <a:gd name="connsiteY22" fmla="*/ 618698 h 1305635"/>
                <a:gd name="connsiteX23" fmla="*/ 3070746 w 4458269"/>
                <a:gd name="connsiteY23" fmla="*/ 614888 h 1305635"/>
                <a:gd name="connsiteX24" fmla="*/ 3070746 w 4458269"/>
                <a:gd name="connsiteY24" fmla="*/ 645994 h 1305635"/>
                <a:gd name="connsiteX25" fmla="*/ 2984310 w 4458269"/>
                <a:gd name="connsiteY25" fmla="*/ 645994 h 1305635"/>
                <a:gd name="connsiteX26" fmla="*/ 2984310 w 4458269"/>
                <a:gd name="connsiteY26" fmla="*/ 645994 h 1305635"/>
                <a:gd name="connsiteX27" fmla="*/ 2984310 w 4458269"/>
                <a:gd name="connsiteY27" fmla="*/ 691486 h 1305635"/>
                <a:gd name="connsiteX28" fmla="*/ 2583976 w 4458269"/>
                <a:gd name="connsiteY28" fmla="*/ 691486 h 1305635"/>
                <a:gd name="connsiteX29" fmla="*/ 2492991 w 4458269"/>
                <a:gd name="connsiteY29" fmla="*/ 691486 h 1305635"/>
                <a:gd name="connsiteX30" fmla="*/ 2492991 w 4458269"/>
                <a:gd name="connsiteY30" fmla="*/ 741528 h 1305635"/>
                <a:gd name="connsiteX31" fmla="*/ 2342866 w 4458269"/>
                <a:gd name="connsiteY31" fmla="*/ 741528 h 1305635"/>
                <a:gd name="connsiteX32" fmla="*/ 2342866 w 4458269"/>
                <a:gd name="connsiteY32" fmla="*/ 741528 h 1305635"/>
                <a:gd name="connsiteX33" fmla="*/ 2342866 w 4458269"/>
                <a:gd name="connsiteY33" fmla="*/ 791570 h 1305635"/>
                <a:gd name="connsiteX34" fmla="*/ 2256430 w 4458269"/>
                <a:gd name="connsiteY34" fmla="*/ 791570 h 1305635"/>
                <a:gd name="connsiteX35" fmla="*/ 2256430 w 4458269"/>
                <a:gd name="connsiteY35" fmla="*/ 796120 h 1305635"/>
                <a:gd name="connsiteX36" fmla="*/ 1846997 w 4458269"/>
                <a:gd name="connsiteY36" fmla="*/ 792707 h 1305635"/>
                <a:gd name="connsiteX37" fmla="*/ 1783307 w 4458269"/>
                <a:gd name="connsiteY37" fmla="*/ 789296 h 1305635"/>
                <a:gd name="connsiteX38" fmla="*/ 1783307 w 4458269"/>
                <a:gd name="connsiteY38" fmla="*/ 864358 h 1305635"/>
                <a:gd name="connsiteX39" fmla="*/ 1669576 w 4458269"/>
                <a:gd name="connsiteY39" fmla="*/ 864358 h 1305635"/>
                <a:gd name="connsiteX40" fmla="*/ 1669576 w 4458269"/>
                <a:gd name="connsiteY40" fmla="*/ 864358 h 1305635"/>
                <a:gd name="connsiteX41" fmla="*/ 1610436 w 4458269"/>
                <a:gd name="connsiteY41" fmla="*/ 864358 h 1305635"/>
                <a:gd name="connsiteX42" fmla="*/ 1610436 w 4458269"/>
                <a:gd name="connsiteY42" fmla="*/ 928047 h 1305635"/>
                <a:gd name="connsiteX43" fmla="*/ 1405719 w 4458269"/>
                <a:gd name="connsiteY43" fmla="*/ 928047 h 1305635"/>
                <a:gd name="connsiteX44" fmla="*/ 1405719 w 4458269"/>
                <a:gd name="connsiteY44" fmla="*/ 973540 h 1305635"/>
                <a:gd name="connsiteX45" fmla="*/ 1196454 w 4458269"/>
                <a:gd name="connsiteY45" fmla="*/ 973540 h 1305635"/>
                <a:gd name="connsiteX46" fmla="*/ 1087272 w 4458269"/>
                <a:gd name="connsiteY46" fmla="*/ 973540 h 1305635"/>
                <a:gd name="connsiteX47" fmla="*/ 1087272 w 4458269"/>
                <a:gd name="connsiteY47" fmla="*/ 1032680 h 1305635"/>
                <a:gd name="connsiteX48" fmla="*/ 1000836 w 4458269"/>
                <a:gd name="connsiteY48" fmla="*/ 1032680 h 1305635"/>
                <a:gd name="connsiteX49" fmla="*/ 1000836 w 4458269"/>
                <a:gd name="connsiteY49" fmla="*/ 1082722 h 1305635"/>
                <a:gd name="connsiteX50" fmla="*/ 873457 w 4458269"/>
                <a:gd name="connsiteY50" fmla="*/ 1082722 h 1305635"/>
                <a:gd name="connsiteX51" fmla="*/ 858565 w 4458269"/>
                <a:gd name="connsiteY51" fmla="*/ 1083538 h 1305635"/>
                <a:gd name="connsiteX52" fmla="*/ 659642 w 4458269"/>
                <a:gd name="connsiteY52" fmla="*/ 1128215 h 1305635"/>
                <a:gd name="connsiteX53" fmla="*/ 656664 w 4458269"/>
                <a:gd name="connsiteY53" fmla="*/ 1119280 h 1305635"/>
                <a:gd name="connsiteX54" fmla="*/ 510284 w 4458269"/>
                <a:gd name="connsiteY54" fmla="*/ 1121175 h 1305635"/>
                <a:gd name="connsiteX55" fmla="*/ 460304 w 4458269"/>
                <a:gd name="connsiteY55" fmla="*/ 1121447 h 1305635"/>
                <a:gd name="connsiteX56" fmla="*/ 460304 w 4458269"/>
                <a:gd name="connsiteY56" fmla="*/ 1154210 h 1305635"/>
                <a:gd name="connsiteX57" fmla="*/ 373039 w 4458269"/>
                <a:gd name="connsiteY57" fmla="*/ 1152261 h 1305635"/>
                <a:gd name="connsiteX58" fmla="*/ 373039 w 4458269"/>
                <a:gd name="connsiteY58" fmla="*/ 1219200 h 1305635"/>
                <a:gd name="connsiteX59" fmla="*/ 213815 w 4458269"/>
                <a:gd name="connsiteY59" fmla="*/ 1219200 h 1305635"/>
                <a:gd name="connsiteX60" fmla="*/ 213815 w 4458269"/>
                <a:gd name="connsiteY60" fmla="*/ 1260143 h 1305635"/>
                <a:gd name="connsiteX61" fmla="*/ 104633 w 4458269"/>
                <a:gd name="connsiteY61" fmla="*/ 1260143 h 1305635"/>
                <a:gd name="connsiteX62" fmla="*/ 104633 w 4458269"/>
                <a:gd name="connsiteY62" fmla="*/ 1260143 h 1305635"/>
                <a:gd name="connsiteX63" fmla="*/ 104633 w 4458269"/>
                <a:gd name="connsiteY63" fmla="*/ 1305635 h 1305635"/>
                <a:gd name="connsiteX64" fmla="*/ 0 w 4458269"/>
                <a:gd name="connsiteY64" fmla="*/ 1305635 h 1305635"/>
                <a:gd name="connsiteX0" fmla="*/ 4458269 w 4458269"/>
                <a:gd name="connsiteY0" fmla="*/ 0 h 1305635"/>
                <a:gd name="connsiteX1" fmla="*/ 4394579 w 4458269"/>
                <a:gd name="connsiteY1" fmla="*/ 0 h 1305635"/>
                <a:gd name="connsiteX2" fmla="*/ 4394579 w 4458269"/>
                <a:gd name="connsiteY2" fmla="*/ 109182 h 1305635"/>
                <a:gd name="connsiteX3" fmla="*/ 4271749 w 4458269"/>
                <a:gd name="connsiteY3" fmla="*/ 109182 h 1305635"/>
                <a:gd name="connsiteX4" fmla="*/ 4271749 w 4458269"/>
                <a:gd name="connsiteY4" fmla="*/ 154674 h 1305635"/>
                <a:gd name="connsiteX5" fmla="*/ 4185313 w 4458269"/>
                <a:gd name="connsiteY5" fmla="*/ 154674 h 1305635"/>
                <a:gd name="connsiteX6" fmla="*/ 4185313 w 4458269"/>
                <a:gd name="connsiteY6" fmla="*/ 232012 h 1305635"/>
                <a:gd name="connsiteX7" fmla="*/ 4107976 w 4458269"/>
                <a:gd name="connsiteY7" fmla="*/ 232012 h 1305635"/>
                <a:gd name="connsiteX8" fmla="*/ 4107976 w 4458269"/>
                <a:gd name="connsiteY8" fmla="*/ 282053 h 1305635"/>
                <a:gd name="connsiteX9" fmla="*/ 4039737 w 4458269"/>
                <a:gd name="connsiteY9" fmla="*/ 282053 h 1305635"/>
                <a:gd name="connsiteX10" fmla="*/ 4039737 w 4458269"/>
                <a:gd name="connsiteY10" fmla="*/ 341194 h 1305635"/>
                <a:gd name="connsiteX11" fmla="*/ 3939654 w 4458269"/>
                <a:gd name="connsiteY11" fmla="*/ 341194 h 1305635"/>
                <a:gd name="connsiteX12" fmla="*/ 3939654 w 4458269"/>
                <a:gd name="connsiteY12" fmla="*/ 404883 h 1305635"/>
                <a:gd name="connsiteX13" fmla="*/ 3866866 w 4458269"/>
                <a:gd name="connsiteY13" fmla="*/ 404883 h 1305635"/>
                <a:gd name="connsiteX14" fmla="*/ 3866866 w 4458269"/>
                <a:gd name="connsiteY14" fmla="*/ 445826 h 1305635"/>
                <a:gd name="connsiteX15" fmla="*/ 3607558 w 4458269"/>
                <a:gd name="connsiteY15" fmla="*/ 445826 h 1305635"/>
                <a:gd name="connsiteX16" fmla="*/ 3607558 w 4458269"/>
                <a:gd name="connsiteY16" fmla="*/ 504967 h 1305635"/>
                <a:gd name="connsiteX17" fmla="*/ 3484728 w 4458269"/>
                <a:gd name="connsiteY17" fmla="*/ 504967 h 1305635"/>
                <a:gd name="connsiteX18" fmla="*/ 3484728 w 4458269"/>
                <a:gd name="connsiteY18" fmla="*/ 504967 h 1305635"/>
                <a:gd name="connsiteX19" fmla="*/ 3311857 w 4458269"/>
                <a:gd name="connsiteY19" fmla="*/ 504967 h 1305635"/>
                <a:gd name="connsiteX20" fmla="*/ 3311857 w 4458269"/>
                <a:gd name="connsiteY20" fmla="*/ 568656 h 1305635"/>
                <a:gd name="connsiteX21" fmla="*/ 3207224 w 4458269"/>
                <a:gd name="connsiteY21" fmla="*/ 568656 h 1305635"/>
                <a:gd name="connsiteX22" fmla="*/ 3207224 w 4458269"/>
                <a:gd name="connsiteY22" fmla="*/ 611078 h 1305635"/>
                <a:gd name="connsiteX23" fmla="*/ 3070746 w 4458269"/>
                <a:gd name="connsiteY23" fmla="*/ 614888 h 1305635"/>
                <a:gd name="connsiteX24" fmla="*/ 3070746 w 4458269"/>
                <a:gd name="connsiteY24" fmla="*/ 645994 h 1305635"/>
                <a:gd name="connsiteX25" fmla="*/ 2984310 w 4458269"/>
                <a:gd name="connsiteY25" fmla="*/ 645994 h 1305635"/>
                <a:gd name="connsiteX26" fmla="*/ 2984310 w 4458269"/>
                <a:gd name="connsiteY26" fmla="*/ 645994 h 1305635"/>
                <a:gd name="connsiteX27" fmla="*/ 2984310 w 4458269"/>
                <a:gd name="connsiteY27" fmla="*/ 691486 h 1305635"/>
                <a:gd name="connsiteX28" fmla="*/ 2583976 w 4458269"/>
                <a:gd name="connsiteY28" fmla="*/ 691486 h 1305635"/>
                <a:gd name="connsiteX29" fmla="*/ 2492991 w 4458269"/>
                <a:gd name="connsiteY29" fmla="*/ 691486 h 1305635"/>
                <a:gd name="connsiteX30" fmla="*/ 2492991 w 4458269"/>
                <a:gd name="connsiteY30" fmla="*/ 741528 h 1305635"/>
                <a:gd name="connsiteX31" fmla="*/ 2342866 w 4458269"/>
                <a:gd name="connsiteY31" fmla="*/ 741528 h 1305635"/>
                <a:gd name="connsiteX32" fmla="*/ 2342866 w 4458269"/>
                <a:gd name="connsiteY32" fmla="*/ 741528 h 1305635"/>
                <a:gd name="connsiteX33" fmla="*/ 2342866 w 4458269"/>
                <a:gd name="connsiteY33" fmla="*/ 791570 h 1305635"/>
                <a:gd name="connsiteX34" fmla="*/ 2256430 w 4458269"/>
                <a:gd name="connsiteY34" fmla="*/ 791570 h 1305635"/>
                <a:gd name="connsiteX35" fmla="*/ 2256430 w 4458269"/>
                <a:gd name="connsiteY35" fmla="*/ 796120 h 1305635"/>
                <a:gd name="connsiteX36" fmla="*/ 1846997 w 4458269"/>
                <a:gd name="connsiteY36" fmla="*/ 792707 h 1305635"/>
                <a:gd name="connsiteX37" fmla="*/ 1783307 w 4458269"/>
                <a:gd name="connsiteY37" fmla="*/ 789296 h 1305635"/>
                <a:gd name="connsiteX38" fmla="*/ 1783307 w 4458269"/>
                <a:gd name="connsiteY38" fmla="*/ 864358 h 1305635"/>
                <a:gd name="connsiteX39" fmla="*/ 1669576 w 4458269"/>
                <a:gd name="connsiteY39" fmla="*/ 864358 h 1305635"/>
                <a:gd name="connsiteX40" fmla="*/ 1669576 w 4458269"/>
                <a:gd name="connsiteY40" fmla="*/ 864358 h 1305635"/>
                <a:gd name="connsiteX41" fmla="*/ 1610436 w 4458269"/>
                <a:gd name="connsiteY41" fmla="*/ 864358 h 1305635"/>
                <a:gd name="connsiteX42" fmla="*/ 1610436 w 4458269"/>
                <a:gd name="connsiteY42" fmla="*/ 928047 h 1305635"/>
                <a:gd name="connsiteX43" fmla="*/ 1405719 w 4458269"/>
                <a:gd name="connsiteY43" fmla="*/ 928047 h 1305635"/>
                <a:gd name="connsiteX44" fmla="*/ 1405719 w 4458269"/>
                <a:gd name="connsiteY44" fmla="*/ 973540 h 1305635"/>
                <a:gd name="connsiteX45" fmla="*/ 1196454 w 4458269"/>
                <a:gd name="connsiteY45" fmla="*/ 973540 h 1305635"/>
                <a:gd name="connsiteX46" fmla="*/ 1087272 w 4458269"/>
                <a:gd name="connsiteY46" fmla="*/ 973540 h 1305635"/>
                <a:gd name="connsiteX47" fmla="*/ 1087272 w 4458269"/>
                <a:gd name="connsiteY47" fmla="*/ 1032680 h 1305635"/>
                <a:gd name="connsiteX48" fmla="*/ 1000836 w 4458269"/>
                <a:gd name="connsiteY48" fmla="*/ 1032680 h 1305635"/>
                <a:gd name="connsiteX49" fmla="*/ 1000836 w 4458269"/>
                <a:gd name="connsiteY49" fmla="*/ 1082722 h 1305635"/>
                <a:gd name="connsiteX50" fmla="*/ 873457 w 4458269"/>
                <a:gd name="connsiteY50" fmla="*/ 1082722 h 1305635"/>
                <a:gd name="connsiteX51" fmla="*/ 858565 w 4458269"/>
                <a:gd name="connsiteY51" fmla="*/ 1083538 h 1305635"/>
                <a:gd name="connsiteX52" fmla="*/ 659642 w 4458269"/>
                <a:gd name="connsiteY52" fmla="*/ 1128215 h 1305635"/>
                <a:gd name="connsiteX53" fmla="*/ 656664 w 4458269"/>
                <a:gd name="connsiteY53" fmla="*/ 1119280 h 1305635"/>
                <a:gd name="connsiteX54" fmla="*/ 510284 w 4458269"/>
                <a:gd name="connsiteY54" fmla="*/ 1121175 h 1305635"/>
                <a:gd name="connsiteX55" fmla="*/ 460304 w 4458269"/>
                <a:gd name="connsiteY55" fmla="*/ 1121447 h 1305635"/>
                <a:gd name="connsiteX56" fmla="*/ 460304 w 4458269"/>
                <a:gd name="connsiteY56" fmla="*/ 1154210 h 1305635"/>
                <a:gd name="connsiteX57" fmla="*/ 373039 w 4458269"/>
                <a:gd name="connsiteY57" fmla="*/ 1152261 h 1305635"/>
                <a:gd name="connsiteX58" fmla="*/ 373039 w 4458269"/>
                <a:gd name="connsiteY58" fmla="*/ 1219200 h 1305635"/>
                <a:gd name="connsiteX59" fmla="*/ 213815 w 4458269"/>
                <a:gd name="connsiteY59" fmla="*/ 1219200 h 1305635"/>
                <a:gd name="connsiteX60" fmla="*/ 213815 w 4458269"/>
                <a:gd name="connsiteY60" fmla="*/ 1260143 h 1305635"/>
                <a:gd name="connsiteX61" fmla="*/ 104633 w 4458269"/>
                <a:gd name="connsiteY61" fmla="*/ 1260143 h 1305635"/>
                <a:gd name="connsiteX62" fmla="*/ 104633 w 4458269"/>
                <a:gd name="connsiteY62" fmla="*/ 1260143 h 1305635"/>
                <a:gd name="connsiteX63" fmla="*/ 104633 w 4458269"/>
                <a:gd name="connsiteY63" fmla="*/ 1305635 h 1305635"/>
                <a:gd name="connsiteX64" fmla="*/ 0 w 4458269"/>
                <a:gd name="connsiteY64" fmla="*/ 1305635 h 1305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4458269" h="1305635">
                  <a:moveTo>
                    <a:pt x="4458269" y="0"/>
                  </a:moveTo>
                  <a:lnTo>
                    <a:pt x="4394579" y="0"/>
                  </a:lnTo>
                  <a:lnTo>
                    <a:pt x="4394579" y="109182"/>
                  </a:lnTo>
                  <a:lnTo>
                    <a:pt x="4271749" y="109182"/>
                  </a:lnTo>
                  <a:lnTo>
                    <a:pt x="4271749" y="154674"/>
                  </a:lnTo>
                  <a:lnTo>
                    <a:pt x="4185313" y="154674"/>
                  </a:lnTo>
                  <a:lnTo>
                    <a:pt x="4185313" y="232012"/>
                  </a:lnTo>
                  <a:lnTo>
                    <a:pt x="4107976" y="232012"/>
                  </a:lnTo>
                  <a:lnTo>
                    <a:pt x="4107976" y="282053"/>
                  </a:lnTo>
                  <a:lnTo>
                    <a:pt x="4039737" y="282053"/>
                  </a:lnTo>
                  <a:lnTo>
                    <a:pt x="4039737" y="341194"/>
                  </a:lnTo>
                  <a:lnTo>
                    <a:pt x="3939654" y="341194"/>
                  </a:lnTo>
                  <a:lnTo>
                    <a:pt x="3939654" y="404883"/>
                  </a:lnTo>
                  <a:lnTo>
                    <a:pt x="3866866" y="404883"/>
                  </a:lnTo>
                  <a:lnTo>
                    <a:pt x="3866866" y="445826"/>
                  </a:lnTo>
                  <a:lnTo>
                    <a:pt x="3607558" y="445826"/>
                  </a:lnTo>
                  <a:lnTo>
                    <a:pt x="3607558" y="504967"/>
                  </a:lnTo>
                  <a:lnTo>
                    <a:pt x="3484728" y="504967"/>
                  </a:lnTo>
                  <a:lnTo>
                    <a:pt x="3484728" y="504967"/>
                  </a:lnTo>
                  <a:lnTo>
                    <a:pt x="3311857" y="504967"/>
                  </a:lnTo>
                  <a:lnTo>
                    <a:pt x="3311857" y="568656"/>
                  </a:lnTo>
                  <a:lnTo>
                    <a:pt x="3207224" y="568656"/>
                  </a:lnTo>
                  <a:lnTo>
                    <a:pt x="3207224" y="611078"/>
                  </a:lnTo>
                  <a:lnTo>
                    <a:pt x="3070746" y="614888"/>
                  </a:lnTo>
                  <a:lnTo>
                    <a:pt x="3070746" y="645994"/>
                  </a:lnTo>
                  <a:lnTo>
                    <a:pt x="2984310" y="645994"/>
                  </a:lnTo>
                  <a:lnTo>
                    <a:pt x="2984310" y="645994"/>
                  </a:lnTo>
                  <a:lnTo>
                    <a:pt x="2984310" y="691486"/>
                  </a:lnTo>
                  <a:lnTo>
                    <a:pt x="2583976" y="691486"/>
                  </a:lnTo>
                  <a:lnTo>
                    <a:pt x="2492991" y="691486"/>
                  </a:lnTo>
                  <a:lnTo>
                    <a:pt x="2492991" y="741528"/>
                  </a:lnTo>
                  <a:lnTo>
                    <a:pt x="2342866" y="741528"/>
                  </a:lnTo>
                  <a:lnTo>
                    <a:pt x="2342866" y="741528"/>
                  </a:lnTo>
                  <a:lnTo>
                    <a:pt x="2342866" y="791570"/>
                  </a:lnTo>
                  <a:lnTo>
                    <a:pt x="2256430" y="791570"/>
                  </a:lnTo>
                  <a:lnTo>
                    <a:pt x="2256430" y="796120"/>
                  </a:lnTo>
                  <a:lnTo>
                    <a:pt x="1846997" y="792707"/>
                  </a:lnTo>
                  <a:lnTo>
                    <a:pt x="1783307" y="789296"/>
                  </a:lnTo>
                  <a:lnTo>
                    <a:pt x="1783307" y="864358"/>
                  </a:lnTo>
                  <a:lnTo>
                    <a:pt x="1669576" y="864358"/>
                  </a:lnTo>
                  <a:lnTo>
                    <a:pt x="1669576" y="864358"/>
                  </a:lnTo>
                  <a:lnTo>
                    <a:pt x="1610436" y="864358"/>
                  </a:lnTo>
                  <a:lnTo>
                    <a:pt x="1610436" y="928047"/>
                  </a:lnTo>
                  <a:lnTo>
                    <a:pt x="1405719" y="928047"/>
                  </a:lnTo>
                  <a:lnTo>
                    <a:pt x="1405719" y="973540"/>
                  </a:lnTo>
                  <a:lnTo>
                    <a:pt x="1196454" y="973540"/>
                  </a:lnTo>
                  <a:lnTo>
                    <a:pt x="1087272" y="973540"/>
                  </a:lnTo>
                  <a:lnTo>
                    <a:pt x="1087272" y="1032680"/>
                  </a:lnTo>
                  <a:lnTo>
                    <a:pt x="1000836" y="1032680"/>
                  </a:lnTo>
                  <a:lnTo>
                    <a:pt x="1000836" y="1082722"/>
                  </a:lnTo>
                  <a:lnTo>
                    <a:pt x="873457" y="1082722"/>
                  </a:lnTo>
                  <a:lnTo>
                    <a:pt x="858565" y="1083538"/>
                  </a:lnTo>
                  <a:lnTo>
                    <a:pt x="659642" y="1128215"/>
                  </a:lnTo>
                  <a:lnTo>
                    <a:pt x="656664" y="1119280"/>
                  </a:lnTo>
                  <a:lnTo>
                    <a:pt x="510284" y="1121175"/>
                  </a:lnTo>
                  <a:lnTo>
                    <a:pt x="460304" y="1121447"/>
                  </a:lnTo>
                  <a:lnTo>
                    <a:pt x="460304" y="1154210"/>
                  </a:lnTo>
                  <a:lnTo>
                    <a:pt x="373039" y="1152261"/>
                  </a:lnTo>
                  <a:lnTo>
                    <a:pt x="373039" y="1219200"/>
                  </a:lnTo>
                  <a:lnTo>
                    <a:pt x="213815" y="1219200"/>
                  </a:lnTo>
                  <a:lnTo>
                    <a:pt x="213815" y="1260143"/>
                  </a:lnTo>
                  <a:lnTo>
                    <a:pt x="104633" y="1260143"/>
                  </a:lnTo>
                  <a:lnTo>
                    <a:pt x="104633" y="1260143"/>
                  </a:lnTo>
                  <a:lnTo>
                    <a:pt x="104633" y="1305635"/>
                  </a:lnTo>
                  <a:lnTo>
                    <a:pt x="0" y="1305635"/>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charset="0"/>
                <a:ea typeface="+mn-ea"/>
                <a:cs typeface="Times New Roman" charset="0"/>
              </a:endParaRPr>
            </a:p>
          </p:txBody>
        </p:sp>
        <p:grpSp>
          <p:nvGrpSpPr>
            <p:cNvPr id="107" name="Group 106">
              <a:extLst>
                <a:ext uri="{FF2B5EF4-FFF2-40B4-BE49-F238E27FC236}">
                  <a16:creationId xmlns:a16="http://schemas.microsoft.com/office/drawing/2014/main" id="{AC242D88-9194-BE56-A453-1328B1A5A38D}"/>
                </a:ext>
              </a:extLst>
            </p:cNvPr>
            <p:cNvGrpSpPr/>
            <p:nvPr/>
          </p:nvGrpSpPr>
          <p:grpSpPr>
            <a:xfrm>
              <a:off x="6317844" y="3802787"/>
              <a:ext cx="3820295" cy="923638"/>
              <a:chOff x="6317844" y="3802787"/>
              <a:chExt cx="3820295" cy="923638"/>
            </a:xfrm>
          </p:grpSpPr>
          <p:grpSp>
            <p:nvGrpSpPr>
              <p:cNvPr id="62" name="Group 61">
                <a:extLst>
                  <a:ext uri="{FF2B5EF4-FFF2-40B4-BE49-F238E27FC236}">
                    <a16:creationId xmlns:a16="http://schemas.microsoft.com/office/drawing/2014/main" id="{068B77F5-6251-7EE4-FDCB-3B343ABC42AE}"/>
                  </a:ext>
                </a:extLst>
              </p:cNvPr>
              <p:cNvGrpSpPr/>
              <p:nvPr/>
            </p:nvGrpSpPr>
            <p:grpSpPr>
              <a:xfrm>
                <a:off x="10063393" y="3802787"/>
                <a:ext cx="74746" cy="356616"/>
                <a:chOff x="9833829" y="2757600"/>
                <a:chExt cx="74746" cy="457200"/>
              </a:xfrm>
            </p:grpSpPr>
            <p:cxnSp>
              <p:nvCxnSpPr>
                <p:cNvPr id="63" name="Straight Connector 62">
                  <a:extLst>
                    <a:ext uri="{FF2B5EF4-FFF2-40B4-BE49-F238E27FC236}">
                      <a16:creationId xmlns:a16="http://schemas.microsoft.com/office/drawing/2014/main" id="{46AB82D8-23CD-1A4C-9859-A20F095C6B70}"/>
                    </a:ext>
                  </a:extLst>
                </p:cNvPr>
                <p:cNvCxnSpPr>
                  <a:cxnSpLocks/>
                </p:cNvCxnSpPr>
                <p:nvPr/>
              </p:nvCxnSpPr>
              <p:spPr bwMode="auto">
                <a:xfrm>
                  <a:off x="9871202" y="2757600"/>
                  <a:ext cx="0" cy="457200"/>
                </a:xfrm>
                <a:prstGeom prst="line">
                  <a:avLst/>
                </a:prstGeom>
                <a:noFill/>
                <a:ln w="28575" cap="flat" cmpd="sng" algn="ctr">
                  <a:solidFill>
                    <a:schemeClr val="accent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1D200B7D-1FD2-464A-D2EB-FC89D2B9567A}"/>
                    </a:ext>
                  </a:extLst>
                </p:cNvPr>
                <p:cNvCxnSpPr>
                  <a:cxnSpLocks/>
                </p:cNvCxnSpPr>
                <p:nvPr/>
              </p:nvCxnSpPr>
              <p:spPr bwMode="auto">
                <a:xfrm>
                  <a:off x="9833829" y="2757600"/>
                  <a:ext cx="74746" cy="0"/>
                </a:xfrm>
                <a:prstGeom prst="line">
                  <a:avLst/>
                </a:prstGeom>
                <a:noFill/>
                <a:ln w="28575" cap="flat" cmpd="sng" algn="ctr">
                  <a:solidFill>
                    <a:schemeClr val="accent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EC6A2379-777B-7BFF-EABC-8B5222EF7DEA}"/>
                    </a:ext>
                  </a:extLst>
                </p:cNvPr>
                <p:cNvCxnSpPr>
                  <a:cxnSpLocks/>
                </p:cNvCxnSpPr>
                <p:nvPr/>
              </p:nvCxnSpPr>
              <p:spPr bwMode="auto">
                <a:xfrm>
                  <a:off x="9833829" y="3214800"/>
                  <a:ext cx="74746"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0" name="Group 69">
                <a:extLst>
                  <a:ext uri="{FF2B5EF4-FFF2-40B4-BE49-F238E27FC236}">
                    <a16:creationId xmlns:a16="http://schemas.microsoft.com/office/drawing/2014/main" id="{242CFDAA-FF3F-B32F-DD6B-3C161DEADDB1}"/>
                  </a:ext>
                </a:extLst>
              </p:cNvPr>
              <p:cNvGrpSpPr/>
              <p:nvPr/>
            </p:nvGrpSpPr>
            <p:grpSpPr>
              <a:xfrm>
                <a:off x="9312782" y="3965135"/>
                <a:ext cx="74746" cy="301752"/>
                <a:chOff x="9833829" y="2757600"/>
                <a:chExt cx="74746" cy="457200"/>
              </a:xfrm>
            </p:grpSpPr>
            <p:cxnSp>
              <p:nvCxnSpPr>
                <p:cNvPr id="71" name="Straight Connector 70">
                  <a:extLst>
                    <a:ext uri="{FF2B5EF4-FFF2-40B4-BE49-F238E27FC236}">
                      <a16:creationId xmlns:a16="http://schemas.microsoft.com/office/drawing/2014/main" id="{C011C11D-51BE-166D-FD81-230839F80D97}"/>
                    </a:ext>
                  </a:extLst>
                </p:cNvPr>
                <p:cNvCxnSpPr>
                  <a:cxnSpLocks/>
                </p:cNvCxnSpPr>
                <p:nvPr/>
              </p:nvCxnSpPr>
              <p:spPr bwMode="auto">
                <a:xfrm>
                  <a:off x="9871202" y="2757600"/>
                  <a:ext cx="0" cy="457200"/>
                </a:xfrm>
                <a:prstGeom prst="line">
                  <a:avLst/>
                </a:prstGeom>
                <a:noFill/>
                <a:ln w="28575"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38222BC0-904B-AB3B-7CC7-3C5F41DBC87C}"/>
                    </a:ext>
                  </a:extLst>
                </p:cNvPr>
                <p:cNvCxnSpPr>
                  <a:cxnSpLocks/>
                </p:cNvCxnSpPr>
                <p:nvPr/>
              </p:nvCxnSpPr>
              <p:spPr bwMode="auto">
                <a:xfrm>
                  <a:off x="9833829" y="2757600"/>
                  <a:ext cx="74746" cy="0"/>
                </a:xfrm>
                <a:prstGeom prst="line">
                  <a:avLst/>
                </a:prstGeom>
                <a:noFill/>
                <a:ln w="28575"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647F3D47-CB88-AECB-B8FB-B45B666C2127}"/>
                    </a:ext>
                  </a:extLst>
                </p:cNvPr>
                <p:cNvCxnSpPr>
                  <a:cxnSpLocks/>
                </p:cNvCxnSpPr>
                <p:nvPr/>
              </p:nvCxnSpPr>
              <p:spPr bwMode="auto">
                <a:xfrm>
                  <a:off x="9833829" y="3214800"/>
                  <a:ext cx="74746"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8" name="Group 77">
                <a:extLst>
                  <a:ext uri="{FF2B5EF4-FFF2-40B4-BE49-F238E27FC236}">
                    <a16:creationId xmlns:a16="http://schemas.microsoft.com/office/drawing/2014/main" id="{C55F5D55-FDF2-303A-9C5B-898CBA89EE2F}"/>
                  </a:ext>
                </a:extLst>
              </p:cNvPr>
              <p:cNvGrpSpPr/>
              <p:nvPr/>
            </p:nvGrpSpPr>
            <p:grpSpPr>
              <a:xfrm>
                <a:off x="8561831" y="4053458"/>
                <a:ext cx="74746" cy="292608"/>
                <a:chOff x="9833829" y="2757600"/>
                <a:chExt cx="74746" cy="457200"/>
              </a:xfrm>
            </p:grpSpPr>
            <p:cxnSp>
              <p:nvCxnSpPr>
                <p:cNvPr id="79" name="Straight Connector 78">
                  <a:extLst>
                    <a:ext uri="{FF2B5EF4-FFF2-40B4-BE49-F238E27FC236}">
                      <a16:creationId xmlns:a16="http://schemas.microsoft.com/office/drawing/2014/main" id="{29C5DC8E-0757-A8FE-CFF2-5C9F1D6DD119}"/>
                    </a:ext>
                  </a:extLst>
                </p:cNvPr>
                <p:cNvCxnSpPr>
                  <a:cxnSpLocks/>
                </p:cNvCxnSpPr>
                <p:nvPr/>
              </p:nvCxnSpPr>
              <p:spPr bwMode="auto">
                <a:xfrm>
                  <a:off x="9871202" y="2757600"/>
                  <a:ext cx="0" cy="457200"/>
                </a:xfrm>
                <a:prstGeom prst="line">
                  <a:avLst/>
                </a:prstGeom>
                <a:noFill/>
                <a:ln w="28575"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520DF4DB-5A95-2319-14AE-60F6F663C56D}"/>
                    </a:ext>
                  </a:extLst>
                </p:cNvPr>
                <p:cNvCxnSpPr>
                  <a:cxnSpLocks/>
                </p:cNvCxnSpPr>
                <p:nvPr/>
              </p:nvCxnSpPr>
              <p:spPr bwMode="auto">
                <a:xfrm>
                  <a:off x="9833829" y="2757600"/>
                  <a:ext cx="74746" cy="0"/>
                </a:xfrm>
                <a:prstGeom prst="line">
                  <a:avLst/>
                </a:prstGeom>
                <a:noFill/>
                <a:ln w="28575"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60C1C608-CEE3-F8A2-D3D7-ADB01B688B7D}"/>
                    </a:ext>
                  </a:extLst>
                </p:cNvPr>
                <p:cNvCxnSpPr>
                  <a:cxnSpLocks/>
                </p:cNvCxnSpPr>
                <p:nvPr/>
              </p:nvCxnSpPr>
              <p:spPr bwMode="auto">
                <a:xfrm>
                  <a:off x="9833829" y="3214800"/>
                  <a:ext cx="74746"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86" name="Group 85">
                <a:extLst>
                  <a:ext uri="{FF2B5EF4-FFF2-40B4-BE49-F238E27FC236}">
                    <a16:creationId xmlns:a16="http://schemas.microsoft.com/office/drawing/2014/main" id="{8B4F8823-3499-4C41-7CAC-649D73FFD5DB}"/>
                  </a:ext>
                </a:extLst>
              </p:cNvPr>
              <p:cNvGrpSpPr/>
              <p:nvPr/>
            </p:nvGrpSpPr>
            <p:grpSpPr>
              <a:xfrm>
                <a:off x="7820268" y="4235328"/>
                <a:ext cx="74746" cy="246888"/>
                <a:chOff x="9833829" y="2757600"/>
                <a:chExt cx="74746" cy="457200"/>
              </a:xfrm>
            </p:grpSpPr>
            <p:cxnSp>
              <p:nvCxnSpPr>
                <p:cNvPr id="87" name="Straight Connector 86">
                  <a:extLst>
                    <a:ext uri="{FF2B5EF4-FFF2-40B4-BE49-F238E27FC236}">
                      <a16:creationId xmlns:a16="http://schemas.microsoft.com/office/drawing/2014/main" id="{14BD9AFF-AD38-B45F-4CC2-5A6008F95695}"/>
                    </a:ext>
                  </a:extLst>
                </p:cNvPr>
                <p:cNvCxnSpPr>
                  <a:cxnSpLocks/>
                </p:cNvCxnSpPr>
                <p:nvPr/>
              </p:nvCxnSpPr>
              <p:spPr bwMode="auto">
                <a:xfrm>
                  <a:off x="9871202" y="2757600"/>
                  <a:ext cx="0" cy="457200"/>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EB458DE7-1250-FC3C-A2B8-AD7B02C48D2D}"/>
                    </a:ext>
                  </a:extLst>
                </p:cNvPr>
                <p:cNvCxnSpPr>
                  <a:cxnSpLocks/>
                </p:cNvCxnSpPr>
                <p:nvPr/>
              </p:nvCxnSpPr>
              <p:spPr bwMode="auto">
                <a:xfrm>
                  <a:off x="9833829" y="2757600"/>
                  <a:ext cx="74746" cy="0"/>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E640BE5F-CDE7-890A-DB74-72BCACAC588A}"/>
                    </a:ext>
                  </a:extLst>
                </p:cNvPr>
                <p:cNvCxnSpPr>
                  <a:cxnSpLocks/>
                </p:cNvCxnSpPr>
                <p:nvPr/>
              </p:nvCxnSpPr>
              <p:spPr bwMode="auto">
                <a:xfrm>
                  <a:off x="9833829" y="3214800"/>
                  <a:ext cx="74746"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2CDB2F85-7E42-A5B4-0AED-0FB07198B812}"/>
                  </a:ext>
                </a:extLst>
              </p:cNvPr>
              <p:cNvGrpSpPr/>
              <p:nvPr/>
            </p:nvGrpSpPr>
            <p:grpSpPr>
              <a:xfrm>
                <a:off x="6317844" y="4589265"/>
                <a:ext cx="74746" cy="137160"/>
                <a:chOff x="9833829" y="2757600"/>
                <a:chExt cx="74746" cy="457200"/>
              </a:xfrm>
            </p:grpSpPr>
            <p:cxnSp>
              <p:nvCxnSpPr>
                <p:cNvPr id="95" name="Straight Connector 94">
                  <a:extLst>
                    <a:ext uri="{FF2B5EF4-FFF2-40B4-BE49-F238E27FC236}">
                      <a16:creationId xmlns:a16="http://schemas.microsoft.com/office/drawing/2014/main" id="{09B9F818-F8AF-D0E5-36E7-8BCF4032091D}"/>
                    </a:ext>
                  </a:extLst>
                </p:cNvPr>
                <p:cNvCxnSpPr>
                  <a:cxnSpLocks/>
                </p:cNvCxnSpPr>
                <p:nvPr/>
              </p:nvCxnSpPr>
              <p:spPr bwMode="auto">
                <a:xfrm>
                  <a:off x="9871202" y="2757600"/>
                  <a:ext cx="0" cy="457200"/>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A75D992B-EA7F-E805-909E-917468B66AA0}"/>
                    </a:ext>
                  </a:extLst>
                </p:cNvPr>
                <p:cNvCxnSpPr>
                  <a:cxnSpLocks/>
                </p:cNvCxnSpPr>
                <p:nvPr/>
              </p:nvCxnSpPr>
              <p:spPr bwMode="auto">
                <a:xfrm>
                  <a:off x="9833829" y="2757600"/>
                  <a:ext cx="74746" cy="0"/>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3CFF461E-96DE-D4D0-DFBC-7EA8E36F0126}"/>
                    </a:ext>
                  </a:extLst>
                </p:cNvPr>
                <p:cNvCxnSpPr>
                  <a:cxnSpLocks/>
                </p:cNvCxnSpPr>
                <p:nvPr/>
              </p:nvCxnSpPr>
              <p:spPr bwMode="auto">
                <a:xfrm>
                  <a:off x="9833829" y="3214800"/>
                  <a:ext cx="74746"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2" name="Group 101">
                <a:extLst>
                  <a:ext uri="{FF2B5EF4-FFF2-40B4-BE49-F238E27FC236}">
                    <a16:creationId xmlns:a16="http://schemas.microsoft.com/office/drawing/2014/main" id="{F466184E-3BAA-31FF-2217-42BCB6B7F916}"/>
                  </a:ext>
                </a:extLst>
              </p:cNvPr>
              <p:cNvGrpSpPr/>
              <p:nvPr/>
            </p:nvGrpSpPr>
            <p:grpSpPr>
              <a:xfrm>
                <a:off x="7073515" y="4318131"/>
                <a:ext cx="74746" cy="237744"/>
                <a:chOff x="9833829" y="2757600"/>
                <a:chExt cx="74746" cy="457200"/>
              </a:xfrm>
            </p:grpSpPr>
            <p:cxnSp>
              <p:nvCxnSpPr>
                <p:cNvPr id="103" name="Straight Connector 102">
                  <a:extLst>
                    <a:ext uri="{FF2B5EF4-FFF2-40B4-BE49-F238E27FC236}">
                      <a16:creationId xmlns:a16="http://schemas.microsoft.com/office/drawing/2014/main" id="{67D9606D-7492-4B93-B686-F5BF76DC003E}"/>
                    </a:ext>
                  </a:extLst>
                </p:cNvPr>
                <p:cNvCxnSpPr>
                  <a:cxnSpLocks/>
                </p:cNvCxnSpPr>
                <p:nvPr/>
              </p:nvCxnSpPr>
              <p:spPr bwMode="auto">
                <a:xfrm>
                  <a:off x="9871202" y="2757600"/>
                  <a:ext cx="0" cy="457200"/>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5D39C96E-4CD8-2B21-6F1A-F0DCD5113205}"/>
                    </a:ext>
                  </a:extLst>
                </p:cNvPr>
                <p:cNvCxnSpPr>
                  <a:cxnSpLocks/>
                </p:cNvCxnSpPr>
                <p:nvPr/>
              </p:nvCxnSpPr>
              <p:spPr bwMode="auto">
                <a:xfrm>
                  <a:off x="9833829" y="2757600"/>
                  <a:ext cx="74746" cy="0"/>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C1778299-EA43-ACEE-EB56-9CD3EAD3269F}"/>
                    </a:ext>
                  </a:extLst>
                </p:cNvPr>
                <p:cNvCxnSpPr>
                  <a:cxnSpLocks/>
                </p:cNvCxnSpPr>
                <p:nvPr/>
              </p:nvCxnSpPr>
              <p:spPr bwMode="auto">
                <a:xfrm>
                  <a:off x="9833829" y="3214800"/>
                  <a:ext cx="74746" cy="0"/>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106" name="Group 105">
              <a:extLst>
                <a:ext uri="{FF2B5EF4-FFF2-40B4-BE49-F238E27FC236}">
                  <a16:creationId xmlns:a16="http://schemas.microsoft.com/office/drawing/2014/main" id="{FBDB6C1F-F4DF-B295-A4D1-E892A3BCEB90}"/>
                </a:ext>
              </a:extLst>
            </p:cNvPr>
            <p:cNvGrpSpPr/>
            <p:nvPr/>
          </p:nvGrpSpPr>
          <p:grpSpPr>
            <a:xfrm>
              <a:off x="6375550" y="3255295"/>
              <a:ext cx="3785012" cy="1451933"/>
              <a:chOff x="6375550" y="3255295"/>
              <a:chExt cx="3785012" cy="1451933"/>
            </a:xfrm>
          </p:grpSpPr>
          <p:grpSp>
            <p:nvGrpSpPr>
              <p:cNvPr id="61" name="Group 60">
                <a:extLst>
                  <a:ext uri="{FF2B5EF4-FFF2-40B4-BE49-F238E27FC236}">
                    <a16:creationId xmlns:a16="http://schemas.microsoft.com/office/drawing/2014/main" id="{3D2D854B-EB92-6725-4A01-64F2B1A4AD20}"/>
                  </a:ext>
                </a:extLst>
              </p:cNvPr>
              <p:cNvGrpSpPr/>
              <p:nvPr/>
            </p:nvGrpSpPr>
            <p:grpSpPr>
              <a:xfrm>
                <a:off x="10085816" y="3255295"/>
                <a:ext cx="74746" cy="457200"/>
                <a:chOff x="9833829" y="2757600"/>
                <a:chExt cx="74746" cy="457200"/>
              </a:xfrm>
            </p:grpSpPr>
            <p:cxnSp>
              <p:nvCxnSpPr>
                <p:cNvPr id="43" name="Straight Connector 42">
                  <a:extLst>
                    <a:ext uri="{FF2B5EF4-FFF2-40B4-BE49-F238E27FC236}">
                      <a16:creationId xmlns:a16="http://schemas.microsoft.com/office/drawing/2014/main" id="{3E5595F3-0B94-1660-6273-EF74E94501A5}"/>
                    </a:ext>
                  </a:extLst>
                </p:cNvPr>
                <p:cNvCxnSpPr>
                  <a:cxnSpLocks/>
                </p:cNvCxnSpPr>
                <p:nvPr/>
              </p:nvCxnSpPr>
              <p:spPr bwMode="auto">
                <a:xfrm>
                  <a:off x="9871202" y="2757600"/>
                  <a:ext cx="0" cy="457200"/>
                </a:xfrm>
                <a:prstGeom prst="line">
                  <a:avLst/>
                </a:prstGeom>
                <a:noFill/>
                <a:ln w="28575" cap="flat" cmpd="sng" algn="ctr">
                  <a:solidFill>
                    <a:schemeClr val="accent3"/>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D55EB497-77B1-5EF8-3B37-02C685694C77}"/>
                    </a:ext>
                  </a:extLst>
                </p:cNvPr>
                <p:cNvCxnSpPr>
                  <a:cxnSpLocks/>
                </p:cNvCxnSpPr>
                <p:nvPr/>
              </p:nvCxnSpPr>
              <p:spPr bwMode="auto">
                <a:xfrm>
                  <a:off x="9833829" y="2757600"/>
                  <a:ext cx="74746" cy="0"/>
                </a:xfrm>
                <a:prstGeom prst="line">
                  <a:avLst/>
                </a:prstGeom>
                <a:noFill/>
                <a:ln w="28575" cap="flat" cmpd="sng" algn="ctr">
                  <a:solidFill>
                    <a:schemeClr val="accent3"/>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75FE6EBD-CBCE-47D7-8E6A-DCA6F5E43AC7}"/>
                    </a:ext>
                  </a:extLst>
                </p:cNvPr>
                <p:cNvCxnSpPr>
                  <a:cxnSpLocks/>
                </p:cNvCxnSpPr>
                <p:nvPr/>
              </p:nvCxnSpPr>
              <p:spPr bwMode="auto">
                <a:xfrm>
                  <a:off x="9833829" y="3214800"/>
                  <a:ext cx="74746"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66" name="Group 65">
                <a:extLst>
                  <a:ext uri="{FF2B5EF4-FFF2-40B4-BE49-F238E27FC236}">
                    <a16:creationId xmlns:a16="http://schemas.microsoft.com/office/drawing/2014/main" id="{35E718D5-D2CD-5630-C558-357E8942014C}"/>
                  </a:ext>
                </a:extLst>
              </p:cNvPr>
              <p:cNvGrpSpPr/>
              <p:nvPr/>
            </p:nvGrpSpPr>
            <p:grpSpPr>
              <a:xfrm>
                <a:off x="9355538" y="3796515"/>
                <a:ext cx="74746" cy="329184"/>
                <a:chOff x="9833829" y="2757600"/>
                <a:chExt cx="74746" cy="457200"/>
              </a:xfrm>
            </p:grpSpPr>
            <p:cxnSp>
              <p:nvCxnSpPr>
                <p:cNvPr id="67" name="Straight Connector 66">
                  <a:extLst>
                    <a:ext uri="{FF2B5EF4-FFF2-40B4-BE49-F238E27FC236}">
                      <a16:creationId xmlns:a16="http://schemas.microsoft.com/office/drawing/2014/main" id="{8C248C98-69FC-556C-3521-7CB639684983}"/>
                    </a:ext>
                  </a:extLst>
                </p:cNvPr>
                <p:cNvCxnSpPr>
                  <a:cxnSpLocks/>
                </p:cNvCxnSpPr>
                <p:nvPr/>
              </p:nvCxnSpPr>
              <p:spPr bwMode="auto">
                <a:xfrm>
                  <a:off x="9871202" y="2757600"/>
                  <a:ext cx="0" cy="457200"/>
                </a:xfrm>
                <a:prstGeom prst="line">
                  <a:avLst/>
                </a:prstGeom>
                <a:noFill/>
                <a:ln w="28575" cap="flat" cmpd="sng" algn="ctr">
                  <a:solidFill>
                    <a:schemeClr val="accent3"/>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48AC788A-46B8-FBBB-D37E-9BE3CD0A8ED5}"/>
                    </a:ext>
                  </a:extLst>
                </p:cNvPr>
                <p:cNvCxnSpPr>
                  <a:cxnSpLocks/>
                </p:cNvCxnSpPr>
                <p:nvPr/>
              </p:nvCxnSpPr>
              <p:spPr bwMode="auto">
                <a:xfrm>
                  <a:off x="9833829" y="2757600"/>
                  <a:ext cx="74746" cy="0"/>
                </a:xfrm>
                <a:prstGeom prst="line">
                  <a:avLst/>
                </a:prstGeom>
                <a:noFill/>
                <a:ln w="28575" cap="flat" cmpd="sng" algn="ctr">
                  <a:solidFill>
                    <a:schemeClr val="accent3"/>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7A23F317-3A7B-B700-F9B6-BFE39E5B4B53}"/>
                    </a:ext>
                  </a:extLst>
                </p:cNvPr>
                <p:cNvCxnSpPr>
                  <a:cxnSpLocks/>
                </p:cNvCxnSpPr>
                <p:nvPr/>
              </p:nvCxnSpPr>
              <p:spPr bwMode="auto">
                <a:xfrm>
                  <a:off x="9833829" y="3214800"/>
                  <a:ext cx="74746"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74" name="Group 73">
                <a:extLst>
                  <a:ext uri="{FF2B5EF4-FFF2-40B4-BE49-F238E27FC236}">
                    <a16:creationId xmlns:a16="http://schemas.microsoft.com/office/drawing/2014/main" id="{BEE2B6EA-04D4-B6CD-98D1-616EFC5A2FB8}"/>
                  </a:ext>
                </a:extLst>
              </p:cNvPr>
              <p:cNvGrpSpPr/>
              <p:nvPr/>
            </p:nvGrpSpPr>
            <p:grpSpPr>
              <a:xfrm>
                <a:off x="8617890" y="4039266"/>
                <a:ext cx="74746" cy="292608"/>
                <a:chOff x="9833829" y="2757600"/>
                <a:chExt cx="74746" cy="457200"/>
              </a:xfrm>
            </p:grpSpPr>
            <p:cxnSp>
              <p:nvCxnSpPr>
                <p:cNvPr id="75" name="Straight Connector 74">
                  <a:extLst>
                    <a:ext uri="{FF2B5EF4-FFF2-40B4-BE49-F238E27FC236}">
                      <a16:creationId xmlns:a16="http://schemas.microsoft.com/office/drawing/2014/main" id="{18535631-5759-6386-5335-4F082C476FA9}"/>
                    </a:ext>
                  </a:extLst>
                </p:cNvPr>
                <p:cNvCxnSpPr>
                  <a:cxnSpLocks/>
                </p:cNvCxnSpPr>
                <p:nvPr/>
              </p:nvCxnSpPr>
              <p:spPr bwMode="auto">
                <a:xfrm>
                  <a:off x="9871202" y="2757600"/>
                  <a:ext cx="0" cy="457200"/>
                </a:xfrm>
                <a:prstGeom prst="line">
                  <a:avLst/>
                </a:prstGeom>
                <a:noFill/>
                <a:ln w="28575" cap="flat" cmpd="sng" algn="ctr">
                  <a:solidFill>
                    <a:schemeClr val="accent3"/>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3D3BCCCB-3AFB-7738-D962-AE030E3C7461}"/>
                    </a:ext>
                  </a:extLst>
                </p:cNvPr>
                <p:cNvCxnSpPr>
                  <a:cxnSpLocks/>
                </p:cNvCxnSpPr>
                <p:nvPr/>
              </p:nvCxnSpPr>
              <p:spPr bwMode="auto">
                <a:xfrm>
                  <a:off x="9833829" y="2757600"/>
                  <a:ext cx="74746" cy="0"/>
                </a:xfrm>
                <a:prstGeom prst="line">
                  <a:avLst/>
                </a:prstGeom>
                <a:noFill/>
                <a:ln w="28575" cap="flat" cmpd="sng" algn="ctr">
                  <a:solidFill>
                    <a:schemeClr val="accent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6E64D57C-C675-E224-FBB9-78B3DB1D6A3E}"/>
                    </a:ext>
                  </a:extLst>
                </p:cNvPr>
                <p:cNvCxnSpPr>
                  <a:cxnSpLocks/>
                </p:cNvCxnSpPr>
                <p:nvPr/>
              </p:nvCxnSpPr>
              <p:spPr bwMode="auto">
                <a:xfrm>
                  <a:off x="9833829" y="3214800"/>
                  <a:ext cx="74746"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82" name="Group 81">
                <a:extLst>
                  <a:ext uri="{FF2B5EF4-FFF2-40B4-BE49-F238E27FC236}">
                    <a16:creationId xmlns:a16="http://schemas.microsoft.com/office/drawing/2014/main" id="{D101724F-7847-1676-AD8A-5EDCB0DB9078}"/>
                  </a:ext>
                </a:extLst>
              </p:cNvPr>
              <p:cNvGrpSpPr/>
              <p:nvPr/>
            </p:nvGrpSpPr>
            <p:grpSpPr>
              <a:xfrm>
                <a:off x="7867348" y="4190115"/>
                <a:ext cx="74746" cy="256032"/>
                <a:chOff x="9833829" y="2757600"/>
                <a:chExt cx="74746" cy="457200"/>
              </a:xfrm>
            </p:grpSpPr>
            <p:cxnSp>
              <p:nvCxnSpPr>
                <p:cNvPr id="83" name="Straight Connector 82">
                  <a:extLst>
                    <a:ext uri="{FF2B5EF4-FFF2-40B4-BE49-F238E27FC236}">
                      <a16:creationId xmlns:a16="http://schemas.microsoft.com/office/drawing/2014/main" id="{E653EE9D-5211-13C8-67C1-64CB9B0B6CFE}"/>
                    </a:ext>
                  </a:extLst>
                </p:cNvPr>
                <p:cNvCxnSpPr>
                  <a:cxnSpLocks/>
                </p:cNvCxnSpPr>
                <p:nvPr/>
              </p:nvCxnSpPr>
              <p:spPr bwMode="auto">
                <a:xfrm>
                  <a:off x="9871202" y="2757600"/>
                  <a:ext cx="0" cy="457200"/>
                </a:xfrm>
                <a:prstGeom prst="line">
                  <a:avLst/>
                </a:prstGeom>
                <a:noFill/>
                <a:ln w="28575" cap="flat" cmpd="sng" algn="ctr">
                  <a:solidFill>
                    <a:schemeClr val="accent3"/>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C09A5BC3-C694-B4C9-3A83-56374C1B4BAE}"/>
                    </a:ext>
                  </a:extLst>
                </p:cNvPr>
                <p:cNvCxnSpPr>
                  <a:cxnSpLocks/>
                </p:cNvCxnSpPr>
                <p:nvPr/>
              </p:nvCxnSpPr>
              <p:spPr bwMode="auto">
                <a:xfrm>
                  <a:off x="9833829" y="2757600"/>
                  <a:ext cx="74746" cy="0"/>
                </a:xfrm>
                <a:prstGeom prst="line">
                  <a:avLst/>
                </a:prstGeom>
                <a:noFill/>
                <a:ln w="28575" cap="flat" cmpd="sng" algn="ctr">
                  <a:solidFill>
                    <a:schemeClr val="accent3"/>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9E648ADA-B581-5697-DB2E-B994EE5B4EE9}"/>
                    </a:ext>
                  </a:extLst>
                </p:cNvPr>
                <p:cNvCxnSpPr>
                  <a:cxnSpLocks/>
                </p:cNvCxnSpPr>
                <p:nvPr/>
              </p:nvCxnSpPr>
              <p:spPr bwMode="auto">
                <a:xfrm>
                  <a:off x="9833829" y="3214800"/>
                  <a:ext cx="74746"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0" name="Group 89">
                <a:extLst>
                  <a:ext uri="{FF2B5EF4-FFF2-40B4-BE49-F238E27FC236}">
                    <a16:creationId xmlns:a16="http://schemas.microsoft.com/office/drawing/2014/main" id="{90695CE2-5486-A369-5EDF-EDA936A24283}"/>
                  </a:ext>
                </a:extLst>
              </p:cNvPr>
              <p:cNvGrpSpPr/>
              <p:nvPr/>
            </p:nvGrpSpPr>
            <p:grpSpPr>
              <a:xfrm>
                <a:off x="6375550" y="4551780"/>
                <a:ext cx="74746" cy="155448"/>
                <a:chOff x="9833829" y="2757600"/>
                <a:chExt cx="74746" cy="457200"/>
              </a:xfrm>
            </p:grpSpPr>
            <p:cxnSp>
              <p:nvCxnSpPr>
                <p:cNvPr id="91" name="Straight Connector 90">
                  <a:extLst>
                    <a:ext uri="{FF2B5EF4-FFF2-40B4-BE49-F238E27FC236}">
                      <a16:creationId xmlns:a16="http://schemas.microsoft.com/office/drawing/2014/main" id="{881883FE-526D-5D69-A4A5-7F5E6684A795}"/>
                    </a:ext>
                  </a:extLst>
                </p:cNvPr>
                <p:cNvCxnSpPr>
                  <a:cxnSpLocks/>
                </p:cNvCxnSpPr>
                <p:nvPr/>
              </p:nvCxnSpPr>
              <p:spPr bwMode="auto">
                <a:xfrm>
                  <a:off x="9871202" y="2757600"/>
                  <a:ext cx="0" cy="457200"/>
                </a:xfrm>
                <a:prstGeom prst="line">
                  <a:avLst/>
                </a:prstGeom>
                <a:noFill/>
                <a:ln w="28575" cap="flat" cmpd="sng" algn="ctr">
                  <a:solidFill>
                    <a:schemeClr val="accent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FB027801-5574-673C-F1EB-083A158EDD56}"/>
                    </a:ext>
                  </a:extLst>
                </p:cNvPr>
                <p:cNvCxnSpPr>
                  <a:cxnSpLocks/>
                </p:cNvCxnSpPr>
                <p:nvPr/>
              </p:nvCxnSpPr>
              <p:spPr bwMode="auto">
                <a:xfrm>
                  <a:off x="9833829" y="2757600"/>
                  <a:ext cx="74746" cy="0"/>
                </a:xfrm>
                <a:prstGeom prst="line">
                  <a:avLst/>
                </a:prstGeom>
                <a:noFill/>
                <a:ln w="28575" cap="flat" cmpd="sng" algn="ctr">
                  <a:solidFill>
                    <a:schemeClr val="accent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78BCB159-61FD-64FA-105B-D6E22636B7D2}"/>
                    </a:ext>
                  </a:extLst>
                </p:cNvPr>
                <p:cNvCxnSpPr>
                  <a:cxnSpLocks/>
                </p:cNvCxnSpPr>
                <p:nvPr/>
              </p:nvCxnSpPr>
              <p:spPr bwMode="auto">
                <a:xfrm>
                  <a:off x="9833829" y="3214800"/>
                  <a:ext cx="74746"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8" name="Group 97">
                <a:extLst>
                  <a:ext uri="{FF2B5EF4-FFF2-40B4-BE49-F238E27FC236}">
                    <a16:creationId xmlns:a16="http://schemas.microsoft.com/office/drawing/2014/main" id="{2FB3E415-15B6-02E1-AF6B-FA25F3A75110}"/>
                  </a:ext>
                </a:extLst>
              </p:cNvPr>
              <p:cNvGrpSpPr/>
              <p:nvPr/>
            </p:nvGrpSpPr>
            <p:grpSpPr>
              <a:xfrm>
                <a:off x="7123366" y="4336673"/>
                <a:ext cx="74746" cy="228600"/>
                <a:chOff x="9833829" y="2757600"/>
                <a:chExt cx="74746" cy="457200"/>
              </a:xfrm>
            </p:grpSpPr>
            <p:cxnSp>
              <p:nvCxnSpPr>
                <p:cNvPr id="99" name="Straight Connector 98">
                  <a:extLst>
                    <a:ext uri="{FF2B5EF4-FFF2-40B4-BE49-F238E27FC236}">
                      <a16:creationId xmlns:a16="http://schemas.microsoft.com/office/drawing/2014/main" id="{1067FC6E-2F3D-9428-C6FF-6D369D3ED517}"/>
                    </a:ext>
                  </a:extLst>
                </p:cNvPr>
                <p:cNvCxnSpPr>
                  <a:cxnSpLocks/>
                </p:cNvCxnSpPr>
                <p:nvPr/>
              </p:nvCxnSpPr>
              <p:spPr bwMode="auto">
                <a:xfrm>
                  <a:off x="9871202" y="2757600"/>
                  <a:ext cx="0" cy="457200"/>
                </a:xfrm>
                <a:prstGeom prst="line">
                  <a:avLst/>
                </a:prstGeom>
                <a:noFill/>
                <a:ln w="28575" cap="flat" cmpd="sng" algn="ctr">
                  <a:solidFill>
                    <a:schemeClr val="accent3"/>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BC1915FF-DF4B-313D-8AE9-579731AEAFB1}"/>
                    </a:ext>
                  </a:extLst>
                </p:cNvPr>
                <p:cNvCxnSpPr>
                  <a:cxnSpLocks/>
                </p:cNvCxnSpPr>
                <p:nvPr/>
              </p:nvCxnSpPr>
              <p:spPr bwMode="auto">
                <a:xfrm>
                  <a:off x="9833829" y="2757600"/>
                  <a:ext cx="74746" cy="0"/>
                </a:xfrm>
                <a:prstGeom prst="line">
                  <a:avLst/>
                </a:prstGeom>
                <a:noFill/>
                <a:ln w="28575" cap="flat" cmpd="sng" algn="ctr">
                  <a:solidFill>
                    <a:schemeClr val="accent3"/>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1FE24C51-AAD5-0ABC-24A2-22AABFFD4F11}"/>
                    </a:ext>
                  </a:extLst>
                </p:cNvPr>
                <p:cNvCxnSpPr>
                  <a:cxnSpLocks/>
                </p:cNvCxnSpPr>
                <p:nvPr/>
              </p:nvCxnSpPr>
              <p:spPr bwMode="auto">
                <a:xfrm>
                  <a:off x="9833829" y="3214800"/>
                  <a:ext cx="74746" cy="0"/>
                </a:xfrm>
                <a:prstGeom prst="line">
                  <a:avLst/>
                </a:prstGeom>
                <a:noFill/>
                <a:ln w="28575" cap="flat" cmpd="sng" algn="ctr">
                  <a:solidFill>
                    <a:schemeClr val="accent3"/>
                  </a:solidFill>
                  <a:prstDash val="solid"/>
                  <a:round/>
                  <a:headEnd type="none" w="med" len="med"/>
                  <a:tailEnd type="none" w="med" len="med"/>
                </a:ln>
                <a:effectLst/>
              </p:spPr>
            </p:cxnSp>
          </p:grpSp>
        </p:grpSp>
        <p:sp>
          <p:nvSpPr>
            <p:cNvPr id="3" name="TextBox 2">
              <a:extLst>
                <a:ext uri="{FF2B5EF4-FFF2-40B4-BE49-F238E27FC236}">
                  <a16:creationId xmlns:a16="http://schemas.microsoft.com/office/drawing/2014/main" id="{80DC4BDC-8686-FE88-E0D4-103DEDD083D5}"/>
                </a:ext>
              </a:extLst>
            </p:cNvPr>
            <p:cNvSpPr txBox="1"/>
            <p:nvPr/>
          </p:nvSpPr>
          <p:spPr bwMode="auto">
            <a:xfrm>
              <a:off x="4729435" y="1489811"/>
              <a:ext cx="645926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Times New Roman" charset="0"/>
                </a:rPr>
                <a:t>Cumulative Percentage of HIV-Negative MSM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Times New Roman"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Times New Roman" charset="0"/>
                </a:rPr>
                <a:t>With HPV-Related AIN (ITT)</a:t>
              </a:r>
            </a:p>
          </p:txBody>
        </p:sp>
        <p:sp>
          <p:nvSpPr>
            <p:cNvPr id="6" name="TextBox 5">
              <a:extLst>
                <a:ext uri="{FF2B5EF4-FFF2-40B4-BE49-F238E27FC236}">
                  <a16:creationId xmlns:a16="http://schemas.microsoft.com/office/drawing/2014/main" id="{6AC5911D-E511-A135-4C5A-53880C81BA39}"/>
                </a:ext>
              </a:extLst>
            </p:cNvPr>
            <p:cNvSpPr txBox="1"/>
            <p:nvPr/>
          </p:nvSpPr>
          <p:spPr bwMode="auto">
            <a:xfrm>
              <a:off x="10667834" y="5605165"/>
              <a:ext cx="12059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Times New Roman" charset="0"/>
                </a:rPr>
                <a:t>Bars = 95% CI.</a:t>
              </a:r>
            </a:p>
          </p:txBody>
        </p:sp>
        <p:grpSp>
          <p:nvGrpSpPr>
            <p:cNvPr id="22" name="Group 21">
              <a:extLst>
                <a:ext uri="{FF2B5EF4-FFF2-40B4-BE49-F238E27FC236}">
                  <a16:creationId xmlns:a16="http://schemas.microsoft.com/office/drawing/2014/main" id="{763FD786-CDC3-A6C6-3C18-113A4E3C474C}"/>
                </a:ext>
              </a:extLst>
            </p:cNvPr>
            <p:cNvGrpSpPr/>
            <p:nvPr/>
          </p:nvGrpSpPr>
          <p:grpSpPr>
            <a:xfrm>
              <a:off x="4305300" y="5143500"/>
              <a:ext cx="6024826" cy="853919"/>
              <a:chOff x="4288354" y="5670320"/>
              <a:chExt cx="6024826" cy="853919"/>
            </a:xfrm>
          </p:grpSpPr>
          <p:sp>
            <p:nvSpPr>
              <p:cNvPr id="4" name="TextBox 3">
                <a:extLst>
                  <a:ext uri="{FF2B5EF4-FFF2-40B4-BE49-F238E27FC236}">
                    <a16:creationId xmlns:a16="http://schemas.microsoft.com/office/drawing/2014/main" id="{E832C63D-F4D5-4607-339B-5EEC6127F4FD}"/>
                  </a:ext>
                </a:extLst>
              </p:cNvPr>
              <p:cNvSpPr txBox="1"/>
              <p:nvPr/>
            </p:nvSpPr>
            <p:spPr bwMode="auto">
              <a:xfrm>
                <a:off x="4443134" y="5670320"/>
                <a:ext cx="985370" cy="461665"/>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Times New Roman" charset="0"/>
                  </a:rPr>
                  <a:t>Patients </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Times New Roman" charset="0"/>
                  </a:rPr>
                  <a:t>at Risk, n</a:t>
                </a:r>
                <a:endPar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Times New Roman" charset="0"/>
                </a:endParaRPr>
              </a:p>
            </p:txBody>
          </p:sp>
          <p:grpSp>
            <p:nvGrpSpPr>
              <p:cNvPr id="21" name="Group 20">
                <a:extLst>
                  <a:ext uri="{FF2B5EF4-FFF2-40B4-BE49-F238E27FC236}">
                    <a16:creationId xmlns:a16="http://schemas.microsoft.com/office/drawing/2014/main" id="{9FE0708D-918A-4C0C-5EA0-87F171C8FE5C}"/>
                  </a:ext>
                </a:extLst>
              </p:cNvPr>
              <p:cNvGrpSpPr/>
              <p:nvPr/>
            </p:nvGrpSpPr>
            <p:grpSpPr>
              <a:xfrm>
                <a:off x="4288354" y="6062574"/>
                <a:ext cx="6024826" cy="461665"/>
                <a:chOff x="4288354" y="6062574"/>
                <a:chExt cx="6024826" cy="461665"/>
              </a:xfrm>
            </p:grpSpPr>
            <p:sp>
              <p:nvSpPr>
                <p:cNvPr id="7" name="TextBox 6">
                  <a:extLst>
                    <a:ext uri="{FF2B5EF4-FFF2-40B4-BE49-F238E27FC236}">
                      <a16:creationId xmlns:a16="http://schemas.microsoft.com/office/drawing/2014/main" id="{D4F8E249-EC8E-7418-5DD3-17EDDD0FE16A}"/>
                    </a:ext>
                  </a:extLst>
                </p:cNvPr>
                <p:cNvSpPr txBox="1"/>
                <p:nvPr/>
              </p:nvSpPr>
              <p:spPr bwMode="auto">
                <a:xfrm>
                  <a:off x="4288354" y="6062574"/>
                  <a:ext cx="1158319" cy="461665"/>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Times New Roman" charset="0"/>
                    </a:rPr>
                    <a:t>qHPV Vaccine</a:t>
                  </a:r>
                  <a:b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Times New Roman" charset="0"/>
                    </a:rPr>
                  </a:b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Times New Roman" charset="0"/>
                    </a:rPr>
                    <a:t>Placebo</a:t>
                  </a:r>
                  <a:endParaRPr kumimoji="0" lang="en-US" sz="1200" b="1" i="0" u="none" strike="noStrike" kern="1200" cap="none" spc="0" normalizeH="0" baseline="30000" noProof="0" dirty="0">
                    <a:ln>
                      <a:noFill/>
                    </a:ln>
                    <a:solidFill>
                      <a:srgbClr val="E1471D"/>
                    </a:solidFill>
                    <a:effectLst/>
                    <a:uLnTx/>
                    <a:uFillTx/>
                    <a:latin typeface="Calibri" panose="020F0502020204030204" pitchFamily="34" charset="0"/>
                    <a:ea typeface="+mn-ea"/>
                    <a:cs typeface="Times New Roman" charset="0"/>
                  </a:endParaRPr>
                </a:p>
              </p:txBody>
            </p:sp>
            <p:sp>
              <p:nvSpPr>
                <p:cNvPr id="8" name="TextBox 7">
                  <a:extLst>
                    <a:ext uri="{FF2B5EF4-FFF2-40B4-BE49-F238E27FC236}">
                      <a16:creationId xmlns:a16="http://schemas.microsoft.com/office/drawing/2014/main" id="{EFEB5202-C20D-87A5-BA9F-C8C5340145B4}"/>
                    </a:ext>
                  </a:extLst>
                </p:cNvPr>
                <p:cNvSpPr txBox="1"/>
                <p:nvPr/>
              </p:nvSpPr>
              <p:spPr bwMode="auto">
                <a:xfrm>
                  <a:off x="5365317" y="6062574"/>
                  <a:ext cx="425556" cy="46166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mn-ea"/>
                      <a:cs typeface="Times New Roman" charset="0"/>
                    </a:rPr>
                    <a:t>275</a:t>
                  </a:r>
                  <a:br>
                    <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mn-ea"/>
                      <a:cs typeface="Times New Roman" charset="0"/>
                    </a:rPr>
                  </a:br>
                  <a:r>
                    <a:rPr kumimoji="0" lang="en-US" sz="1200" b="0" i="0" u="none" strike="noStrike" kern="1200" cap="none" spc="0" normalizeH="0" baseline="0" noProof="0" dirty="0">
                      <a:ln>
                        <a:noFill/>
                      </a:ln>
                      <a:solidFill>
                        <a:schemeClr val="accent3"/>
                      </a:solidFill>
                      <a:effectLst/>
                      <a:uLnTx/>
                      <a:uFillTx/>
                      <a:latin typeface="Calibri" panose="020F0502020204030204" pitchFamily="34" charset="0"/>
                      <a:ea typeface="+mn-ea"/>
                      <a:cs typeface="Times New Roman" charset="0"/>
                    </a:rPr>
                    <a:t>276</a:t>
                  </a:r>
                  <a:endParaRPr kumimoji="0" lang="en-US" sz="1200" b="0" i="0" u="none" strike="noStrike" kern="1200" cap="none" spc="0" normalizeH="0" baseline="30000" noProof="0" dirty="0">
                    <a:ln>
                      <a:noFill/>
                    </a:ln>
                    <a:solidFill>
                      <a:schemeClr val="accent3"/>
                    </a:solidFill>
                    <a:effectLst/>
                    <a:uLnTx/>
                    <a:uFillTx/>
                    <a:latin typeface="Calibri" panose="020F0502020204030204" pitchFamily="34" charset="0"/>
                    <a:ea typeface="+mn-ea"/>
                    <a:cs typeface="Times New Roman" charset="0"/>
                  </a:endParaRPr>
                </a:p>
              </p:txBody>
            </p:sp>
            <p:sp>
              <p:nvSpPr>
                <p:cNvPr id="10" name="TextBox 9">
                  <a:extLst>
                    <a:ext uri="{FF2B5EF4-FFF2-40B4-BE49-F238E27FC236}">
                      <a16:creationId xmlns:a16="http://schemas.microsoft.com/office/drawing/2014/main" id="{091DBC70-0F76-4C95-6AB8-4E837649133A}"/>
                    </a:ext>
                  </a:extLst>
                </p:cNvPr>
                <p:cNvSpPr txBox="1"/>
                <p:nvPr/>
              </p:nvSpPr>
              <p:spPr bwMode="auto">
                <a:xfrm>
                  <a:off x="6129335" y="6062574"/>
                  <a:ext cx="429856" cy="46166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mn-ea"/>
                      <a:cs typeface="Times New Roman" charset="0"/>
                    </a:rPr>
                    <a:t>259</a:t>
                  </a:r>
                  <a:br>
                    <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mn-ea"/>
                      <a:cs typeface="Times New Roman" charset="0"/>
                    </a:rPr>
                  </a:br>
                  <a:r>
                    <a:rPr kumimoji="0" lang="en-US" sz="1200" b="0" i="0" u="none" strike="noStrike" kern="1200" cap="none" spc="0" normalizeH="0" baseline="0" noProof="0" dirty="0">
                      <a:ln>
                        <a:noFill/>
                      </a:ln>
                      <a:solidFill>
                        <a:schemeClr val="accent3"/>
                      </a:solidFill>
                      <a:effectLst/>
                      <a:uLnTx/>
                      <a:uFillTx/>
                      <a:latin typeface="Calibri" panose="020F0502020204030204" pitchFamily="34" charset="0"/>
                      <a:ea typeface="+mn-ea"/>
                      <a:cs typeface="Times New Roman" charset="0"/>
                    </a:rPr>
                    <a:t>257</a:t>
                  </a:r>
                  <a:endParaRPr kumimoji="0" lang="en-US" sz="1200" b="0" i="0" u="none" strike="noStrike" kern="1200" cap="none" spc="0" normalizeH="0" baseline="30000" noProof="0" dirty="0">
                    <a:ln>
                      <a:noFill/>
                    </a:ln>
                    <a:solidFill>
                      <a:schemeClr val="accent3"/>
                    </a:solidFill>
                    <a:effectLst/>
                    <a:uLnTx/>
                    <a:uFillTx/>
                    <a:latin typeface="Calibri" panose="020F0502020204030204" pitchFamily="34" charset="0"/>
                    <a:ea typeface="+mn-ea"/>
                    <a:cs typeface="Times New Roman" charset="0"/>
                  </a:endParaRPr>
                </a:p>
              </p:txBody>
            </p:sp>
            <p:sp>
              <p:nvSpPr>
                <p:cNvPr id="11" name="TextBox 10">
                  <a:extLst>
                    <a:ext uri="{FF2B5EF4-FFF2-40B4-BE49-F238E27FC236}">
                      <a16:creationId xmlns:a16="http://schemas.microsoft.com/office/drawing/2014/main" id="{91D31E75-97E6-6531-5AA4-E01318ED1A9A}"/>
                    </a:ext>
                  </a:extLst>
                </p:cNvPr>
                <p:cNvSpPr txBox="1"/>
                <p:nvPr/>
              </p:nvSpPr>
              <p:spPr bwMode="auto">
                <a:xfrm>
                  <a:off x="6852367" y="6062574"/>
                  <a:ext cx="499590" cy="46166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mn-ea"/>
                      <a:cs typeface="Times New Roman" charset="0"/>
                    </a:rPr>
                    <a:t>213</a:t>
                  </a:r>
                  <a:br>
                    <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mn-ea"/>
                      <a:cs typeface="Times New Roman" charset="0"/>
                    </a:rPr>
                  </a:br>
                  <a:r>
                    <a:rPr kumimoji="0" lang="en-US" sz="1200" b="0" i="0" u="none" strike="noStrike" kern="1200" cap="none" spc="0" normalizeH="0" baseline="0" noProof="0" dirty="0">
                      <a:ln>
                        <a:noFill/>
                      </a:ln>
                      <a:solidFill>
                        <a:schemeClr val="accent3"/>
                      </a:solidFill>
                      <a:effectLst/>
                      <a:uLnTx/>
                      <a:uFillTx/>
                      <a:latin typeface="Calibri" panose="020F0502020204030204" pitchFamily="34" charset="0"/>
                      <a:ea typeface="+mn-ea"/>
                      <a:cs typeface="Times New Roman" charset="0"/>
                    </a:rPr>
                    <a:t>228</a:t>
                  </a:r>
                  <a:endParaRPr kumimoji="0" lang="en-US" sz="1200" b="0" i="0" u="none" strike="noStrike" kern="1200" cap="none" spc="0" normalizeH="0" baseline="30000" noProof="0" dirty="0">
                    <a:ln>
                      <a:noFill/>
                    </a:ln>
                    <a:solidFill>
                      <a:schemeClr val="accent3"/>
                    </a:solidFill>
                    <a:effectLst/>
                    <a:uLnTx/>
                    <a:uFillTx/>
                    <a:latin typeface="Calibri" panose="020F0502020204030204" pitchFamily="34" charset="0"/>
                    <a:ea typeface="+mn-ea"/>
                    <a:cs typeface="Times New Roman" charset="0"/>
                  </a:endParaRPr>
                </a:p>
              </p:txBody>
            </p:sp>
            <p:sp>
              <p:nvSpPr>
                <p:cNvPr id="17" name="TextBox 16">
                  <a:extLst>
                    <a:ext uri="{FF2B5EF4-FFF2-40B4-BE49-F238E27FC236}">
                      <a16:creationId xmlns:a16="http://schemas.microsoft.com/office/drawing/2014/main" id="{3122DEA1-2CA5-8391-0102-20776DC84A01}"/>
                    </a:ext>
                  </a:extLst>
                </p:cNvPr>
                <p:cNvSpPr txBox="1"/>
                <p:nvPr/>
              </p:nvSpPr>
              <p:spPr bwMode="auto">
                <a:xfrm>
                  <a:off x="7632157" y="6062574"/>
                  <a:ext cx="429500" cy="46166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mn-ea"/>
                      <a:cs typeface="Times New Roman" charset="0"/>
                    </a:rPr>
                    <a:t>196</a:t>
                  </a:r>
                  <a:br>
                    <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mn-ea"/>
                      <a:cs typeface="Times New Roman" charset="0"/>
                    </a:rPr>
                  </a:br>
                  <a:r>
                    <a:rPr kumimoji="0" lang="en-US" sz="1200" b="0" i="0" u="none" strike="noStrike" kern="1200" cap="none" spc="0" normalizeH="0" baseline="0" noProof="0" dirty="0">
                      <a:ln>
                        <a:noFill/>
                      </a:ln>
                      <a:solidFill>
                        <a:schemeClr val="accent3"/>
                      </a:solidFill>
                      <a:effectLst/>
                      <a:uLnTx/>
                      <a:uFillTx/>
                      <a:latin typeface="Calibri" panose="020F0502020204030204" pitchFamily="34" charset="0"/>
                      <a:ea typeface="+mn-ea"/>
                      <a:cs typeface="Times New Roman" charset="0"/>
                    </a:rPr>
                    <a:t>210</a:t>
                  </a:r>
                  <a:endParaRPr kumimoji="0" lang="en-US" sz="1200" b="0" i="0" u="none" strike="noStrike" kern="1200" cap="none" spc="0" normalizeH="0" baseline="30000" noProof="0" dirty="0">
                    <a:ln>
                      <a:noFill/>
                    </a:ln>
                    <a:solidFill>
                      <a:schemeClr val="accent3"/>
                    </a:solidFill>
                    <a:effectLst/>
                    <a:uLnTx/>
                    <a:uFillTx/>
                    <a:latin typeface="Calibri" panose="020F0502020204030204" pitchFamily="34" charset="0"/>
                    <a:ea typeface="+mn-ea"/>
                    <a:cs typeface="Times New Roman" charset="0"/>
                  </a:endParaRPr>
                </a:p>
              </p:txBody>
            </p:sp>
            <p:sp>
              <p:nvSpPr>
                <p:cNvPr id="18" name="TextBox 17">
                  <a:extLst>
                    <a:ext uri="{FF2B5EF4-FFF2-40B4-BE49-F238E27FC236}">
                      <a16:creationId xmlns:a16="http://schemas.microsoft.com/office/drawing/2014/main" id="{C97BCCC1-40F5-A6E0-CD87-D3CA76CB609A}"/>
                    </a:ext>
                  </a:extLst>
                </p:cNvPr>
                <p:cNvSpPr txBox="1"/>
                <p:nvPr/>
              </p:nvSpPr>
              <p:spPr bwMode="auto">
                <a:xfrm>
                  <a:off x="8371691" y="6062574"/>
                  <a:ext cx="468815" cy="46166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mn-ea"/>
                      <a:cs typeface="Times New Roman" charset="0"/>
                    </a:rPr>
                    <a:t>170</a:t>
                  </a:r>
                  <a:br>
                    <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mn-ea"/>
                      <a:cs typeface="Times New Roman" charset="0"/>
                    </a:rPr>
                  </a:br>
                  <a:r>
                    <a:rPr kumimoji="0" lang="en-US" sz="1200" b="0" i="0" u="none" strike="noStrike" kern="1200" cap="none" spc="0" normalizeH="0" baseline="0" noProof="0" dirty="0">
                      <a:ln>
                        <a:noFill/>
                      </a:ln>
                      <a:solidFill>
                        <a:schemeClr val="accent3"/>
                      </a:solidFill>
                      <a:effectLst/>
                      <a:uLnTx/>
                      <a:uFillTx/>
                      <a:latin typeface="Calibri" panose="020F0502020204030204" pitchFamily="34" charset="0"/>
                      <a:ea typeface="+mn-ea"/>
                      <a:cs typeface="Times New Roman" charset="0"/>
                    </a:rPr>
                    <a:t>183</a:t>
                  </a:r>
                  <a:endParaRPr kumimoji="0" lang="en-US" sz="1200" b="0" i="0" u="none" strike="noStrike" kern="1200" cap="none" spc="0" normalizeH="0" baseline="30000" noProof="0" dirty="0">
                    <a:ln>
                      <a:noFill/>
                    </a:ln>
                    <a:solidFill>
                      <a:schemeClr val="accent3"/>
                    </a:solidFill>
                    <a:effectLst/>
                    <a:uLnTx/>
                    <a:uFillTx/>
                    <a:latin typeface="Calibri" panose="020F0502020204030204" pitchFamily="34" charset="0"/>
                    <a:ea typeface="+mn-ea"/>
                    <a:cs typeface="Times New Roman" charset="0"/>
                  </a:endParaRPr>
                </a:p>
              </p:txBody>
            </p:sp>
            <p:sp>
              <p:nvSpPr>
                <p:cNvPr id="19" name="TextBox 18">
                  <a:extLst>
                    <a:ext uri="{FF2B5EF4-FFF2-40B4-BE49-F238E27FC236}">
                      <a16:creationId xmlns:a16="http://schemas.microsoft.com/office/drawing/2014/main" id="{1FCEB825-1560-5B01-63BA-E8380D65E012}"/>
                    </a:ext>
                  </a:extLst>
                </p:cNvPr>
                <p:cNvSpPr txBox="1"/>
                <p:nvPr/>
              </p:nvSpPr>
              <p:spPr bwMode="auto">
                <a:xfrm>
                  <a:off x="9116013" y="6062574"/>
                  <a:ext cx="499590" cy="46166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mn-ea"/>
                      <a:cs typeface="Times New Roman" charset="0"/>
                    </a:rPr>
                    <a:t>131</a:t>
                  </a:r>
                  <a:br>
                    <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mn-ea"/>
                      <a:cs typeface="Times New Roman" charset="0"/>
                    </a:rPr>
                  </a:br>
                  <a:r>
                    <a:rPr kumimoji="0" lang="en-US" sz="1200" b="0" i="0" u="none" strike="noStrike" kern="1200" cap="none" spc="0" normalizeH="0" baseline="0" noProof="0" dirty="0">
                      <a:ln>
                        <a:noFill/>
                      </a:ln>
                      <a:solidFill>
                        <a:schemeClr val="accent3"/>
                      </a:solidFill>
                      <a:effectLst/>
                      <a:uLnTx/>
                      <a:uFillTx/>
                      <a:latin typeface="Calibri" panose="020F0502020204030204" pitchFamily="34" charset="0"/>
                      <a:ea typeface="+mn-ea"/>
                      <a:cs typeface="Times New Roman" charset="0"/>
                    </a:rPr>
                    <a:t>136</a:t>
                  </a:r>
                  <a:endParaRPr kumimoji="0" lang="en-US" sz="1200" b="0" i="0" u="none" strike="noStrike" kern="1200" cap="none" spc="0" normalizeH="0" baseline="30000" noProof="0" dirty="0">
                    <a:ln>
                      <a:noFill/>
                    </a:ln>
                    <a:solidFill>
                      <a:schemeClr val="accent3"/>
                    </a:solidFill>
                    <a:effectLst/>
                    <a:uLnTx/>
                    <a:uFillTx/>
                    <a:latin typeface="Calibri" panose="020F0502020204030204" pitchFamily="34" charset="0"/>
                    <a:ea typeface="+mn-ea"/>
                    <a:cs typeface="Times New Roman" charset="0"/>
                  </a:endParaRPr>
                </a:p>
              </p:txBody>
            </p:sp>
            <p:sp>
              <p:nvSpPr>
                <p:cNvPr id="20" name="TextBox 19">
                  <a:extLst>
                    <a:ext uri="{FF2B5EF4-FFF2-40B4-BE49-F238E27FC236}">
                      <a16:creationId xmlns:a16="http://schemas.microsoft.com/office/drawing/2014/main" id="{835E496D-5AA9-9C8F-E633-37385EF76C7F}"/>
                    </a:ext>
                  </a:extLst>
                </p:cNvPr>
                <p:cNvSpPr txBox="1"/>
                <p:nvPr/>
              </p:nvSpPr>
              <p:spPr bwMode="auto">
                <a:xfrm>
                  <a:off x="9953311" y="6062574"/>
                  <a:ext cx="359869" cy="46166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mn-ea"/>
                      <a:cs typeface="Times New Roman" charset="0"/>
                    </a:rPr>
                    <a:t>42</a:t>
                  </a:r>
                  <a:br>
                    <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mn-ea"/>
                      <a:cs typeface="Times New Roman" charset="0"/>
                    </a:rPr>
                  </a:br>
                  <a:r>
                    <a:rPr kumimoji="0" lang="en-US" sz="1200" b="0" i="0" u="none" strike="noStrike" kern="1200" cap="none" spc="0" normalizeH="0" baseline="0" noProof="0" dirty="0">
                      <a:ln>
                        <a:noFill/>
                      </a:ln>
                      <a:solidFill>
                        <a:schemeClr val="accent3"/>
                      </a:solidFill>
                      <a:effectLst/>
                      <a:uLnTx/>
                      <a:uFillTx/>
                      <a:latin typeface="Calibri" panose="020F0502020204030204" pitchFamily="34" charset="0"/>
                      <a:ea typeface="+mn-ea"/>
                      <a:cs typeface="Times New Roman" charset="0"/>
                    </a:rPr>
                    <a:t>34</a:t>
                  </a:r>
                  <a:endParaRPr kumimoji="0" lang="en-US" sz="1200" b="0" i="0" u="none" strike="noStrike" kern="1200" cap="none" spc="0" normalizeH="0" baseline="30000" noProof="0" dirty="0">
                    <a:ln>
                      <a:noFill/>
                    </a:ln>
                    <a:solidFill>
                      <a:schemeClr val="accent3"/>
                    </a:solidFill>
                    <a:effectLst/>
                    <a:uLnTx/>
                    <a:uFillTx/>
                    <a:latin typeface="Calibri" panose="020F0502020204030204" pitchFamily="34" charset="0"/>
                    <a:ea typeface="+mn-ea"/>
                    <a:cs typeface="Times New Roman" charset="0"/>
                  </a:endParaRPr>
                </a:p>
              </p:txBody>
            </p:sp>
          </p:grpSp>
        </p:grpSp>
        <p:grpSp>
          <p:nvGrpSpPr>
            <p:cNvPr id="38" name="Group 37">
              <a:extLst>
                <a:ext uri="{FF2B5EF4-FFF2-40B4-BE49-F238E27FC236}">
                  <a16:creationId xmlns:a16="http://schemas.microsoft.com/office/drawing/2014/main" id="{103F0D9C-5F2A-5032-D8ED-15034387BF06}"/>
                </a:ext>
              </a:extLst>
            </p:cNvPr>
            <p:cNvGrpSpPr/>
            <p:nvPr/>
          </p:nvGrpSpPr>
          <p:grpSpPr>
            <a:xfrm>
              <a:off x="5486400" y="4914900"/>
              <a:ext cx="4801008" cy="307777"/>
              <a:chOff x="5486400" y="4864162"/>
              <a:chExt cx="4801008" cy="307777"/>
            </a:xfrm>
          </p:grpSpPr>
          <p:sp>
            <p:nvSpPr>
              <p:cNvPr id="23" name="TextBox 22">
                <a:extLst>
                  <a:ext uri="{FF2B5EF4-FFF2-40B4-BE49-F238E27FC236}">
                    <a16:creationId xmlns:a16="http://schemas.microsoft.com/office/drawing/2014/main" id="{9FB93E21-7A5B-602B-70F1-B23B5506566A}"/>
                  </a:ext>
                </a:extLst>
              </p:cNvPr>
              <p:cNvSpPr txBox="1"/>
              <p:nvPr/>
            </p:nvSpPr>
            <p:spPr bwMode="auto">
              <a:xfrm>
                <a:off x="5486400" y="486416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Times New Roman" charset="0"/>
                  </a:rPr>
                  <a:t>0</a:t>
                </a:r>
              </a:p>
            </p:txBody>
          </p:sp>
          <p:sp>
            <p:nvSpPr>
              <p:cNvPr id="24" name="TextBox 23">
                <a:extLst>
                  <a:ext uri="{FF2B5EF4-FFF2-40B4-BE49-F238E27FC236}">
                    <a16:creationId xmlns:a16="http://schemas.microsoft.com/office/drawing/2014/main" id="{860402C0-D730-64E9-3615-6B6ECD5A88A5}"/>
                  </a:ext>
                </a:extLst>
              </p:cNvPr>
              <p:cNvSpPr txBox="1"/>
              <p:nvPr/>
            </p:nvSpPr>
            <p:spPr bwMode="auto">
              <a:xfrm>
                <a:off x="6239062" y="486416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Times New Roman" charset="0"/>
                  </a:rPr>
                  <a:t>6</a:t>
                </a:r>
              </a:p>
            </p:txBody>
          </p:sp>
          <p:sp>
            <p:nvSpPr>
              <p:cNvPr id="25" name="TextBox 24">
                <a:extLst>
                  <a:ext uri="{FF2B5EF4-FFF2-40B4-BE49-F238E27FC236}">
                    <a16:creationId xmlns:a16="http://schemas.microsoft.com/office/drawing/2014/main" id="{117A4604-201D-3F4D-9A5E-482D70312663}"/>
                  </a:ext>
                </a:extLst>
              </p:cNvPr>
              <p:cNvSpPr txBox="1"/>
              <p:nvPr/>
            </p:nvSpPr>
            <p:spPr bwMode="auto">
              <a:xfrm>
                <a:off x="6947792" y="486416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Times New Roman" charset="0"/>
                  </a:rPr>
                  <a:t>12</a:t>
                </a:r>
              </a:p>
            </p:txBody>
          </p:sp>
          <p:sp>
            <p:nvSpPr>
              <p:cNvPr id="26" name="TextBox 25">
                <a:extLst>
                  <a:ext uri="{FF2B5EF4-FFF2-40B4-BE49-F238E27FC236}">
                    <a16:creationId xmlns:a16="http://schemas.microsoft.com/office/drawing/2014/main" id="{987A3E1C-AF11-8140-0D87-220461A97227}"/>
                  </a:ext>
                </a:extLst>
              </p:cNvPr>
              <p:cNvSpPr txBox="1"/>
              <p:nvPr/>
            </p:nvSpPr>
            <p:spPr bwMode="auto">
              <a:xfrm>
                <a:off x="7690844" y="486416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Times New Roman" charset="0"/>
                  </a:rPr>
                  <a:t>18</a:t>
                </a:r>
              </a:p>
            </p:txBody>
          </p:sp>
          <p:sp>
            <p:nvSpPr>
              <p:cNvPr id="27" name="TextBox 26">
                <a:extLst>
                  <a:ext uri="{FF2B5EF4-FFF2-40B4-BE49-F238E27FC236}">
                    <a16:creationId xmlns:a16="http://schemas.microsoft.com/office/drawing/2014/main" id="{26A4E15A-7978-7BFD-DAA1-48EE4D808219}"/>
                  </a:ext>
                </a:extLst>
              </p:cNvPr>
              <p:cNvSpPr txBox="1"/>
              <p:nvPr/>
            </p:nvSpPr>
            <p:spPr bwMode="auto">
              <a:xfrm>
                <a:off x="8433896" y="486416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Times New Roman" charset="0"/>
                  </a:rPr>
                  <a:t>24</a:t>
                </a:r>
              </a:p>
            </p:txBody>
          </p:sp>
          <p:sp>
            <p:nvSpPr>
              <p:cNvPr id="28" name="TextBox 27">
                <a:extLst>
                  <a:ext uri="{FF2B5EF4-FFF2-40B4-BE49-F238E27FC236}">
                    <a16:creationId xmlns:a16="http://schemas.microsoft.com/office/drawing/2014/main" id="{7038BA35-FC75-EF86-5C42-068CD39C7AB1}"/>
                  </a:ext>
                </a:extLst>
              </p:cNvPr>
              <p:cNvSpPr txBox="1"/>
              <p:nvPr/>
            </p:nvSpPr>
            <p:spPr bwMode="auto">
              <a:xfrm>
                <a:off x="9176948" y="486416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Times New Roman" charset="0"/>
                  </a:rPr>
                  <a:t>30</a:t>
                </a:r>
              </a:p>
            </p:txBody>
          </p:sp>
          <p:sp>
            <p:nvSpPr>
              <p:cNvPr id="29" name="TextBox 28">
                <a:extLst>
                  <a:ext uri="{FF2B5EF4-FFF2-40B4-BE49-F238E27FC236}">
                    <a16:creationId xmlns:a16="http://schemas.microsoft.com/office/drawing/2014/main" id="{02C3F8DF-4235-71D1-07B0-B847152BACAF}"/>
                  </a:ext>
                </a:extLst>
              </p:cNvPr>
              <p:cNvSpPr txBox="1"/>
              <p:nvPr/>
            </p:nvSpPr>
            <p:spPr bwMode="auto">
              <a:xfrm>
                <a:off x="9920000" y="486416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Times New Roman" charset="0"/>
                  </a:rPr>
                  <a:t>36</a:t>
                </a:r>
              </a:p>
            </p:txBody>
          </p:sp>
        </p:grpSp>
        <p:sp>
          <p:nvSpPr>
            <p:cNvPr id="30" name="TextBox 29">
              <a:extLst>
                <a:ext uri="{FF2B5EF4-FFF2-40B4-BE49-F238E27FC236}">
                  <a16:creationId xmlns:a16="http://schemas.microsoft.com/office/drawing/2014/main" id="{162B88CF-4FE8-1D24-5294-F2A2BF5E1BDA}"/>
                </a:ext>
              </a:extLst>
            </p:cNvPr>
            <p:cNvSpPr txBox="1"/>
            <p:nvPr/>
          </p:nvSpPr>
          <p:spPr bwMode="auto">
            <a:xfrm>
              <a:off x="10186279" y="3796515"/>
              <a:ext cx="1572334" cy="338554"/>
            </a:xfrm>
            <a:prstGeom prst="rect">
              <a:avLst/>
            </a:prstGeom>
            <a:no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Times New Roman" charset="0"/>
                </a:rPr>
                <a:t>qHPV vaccine</a:t>
              </a:r>
              <a:endParaRPr kumimoji="0" lang="en-US" sz="1600" b="1" i="0" u="none" strike="noStrike" kern="1200" cap="none" spc="0" normalizeH="0" baseline="30000" noProof="0" dirty="0">
                <a:ln>
                  <a:noFill/>
                </a:ln>
                <a:solidFill>
                  <a:srgbClr val="015873"/>
                </a:solidFill>
                <a:effectLst/>
                <a:uLnTx/>
                <a:uFillTx/>
                <a:latin typeface="Calibri" panose="020F0502020204030204" pitchFamily="34" charset="0"/>
                <a:ea typeface="+mn-ea"/>
                <a:cs typeface="Times New Roman" charset="0"/>
              </a:endParaRPr>
            </a:p>
          </p:txBody>
        </p:sp>
        <p:sp>
          <p:nvSpPr>
            <p:cNvPr id="31" name="TextBox 30">
              <a:extLst>
                <a:ext uri="{FF2B5EF4-FFF2-40B4-BE49-F238E27FC236}">
                  <a16:creationId xmlns:a16="http://schemas.microsoft.com/office/drawing/2014/main" id="{240C3610-AC63-A83F-F0C4-655FCD6DE40E}"/>
                </a:ext>
              </a:extLst>
            </p:cNvPr>
            <p:cNvSpPr txBox="1"/>
            <p:nvPr/>
          </p:nvSpPr>
          <p:spPr bwMode="auto">
            <a:xfrm>
              <a:off x="10178450" y="3315227"/>
              <a:ext cx="1170555" cy="338554"/>
            </a:xfrm>
            <a:prstGeom prst="rect">
              <a:avLst/>
            </a:prstGeom>
            <a:no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Times New Roman" charset="0"/>
                </a:rPr>
                <a:t>Placebo</a:t>
              </a:r>
              <a:endParaRPr kumimoji="0" lang="en-US" sz="1600" b="1" i="0" u="none" strike="noStrike" kern="1200" cap="none" spc="0" normalizeH="0" baseline="30000" noProof="0" dirty="0">
                <a:ln>
                  <a:noFill/>
                </a:ln>
                <a:solidFill>
                  <a:srgbClr val="E1471D"/>
                </a:solidFill>
                <a:effectLst/>
                <a:uLnTx/>
                <a:uFillTx/>
                <a:latin typeface="Calibri" panose="020F0502020204030204" pitchFamily="34" charset="0"/>
                <a:ea typeface="+mn-ea"/>
                <a:cs typeface="Times New Roman" charset="0"/>
              </a:endParaRPr>
            </a:p>
          </p:txBody>
        </p:sp>
        <p:grpSp>
          <p:nvGrpSpPr>
            <p:cNvPr id="60" name="Group 59">
              <a:extLst>
                <a:ext uri="{FF2B5EF4-FFF2-40B4-BE49-F238E27FC236}">
                  <a16:creationId xmlns:a16="http://schemas.microsoft.com/office/drawing/2014/main" id="{2DA7DFDE-3E0A-C928-E73B-D13299CD7E2D}"/>
                </a:ext>
              </a:extLst>
            </p:cNvPr>
            <p:cNvGrpSpPr/>
            <p:nvPr/>
          </p:nvGrpSpPr>
          <p:grpSpPr>
            <a:xfrm>
              <a:off x="5129630" y="1895431"/>
              <a:ext cx="458780" cy="3079738"/>
              <a:chOff x="5141920" y="1895431"/>
              <a:chExt cx="458780" cy="3079738"/>
            </a:xfrm>
          </p:grpSpPr>
          <p:sp>
            <p:nvSpPr>
              <p:cNvPr id="32" name="TextBox 31">
                <a:extLst>
                  <a:ext uri="{FF2B5EF4-FFF2-40B4-BE49-F238E27FC236}">
                    <a16:creationId xmlns:a16="http://schemas.microsoft.com/office/drawing/2014/main" id="{9B00B902-C7C2-6926-3F89-F4C0B1907EDC}"/>
                  </a:ext>
                </a:extLst>
              </p:cNvPr>
              <p:cNvSpPr txBox="1"/>
              <p:nvPr/>
            </p:nvSpPr>
            <p:spPr bwMode="auto">
              <a:xfrm>
                <a:off x="5324662" y="466739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Times New Roman" charset="0"/>
                  </a:rPr>
                  <a:t>0</a:t>
                </a:r>
              </a:p>
            </p:txBody>
          </p:sp>
          <p:sp>
            <p:nvSpPr>
              <p:cNvPr id="33" name="TextBox 32">
                <a:extLst>
                  <a:ext uri="{FF2B5EF4-FFF2-40B4-BE49-F238E27FC236}">
                    <a16:creationId xmlns:a16="http://schemas.microsoft.com/office/drawing/2014/main" id="{9AAA8780-B569-C77C-EAA7-8824B3ED0602}"/>
                  </a:ext>
                </a:extLst>
              </p:cNvPr>
              <p:cNvSpPr txBox="1"/>
              <p:nvPr/>
            </p:nvSpPr>
            <p:spPr bwMode="auto">
              <a:xfrm>
                <a:off x="5233292" y="41129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Times New Roman" charset="0"/>
                  </a:rPr>
                  <a:t>20</a:t>
                </a:r>
              </a:p>
            </p:txBody>
          </p:sp>
          <p:sp>
            <p:nvSpPr>
              <p:cNvPr id="34" name="TextBox 33">
                <a:extLst>
                  <a:ext uri="{FF2B5EF4-FFF2-40B4-BE49-F238E27FC236}">
                    <a16:creationId xmlns:a16="http://schemas.microsoft.com/office/drawing/2014/main" id="{C8499E1F-E6D5-D0B1-3A52-DFDAE1FD9919}"/>
                  </a:ext>
                </a:extLst>
              </p:cNvPr>
              <p:cNvSpPr txBox="1"/>
              <p:nvPr/>
            </p:nvSpPr>
            <p:spPr bwMode="auto">
              <a:xfrm>
                <a:off x="5233292" y="355860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Times New Roman" charset="0"/>
                  </a:rPr>
                  <a:t>40</a:t>
                </a:r>
              </a:p>
            </p:txBody>
          </p:sp>
          <p:sp>
            <p:nvSpPr>
              <p:cNvPr id="35" name="TextBox 34">
                <a:extLst>
                  <a:ext uri="{FF2B5EF4-FFF2-40B4-BE49-F238E27FC236}">
                    <a16:creationId xmlns:a16="http://schemas.microsoft.com/office/drawing/2014/main" id="{FE32D69E-D035-535E-CF6F-0945B4D1F797}"/>
                  </a:ext>
                </a:extLst>
              </p:cNvPr>
              <p:cNvSpPr txBox="1"/>
              <p:nvPr/>
            </p:nvSpPr>
            <p:spPr bwMode="auto">
              <a:xfrm>
                <a:off x="5233292" y="30042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Times New Roman" charset="0"/>
                  </a:rPr>
                  <a:t>60</a:t>
                </a:r>
              </a:p>
            </p:txBody>
          </p:sp>
          <p:sp>
            <p:nvSpPr>
              <p:cNvPr id="36" name="TextBox 35">
                <a:extLst>
                  <a:ext uri="{FF2B5EF4-FFF2-40B4-BE49-F238E27FC236}">
                    <a16:creationId xmlns:a16="http://schemas.microsoft.com/office/drawing/2014/main" id="{E799D0FD-E560-34B4-FD5B-0DAC848C3BAF}"/>
                  </a:ext>
                </a:extLst>
              </p:cNvPr>
              <p:cNvSpPr txBox="1"/>
              <p:nvPr/>
            </p:nvSpPr>
            <p:spPr bwMode="auto">
              <a:xfrm>
                <a:off x="5233292" y="244982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Times New Roman" charset="0"/>
                  </a:rPr>
                  <a:t>80</a:t>
                </a:r>
              </a:p>
            </p:txBody>
          </p:sp>
          <p:sp>
            <p:nvSpPr>
              <p:cNvPr id="37" name="TextBox 36">
                <a:extLst>
                  <a:ext uri="{FF2B5EF4-FFF2-40B4-BE49-F238E27FC236}">
                    <a16:creationId xmlns:a16="http://schemas.microsoft.com/office/drawing/2014/main" id="{40800F5A-11F4-9A19-D365-F6FCFA284F38}"/>
                  </a:ext>
                </a:extLst>
              </p:cNvPr>
              <p:cNvSpPr txBox="1"/>
              <p:nvPr/>
            </p:nvSpPr>
            <p:spPr bwMode="auto">
              <a:xfrm>
                <a:off x="5141920" y="1895431"/>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Times New Roman" charset="0"/>
                  </a:rPr>
                  <a:t>100</a:t>
                </a:r>
              </a:p>
            </p:txBody>
          </p:sp>
        </p:grpSp>
        <p:sp>
          <p:nvSpPr>
            <p:cNvPr id="39" name="TextBox 38">
              <a:extLst>
                <a:ext uri="{FF2B5EF4-FFF2-40B4-BE49-F238E27FC236}">
                  <a16:creationId xmlns:a16="http://schemas.microsoft.com/office/drawing/2014/main" id="{7FD099DE-D8D4-4467-7FDE-77E6FFDEEDC6}"/>
                </a:ext>
              </a:extLst>
            </p:cNvPr>
            <p:cNvSpPr txBox="1"/>
            <p:nvPr/>
          </p:nvSpPr>
          <p:spPr bwMode="auto">
            <a:xfrm>
              <a:off x="6324600" y="5143500"/>
              <a:ext cx="3117449"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Times New Roman" charset="0"/>
                </a:rPr>
                <a:t>Mo Since Randomization</a:t>
              </a:r>
              <a:endPar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Times New Roman" charset="0"/>
              </a:endParaRPr>
            </a:p>
          </p:txBody>
        </p:sp>
        <p:sp>
          <p:nvSpPr>
            <p:cNvPr id="40" name="TextBox 39">
              <a:extLst>
                <a:ext uri="{FF2B5EF4-FFF2-40B4-BE49-F238E27FC236}">
                  <a16:creationId xmlns:a16="http://schemas.microsoft.com/office/drawing/2014/main" id="{9F8EE81F-D1D7-05CD-DD7E-8A0065F726A0}"/>
                </a:ext>
              </a:extLst>
            </p:cNvPr>
            <p:cNvSpPr txBox="1"/>
            <p:nvPr/>
          </p:nvSpPr>
          <p:spPr bwMode="auto">
            <a:xfrm rot="16200000">
              <a:off x="3474201" y="3117562"/>
              <a:ext cx="2857499" cy="58477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Times New Roman" charset="0"/>
                </a:rPr>
                <a:t>Cumulative Percentage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Times New Roman"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Times New Roman" charset="0"/>
                </a:rPr>
                <a:t>of Participants With AIN</a:t>
              </a:r>
              <a:endPar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Times New Roman" charset="0"/>
              </a:endParaRPr>
            </a:p>
          </p:txBody>
        </p:sp>
        <p:sp>
          <p:nvSpPr>
            <p:cNvPr id="41" name="Freeform 40">
              <a:extLst>
                <a:ext uri="{FF2B5EF4-FFF2-40B4-BE49-F238E27FC236}">
                  <a16:creationId xmlns:a16="http://schemas.microsoft.com/office/drawing/2014/main" id="{C7DC5278-A426-5CF7-5EDE-A6F20913C7FC}"/>
                </a:ext>
              </a:extLst>
            </p:cNvPr>
            <p:cNvSpPr/>
            <p:nvPr/>
          </p:nvSpPr>
          <p:spPr bwMode="auto">
            <a:xfrm>
              <a:off x="5624186" y="2035479"/>
              <a:ext cx="4647156" cy="2793305"/>
            </a:xfrm>
            <a:custGeom>
              <a:avLst/>
              <a:gdLst>
                <a:gd name="connsiteX0" fmla="*/ 0 w 4647156"/>
                <a:gd name="connsiteY0" fmla="*/ 0 h 2793305"/>
                <a:gd name="connsiteX1" fmla="*/ 0 w 4647156"/>
                <a:gd name="connsiteY1" fmla="*/ 2793305 h 2793305"/>
                <a:gd name="connsiteX2" fmla="*/ 4647156 w 4647156"/>
                <a:gd name="connsiteY2" fmla="*/ 2793305 h 2793305"/>
              </a:gdLst>
              <a:ahLst/>
              <a:cxnLst>
                <a:cxn ang="0">
                  <a:pos x="connsiteX0" y="connsiteY0"/>
                </a:cxn>
                <a:cxn ang="0">
                  <a:pos x="connsiteX1" y="connsiteY1"/>
                </a:cxn>
                <a:cxn ang="0">
                  <a:pos x="connsiteX2" y="connsiteY2"/>
                </a:cxn>
              </a:cxnLst>
              <a:rect l="l" t="t" r="r" b="b"/>
              <a:pathLst>
                <a:path w="4647156" h="2793305">
                  <a:moveTo>
                    <a:pt x="0" y="0"/>
                  </a:moveTo>
                  <a:lnTo>
                    <a:pt x="0" y="2793305"/>
                  </a:lnTo>
                  <a:lnTo>
                    <a:pt x="4647156" y="2793305"/>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charset="0"/>
                <a:ea typeface="+mn-ea"/>
                <a:cs typeface="Times New Roman" charset="0"/>
              </a:endParaRPr>
            </a:p>
          </p:txBody>
        </p:sp>
        <p:grpSp>
          <p:nvGrpSpPr>
            <p:cNvPr id="51" name="Group 50">
              <a:extLst>
                <a:ext uri="{FF2B5EF4-FFF2-40B4-BE49-F238E27FC236}">
                  <a16:creationId xmlns:a16="http://schemas.microsoft.com/office/drawing/2014/main" id="{B3BE4273-0B88-CC44-2FC5-3EBF1DB3118A}"/>
                </a:ext>
              </a:extLst>
            </p:cNvPr>
            <p:cNvGrpSpPr/>
            <p:nvPr/>
          </p:nvGrpSpPr>
          <p:grpSpPr>
            <a:xfrm>
              <a:off x="5628105" y="4834128"/>
              <a:ext cx="4482701" cy="118872"/>
              <a:chOff x="5628105" y="4817362"/>
              <a:chExt cx="4482701" cy="118872"/>
            </a:xfrm>
          </p:grpSpPr>
          <p:cxnSp>
            <p:nvCxnSpPr>
              <p:cNvPr id="44" name="Straight Connector 43">
                <a:extLst>
                  <a:ext uri="{FF2B5EF4-FFF2-40B4-BE49-F238E27FC236}">
                    <a16:creationId xmlns:a16="http://schemas.microsoft.com/office/drawing/2014/main" id="{E0E68EFE-A9AC-6F93-3B6C-12DAAFE4CFC1}"/>
                  </a:ext>
                </a:extLst>
              </p:cNvPr>
              <p:cNvCxnSpPr>
                <a:cxnSpLocks/>
              </p:cNvCxnSpPr>
              <p:nvPr/>
            </p:nvCxnSpPr>
            <p:spPr bwMode="auto">
              <a:xfrm>
                <a:off x="5628105" y="4817362"/>
                <a:ext cx="0" cy="118872"/>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31E4AF31-00B5-B9AB-5456-AAE78B856644}"/>
                  </a:ext>
                </a:extLst>
              </p:cNvPr>
              <p:cNvCxnSpPr>
                <a:cxnSpLocks/>
              </p:cNvCxnSpPr>
              <p:nvPr/>
            </p:nvCxnSpPr>
            <p:spPr bwMode="auto">
              <a:xfrm>
                <a:off x="6375222" y="4817362"/>
                <a:ext cx="0" cy="118872"/>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B653DA3A-3DF4-A489-DB7D-A1CB3998DF3D}"/>
                  </a:ext>
                </a:extLst>
              </p:cNvPr>
              <p:cNvCxnSpPr>
                <a:cxnSpLocks/>
              </p:cNvCxnSpPr>
              <p:nvPr/>
            </p:nvCxnSpPr>
            <p:spPr bwMode="auto">
              <a:xfrm>
                <a:off x="7122339" y="4817362"/>
                <a:ext cx="0" cy="118872"/>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49174916-6184-99DD-D6EB-266A589FDD20}"/>
                  </a:ext>
                </a:extLst>
              </p:cNvPr>
              <p:cNvCxnSpPr>
                <a:cxnSpLocks/>
              </p:cNvCxnSpPr>
              <p:nvPr/>
            </p:nvCxnSpPr>
            <p:spPr bwMode="auto">
              <a:xfrm>
                <a:off x="7869456" y="4817362"/>
                <a:ext cx="0" cy="118872"/>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DF646F96-713E-E1C8-8475-12F3C8E28017}"/>
                  </a:ext>
                </a:extLst>
              </p:cNvPr>
              <p:cNvCxnSpPr>
                <a:cxnSpLocks/>
              </p:cNvCxnSpPr>
              <p:nvPr/>
            </p:nvCxnSpPr>
            <p:spPr bwMode="auto">
              <a:xfrm>
                <a:off x="8616573" y="4817362"/>
                <a:ext cx="0" cy="118872"/>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70A7C78C-040A-A959-9271-03547F1D2A21}"/>
                  </a:ext>
                </a:extLst>
              </p:cNvPr>
              <p:cNvCxnSpPr>
                <a:cxnSpLocks/>
              </p:cNvCxnSpPr>
              <p:nvPr/>
            </p:nvCxnSpPr>
            <p:spPr bwMode="auto">
              <a:xfrm>
                <a:off x="9363690" y="4817362"/>
                <a:ext cx="0" cy="118872"/>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5DB62B99-094A-6207-6E79-FD4DFC7CBDBD}"/>
                  </a:ext>
                </a:extLst>
              </p:cNvPr>
              <p:cNvCxnSpPr>
                <a:cxnSpLocks/>
              </p:cNvCxnSpPr>
              <p:nvPr/>
            </p:nvCxnSpPr>
            <p:spPr bwMode="auto">
              <a:xfrm>
                <a:off x="10110806" y="4817362"/>
                <a:ext cx="0" cy="118872"/>
              </a:xfrm>
              <a:prstGeom prst="line">
                <a:avLst/>
              </a:prstGeom>
              <a:noFill/>
              <a:ln w="28575" cap="flat" cmpd="sng" algn="ctr">
                <a:solidFill>
                  <a:schemeClr val="bg1"/>
                </a:solidFill>
                <a:prstDash val="solid"/>
                <a:round/>
                <a:headEnd type="none" w="med" len="med"/>
                <a:tailEnd type="none" w="med" len="med"/>
              </a:ln>
              <a:effectLst/>
            </p:spPr>
          </p:cxnSp>
        </p:grpSp>
        <p:grpSp>
          <p:nvGrpSpPr>
            <p:cNvPr id="59" name="Group 58">
              <a:extLst>
                <a:ext uri="{FF2B5EF4-FFF2-40B4-BE49-F238E27FC236}">
                  <a16:creationId xmlns:a16="http://schemas.microsoft.com/office/drawing/2014/main" id="{09538B6D-3B83-8204-1CC2-4AF05F4FAAC8}"/>
                </a:ext>
              </a:extLst>
            </p:cNvPr>
            <p:cNvGrpSpPr/>
            <p:nvPr/>
          </p:nvGrpSpPr>
          <p:grpSpPr>
            <a:xfrm>
              <a:off x="5519928" y="2051610"/>
              <a:ext cx="118872" cy="2778232"/>
              <a:chOff x="5459933" y="2051610"/>
              <a:chExt cx="118872" cy="2778232"/>
            </a:xfrm>
          </p:grpSpPr>
          <p:cxnSp>
            <p:nvCxnSpPr>
              <p:cNvPr id="53" name="Straight Connector 52">
                <a:extLst>
                  <a:ext uri="{FF2B5EF4-FFF2-40B4-BE49-F238E27FC236}">
                    <a16:creationId xmlns:a16="http://schemas.microsoft.com/office/drawing/2014/main" id="{29CF0790-0C15-E24F-1BFF-7D8C03CBB47A}"/>
                  </a:ext>
                </a:extLst>
              </p:cNvPr>
              <p:cNvCxnSpPr>
                <a:cxnSpLocks/>
              </p:cNvCxnSpPr>
              <p:nvPr/>
            </p:nvCxnSpPr>
            <p:spPr bwMode="auto">
              <a:xfrm>
                <a:off x="5459933" y="2051610"/>
                <a:ext cx="118872"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259807B0-4762-AF3A-DD87-1E8CECBE13F6}"/>
                  </a:ext>
                </a:extLst>
              </p:cNvPr>
              <p:cNvCxnSpPr>
                <a:cxnSpLocks/>
              </p:cNvCxnSpPr>
              <p:nvPr/>
            </p:nvCxnSpPr>
            <p:spPr bwMode="auto">
              <a:xfrm>
                <a:off x="5459933" y="2607256"/>
                <a:ext cx="118872"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E2BA5FC1-999F-1342-8BCA-102A389DE64A}"/>
                  </a:ext>
                </a:extLst>
              </p:cNvPr>
              <p:cNvCxnSpPr>
                <a:cxnSpLocks/>
              </p:cNvCxnSpPr>
              <p:nvPr/>
            </p:nvCxnSpPr>
            <p:spPr bwMode="auto">
              <a:xfrm>
                <a:off x="5459933" y="3162902"/>
                <a:ext cx="118872"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350F952C-7AF4-956D-561B-CDA6C6F7A19B}"/>
                  </a:ext>
                </a:extLst>
              </p:cNvPr>
              <p:cNvCxnSpPr>
                <a:cxnSpLocks/>
              </p:cNvCxnSpPr>
              <p:nvPr/>
            </p:nvCxnSpPr>
            <p:spPr bwMode="auto">
              <a:xfrm>
                <a:off x="5459933" y="3718548"/>
                <a:ext cx="118872"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EA89CB73-58A1-FBF3-20B3-6921BCA1C339}"/>
                  </a:ext>
                </a:extLst>
              </p:cNvPr>
              <p:cNvCxnSpPr>
                <a:cxnSpLocks/>
              </p:cNvCxnSpPr>
              <p:nvPr/>
            </p:nvCxnSpPr>
            <p:spPr bwMode="auto">
              <a:xfrm>
                <a:off x="5459933" y="4274194"/>
                <a:ext cx="118872"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ADE91ED3-2C7A-390A-8378-5E198CD9F8CE}"/>
                  </a:ext>
                </a:extLst>
              </p:cNvPr>
              <p:cNvCxnSpPr>
                <a:cxnSpLocks/>
              </p:cNvCxnSpPr>
              <p:nvPr/>
            </p:nvCxnSpPr>
            <p:spPr bwMode="auto">
              <a:xfrm>
                <a:off x="5459933" y="4829842"/>
                <a:ext cx="118872" cy="0"/>
              </a:xfrm>
              <a:prstGeom prst="line">
                <a:avLst/>
              </a:prstGeom>
              <a:noFill/>
              <a:ln w="28575" cap="flat" cmpd="sng" algn="ctr">
                <a:solidFill>
                  <a:schemeClr val="bg1"/>
                </a:solidFill>
                <a:prstDash val="solid"/>
                <a:round/>
                <a:headEnd type="none" w="med" len="med"/>
                <a:tailEnd type="none" w="med" len="med"/>
              </a:ln>
              <a:effectLst/>
            </p:spPr>
          </p:cxnSp>
        </p:grpSp>
        <p:sp>
          <p:nvSpPr>
            <p:cNvPr id="109" name="Freeform 108">
              <a:extLst>
                <a:ext uri="{FF2B5EF4-FFF2-40B4-BE49-F238E27FC236}">
                  <a16:creationId xmlns:a16="http://schemas.microsoft.com/office/drawing/2014/main" id="{E4E21072-91C3-0112-1AEF-6381DC706202}"/>
                </a:ext>
              </a:extLst>
            </p:cNvPr>
            <p:cNvSpPr/>
            <p:nvPr/>
          </p:nvSpPr>
          <p:spPr bwMode="auto">
            <a:xfrm>
              <a:off x="5691116" y="3971499"/>
              <a:ext cx="4417326" cy="832513"/>
            </a:xfrm>
            <a:custGeom>
              <a:avLst/>
              <a:gdLst>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48753 w 4417326"/>
                <a:gd name="connsiteY5" fmla="*/ 50041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284562 w 4417326"/>
                <a:gd name="connsiteY11" fmla="*/ 213814 h 832513"/>
                <a:gd name="connsiteX12" fmla="*/ 3084394 w 4417326"/>
                <a:gd name="connsiteY12" fmla="*/ 213814 h 832513"/>
                <a:gd name="connsiteX13" fmla="*/ 2911523 w 4417326"/>
                <a:gd name="connsiteY13" fmla="*/ 213814 h 832513"/>
                <a:gd name="connsiteX14" fmla="*/ 2574878 w 4417326"/>
                <a:gd name="connsiteY14" fmla="*/ 213814 h 832513"/>
                <a:gd name="connsiteX15" fmla="*/ 2574878 w 4417326"/>
                <a:gd name="connsiteY15" fmla="*/ 268405 h 832513"/>
                <a:gd name="connsiteX16" fmla="*/ 2361063 w 4417326"/>
                <a:gd name="connsiteY16" fmla="*/ 268405 h 832513"/>
                <a:gd name="connsiteX17" fmla="*/ 2320120 w 4417326"/>
                <a:gd name="connsiteY17" fmla="*/ 268405 h 832513"/>
                <a:gd name="connsiteX18" fmla="*/ 2320120 w 4417326"/>
                <a:gd name="connsiteY18" fmla="*/ 327546 h 832513"/>
                <a:gd name="connsiteX19" fmla="*/ 2265529 w 4417326"/>
                <a:gd name="connsiteY19" fmla="*/ 327546 h 832513"/>
                <a:gd name="connsiteX20" fmla="*/ 2265529 w 4417326"/>
                <a:gd name="connsiteY20" fmla="*/ 368489 h 832513"/>
                <a:gd name="connsiteX21" fmla="*/ 2220036 w 4417326"/>
                <a:gd name="connsiteY21" fmla="*/ 368489 h 832513"/>
                <a:gd name="connsiteX22" fmla="*/ 2220036 w 4417326"/>
                <a:gd name="connsiteY22" fmla="*/ 368489 h 832513"/>
                <a:gd name="connsiteX23" fmla="*/ 1601338 w 4417326"/>
                <a:gd name="connsiteY23" fmla="*/ 368489 h 832513"/>
                <a:gd name="connsiteX24" fmla="*/ 1601338 w 4417326"/>
                <a:gd name="connsiteY24" fmla="*/ 441277 h 832513"/>
                <a:gd name="connsiteX25" fmla="*/ 1487606 w 4417326"/>
                <a:gd name="connsiteY25" fmla="*/ 441277 h 832513"/>
                <a:gd name="connsiteX26" fmla="*/ 1487606 w 4417326"/>
                <a:gd name="connsiteY26" fmla="*/ 486770 h 832513"/>
                <a:gd name="connsiteX27" fmla="*/ 1328383 w 4417326"/>
                <a:gd name="connsiteY27" fmla="*/ 486770 h 832513"/>
                <a:gd name="connsiteX28" fmla="*/ 1328383 w 4417326"/>
                <a:gd name="connsiteY28" fmla="*/ 486770 h 832513"/>
                <a:gd name="connsiteX29" fmla="*/ 1169159 w 4417326"/>
                <a:gd name="connsiteY29" fmla="*/ 486770 h 832513"/>
                <a:gd name="connsiteX30" fmla="*/ 1169159 w 4417326"/>
                <a:gd name="connsiteY30" fmla="*/ 541361 h 832513"/>
                <a:gd name="connsiteX31" fmla="*/ 1019033 w 4417326"/>
                <a:gd name="connsiteY31" fmla="*/ 541361 h 832513"/>
                <a:gd name="connsiteX32" fmla="*/ 1019033 w 4417326"/>
                <a:gd name="connsiteY32" fmla="*/ 586853 h 832513"/>
                <a:gd name="connsiteX33" fmla="*/ 932597 w 4417326"/>
                <a:gd name="connsiteY33" fmla="*/ 586853 h 832513"/>
                <a:gd name="connsiteX34" fmla="*/ 932597 w 4417326"/>
                <a:gd name="connsiteY34" fmla="*/ 586853 h 832513"/>
                <a:gd name="connsiteX35" fmla="*/ 887105 w 4417326"/>
                <a:gd name="connsiteY35" fmla="*/ 586853 h 832513"/>
                <a:gd name="connsiteX36" fmla="*/ 887105 w 4417326"/>
                <a:gd name="connsiteY36" fmla="*/ 650543 h 832513"/>
                <a:gd name="connsiteX37" fmla="*/ 805218 w 4417326"/>
                <a:gd name="connsiteY37" fmla="*/ 650543 h 832513"/>
                <a:gd name="connsiteX38" fmla="*/ 805218 w 4417326"/>
                <a:gd name="connsiteY38" fmla="*/ 700585 h 832513"/>
                <a:gd name="connsiteX39" fmla="*/ 568657 w 4417326"/>
                <a:gd name="connsiteY39" fmla="*/ 700585 h 832513"/>
                <a:gd name="connsiteX40" fmla="*/ 568657 w 4417326"/>
                <a:gd name="connsiteY40" fmla="*/ 700585 h 832513"/>
                <a:gd name="connsiteX41" fmla="*/ 304800 w 4417326"/>
                <a:gd name="connsiteY41" fmla="*/ 700585 h 832513"/>
                <a:gd name="connsiteX42" fmla="*/ 204717 w 4417326"/>
                <a:gd name="connsiteY42" fmla="*/ 700585 h 832513"/>
                <a:gd name="connsiteX43" fmla="*/ 204717 w 4417326"/>
                <a:gd name="connsiteY43" fmla="*/ 782471 h 832513"/>
                <a:gd name="connsiteX44" fmla="*/ 100084 w 4417326"/>
                <a:gd name="connsiteY44" fmla="*/ 782471 h 832513"/>
                <a:gd name="connsiteX45" fmla="*/ 100084 w 4417326"/>
                <a:gd name="connsiteY45" fmla="*/ 832513 h 832513"/>
                <a:gd name="connsiteX46" fmla="*/ 0 w 4417326"/>
                <a:gd name="connsiteY46"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3688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284562 w 4417326"/>
                <a:gd name="connsiteY11" fmla="*/ 213814 h 832513"/>
                <a:gd name="connsiteX12" fmla="*/ 3084394 w 4417326"/>
                <a:gd name="connsiteY12" fmla="*/ 213814 h 832513"/>
                <a:gd name="connsiteX13" fmla="*/ 2911523 w 4417326"/>
                <a:gd name="connsiteY13" fmla="*/ 213814 h 832513"/>
                <a:gd name="connsiteX14" fmla="*/ 2574878 w 4417326"/>
                <a:gd name="connsiteY14" fmla="*/ 213814 h 832513"/>
                <a:gd name="connsiteX15" fmla="*/ 2574878 w 4417326"/>
                <a:gd name="connsiteY15" fmla="*/ 268405 h 832513"/>
                <a:gd name="connsiteX16" fmla="*/ 2361063 w 4417326"/>
                <a:gd name="connsiteY16" fmla="*/ 268405 h 832513"/>
                <a:gd name="connsiteX17" fmla="*/ 2320120 w 4417326"/>
                <a:gd name="connsiteY17" fmla="*/ 268405 h 832513"/>
                <a:gd name="connsiteX18" fmla="*/ 2320120 w 4417326"/>
                <a:gd name="connsiteY18" fmla="*/ 327546 h 832513"/>
                <a:gd name="connsiteX19" fmla="*/ 2265529 w 4417326"/>
                <a:gd name="connsiteY19" fmla="*/ 327546 h 832513"/>
                <a:gd name="connsiteX20" fmla="*/ 2265529 w 4417326"/>
                <a:gd name="connsiteY20" fmla="*/ 368489 h 832513"/>
                <a:gd name="connsiteX21" fmla="*/ 2220036 w 4417326"/>
                <a:gd name="connsiteY21" fmla="*/ 368489 h 832513"/>
                <a:gd name="connsiteX22" fmla="*/ 2220036 w 4417326"/>
                <a:gd name="connsiteY22" fmla="*/ 368489 h 832513"/>
                <a:gd name="connsiteX23" fmla="*/ 1601338 w 4417326"/>
                <a:gd name="connsiteY23" fmla="*/ 368489 h 832513"/>
                <a:gd name="connsiteX24" fmla="*/ 1601338 w 4417326"/>
                <a:gd name="connsiteY24" fmla="*/ 441277 h 832513"/>
                <a:gd name="connsiteX25" fmla="*/ 1487606 w 4417326"/>
                <a:gd name="connsiteY25" fmla="*/ 441277 h 832513"/>
                <a:gd name="connsiteX26" fmla="*/ 1487606 w 4417326"/>
                <a:gd name="connsiteY26" fmla="*/ 486770 h 832513"/>
                <a:gd name="connsiteX27" fmla="*/ 1328383 w 4417326"/>
                <a:gd name="connsiteY27" fmla="*/ 486770 h 832513"/>
                <a:gd name="connsiteX28" fmla="*/ 1328383 w 4417326"/>
                <a:gd name="connsiteY28" fmla="*/ 486770 h 832513"/>
                <a:gd name="connsiteX29" fmla="*/ 1169159 w 4417326"/>
                <a:gd name="connsiteY29" fmla="*/ 486770 h 832513"/>
                <a:gd name="connsiteX30" fmla="*/ 1169159 w 4417326"/>
                <a:gd name="connsiteY30" fmla="*/ 541361 h 832513"/>
                <a:gd name="connsiteX31" fmla="*/ 1019033 w 4417326"/>
                <a:gd name="connsiteY31" fmla="*/ 541361 h 832513"/>
                <a:gd name="connsiteX32" fmla="*/ 1019033 w 4417326"/>
                <a:gd name="connsiteY32" fmla="*/ 586853 h 832513"/>
                <a:gd name="connsiteX33" fmla="*/ 932597 w 4417326"/>
                <a:gd name="connsiteY33" fmla="*/ 586853 h 832513"/>
                <a:gd name="connsiteX34" fmla="*/ 932597 w 4417326"/>
                <a:gd name="connsiteY34" fmla="*/ 586853 h 832513"/>
                <a:gd name="connsiteX35" fmla="*/ 887105 w 4417326"/>
                <a:gd name="connsiteY35" fmla="*/ 586853 h 832513"/>
                <a:gd name="connsiteX36" fmla="*/ 887105 w 4417326"/>
                <a:gd name="connsiteY36" fmla="*/ 650543 h 832513"/>
                <a:gd name="connsiteX37" fmla="*/ 805218 w 4417326"/>
                <a:gd name="connsiteY37" fmla="*/ 650543 h 832513"/>
                <a:gd name="connsiteX38" fmla="*/ 805218 w 4417326"/>
                <a:gd name="connsiteY38" fmla="*/ 700585 h 832513"/>
                <a:gd name="connsiteX39" fmla="*/ 568657 w 4417326"/>
                <a:gd name="connsiteY39" fmla="*/ 700585 h 832513"/>
                <a:gd name="connsiteX40" fmla="*/ 568657 w 4417326"/>
                <a:gd name="connsiteY40" fmla="*/ 700585 h 832513"/>
                <a:gd name="connsiteX41" fmla="*/ 304800 w 4417326"/>
                <a:gd name="connsiteY41" fmla="*/ 700585 h 832513"/>
                <a:gd name="connsiteX42" fmla="*/ 204717 w 4417326"/>
                <a:gd name="connsiteY42" fmla="*/ 700585 h 832513"/>
                <a:gd name="connsiteX43" fmla="*/ 204717 w 4417326"/>
                <a:gd name="connsiteY43" fmla="*/ 782471 h 832513"/>
                <a:gd name="connsiteX44" fmla="*/ 100084 w 4417326"/>
                <a:gd name="connsiteY44" fmla="*/ 782471 h 832513"/>
                <a:gd name="connsiteX45" fmla="*/ 100084 w 4417326"/>
                <a:gd name="connsiteY45" fmla="*/ 832513 h 832513"/>
                <a:gd name="connsiteX46" fmla="*/ 0 w 4417326"/>
                <a:gd name="connsiteY46"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284562 w 4417326"/>
                <a:gd name="connsiteY11" fmla="*/ 213814 h 832513"/>
                <a:gd name="connsiteX12" fmla="*/ 3084394 w 4417326"/>
                <a:gd name="connsiteY12" fmla="*/ 213814 h 832513"/>
                <a:gd name="connsiteX13" fmla="*/ 2911523 w 4417326"/>
                <a:gd name="connsiteY13" fmla="*/ 213814 h 832513"/>
                <a:gd name="connsiteX14" fmla="*/ 2574878 w 4417326"/>
                <a:gd name="connsiteY14" fmla="*/ 213814 h 832513"/>
                <a:gd name="connsiteX15" fmla="*/ 2574878 w 4417326"/>
                <a:gd name="connsiteY15" fmla="*/ 268405 h 832513"/>
                <a:gd name="connsiteX16" fmla="*/ 2361063 w 4417326"/>
                <a:gd name="connsiteY16" fmla="*/ 268405 h 832513"/>
                <a:gd name="connsiteX17" fmla="*/ 2320120 w 4417326"/>
                <a:gd name="connsiteY17" fmla="*/ 268405 h 832513"/>
                <a:gd name="connsiteX18" fmla="*/ 2320120 w 4417326"/>
                <a:gd name="connsiteY18" fmla="*/ 327546 h 832513"/>
                <a:gd name="connsiteX19" fmla="*/ 2265529 w 4417326"/>
                <a:gd name="connsiteY19" fmla="*/ 327546 h 832513"/>
                <a:gd name="connsiteX20" fmla="*/ 2265529 w 4417326"/>
                <a:gd name="connsiteY20" fmla="*/ 368489 h 832513"/>
                <a:gd name="connsiteX21" fmla="*/ 2220036 w 4417326"/>
                <a:gd name="connsiteY21" fmla="*/ 368489 h 832513"/>
                <a:gd name="connsiteX22" fmla="*/ 2220036 w 4417326"/>
                <a:gd name="connsiteY22" fmla="*/ 368489 h 832513"/>
                <a:gd name="connsiteX23" fmla="*/ 1601338 w 4417326"/>
                <a:gd name="connsiteY23" fmla="*/ 368489 h 832513"/>
                <a:gd name="connsiteX24" fmla="*/ 1601338 w 4417326"/>
                <a:gd name="connsiteY24" fmla="*/ 441277 h 832513"/>
                <a:gd name="connsiteX25" fmla="*/ 1487606 w 4417326"/>
                <a:gd name="connsiteY25" fmla="*/ 441277 h 832513"/>
                <a:gd name="connsiteX26" fmla="*/ 1487606 w 4417326"/>
                <a:gd name="connsiteY26" fmla="*/ 486770 h 832513"/>
                <a:gd name="connsiteX27" fmla="*/ 1328383 w 4417326"/>
                <a:gd name="connsiteY27" fmla="*/ 486770 h 832513"/>
                <a:gd name="connsiteX28" fmla="*/ 1328383 w 4417326"/>
                <a:gd name="connsiteY28" fmla="*/ 486770 h 832513"/>
                <a:gd name="connsiteX29" fmla="*/ 1169159 w 4417326"/>
                <a:gd name="connsiteY29" fmla="*/ 486770 h 832513"/>
                <a:gd name="connsiteX30" fmla="*/ 1169159 w 4417326"/>
                <a:gd name="connsiteY30" fmla="*/ 541361 h 832513"/>
                <a:gd name="connsiteX31" fmla="*/ 1019033 w 4417326"/>
                <a:gd name="connsiteY31" fmla="*/ 541361 h 832513"/>
                <a:gd name="connsiteX32" fmla="*/ 1019033 w 4417326"/>
                <a:gd name="connsiteY32" fmla="*/ 586853 h 832513"/>
                <a:gd name="connsiteX33" fmla="*/ 932597 w 4417326"/>
                <a:gd name="connsiteY33" fmla="*/ 586853 h 832513"/>
                <a:gd name="connsiteX34" fmla="*/ 932597 w 4417326"/>
                <a:gd name="connsiteY34" fmla="*/ 586853 h 832513"/>
                <a:gd name="connsiteX35" fmla="*/ 887105 w 4417326"/>
                <a:gd name="connsiteY35" fmla="*/ 586853 h 832513"/>
                <a:gd name="connsiteX36" fmla="*/ 887105 w 4417326"/>
                <a:gd name="connsiteY36" fmla="*/ 650543 h 832513"/>
                <a:gd name="connsiteX37" fmla="*/ 805218 w 4417326"/>
                <a:gd name="connsiteY37" fmla="*/ 650543 h 832513"/>
                <a:gd name="connsiteX38" fmla="*/ 805218 w 4417326"/>
                <a:gd name="connsiteY38" fmla="*/ 700585 h 832513"/>
                <a:gd name="connsiteX39" fmla="*/ 568657 w 4417326"/>
                <a:gd name="connsiteY39" fmla="*/ 700585 h 832513"/>
                <a:gd name="connsiteX40" fmla="*/ 568657 w 4417326"/>
                <a:gd name="connsiteY40" fmla="*/ 700585 h 832513"/>
                <a:gd name="connsiteX41" fmla="*/ 304800 w 4417326"/>
                <a:gd name="connsiteY41" fmla="*/ 700585 h 832513"/>
                <a:gd name="connsiteX42" fmla="*/ 204717 w 4417326"/>
                <a:gd name="connsiteY42" fmla="*/ 700585 h 832513"/>
                <a:gd name="connsiteX43" fmla="*/ 204717 w 4417326"/>
                <a:gd name="connsiteY43" fmla="*/ 782471 h 832513"/>
                <a:gd name="connsiteX44" fmla="*/ 100084 w 4417326"/>
                <a:gd name="connsiteY44" fmla="*/ 782471 h 832513"/>
                <a:gd name="connsiteX45" fmla="*/ 100084 w 4417326"/>
                <a:gd name="connsiteY45" fmla="*/ 832513 h 832513"/>
                <a:gd name="connsiteX46" fmla="*/ 0 w 4417326"/>
                <a:gd name="connsiteY46"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284562 w 4417326"/>
                <a:gd name="connsiteY11" fmla="*/ 213814 h 832513"/>
                <a:gd name="connsiteX12" fmla="*/ 3084394 w 4417326"/>
                <a:gd name="connsiteY12" fmla="*/ 213814 h 832513"/>
                <a:gd name="connsiteX13" fmla="*/ 2911523 w 4417326"/>
                <a:gd name="connsiteY13" fmla="*/ 213814 h 832513"/>
                <a:gd name="connsiteX14" fmla="*/ 2574878 w 4417326"/>
                <a:gd name="connsiteY14" fmla="*/ 213814 h 832513"/>
                <a:gd name="connsiteX15" fmla="*/ 2574878 w 4417326"/>
                <a:gd name="connsiteY15" fmla="*/ 268405 h 832513"/>
                <a:gd name="connsiteX16" fmla="*/ 2361063 w 4417326"/>
                <a:gd name="connsiteY16" fmla="*/ 268405 h 832513"/>
                <a:gd name="connsiteX17" fmla="*/ 2320120 w 4417326"/>
                <a:gd name="connsiteY17" fmla="*/ 268405 h 832513"/>
                <a:gd name="connsiteX18" fmla="*/ 2320120 w 4417326"/>
                <a:gd name="connsiteY18" fmla="*/ 327546 h 832513"/>
                <a:gd name="connsiteX19" fmla="*/ 2265529 w 4417326"/>
                <a:gd name="connsiteY19" fmla="*/ 327546 h 832513"/>
                <a:gd name="connsiteX20" fmla="*/ 2265529 w 4417326"/>
                <a:gd name="connsiteY20" fmla="*/ 368489 h 832513"/>
                <a:gd name="connsiteX21" fmla="*/ 2220036 w 4417326"/>
                <a:gd name="connsiteY21" fmla="*/ 368489 h 832513"/>
                <a:gd name="connsiteX22" fmla="*/ 2220036 w 4417326"/>
                <a:gd name="connsiteY22" fmla="*/ 368489 h 832513"/>
                <a:gd name="connsiteX23" fmla="*/ 1601338 w 4417326"/>
                <a:gd name="connsiteY23" fmla="*/ 368489 h 832513"/>
                <a:gd name="connsiteX24" fmla="*/ 1601338 w 4417326"/>
                <a:gd name="connsiteY24" fmla="*/ 441277 h 832513"/>
                <a:gd name="connsiteX25" fmla="*/ 1487606 w 4417326"/>
                <a:gd name="connsiteY25" fmla="*/ 441277 h 832513"/>
                <a:gd name="connsiteX26" fmla="*/ 1487606 w 4417326"/>
                <a:gd name="connsiteY26" fmla="*/ 486770 h 832513"/>
                <a:gd name="connsiteX27" fmla="*/ 1328383 w 4417326"/>
                <a:gd name="connsiteY27" fmla="*/ 486770 h 832513"/>
                <a:gd name="connsiteX28" fmla="*/ 1328383 w 4417326"/>
                <a:gd name="connsiteY28" fmla="*/ 486770 h 832513"/>
                <a:gd name="connsiteX29" fmla="*/ 1169159 w 4417326"/>
                <a:gd name="connsiteY29" fmla="*/ 486770 h 832513"/>
                <a:gd name="connsiteX30" fmla="*/ 1169159 w 4417326"/>
                <a:gd name="connsiteY30" fmla="*/ 541361 h 832513"/>
                <a:gd name="connsiteX31" fmla="*/ 1019033 w 4417326"/>
                <a:gd name="connsiteY31" fmla="*/ 541361 h 832513"/>
                <a:gd name="connsiteX32" fmla="*/ 1019033 w 4417326"/>
                <a:gd name="connsiteY32" fmla="*/ 586853 h 832513"/>
                <a:gd name="connsiteX33" fmla="*/ 932597 w 4417326"/>
                <a:gd name="connsiteY33" fmla="*/ 586853 h 832513"/>
                <a:gd name="connsiteX34" fmla="*/ 932597 w 4417326"/>
                <a:gd name="connsiteY34" fmla="*/ 586853 h 832513"/>
                <a:gd name="connsiteX35" fmla="*/ 887105 w 4417326"/>
                <a:gd name="connsiteY35" fmla="*/ 586853 h 832513"/>
                <a:gd name="connsiteX36" fmla="*/ 887105 w 4417326"/>
                <a:gd name="connsiteY36" fmla="*/ 650543 h 832513"/>
                <a:gd name="connsiteX37" fmla="*/ 805218 w 4417326"/>
                <a:gd name="connsiteY37" fmla="*/ 650543 h 832513"/>
                <a:gd name="connsiteX38" fmla="*/ 805218 w 4417326"/>
                <a:gd name="connsiteY38" fmla="*/ 700585 h 832513"/>
                <a:gd name="connsiteX39" fmla="*/ 568657 w 4417326"/>
                <a:gd name="connsiteY39" fmla="*/ 700585 h 832513"/>
                <a:gd name="connsiteX40" fmla="*/ 568657 w 4417326"/>
                <a:gd name="connsiteY40" fmla="*/ 700585 h 832513"/>
                <a:gd name="connsiteX41" fmla="*/ 304800 w 4417326"/>
                <a:gd name="connsiteY41" fmla="*/ 700585 h 832513"/>
                <a:gd name="connsiteX42" fmla="*/ 204717 w 4417326"/>
                <a:gd name="connsiteY42" fmla="*/ 700585 h 832513"/>
                <a:gd name="connsiteX43" fmla="*/ 204717 w 4417326"/>
                <a:gd name="connsiteY43" fmla="*/ 782471 h 832513"/>
                <a:gd name="connsiteX44" fmla="*/ 100084 w 4417326"/>
                <a:gd name="connsiteY44" fmla="*/ 782471 h 832513"/>
                <a:gd name="connsiteX45" fmla="*/ 100084 w 4417326"/>
                <a:gd name="connsiteY45" fmla="*/ 832513 h 832513"/>
                <a:gd name="connsiteX46" fmla="*/ 0 w 4417326"/>
                <a:gd name="connsiteY46"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284562 w 4417326"/>
                <a:gd name="connsiteY11" fmla="*/ 213814 h 832513"/>
                <a:gd name="connsiteX12" fmla="*/ 3084394 w 4417326"/>
                <a:gd name="connsiteY12" fmla="*/ 213814 h 832513"/>
                <a:gd name="connsiteX13" fmla="*/ 2911523 w 4417326"/>
                <a:gd name="connsiteY13" fmla="*/ 213814 h 832513"/>
                <a:gd name="connsiteX14" fmla="*/ 2574878 w 4417326"/>
                <a:gd name="connsiteY14" fmla="*/ 213814 h 832513"/>
                <a:gd name="connsiteX15" fmla="*/ 2574878 w 4417326"/>
                <a:gd name="connsiteY15" fmla="*/ 268405 h 832513"/>
                <a:gd name="connsiteX16" fmla="*/ 2361063 w 4417326"/>
                <a:gd name="connsiteY16" fmla="*/ 268405 h 832513"/>
                <a:gd name="connsiteX17" fmla="*/ 2320120 w 4417326"/>
                <a:gd name="connsiteY17" fmla="*/ 268405 h 832513"/>
                <a:gd name="connsiteX18" fmla="*/ 2320120 w 4417326"/>
                <a:gd name="connsiteY18" fmla="*/ 327546 h 832513"/>
                <a:gd name="connsiteX19" fmla="*/ 2265529 w 4417326"/>
                <a:gd name="connsiteY19" fmla="*/ 327546 h 832513"/>
                <a:gd name="connsiteX20" fmla="*/ 2265529 w 4417326"/>
                <a:gd name="connsiteY20" fmla="*/ 368489 h 832513"/>
                <a:gd name="connsiteX21" fmla="*/ 2220036 w 4417326"/>
                <a:gd name="connsiteY21" fmla="*/ 368489 h 832513"/>
                <a:gd name="connsiteX22" fmla="*/ 2220036 w 4417326"/>
                <a:gd name="connsiteY22" fmla="*/ 368489 h 832513"/>
                <a:gd name="connsiteX23" fmla="*/ 1601338 w 4417326"/>
                <a:gd name="connsiteY23" fmla="*/ 368489 h 832513"/>
                <a:gd name="connsiteX24" fmla="*/ 1601338 w 4417326"/>
                <a:gd name="connsiteY24" fmla="*/ 441277 h 832513"/>
                <a:gd name="connsiteX25" fmla="*/ 1487606 w 4417326"/>
                <a:gd name="connsiteY25" fmla="*/ 441277 h 832513"/>
                <a:gd name="connsiteX26" fmla="*/ 1487606 w 4417326"/>
                <a:gd name="connsiteY26" fmla="*/ 486770 h 832513"/>
                <a:gd name="connsiteX27" fmla="*/ 1328383 w 4417326"/>
                <a:gd name="connsiteY27" fmla="*/ 486770 h 832513"/>
                <a:gd name="connsiteX28" fmla="*/ 1328383 w 4417326"/>
                <a:gd name="connsiteY28" fmla="*/ 486770 h 832513"/>
                <a:gd name="connsiteX29" fmla="*/ 1169159 w 4417326"/>
                <a:gd name="connsiteY29" fmla="*/ 486770 h 832513"/>
                <a:gd name="connsiteX30" fmla="*/ 1169159 w 4417326"/>
                <a:gd name="connsiteY30" fmla="*/ 541361 h 832513"/>
                <a:gd name="connsiteX31" fmla="*/ 1019033 w 4417326"/>
                <a:gd name="connsiteY31" fmla="*/ 541361 h 832513"/>
                <a:gd name="connsiteX32" fmla="*/ 1019033 w 4417326"/>
                <a:gd name="connsiteY32" fmla="*/ 586853 h 832513"/>
                <a:gd name="connsiteX33" fmla="*/ 932597 w 4417326"/>
                <a:gd name="connsiteY33" fmla="*/ 586853 h 832513"/>
                <a:gd name="connsiteX34" fmla="*/ 932597 w 4417326"/>
                <a:gd name="connsiteY34" fmla="*/ 586853 h 832513"/>
                <a:gd name="connsiteX35" fmla="*/ 887105 w 4417326"/>
                <a:gd name="connsiteY35" fmla="*/ 586853 h 832513"/>
                <a:gd name="connsiteX36" fmla="*/ 887105 w 4417326"/>
                <a:gd name="connsiteY36" fmla="*/ 650543 h 832513"/>
                <a:gd name="connsiteX37" fmla="*/ 805218 w 4417326"/>
                <a:gd name="connsiteY37" fmla="*/ 650543 h 832513"/>
                <a:gd name="connsiteX38" fmla="*/ 805218 w 4417326"/>
                <a:gd name="connsiteY38" fmla="*/ 700585 h 832513"/>
                <a:gd name="connsiteX39" fmla="*/ 568657 w 4417326"/>
                <a:gd name="connsiteY39" fmla="*/ 700585 h 832513"/>
                <a:gd name="connsiteX40" fmla="*/ 568657 w 4417326"/>
                <a:gd name="connsiteY40" fmla="*/ 700585 h 832513"/>
                <a:gd name="connsiteX41" fmla="*/ 304800 w 4417326"/>
                <a:gd name="connsiteY41" fmla="*/ 700585 h 832513"/>
                <a:gd name="connsiteX42" fmla="*/ 208129 w 4417326"/>
                <a:gd name="connsiteY42" fmla="*/ 707409 h 832513"/>
                <a:gd name="connsiteX43" fmla="*/ 204717 w 4417326"/>
                <a:gd name="connsiteY43" fmla="*/ 782471 h 832513"/>
                <a:gd name="connsiteX44" fmla="*/ 100084 w 4417326"/>
                <a:gd name="connsiteY44" fmla="*/ 782471 h 832513"/>
                <a:gd name="connsiteX45" fmla="*/ 100084 w 4417326"/>
                <a:gd name="connsiteY45" fmla="*/ 832513 h 832513"/>
                <a:gd name="connsiteX46" fmla="*/ 0 w 4417326"/>
                <a:gd name="connsiteY46"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284562 w 4417326"/>
                <a:gd name="connsiteY11" fmla="*/ 213814 h 832513"/>
                <a:gd name="connsiteX12" fmla="*/ 3084394 w 4417326"/>
                <a:gd name="connsiteY12" fmla="*/ 213814 h 832513"/>
                <a:gd name="connsiteX13" fmla="*/ 2911523 w 4417326"/>
                <a:gd name="connsiteY13" fmla="*/ 213814 h 832513"/>
                <a:gd name="connsiteX14" fmla="*/ 2574878 w 4417326"/>
                <a:gd name="connsiteY14" fmla="*/ 213814 h 832513"/>
                <a:gd name="connsiteX15" fmla="*/ 2574878 w 4417326"/>
                <a:gd name="connsiteY15" fmla="*/ 268405 h 832513"/>
                <a:gd name="connsiteX16" fmla="*/ 2361063 w 4417326"/>
                <a:gd name="connsiteY16" fmla="*/ 268405 h 832513"/>
                <a:gd name="connsiteX17" fmla="*/ 2320120 w 4417326"/>
                <a:gd name="connsiteY17" fmla="*/ 268405 h 832513"/>
                <a:gd name="connsiteX18" fmla="*/ 2320120 w 4417326"/>
                <a:gd name="connsiteY18" fmla="*/ 327546 h 832513"/>
                <a:gd name="connsiteX19" fmla="*/ 2265529 w 4417326"/>
                <a:gd name="connsiteY19" fmla="*/ 327546 h 832513"/>
                <a:gd name="connsiteX20" fmla="*/ 2265529 w 4417326"/>
                <a:gd name="connsiteY20" fmla="*/ 368489 h 832513"/>
                <a:gd name="connsiteX21" fmla="*/ 2220036 w 4417326"/>
                <a:gd name="connsiteY21" fmla="*/ 368489 h 832513"/>
                <a:gd name="connsiteX22" fmla="*/ 2220036 w 4417326"/>
                <a:gd name="connsiteY22" fmla="*/ 368489 h 832513"/>
                <a:gd name="connsiteX23" fmla="*/ 1601338 w 4417326"/>
                <a:gd name="connsiteY23" fmla="*/ 368489 h 832513"/>
                <a:gd name="connsiteX24" fmla="*/ 1601338 w 4417326"/>
                <a:gd name="connsiteY24" fmla="*/ 441277 h 832513"/>
                <a:gd name="connsiteX25" fmla="*/ 1487606 w 4417326"/>
                <a:gd name="connsiteY25" fmla="*/ 441277 h 832513"/>
                <a:gd name="connsiteX26" fmla="*/ 1487606 w 4417326"/>
                <a:gd name="connsiteY26" fmla="*/ 486770 h 832513"/>
                <a:gd name="connsiteX27" fmla="*/ 1328383 w 4417326"/>
                <a:gd name="connsiteY27" fmla="*/ 486770 h 832513"/>
                <a:gd name="connsiteX28" fmla="*/ 1328383 w 4417326"/>
                <a:gd name="connsiteY28" fmla="*/ 486770 h 832513"/>
                <a:gd name="connsiteX29" fmla="*/ 1169159 w 4417326"/>
                <a:gd name="connsiteY29" fmla="*/ 486770 h 832513"/>
                <a:gd name="connsiteX30" fmla="*/ 1169159 w 4417326"/>
                <a:gd name="connsiteY30" fmla="*/ 541361 h 832513"/>
                <a:gd name="connsiteX31" fmla="*/ 1019033 w 4417326"/>
                <a:gd name="connsiteY31" fmla="*/ 541361 h 832513"/>
                <a:gd name="connsiteX32" fmla="*/ 1019033 w 4417326"/>
                <a:gd name="connsiteY32" fmla="*/ 586853 h 832513"/>
                <a:gd name="connsiteX33" fmla="*/ 932597 w 4417326"/>
                <a:gd name="connsiteY33" fmla="*/ 586853 h 832513"/>
                <a:gd name="connsiteX34" fmla="*/ 932597 w 4417326"/>
                <a:gd name="connsiteY34" fmla="*/ 586853 h 832513"/>
                <a:gd name="connsiteX35" fmla="*/ 887105 w 4417326"/>
                <a:gd name="connsiteY35" fmla="*/ 586853 h 832513"/>
                <a:gd name="connsiteX36" fmla="*/ 887105 w 4417326"/>
                <a:gd name="connsiteY36" fmla="*/ 650543 h 832513"/>
                <a:gd name="connsiteX37" fmla="*/ 805218 w 4417326"/>
                <a:gd name="connsiteY37" fmla="*/ 650543 h 832513"/>
                <a:gd name="connsiteX38" fmla="*/ 805218 w 4417326"/>
                <a:gd name="connsiteY38" fmla="*/ 700585 h 832513"/>
                <a:gd name="connsiteX39" fmla="*/ 568657 w 4417326"/>
                <a:gd name="connsiteY39" fmla="*/ 700585 h 832513"/>
                <a:gd name="connsiteX40" fmla="*/ 568657 w 4417326"/>
                <a:gd name="connsiteY40" fmla="*/ 700585 h 832513"/>
                <a:gd name="connsiteX41" fmla="*/ 311624 w 4417326"/>
                <a:gd name="connsiteY41" fmla="*/ 714233 h 832513"/>
                <a:gd name="connsiteX42" fmla="*/ 208129 w 4417326"/>
                <a:gd name="connsiteY42" fmla="*/ 707409 h 832513"/>
                <a:gd name="connsiteX43" fmla="*/ 204717 w 4417326"/>
                <a:gd name="connsiteY43" fmla="*/ 782471 h 832513"/>
                <a:gd name="connsiteX44" fmla="*/ 100084 w 4417326"/>
                <a:gd name="connsiteY44" fmla="*/ 782471 h 832513"/>
                <a:gd name="connsiteX45" fmla="*/ 100084 w 4417326"/>
                <a:gd name="connsiteY45" fmla="*/ 832513 h 832513"/>
                <a:gd name="connsiteX46" fmla="*/ 0 w 4417326"/>
                <a:gd name="connsiteY46"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284562 w 4417326"/>
                <a:gd name="connsiteY11" fmla="*/ 213814 h 832513"/>
                <a:gd name="connsiteX12" fmla="*/ 3084394 w 4417326"/>
                <a:gd name="connsiteY12" fmla="*/ 213814 h 832513"/>
                <a:gd name="connsiteX13" fmla="*/ 2911523 w 4417326"/>
                <a:gd name="connsiteY13" fmla="*/ 213814 h 832513"/>
                <a:gd name="connsiteX14" fmla="*/ 2574878 w 4417326"/>
                <a:gd name="connsiteY14" fmla="*/ 213814 h 832513"/>
                <a:gd name="connsiteX15" fmla="*/ 2574878 w 4417326"/>
                <a:gd name="connsiteY15" fmla="*/ 268405 h 832513"/>
                <a:gd name="connsiteX16" fmla="*/ 2361063 w 4417326"/>
                <a:gd name="connsiteY16" fmla="*/ 268405 h 832513"/>
                <a:gd name="connsiteX17" fmla="*/ 2320120 w 4417326"/>
                <a:gd name="connsiteY17" fmla="*/ 268405 h 832513"/>
                <a:gd name="connsiteX18" fmla="*/ 2320120 w 4417326"/>
                <a:gd name="connsiteY18" fmla="*/ 327546 h 832513"/>
                <a:gd name="connsiteX19" fmla="*/ 2265529 w 4417326"/>
                <a:gd name="connsiteY19" fmla="*/ 327546 h 832513"/>
                <a:gd name="connsiteX20" fmla="*/ 2265529 w 4417326"/>
                <a:gd name="connsiteY20" fmla="*/ 368489 h 832513"/>
                <a:gd name="connsiteX21" fmla="*/ 2220036 w 4417326"/>
                <a:gd name="connsiteY21" fmla="*/ 368489 h 832513"/>
                <a:gd name="connsiteX22" fmla="*/ 2220036 w 4417326"/>
                <a:gd name="connsiteY22" fmla="*/ 368489 h 832513"/>
                <a:gd name="connsiteX23" fmla="*/ 1601338 w 4417326"/>
                <a:gd name="connsiteY23" fmla="*/ 368489 h 832513"/>
                <a:gd name="connsiteX24" fmla="*/ 1601338 w 4417326"/>
                <a:gd name="connsiteY24" fmla="*/ 441277 h 832513"/>
                <a:gd name="connsiteX25" fmla="*/ 1487606 w 4417326"/>
                <a:gd name="connsiteY25" fmla="*/ 441277 h 832513"/>
                <a:gd name="connsiteX26" fmla="*/ 1487606 w 4417326"/>
                <a:gd name="connsiteY26" fmla="*/ 486770 h 832513"/>
                <a:gd name="connsiteX27" fmla="*/ 1328383 w 4417326"/>
                <a:gd name="connsiteY27" fmla="*/ 486770 h 832513"/>
                <a:gd name="connsiteX28" fmla="*/ 1328383 w 4417326"/>
                <a:gd name="connsiteY28" fmla="*/ 486770 h 832513"/>
                <a:gd name="connsiteX29" fmla="*/ 1169159 w 4417326"/>
                <a:gd name="connsiteY29" fmla="*/ 486770 h 832513"/>
                <a:gd name="connsiteX30" fmla="*/ 1169159 w 4417326"/>
                <a:gd name="connsiteY30" fmla="*/ 541361 h 832513"/>
                <a:gd name="connsiteX31" fmla="*/ 1019033 w 4417326"/>
                <a:gd name="connsiteY31" fmla="*/ 541361 h 832513"/>
                <a:gd name="connsiteX32" fmla="*/ 1019033 w 4417326"/>
                <a:gd name="connsiteY32" fmla="*/ 586853 h 832513"/>
                <a:gd name="connsiteX33" fmla="*/ 932597 w 4417326"/>
                <a:gd name="connsiteY33" fmla="*/ 586853 h 832513"/>
                <a:gd name="connsiteX34" fmla="*/ 932597 w 4417326"/>
                <a:gd name="connsiteY34" fmla="*/ 586853 h 832513"/>
                <a:gd name="connsiteX35" fmla="*/ 887105 w 4417326"/>
                <a:gd name="connsiteY35" fmla="*/ 586853 h 832513"/>
                <a:gd name="connsiteX36" fmla="*/ 887105 w 4417326"/>
                <a:gd name="connsiteY36" fmla="*/ 650543 h 832513"/>
                <a:gd name="connsiteX37" fmla="*/ 805218 w 4417326"/>
                <a:gd name="connsiteY37" fmla="*/ 650543 h 832513"/>
                <a:gd name="connsiteX38" fmla="*/ 805218 w 4417326"/>
                <a:gd name="connsiteY38" fmla="*/ 700585 h 832513"/>
                <a:gd name="connsiteX39" fmla="*/ 568657 w 4417326"/>
                <a:gd name="connsiteY39" fmla="*/ 700585 h 832513"/>
                <a:gd name="connsiteX40" fmla="*/ 568657 w 4417326"/>
                <a:gd name="connsiteY40" fmla="*/ 700585 h 832513"/>
                <a:gd name="connsiteX41" fmla="*/ 311624 w 4417326"/>
                <a:gd name="connsiteY41" fmla="*/ 714233 h 832513"/>
                <a:gd name="connsiteX42" fmla="*/ 208129 w 4417326"/>
                <a:gd name="connsiteY42" fmla="*/ 710821 h 832513"/>
                <a:gd name="connsiteX43" fmla="*/ 204717 w 4417326"/>
                <a:gd name="connsiteY43" fmla="*/ 782471 h 832513"/>
                <a:gd name="connsiteX44" fmla="*/ 100084 w 4417326"/>
                <a:gd name="connsiteY44" fmla="*/ 782471 h 832513"/>
                <a:gd name="connsiteX45" fmla="*/ 100084 w 4417326"/>
                <a:gd name="connsiteY45" fmla="*/ 832513 h 832513"/>
                <a:gd name="connsiteX46" fmla="*/ 0 w 4417326"/>
                <a:gd name="connsiteY46"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284562 w 4417326"/>
                <a:gd name="connsiteY11" fmla="*/ 213814 h 832513"/>
                <a:gd name="connsiteX12" fmla="*/ 3084394 w 4417326"/>
                <a:gd name="connsiteY12" fmla="*/ 213814 h 832513"/>
                <a:gd name="connsiteX13" fmla="*/ 2911523 w 4417326"/>
                <a:gd name="connsiteY13" fmla="*/ 213814 h 832513"/>
                <a:gd name="connsiteX14" fmla="*/ 2574878 w 4417326"/>
                <a:gd name="connsiteY14" fmla="*/ 213814 h 832513"/>
                <a:gd name="connsiteX15" fmla="*/ 2574878 w 4417326"/>
                <a:gd name="connsiteY15" fmla="*/ 268405 h 832513"/>
                <a:gd name="connsiteX16" fmla="*/ 2361063 w 4417326"/>
                <a:gd name="connsiteY16" fmla="*/ 268405 h 832513"/>
                <a:gd name="connsiteX17" fmla="*/ 2320120 w 4417326"/>
                <a:gd name="connsiteY17" fmla="*/ 268405 h 832513"/>
                <a:gd name="connsiteX18" fmla="*/ 2320120 w 4417326"/>
                <a:gd name="connsiteY18" fmla="*/ 327546 h 832513"/>
                <a:gd name="connsiteX19" fmla="*/ 2265529 w 4417326"/>
                <a:gd name="connsiteY19" fmla="*/ 327546 h 832513"/>
                <a:gd name="connsiteX20" fmla="*/ 2265529 w 4417326"/>
                <a:gd name="connsiteY20" fmla="*/ 368489 h 832513"/>
                <a:gd name="connsiteX21" fmla="*/ 2220036 w 4417326"/>
                <a:gd name="connsiteY21" fmla="*/ 368489 h 832513"/>
                <a:gd name="connsiteX22" fmla="*/ 2220036 w 4417326"/>
                <a:gd name="connsiteY22" fmla="*/ 368489 h 832513"/>
                <a:gd name="connsiteX23" fmla="*/ 1601338 w 4417326"/>
                <a:gd name="connsiteY23" fmla="*/ 368489 h 832513"/>
                <a:gd name="connsiteX24" fmla="*/ 1601338 w 4417326"/>
                <a:gd name="connsiteY24" fmla="*/ 441277 h 832513"/>
                <a:gd name="connsiteX25" fmla="*/ 1487606 w 4417326"/>
                <a:gd name="connsiteY25" fmla="*/ 441277 h 832513"/>
                <a:gd name="connsiteX26" fmla="*/ 1487606 w 4417326"/>
                <a:gd name="connsiteY26" fmla="*/ 486770 h 832513"/>
                <a:gd name="connsiteX27" fmla="*/ 1328383 w 4417326"/>
                <a:gd name="connsiteY27" fmla="*/ 486770 h 832513"/>
                <a:gd name="connsiteX28" fmla="*/ 1328383 w 4417326"/>
                <a:gd name="connsiteY28" fmla="*/ 486770 h 832513"/>
                <a:gd name="connsiteX29" fmla="*/ 1169159 w 4417326"/>
                <a:gd name="connsiteY29" fmla="*/ 486770 h 832513"/>
                <a:gd name="connsiteX30" fmla="*/ 1169159 w 4417326"/>
                <a:gd name="connsiteY30" fmla="*/ 541361 h 832513"/>
                <a:gd name="connsiteX31" fmla="*/ 1019033 w 4417326"/>
                <a:gd name="connsiteY31" fmla="*/ 541361 h 832513"/>
                <a:gd name="connsiteX32" fmla="*/ 1019033 w 4417326"/>
                <a:gd name="connsiteY32" fmla="*/ 586853 h 832513"/>
                <a:gd name="connsiteX33" fmla="*/ 932597 w 4417326"/>
                <a:gd name="connsiteY33" fmla="*/ 586853 h 832513"/>
                <a:gd name="connsiteX34" fmla="*/ 932597 w 4417326"/>
                <a:gd name="connsiteY34" fmla="*/ 586853 h 832513"/>
                <a:gd name="connsiteX35" fmla="*/ 887105 w 4417326"/>
                <a:gd name="connsiteY35" fmla="*/ 586853 h 832513"/>
                <a:gd name="connsiteX36" fmla="*/ 887105 w 4417326"/>
                <a:gd name="connsiteY36" fmla="*/ 650543 h 832513"/>
                <a:gd name="connsiteX37" fmla="*/ 805218 w 4417326"/>
                <a:gd name="connsiteY37" fmla="*/ 650543 h 832513"/>
                <a:gd name="connsiteX38" fmla="*/ 805218 w 4417326"/>
                <a:gd name="connsiteY38" fmla="*/ 700585 h 832513"/>
                <a:gd name="connsiteX39" fmla="*/ 568657 w 4417326"/>
                <a:gd name="connsiteY39" fmla="*/ 700585 h 832513"/>
                <a:gd name="connsiteX40" fmla="*/ 568657 w 4417326"/>
                <a:gd name="connsiteY40" fmla="*/ 712499 h 832513"/>
                <a:gd name="connsiteX41" fmla="*/ 311624 w 4417326"/>
                <a:gd name="connsiteY41" fmla="*/ 714233 h 832513"/>
                <a:gd name="connsiteX42" fmla="*/ 208129 w 4417326"/>
                <a:gd name="connsiteY42" fmla="*/ 710821 h 832513"/>
                <a:gd name="connsiteX43" fmla="*/ 204717 w 4417326"/>
                <a:gd name="connsiteY43" fmla="*/ 782471 h 832513"/>
                <a:gd name="connsiteX44" fmla="*/ 100084 w 4417326"/>
                <a:gd name="connsiteY44" fmla="*/ 782471 h 832513"/>
                <a:gd name="connsiteX45" fmla="*/ 100084 w 4417326"/>
                <a:gd name="connsiteY45" fmla="*/ 832513 h 832513"/>
                <a:gd name="connsiteX46" fmla="*/ 0 w 4417326"/>
                <a:gd name="connsiteY46"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284562 w 4417326"/>
                <a:gd name="connsiteY11" fmla="*/ 213814 h 832513"/>
                <a:gd name="connsiteX12" fmla="*/ 3084394 w 4417326"/>
                <a:gd name="connsiteY12" fmla="*/ 213814 h 832513"/>
                <a:gd name="connsiteX13" fmla="*/ 2911523 w 4417326"/>
                <a:gd name="connsiteY13" fmla="*/ 213814 h 832513"/>
                <a:gd name="connsiteX14" fmla="*/ 2574878 w 4417326"/>
                <a:gd name="connsiteY14" fmla="*/ 213814 h 832513"/>
                <a:gd name="connsiteX15" fmla="*/ 2574878 w 4417326"/>
                <a:gd name="connsiteY15" fmla="*/ 268405 h 832513"/>
                <a:gd name="connsiteX16" fmla="*/ 2361063 w 4417326"/>
                <a:gd name="connsiteY16" fmla="*/ 268405 h 832513"/>
                <a:gd name="connsiteX17" fmla="*/ 2320120 w 4417326"/>
                <a:gd name="connsiteY17" fmla="*/ 268405 h 832513"/>
                <a:gd name="connsiteX18" fmla="*/ 2320120 w 4417326"/>
                <a:gd name="connsiteY18" fmla="*/ 327546 h 832513"/>
                <a:gd name="connsiteX19" fmla="*/ 2265529 w 4417326"/>
                <a:gd name="connsiteY19" fmla="*/ 327546 h 832513"/>
                <a:gd name="connsiteX20" fmla="*/ 2265529 w 4417326"/>
                <a:gd name="connsiteY20" fmla="*/ 368489 h 832513"/>
                <a:gd name="connsiteX21" fmla="*/ 2220036 w 4417326"/>
                <a:gd name="connsiteY21" fmla="*/ 368489 h 832513"/>
                <a:gd name="connsiteX22" fmla="*/ 2220036 w 4417326"/>
                <a:gd name="connsiteY22" fmla="*/ 368489 h 832513"/>
                <a:gd name="connsiteX23" fmla="*/ 1601338 w 4417326"/>
                <a:gd name="connsiteY23" fmla="*/ 368489 h 832513"/>
                <a:gd name="connsiteX24" fmla="*/ 1601338 w 4417326"/>
                <a:gd name="connsiteY24" fmla="*/ 441277 h 832513"/>
                <a:gd name="connsiteX25" fmla="*/ 1487606 w 4417326"/>
                <a:gd name="connsiteY25" fmla="*/ 441277 h 832513"/>
                <a:gd name="connsiteX26" fmla="*/ 1487606 w 4417326"/>
                <a:gd name="connsiteY26" fmla="*/ 486770 h 832513"/>
                <a:gd name="connsiteX27" fmla="*/ 1328383 w 4417326"/>
                <a:gd name="connsiteY27" fmla="*/ 486770 h 832513"/>
                <a:gd name="connsiteX28" fmla="*/ 1328383 w 4417326"/>
                <a:gd name="connsiteY28" fmla="*/ 486770 h 832513"/>
                <a:gd name="connsiteX29" fmla="*/ 1169159 w 4417326"/>
                <a:gd name="connsiteY29" fmla="*/ 486770 h 832513"/>
                <a:gd name="connsiteX30" fmla="*/ 1169159 w 4417326"/>
                <a:gd name="connsiteY30" fmla="*/ 541361 h 832513"/>
                <a:gd name="connsiteX31" fmla="*/ 1019033 w 4417326"/>
                <a:gd name="connsiteY31" fmla="*/ 541361 h 832513"/>
                <a:gd name="connsiteX32" fmla="*/ 1019033 w 4417326"/>
                <a:gd name="connsiteY32" fmla="*/ 586853 h 832513"/>
                <a:gd name="connsiteX33" fmla="*/ 932597 w 4417326"/>
                <a:gd name="connsiteY33" fmla="*/ 586853 h 832513"/>
                <a:gd name="connsiteX34" fmla="*/ 932597 w 4417326"/>
                <a:gd name="connsiteY34" fmla="*/ 586853 h 832513"/>
                <a:gd name="connsiteX35" fmla="*/ 887105 w 4417326"/>
                <a:gd name="connsiteY35" fmla="*/ 586853 h 832513"/>
                <a:gd name="connsiteX36" fmla="*/ 887105 w 4417326"/>
                <a:gd name="connsiteY36" fmla="*/ 650543 h 832513"/>
                <a:gd name="connsiteX37" fmla="*/ 805218 w 4417326"/>
                <a:gd name="connsiteY37" fmla="*/ 650543 h 832513"/>
                <a:gd name="connsiteX38" fmla="*/ 805218 w 4417326"/>
                <a:gd name="connsiteY38" fmla="*/ 700585 h 832513"/>
                <a:gd name="connsiteX39" fmla="*/ 568657 w 4417326"/>
                <a:gd name="connsiteY39" fmla="*/ 700585 h 832513"/>
                <a:gd name="connsiteX40" fmla="*/ 568657 w 4417326"/>
                <a:gd name="connsiteY40" fmla="*/ 712499 h 832513"/>
                <a:gd name="connsiteX41" fmla="*/ 311624 w 4417326"/>
                <a:gd name="connsiteY41" fmla="*/ 714233 h 832513"/>
                <a:gd name="connsiteX42" fmla="*/ 208129 w 4417326"/>
                <a:gd name="connsiteY42" fmla="*/ 716778 h 832513"/>
                <a:gd name="connsiteX43" fmla="*/ 204717 w 4417326"/>
                <a:gd name="connsiteY43" fmla="*/ 782471 h 832513"/>
                <a:gd name="connsiteX44" fmla="*/ 100084 w 4417326"/>
                <a:gd name="connsiteY44" fmla="*/ 782471 h 832513"/>
                <a:gd name="connsiteX45" fmla="*/ 100084 w 4417326"/>
                <a:gd name="connsiteY45" fmla="*/ 832513 h 832513"/>
                <a:gd name="connsiteX46" fmla="*/ 0 w 4417326"/>
                <a:gd name="connsiteY46"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284562 w 4417326"/>
                <a:gd name="connsiteY11" fmla="*/ 213814 h 832513"/>
                <a:gd name="connsiteX12" fmla="*/ 3084394 w 4417326"/>
                <a:gd name="connsiteY12" fmla="*/ 213814 h 832513"/>
                <a:gd name="connsiteX13" fmla="*/ 2911523 w 4417326"/>
                <a:gd name="connsiteY13" fmla="*/ 213814 h 832513"/>
                <a:gd name="connsiteX14" fmla="*/ 2574878 w 4417326"/>
                <a:gd name="connsiteY14" fmla="*/ 213814 h 832513"/>
                <a:gd name="connsiteX15" fmla="*/ 2574878 w 4417326"/>
                <a:gd name="connsiteY15" fmla="*/ 268405 h 832513"/>
                <a:gd name="connsiteX16" fmla="*/ 2361063 w 4417326"/>
                <a:gd name="connsiteY16" fmla="*/ 268405 h 832513"/>
                <a:gd name="connsiteX17" fmla="*/ 2320120 w 4417326"/>
                <a:gd name="connsiteY17" fmla="*/ 268405 h 832513"/>
                <a:gd name="connsiteX18" fmla="*/ 2320120 w 4417326"/>
                <a:gd name="connsiteY18" fmla="*/ 327546 h 832513"/>
                <a:gd name="connsiteX19" fmla="*/ 2265529 w 4417326"/>
                <a:gd name="connsiteY19" fmla="*/ 327546 h 832513"/>
                <a:gd name="connsiteX20" fmla="*/ 2265529 w 4417326"/>
                <a:gd name="connsiteY20" fmla="*/ 368489 h 832513"/>
                <a:gd name="connsiteX21" fmla="*/ 2220036 w 4417326"/>
                <a:gd name="connsiteY21" fmla="*/ 368489 h 832513"/>
                <a:gd name="connsiteX22" fmla="*/ 2220036 w 4417326"/>
                <a:gd name="connsiteY22" fmla="*/ 368489 h 832513"/>
                <a:gd name="connsiteX23" fmla="*/ 1601338 w 4417326"/>
                <a:gd name="connsiteY23" fmla="*/ 368489 h 832513"/>
                <a:gd name="connsiteX24" fmla="*/ 1601338 w 4417326"/>
                <a:gd name="connsiteY24" fmla="*/ 441277 h 832513"/>
                <a:gd name="connsiteX25" fmla="*/ 1487606 w 4417326"/>
                <a:gd name="connsiteY25" fmla="*/ 441277 h 832513"/>
                <a:gd name="connsiteX26" fmla="*/ 1487606 w 4417326"/>
                <a:gd name="connsiteY26" fmla="*/ 486770 h 832513"/>
                <a:gd name="connsiteX27" fmla="*/ 1328383 w 4417326"/>
                <a:gd name="connsiteY27" fmla="*/ 486770 h 832513"/>
                <a:gd name="connsiteX28" fmla="*/ 1328383 w 4417326"/>
                <a:gd name="connsiteY28" fmla="*/ 486770 h 832513"/>
                <a:gd name="connsiteX29" fmla="*/ 1169159 w 4417326"/>
                <a:gd name="connsiteY29" fmla="*/ 486770 h 832513"/>
                <a:gd name="connsiteX30" fmla="*/ 1169159 w 4417326"/>
                <a:gd name="connsiteY30" fmla="*/ 541361 h 832513"/>
                <a:gd name="connsiteX31" fmla="*/ 1019033 w 4417326"/>
                <a:gd name="connsiteY31" fmla="*/ 541361 h 832513"/>
                <a:gd name="connsiteX32" fmla="*/ 1019033 w 4417326"/>
                <a:gd name="connsiteY32" fmla="*/ 586853 h 832513"/>
                <a:gd name="connsiteX33" fmla="*/ 932597 w 4417326"/>
                <a:gd name="connsiteY33" fmla="*/ 586853 h 832513"/>
                <a:gd name="connsiteX34" fmla="*/ 932597 w 4417326"/>
                <a:gd name="connsiteY34" fmla="*/ 586853 h 832513"/>
                <a:gd name="connsiteX35" fmla="*/ 887105 w 4417326"/>
                <a:gd name="connsiteY35" fmla="*/ 586853 h 832513"/>
                <a:gd name="connsiteX36" fmla="*/ 887105 w 4417326"/>
                <a:gd name="connsiteY36" fmla="*/ 650543 h 832513"/>
                <a:gd name="connsiteX37" fmla="*/ 805218 w 4417326"/>
                <a:gd name="connsiteY37" fmla="*/ 650543 h 832513"/>
                <a:gd name="connsiteX38" fmla="*/ 805218 w 4417326"/>
                <a:gd name="connsiteY38" fmla="*/ 700585 h 832513"/>
                <a:gd name="connsiteX39" fmla="*/ 568657 w 4417326"/>
                <a:gd name="connsiteY39" fmla="*/ 700585 h 832513"/>
                <a:gd name="connsiteX40" fmla="*/ 568657 w 4417326"/>
                <a:gd name="connsiteY40" fmla="*/ 712499 h 832513"/>
                <a:gd name="connsiteX41" fmla="*/ 308645 w 4417326"/>
                <a:gd name="connsiteY41" fmla="*/ 717212 h 832513"/>
                <a:gd name="connsiteX42" fmla="*/ 208129 w 4417326"/>
                <a:gd name="connsiteY42" fmla="*/ 716778 h 832513"/>
                <a:gd name="connsiteX43" fmla="*/ 204717 w 4417326"/>
                <a:gd name="connsiteY43" fmla="*/ 782471 h 832513"/>
                <a:gd name="connsiteX44" fmla="*/ 100084 w 4417326"/>
                <a:gd name="connsiteY44" fmla="*/ 782471 h 832513"/>
                <a:gd name="connsiteX45" fmla="*/ 100084 w 4417326"/>
                <a:gd name="connsiteY45" fmla="*/ 832513 h 832513"/>
                <a:gd name="connsiteX46" fmla="*/ 0 w 4417326"/>
                <a:gd name="connsiteY46"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284562 w 4417326"/>
                <a:gd name="connsiteY11" fmla="*/ 213814 h 832513"/>
                <a:gd name="connsiteX12" fmla="*/ 3084394 w 4417326"/>
                <a:gd name="connsiteY12" fmla="*/ 213814 h 832513"/>
                <a:gd name="connsiteX13" fmla="*/ 2911523 w 4417326"/>
                <a:gd name="connsiteY13" fmla="*/ 213814 h 832513"/>
                <a:gd name="connsiteX14" fmla="*/ 2574878 w 4417326"/>
                <a:gd name="connsiteY14" fmla="*/ 213814 h 832513"/>
                <a:gd name="connsiteX15" fmla="*/ 2574878 w 4417326"/>
                <a:gd name="connsiteY15" fmla="*/ 268405 h 832513"/>
                <a:gd name="connsiteX16" fmla="*/ 2361063 w 4417326"/>
                <a:gd name="connsiteY16" fmla="*/ 268405 h 832513"/>
                <a:gd name="connsiteX17" fmla="*/ 2320120 w 4417326"/>
                <a:gd name="connsiteY17" fmla="*/ 268405 h 832513"/>
                <a:gd name="connsiteX18" fmla="*/ 2320120 w 4417326"/>
                <a:gd name="connsiteY18" fmla="*/ 327546 h 832513"/>
                <a:gd name="connsiteX19" fmla="*/ 2265529 w 4417326"/>
                <a:gd name="connsiteY19" fmla="*/ 327546 h 832513"/>
                <a:gd name="connsiteX20" fmla="*/ 2265529 w 4417326"/>
                <a:gd name="connsiteY20" fmla="*/ 368489 h 832513"/>
                <a:gd name="connsiteX21" fmla="*/ 2220036 w 4417326"/>
                <a:gd name="connsiteY21" fmla="*/ 368489 h 832513"/>
                <a:gd name="connsiteX22" fmla="*/ 2220036 w 4417326"/>
                <a:gd name="connsiteY22" fmla="*/ 368489 h 832513"/>
                <a:gd name="connsiteX23" fmla="*/ 1601338 w 4417326"/>
                <a:gd name="connsiteY23" fmla="*/ 368489 h 832513"/>
                <a:gd name="connsiteX24" fmla="*/ 1601338 w 4417326"/>
                <a:gd name="connsiteY24" fmla="*/ 441277 h 832513"/>
                <a:gd name="connsiteX25" fmla="*/ 1487606 w 4417326"/>
                <a:gd name="connsiteY25" fmla="*/ 441277 h 832513"/>
                <a:gd name="connsiteX26" fmla="*/ 1487606 w 4417326"/>
                <a:gd name="connsiteY26" fmla="*/ 486770 h 832513"/>
                <a:gd name="connsiteX27" fmla="*/ 1328383 w 4417326"/>
                <a:gd name="connsiteY27" fmla="*/ 486770 h 832513"/>
                <a:gd name="connsiteX28" fmla="*/ 1328383 w 4417326"/>
                <a:gd name="connsiteY28" fmla="*/ 486770 h 832513"/>
                <a:gd name="connsiteX29" fmla="*/ 1169159 w 4417326"/>
                <a:gd name="connsiteY29" fmla="*/ 486770 h 832513"/>
                <a:gd name="connsiteX30" fmla="*/ 1169159 w 4417326"/>
                <a:gd name="connsiteY30" fmla="*/ 541361 h 832513"/>
                <a:gd name="connsiteX31" fmla="*/ 1019033 w 4417326"/>
                <a:gd name="connsiteY31" fmla="*/ 541361 h 832513"/>
                <a:gd name="connsiteX32" fmla="*/ 1019033 w 4417326"/>
                <a:gd name="connsiteY32" fmla="*/ 586853 h 832513"/>
                <a:gd name="connsiteX33" fmla="*/ 932597 w 4417326"/>
                <a:gd name="connsiteY33" fmla="*/ 586853 h 832513"/>
                <a:gd name="connsiteX34" fmla="*/ 932597 w 4417326"/>
                <a:gd name="connsiteY34" fmla="*/ 586853 h 832513"/>
                <a:gd name="connsiteX35" fmla="*/ 887105 w 4417326"/>
                <a:gd name="connsiteY35" fmla="*/ 586853 h 832513"/>
                <a:gd name="connsiteX36" fmla="*/ 887105 w 4417326"/>
                <a:gd name="connsiteY36" fmla="*/ 650543 h 832513"/>
                <a:gd name="connsiteX37" fmla="*/ 805218 w 4417326"/>
                <a:gd name="connsiteY37" fmla="*/ 650543 h 832513"/>
                <a:gd name="connsiteX38" fmla="*/ 805218 w 4417326"/>
                <a:gd name="connsiteY38" fmla="*/ 700585 h 832513"/>
                <a:gd name="connsiteX39" fmla="*/ 568657 w 4417326"/>
                <a:gd name="connsiteY39" fmla="*/ 700585 h 832513"/>
                <a:gd name="connsiteX40" fmla="*/ 568657 w 4417326"/>
                <a:gd name="connsiteY40" fmla="*/ 712499 h 832513"/>
                <a:gd name="connsiteX41" fmla="*/ 308645 w 4417326"/>
                <a:gd name="connsiteY41" fmla="*/ 717212 h 832513"/>
                <a:gd name="connsiteX42" fmla="*/ 205150 w 4417326"/>
                <a:gd name="connsiteY42" fmla="*/ 713799 h 832513"/>
                <a:gd name="connsiteX43" fmla="*/ 204717 w 4417326"/>
                <a:gd name="connsiteY43" fmla="*/ 782471 h 832513"/>
                <a:gd name="connsiteX44" fmla="*/ 100084 w 4417326"/>
                <a:gd name="connsiteY44" fmla="*/ 782471 h 832513"/>
                <a:gd name="connsiteX45" fmla="*/ 100084 w 4417326"/>
                <a:gd name="connsiteY45" fmla="*/ 832513 h 832513"/>
                <a:gd name="connsiteX46" fmla="*/ 0 w 4417326"/>
                <a:gd name="connsiteY46"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284562 w 4417326"/>
                <a:gd name="connsiteY11" fmla="*/ 213814 h 832513"/>
                <a:gd name="connsiteX12" fmla="*/ 3084394 w 4417326"/>
                <a:gd name="connsiteY12" fmla="*/ 213814 h 832513"/>
                <a:gd name="connsiteX13" fmla="*/ 2911523 w 4417326"/>
                <a:gd name="connsiteY13" fmla="*/ 213814 h 832513"/>
                <a:gd name="connsiteX14" fmla="*/ 2574878 w 4417326"/>
                <a:gd name="connsiteY14" fmla="*/ 213814 h 832513"/>
                <a:gd name="connsiteX15" fmla="*/ 2574878 w 4417326"/>
                <a:gd name="connsiteY15" fmla="*/ 268405 h 832513"/>
                <a:gd name="connsiteX16" fmla="*/ 2361063 w 4417326"/>
                <a:gd name="connsiteY16" fmla="*/ 268405 h 832513"/>
                <a:gd name="connsiteX17" fmla="*/ 2320120 w 4417326"/>
                <a:gd name="connsiteY17" fmla="*/ 268405 h 832513"/>
                <a:gd name="connsiteX18" fmla="*/ 2320120 w 4417326"/>
                <a:gd name="connsiteY18" fmla="*/ 327546 h 832513"/>
                <a:gd name="connsiteX19" fmla="*/ 2265529 w 4417326"/>
                <a:gd name="connsiteY19" fmla="*/ 327546 h 832513"/>
                <a:gd name="connsiteX20" fmla="*/ 2265529 w 4417326"/>
                <a:gd name="connsiteY20" fmla="*/ 368489 h 832513"/>
                <a:gd name="connsiteX21" fmla="*/ 2220036 w 4417326"/>
                <a:gd name="connsiteY21" fmla="*/ 368489 h 832513"/>
                <a:gd name="connsiteX22" fmla="*/ 2220036 w 4417326"/>
                <a:gd name="connsiteY22" fmla="*/ 368489 h 832513"/>
                <a:gd name="connsiteX23" fmla="*/ 1601338 w 4417326"/>
                <a:gd name="connsiteY23" fmla="*/ 368489 h 832513"/>
                <a:gd name="connsiteX24" fmla="*/ 1601338 w 4417326"/>
                <a:gd name="connsiteY24" fmla="*/ 441277 h 832513"/>
                <a:gd name="connsiteX25" fmla="*/ 1487606 w 4417326"/>
                <a:gd name="connsiteY25" fmla="*/ 441277 h 832513"/>
                <a:gd name="connsiteX26" fmla="*/ 1487606 w 4417326"/>
                <a:gd name="connsiteY26" fmla="*/ 486770 h 832513"/>
                <a:gd name="connsiteX27" fmla="*/ 1328383 w 4417326"/>
                <a:gd name="connsiteY27" fmla="*/ 486770 h 832513"/>
                <a:gd name="connsiteX28" fmla="*/ 1328383 w 4417326"/>
                <a:gd name="connsiteY28" fmla="*/ 486770 h 832513"/>
                <a:gd name="connsiteX29" fmla="*/ 1169159 w 4417326"/>
                <a:gd name="connsiteY29" fmla="*/ 486770 h 832513"/>
                <a:gd name="connsiteX30" fmla="*/ 1169159 w 4417326"/>
                <a:gd name="connsiteY30" fmla="*/ 541361 h 832513"/>
                <a:gd name="connsiteX31" fmla="*/ 1019033 w 4417326"/>
                <a:gd name="connsiteY31" fmla="*/ 541361 h 832513"/>
                <a:gd name="connsiteX32" fmla="*/ 1019033 w 4417326"/>
                <a:gd name="connsiteY32" fmla="*/ 586853 h 832513"/>
                <a:gd name="connsiteX33" fmla="*/ 932597 w 4417326"/>
                <a:gd name="connsiteY33" fmla="*/ 586853 h 832513"/>
                <a:gd name="connsiteX34" fmla="*/ 932597 w 4417326"/>
                <a:gd name="connsiteY34" fmla="*/ 586853 h 832513"/>
                <a:gd name="connsiteX35" fmla="*/ 887105 w 4417326"/>
                <a:gd name="connsiteY35" fmla="*/ 586853 h 832513"/>
                <a:gd name="connsiteX36" fmla="*/ 887105 w 4417326"/>
                <a:gd name="connsiteY36" fmla="*/ 650543 h 832513"/>
                <a:gd name="connsiteX37" fmla="*/ 805218 w 4417326"/>
                <a:gd name="connsiteY37" fmla="*/ 650543 h 832513"/>
                <a:gd name="connsiteX38" fmla="*/ 805218 w 4417326"/>
                <a:gd name="connsiteY38" fmla="*/ 700585 h 832513"/>
                <a:gd name="connsiteX39" fmla="*/ 568657 w 4417326"/>
                <a:gd name="connsiteY39" fmla="*/ 700585 h 832513"/>
                <a:gd name="connsiteX40" fmla="*/ 568657 w 4417326"/>
                <a:gd name="connsiteY40" fmla="*/ 712499 h 832513"/>
                <a:gd name="connsiteX41" fmla="*/ 308645 w 4417326"/>
                <a:gd name="connsiteY41" fmla="*/ 717212 h 832513"/>
                <a:gd name="connsiteX42" fmla="*/ 205150 w 4417326"/>
                <a:gd name="connsiteY42" fmla="*/ 722734 h 832513"/>
                <a:gd name="connsiteX43" fmla="*/ 204717 w 4417326"/>
                <a:gd name="connsiteY43" fmla="*/ 782471 h 832513"/>
                <a:gd name="connsiteX44" fmla="*/ 100084 w 4417326"/>
                <a:gd name="connsiteY44" fmla="*/ 782471 h 832513"/>
                <a:gd name="connsiteX45" fmla="*/ 100084 w 4417326"/>
                <a:gd name="connsiteY45" fmla="*/ 832513 h 832513"/>
                <a:gd name="connsiteX46" fmla="*/ 0 w 4417326"/>
                <a:gd name="connsiteY46"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284562 w 4417326"/>
                <a:gd name="connsiteY11" fmla="*/ 213814 h 832513"/>
                <a:gd name="connsiteX12" fmla="*/ 3084394 w 4417326"/>
                <a:gd name="connsiteY12" fmla="*/ 213814 h 832513"/>
                <a:gd name="connsiteX13" fmla="*/ 2911523 w 4417326"/>
                <a:gd name="connsiteY13" fmla="*/ 213814 h 832513"/>
                <a:gd name="connsiteX14" fmla="*/ 2574878 w 4417326"/>
                <a:gd name="connsiteY14" fmla="*/ 213814 h 832513"/>
                <a:gd name="connsiteX15" fmla="*/ 2574878 w 4417326"/>
                <a:gd name="connsiteY15" fmla="*/ 268405 h 832513"/>
                <a:gd name="connsiteX16" fmla="*/ 2361063 w 4417326"/>
                <a:gd name="connsiteY16" fmla="*/ 268405 h 832513"/>
                <a:gd name="connsiteX17" fmla="*/ 2320120 w 4417326"/>
                <a:gd name="connsiteY17" fmla="*/ 268405 h 832513"/>
                <a:gd name="connsiteX18" fmla="*/ 2320120 w 4417326"/>
                <a:gd name="connsiteY18" fmla="*/ 327546 h 832513"/>
                <a:gd name="connsiteX19" fmla="*/ 2265529 w 4417326"/>
                <a:gd name="connsiteY19" fmla="*/ 327546 h 832513"/>
                <a:gd name="connsiteX20" fmla="*/ 2265529 w 4417326"/>
                <a:gd name="connsiteY20" fmla="*/ 368489 h 832513"/>
                <a:gd name="connsiteX21" fmla="*/ 2220036 w 4417326"/>
                <a:gd name="connsiteY21" fmla="*/ 368489 h 832513"/>
                <a:gd name="connsiteX22" fmla="*/ 2220036 w 4417326"/>
                <a:gd name="connsiteY22" fmla="*/ 368489 h 832513"/>
                <a:gd name="connsiteX23" fmla="*/ 1601338 w 4417326"/>
                <a:gd name="connsiteY23" fmla="*/ 368489 h 832513"/>
                <a:gd name="connsiteX24" fmla="*/ 1601338 w 4417326"/>
                <a:gd name="connsiteY24" fmla="*/ 441277 h 832513"/>
                <a:gd name="connsiteX25" fmla="*/ 1487606 w 4417326"/>
                <a:gd name="connsiteY25" fmla="*/ 441277 h 832513"/>
                <a:gd name="connsiteX26" fmla="*/ 1487606 w 4417326"/>
                <a:gd name="connsiteY26" fmla="*/ 486770 h 832513"/>
                <a:gd name="connsiteX27" fmla="*/ 1328383 w 4417326"/>
                <a:gd name="connsiteY27" fmla="*/ 486770 h 832513"/>
                <a:gd name="connsiteX28" fmla="*/ 1328383 w 4417326"/>
                <a:gd name="connsiteY28" fmla="*/ 486770 h 832513"/>
                <a:gd name="connsiteX29" fmla="*/ 1169159 w 4417326"/>
                <a:gd name="connsiteY29" fmla="*/ 486770 h 832513"/>
                <a:gd name="connsiteX30" fmla="*/ 1169159 w 4417326"/>
                <a:gd name="connsiteY30" fmla="*/ 541361 h 832513"/>
                <a:gd name="connsiteX31" fmla="*/ 1019033 w 4417326"/>
                <a:gd name="connsiteY31" fmla="*/ 541361 h 832513"/>
                <a:gd name="connsiteX32" fmla="*/ 1019033 w 4417326"/>
                <a:gd name="connsiteY32" fmla="*/ 586853 h 832513"/>
                <a:gd name="connsiteX33" fmla="*/ 932597 w 4417326"/>
                <a:gd name="connsiteY33" fmla="*/ 586853 h 832513"/>
                <a:gd name="connsiteX34" fmla="*/ 932597 w 4417326"/>
                <a:gd name="connsiteY34" fmla="*/ 586853 h 832513"/>
                <a:gd name="connsiteX35" fmla="*/ 887105 w 4417326"/>
                <a:gd name="connsiteY35" fmla="*/ 586853 h 832513"/>
                <a:gd name="connsiteX36" fmla="*/ 887105 w 4417326"/>
                <a:gd name="connsiteY36" fmla="*/ 650543 h 832513"/>
                <a:gd name="connsiteX37" fmla="*/ 805218 w 4417326"/>
                <a:gd name="connsiteY37" fmla="*/ 650543 h 832513"/>
                <a:gd name="connsiteX38" fmla="*/ 805218 w 4417326"/>
                <a:gd name="connsiteY38" fmla="*/ 700585 h 832513"/>
                <a:gd name="connsiteX39" fmla="*/ 568657 w 4417326"/>
                <a:gd name="connsiteY39" fmla="*/ 700585 h 832513"/>
                <a:gd name="connsiteX40" fmla="*/ 568657 w 4417326"/>
                <a:gd name="connsiteY40" fmla="*/ 712499 h 832513"/>
                <a:gd name="connsiteX41" fmla="*/ 308645 w 4417326"/>
                <a:gd name="connsiteY41" fmla="*/ 717212 h 832513"/>
                <a:gd name="connsiteX42" fmla="*/ 202172 w 4417326"/>
                <a:gd name="connsiteY42" fmla="*/ 713799 h 832513"/>
                <a:gd name="connsiteX43" fmla="*/ 204717 w 4417326"/>
                <a:gd name="connsiteY43" fmla="*/ 782471 h 832513"/>
                <a:gd name="connsiteX44" fmla="*/ 100084 w 4417326"/>
                <a:gd name="connsiteY44" fmla="*/ 782471 h 832513"/>
                <a:gd name="connsiteX45" fmla="*/ 100084 w 4417326"/>
                <a:gd name="connsiteY45" fmla="*/ 832513 h 832513"/>
                <a:gd name="connsiteX46" fmla="*/ 0 w 4417326"/>
                <a:gd name="connsiteY46"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284562 w 4417326"/>
                <a:gd name="connsiteY11" fmla="*/ 213814 h 832513"/>
                <a:gd name="connsiteX12" fmla="*/ 3084394 w 4417326"/>
                <a:gd name="connsiteY12" fmla="*/ 213814 h 832513"/>
                <a:gd name="connsiteX13" fmla="*/ 2911523 w 4417326"/>
                <a:gd name="connsiteY13" fmla="*/ 213814 h 832513"/>
                <a:gd name="connsiteX14" fmla="*/ 2574878 w 4417326"/>
                <a:gd name="connsiteY14" fmla="*/ 213814 h 832513"/>
                <a:gd name="connsiteX15" fmla="*/ 2574878 w 4417326"/>
                <a:gd name="connsiteY15" fmla="*/ 268405 h 832513"/>
                <a:gd name="connsiteX16" fmla="*/ 2361063 w 4417326"/>
                <a:gd name="connsiteY16" fmla="*/ 268405 h 832513"/>
                <a:gd name="connsiteX17" fmla="*/ 2320120 w 4417326"/>
                <a:gd name="connsiteY17" fmla="*/ 268405 h 832513"/>
                <a:gd name="connsiteX18" fmla="*/ 2320120 w 4417326"/>
                <a:gd name="connsiteY18" fmla="*/ 327546 h 832513"/>
                <a:gd name="connsiteX19" fmla="*/ 2265529 w 4417326"/>
                <a:gd name="connsiteY19" fmla="*/ 327546 h 832513"/>
                <a:gd name="connsiteX20" fmla="*/ 2265529 w 4417326"/>
                <a:gd name="connsiteY20" fmla="*/ 368489 h 832513"/>
                <a:gd name="connsiteX21" fmla="*/ 2220036 w 4417326"/>
                <a:gd name="connsiteY21" fmla="*/ 368489 h 832513"/>
                <a:gd name="connsiteX22" fmla="*/ 2220036 w 4417326"/>
                <a:gd name="connsiteY22" fmla="*/ 368489 h 832513"/>
                <a:gd name="connsiteX23" fmla="*/ 1601338 w 4417326"/>
                <a:gd name="connsiteY23" fmla="*/ 368489 h 832513"/>
                <a:gd name="connsiteX24" fmla="*/ 1601338 w 4417326"/>
                <a:gd name="connsiteY24" fmla="*/ 441277 h 832513"/>
                <a:gd name="connsiteX25" fmla="*/ 1487606 w 4417326"/>
                <a:gd name="connsiteY25" fmla="*/ 441277 h 832513"/>
                <a:gd name="connsiteX26" fmla="*/ 1487606 w 4417326"/>
                <a:gd name="connsiteY26" fmla="*/ 486770 h 832513"/>
                <a:gd name="connsiteX27" fmla="*/ 1328383 w 4417326"/>
                <a:gd name="connsiteY27" fmla="*/ 486770 h 832513"/>
                <a:gd name="connsiteX28" fmla="*/ 1328383 w 4417326"/>
                <a:gd name="connsiteY28" fmla="*/ 486770 h 832513"/>
                <a:gd name="connsiteX29" fmla="*/ 1169159 w 4417326"/>
                <a:gd name="connsiteY29" fmla="*/ 486770 h 832513"/>
                <a:gd name="connsiteX30" fmla="*/ 1169159 w 4417326"/>
                <a:gd name="connsiteY30" fmla="*/ 541361 h 832513"/>
                <a:gd name="connsiteX31" fmla="*/ 1019033 w 4417326"/>
                <a:gd name="connsiteY31" fmla="*/ 541361 h 832513"/>
                <a:gd name="connsiteX32" fmla="*/ 1019033 w 4417326"/>
                <a:gd name="connsiteY32" fmla="*/ 586853 h 832513"/>
                <a:gd name="connsiteX33" fmla="*/ 932597 w 4417326"/>
                <a:gd name="connsiteY33" fmla="*/ 586853 h 832513"/>
                <a:gd name="connsiteX34" fmla="*/ 932597 w 4417326"/>
                <a:gd name="connsiteY34" fmla="*/ 586853 h 832513"/>
                <a:gd name="connsiteX35" fmla="*/ 887105 w 4417326"/>
                <a:gd name="connsiteY35" fmla="*/ 586853 h 832513"/>
                <a:gd name="connsiteX36" fmla="*/ 887105 w 4417326"/>
                <a:gd name="connsiteY36" fmla="*/ 650543 h 832513"/>
                <a:gd name="connsiteX37" fmla="*/ 805218 w 4417326"/>
                <a:gd name="connsiteY37" fmla="*/ 650543 h 832513"/>
                <a:gd name="connsiteX38" fmla="*/ 805218 w 4417326"/>
                <a:gd name="connsiteY38" fmla="*/ 700585 h 832513"/>
                <a:gd name="connsiteX39" fmla="*/ 568657 w 4417326"/>
                <a:gd name="connsiteY39" fmla="*/ 700585 h 832513"/>
                <a:gd name="connsiteX40" fmla="*/ 568657 w 4417326"/>
                <a:gd name="connsiteY40" fmla="*/ 712499 h 832513"/>
                <a:gd name="connsiteX41" fmla="*/ 308645 w 4417326"/>
                <a:gd name="connsiteY41" fmla="*/ 717212 h 832513"/>
                <a:gd name="connsiteX42" fmla="*/ 202172 w 4417326"/>
                <a:gd name="connsiteY42" fmla="*/ 713799 h 832513"/>
                <a:gd name="connsiteX43" fmla="*/ 204717 w 4417326"/>
                <a:gd name="connsiteY43" fmla="*/ 782471 h 832513"/>
                <a:gd name="connsiteX44" fmla="*/ 100084 w 4417326"/>
                <a:gd name="connsiteY44" fmla="*/ 782471 h 832513"/>
                <a:gd name="connsiteX45" fmla="*/ 100084 w 4417326"/>
                <a:gd name="connsiteY45" fmla="*/ 832513 h 832513"/>
                <a:gd name="connsiteX46" fmla="*/ 0 w 4417326"/>
                <a:gd name="connsiteY46"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284562 w 4417326"/>
                <a:gd name="connsiteY11" fmla="*/ 213814 h 832513"/>
                <a:gd name="connsiteX12" fmla="*/ 3084394 w 4417326"/>
                <a:gd name="connsiteY12" fmla="*/ 213814 h 832513"/>
                <a:gd name="connsiteX13" fmla="*/ 2911523 w 4417326"/>
                <a:gd name="connsiteY13" fmla="*/ 213814 h 832513"/>
                <a:gd name="connsiteX14" fmla="*/ 2574878 w 4417326"/>
                <a:gd name="connsiteY14" fmla="*/ 213814 h 832513"/>
                <a:gd name="connsiteX15" fmla="*/ 2574878 w 4417326"/>
                <a:gd name="connsiteY15" fmla="*/ 268405 h 832513"/>
                <a:gd name="connsiteX16" fmla="*/ 2361063 w 4417326"/>
                <a:gd name="connsiteY16" fmla="*/ 268405 h 832513"/>
                <a:gd name="connsiteX17" fmla="*/ 2320120 w 4417326"/>
                <a:gd name="connsiteY17" fmla="*/ 268405 h 832513"/>
                <a:gd name="connsiteX18" fmla="*/ 2320120 w 4417326"/>
                <a:gd name="connsiteY18" fmla="*/ 327546 h 832513"/>
                <a:gd name="connsiteX19" fmla="*/ 2265529 w 4417326"/>
                <a:gd name="connsiteY19" fmla="*/ 327546 h 832513"/>
                <a:gd name="connsiteX20" fmla="*/ 2265529 w 4417326"/>
                <a:gd name="connsiteY20" fmla="*/ 368489 h 832513"/>
                <a:gd name="connsiteX21" fmla="*/ 2220036 w 4417326"/>
                <a:gd name="connsiteY21" fmla="*/ 368489 h 832513"/>
                <a:gd name="connsiteX22" fmla="*/ 2220036 w 4417326"/>
                <a:gd name="connsiteY22" fmla="*/ 368489 h 832513"/>
                <a:gd name="connsiteX23" fmla="*/ 1601338 w 4417326"/>
                <a:gd name="connsiteY23" fmla="*/ 368489 h 832513"/>
                <a:gd name="connsiteX24" fmla="*/ 1601338 w 4417326"/>
                <a:gd name="connsiteY24" fmla="*/ 441277 h 832513"/>
                <a:gd name="connsiteX25" fmla="*/ 1487606 w 4417326"/>
                <a:gd name="connsiteY25" fmla="*/ 441277 h 832513"/>
                <a:gd name="connsiteX26" fmla="*/ 1487606 w 4417326"/>
                <a:gd name="connsiteY26" fmla="*/ 486770 h 832513"/>
                <a:gd name="connsiteX27" fmla="*/ 1328383 w 4417326"/>
                <a:gd name="connsiteY27" fmla="*/ 486770 h 832513"/>
                <a:gd name="connsiteX28" fmla="*/ 1328383 w 4417326"/>
                <a:gd name="connsiteY28" fmla="*/ 486770 h 832513"/>
                <a:gd name="connsiteX29" fmla="*/ 1169159 w 4417326"/>
                <a:gd name="connsiteY29" fmla="*/ 486770 h 832513"/>
                <a:gd name="connsiteX30" fmla="*/ 1169159 w 4417326"/>
                <a:gd name="connsiteY30" fmla="*/ 541361 h 832513"/>
                <a:gd name="connsiteX31" fmla="*/ 1019033 w 4417326"/>
                <a:gd name="connsiteY31" fmla="*/ 541361 h 832513"/>
                <a:gd name="connsiteX32" fmla="*/ 1019033 w 4417326"/>
                <a:gd name="connsiteY32" fmla="*/ 586853 h 832513"/>
                <a:gd name="connsiteX33" fmla="*/ 932597 w 4417326"/>
                <a:gd name="connsiteY33" fmla="*/ 586853 h 832513"/>
                <a:gd name="connsiteX34" fmla="*/ 932597 w 4417326"/>
                <a:gd name="connsiteY34" fmla="*/ 586853 h 832513"/>
                <a:gd name="connsiteX35" fmla="*/ 887105 w 4417326"/>
                <a:gd name="connsiteY35" fmla="*/ 586853 h 832513"/>
                <a:gd name="connsiteX36" fmla="*/ 887105 w 4417326"/>
                <a:gd name="connsiteY36" fmla="*/ 650543 h 832513"/>
                <a:gd name="connsiteX37" fmla="*/ 805218 w 4417326"/>
                <a:gd name="connsiteY37" fmla="*/ 650543 h 832513"/>
                <a:gd name="connsiteX38" fmla="*/ 805218 w 4417326"/>
                <a:gd name="connsiteY38" fmla="*/ 700585 h 832513"/>
                <a:gd name="connsiteX39" fmla="*/ 568657 w 4417326"/>
                <a:gd name="connsiteY39" fmla="*/ 700585 h 832513"/>
                <a:gd name="connsiteX40" fmla="*/ 568657 w 4417326"/>
                <a:gd name="connsiteY40" fmla="*/ 712499 h 832513"/>
                <a:gd name="connsiteX41" fmla="*/ 308645 w 4417326"/>
                <a:gd name="connsiteY41" fmla="*/ 714233 h 832513"/>
                <a:gd name="connsiteX42" fmla="*/ 202172 w 4417326"/>
                <a:gd name="connsiteY42" fmla="*/ 713799 h 832513"/>
                <a:gd name="connsiteX43" fmla="*/ 204717 w 4417326"/>
                <a:gd name="connsiteY43" fmla="*/ 782471 h 832513"/>
                <a:gd name="connsiteX44" fmla="*/ 100084 w 4417326"/>
                <a:gd name="connsiteY44" fmla="*/ 782471 h 832513"/>
                <a:gd name="connsiteX45" fmla="*/ 100084 w 4417326"/>
                <a:gd name="connsiteY45" fmla="*/ 832513 h 832513"/>
                <a:gd name="connsiteX46" fmla="*/ 0 w 4417326"/>
                <a:gd name="connsiteY46"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284562 w 4417326"/>
                <a:gd name="connsiteY11" fmla="*/ 213814 h 832513"/>
                <a:gd name="connsiteX12" fmla="*/ 3084394 w 4417326"/>
                <a:gd name="connsiteY12" fmla="*/ 213814 h 832513"/>
                <a:gd name="connsiteX13" fmla="*/ 2911523 w 4417326"/>
                <a:gd name="connsiteY13" fmla="*/ 213814 h 832513"/>
                <a:gd name="connsiteX14" fmla="*/ 2574878 w 4417326"/>
                <a:gd name="connsiteY14" fmla="*/ 213814 h 832513"/>
                <a:gd name="connsiteX15" fmla="*/ 2574878 w 4417326"/>
                <a:gd name="connsiteY15" fmla="*/ 268405 h 832513"/>
                <a:gd name="connsiteX16" fmla="*/ 2361063 w 4417326"/>
                <a:gd name="connsiteY16" fmla="*/ 268405 h 832513"/>
                <a:gd name="connsiteX17" fmla="*/ 2320120 w 4417326"/>
                <a:gd name="connsiteY17" fmla="*/ 268405 h 832513"/>
                <a:gd name="connsiteX18" fmla="*/ 2320120 w 4417326"/>
                <a:gd name="connsiteY18" fmla="*/ 327546 h 832513"/>
                <a:gd name="connsiteX19" fmla="*/ 2265529 w 4417326"/>
                <a:gd name="connsiteY19" fmla="*/ 327546 h 832513"/>
                <a:gd name="connsiteX20" fmla="*/ 2265529 w 4417326"/>
                <a:gd name="connsiteY20" fmla="*/ 368489 h 832513"/>
                <a:gd name="connsiteX21" fmla="*/ 2220036 w 4417326"/>
                <a:gd name="connsiteY21" fmla="*/ 368489 h 832513"/>
                <a:gd name="connsiteX22" fmla="*/ 2220036 w 4417326"/>
                <a:gd name="connsiteY22" fmla="*/ 368489 h 832513"/>
                <a:gd name="connsiteX23" fmla="*/ 1601338 w 4417326"/>
                <a:gd name="connsiteY23" fmla="*/ 368489 h 832513"/>
                <a:gd name="connsiteX24" fmla="*/ 1601338 w 4417326"/>
                <a:gd name="connsiteY24" fmla="*/ 441277 h 832513"/>
                <a:gd name="connsiteX25" fmla="*/ 1487606 w 4417326"/>
                <a:gd name="connsiteY25" fmla="*/ 441277 h 832513"/>
                <a:gd name="connsiteX26" fmla="*/ 1487606 w 4417326"/>
                <a:gd name="connsiteY26" fmla="*/ 486770 h 832513"/>
                <a:gd name="connsiteX27" fmla="*/ 1328383 w 4417326"/>
                <a:gd name="connsiteY27" fmla="*/ 486770 h 832513"/>
                <a:gd name="connsiteX28" fmla="*/ 1328383 w 4417326"/>
                <a:gd name="connsiteY28" fmla="*/ 486770 h 832513"/>
                <a:gd name="connsiteX29" fmla="*/ 1169159 w 4417326"/>
                <a:gd name="connsiteY29" fmla="*/ 486770 h 832513"/>
                <a:gd name="connsiteX30" fmla="*/ 1169159 w 4417326"/>
                <a:gd name="connsiteY30" fmla="*/ 541361 h 832513"/>
                <a:gd name="connsiteX31" fmla="*/ 1019033 w 4417326"/>
                <a:gd name="connsiteY31" fmla="*/ 541361 h 832513"/>
                <a:gd name="connsiteX32" fmla="*/ 1019033 w 4417326"/>
                <a:gd name="connsiteY32" fmla="*/ 586853 h 832513"/>
                <a:gd name="connsiteX33" fmla="*/ 932597 w 4417326"/>
                <a:gd name="connsiteY33" fmla="*/ 586853 h 832513"/>
                <a:gd name="connsiteX34" fmla="*/ 932597 w 4417326"/>
                <a:gd name="connsiteY34" fmla="*/ 586853 h 832513"/>
                <a:gd name="connsiteX35" fmla="*/ 887105 w 4417326"/>
                <a:gd name="connsiteY35" fmla="*/ 586853 h 832513"/>
                <a:gd name="connsiteX36" fmla="*/ 887105 w 4417326"/>
                <a:gd name="connsiteY36" fmla="*/ 650543 h 832513"/>
                <a:gd name="connsiteX37" fmla="*/ 805218 w 4417326"/>
                <a:gd name="connsiteY37" fmla="*/ 650543 h 832513"/>
                <a:gd name="connsiteX38" fmla="*/ 805218 w 4417326"/>
                <a:gd name="connsiteY38" fmla="*/ 700585 h 832513"/>
                <a:gd name="connsiteX39" fmla="*/ 568657 w 4417326"/>
                <a:gd name="connsiteY39" fmla="*/ 700585 h 832513"/>
                <a:gd name="connsiteX40" fmla="*/ 547808 w 4417326"/>
                <a:gd name="connsiteY40" fmla="*/ 766112 h 832513"/>
                <a:gd name="connsiteX41" fmla="*/ 308645 w 4417326"/>
                <a:gd name="connsiteY41" fmla="*/ 714233 h 832513"/>
                <a:gd name="connsiteX42" fmla="*/ 202172 w 4417326"/>
                <a:gd name="connsiteY42" fmla="*/ 713799 h 832513"/>
                <a:gd name="connsiteX43" fmla="*/ 204717 w 4417326"/>
                <a:gd name="connsiteY43" fmla="*/ 782471 h 832513"/>
                <a:gd name="connsiteX44" fmla="*/ 100084 w 4417326"/>
                <a:gd name="connsiteY44" fmla="*/ 782471 h 832513"/>
                <a:gd name="connsiteX45" fmla="*/ 100084 w 4417326"/>
                <a:gd name="connsiteY45" fmla="*/ 832513 h 832513"/>
                <a:gd name="connsiteX46" fmla="*/ 0 w 4417326"/>
                <a:gd name="connsiteY46"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284562 w 4417326"/>
                <a:gd name="connsiteY11" fmla="*/ 213814 h 832513"/>
                <a:gd name="connsiteX12" fmla="*/ 3084394 w 4417326"/>
                <a:gd name="connsiteY12" fmla="*/ 213814 h 832513"/>
                <a:gd name="connsiteX13" fmla="*/ 2911523 w 4417326"/>
                <a:gd name="connsiteY13" fmla="*/ 213814 h 832513"/>
                <a:gd name="connsiteX14" fmla="*/ 2574878 w 4417326"/>
                <a:gd name="connsiteY14" fmla="*/ 213814 h 832513"/>
                <a:gd name="connsiteX15" fmla="*/ 2574878 w 4417326"/>
                <a:gd name="connsiteY15" fmla="*/ 268405 h 832513"/>
                <a:gd name="connsiteX16" fmla="*/ 2361063 w 4417326"/>
                <a:gd name="connsiteY16" fmla="*/ 268405 h 832513"/>
                <a:gd name="connsiteX17" fmla="*/ 2320120 w 4417326"/>
                <a:gd name="connsiteY17" fmla="*/ 268405 h 832513"/>
                <a:gd name="connsiteX18" fmla="*/ 2320120 w 4417326"/>
                <a:gd name="connsiteY18" fmla="*/ 327546 h 832513"/>
                <a:gd name="connsiteX19" fmla="*/ 2265529 w 4417326"/>
                <a:gd name="connsiteY19" fmla="*/ 327546 h 832513"/>
                <a:gd name="connsiteX20" fmla="*/ 2265529 w 4417326"/>
                <a:gd name="connsiteY20" fmla="*/ 368489 h 832513"/>
                <a:gd name="connsiteX21" fmla="*/ 2220036 w 4417326"/>
                <a:gd name="connsiteY21" fmla="*/ 368489 h 832513"/>
                <a:gd name="connsiteX22" fmla="*/ 2220036 w 4417326"/>
                <a:gd name="connsiteY22" fmla="*/ 368489 h 832513"/>
                <a:gd name="connsiteX23" fmla="*/ 1601338 w 4417326"/>
                <a:gd name="connsiteY23" fmla="*/ 368489 h 832513"/>
                <a:gd name="connsiteX24" fmla="*/ 1601338 w 4417326"/>
                <a:gd name="connsiteY24" fmla="*/ 441277 h 832513"/>
                <a:gd name="connsiteX25" fmla="*/ 1487606 w 4417326"/>
                <a:gd name="connsiteY25" fmla="*/ 441277 h 832513"/>
                <a:gd name="connsiteX26" fmla="*/ 1487606 w 4417326"/>
                <a:gd name="connsiteY26" fmla="*/ 486770 h 832513"/>
                <a:gd name="connsiteX27" fmla="*/ 1328383 w 4417326"/>
                <a:gd name="connsiteY27" fmla="*/ 486770 h 832513"/>
                <a:gd name="connsiteX28" fmla="*/ 1328383 w 4417326"/>
                <a:gd name="connsiteY28" fmla="*/ 486770 h 832513"/>
                <a:gd name="connsiteX29" fmla="*/ 1169159 w 4417326"/>
                <a:gd name="connsiteY29" fmla="*/ 486770 h 832513"/>
                <a:gd name="connsiteX30" fmla="*/ 1169159 w 4417326"/>
                <a:gd name="connsiteY30" fmla="*/ 541361 h 832513"/>
                <a:gd name="connsiteX31" fmla="*/ 1019033 w 4417326"/>
                <a:gd name="connsiteY31" fmla="*/ 541361 h 832513"/>
                <a:gd name="connsiteX32" fmla="*/ 1019033 w 4417326"/>
                <a:gd name="connsiteY32" fmla="*/ 586853 h 832513"/>
                <a:gd name="connsiteX33" fmla="*/ 932597 w 4417326"/>
                <a:gd name="connsiteY33" fmla="*/ 586853 h 832513"/>
                <a:gd name="connsiteX34" fmla="*/ 932597 w 4417326"/>
                <a:gd name="connsiteY34" fmla="*/ 586853 h 832513"/>
                <a:gd name="connsiteX35" fmla="*/ 887105 w 4417326"/>
                <a:gd name="connsiteY35" fmla="*/ 586853 h 832513"/>
                <a:gd name="connsiteX36" fmla="*/ 887105 w 4417326"/>
                <a:gd name="connsiteY36" fmla="*/ 650543 h 832513"/>
                <a:gd name="connsiteX37" fmla="*/ 805218 w 4417326"/>
                <a:gd name="connsiteY37" fmla="*/ 650543 h 832513"/>
                <a:gd name="connsiteX38" fmla="*/ 805218 w 4417326"/>
                <a:gd name="connsiteY38" fmla="*/ 700585 h 832513"/>
                <a:gd name="connsiteX39" fmla="*/ 565678 w 4417326"/>
                <a:gd name="connsiteY39" fmla="*/ 667822 h 832513"/>
                <a:gd name="connsiteX40" fmla="*/ 547808 w 4417326"/>
                <a:gd name="connsiteY40" fmla="*/ 766112 h 832513"/>
                <a:gd name="connsiteX41" fmla="*/ 308645 w 4417326"/>
                <a:gd name="connsiteY41" fmla="*/ 714233 h 832513"/>
                <a:gd name="connsiteX42" fmla="*/ 202172 w 4417326"/>
                <a:gd name="connsiteY42" fmla="*/ 713799 h 832513"/>
                <a:gd name="connsiteX43" fmla="*/ 204717 w 4417326"/>
                <a:gd name="connsiteY43" fmla="*/ 782471 h 832513"/>
                <a:gd name="connsiteX44" fmla="*/ 100084 w 4417326"/>
                <a:gd name="connsiteY44" fmla="*/ 782471 h 832513"/>
                <a:gd name="connsiteX45" fmla="*/ 100084 w 4417326"/>
                <a:gd name="connsiteY45" fmla="*/ 832513 h 832513"/>
                <a:gd name="connsiteX46" fmla="*/ 0 w 4417326"/>
                <a:gd name="connsiteY46"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284562 w 4417326"/>
                <a:gd name="connsiteY11" fmla="*/ 213814 h 832513"/>
                <a:gd name="connsiteX12" fmla="*/ 3084394 w 4417326"/>
                <a:gd name="connsiteY12" fmla="*/ 213814 h 832513"/>
                <a:gd name="connsiteX13" fmla="*/ 2911523 w 4417326"/>
                <a:gd name="connsiteY13" fmla="*/ 213814 h 832513"/>
                <a:gd name="connsiteX14" fmla="*/ 2574878 w 4417326"/>
                <a:gd name="connsiteY14" fmla="*/ 213814 h 832513"/>
                <a:gd name="connsiteX15" fmla="*/ 2574878 w 4417326"/>
                <a:gd name="connsiteY15" fmla="*/ 268405 h 832513"/>
                <a:gd name="connsiteX16" fmla="*/ 2361063 w 4417326"/>
                <a:gd name="connsiteY16" fmla="*/ 268405 h 832513"/>
                <a:gd name="connsiteX17" fmla="*/ 2320120 w 4417326"/>
                <a:gd name="connsiteY17" fmla="*/ 268405 h 832513"/>
                <a:gd name="connsiteX18" fmla="*/ 2320120 w 4417326"/>
                <a:gd name="connsiteY18" fmla="*/ 327546 h 832513"/>
                <a:gd name="connsiteX19" fmla="*/ 2265529 w 4417326"/>
                <a:gd name="connsiteY19" fmla="*/ 327546 h 832513"/>
                <a:gd name="connsiteX20" fmla="*/ 2265529 w 4417326"/>
                <a:gd name="connsiteY20" fmla="*/ 368489 h 832513"/>
                <a:gd name="connsiteX21" fmla="*/ 2220036 w 4417326"/>
                <a:gd name="connsiteY21" fmla="*/ 368489 h 832513"/>
                <a:gd name="connsiteX22" fmla="*/ 2220036 w 4417326"/>
                <a:gd name="connsiteY22" fmla="*/ 368489 h 832513"/>
                <a:gd name="connsiteX23" fmla="*/ 1601338 w 4417326"/>
                <a:gd name="connsiteY23" fmla="*/ 368489 h 832513"/>
                <a:gd name="connsiteX24" fmla="*/ 1601338 w 4417326"/>
                <a:gd name="connsiteY24" fmla="*/ 441277 h 832513"/>
                <a:gd name="connsiteX25" fmla="*/ 1487606 w 4417326"/>
                <a:gd name="connsiteY25" fmla="*/ 441277 h 832513"/>
                <a:gd name="connsiteX26" fmla="*/ 1487606 w 4417326"/>
                <a:gd name="connsiteY26" fmla="*/ 486770 h 832513"/>
                <a:gd name="connsiteX27" fmla="*/ 1328383 w 4417326"/>
                <a:gd name="connsiteY27" fmla="*/ 486770 h 832513"/>
                <a:gd name="connsiteX28" fmla="*/ 1328383 w 4417326"/>
                <a:gd name="connsiteY28" fmla="*/ 486770 h 832513"/>
                <a:gd name="connsiteX29" fmla="*/ 1169159 w 4417326"/>
                <a:gd name="connsiteY29" fmla="*/ 486770 h 832513"/>
                <a:gd name="connsiteX30" fmla="*/ 1169159 w 4417326"/>
                <a:gd name="connsiteY30" fmla="*/ 541361 h 832513"/>
                <a:gd name="connsiteX31" fmla="*/ 1019033 w 4417326"/>
                <a:gd name="connsiteY31" fmla="*/ 541361 h 832513"/>
                <a:gd name="connsiteX32" fmla="*/ 1019033 w 4417326"/>
                <a:gd name="connsiteY32" fmla="*/ 586853 h 832513"/>
                <a:gd name="connsiteX33" fmla="*/ 932597 w 4417326"/>
                <a:gd name="connsiteY33" fmla="*/ 586853 h 832513"/>
                <a:gd name="connsiteX34" fmla="*/ 932597 w 4417326"/>
                <a:gd name="connsiteY34" fmla="*/ 586853 h 832513"/>
                <a:gd name="connsiteX35" fmla="*/ 887105 w 4417326"/>
                <a:gd name="connsiteY35" fmla="*/ 586853 h 832513"/>
                <a:gd name="connsiteX36" fmla="*/ 887105 w 4417326"/>
                <a:gd name="connsiteY36" fmla="*/ 650543 h 832513"/>
                <a:gd name="connsiteX37" fmla="*/ 805218 w 4417326"/>
                <a:gd name="connsiteY37" fmla="*/ 650543 h 832513"/>
                <a:gd name="connsiteX38" fmla="*/ 805218 w 4417326"/>
                <a:gd name="connsiteY38" fmla="*/ 700585 h 832513"/>
                <a:gd name="connsiteX39" fmla="*/ 565678 w 4417326"/>
                <a:gd name="connsiteY39" fmla="*/ 667822 h 832513"/>
                <a:gd name="connsiteX40" fmla="*/ 568657 w 4417326"/>
                <a:gd name="connsiteY40" fmla="*/ 736327 h 832513"/>
                <a:gd name="connsiteX41" fmla="*/ 308645 w 4417326"/>
                <a:gd name="connsiteY41" fmla="*/ 714233 h 832513"/>
                <a:gd name="connsiteX42" fmla="*/ 202172 w 4417326"/>
                <a:gd name="connsiteY42" fmla="*/ 713799 h 832513"/>
                <a:gd name="connsiteX43" fmla="*/ 204717 w 4417326"/>
                <a:gd name="connsiteY43" fmla="*/ 782471 h 832513"/>
                <a:gd name="connsiteX44" fmla="*/ 100084 w 4417326"/>
                <a:gd name="connsiteY44" fmla="*/ 782471 h 832513"/>
                <a:gd name="connsiteX45" fmla="*/ 100084 w 4417326"/>
                <a:gd name="connsiteY45" fmla="*/ 832513 h 832513"/>
                <a:gd name="connsiteX46" fmla="*/ 0 w 4417326"/>
                <a:gd name="connsiteY46"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284562 w 4417326"/>
                <a:gd name="connsiteY11" fmla="*/ 213814 h 832513"/>
                <a:gd name="connsiteX12" fmla="*/ 3084394 w 4417326"/>
                <a:gd name="connsiteY12" fmla="*/ 213814 h 832513"/>
                <a:gd name="connsiteX13" fmla="*/ 2911523 w 4417326"/>
                <a:gd name="connsiteY13" fmla="*/ 213814 h 832513"/>
                <a:gd name="connsiteX14" fmla="*/ 2574878 w 4417326"/>
                <a:gd name="connsiteY14" fmla="*/ 213814 h 832513"/>
                <a:gd name="connsiteX15" fmla="*/ 2574878 w 4417326"/>
                <a:gd name="connsiteY15" fmla="*/ 268405 h 832513"/>
                <a:gd name="connsiteX16" fmla="*/ 2361063 w 4417326"/>
                <a:gd name="connsiteY16" fmla="*/ 268405 h 832513"/>
                <a:gd name="connsiteX17" fmla="*/ 2320120 w 4417326"/>
                <a:gd name="connsiteY17" fmla="*/ 268405 h 832513"/>
                <a:gd name="connsiteX18" fmla="*/ 2320120 w 4417326"/>
                <a:gd name="connsiteY18" fmla="*/ 327546 h 832513"/>
                <a:gd name="connsiteX19" fmla="*/ 2265529 w 4417326"/>
                <a:gd name="connsiteY19" fmla="*/ 327546 h 832513"/>
                <a:gd name="connsiteX20" fmla="*/ 2265529 w 4417326"/>
                <a:gd name="connsiteY20" fmla="*/ 368489 h 832513"/>
                <a:gd name="connsiteX21" fmla="*/ 2220036 w 4417326"/>
                <a:gd name="connsiteY21" fmla="*/ 368489 h 832513"/>
                <a:gd name="connsiteX22" fmla="*/ 2220036 w 4417326"/>
                <a:gd name="connsiteY22" fmla="*/ 368489 h 832513"/>
                <a:gd name="connsiteX23" fmla="*/ 1601338 w 4417326"/>
                <a:gd name="connsiteY23" fmla="*/ 368489 h 832513"/>
                <a:gd name="connsiteX24" fmla="*/ 1601338 w 4417326"/>
                <a:gd name="connsiteY24" fmla="*/ 441277 h 832513"/>
                <a:gd name="connsiteX25" fmla="*/ 1487606 w 4417326"/>
                <a:gd name="connsiteY25" fmla="*/ 441277 h 832513"/>
                <a:gd name="connsiteX26" fmla="*/ 1487606 w 4417326"/>
                <a:gd name="connsiteY26" fmla="*/ 486770 h 832513"/>
                <a:gd name="connsiteX27" fmla="*/ 1328383 w 4417326"/>
                <a:gd name="connsiteY27" fmla="*/ 486770 h 832513"/>
                <a:gd name="connsiteX28" fmla="*/ 1328383 w 4417326"/>
                <a:gd name="connsiteY28" fmla="*/ 486770 h 832513"/>
                <a:gd name="connsiteX29" fmla="*/ 1169159 w 4417326"/>
                <a:gd name="connsiteY29" fmla="*/ 486770 h 832513"/>
                <a:gd name="connsiteX30" fmla="*/ 1169159 w 4417326"/>
                <a:gd name="connsiteY30" fmla="*/ 541361 h 832513"/>
                <a:gd name="connsiteX31" fmla="*/ 1019033 w 4417326"/>
                <a:gd name="connsiteY31" fmla="*/ 541361 h 832513"/>
                <a:gd name="connsiteX32" fmla="*/ 1019033 w 4417326"/>
                <a:gd name="connsiteY32" fmla="*/ 586853 h 832513"/>
                <a:gd name="connsiteX33" fmla="*/ 932597 w 4417326"/>
                <a:gd name="connsiteY33" fmla="*/ 586853 h 832513"/>
                <a:gd name="connsiteX34" fmla="*/ 932597 w 4417326"/>
                <a:gd name="connsiteY34" fmla="*/ 586853 h 832513"/>
                <a:gd name="connsiteX35" fmla="*/ 887105 w 4417326"/>
                <a:gd name="connsiteY35" fmla="*/ 586853 h 832513"/>
                <a:gd name="connsiteX36" fmla="*/ 887105 w 4417326"/>
                <a:gd name="connsiteY36" fmla="*/ 650543 h 832513"/>
                <a:gd name="connsiteX37" fmla="*/ 805218 w 4417326"/>
                <a:gd name="connsiteY37" fmla="*/ 650543 h 832513"/>
                <a:gd name="connsiteX38" fmla="*/ 805218 w 4417326"/>
                <a:gd name="connsiteY38" fmla="*/ 700585 h 832513"/>
                <a:gd name="connsiteX39" fmla="*/ 565678 w 4417326"/>
                <a:gd name="connsiteY39" fmla="*/ 667822 h 832513"/>
                <a:gd name="connsiteX40" fmla="*/ 559721 w 4417326"/>
                <a:gd name="connsiteY40" fmla="*/ 712499 h 832513"/>
                <a:gd name="connsiteX41" fmla="*/ 308645 w 4417326"/>
                <a:gd name="connsiteY41" fmla="*/ 714233 h 832513"/>
                <a:gd name="connsiteX42" fmla="*/ 202172 w 4417326"/>
                <a:gd name="connsiteY42" fmla="*/ 713799 h 832513"/>
                <a:gd name="connsiteX43" fmla="*/ 204717 w 4417326"/>
                <a:gd name="connsiteY43" fmla="*/ 782471 h 832513"/>
                <a:gd name="connsiteX44" fmla="*/ 100084 w 4417326"/>
                <a:gd name="connsiteY44" fmla="*/ 782471 h 832513"/>
                <a:gd name="connsiteX45" fmla="*/ 100084 w 4417326"/>
                <a:gd name="connsiteY45" fmla="*/ 832513 h 832513"/>
                <a:gd name="connsiteX46" fmla="*/ 0 w 4417326"/>
                <a:gd name="connsiteY46"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284562 w 4417326"/>
                <a:gd name="connsiteY11" fmla="*/ 213814 h 832513"/>
                <a:gd name="connsiteX12" fmla="*/ 3084394 w 4417326"/>
                <a:gd name="connsiteY12" fmla="*/ 213814 h 832513"/>
                <a:gd name="connsiteX13" fmla="*/ 2911523 w 4417326"/>
                <a:gd name="connsiteY13" fmla="*/ 213814 h 832513"/>
                <a:gd name="connsiteX14" fmla="*/ 2574878 w 4417326"/>
                <a:gd name="connsiteY14" fmla="*/ 213814 h 832513"/>
                <a:gd name="connsiteX15" fmla="*/ 2574878 w 4417326"/>
                <a:gd name="connsiteY15" fmla="*/ 268405 h 832513"/>
                <a:gd name="connsiteX16" fmla="*/ 2361063 w 4417326"/>
                <a:gd name="connsiteY16" fmla="*/ 268405 h 832513"/>
                <a:gd name="connsiteX17" fmla="*/ 2320120 w 4417326"/>
                <a:gd name="connsiteY17" fmla="*/ 268405 h 832513"/>
                <a:gd name="connsiteX18" fmla="*/ 2320120 w 4417326"/>
                <a:gd name="connsiteY18" fmla="*/ 327546 h 832513"/>
                <a:gd name="connsiteX19" fmla="*/ 2265529 w 4417326"/>
                <a:gd name="connsiteY19" fmla="*/ 327546 h 832513"/>
                <a:gd name="connsiteX20" fmla="*/ 2265529 w 4417326"/>
                <a:gd name="connsiteY20" fmla="*/ 368489 h 832513"/>
                <a:gd name="connsiteX21" fmla="*/ 2220036 w 4417326"/>
                <a:gd name="connsiteY21" fmla="*/ 368489 h 832513"/>
                <a:gd name="connsiteX22" fmla="*/ 2220036 w 4417326"/>
                <a:gd name="connsiteY22" fmla="*/ 368489 h 832513"/>
                <a:gd name="connsiteX23" fmla="*/ 1601338 w 4417326"/>
                <a:gd name="connsiteY23" fmla="*/ 368489 h 832513"/>
                <a:gd name="connsiteX24" fmla="*/ 1601338 w 4417326"/>
                <a:gd name="connsiteY24" fmla="*/ 441277 h 832513"/>
                <a:gd name="connsiteX25" fmla="*/ 1487606 w 4417326"/>
                <a:gd name="connsiteY25" fmla="*/ 441277 h 832513"/>
                <a:gd name="connsiteX26" fmla="*/ 1487606 w 4417326"/>
                <a:gd name="connsiteY26" fmla="*/ 486770 h 832513"/>
                <a:gd name="connsiteX27" fmla="*/ 1328383 w 4417326"/>
                <a:gd name="connsiteY27" fmla="*/ 486770 h 832513"/>
                <a:gd name="connsiteX28" fmla="*/ 1328383 w 4417326"/>
                <a:gd name="connsiteY28" fmla="*/ 486770 h 832513"/>
                <a:gd name="connsiteX29" fmla="*/ 1169159 w 4417326"/>
                <a:gd name="connsiteY29" fmla="*/ 486770 h 832513"/>
                <a:gd name="connsiteX30" fmla="*/ 1169159 w 4417326"/>
                <a:gd name="connsiteY30" fmla="*/ 541361 h 832513"/>
                <a:gd name="connsiteX31" fmla="*/ 1019033 w 4417326"/>
                <a:gd name="connsiteY31" fmla="*/ 541361 h 832513"/>
                <a:gd name="connsiteX32" fmla="*/ 1019033 w 4417326"/>
                <a:gd name="connsiteY32" fmla="*/ 586853 h 832513"/>
                <a:gd name="connsiteX33" fmla="*/ 932597 w 4417326"/>
                <a:gd name="connsiteY33" fmla="*/ 586853 h 832513"/>
                <a:gd name="connsiteX34" fmla="*/ 932597 w 4417326"/>
                <a:gd name="connsiteY34" fmla="*/ 586853 h 832513"/>
                <a:gd name="connsiteX35" fmla="*/ 887105 w 4417326"/>
                <a:gd name="connsiteY35" fmla="*/ 586853 h 832513"/>
                <a:gd name="connsiteX36" fmla="*/ 887105 w 4417326"/>
                <a:gd name="connsiteY36" fmla="*/ 650543 h 832513"/>
                <a:gd name="connsiteX37" fmla="*/ 805218 w 4417326"/>
                <a:gd name="connsiteY37" fmla="*/ 650543 h 832513"/>
                <a:gd name="connsiteX38" fmla="*/ 805218 w 4417326"/>
                <a:gd name="connsiteY38" fmla="*/ 667822 h 832513"/>
                <a:gd name="connsiteX39" fmla="*/ 565678 w 4417326"/>
                <a:gd name="connsiteY39" fmla="*/ 667822 h 832513"/>
                <a:gd name="connsiteX40" fmla="*/ 559721 w 4417326"/>
                <a:gd name="connsiteY40" fmla="*/ 712499 h 832513"/>
                <a:gd name="connsiteX41" fmla="*/ 308645 w 4417326"/>
                <a:gd name="connsiteY41" fmla="*/ 714233 h 832513"/>
                <a:gd name="connsiteX42" fmla="*/ 202172 w 4417326"/>
                <a:gd name="connsiteY42" fmla="*/ 713799 h 832513"/>
                <a:gd name="connsiteX43" fmla="*/ 204717 w 4417326"/>
                <a:gd name="connsiteY43" fmla="*/ 782471 h 832513"/>
                <a:gd name="connsiteX44" fmla="*/ 100084 w 4417326"/>
                <a:gd name="connsiteY44" fmla="*/ 782471 h 832513"/>
                <a:gd name="connsiteX45" fmla="*/ 100084 w 4417326"/>
                <a:gd name="connsiteY45" fmla="*/ 832513 h 832513"/>
                <a:gd name="connsiteX46" fmla="*/ 0 w 4417326"/>
                <a:gd name="connsiteY46"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284562 w 4417326"/>
                <a:gd name="connsiteY11" fmla="*/ 213814 h 832513"/>
                <a:gd name="connsiteX12" fmla="*/ 3084394 w 4417326"/>
                <a:gd name="connsiteY12" fmla="*/ 213814 h 832513"/>
                <a:gd name="connsiteX13" fmla="*/ 2911523 w 4417326"/>
                <a:gd name="connsiteY13" fmla="*/ 213814 h 832513"/>
                <a:gd name="connsiteX14" fmla="*/ 2574878 w 4417326"/>
                <a:gd name="connsiteY14" fmla="*/ 213814 h 832513"/>
                <a:gd name="connsiteX15" fmla="*/ 2574878 w 4417326"/>
                <a:gd name="connsiteY15" fmla="*/ 268405 h 832513"/>
                <a:gd name="connsiteX16" fmla="*/ 2361063 w 4417326"/>
                <a:gd name="connsiteY16" fmla="*/ 268405 h 832513"/>
                <a:gd name="connsiteX17" fmla="*/ 2320120 w 4417326"/>
                <a:gd name="connsiteY17" fmla="*/ 268405 h 832513"/>
                <a:gd name="connsiteX18" fmla="*/ 2320120 w 4417326"/>
                <a:gd name="connsiteY18" fmla="*/ 327546 h 832513"/>
                <a:gd name="connsiteX19" fmla="*/ 2265529 w 4417326"/>
                <a:gd name="connsiteY19" fmla="*/ 327546 h 832513"/>
                <a:gd name="connsiteX20" fmla="*/ 2265529 w 4417326"/>
                <a:gd name="connsiteY20" fmla="*/ 368489 h 832513"/>
                <a:gd name="connsiteX21" fmla="*/ 2220036 w 4417326"/>
                <a:gd name="connsiteY21" fmla="*/ 368489 h 832513"/>
                <a:gd name="connsiteX22" fmla="*/ 2220036 w 4417326"/>
                <a:gd name="connsiteY22" fmla="*/ 368489 h 832513"/>
                <a:gd name="connsiteX23" fmla="*/ 1601338 w 4417326"/>
                <a:gd name="connsiteY23" fmla="*/ 368489 h 832513"/>
                <a:gd name="connsiteX24" fmla="*/ 1601338 w 4417326"/>
                <a:gd name="connsiteY24" fmla="*/ 441277 h 832513"/>
                <a:gd name="connsiteX25" fmla="*/ 1487606 w 4417326"/>
                <a:gd name="connsiteY25" fmla="*/ 441277 h 832513"/>
                <a:gd name="connsiteX26" fmla="*/ 1487606 w 4417326"/>
                <a:gd name="connsiteY26" fmla="*/ 486770 h 832513"/>
                <a:gd name="connsiteX27" fmla="*/ 1328383 w 4417326"/>
                <a:gd name="connsiteY27" fmla="*/ 486770 h 832513"/>
                <a:gd name="connsiteX28" fmla="*/ 1328383 w 4417326"/>
                <a:gd name="connsiteY28" fmla="*/ 486770 h 832513"/>
                <a:gd name="connsiteX29" fmla="*/ 1169159 w 4417326"/>
                <a:gd name="connsiteY29" fmla="*/ 486770 h 832513"/>
                <a:gd name="connsiteX30" fmla="*/ 1169159 w 4417326"/>
                <a:gd name="connsiteY30" fmla="*/ 541361 h 832513"/>
                <a:gd name="connsiteX31" fmla="*/ 1019033 w 4417326"/>
                <a:gd name="connsiteY31" fmla="*/ 541361 h 832513"/>
                <a:gd name="connsiteX32" fmla="*/ 1019033 w 4417326"/>
                <a:gd name="connsiteY32" fmla="*/ 586853 h 832513"/>
                <a:gd name="connsiteX33" fmla="*/ 932597 w 4417326"/>
                <a:gd name="connsiteY33" fmla="*/ 586853 h 832513"/>
                <a:gd name="connsiteX34" fmla="*/ 932597 w 4417326"/>
                <a:gd name="connsiteY34" fmla="*/ 586853 h 832513"/>
                <a:gd name="connsiteX35" fmla="*/ 887105 w 4417326"/>
                <a:gd name="connsiteY35" fmla="*/ 586853 h 832513"/>
                <a:gd name="connsiteX36" fmla="*/ 878169 w 4417326"/>
                <a:gd name="connsiteY36" fmla="*/ 638629 h 832513"/>
                <a:gd name="connsiteX37" fmla="*/ 805218 w 4417326"/>
                <a:gd name="connsiteY37" fmla="*/ 650543 h 832513"/>
                <a:gd name="connsiteX38" fmla="*/ 805218 w 4417326"/>
                <a:gd name="connsiteY38" fmla="*/ 667822 h 832513"/>
                <a:gd name="connsiteX39" fmla="*/ 565678 w 4417326"/>
                <a:gd name="connsiteY39" fmla="*/ 667822 h 832513"/>
                <a:gd name="connsiteX40" fmla="*/ 559721 w 4417326"/>
                <a:gd name="connsiteY40" fmla="*/ 712499 h 832513"/>
                <a:gd name="connsiteX41" fmla="*/ 308645 w 4417326"/>
                <a:gd name="connsiteY41" fmla="*/ 714233 h 832513"/>
                <a:gd name="connsiteX42" fmla="*/ 202172 w 4417326"/>
                <a:gd name="connsiteY42" fmla="*/ 713799 h 832513"/>
                <a:gd name="connsiteX43" fmla="*/ 204717 w 4417326"/>
                <a:gd name="connsiteY43" fmla="*/ 782471 h 832513"/>
                <a:gd name="connsiteX44" fmla="*/ 100084 w 4417326"/>
                <a:gd name="connsiteY44" fmla="*/ 782471 h 832513"/>
                <a:gd name="connsiteX45" fmla="*/ 100084 w 4417326"/>
                <a:gd name="connsiteY45" fmla="*/ 832513 h 832513"/>
                <a:gd name="connsiteX46" fmla="*/ 0 w 4417326"/>
                <a:gd name="connsiteY46"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284562 w 4417326"/>
                <a:gd name="connsiteY11" fmla="*/ 213814 h 832513"/>
                <a:gd name="connsiteX12" fmla="*/ 3084394 w 4417326"/>
                <a:gd name="connsiteY12" fmla="*/ 213814 h 832513"/>
                <a:gd name="connsiteX13" fmla="*/ 2911523 w 4417326"/>
                <a:gd name="connsiteY13" fmla="*/ 213814 h 832513"/>
                <a:gd name="connsiteX14" fmla="*/ 2574878 w 4417326"/>
                <a:gd name="connsiteY14" fmla="*/ 213814 h 832513"/>
                <a:gd name="connsiteX15" fmla="*/ 2574878 w 4417326"/>
                <a:gd name="connsiteY15" fmla="*/ 268405 h 832513"/>
                <a:gd name="connsiteX16" fmla="*/ 2361063 w 4417326"/>
                <a:gd name="connsiteY16" fmla="*/ 268405 h 832513"/>
                <a:gd name="connsiteX17" fmla="*/ 2320120 w 4417326"/>
                <a:gd name="connsiteY17" fmla="*/ 268405 h 832513"/>
                <a:gd name="connsiteX18" fmla="*/ 2320120 w 4417326"/>
                <a:gd name="connsiteY18" fmla="*/ 327546 h 832513"/>
                <a:gd name="connsiteX19" fmla="*/ 2265529 w 4417326"/>
                <a:gd name="connsiteY19" fmla="*/ 327546 h 832513"/>
                <a:gd name="connsiteX20" fmla="*/ 2265529 w 4417326"/>
                <a:gd name="connsiteY20" fmla="*/ 368489 h 832513"/>
                <a:gd name="connsiteX21" fmla="*/ 2220036 w 4417326"/>
                <a:gd name="connsiteY21" fmla="*/ 368489 h 832513"/>
                <a:gd name="connsiteX22" fmla="*/ 2220036 w 4417326"/>
                <a:gd name="connsiteY22" fmla="*/ 368489 h 832513"/>
                <a:gd name="connsiteX23" fmla="*/ 1601338 w 4417326"/>
                <a:gd name="connsiteY23" fmla="*/ 368489 h 832513"/>
                <a:gd name="connsiteX24" fmla="*/ 1601338 w 4417326"/>
                <a:gd name="connsiteY24" fmla="*/ 441277 h 832513"/>
                <a:gd name="connsiteX25" fmla="*/ 1487606 w 4417326"/>
                <a:gd name="connsiteY25" fmla="*/ 441277 h 832513"/>
                <a:gd name="connsiteX26" fmla="*/ 1487606 w 4417326"/>
                <a:gd name="connsiteY26" fmla="*/ 486770 h 832513"/>
                <a:gd name="connsiteX27" fmla="*/ 1328383 w 4417326"/>
                <a:gd name="connsiteY27" fmla="*/ 486770 h 832513"/>
                <a:gd name="connsiteX28" fmla="*/ 1328383 w 4417326"/>
                <a:gd name="connsiteY28" fmla="*/ 486770 h 832513"/>
                <a:gd name="connsiteX29" fmla="*/ 1169159 w 4417326"/>
                <a:gd name="connsiteY29" fmla="*/ 486770 h 832513"/>
                <a:gd name="connsiteX30" fmla="*/ 1169159 w 4417326"/>
                <a:gd name="connsiteY30" fmla="*/ 541361 h 832513"/>
                <a:gd name="connsiteX31" fmla="*/ 1019033 w 4417326"/>
                <a:gd name="connsiteY31" fmla="*/ 541361 h 832513"/>
                <a:gd name="connsiteX32" fmla="*/ 1019033 w 4417326"/>
                <a:gd name="connsiteY32" fmla="*/ 586853 h 832513"/>
                <a:gd name="connsiteX33" fmla="*/ 932597 w 4417326"/>
                <a:gd name="connsiteY33" fmla="*/ 586853 h 832513"/>
                <a:gd name="connsiteX34" fmla="*/ 932597 w 4417326"/>
                <a:gd name="connsiteY34" fmla="*/ 586853 h 832513"/>
                <a:gd name="connsiteX35" fmla="*/ 887105 w 4417326"/>
                <a:gd name="connsiteY35" fmla="*/ 586853 h 832513"/>
                <a:gd name="connsiteX36" fmla="*/ 878169 w 4417326"/>
                <a:gd name="connsiteY36" fmla="*/ 638629 h 832513"/>
                <a:gd name="connsiteX37" fmla="*/ 802239 w 4417326"/>
                <a:gd name="connsiteY37" fmla="*/ 632672 h 832513"/>
                <a:gd name="connsiteX38" fmla="*/ 805218 w 4417326"/>
                <a:gd name="connsiteY38" fmla="*/ 667822 h 832513"/>
                <a:gd name="connsiteX39" fmla="*/ 565678 w 4417326"/>
                <a:gd name="connsiteY39" fmla="*/ 667822 h 832513"/>
                <a:gd name="connsiteX40" fmla="*/ 559721 w 4417326"/>
                <a:gd name="connsiteY40" fmla="*/ 712499 h 832513"/>
                <a:gd name="connsiteX41" fmla="*/ 308645 w 4417326"/>
                <a:gd name="connsiteY41" fmla="*/ 714233 h 832513"/>
                <a:gd name="connsiteX42" fmla="*/ 202172 w 4417326"/>
                <a:gd name="connsiteY42" fmla="*/ 713799 h 832513"/>
                <a:gd name="connsiteX43" fmla="*/ 204717 w 4417326"/>
                <a:gd name="connsiteY43" fmla="*/ 782471 h 832513"/>
                <a:gd name="connsiteX44" fmla="*/ 100084 w 4417326"/>
                <a:gd name="connsiteY44" fmla="*/ 782471 h 832513"/>
                <a:gd name="connsiteX45" fmla="*/ 100084 w 4417326"/>
                <a:gd name="connsiteY45" fmla="*/ 832513 h 832513"/>
                <a:gd name="connsiteX46" fmla="*/ 0 w 4417326"/>
                <a:gd name="connsiteY46"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284562 w 4417326"/>
                <a:gd name="connsiteY11" fmla="*/ 213814 h 832513"/>
                <a:gd name="connsiteX12" fmla="*/ 3084394 w 4417326"/>
                <a:gd name="connsiteY12" fmla="*/ 213814 h 832513"/>
                <a:gd name="connsiteX13" fmla="*/ 2911523 w 4417326"/>
                <a:gd name="connsiteY13" fmla="*/ 213814 h 832513"/>
                <a:gd name="connsiteX14" fmla="*/ 2574878 w 4417326"/>
                <a:gd name="connsiteY14" fmla="*/ 213814 h 832513"/>
                <a:gd name="connsiteX15" fmla="*/ 2574878 w 4417326"/>
                <a:gd name="connsiteY15" fmla="*/ 268405 h 832513"/>
                <a:gd name="connsiteX16" fmla="*/ 2361063 w 4417326"/>
                <a:gd name="connsiteY16" fmla="*/ 268405 h 832513"/>
                <a:gd name="connsiteX17" fmla="*/ 2320120 w 4417326"/>
                <a:gd name="connsiteY17" fmla="*/ 268405 h 832513"/>
                <a:gd name="connsiteX18" fmla="*/ 2320120 w 4417326"/>
                <a:gd name="connsiteY18" fmla="*/ 327546 h 832513"/>
                <a:gd name="connsiteX19" fmla="*/ 2265529 w 4417326"/>
                <a:gd name="connsiteY19" fmla="*/ 327546 h 832513"/>
                <a:gd name="connsiteX20" fmla="*/ 2265529 w 4417326"/>
                <a:gd name="connsiteY20" fmla="*/ 368489 h 832513"/>
                <a:gd name="connsiteX21" fmla="*/ 2220036 w 4417326"/>
                <a:gd name="connsiteY21" fmla="*/ 368489 h 832513"/>
                <a:gd name="connsiteX22" fmla="*/ 2220036 w 4417326"/>
                <a:gd name="connsiteY22" fmla="*/ 368489 h 832513"/>
                <a:gd name="connsiteX23" fmla="*/ 1601338 w 4417326"/>
                <a:gd name="connsiteY23" fmla="*/ 368489 h 832513"/>
                <a:gd name="connsiteX24" fmla="*/ 1601338 w 4417326"/>
                <a:gd name="connsiteY24" fmla="*/ 441277 h 832513"/>
                <a:gd name="connsiteX25" fmla="*/ 1487606 w 4417326"/>
                <a:gd name="connsiteY25" fmla="*/ 441277 h 832513"/>
                <a:gd name="connsiteX26" fmla="*/ 1487606 w 4417326"/>
                <a:gd name="connsiteY26" fmla="*/ 486770 h 832513"/>
                <a:gd name="connsiteX27" fmla="*/ 1328383 w 4417326"/>
                <a:gd name="connsiteY27" fmla="*/ 486770 h 832513"/>
                <a:gd name="connsiteX28" fmla="*/ 1328383 w 4417326"/>
                <a:gd name="connsiteY28" fmla="*/ 486770 h 832513"/>
                <a:gd name="connsiteX29" fmla="*/ 1169159 w 4417326"/>
                <a:gd name="connsiteY29" fmla="*/ 486770 h 832513"/>
                <a:gd name="connsiteX30" fmla="*/ 1169159 w 4417326"/>
                <a:gd name="connsiteY30" fmla="*/ 541361 h 832513"/>
                <a:gd name="connsiteX31" fmla="*/ 1019033 w 4417326"/>
                <a:gd name="connsiteY31" fmla="*/ 541361 h 832513"/>
                <a:gd name="connsiteX32" fmla="*/ 1019033 w 4417326"/>
                <a:gd name="connsiteY32" fmla="*/ 586853 h 832513"/>
                <a:gd name="connsiteX33" fmla="*/ 932597 w 4417326"/>
                <a:gd name="connsiteY33" fmla="*/ 586853 h 832513"/>
                <a:gd name="connsiteX34" fmla="*/ 932597 w 4417326"/>
                <a:gd name="connsiteY34" fmla="*/ 586853 h 832513"/>
                <a:gd name="connsiteX35" fmla="*/ 887105 w 4417326"/>
                <a:gd name="connsiteY35" fmla="*/ 586853 h 832513"/>
                <a:gd name="connsiteX36" fmla="*/ 878169 w 4417326"/>
                <a:gd name="connsiteY36" fmla="*/ 629694 h 832513"/>
                <a:gd name="connsiteX37" fmla="*/ 802239 w 4417326"/>
                <a:gd name="connsiteY37" fmla="*/ 632672 h 832513"/>
                <a:gd name="connsiteX38" fmla="*/ 805218 w 4417326"/>
                <a:gd name="connsiteY38" fmla="*/ 667822 h 832513"/>
                <a:gd name="connsiteX39" fmla="*/ 565678 w 4417326"/>
                <a:gd name="connsiteY39" fmla="*/ 667822 h 832513"/>
                <a:gd name="connsiteX40" fmla="*/ 559721 w 4417326"/>
                <a:gd name="connsiteY40" fmla="*/ 712499 h 832513"/>
                <a:gd name="connsiteX41" fmla="*/ 308645 w 4417326"/>
                <a:gd name="connsiteY41" fmla="*/ 714233 h 832513"/>
                <a:gd name="connsiteX42" fmla="*/ 202172 w 4417326"/>
                <a:gd name="connsiteY42" fmla="*/ 713799 h 832513"/>
                <a:gd name="connsiteX43" fmla="*/ 204717 w 4417326"/>
                <a:gd name="connsiteY43" fmla="*/ 782471 h 832513"/>
                <a:gd name="connsiteX44" fmla="*/ 100084 w 4417326"/>
                <a:gd name="connsiteY44" fmla="*/ 782471 h 832513"/>
                <a:gd name="connsiteX45" fmla="*/ 100084 w 4417326"/>
                <a:gd name="connsiteY45" fmla="*/ 832513 h 832513"/>
                <a:gd name="connsiteX46" fmla="*/ 0 w 4417326"/>
                <a:gd name="connsiteY46"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284562 w 4417326"/>
                <a:gd name="connsiteY11" fmla="*/ 213814 h 832513"/>
                <a:gd name="connsiteX12" fmla="*/ 3084394 w 4417326"/>
                <a:gd name="connsiteY12" fmla="*/ 213814 h 832513"/>
                <a:gd name="connsiteX13" fmla="*/ 2911523 w 4417326"/>
                <a:gd name="connsiteY13" fmla="*/ 213814 h 832513"/>
                <a:gd name="connsiteX14" fmla="*/ 2574878 w 4417326"/>
                <a:gd name="connsiteY14" fmla="*/ 213814 h 832513"/>
                <a:gd name="connsiteX15" fmla="*/ 2574878 w 4417326"/>
                <a:gd name="connsiteY15" fmla="*/ 268405 h 832513"/>
                <a:gd name="connsiteX16" fmla="*/ 2361063 w 4417326"/>
                <a:gd name="connsiteY16" fmla="*/ 268405 h 832513"/>
                <a:gd name="connsiteX17" fmla="*/ 2320120 w 4417326"/>
                <a:gd name="connsiteY17" fmla="*/ 268405 h 832513"/>
                <a:gd name="connsiteX18" fmla="*/ 2320120 w 4417326"/>
                <a:gd name="connsiteY18" fmla="*/ 327546 h 832513"/>
                <a:gd name="connsiteX19" fmla="*/ 2265529 w 4417326"/>
                <a:gd name="connsiteY19" fmla="*/ 327546 h 832513"/>
                <a:gd name="connsiteX20" fmla="*/ 2265529 w 4417326"/>
                <a:gd name="connsiteY20" fmla="*/ 368489 h 832513"/>
                <a:gd name="connsiteX21" fmla="*/ 2220036 w 4417326"/>
                <a:gd name="connsiteY21" fmla="*/ 368489 h 832513"/>
                <a:gd name="connsiteX22" fmla="*/ 2220036 w 4417326"/>
                <a:gd name="connsiteY22" fmla="*/ 368489 h 832513"/>
                <a:gd name="connsiteX23" fmla="*/ 1601338 w 4417326"/>
                <a:gd name="connsiteY23" fmla="*/ 368489 h 832513"/>
                <a:gd name="connsiteX24" fmla="*/ 1601338 w 4417326"/>
                <a:gd name="connsiteY24" fmla="*/ 441277 h 832513"/>
                <a:gd name="connsiteX25" fmla="*/ 1487606 w 4417326"/>
                <a:gd name="connsiteY25" fmla="*/ 441277 h 832513"/>
                <a:gd name="connsiteX26" fmla="*/ 1487606 w 4417326"/>
                <a:gd name="connsiteY26" fmla="*/ 486770 h 832513"/>
                <a:gd name="connsiteX27" fmla="*/ 1328383 w 4417326"/>
                <a:gd name="connsiteY27" fmla="*/ 486770 h 832513"/>
                <a:gd name="connsiteX28" fmla="*/ 1328383 w 4417326"/>
                <a:gd name="connsiteY28" fmla="*/ 486770 h 832513"/>
                <a:gd name="connsiteX29" fmla="*/ 1169159 w 4417326"/>
                <a:gd name="connsiteY29" fmla="*/ 486770 h 832513"/>
                <a:gd name="connsiteX30" fmla="*/ 1169159 w 4417326"/>
                <a:gd name="connsiteY30" fmla="*/ 541361 h 832513"/>
                <a:gd name="connsiteX31" fmla="*/ 1019033 w 4417326"/>
                <a:gd name="connsiteY31" fmla="*/ 541361 h 832513"/>
                <a:gd name="connsiteX32" fmla="*/ 1019033 w 4417326"/>
                <a:gd name="connsiteY32" fmla="*/ 586853 h 832513"/>
                <a:gd name="connsiteX33" fmla="*/ 932597 w 4417326"/>
                <a:gd name="connsiteY33" fmla="*/ 586853 h 832513"/>
                <a:gd name="connsiteX34" fmla="*/ 932597 w 4417326"/>
                <a:gd name="connsiteY34" fmla="*/ 586853 h 832513"/>
                <a:gd name="connsiteX35" fmla="*/ 887105 w 4417326"/>
                <a:gd name="connsiteY35" fmla="*/ 586853 h 832513"/>
                <a:gd name="connsiteX36" fmla="*/ 878169 w 4417326"/>
                <a:gd name="connsiteY36" fmla="*/ 629694 h 832513"/>
                <a:gd name="connsiteX37" fmla="*/ 802239 w 4417326"/>
                <a:gd name="connsiteY37" fmla="*/ 632672 h 832513"/>
                <a:gd name="connsiteX38" fmla="*/ 796282 w 4417326"/>
                <a:gd name="connsiteY38" fmla="*/ 664844 h 832513"/>
                <a:gd name="connsiteX39" fmla="*/ 565678 w 4417326"/>
                <a:gd name="connsiteY39" fmla="*/ 667822 h 832513"/>
                <a:gd name="connsiteX40" fmla="*/ 559721 w 4417326"/>
                <a:gd name="connsiteY40" fmla="*/ 712499 h 832513"/>
                <a:gd name="connsiteX41" fmla="*/ 308645 w 4417326"/>
                <a:gd name="connsiteY41" fmla="*/ 714233 h 832513"/>
                <a:gd name="connsiteX42" fmla="*/ 202172 w 4417326"/>
                <a:gd name="connsiteY42" fmla="*/ 713799 h 832513"/>
                <a:gd name="connsiteX43" fmla="*/ 204717 w 4417326"/>
                <a:gd name="connsiteY43" fmla="*/ 782471 h 832513"/>
                <a:gd name="connsiteX44" fmla="*/ 100084 w 4417326"/>
                <a:gd name="connsiteY44" fmla="*/ 782471 h 832513"/>
                <a:gd name="connsiteX45" fmla="*/ 100084 w 4417326"/>
                <a:gd name="connsiteY45" fmla="*/ 832513 h 832513"/>
                <a:gd name="connsiteX46" fmla="*/ 0 w 4417326"/>
                <a:gd name="connsiteY46"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284562 w 4417326"/>
                <a:gd name="connsiteY11" fmla="*/ 213814 h 832513"/>
                <a:gd name="connsiteX12" fmla="*/ 3084394 w 4417326"/>
                <a:gd name="connsiteY12" fmla="*/ 213814 h 832513"/>
                <a:gd name="connsiteX13" fmla="*/ 2911523 w 4417326"/>
                <a:gd name="connsiteY13" fmla="*/ 213814 h 832513"/>
                <a:gd name="connsiteX14" fmla="*/ 2574878 w 4417326"/>
                <a:gd name="connsiteY14" fmla="*/ 213814 h 832513"/>
                <a:gd name="connsiteX15" fmla="*/ 2574878 w 4417326"/>
                <a:gd name="connsiteY15" fmla="*/ 268405 h 832513"/>
                <a:gd name="connsiteX16" fmla="*/ 2361063 w 4417326"/>
                <a:gd name="connsiteY16" fmla="*/ 268405 h 832513"/>
                <a:gd name="connsiteX17" fmla="*/ 2320120 w 4417326"/>
                <a:gd name="connsiteY17" fmla="*/ 268405 h 832513"/>
                <a:gd name="connsiteX18" fmla="*/ 2320120 w 4417326"/>
                <a:gd name="connsiteY18" fmla="*/ 327546 h 832513"/>
                <a:gd name="connsiteX19" fmla="*/ 2265529 w 4417326"/>
                <a:gd name="connsiteY19" fmla="*/ 327546 h 832513"/>
                <a:gd name="connsiteX20" fmla="*/ 2265529 w 4417326"/>
                <a:gd name="connsiteY20" fmla="*/ 368489 h 832513"/>
                <a:gd name="connsiteX21" fmla="*/ 2220036 w 4417326"/>
                <a:gd name="connsiteY21" fmla="*/ 368489 h 832513"/>
                <a:gd name="connsiteX22" fmla="*/ 2220036 w 4417326"/>
                <a:gd name="connsiteY22" fmla="*/ 368489 h 832513"/>
                <a:gd name="connsiteX23" fmla="*/ 1601338 w 4417326"/>
                <a:gd name="connsiteY23" fmla="*/ 368489 h 832513"/>
                <a:gd name="connsiteX24" fmla="*/ 1601338 w 4417326"/>
                <a:gd name="connsiteY24" fmla="*/ 441277 h 832513"/>
                <a:gd name="connsiteX25" fmla="*/ 1487606 w 4417326"/>
                <a:gd name="connsiteY25" fmla="*/ 441277 h 832513"/>
                <a:gd name="connsiteX26" fmla="*/ 1487606 w 4417326"/>
                <a:gd name="connsiteY26" fmla="*/ 486770 h 832513"/>
                <a:gd name="connsiteX27" fmla="*/ 1328383 w 4417326"/>
                <a:gd name="connsiteY27" fmla="*/ 486770 h 832513"/>
                <a:gd name="connsiteX28" fmla="*/ 1328383 w 4417326"/>
                <a:gd name="connsiteY28" fmla="*/ 486770 h 832513"/>
                <a:gd name="connsiteX29" fmla="*/ 1169159 w 4417326"/>
                <a:gd name="connsiteY29" fmla="*/ 486770 h 832513"/>
                <a:gd name="connsiteX30" fmla="*/ 1169159 w 4417326"/>
                <a:gd name="connsiteY30" fmla="*/ 541361 h 832513"/>
                <a:gd name="connsiteX31" fmla="*/ 1019033 w 4417326"/>
                <a:gd name="connsiteY31" fmla="*/ 541361 h 832513"/>
                <a:gd name="connsiteX32" fmla="*/ 1019033 w 4417326"/>
                <a:gd name="connsiteY32" fmla="*/ 586853 h 832513"/>
                <a:gd name="connsiteX33" fmla="*/ 932597 w 4417326"/>
                <a:gd name="connsiteY33" fmla="*/ 586853 h 832513"/>
                <a:gd name="connsiteX34" fmla="*/ 932597 w 4417326"/>
                <a:gd name="connsiteY34" fmla="*/ 586853 h 832513"/>
                <a:gd name="connsiteX35" fmla="*/ 887105 w 4417326"/>
                <a:gd name="connsiteY35" fmla="*/ 586853 h 832513"/>
                <a:gd name="connsiteX36" fmla="*/ 878169 w 4417326"/>
                <a:gd name="connsiteY36" fmla="*/ 629694 h 832513"/>
                <a:gd name="connsiteX37" fmla="*/ 802239 w 4417326"/>
                <a:gd name="connsiteY37" fmla="*/ 632672 h 832513"/>
                <a:gd name="connsiteX38" fmla="*/ 808196 w 4417326"/>
                <a:gd name="connsiteY38" fmla="*/ 670801 h 832513"/>
                <a:gd name="connsiteX39" fmla="*/ 565678 w 4417326"/>
                <a:gd name="connsiteY39" fmla="*/ 667822 h 832513"/>
                <a:gd name="connsiteX40" fmla="*/ 559721 w 4417326"/>
                <a:gd name="connsiteY40" fmla="*/ 712499 h 832513"/>
                <a:gd name="connsiteX41" fmla="*/ 308645 w 4417326"/>
                <a:gd name="connsiteY41" fmla="*/ 714233 h 832513"/>
                <a:gd name="connsiteX42" fmla="*/ 202172 w 4417326"/>
                <a:gd name="connsiteY42" fmla="*/ 713799 h 832513"/>
                <a:gd name="connsiteX43" fmla="*/ 204717 w 4417326"/>
                <a:gd name="connsiteY43" fmla="*/ 782471 h 832513"/>
                <a:gd name="connsiteX44" fmla="*/ 100084 w 4417326"/>
                <a:gd name="connsiteY44" fmla="*/ 782471 h 832513"/>
                <a:gd name="connsiteX45" fmla="*/ 100084 w 4417326"/>
                <a:gd name="connsiteY45" fmla="*/ 832513 h 832513"/>
                <a:gd name="connsiteX46" fmla="*/ 0 w 4417326"/>
                <a:gd name="connsiteY46"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284562 w 4417326"/>
                <a:gd name="connsiteY11" fmla="*/ 213814 h 832513"/>
                <a:gd name="connsiteX12" fmla="*/ 3084394 w 4417326"/>
                <a:gd name="connsiteY12" fmla="*/ 213814 h 832513"/>
                <a:gd name="connsiteX13" fmla="*/ 2911523 w 4417326"/>
                <a:gd name="connsiteY13" fmla="*/ 213814 h 832513"/>
                <a:gd name="connsiteX14" fmla="*/ 2574878 w 4417326"/>
                <a:gd name="connsiteY14" fmla="*/ 213814 h 832513"/>
                <a:gd name="connsiteX15" fmla="*/ 2574878 w 4417326"/>
                <a:gd name="connsiteY15" fmla="*/ 268405 h 832513"/>
                <a:gd name="connsiteX16" fmla="*/ 2361063 w 4417326"/>
                <a:gd name="connsiteY16" fmla="*/ 268405 h 832513"/>
                <a:gd name="connsiteX17" fmla="*/ 2320120 w 4417326"/>
                <a:gd name="connsiteY17" fmla="*/ 268405 h 832513"/>
                <a:gd name="connsiteX18" fmla="*/ 2320120 w 4417326"/>
                <a:gd name="connsiteY18" fmla="*/ 327546 h 832513"/>
                <a:gd name="connsiteX19" fmla="*/ 2265529 w 4417326"/>
                <a:gd name="connsiteY19" fmla="*/ 327546 h 832513"/>
                <a:gd name="connsiteX20" fmla="*/ 2265529 w 4417326"/>
                <a:gd name="connsiteY20" fmla="*/ 368489 h 832513"/>
                <a:gd name="connsiteX21" fmla="*/ 2220036 w 4417326"/>
                <a:gd name="connsiteY21" fmla="*/ 368489 h 832513"/>
                <a:gd name="connsiteX22" fmla="*/ 2220036 w 4417326"/>
                <a:gd name="connsiteY22" fmla="*/ 368489 h 832513"/>
                <a:gd name="connsiteX23" fmla="*/ 1601338 w 4417326"/>
                <a:gd name="connsiteY23" fmla="*/ 368489 h 832513"/>
                <a:gd name="connsiteX24" fmla="*/ 1601338 w 4417326"/>
                <a:gd name="connsiteY24" fmla="*/ 441277 h 832513"/>
                <a:gd name="connsiteX25" fmla="*/ 1487606 w 4417326"/>
                <a:gd name="connsiteY25" fmla="*/ 441277 h 832513"/>
                <a:gd name="connsiteX26" fmla="*/ 1487606 w 4417326"/>
                <a:gd name="connsiteY26" fmla="*/ 486770 h 832513"/>
                <a:gd name="connsiteX27" fmla="*/ 1328383 w 4417326"/>
                <a:gd name="connsiteY27" fmla="*/ 486770 h 832513"/>
                <a:gd name="connsiteX28" fmla="*/ 1328383 w 4417326"/>
                <a:gd name="connsiteY28" fmla="*/ 486770 h 832513"/>
                <a:gd name="connsiteX29" fmla="*/ 1169159 w 4417326"/>
                <a:gd name="connsiteY29" fmla="*/ 486770 h 832513"/>
                <a:gd name="connsiteX30" fmla="*/ 1169159 w 4417326"/>
                <a:gd name="connsiteY30" fmla="*/ 541361 h 832513"/>
                <a:gd name="connsiteX31" fmla="*/ 1019033 w 4417326"/>
                <a:gd name="connsiteY31" fmla="*/ 541361 h 832513"/>
                <a:gd name="connsiteX32" fmla="*/ 1019033 w 4417326"/>
                <a:gd name="connsiteY32" fmla="*/ 586853 h 832513"/>
                <a:gd name="connsiteX33" fmla="*/ 932597 w 4417326"/>
                <a:gd name="connsiteY33" fmla="*/ 586853 h 832513"/>
                <a:gd name="connsiteX34" fmla="*/ 932597 w 4417326"/>
                <a:gd name="connsiteY34" fmla="*/ 586853 h 832513"/>
                <a:gd name="connsiteX35" fmla="*/ 887105 w 4417326"/>
                <a:gd name="connsiteY35" fmla="*/ 586853 h 832513"/>
                <a:gd name="connsiteX36" fmla="*/ 878169 w 4417326"/>
                <a:gd name="connsiteY36" fmla="*/ 629694 h 832513"/>
                <a:gd name="connsiteX37" fmla="*/ 802239 w 4417326"/>
                <a:gd name="connsiteY37" fmla="*/ 632672 h 832513"/>
                <a:gd name="connsiteX38" fmla="*/ 799261 w 4417326"/>
                <a:gd name="connsiteY38" fmla="*/ 667823 h 832513"/>
                <a:gd name="connsiteX39" fmla="*/ 565678 w 4417326"/>
                <a:gd name="connsiteY39" fmla="*/ 667822 h 832513"/>
                <a:gd name="connsiteX40" fmla="*/ 559721 w 4417326"/>
                <a:gd name="connsiteY40" fmla="*/ 712499 h 832513"/>
                <a:gd name="connsiteX41" fmla="*/ 308645 w 4417326"/>
                <a:gd name="connsiteY41" fmla="*/ 714233 h 832513"/>
                <a:gd name="connsiteX42" fmla="*/ 202172 w 4417326"/>
                <a:gd name="connsiteY42" fmla="*/ 713799 h 832513"/>
                <a:gd name="connsiteX43" fmla="*/ 204717 w 4417326"/>
                <a:gd name="connsiteY43" fmla="*/ 782471 h 832513"/>
                <a:gd name="connsiteX44" fmla="*/ 100084 w 4417326"/>
                <a:gd name="connsiteY44" fmla="*/ 782471 h 832513"/>
                <a:gd name="connsiteX45" fmla="*/ 100084 w 4417326"/>
                <a:gd name="connsiteY45" fmla="*/ 832513 h 832513"/>
                <a:gd name="connsiteX46" fmla="*/ 0 w 4417326"/>
                <a:gd name="connsiteY46"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284562 w 4417326"/>
                <a:gd name="connsiteY11" fmla="*/ 213814 h 832513"/>
                <a:gd name="connsiteX12" fmla="*/ 3174754 w 4417326"/>
                <a:gd name="connsiteY12" fmla="*/ 212360 h 832513"/>
                <a:gd name="connsiteX13" fmla="*/ 3084394 w 4417326"/>
                <a:gd name="connsiteY13" fmla="*/ 213814 h 832513"/>
                <a:gd name="connsiteX14" fmla="*/ 2911523 w 4417326"/>
                <a:gd name="connsiteY14" fmla="*/ 213814 h 832513"/>
                <a:gd name="connsiteX15" fmla="*/ 2574878 w 4417326"/>
                <a:gd name="connsiteY15" fmla="*/ 213814 h 832513"/>
                <a:gd name="connsiteX16" fmla="*/ 2574878 w 4417326"/>
                <a:gd name="connsiteY16" fmla="*/ 268405 h 832513"/>
                <a:gd name="connsiteX17" fmla="*/ 2361063 w 4417326"/>
                <a:gd name="connsiteY17" fmla="*/ 268405 h 832513"/>
                <a:gd name="connsiteX18" fmla="*/ 2320120 w 4417326"/>
                <a:gd name="connsiteY18" fmla="*/ 268405 h 832513"/>
                <a:gd name="connsiteX19" fmla="*/ 2320120 w 4417326"/>
                <a:gd name="connsiteY19" fmla="*/ 327546 h 832513"/>
                <a:gd name="connsiteX20" fmla="*/ 2265529 w 4417326"/>
                <a:gd name="connsiteY20" fmla="*/ 327546 h 832513"/>
                <a:gd name="connsiteX21" fmla="*/ 2265529 w 4417326"/>
                <a:gd name="connsiteY21" fmla="*/ 368489 h 832513"/>
                <a:gd name="connsiteX22" fmla="*/ 2220036 w 4417326"/>
                <a:gd name="connsiteY22" fmla="*/ 368489 h 832513"/>
                <a:gd name="connsiteX23" fmla="*/ 2220036 w 4417326"/>
                <a:gd name="connsiteY23" fmla="*/ 368489 h 832513"/>
                <a:gd name="connsiteX24" fmla="*/ 1601338 w 4417326"/>
                <a:gd name="connsiteY24" fmla="*/ 368489 h 832513"/>
                <a:gd name="connsiteX25" fmla="*/ 1601338 w 4417326"/>
                <a:gd name="connsiteY25" fmla="*/ 441277 h 832513"/>
                <a:gd name="connsiteX26" fmla="*/ 1487606 w 4417326"/>
                <a:gd name="connsiteY26" fmla="*/ 441277 h 832513"/>
                <a:gd name="connsiteX27" fmla="*/ 1487606 w 4417326"/>
                <a:gd name="connsiteY27" fmla="*/ 486770 h 832513"/>
                <a:gd name="connsiteX28" fmla="*/ 1328383 w 4417326"/>
                <a:gd name="connsiteY28" fmla="*/ 486770 h 832513"/>
                <a:gd name="connsiteX29" fmla="*/ 1328383 w 4417326"/>
                <a:gd name="connsiteY29" fmla="*/ 486770 h 832513"/>
                <a:gd name="connsiteX30" fmla="*/ 1169159 w 4417326"/>
                <a:gd name="connsiteY30" fmla="*/ 486770 h 832513"/>
                <a:gd name="connsiteX31" fmla="*/ 1169159 w 4417326"/>
                <a:gd name="connsiteY31" fmla="*/ 541361 h 832513"/>
                <a:gd name="connsiteX32" fmla="*/ 1019033 w 4417326"/>
                <a:gd name="connsiteY32" fmla="*/ 541361 h 832513"/>
                <a:gd name="connsiteX33" fmla="*/ 1019033 w 4417326"/>
                <a:gd name="connsiteY33" fmla="*/ 586853 h 832513"/>
                <a:gd name="connsiteX34" fmla="*/ 932597 w 4417326"/>
                <a:gd name="connsiteY34" fmla="*/ 586853 h 832513"/>
                <a:gd name="connsiteX35" fmla="*/ 932597 w 4417326"/>
                <a:gd name="connsiteY35" fmla="*/ 586853 h 832513"/>
                <a:gd name="connsiteX36" fmla="*/ 887105 w 4417326"/>
                <a:gd name="connsiteY36" fmla="*/ 586853 h 832513"/>
                <a:gd name="connsiteX37" fmla="*/ 878169 w 4417326"/>
                <a:gd name="connsiteY37" fmla="*/ 629694 h 832513"/>
                <a:gd name="connsiteX38" fmla="*/ 802239 w 4417326"/>
                <a:gd name="connsiteY38" fmla="*/ 632672 h 832513"/>
                <a:gd name="connsiteX39" fmla="*/ 799261 w 4417326"/>
                <a:gd name="connsiteY39" fmla="*/ 667823 h 832513"/>
                <a:gd name="connsiteX40" fmla="*/ 565678 w 4417326"/>
                <a:gd name="connsiteY40" fmla="*/ 667822 h 832513"/>
                <a:gd name="connsiteX41" fmla="*/ 559721 w 4417326"/>
                <a:gd name="connsiteY41" fmla="*/ 712499 h 832513"/>
                <a:gd name="connsiteX42" fmla="*/ 308645 w 4417326"/>
                <a:gd name="connsiteY42" fmla="*/ 714233 h 832513"/>
                <a:gd name="connsiteX43" fmla="*/ 202172 w 4417326"/>
                <a:gd name="connsiteY43" fmla="*/ 713799 h 832513"/>
                <a:gd name="connsiteX44" fmla="*/ 204717 w 4417326"/>
                <a:gd name="connsiteY44" fmla="*/ 782471 h 832513"/>
                <a:gd name="connsiteX45" fmla="*/ 100084 w 4417326"/>
                <a:gd name="connsiteY45" fmla="*/ 782471 h 832513"/>
                <a:gd name="connsiteX46" fmla="*/ 100084 w 4417326"/>
                <a:gd name="connsiteY46" fmla="*/ 832513 h 832513"/>
                <a:gd name="connsiteX47" fmla="*/ 0 w 4417326"/>
                <a:gd name="connsiteY47"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284562 w 4417326"/>
                <a:gd name="connsiteY11" fmla="*/ 213814 h 832513"/>
                <a:gd name="connsiteX12" fmla="*/ 3174754 w 4417326"/>
                <a:gd name="connsiteY12" fmla="*/ 212360 h 832513"/>
                <a:gd name="connsiteX13" fmla="*/ 3174754 w 4417326"/>
                <a:gd name="connsiteY13" fmla="*/ 208550 h 832513"/>
                <a:gd name="connsiteX14" fmla="*/ 3084394 w 4417326"/>
                <a:gd name="connsiteY14" fmla="*/ 213814 h 832513"/>
                <a:gd name="connsiteX15" fmla="*/ 2911523 w 4417326"/>
                <a:gd name="connsiteY15" fmla="*/ 213814 h 832513"/>
                <a:gd name="connsiteX16" fmla="*/ 2574878 w 4417326"/>
                <a:gd name="connsiteY16" fmla="*/ 213814 h 832513"/>
                <a:gd name="connsiteX17" fmla="*/ 2574878 w 4417326"/>
                <a:gd name="connsiteY17" fmla="*/ 268405 h 832513"/>
                <a:gd name="connsiteX18" fmla="*/ 2361063 w 4417326"/>
                <a:gd name="connsiteY18" fmla="*/ 268405 h 832513"/>
                <a:gd name="connsiteX19" fmla="*/ 2320120 w 4417326"/>
                <a:gd name="connsiteY19" fmla="*/ 268405 h 832513"/>
                <a:gd name="connsiteX20" fmla="*/ 2320120 w 4417326"/>
                <a:gd name="connsiteY20" fmla="*/ 327546 h 832513"/>
                <a:gd name="connsiteX21" fmla="*/ 2265529 w 4417326"/>
                <a:gd name="connsiteY21" fmla="*/ 327546 h 832513"/>
                <a:gd name="connsiteX22" fmla="*/ 2265529 w 4417326"/>
                <a:gd name="connsiteY22" fmla="*/ 368489 h 832513"/>
                <a:gd name="connsiteX23" fmla="*/ 2220036 w 4417326"/>
                <a:gd name="connsiteY23" fmla="*/ 368489 h 832513"/>
                <a:gd name="connsiteX24" fmla="*/ 2220036 w 4417326"/>
                <a:gd name="connsiteY24" fmla="*/ 368489 h 832513"/>
                <a:gd name="connsiteX25" fmla="*/ 1601338 w 4417326"/>
                <a:gd name="connsiteY25" fmla="*/ 368489 h 832513"/>
                <a:gd name="connsiteX26" fmla="*/ 1601338 w 4417326"/>
                <a:gd name="connsiteY26" fmla="*/ 441277 h 832513"/>
                <a:gd name="connsiteX27" fmla="*/ 1487606 w 4417326"/>
                <a:gd name="connsiteY27" fmla="*/ 441277 h 832513"/>
                <a:gd name="connsiteX28" fmla="*/ 1487606 w 4417326"/>
                <a:gd name="connsiteY28" fmla="*/ 486770 h 832513"/>
                <a:gd name="connsiteX29" fmla="*/ 1328383 w 4417326"/>
                <a:gd name="connsiteY29" fmla="*/ 486770 h 832513"/>
                <a:gd name="connsiteX30" fmla="*/ 1328383 w 4417326"/>
                <a:gd name="connsiteY30" fmla="*/ 486770 h 832513"/>
                <a:gd name="connsiteX31" fmla="*/ 1169159 w 4417326"/>
                <a:gd name="connsiteY31" fmla="*/ 486770 h 832513"/>
                <a:gd name="connsiteX32" fmla="*/ 1169159 w 4417326"/>
                <a:gd name="connsiteY32" fmla="*/ 541361 h 832513"/>
                <a:gd name="connsiteX33" fmla="*/ 1019033 w 4417326"/>
                <a:gd name="connsiteY33" fmla="*/ 541361 h 832513"/>
                <a:gd name="connsiteX34" fmla="*/ 1019033 w 4417326"/>
                <a:gd name="connsiteY34" fmla="*/ 586853 h 832513"/>
                <a:gd name="connsiteX35" fmla="*/ 932597 w 4417326"/>
                <a:gd name="connsiteY35" fmla="*/ 586853 h 832513"/>
                <a:gd name="connsiteX36" fmla="*/ 932597 w 4417326"/>
                <a:gd name="connsiteY36" fmla="*/ 586853 h 832513"/>
                <a:gd name="connsiteX37" fmla="*/ 887105 w 4417326"/>
                <a:gd name="connsiteY37" fmla="*/ 586853 h 832513"/>
                <a:gd name="connsiteX38" fmla="*/ 878169 w 4417326"/>
                <a:gd name="connsiteY38" fmla="*/ 629694 h 832513"/>
                <a:gd name="connsiteX39" fmla="*/ 802239 w 4417326"/>
                <a:gd name="connsiteY39" fmla="*/ 632672 h 832513"/>
                <a:gd name="connsiteX40" fmla="*/ 799261 w 4417326"/>
                <a:gd name="connsiteY40" fmla="*/ 667823 h 832513"/>
                <a:gd name="connsiteX41" fmla="*/ 565678 w 4417326"/>
                <a:gd name="connsiteY41" fmla="*/ 667822 h 832513"/>
                <a:gd name="connsiteX42" fmla="*/ 559721 w 4417326"/>
                <a:gd name="connsiteY42" fmla="*/ 712499 h 832513"/>
                <a:gd name="connsiteX43" fmla="*/ 308645 w 4417326"/>
                <a:gd name="connsiteY43" fmla="*/ 714233 h 832513"/>
                <a:gd name="connsiteX44" fmla="*/ 202172 w 4417326"/>
                <a:gd name="connsiteY44" fmla="*/ 713799 h 832513"/>
                <a:gd name="connsiteX45" fmla="*/ 204717 w 4417326"/>
                <a:gd name="connsiteY45" fmla="*/ 782471 h 832513"/>
                <a:gd name="connsiteX46" fmla="*/ 100084 w 4417326"/>
                <a:gd name="connsiteY46" fmla="*/ 782471 h 832513"/>
                <a:gd name="connsiteX47" fmla="*/ 100084 w 4417326"/>
                <a:gd name="connsiteY47" fmla="*/ 832513 h 832513"/>
                <a:gd name="connsiteX48" fmla="*/ 0 w 4417326"/>
                <a:gd name="connsiteY48"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284562 w 4417326"/>
                <a:gd name="connsiteY11" fmla="*/ 213814 h 832513"/>
                <a:gd name="connsiteX12" fmla="*/ 3174754 w 4417326"/>
                <a:gd name="connsiteY12" fmla="*/ 212360 h 832513"/>
                <a:gd name="connsiteX13" fmla="*/ 3159514 w 4417326"/>
                <a:gd name="connsiteY13" fmla="*/ 193310 h 832513"/>
                <a:gd name="connsiteX14" fmla="*/ 3084394 w 4417326"/>
                <a:gd name="connsiteY14" fmla="*/ 213814 h 832513"/>
                <a:gd name="connsiteX15" fmla="*/ 2911523 w 4417326"/>
                <a:gd name="connsiteY15" fmla="*/ 213814 h 832513"/>
                <a:gd name="connsiteX16" fmla="*/ 2574878 w 4417326"/>
                <a:gd name="connsiteY16" fmla="*/ 213814 h 832513"/>
                <a:gd name="connsiteX17" fmla="*/ 2574878 w 4417326"/>
                <a:gd name="connsiteY17" fmla="*/ 268405 h 832513"/>
                <a:gd name="connsiteX18" fmla="*/ 2361063 w 4417326"/>
                <a:gd name="connsiteY18" fmla="*/ 268405 h 832513"/>
                <a:gd name="connsiteX19" fmla="*/ 2320120 w 4417326"/>
                <a:gd name="connsiteY19" fmla="*/ 268405 h 832513"/>
                <a:gd name="connsiteX20" fmla="*/ 2320120 w 4417326"/>
                <a:gd name="connsiteY20" fmla="*/ 327546 h 832513"/>
                <a:gd name="connsiteX21" fmla="*/ 2265529 w 4417326"/>
                <a:gd name="connsiteY21" fmla="*/ 327546 h 832513"/>
                <a:gd name="connsiteX22" fmla="*/ 2265529 w 4417326"/>
                <a:gd name="connsiteY22" fmla="*/ 368489 h 832513"/>
                <a:gd name="connsiteX23" fmla="*/ 2220036 w 4417326"/>
                <a:gd name="connsiteY23" fmla="*/ 368489 h 832513"/>
                <a:gd name="connsiteX24" fmla="*/ 2220036 w 4417326"/>
                <a:gd name="connsiteY24" fmla="*/ 368489 h 832513"/>
                <a:gd name="connsiteX25" fmla="*/ 1601338 w 4417326"/>
                <a:gd name="connsiteY25" fmla="*/ 368489 h 832513"/>
                <a:gd name="connsiteX26" fmla="*/ 1601338 w 4417326"/>
                <a:gd name="connsiteY26" fmla="*/ 441277 h 832513"/>
                <a:gd name="connsiteX27" fmla="*/ 1487606 w 4417326"/>
                <a:gd name="connsiteY27" fmla="*/ 441277 h 832513"/>
                <a:gd name="connsiteX28" fmla="*/ 1487606 w 4417326"/>
                <a:gd name="connsiteY28" fmla="*/ 486770 h 832513"/>
                <a:gd name="connsiteX29" fmla="*/ 1328383 w 4417326"/>
                <a:gd name="connsiteY29" fmla="*/ 486770 h 832513"/>
                <a:gd name="connsiteX30" fmla="*/ 1328383 w 4417326"/>
                <a:gd name="connsiteY30" fmla="*/ 486770 h 832513"/>
                <a:gd name="connsiteX31" fmla="*/ 1169159 w 4417326"/>
                <a:gd name="connsiteY31" fmla="*/ 486770 h 832513"/>
                <a:gd name="connsiteX32" fmla="*/ 1169159 w 4417326"/>
                <a:gd name="connsiteY32" fmla="*/ 541361 h 832513"/>
                <a:gd name="connsiteX33" fmla="*/ 1019033 w 4417326"/>
                <a:gd name="connsiteY33" fmla="*/ 541361 h 832513"/>
                <a:gd name="connsiteX34" fmla="*/ 1019033 w 4417326"/>
                <a:gd name="connsiteY34" fmla="*/ 586853 h 832513"/>
                <a:gd name="connsiteX35" fmla="*/ 932597 w 4417326"/>
                <a:gd name="connsiteY35" fmla="*/ 586853 h 832513"/>
                <a:gd name="connsiteX36" fmla="*/ 932597 w 4417326"/>
                <a:gd name="connsiteY36" fmla="*/ 586853 h 832513"/>
                <a:gd name="connsiteX37" fmla="*/ 887105 w 4417326"/>
                <a:gd name="connsiteY37" fmla="*/ 586853 h 832513"/>
                <a:gd name="connsiteX38" fmla="*/ 878169 w 4417326"/>
                <a:gd name="connsiteY38" fmla="*/ 629694 h 832513"/>
                <a:gd name="connsiteX39" fmla="*/ 802239 w 4417326"/>
                <a:gd name="connsiteY39" fmla="*/ 632672 h 832513"/>
                <a:gd name="connsiteX40" fmla="*/ 799261 w 4417326"/>
                <a:gd name="connsiteY40" fmla="*/ 667823 h 832513"/>
                <a:gd name="connsiteX41" fmla="*/ 565678 w 4417326"/>
                <a:gd name="connsiteY41" fmla="*/ 667822 h 832513"/>
                <a:gd name="connsiteX42" fmla="*/ 559721 w 4417326"/>
                <a:gd name="connsiteY42" fmla="*/ 712499 h 832513"/>
                <a:gd name="connsiteX43" fmla="*/ 308645 w 4417326"/>
                <a:gd name="connsiteY43" fmla="*/ 714233 h 832513"/>
                <a:gd name="connsiteX44" fmla="*/ 202172 w 4417326"/>
                <a:gd name="connsiteY44" fmla="*/ 713799 h 832513"/>
                <a:gd name="connsiteX45" fmla="*/ 204717 w 4417326"/>
                <a:gd name="connsiteY45" fmla="*/ 782471 h 832513"/>
                <a:gd name="connsiteX46" fmla="*/ 100084 w 4417326"/>
                <a:gd name="connsiteY46" fmla="*/ 782471 h 832513"/>
                <a:gd name="connsiteX47" fmla="*/ 100084 w 4417326"/>
                <a:gd name="connsiteY47" fmla="*/ 832513 h 832513"/>
                <a:gd name="connsiteX48" fmla="*/ 0 w 4417326"/>
                <a:gd name="connsiteY48"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341712 w 4417326"/>
                <a:gd name="connsiteY11" fmla="*/ 362404 h 832513"/>
                <a:gd name="connsiteX12" fmla="*/ 3174754 w 4417326"/>
                <a:gd name="connsiteY12" fmla="*/ 212360 h 832513"/>
                <a:gd name="connsiteX13" fmla="*/ 3159514 w 4417326"/>
                <a:gd name="connsiteY13" fmla="*/ 193310 h 832513"/>
                <a:gd name="connsiteX14" fmla="*/ 3084394 w 4417326"/>
                <a:gd name="connsiteY14" fmla="*/ 213814 h 832513"/>
                <a:gd name="connsiteX15" fmla="*/ 2911523 w 4417326"/>
                <a:gd name="connsiteY15" fmla="*/ 213814 h 832513"/>
                <a:gd name="connsiteX16" fmla="*/ 2574878 w 4417326"/>
                <a:gd name="connsiteY16" fmla="*/ 213814 h 832513"/>
                <a:gd name="connsiteX17" fmla="*/ 2574878 w 4417326"/>
                <a:gd name="connsiteY17" fmla="*/ 268405 h 832513"/>
                <a:gd name="connsiteX18" fmla="*/ 2361063 w 4417326"/>
                <a:gd name="connsiteY18" fmla="*/ 268405 h 832513"/>
                <a:gd name="connsiteX19" fmla="*/ 2320120 w 4417326"/>
                <a:gd name="connsiteY19" fmla="*/ 268405 h 832513"/>
                <a:gd name="connsiteX20" fmla="*/ 2320120 w 4417326"/>
                <a:gd name="connsiteY20" fmla="*/ 327546 h 832513"/>
                <a:gd name="connsiteX21" fmla="*/ 2265529 w 4417326"/>
                <a:gd name="connsiteY21" fmla="*/ 327546 h 832513"/>
                <a:gd name="connsiteX22" fmla="*/ 2265529 w 4417326"/>
                <a:gd name="connsiteY22" fmla="*/ 368489 h 832513"/>
                <a:gd name="connsiteX23" fmla="*/ 2220036 w 4417326"/>
                <a:gd name="connsiteY23" fmla="*/ 368489 h 832513"/>
                <a:gd name="connsiteX24" fmla="*/ 2220036 w 4417326"/>
                <a:gd name="connsiteY24" fmla="*/ 368489 h 832513"/>
                <a:gd name="connsiteX25" fmla="*/ 1601338 w 4417326"/>
                <a:gd name="connsiteY25" fmla="*/ 368489 h 832513"/>
                <a:gd name="connsiteX26" fmla="*/ 1601338 w 4417326"/>
                <a:gd name="connsiteY26" fmla="*/ 441277 h 832513"/>
                <a:gd name="connsiteX27" fmla="*/ 1487606 w 4417326"/>
                <a:gd name="connsiteY27" fmla="*/ 441277 h 832513"/>
                <a:gd name="connsiteX28" fmla="*/ 1487606 w 4417326"/>
                <a:gd name="connsiteY28" fmla="*/ 486770 h 832513"/>
                <a:gd name="connsiteX29" fmla="*/ 1328383 w 4417326"/>
                <a:gd name="connsiteY29" fmla="*/ 486770 h 832513"/>
                <a:gd name="connsiteX30" fmla="*/ 1328383 w 4417326"/>
                <a:gd name="connsiteY30" fmla="*/ 486770 h 832513"/>
                <a:gd name="connsiteX31" fmla="*/ 1169159 w 4417326"/>
                <a:gd name="connsiteY31" fmla="*/ 486770 h 832513"/>
                <a:gd name="connsiteX32" fmla="*/ 1169159 w 4417326"/>
                <a:gd name="connsiteY32" fmla="*/ 541361 h 832513"/>
                <a:gd name="connsiteX33" fmla="*/ 1019033 w 4417326"/>
                <a:gd name="connsiteY33" fmla="*/ 541361 h 832513"/>
                <a:gd name="connsiteX34" fmla="*/ 1019033 w 4417326"/>
                <a:gd name="connsiteY34" fmla="*/ 586853 h 832513"/>
                <a:gd name="connsiteX35" fmla="*/ 932597 w 4417326"/>
                <a:gd name="connsiteY35" fmla="*/ 586853 h 832513"/>
                <a:gd name="connsiteX36" fmla="*/ 932597 w 4417326"/>
                <a:gd name="connsiteY36" fmla="*/ 586853 h 832513"/>
                <a:gd name="connsiteX37" fmla="*/ 887105 w 4417326"/>
                <a:gd name="connsiteY37" fmla="*/ 586853 h 832513"/>
                <a:gd name="connsiteX38" fmla="*/ 878169 w 4417326"/>
                <a:gd name="connsiteY38" fmla="*/ 629694 h 832513"/>
                <a:gd name="connsiteX39" fmla="*/ 802239 w 4417326"/>
                <a:gd name="connsiteY39" fmla="*/ 632672 h 832513"/>
                <a:gd name="connsiteX40" fmla="*/ 799261 w 4417326"/>
                <a:gd name="connsiteY40" fmla="*/ 667823 h 832513"/>
                <a:gd name="connsiteX41" fmla="*/ 565678 w 4417326"/>
                <a:gd name="connsiteY41" fmla="*/ 667822 h 832513"/>
                <a:gd name="connsiteX42" fmla="*/ 559721 w 4417326"/>
                <a:gd name="connsiteY42" fmla="*/ 712499 h 832513"/>
                <a:gd name="connsiteX43" fmla="*/ 308645 w 4417326"/>
                <a:gd name="connsiteY43" fmla="*/ 714233 h 832513"/>
                <a:gd name="connsiteX44" fmla="*/ 202172 w 4417326"/>
                <a:gd name="connsiteY44" fmla="*/ 713799 h 832513"/>
                <a:gd name="connsiteX45" fmla="*/ 204717 w 4417326"/>
                <a:gd name="connsiteY45" fmla="*/ 782471 h 832513"/>
                <a:gd name="connsiteX46" fmla="*/ 100084 w 4417326"/>
                <a:gd name="connsiteY46" fmla="*/ 782471 h 832513"/>
                <a:gd name="connsiteX47" fmla="*/ 100084 w 4417326"/>
                <a:gd name="connsiteY47" fmla="*/ 832513 h 832513"/>
                <a:gd name="connsiteX48" fmla="*/ 0 w 4417326"/>
                <a:gd name="connsiteY48"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341712 w 4417326"/>
                <a:gd name="connsiteY11" fmla="*/ 362404 h 832513"/>
                <a:gd name="connsiteX12" fmla="*/ 3174754 w 4417326"/>
                <a:gd name="connsiteY12" fmla="*/ 212360 h 832513"/>
                <a:gd name="connsiteX13" fmla="*/ 3159514 w 4417326"/>
                <a:gd name="connsiteY13" fmla="*/ 197120 h 832513"/>
                <a:gd name="connsiteX14" fmla="*/ 3084394 w 4417326"/>
                <a:gd name="connsiteY14" fmla="*/ 213814 h 832513"/>
                <a:gd name="connsiteX15" fmla="*/ 2911523 w 4417326"/>
                <a:gd name="connsiteY15" fmla="*/ 213814 h 832513"/>
                <a:gd name="connsiteX16" fmla="*/ 2574878 w 4417326"/>
                <a:gd name="connsiteY16" fmla="*/ 213814 h 832513"/>
                <a:gd name="connsiteX17" fmla="*/ 2574878 w 4417326"/>
                <a:gd name="connsiteY17" fmla="*/ 268405 h 832513"/>
                <a:gd name="connsiteX18" fmla="*/ 2361063 w 4417326"/>
                <a:gd name="connsiteY18" fmla="*/ 268405 h 832513"/>
                <a:gd name="connsiteX19" fmla="*/ 2320120 w 4417326"/>
                <a:gd name="connsiteY19" fmla="*/ 268405 h 832513"/>
                <a:gd name="connsiteX20" fmla="*/ 2320120 w 4417326"/>
                <a:gd name="connsiteY20" fmla="*/ 327546 h 832513"/>
                <a:gd name="connsiteX21" fmla="*/ 2265529 w 4417326"/>
                <a:gd name="connsiteY21" fmla="*/ 327546 h 832513"/>
                <a:gd name="connsiteX22" fmla="*/ 2265529 w 4417326"/>
                <a:gd name="connsiteY22" fmla="*/ 368489 h 832513"/>
                <a:gd name="connsiteX23" fmla="*/ 2220036 w 4417326"/>
                <a:gd name="connsiteY23" fmla="*/ 368489 h 832513"/>
                <a:gd name="connsiteX24" fmla="*/ 2220036 w 4417326"/>
                <a:gd name="connsiteY24" fmla="*/ 368489 h 832513"/>
                <a:gd name="connsiteX25" fmla="*/ 1601338 w 4417326"/>
                <a:gd name="connsiteY25" fmla="*/ 368489 h 832513"/>
                <a:gd name="connsiteX26" fmla="*/ 1601338 w 4417326"/>
                <a:gd name="connsiteY26" fmla="*/ 441277 h 832513"/>
                <a:gd name="connsiteX27" fmla="*/ 1487606 w 4417326"/>
                <a:gd name="connsiteY27" fmla="*/ 441277 h 832513"/>
                <a:gd name="connsiteX28" fmla="*/ 1487606 w 4417326"/>
                <a:gd name="connsiteY28" fmla="*/ 486770 h 832513"/>
                <a:gd name="connsiteX29" fmla="*/ 1328383 w 4417326"/>
                <a:gd name="connsiteY29" fmla="*/ 486770 h 832513"/>
                <a:gd name="connsiteX30" fmla="*/ 1328383 w 4417326"/>
                <a:gd name="connsiteY30" fmla="*/ 486770 h 832513"/>
                <a:gd name="connsiteX31" fmla="*/ 1169159 w 4417326"/>
                <a:gd name="connsiteY31" fmla="*/ 486770 h 832513"/>
                <a:gd name="connsiteX32" fmla="*/ 1169159 w 4417326"/>
                <a:gd name="connsiteY32" fmla="*/ 541361 h 832513"/>
                <a:gd name="connsiteX33" fmla="*/ 1019033 w 4417326"/>
                <a:gd name="connsiteY33" fmla="*/ 541361 h 832513"/>
                <a:gd name="connsiteX34" fmla="*/ 1019033 w 4417326"/>
                <a:gd name="connsiteY34" fmla="*/ 586853 h 832513"/>
                <a:gd name="connsiteX35" fmla="*/ 932597 w 4417326"/>
                <a:gd name="connsiteY35" fmla="*/ 586853 h 832513"/>
                <a:gd name="connsiteX36" fmla="*/ 932597 w 4417326"/>
                <a:gd name="connsiteY36" fmla="*/ 586853 h 832513"/>
                <a:gd name="connsiteX37" fmla="*/ 887105 w 4417326"/>
                <a:gd name="connsiteY37" fmla="*/ 586853 h 832513"/>
                <a:gd name="connsiteX38" fmla="*/ 878169 w 4417326"/>
                <a:gd name="connsiteY38" fmla="*/ 629694 h 832513"/>
                <a:gd name="connsiteX39" fmla="*/ 802239 w 4417326"/>
                <a:gd name="connsiteY39" fmla="*/ 632672 h 832513"/>
                <a:gd name="connsiteX40" fmla="*/ 799261 w 4417326"/>
                <a:gd name="connsiteY40" fmla="*/ 667823 h 832513"/>
                <a:gd name="connsiteX41" fmla="*/ 565678 w 4417326"/>
                <a:gd name="connsiteY41" fmla="*/ 667822 h 832513"/>
                <a:gd name="connsiteX42" fmla="*/ 559721 w 4417326"/>
                <a:gd name="connsiteY42" fmla="*/ 712499 h 832513"/>
                <a:gd name="connsiteX43" fmla="*/ 308645 w 4417326"/>
                <a:gd name="connsiteY43" fmla="*/ 714233 h 832513"/>
                <a:gd name="connsiteX44" fmla="*/ 202172 w 4417326"/>
                <a:gd name="connsiteY44" fmla="*/ 713799 h 832513"/>
                <a:gd name="connsiteX45" fmla="*/ 204717 w 4417326"/>
                <a:gd name="connsiteY45" fmla="*/ 782471 h 832513"/>
                <a:gd name="connsiteX46" fmla="*/ 100084 w 4417326"/>
                <a:gd name="connsiteY46" fmla="*/ 782471 h 832513"/>
                <a:gd name="connsiteX47" fmla="*/ 100084 w 4417326"/>
                <a:gd name="connsiteY47" fmla="*/ 832513 h 832513"/>
                <a:gd name="connsiteX48" fmla="*/ 0 w 4417326"/>
                <a:gd name="connsiteY48"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124542 w 4417326"/>
                <a:gd name="connsiteY11" fmla="*/ 179524 h 832513"/>
                <a:gd name="connsiteX12" fmla="*/ 3174754 w 4417326"/>
                <a:gd name="connsiteY12" fmla="*/ 212360 h 832513"/>
                <a:gd name="connsiteX13" fmla="*/ 3159514 w 4417326"/>
                <a:gd name="connsiteY13" fmla="*/ 197120 h 832513"/>
                <a:gd name="connsiteX14" fmla="*/ 3084394 w 4417326"/>
                <a:gd name="connsiteY14" fmla="*/ 213814 h 832513"/>
                <a:gd name="connsiteX15" fmla="*/ 2911523 w 4417326"/>
                <a:gd name="connsiteY15" fmla="*/ 213814 h 832513"/>
                <a:gd name="connsiteX16" fmla="*/ 2574878 w 4417326"/>
                <a:gd name="connsiteY16" fmla="*/ 213814 h 832513"/>
                <a:gd name="connsiteX17" fmla="*/ 2574878 w 4417326"/>
                <a:gd name="connsiteY17" fmla="*/ 268405 h 832513"/>
                <a:gd name="connsiteX18" fmla="*/ 2361063 w 4417326"/>
                <a:gd name="connsiteY18" fmla="*/ 268405 h 832513"/>
                <a:gd name="connsiteX19" fmla="*/ 2320120 w 4417326"/>
                <a:gd name="connsiteY19" fmla="*/ 268405 h 832513"/>
                <a:gd name="connsiteX20" fmla="*/ 2320120 w 4417326"/>
                <a:gd name="connsiteY20" fmla="*/ 327546 h 832513"/>
                <a:gd name="connsiteX21" fmla="*/ 2265529 w 4417326"/>
                <a:gd name="connsiteY21" fmla="*/ 327546 h 832513"/>
                <a:gd name="connsiteX22" fmla="*/ 2265529 w 4417326"/>
                <a:gd name="connsiteY22" fmla="*/ 368489 h 832513"/>
                <a:gd name="connsiteX23" fmla="*/ 2220036 w 4417326"/>
                <a:gd name="connsiteY23" fmla="*/ 368489 h 832513"/>
                <a:gd name="connsiteX24" fmla="*/ 2220036 w 4417326"/>
                <a:gd name="connsiteY24" fmla="*/ 368489 h 832513"/>
                <a:gd name="connsiteX25" fmla="*/ 1601338 w 4417326"/>
                <a:gd name="connsiteY25" fmla="*/ 368489 h 832513"/>
                <a:gd name="connsiteX26" fmla="*/ 1601338 w 4417326"/>
                <a:gd name="connsiteY26" fmla="*/ 441277 h 832513"/>
                <a:gd name="connsiteX27" fmla="*/ 1487606 w 4417326"/>
                <a:gd name="connsiteY27" fmla="*/ 441277 h 832513"/>
                <a:gd name="connsiteX28" fmla="*/ 1487606 w 4417326"/>
                <a:gd name="connsiteY28" fmla="*/ 486770 h 832513"/>
                <a:gd name="connsiteX29" fmla="*/ 1328383 w 4417326"/>
                <a:gd name="connsiteY29" fmla="*/ 486770 h 832513"/>
                <a:gd name="connsiteX30" fmla="*/ 1328383 w 4417326"/>
                <a:gd name="connsiteY30" fmla="*/ 486770 h 832513"/>
                <a:gd name="connsiteX31" fmla="*/ 1169159 w 4417326"/>
                <a:gd name="connsiteY31" fmla="*/ 486770 h 832513"/>
                <a:gd name="connsiteX32" fmla="*/ 1169159 w 4417326"/>
                <a:gd name="connsiteY32" fmla="*/ 541361 h 832513"/>
                <a:gd name="connsiteX33" fmla="*/ 1019033 w 4417326"/>
                <a:gd name="connsiteY33" fmla="*/ 541361 h 832513"/>
                <a:gd name="connsiteX34" fmla="*/ 1019033 w 4417326"/>
                <a:gd name="connsiteY34" fmla="*/ 586853 h 832513"/>
                <a:gd name="connsiteX35" fmla="*/ 932597 w 4417326"/>
                <a:gd name="connsiteY35" fmla="*/ 586853 h 832513"/>
                <a:gd name="connsiteX36" fmla="*/ 932597 w 4417326"/>
                <a:gd name="connsiteY36" fmla="*/ 586853 h 832513"/>
                <a:gd name="connsiteX37" fmla="*/ 887105 w 4417326"/>
                <a:gd name="connsiteY37" fmla="*/ 586853 h 832513"/>
                <a:gd name="connsiteX38" fmla="*/ 878169 w 4417326"/>
                <a:gd name="connsiteY38" fmla="*/ 629694 h 832513"/>
                <a:gd name="connsiteX39" fmla="*/ 802239 w 4417326"/>
                <a:gd name="connsiteY39" fmla="*/ 632672 h 832513"/>
                <a:gd name="connsiteX40" fmla="*/ 799261 w 4417326"/>
                <a:gd name="connsiteY40" fmla="*/ 667823 h 832513"/>
                <a:gd name="connsiteX41" fmla="*/ 565678 w 4417326"/>
                <a:gd name="connsiteY41" fmla="*/ 667822 h 832513"/>
                <a:gd name="connsiteX42" fmla="*/ 559721 w 4417326"/>
                <a:gd name="connsiteY42" fmla="*/ 712499 h 832513"/>
                <a:gd name="connsiteX43" fmla="*/ 308645 w 4417326"/>
                <a:gd name="connsiteY43" fmla="*/ 714233 h 832513"/>
                <a:gd name="connsiteX44" fmla="*/ 202172 w 4417326"/>
                <a:gd name="connsiteY44" fmla="*/ 713799 h 832513"/>
                <a:gd name="connsiteX45" fmla="*/ 204717 w 4417326"/>
                <a:gd name="connsiteY45" fmla="*/ 782471 h 832513"/>
                <a:gd name="connsiteX46" fmla="*/ 100084 w 4417326"/>
                <a:gd name="connsiteY46" fmla="*/ 782471 h 832513"/>
                <a:gd name="connsiteX47" fmla="*/ 100084 w 4417326"/>
                <a:gd name="connsiteY47" fmla="*/ 832513 h 832513"/>
                <a:gd name="connsiteX48" fmla="*/ 0 w 4417326"/>
                <a:gd name="connsiteY48"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170262 w 4417326"/>
                <a:gd name="connsiteY11" fmla="*/ 179524 h 832513"/>
                <a:gd name="connsiteX12" fmla="*/ 3174754 w 4417326"/>
                <a:gd name="connsiteY12" fmla="*/ 212360 h 832513"/>
                <a:gd name="connsiteX13" fmla="*/ 3159514 w 4417326"/>
                <a:gd name="connsiteY13" fmla="*/ 197120 h 832513"/>
                <a:gd name="connsiteX14" fmla="*/ 3084394 w 4417326"/>
                <a:gd name="connsiteY14" fmla="*/ 213814 h 832513"/>
                <a:gd name="connsiteX15" fmla="*/ 2911523 w 4417326"/>
                <a:gd name="connsiteY15" fmla="*/ 213814 h 832513"/>
                <a:gd name="connsiteX16" fmla="*/ 2574878 w 4417326"/>
                <a:gd name="connsiteY16" fmla="*/ 213814 h 832513"/>
                <a:gd name="connsiteX17" fmla="*/ 2574878 w 4417326"/>
                <a:gd name="connsiteY17" fmla="*/ 268405 h 832513"/>
                <a:gd name="connsiteX18" fmla="*/ 2361063 w 4417326"/>
                <a:gd name="connsiteY18" fmla="*/ 268405 h 832513"/>
                <a:gd name="connsiteX19" fmla="*/ 2320120 w 4417326"/>
                <a:gd name="connsiteY19" fmla="*/ 268405 h 832513"/>
                <a:gd name="connsiteX20" fmla="*/ 2320120 w 4417326"/>
                <a:gd name="connsiteY20" fmla="*/ 327546 h 832513"/>
                <a:gd name="connsiteX21" fmla="*/ 2265529 w 4417326"/>
                <a:gd name="connsiteY21" fmla="*/ 327546 h 832513"/>
                <a:gd name="connsiteX22" fmla="*/ 2265529 w 4417326"/>
                <a:gd name="connsiteY22" fmla="*/ 368489 h 832513"/>
                <a:gd name="connsiteX23" fmla="*/ 2220036 w 4417326"/>
                <a:gd name="connsiteY23" fmla="*/ 368489 h 832513"/>
                <a:gd name="connsiteX24" fmla="*/ 2220036 w 4417326"/>
                <a:gd name="connsiteY24" fmla="*/ 368489 h 832513"/>
                <a:gd name="connsiteX25" fmla="*/ 1601338 w 4417326"/>
                <a:gd name="connsiteY25" fmla="*/ 368489 h 832513"/>
                <a:gd name="connsiteX26" fmla="*/ 1601338 w 4417326"/>
                <a:gd name="connsiteY26" fmla="*/ 441277 h 832513"/>
                <a:gd name="connsiteX27" fmla="*/ 1487606 w 4417326"/>
                <a:gd name="connsiteY27" fmla="*/ 441277 h 832513"/>
                <a:gd name="connsiteX28" fmla="*/ 1487606 w 4417326"/>
                <a:gd name="connsiteY28" fmla="*/ 486770 h 832513"/>
                <a:gd name="connsiteX29" fmla="*/ 1328383 w 4417326"/>
                <a:gd name="connsiteY29" fmla="*/ 486770 h 832513"/>
                <a:gd name="connsiteX30" fmla="*/ 1328383 w 4417326"/>
                <a:gd name="connsiteY30" fmla="*/ 486770 h 832513"/>
                <a:gd name="connsiteX31" fmla="*/ 1169159 w 4417326"/>
                <a:gd name="connsiteY31" fmla="*/ 486770 h 832513"/>
                <a:gd name="connsiteX32" fmla="*/ 1169159 w 4417326"/>
                <a:gd name="connsiteY32" fmla="*/ 541361 h 832513"/>
                <a:gd name="connsiteX33" fmla="*/ 1019033 w 4417326"/>
                <a:gd name="connsiteY33" fmla="*/ 541361 h 832513"/>
                <a:gd name="connsiteX34" fmla="*/ 1019033 w 4417326"/>
                <a:gd name="connsiteY34" fmla="*/ 586853 h 832513"/>
                <a:gd name="connsiteX35" fmla="*/ 932597 w 4417326"/>
                <a:gd name="connsiteY35" fmla="*/ 586853 h 832513"/>
                <a:gd name="connsiteX36" fmla="*/ 932597 w 4417326"/>
                <a:gd name="connsiteY36" fmla="*/ 586853 h 832513"/>
                <a:gd name="connsiteX37" fmla="*/ 887105 w 4417326"/>
                <a:gd name="connsiteY37" fmla="*/ 586853 h 832513"/>
                <a:gd name="connsiteX38" fmla="*/ 878169 w 4417326"/>
                <a:gd name="connsiteY38" fmla="*/ 629694 h 832513"/>
                <a:gd name="connsiteX39" fmla="*/ 802239 w 4417326"/>
                <a:gd name="connsiteY39" fmla="*/ 632672 h 832513"/>
                <a:gd name="connsiteX40" fmla="*/ 799261 w 4417326"/>
                <a:gd name="connsiteY40" fmla="*/ 667823 h 832513"/>
                <a:gd name="connsiteX41" fmla="*/ 565678 w 4417326"/>
                <a:gd name="connsiteY41" fmla="*/ 667822 h 832513"/>
                <a:gd name="connsiteX42" fmla="*/ 559721 w 4417326"/>
                <a:gd name="connsiteY42" fmla="*/ 712499 h 832513"/>
                <a:gd name="connsiteX43" fmla="*/ 308645 w 4417326"/>
                <a:gd name="connsiteY43" fmla="*/ 714233 h 832513"/>
                <a:gd name="connsiteX44" fmla="*/ 202172 w 4417326"/>
                <a:gd name="connsiteY44" fmla="*/ 713799 h 832513"/>
                <a:gd name="connsiteX45" fmla="*/ 204717 w 4417326"/>
                <a:gd name="connsiteY45" fmla="*/ 782471 h 832513"/>
                <a:gd name="connsiteX46" fmla="*/ 100084 w 4417326"/>
                <a:gd name="connsiteY46" fmla="*/ 782471 h 832513"/>
                <a:gd name="connsiteX47" fmla="*/ 100084 w 4417326"/>
                <a:gd name="connsiteY47" fmla="*/ 832513 h 832513"/>
                <a:gd name="connsiteX48" fmla="*/ 0 w 4417326"/>
                <a:gd name="connsiteY48"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170262 w 4417326"/>
                <a:gd name="connsiteY11" fmla="*/ 179524 h 832513"/>
                <a:gd name="connsiteX12" fmla="*/ 3174754 w 4417326"/>
                <a:gd name="connsiteY12" fmla="*/ 212360 h 832513"/>
                <a:gd name="connsiteX13" fmla="*/ 3084394 w 4417326"/>
                <a:gd name="connsiteY13" fmla="*/ 213814 h 832513"/>
                <a:gd name="connsiteX14" fmla="*/ 2911523 w 4417326"/>
                <a:gd name="connsiteY14" fmla="*/ 213814 h 832513"/>
                <a:gd name="connsiteX15" fmla="*/ 2574878 w 4417326"/>
                <a:gd name="connsiteY15" fmla="*/ 213814 h 832513"/>
                <a:gd name="connsiteX16" fmla="*/ 2574878 w 4417326"/>
                <a:gd name="connsiteY16" fmla="*/ 268405 h 832513"/>
                <a:gd name="connsiteX17" fmla="*/ 2361063 w 4417326"/>
                <a:gd name="connsiteY17" fmla="*/ 268405 h 832513"/>
                <a:gd name="connsiteX18" fmla="*/ 2320120 w 4417326"/>
                <a:gd name="connsiteY18" fmla="*/ 268405 h 832513"/>
                <a:gd name="connsiteX19" fmla="*/ 2320120 w 4417326"/>
                <a:gd name="connsiteY19" fmla="*/ 327546 h 832513"/>
                <a:gd name="connsiteX20" fmla="*/ 2265529 w 4417326"/>
                <a:gd name="connsiteY20" fmla="*/ 327546 h 832513"/>
                <a:gd name="connsiteX21" fmla="*/ 2265529 w 4417326"/>
                <a:gd name="connsiteY21" fmla="*/ 368489 h 832513"/>
                <a:gd name="connsiteX22" fmla="*/ 2220036 w 4417326"/>
                <a:gd name="connsiteY22" fmla="*/ 368489 h 832513"/>
                <a:gd name="connsiteX23" fmla="*/ 2220036 w 4417326"/>
                <a:gd name="connsiteY23" fmla="*/ 368489 h 832513"/>
                <a:gd name="connsiteX24" fmla="*/ 1601338 w 4417326"/>
                <a:gd name="connsiteY24" fmla="*/ 368489 h 832513"/>
                <a:gd name="connsiteX25" fmla="*/ 1601338 w 4417326"/>
                <a:gd name="connsiteY25" fmla="*/ 441277 h 832513"/>
                <a:gd name="connsiteX26" fmla="*/ 1487606 w 4417326"/>
                <a:gd name="connsiteY26" fmla="*/ 441277 h 832513"/>
                <a:gd name="connsiteX27" fmla="*/ 1487606 w 4417326"/>
                <a:gd name="connsiteY27" fmla="*/ 486770 h 832513"/>
                <a:gd name="connsiteX28" fmla="*/ 1328383 w 4417326"/>
                <a:gd name="connsiteY28" fmla="*/ 486770 h 832513"/>
                <a:gd name="connsiteX29" fmla="*/ 1328383 w 4417326"/>
                <a:gd name="connsiteY29" fmla="*/ 486770 h 832513"/>
                <a:gd name="connsiteX30" fmla="*/ 1169159 w 4417326"/>
                <a:gd name="connsiteY30" fmla="*/ 486770 h 832513"/>
                <a:gd name="connsiteX31" fmla="*/ 1169159 w 4417326"/>
                <a:gd name="connsiteY31" fmla="*/ 541361 h 832513"/>
                <a:gd name="connsiteX32" fmla="*/ 1019033 w 4417326"/>
                <a:gd name="connsiteY32" fmla="*/ 541361 h 832513"/>
                <a:gd name="connsiteX33" fmla="*/ 1019033 w 4417326"/>
                <a:gd name="connsiteY33" fmla="*/ 586853 h 832513"/>
                <a:gd name="connsiteX34" fmla="*/ 932597 w 4417326"/>
                <a:gd name="connsiteY34" fmla="*/ 586853 h 832513"/>
                <a:gd name="connsiteX35" fmla="*/ 932597 w 4417326"/>
                <a:gd name="connsiteY35" fmla="*/ 586853 h 832513"/>
                <a:gd name="connsiteX36" fmla="*/ 887105 w 4417326"/>
                <a:gd name="connsiteY36" fmla="*/ 586853 h 832513"/>
                <a:gd name="connsiteX37" fmla="*/ 878169 w 4417326"/>
                <a:gd name="connsiteY37" fmla="*/ 629694 h 832513"/>
                <a:gd name="connsiteX38" fmla="*/ 802239 w 4417326"/>
                <a:gd name="connsiteY38" fmla="*/ 632672 h 832513"/>
                <a:gd name="connsiteX39" fmla="*/ 799261 w 4417326"/>
                <a:gd name="connsiteY39" fmla="*/ 667823 h 832513"/>
                <a:gd name="connsiteX40" fmla="*/ 565678 w 4417326"/>
                <a:gd name="connsiteY40" fmla="*/ 667822 h 832513"/>
                <a:gd name="connsiteX41" fmla="*/ 559721 w 4417326"/>
                <a:gd name="connsiteY41" fmla="*/ 712499 h 832513"/>
                <a:gd name="connsiteX42" fmla="*/ 308645 w 4417326"/>
                <a:gd name="connsiteY42" fmla="*/ 714233 h 832513"/>
                <a:gd name="connsiteX43" fmla="*/ 202172 w 4417326"/>
                <a:gd name="connsiteY43" fmla="*/ 713799 h 832513"/>
                <a:gd name="connsiteX44" fmla="*/ 204717 w 4417326"/>
                <a:gd name="connsiteY44" fmla="*/ 782471 h 832513"/>
                <a:gd name="connsiteX45" fmla="*/ 100084 w 4417326"/>
                <a:gd name="connsiteY45" fmla="*/ 782471 h 832513"/>
                <a:gd name="connsiteX46" fmla="*/ 100084 w 4417326"/>
                <a:gd name="connsiteY46" fmla="*/ 832513 h 832513"/>
                <a:gd name="connsiteX47" fmla="*/ 0 w 4417326"/>
                <a:gd name="connsiteY47"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284562 w 4417326"/>
                <a:gd name="connsiteY10" fmla="*/ 163773 h 832513"/>
                <a:gd name="connsiteX11" fmla="*/ 3177882 w 4417326"/>
                <a:gd name="connsiteY11" fmla="*/ 183334 h 832513"/>
                <a:gd name="connsiteX12" fmla="*/ 3174754 w 4417326"/>
                <a:gd name="connsiteY12" fmla="*/ 212360 h 832513"/>
                <a:gd name="connsiteX13" fmla="*/ 3084394 w 4417326"/>
                <a:gd name="connsiteY13" fmla="*/ 213814 h 832513"/>
                <a:gd name="connsiteX14" fmla="*/ 2911523 w 4417326"/>
                <a:gd name="connsiteY14" fmla="*/ 213814 h 832513"/>
                <a:gd name="connsiteX15" fmla="*/ 2574878 w 4417326"/>
                <a:gd name="connsiteY15" fmla="*/ 213814 h 832513"/>
                <a:gd name="connsiteX16" fmla="*/ 2574878 w 4417326"/>
                <a:gd name="connsiteY16" fmla="*/ 268405 h 832513"/>
                <a:gd name="connsiteX17" fmla="*/ 2361063 w 4417326"/>
                <a:gd name="connsiteY17" fmla="*/ 268405 h 832513"/>
                <a:gd name="connsiteX18" fmla="*/ 2320120 w 4417326"/>
                <a:gd name="connsiteY18" fmla="*/ 268405 h 832513"/>
                <a:gd name="connsiteX19" fmla="*/ 2320120 w 4417326"/>
                <a:gd name="connsiteY19" fmla="*/ 327546 h 832513"/>
                <a:gd name="connsiteX20" fmla="*/ 2265529 w 4417326"/>
                <a:gd name="connsiteY20" fmla="*/ 327546 h 832513"/>
                <a:gd name="connsiteX21" fmla="*/ 2265529 w 4417326"/>
                <a:gd name="connsiteY21" fmla="*/ 368489 h 832513"/>
                <a:gd name="connsiteX22" fmla="*/ 2220036 w 4417326"/>
                <a:gd name="connsiteY22" fmla="*/ 368489 h 832513"/>
                <a:gd name="connsiteX23" fmla="*/ 2220036 w 4417326"/>
                <a:gd name="connsiteY23" fmla="*/ 368489 h 832513"/>
                <a:gd name="connsiteX24" fmla="*/ 1601338 w 4417326"/>
                <a:gd name="connsiteY24" fmla="*/ 368489 h 832513"/>
                <a:gd name="connsiteX25" fmla="*/ 1601338 w 4417326"/>
                <a:gd name="connsiteY25" fmla="*/ 441277 h 832513"/>
                <a:gd name="connsiteX26" fmla="*/ 1487606 w 4417326"/>
                <a:gd name="connsiteY26" fmla="*/ 441277 h 832513"/>
                <a:gd name="connsiteX27" fmla="*/ 1487606 w 4417326"/>
                <a:gd name="connsiteY27" fmla="*/ 486770 h 832513"/>
                <a:gd name="connsiteX28" fmla="*/ 1328383 w 4417326"/>
                <a:gd name="connsiteY28" fmla="*/ 486770 h 832513"/>
                <a:gd name="connsiteX29" fmla="*/ 1328383 w 4417326"/>
                <a:gd name="connsiteY29" fmla="*/ 486770 h 832513"/>
                <a:gd name="connsiteX30" fmla="*/ 1169159 w 4417326"/>
                <a:gd name="connsiteY30" fmla="*/ 486770 h 832513"/>
                <a:gd name="connsiteX31" fmla="*/ 1169159 w 4417326"/>
                <a:gd name="connsiteY31" fmla="*/ 541361 h 832513"/>
                <a:gd name="connsiteX32" fmla="*/ 1019033 w 4417326"/>
                <a:gd name="connsiteY32" fmla="*/ 541361 h 832513"/>
                <a:gd name="connsiteX33" fmla="*/ 1019033 w 4417326"/>
                <a:gd name="connsiteY33" fmla="*/ 586853 h 832513"/>
                <a:gd name="connsiteX34" fmla="*/ 932597 w 4417326"/>
                <a:gd name="connsiteY34" fmla="*/ 586853 h 832513"/>
                <a:gd name="connsiteX35" fmla="*/ 932597 w 4417326"/>
                <a:gd name="connsiteY35" fmla="*/ 586853 h 832513"/>
                <a:gd name="connsiteX36" fmla="*/ 887105 w 4417326"/>
                <a:gd name="connsiteY36" fmla="*/ 586853 h 832513"/>
                <a:gd name="connsiteX37" fmla="*/ 878169 w 4417326"/>
                <a:gd name="connsiteY37" fmla="*/ 629694 h 832513"/>
                <a:gd name="connsiteX38" fmla="*/ 802239 w 4417326"/>
                <a:gd name="connsiteY38" fmla="*/ 632672 h 832513"/>
                <a:gd name="connsiteX39" fmla="*/ 799261 w 4417326"/>
                <a:gd name="connsiteY39" fmla="*/ 667823 h 832513"/>
                <a:gd name="connsiteX40" fmla="*/ 565678 w 4417326"/>
                <a:gd name="connsiteY40" fmla="*/ 667822 h 832513"/>
                <a:gd name="connsiteX41" fmla="*/ 559721 w 4417326"/>
                <a:gd name="connsiteY41" fmla="*/ 712499 h 832513"/>
                <a:gd name="connsiteX42" fmla="*/ 308645 w 4417326"/>
                <a:gd name="connsiteY42" fmla="*/ 714233 h 832513"/>
                <a:gd name="connsiteX43" fmla="*/ 202172 w 4417326"/>
                <a:gd name="connsiteY43" fmla="*/ 713799 h 832513"/>
                <a:gd name="connsiteX44" fmla="*/ 204717 w 4417326"/>
                <a:gd name="connsiteY44" fmla="*/ 782471 h 832513"/>
                <a:gd name="connsiteX45" fmla="*/ 100084 w 4417326"/>
                <a:gd name="connsiteY45" fmla="*/ 782471 h 832513"/>
                <a:gd name="connsiteX46" fmla="*/ 100084 w 4417326"/>
                <a:gd name="connsiteY46" fmla="*/ 832513 h 832513"/>
                <a:gd name="connsiteX47" fmla="*/ 0 w 4417326"/>
                <a:gd name="connsiteY47"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307422 w 4417326"/>
                <a:gd name="connsiteY10" fmla="*/ 175203 h 832513"/>
                <a:gd name="connsiteX11" fmla="*/ 3177882 w 4417326"/>
                <a:gd name="connsiteY11" fmla="*/ 183334 h 832513"/>
                <a:gd name="connsiteX12" fmla="*/ 3174754 w 4417326"/>
                <a:gd name="connsiteY12" fmla="*/ 212360 h 832513"/>
                <a:gd name="connsiteX13" fmla="*/ 3084394 w 4417326"/>
                <a:gd name="connsiteY13" fmla="*/ 213814 h 832513"/>
                <a:gd name="connsiteX14" fmla="*/ 2911523 w 4417326"/>
                <a:gd name="connsiteY14" fmla="*/ 213814 h 832513"/>
                <a:gd name="connsiteX15" fmla="*/ 2574878 w 4417326"/>
                <a:gd name="connsiteY15" fmla="*/ 213814 h 832513"/>
                <a:gd name="connsiteX16" fmla="*/ 2574878 w 4417326"/>
                <a:gd name="connsiteY16" fmla="*/ 268405 h 832513"/>
                <a:gd name="connsiteX17" fmla="*/ 2361063 w 4417326"/>
                <a:gd name="connsiteY17" fmla="*/ 268405 h 832513"/>
                <a:gd name="connsiteX18" fmla="*/ 2320120 w 4417326"/>
                <a:gd name="connsiteY18" fmla="*/ 268405 h 832513"/>
                <a:gd name="connsiteX19" fmla="*/ 2320120 w 4417326"/>
                <a:gd name="connsiteY19" fmla="*/ 327546 h 832513"/>
                <a:gd name="connsiteX20" fmla="*/ 2265529 w 4417326"/>
                <a:gd name="connsiteY20" fmla="*/ 327546 h 832513"/>
                <a:gd name="connsiteX21" fmla="*/ 2265529 w 4417326"/>
                <a:gd name="connsiteY21" fmla="*/ 368489 h 832513"/>
                <a:gd name="connsiteX22" fmla="*/ 2220036 w 4417326"/>
                <a:gd name="connsiteY22" fmla="*/ 368489 h 832513"/>
                <a:gd name="connsiteX23" fmla="*/ 2220036 w 4417326"/>
                <a:gd name="connsiteY23" fmla="*/ 368489 h 832513"/>
                <a:gd name="connsiteX24" fmla="*/ 1601338 w 4417326"/>
                <a:gd name="connsiteY24" fmla="*/ 368489 h 832513"/>
                <a:gd name="connsiteX25" fmla="*/ 1601338 w 4417326"/>
                <a:gd name="connsiteY25" fmla="*/ 441277 h 832513"/>
                <a:gd name="connsiteX26" fmla="*/ 1487606 w 4417326"/>
                <a:gd name="connsiteY26" fmla="*/ 441277 h 832513"/>
                <a:gd name="connsiteX27" fmla="*/ 1487606 w 4417326"/>
                <a:gd name="connsiteY27" fmla="*/ 486770 h 832513"/>
                <a:gd name="connsiteX28" fmla="*/ 1328383 w 4417326"/>
                <a:gd name="connsiteY28" fmla="*/ 486770 h 832513"/>
                <a:gd name="connsiteX29" fmla="*/ 1328383 w 4417326"/>
                <a:gd name="connsiteY29" fmla="*/ 486770 h 832513"/>
                <a:gd name="connsiteX30" fmla="*/ 1169159 w 4417326"/>
                <a:gd name="connsiteY30" fmla="*/ 486770 h 832513"/>
                <a:gd name="connsiteX31" fmla="*/ 1169159 w 4417326"/>
                <a:gd name="connsiteY31" fmla="*/ 541361 h 832513"/>
                <a:gd name="connsiteX32" fmla="*/ 1019033 w 4417326"/>
                <a:gd name="connsiteY32" fmla="*/ 541361 h 832513"/>
                <a:gd name="connsiteX33" fmla="*/ 1019033 w 4417326"/>
                <a:gd name="connsiteY33" fmla="*/ 586853 h 832513"/>
                <a:gd name="connsiteX34" fmla="*/ 932597 w 4417326"/>
                <a:gd name="connsiteY34" fmla="*/ 586853 h 832513"/>
                <a:gd name="connsiteX35" fmla="*/ 932597 w 4417326"/>
                <a:gd name="connsiteY35" fmla="*/ 586853 h 832513"/>
                <a:gd name="connsiteX36" fmla="*/ 887105 w 4417326"/>
                <a:gd name="connsiteY36" fmla="*/ 586853 h 832513"/>
                <a:gd name="connsiteX37" fmla="*/ 878169 w 4417326"/>
                <a:gd name="connsiteY37" fmla="*/ 629694 h 832513"/>
                <a:gd name="connsiteX38" fmla="*/ 802239 w 4417326"/>
                <a:gd name="connsiteY38" fmla="*/ 632672 h 832513"/>
                <a:gd name="connsiteX39" fmla="*/ 799261 w 4417326"/>
                <a:gd name="connsiteY39" fmla="*/ 667823 h 832513"/>
                <a:gd name="connsiteX40" fmla="*/ 565678 w 4417326"/>
                <a:gd name="connsiteY40" fmla="*/ 667822 h 832513"/>
                <a:gd name="connsiteX41" fmla="*/ 559721 w 4417326"/>
                <a:gd name="connsiteY41" fmla="*/ 712499 h 832513"/>
                <a:gd name="connsiteX42" fmla="*/ 308645 w 4417326"/>
                <a:gd name="connsiteY42" fmla="*/ 714233 h 832513"/>
                <a:gd name="connsiteX43" fmla="*/ 202172 w 4417326"/>
                <a:gd name="connsiteY43" fmla="*/ 713799 h 832513"/>
                <a:gd name="connsiteX44" fmla="*/ 204717 w 4417326"/>
                <a:gd name="connsiteY44" fmla="*/ 782471 h 832513"/>
                <a:gd name="connsiteX45" fmla="*/ 100084 w 4417326"/>
                <a:gd name="connsiteY45" fmla="*/ 782471 h 832513"/>
                <a:gd name="connsiteX46" fmla="*/ 100084 w 4417326"/>
                <a:gd name="connsiteY46" fmla="*/ 832513 h 832513"/>
                <a:gd name="connsiteX47" fmla="*/ 0 w 4417326"/>
                <a:gd name="connsiteY47"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493827 w 4417326"/>
                <a:gd name="connsiteY9" fmla="*/ 163773 h 832513"/>
                <a:gd name="connsiteX10" fmla="*/ 3341712 w 4417326"/>
                <a:gd name="connsiteY10" fmla="*/ 175203 h 832513"/>
                <a:gd name="connsiteX11" fmla="*/ 3177882 w 4417326"/>
                <a:gd name="connsiteY11" fmla="*/ 183334 h 832513"/>
                <a:gd name="connsiteX12" fmla="*/ 3174754 w 4417326"/>
                <a:gd name="connsiteY12" fmla="*/ 212360 h 832513"/>
                <a:gd name="connsiteX13" fmla="*/ 3084394 w 4417326"/>
                <a:gd name="connsiteY13" fmla="*/ 213814 h 832513"/>
                <a:gd name="connsiteX14" fmla="*/ 2911523 w 4417326"/>
                <a:gd name="connsiteY14" fmla="*/ 213814 h 832513"/>
                <a:gd name="connsiteX15" fmla="*/ 2574878 w 4417326"/>
                <a:gd name="connsiteY15" fmla="*/ 213814 h 832513"/>
                <a:gd name="connsiteX16" fmla="*/ 2574878 w 4417326"/>
                <a:gd name="connsiteY16" fmla="*/ 268405 h 832513"/>
                <a:gd name="connsiteX17" fmla="*/ 2361063 w 4417326"/>
                <a:gd name="connsiteY17" fmla="*/ 268405 h 832513"/>
                <a:gd name="connsiteX18" fmla="*/ 2320120 w 4417326"/>
                <a:gd name="connsiteY18" fmla="*/ 268405 h 832513"/>
                <a:gd name="connsiteX19" fmla="*/ 2320120 w 4417326"/>
                <a:gd name="connsiteY19" fmla="*/ 327546 h 832513"/>
                <a:gd name="connsiteX20" fmla="*/ 2265529 w 4417326"/>
                <a:gd name="connsiteY20" fmla="*/ 327546 h 832513"/>
                <a:gd name="connsiteX21" fmla="*/ 2265529 w 4417326"/>
                <a:gd name="connsiteY21" fmla="*/ 368489 h 832513"/>
                <a:gd name="connsiteX22" fmla="*/ 2220036 w 4417326"/>
                <a:gd name="connsiteY22" fmla="*/ 368489 h 832513"/>
                <a:gd name="connsiteX23" fmla="*/ 2220036 w 4417326"/>
                <a:gd name="connsiteY23" fmla="*/ 368489 h 832513"/>
                <a:gd name="connsiteX24" fmla="*/ 1601338 w 4417326"/>
                <a:gd name="connsiteY24" fmla="*/ 368489 h 832513"/>
                <a:gd name="connsiteX25" fmla="*/ 1601338 w 4417326"/>
                <a:gd name="connsiteY25" fmla="*/ 441277 h 832513"/>
                <a:gd name="connsiteX26" fmla="*/ 1487606 w 4417326"/>
                <a:gd name="connsiteY26" fmla="*/ 441277 h 832513"/>
                <a:gd name="connsiteX27" fmla="*/ 1487606 w 4417326"/>
                <a:gd name="connsiteY27" fmla="*/ 486770 h 832513"/>
                <a:gd name="connsiteX28" fmla="*/ 1328383 w 4417326"/>
                <a:gd name="connsiteY28" fmla="*/ 486770 h 832513"/>
                <a:gd name="connsiteX29" fmla="*/ 1328383 w 4417326"/>
                <a:gd name="connsiteY29" fmla="*/ 486770 h 832513"/>
                <a:gd name="connsiteX30" fmla="*/ 1169159 w 4417326"/>
                <a:gd name="connsiteY30" fmla="*/ 486770 h 832513"/>
                <a:gd name="connsiteX31" fmla="*/ 1169159 w 4417326"/>
                <a:gd name="connsiteY31" fmla="*/ 541361 h 832513"/>
                <a:gd name="connsiteX32" fmla="*/ 1019033 w 4417326"/>
                <a:gd name="connsiteY32" fmla="*/ 541361 h 832513"/>
                <a:gd name="connsiteX33" fmla="*/ 1019033 w 4417326"/>
                <a:gd name="connsiteY33" fmla="*/ 586853 h 832513"/>
                <a:gd name="connsiteX34" fmla="*/ 932597 w 4417326"/>
                <a:gd name="connsiteY34" fmla="*/ 586853 h 832513"/>
                <a:gd name="connsiteX35" fmla="*/ 932597 w 4417326"/>
                <a:gd name="connsiteY35" fmla="*/ 586853 h 832513"/>
                <a:gd name="connsiteX36" fmla="*/ 887105 w 4417326"/>
                <a:gd name="connsiteY36" fmla="*/ 586853 h 832513"/>
                <a:gd name="connsiteX37" fmla="*/ 878169 w 4417326"/>
                <a:gd name="connsiteY37" fmla="*/ 629694 h 832513"/>
                <a:gd name="connsiteX38" fmla="*/ 802239 w 4417326"/>
                <a:gd name="connsiteY38" fmla="*/ 632672 h 832513"/>
                <a:gd name="connsiteX39" fmla="*/ 799261 w 4417326"/>
                <a:gd name="connsiteY39" fmla="*/ 667823 h 832513"/>
                <a:gd name="connsiteX40" fmla="*/ 565678 w 4417326"/>
                <a:gd name="connsiteY40" fmla="*/ 667822 h 832513"/>
                <a:gd name="connsiteX41" fmla="*/ 559721 w 4417326"/>
                <a:gd name="connsiteY41" fmla="*/ 712499 h 832513"/>
                <a:gd name="connsiteX42" fmla="*/ 308645 w 4417326"/>
                <a:gd name="connsiteY42" fmla="*/ 714233 h 832513"/>
                <a:gd name="connsiteX43" fmla="*/ 202172 w 4417326"/>
                <a:gd name="connsiteY43" fmla="*/ 713799 h 832513"/>
                <a:gd name="connsiteX44" fmla="*/ 204717 w 4417326"/>
                <a:gd name="connsiteY44" fmla="*/ 782471 h 832513"/>
                <a:gd name="connsiteX45" fmla="*/ 100084 w 4417326"/>
                <a:gd name="connsiteY45" fmla="*/ 782471 h 832513"/>
                <a:gd name="connsiteX46" fmla="*/ 100084 w 4417326"/>
                <a:gd name="connsiteY46" fmla="*/ 832513 h 832513"/>
                <a:gd name="connsiteX47" fmla="*/ 0 w 4417326"/>
                <a:gd name="connsiteY47" fmla="*/ 832513 h 832513"/>
                <a:gd name="connsiteX0" fmla="*/ 4417326 w 4417326"/>
                <a:gd name="connsiteY0" fmla="*/ 141027 h 973540"/>
                <a:gd name="connsiteX1" fmla="*/ 4335439 w 4417326"/>
                <a:gd name="connsiteY1" fmla="*/ 141027 h 973540"/>
                <a:gd name="connsiteX2" fmla="*/ 4335439 w 4417326"/>
                <a:gd name="connsiteY2" fmla="*/ 191068 h 973540"/>
                <a:gd name="connsiteX3" fmla="*/ 4107977 w 4417326"/>
                <a:gd name="connsiteY3" fmla="*/ 191068 h 973540"/>
                <a:gd name="connsiteX4" fmla="*/ 4107977 w 4417326"/>
                <a:gd name="connsiteY4" fmla="*/ 191068 h 973540"/>
                <a:gd name="connsiteX5" fmla="*/ 3952165 w 4417326"/>
                <a:gd name="connsiteY5" fmla="*/ 208126 h 973540"/>
                <a:gd name="connsiteX6" fmla="*/ 3948753 w 4417326"/>
                <a:gd name="connsiteY6" fmla="*/ 259307 h 973540"/>
                <a:gd name="connsiteX7" fmla="*/ 3798627 w 4417326"/>
                <a:gd name="connsiteY7" fmla="*/ 259307 h 973540"/>
                <a:gd name="connsiteX8" fmla="*/ 3493827 w 4417326"/>
                <a:gd name="connsiteY8" fmla="*/ 259307 h 973540"/>
                <a:gd name="connsiteX9" fmla="*/ 3288087 w 4417326"/>
                <a:gd name="connsiteY9" fmla="*/ 0 h 973540"/>
                <a:gd name="connsiteX10" fmla="*/ 3341712 w 4417326"/>
                <a:gd name="connsiteY10" fmla="*/ 316230 h 973540"/>
                <a:gd name="connsiteX11" fmla="*/ 3177882 w 4417326"/>
                <a:gd name="connsiteY11" fmla="*/ 324361 h 973540"/>
                <a:gd name="connsiteX12" fmla="*/ 3174754 w 4417326"/>
                <a:gd name="connsiteY12" fmla="*/ 353387 h 973540"/>
                <a:gd name="connsiteX13" fmla="*/ 3084394 w 4417326"/>
                <a:gd name="connsiteY13" fmla="*/ 354841 h 973540"/>
                <a:gd name="connsiteX14" fmla="*/ 2911523 w 4417326"/>
                <a:gd name="connsiteY14" fmla="*/ 354841 h 973540"/>
                <a:gd name="connsiteX15" fmla="*/ 2574878 w 4417326"/>
                <a:gd name="connsiteY15" fmla="*/ 354841 h 973540"/>
                <a:gd name="connsiteX16" fmla="*/ 2574878 w 4417326"/>
                <a:gd name="connsiteY16" fmla="*/ 409432 h 973540"/>
                <a:gd name="connsiteX17" fmla="*/ 2361063 w 4417326"/>
                <a:gd name="connsiteY17" fmla="*/ 409432 h 973540"/>
                <a:gd name="connsiteX18" fmla="*/ 2320120 w 4417326"/>
                <a:gd name="connsiteY18" fmla="*/ 409432 h 973540"/>
                <a:gd name="connsiteX19" fmla="*/ 2320120 w 4417326"/>
                <a:gd name="connsiteY19" fmla="*/ 468573 h 973540"/>
                <a:gd name="connsiteX20" fmla="*/ 2265529 w 4417326"/>
                <a:gd name="connsiteY20" fmla="*/ 468573 h 973540"/>
                <a:gd name="connsiteX21" fmla="*/ 2265529 w 4417326"/>
                <a:gd name="connsiteY21" fmla="*/ 509516 h 973540"/>
                <a:gd name="connsiteX22" fmla="*/ 2220036 w 4417326"/>
                <a:gd name="connsiteY22" fmla="*/ 509516 h 973540"/>
                <a:gd name="connsiteX23" fmla="*/ 2220036 w 4417326"/>
                <a:gd name="connsiteY23" fmla="*/ 509516 h 973540"/>
                <a:gd name="connsiteX24" fmla="*/ 1601338 w 4417326"/>
                <a:gd name="connsiteY24" fmla="*/ 509516 h 973540"/>
                <a:gd name="connsiteX25" fmla="*/ 1601338 w 4417326"/>
                <a:gd name="connsiteY25" fmla="*/ 582304 h 973540"/>
                <a:gd name="connsiteX26" fmla="*/ 1487606 w 4417326"/>
                <a:gd name="connsiteY26" fmla="*/ 582304 h 973540"/>
                <a:gd name="connsiteX27" fmla="*/ 1487606 w 4417326"/>
                <a:gd name="connsiteY27" fmla="*/ 627797 h 973540"/>
                <a:gd name="connsiteX28" fmla="*/ 1328383 w 4417326"/>
                <a:gd name="connsiteY28" fmla="*/ 627797 h 973540"/>
                <a:gd name="connsiteX29" fmla="*/ 1328383 w 4417326"/>
                <a:gd name="connsiteY29" fmla="*/ 627797 h 973540"/>
                <a:gd name="connsiteX30" fmla="*/ 1169159 w 4417326"/>
                <a:gd name="connsiteY30" fmla="*/ 627797 h 973540"/>
                <a:gd name="connsiteX31" fmla="*/ 1169159 w 4417326"/>
                <a:gd name="connsiteY31" fmla="*/ 682388 h 973540"/>
                <a:gd name="connsiteX32" fmla="*/ 1019033 w 4417326"/>
                <a:gd name="connsiteY32" fmla="*/ 682388 h 973540"/>
                <a:gd name="connsiteX33" fmla="*/ 1019033 w 4417326"/>
                <a:gd name="connsiteY33" fmla="*/ 727880 h 973540"/>
                <a:gd name="connsiteX34" fmla="*/ 932597 w 4417326"/>
                <a:gd name="connsiteY34" fmla="*/ 727880 h 973540"/>
                <a:gd name="connsiteX35" fmla="*/ 932597 w 4417326"/>
                <a:gd name="connsiteY35" fmla="*/ 727880 h 973540"/>
                <a:gd name="connsiteX36" fmla="*/ 887105 w 4417326"/>
                <a:gd name="connsiteY36" fmla="*/ 727880 h 973540"/>
                <a:gd name="connsiteX37" fmla="*/ 878169 w 4417326"/>
                <a:gd name="connsiteY37" fmla="*/ 770721 h 973540"/>
                <a:gd name="connsiteX38" fmla="*/ 802239 w 4417326"/>
                <a:gd name="connsiteY38" fmla="*/ 773699 h 973540"/>
                <a:gd name="connsiteX39" fmla="*/ 799261 w 4417326"/>
                <a:gd name="connsiteY39" fmla="*/ 808850 h 973540"/>
                <a:gd name="connsiteX40" fmla="*/ 565678 w 4417326"/>
                <a:gd name="connsiteY40" fmla="*/ 808849 h 973540"/>
                <a:gd name="connsiteX41" fmla="*/ 559721 w 4417326"/>
                <a:gd name="connsiteY41" fmla="*/ 853526 h 973540"/>
                <a:gd name="connsiteX42" fmla="*/ 308645 w 4417326"/>
                <a:gd name="connsiteY42" fmla="*/ 855260 h 973540"/>
                <a:gd name="connsiteX43" fmla="*/ 202172 w 4417326"/>
                <a:gd name="connsiteY43" fmla="*/ 854826 h 973540"/>
                <a:gd name="connsiteX44" fmla="*/ 204717 w 4417326"/>
                <a:gd name="connsiteY44" fmla="*/ 923498 h 973540"/>
                <a:gd name="connsiteX45" fmla="*/ 100084 w 4417326"/>
                <a:gd name="connsiteY45" fmla="*/ 923498 h 973540"/>
                <a:gd name="connsiteX46" fmla="*/ 100084 w 4417326"/>
                <a:gd name="connsiteY46" fmla="*/ 973540 h 973540"/>
                <a:gd name="connsiteX47" fmla="*/ 0 w 4417326"/>
                <a:gd name="connsiteY47" fmla="*/ 973540 h 973540"/>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18280 h 832513"/>
                <a:gd name="connsiteX9" fmla="*/ 3337617 w 4417326"/>
                <a:gd name="connsiteY9" fmla="*/ 133293 h 832513"/>
                <a:gd name="connsiteX10" fmla="*/ 3341712 w 4417326"/>
                <a:gd name="connsiteY10" fmla="*/ 175203 h 832513"/>
                <a:gd name="connsiteX11" fmla="*/ 3177882 w 4417326"/>
                <a:gd name="connsiteY11" fmla="*/ 183334 h 832513"/>
                <a:gd name="connsiteX12" fmla="*/ 3174754 w 4417326"/>
                <a:gd name="connsiteY12" fmla="*/ 212360 h 832513"/>
                <a:gd name="connsiteX13" fmla="*/ 3084394 w 4417326"/>
                <a:gd name="connsiteY13" fmla="*/ 213814 h 832513"/>
                <a:gd name="connsiteX14" fmla="*/ 2911523 w 4417326"/>
                <a:gd name="connsiteY14" fmla="*/ 213814 h 832513"/>
                <a:gd name="connsiteX15" fmla="*/ 2574878 w 4417326"/>
                <a:gd name="connsiteY15" fmla="*/ 213814 h 832513"/>
                <a:gd name="connsiteX16" fmla="*/ 2574878 w 4417326"/>
                <a:gd name="connsiteY16" fmla="*/ 268405 h 832513"/>
                <a:gd name="connsiteX17" fmla="*/ 2361063 w 4417326"/>
                <a:gd name="connsiteY17" fmla="*/ 268405 h 832513"/>
                <a:gd name="connsiteX18" fmla="*/ 2320120 w 4417326"/>
                <a:gd name="connsiteY18" fmla="*/ 268405 h 832513"/>
                <a:gd name="connsiteX19" fmla="*/ 2320120 w 4417326"/>
                <a:gd name="connsiteY19" fmla="*/ 327546 h 832513"/>
                <a:gd name="connsiteX20" fmla="*/ 2265529 w 4417326"/>
                <a:gd name="connsiteY20" fmla="*/ 327546 h 832513"/>
                <a:gd name="connsiteX21" fmla="*/ 2265529 w 4417326"/>
                <a:gd name="connsiteY21" fmla="*/ 368489 h 832513"/>
                <a:gd name="connsiteX22" fmla="*/ 2220036 w 4417326"/>
                <a:gd name="connsiteY22" fmla="*/ 368489 h 832513"/>
                <a:gd name="connsiteX23" fmla="*/ 2220036 w 4417326"/>
                <a:gd name="connsiteY23" fmla="*/ 368489 h 832513"/>
                <a:gd name="connsiteX24" fmla="*/ 1601338 w 4417326"/>
                <a:gd name="connsiteY24" fmla="*/ 368489 h 832513"/>
                <a:gd name="connsiteX25" fmla="*/ 1601338 w 4417326"/>
                <a:gd name="connsiteY25" fmla="*/ 441277 h 832513"/>
                <a:gd name="connsiteX26" fmla="*/ 1487606 w 4417326"/>
                <a:gd name="connsiteY26" fmla="*/ 441277 h 832513"/>
                <a:gd name="connsiteX27" fmla="*/ 1487606 w 4417326"/>
                <a:gd name="connsiteY27" fmla="*/ 486770 h 832513"/>
                <a:gd name="connsiteX28" fmla="*/ 1328383 w 4417326"/>
                <a:gd name="connsiteY28" fmla="*/ 486770 h 832513"/>
                <a:gd name="connsiteX29" fmla="*/ 1328383 w 4417326"/>
                <a:gd name="connsiteY29" fmla="*/ 486770 h 832513"/>
                <a:gd name="connsiteX30" fmla="*/ 1169159 w 4417326"/>
                <a:gd name="connsiteY30" fmla="*/ 486770 h 832513"/>
                <a:gd name="connsiteX31" fmla="*/ 1169159 w 4417326"/>
                <a:gd name="connsiteY31" fmla="*/ 541361 h 832513"/>
                <a:gd name="connsiteX32" fmla="*/ 1019033 w 4417326"/>
                <a:gd name="connsiteY32" fmla="*/ 541361 h 832513"/>
                <a:gd name="connsiteX33" fmla="*/ 1019033 w 4417326"/>
                <a:gd name="connsiteY33" fmla="*/ 586853 h 832513"/>
                <a:gd name="connsiteX34" fmla="*/ 932597 w 4417326"/>
                <a:gd name="connsiteY34" fmla="*/ 586853 h 832513"/>
                <a:gd name="connsiteX35" fmla="*/ 932597 w 4417326"/>
                <a:gd name="connsiteY35" fmla="*/ 586853 h 832513"/>
                <a:gd name="connsiteX36" fmla="*/ 887105 w 4417326"/>
                <a:gd name="connsiteY36" fmla="*/ 586853 h 832513"/>
                <a:gd name="connsiteX37" fmla="*/ 878169 w 4417326"/>
                <a:gd name="connsiteY37" fmla="*/ 629694 h 832513"/>
                <a:gd name="connsiteX38" fmla="*/ 802239 w 4417326"/>
                <a:gd name="connsiteY38" fmla="*/ 632672 h 832513"/>
                <a:gd name="connsiteX39" fmla="*/ 799261 w 4417326"/>
                <a:gd name="connsiteY39" fmla="*/ 667823 h 832513"/>
                <a:gd name="connsiteX40" fmla="*/ 565678 w 4417326"/>
                <a:gd name="connsiteY40" fmla="*/ 667822 h 832513"/>
                <a:gd name="connsiteX41" fmla="*/ 559721 w 4417326"/>
                <a:gd name="connsiteY41" fmla="*/ 712499 h 832513"/>
                <a:gd name="connsiteX42" fmla="*/ 308645 w 4417326"/>
                <a:gd name="connsiteY42" fmla="*/ 714233 h 832513"/>
                <a:gd name="connsiteX43" fmla="*/ 202172 w 4417326"/>
                <a:gd name="connsiteY43" fmla="*/ 713799 h 832513"/>
                <a:gd name="connsiteX44" fmla="*/ 204717 w 4417326"/>
                <a:gd name="connsiteY44" fmla="*/ 782471 h 832513"/>
                <a:gd name="connsiteX45" fmla="*/ 100084 w 4417326"/>
                <a:gd name="connsiteY45" fmla="*/ 782471 h 832513"/>
                <a:gd name="connsiteX46" fmla="*/ 100084 w 4417326"/>
                <a:gd name="connsiteY46" fmla="*/ 832513 h 832513"/>
                <a:gd name="connsiteX47" fmla="*/ 0 w 4417326"/>
                <a:gd name="connsiteY47" fmla="*/ 832513 h 832513"/>
                <a:gd name="connsiteX0" fmla="*/ 4417326 w 4417326"/>
                <a:gd name="connsiteY0" fmla="*/ 0 h 832513"/>
                <a:gd name="connsiteX1" fmla="*/ 4335439 w 4417326"/>
                <a:gd name="connsiteY1" fmla="*/ 0 h 832513"/>
                <a:gd name="connsiteX2" fmla="*/ 4335439 w 4417326"/>
                <a:gd name="connsiteY2" fmla="*/ 50041 h 832513"/>
                <a:gd name="connsiteX3" fmla="*/ 4107977 w 4417326"/>
                <a:gd name="connsiteY3" fmla="*/ 50041 h 832513"/>
                <a:gd name="connsiteX4" fmla="*/ 4107977 w 4417326"/>
                <a:gd name="connsiteY4" fmla="*/ 50041 h 832513"/>
                <a:gd name="connsiteX5" fmla="*/ 3952165 w 4417326"/>
                <a:gd name="connsiteY5" fmla="*/ 67099 h 832513"/>
                <a:gd name="connsiteX6" fmla="*/ 3948753 w 4417326"/>
                <a:gd name="connsiteY6" fmla="*/ 118280 h 832513"/>
                <a:gd name="connsiteX7" fmla="*/ 3798627 w 4417326"/>
                <a:gd name="connsiteY7" fmla="*/ 118280 h 832513"/>
                <a:gd name="connsiteX8" fmla="*/ 3493827 w 4417326"/>
                <a:gd name="connsiteY8" fmla="*/ 121810 h 832513"/>
                <a:gd name="connsiteX9" fmla="*/ 3337617 w 4417326"/>
                <a:gd name="connsiteY9" fmla="*/ 133293 h 832513"/>
                <a:gd name="connsiteX10" fmla="*/ 3341712 w 4417326"/>
                <a:gd name="connsiteY10" fmla="*/ 175203 h 832513"/>
                <a:gd name="connsiteX11" fmla="*/ 3177882 w 4417326"/>
                <a:gd name="connsiteY11" fmla="*/ 183334 h 832513"/>
                <a:gd name="connsiteX12" fmla="*/ 3174754 w 4417326"/>
                <a:gd name="connsiteY12" fmla="*/ 212360 h 832513"/>
                <a:gd name="connsiteX13" fmla="*/ 3084394 w 4417326"/>
                <a:gd name="connsiteY13" fmla="*/ 213814 h 832513"/>
                <a:gd name="connsiteX14" fmla="*/ 2911523 w 4417326"/>
                <a:gd name="connsiteY14" fmla="*/ 213814 h 832513"/>
                <a:gd name="connsiteX15" fmla="*/ 2574878 w 4417326"/>
                <a:gd name="connsiteY15" fmla="*/ 213814 h 832513"/>
                <a:gd name="connsiteX16" fmla="*/ 2574878 w 4417326"/>
                <a:gd name="connsiteY16" fmla="*/ 268405 h 832513"/>
                <a:gd name="connsiteX17" fmla="*/ 2361063 w 4417326"/>
                <a:gd name="connsiteY17" fmla="*/ 268405 h 832513"/>
                <a:gd name="connsiteX18" fmla="*/ 2320120 w 4417326"/>
                <a:gd name="connsiteY18" fmla="*/ 268405 h 832513"/>
                <a:gd name="connsiteX19" fmla="*/ 2320120 w 4417326"/>
                <a:gd name="connsiteY19" fmla="*/ 327546 h 832513"/>
                <a:gd name="connsiteX20" fmla="*/ 2265529 w 4417326"/>
                <a:gd name="connsiteY20" fmla="*/ 327546 h 832513"/>
                <a:gd name="connsiteX21" fmla="*/ 2265529 w 4417326"/>
                <a:gd name="connsiteY21" fmla="*/ 368489 h 832513"/>
                <a:gd name="connsiteX22" fmla="*/ 2220036 w 4417326"/>
                <a:gd name="connsiteY22" fmla="*/ 368489 h 832513"/>
                <a:gd name="connsiteX23" fmla="*/ 2220036 w 4417326"/>
                <a:gd name="connsiteY23" fmla="*/ 368489 h 832513"/>
                <a:gd name="connsiteX24" fmla="*/ 1601338 w 4417326"/>
                <a:gd name="connsiteY24" fmla="*/ 368489 h 832513"/>
                <a:gd name="connsiteX25" fmla="*/ 1601338 w 4417326"/>
                <a:gd name="connsiteY25" fmla="*/ 441277 h 832513"/>
                <a:gd name="connsiteX26" fmla="*/ 1487606 w 4417326"/>
                <a:gd name="connsiteY26" fmla="*/ 441277 h 832513"/>
                <a:gd name="connsiteX27" fmla="*/ 1487606 w 4417326"/>
                <a:gd name="connsiteY27" fmla="*/ 486770 h 832513"/>
                <a:gd name="connsiteX28" fmla="*/ 1328383 w 4417326"/>
                <a:gd name="connsiteY28" fmla="*/ 486770 h 832513"/>
                <a:gd name="connsiteX29" fmla="*/ 1328383 w 4417326"/>
                <a:gd name="connsiteY29" fmla="*/ 486770 h 832513"/>
                <a:gd name="connsiteX30" fmla="*/ 1169159 w 4417326"/>
                <a:gd name="connsiteY30" fmla="*/ 486770 h 832513"/>
                <a:gd name="connsiteX31" fmla="*/ 1169159 w 4417326"/>
                <a:gd name="connsiteY31" fmla="*/ 541361 h 832513"/>
                <a:gd name="connsiteX32" fmla="*/ 1019033 w 4417326"/>
                <a:gd name="connsiteY32" fmla="*/ 541361 h 832513"/>
                <a:gd name="connsiteX33" fmla="*/ 1019033 w 4417326"/>
                <a:gd name="connsiteY33" fmla="*/ 586853 h 832513"/>
                <a:gd name="connsiteX34" fmla="*/ 932597 w 4417326"/>
                <a:gd name="connsiteY34" fmla="*/ 586853 h 832513"/>
                <a:gd name="connsiteX35" fmla="*/ 932597 w 4417326"/>
                <a:gd name="connsiteY35" fmla="*/ 586853 h 832513"/>
                <a:gd name="connsiteX36" fmla="*/ 887105 w 4417326"/>
                <a:gd name="connsiteY36" fmla="*/ 586853 h 832513"/>
                <a:gd name="connsiteX37" fmla="*/ 878169 w 4417326"/>
                <a:gd name="connsiteY37" fmla="*/ 629694 h 832513"/>
                <a:gd name="connsiteX38" fmla="*/ 802239 w 4417326"/>
                <a:gd name="connsiteY38" fmla="*/ 632672 h 832513"/>
                <a:gd name="connsiteX39" fmla="*/ 799261 w 4417326"/>
                <a:gd name="connsiteY39" fmla="*/ 667823 h 832513"/>
                <a:gd name="connsiteX40" fmla="*/ 565678 w 4417326"/>
                <a:gd name="connsiteY40" fmla="*/ 667822 h 832513"/>
                <a:gd name="connsiteX41" fmla="*/ 559721 w 4417326"/>
                <a:gd name="connsiteY41" fmla="*/ 712499 h 832513"/>
                <a:gd name="connsiteX42" fmla="*/ 308645 w 4417326"/>
                <a:gd name="connsiteY42" fmla="*/ 714233 h 832513"/>
                <a:gd name="connsiteX43" fmla="*/ 202172 w 4417326"/>
                <a:gd name="connsiteY43" fmla="*/ 713799 h 832513"/>
                <a:gd name="connsiteX44" fmla="*/ 204717 w 4417326"/>
                <a:gd name="connsiteY44" fmla="*/ 782471 h 832513"/>
                <a:gd name="connsiteX45" fmla="*/ 100084 w 4417326"/>
                <a:gd name="connsiteY45" fmla="*/ 782471 h 832513"/>
                <a:gd name="connsiteX46" fmla="*/ 100084 w 4417326"/>
                <a:gd name="connsiteY46" fmla="*/ 832513 h 832513"/>
                <a:gd name="connsiteX47" fmla="*/ 0 w 4417326"/>
                <a:gd name="connsiteY47" fmla="*/ 832513 h 83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17326" h="832513">
                  <a:moveTo>
                    <a:pt x="4417326" y="0"/>
                  </a:moveTo>
                  <a:lnTo>
                    <a:pt x="4335439" y="0"/>
                  </a:lnTo>
                  <a:lnTo>
                    <a:pt x="4335439" y="50041"/>
                  </a:lnTo>
                  <a:lnTo>
                    <a:pt x="4107977" y="50041"/>
                  </a:lnTo>
                  <a:lnTo>
                    <a:pt x="4107977" y="50041"/>
                  </a:lnTo>
                  <a:lnTo>
                    <a:pt x="3952165" y="67099"/>
                  </a:lnTo>
                  <a:lnTo>
                    <a:pt x="3948753" y="118280"/>
                  </a:lnTo>
                  <a:lnTo>
                    <a:pt x="3798627" y="118280"/>
                  </a:lnTo>
                  <a:lnTo>
                    <a:pt x="3493827" y="121810"/>
                  </a:lnTo>
                  <a:lnTo>
                    <a:pt x="3337617" y="133293"/>
                  </a:lnTo>
                  <a:lnTo>
                    <a:pt x="3341712" y="175203"/>
                  </a:lnTo>
                  <a:lnTo>
                    <a:pt x="3177882" y="183334"/>
                  </a:lnTo>
                  <a:lnTo>
                    <a:pt x="3174754" y="212360"/>
                  </a:lnTo>
                  <a:lnTo>
                    <a:pt x="3084394" y="213814"/>
                  </a:lnTo>
                  <a:lnTo>
                    <a:pt x="2911523" y="213814"/>
                  </a:lnTo>
                  <a:lnTo>
                    <a:pt x="2574878" y="213814"/>
                  </a:lnTo>
                  <a:lnTo>
                    <a:pt x="2574878" y="268405"/>
                  </a:lnTo>
                  <a:lnTo>
                    <a:pt x="2361063" y="268405"/>
                  </a:lnTo>
                  <a:lnTo>
                    <a:pt x="2320120" y="268405"/>
                  </a:lnTo>
                  <a:lnTo>
                    <a:pt x="2320120" y="327546"/>
                  </a:lnTo>
                  <a:lnTo>
                    <a:pt x="2265529" y="327546"/>
                  </a:lnTo>
                  <a:lnTo>
                    <a:pt x="2265529" y="368489"/>
                  </a:lnTo>
                  <a:lnTo>
                    <a:pt x="2220036" y="368489"/>
                  </a:lnTo>
                  <a:lnTo>
                    <a:pt x="2220036" y="368489"/>
                  </a:lnTo>
                  <a:lnTo>
                    <a:pt x="1601338" y="368489"/>
                  </a:lnTo>
                  <a:lnTo>
                    <a:pt x="1601338" y="441277"/>
                  </a:lnTo>
                  <a:lnTo>
                    <a:pt x="1487606" y="441277"/>
                  </a:lnTo>
                  <a:lnTo>
                    <a:pt x="1487606" y="486770"/>
                  </a:lnTo>
                  <a:lnTo>
                    <a:pt x="1328383" y="486770"/>
                  </a:lnTo>
                  <a:lnTo>
                    <a:pt x="1328383" y="486770"/>
                  </a:lnTo>
                  <a:lnTo>
                    <a:pt x="1169159" y="486770"/>
                  </a:lnTo>
                  <a:lnTo>
                    <a:pt x="1169159" y="541361"/>
                  </a:lnTo>
                  <a:lnTo>
                    <a:pt x="1019033" y="541361"/>
                  </a:lnTo>
                  <a:lnTo>
                    <a:pt x="1019033" y="586853"/>
                  </a:lnTo>
                  <a:lnTo>
                    <a:pt x="932597" y="586853"/>
                  </a:lnTo>
                  <a:lnTo>
                    <a:pt x="932597" y="586853"/>
                  </a:lnTo>
                  <a:lnTo>
                    <a:pt x="887105" y="586853"/>
                  </a:lnTo>
                  <a:lnTo>
                    <a:pt x="878169" y="629694"/>
                  </a:lnTo>
                  <a:lnTo>
                    <a:pt x="802239" y="632672"/>
                  </a:lnTo>
                  <a:lnTo>
                    <a:pt x="799261" y="667823"/>
                  </a:lnTo>
                  <a:lnTo>
                    <a:pt x="565678" y="667822"/>
                  </a:lnTo>
                  <a:lnTo>
                    <a:pt x="559721" y="712499"/>
                  </a:lnTo>
                  <a:lnTo>
                    <a:pt x="308645" y="714233"/>
                  </a:lnTo>
                  <a:lnTo>
                    <a:pt x="202172" y="713799"/>
                  </a:lnTo>
                  <a:cubicBezTo>
                    <a:pt x="202028" y="736690"/>
                    <a:pt x="204861" y="759580"/>
                    <a:pt x="204717" y="782471"/>
                  </a:cubicBezTo>
                  <a:lnTo>
                    <a:pt x="100084" y="782471"/>
                  </a:lnTo>
                  <a:lnTo>
                    <a:pt x="100084" y="832513"/>
                  </a:lnTo>
                  <a:lnTo>
                    <a:pt x="0" y="832513"/>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charset="0"/>
                <a:ea typeface="+mn-ea"/>
                <a:cs typeface="Times New Roman" charset="0"/>
              </a:endParaRPr>
            </a:p>
          </p:txBody>
        </p:sp>
      </p:grpSp>
    </p:spTree>
    <p:extLst>
      <p:ext uri="{BB962C8B-B14F-4D97-AF65-F5344CB8AC3E}">
        <p14:creationId xmlns:p14="http://schemas.microsoft.com/office/powerpoint/2010/main" val="1954791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D3C2A-21A8-D2CC-35A1-0C43CF31AF33}"/>
              </a:ext>
            </a:extLst>
          </p:cNvPr>
          <p:cNvSpPr>
            <a:spLocks noGrp="1"/>
          </p:cNvSpPr>
          <p:nvPr>
            <p:ph type="title"/>
          </p:nvPr>
        </p:nvSpPr>
        <p:spPr/>
        <p:txBody>
          <a:bodyPr/>
          <a:lstStyle/>
          <a:p>
            <a:r>
              <a:rPr lang="en-US" dirty="0"/>
              <a:t>Lung Cancer and HIV</a:t>
            </a:r>
          </a:p>
        </p:txBody>
      </p:sp>
      <p:sp>
        <p:nvSpPr>
          <p:cNvPr id="3" name="Content Placeholder 2">
            <a:extLst>
              <a:ext uri="{FF2B5EF4-FFF2-40B4-BE49-F238E27FC236}">
                <a16:creationId xmlns:a16="http://schemas.microsoft.com/office/drawing/2014/main" id="{3BB10F88-B180-209D-E13C-ED73FD0ED92A}"/>
              </a:ext>
            </a:extLst>
          </p:cNvPr>
          <p:cNvSpPr>
            <a:spLocks noGrp="1"/>
          </p:cNvSpPr>
          <p:nvPr>
            <p:ph idx="1"/>
          </p:nvPr>
        </p:nvSpPr>
        <p:spPr>
          <a:xfrm>
            <a:off x="604675" y="1513047"/>
            <a:ext cx="11153938" cy="4694880"/>
          </a:xfrm>
        </p:spPr>
        <p:txBody>
          <a:bodyPr/>
          <a:lstStyle/>
          <a:p>
            <a:r>
              <a:rPr lang="en-US" sz="2600" dirty="0"/>
              <a:t>Odds of smoking greater in people with HIV vs without: OR 1.64 </a:t>
            </a:r>
            <a:br>
              <a:rPr lang="en-US" sz="2600" dirty="0"/>
            </a:br>
            <a:r>
              <a:rPr lang="en-US" sz="2600" dirty="0"/>
              <a:t>(95% CI: 1.45-1.85)</a:t>
            </a:r>
            <a:r>
              <a:rPr lang="en-US" sz="2600" baseline="30000" dirty="0"/>
              <a:t>1</a:t>
            </a:r>
          </a:p>
          <a:p>
            <a:pPr lvl="1"/>
            <a:r>
              <a:rPr lang="en-US" sz="2400" dirty="0"/>
              <a:t>No prospective studies of lung cancer in this population</a:t>
            </a:r>
          </a:p>
          <a:p>
            <a:pPr lvl="1"/>
            <a:r>
              <a:rPr lang="en-US" sz="2400" dirty="0"/>
              <a:t>MSKCC initiative to decrease smoking prevalence using lung age awareness </a:t>
            </a:r>
            <a:br>
              <a:rPr lang="en-US" sz="2400" dirty="0"/>
            </a:br>
            <a:r>
              <a:rPr lang="en-US" sz="2400" dirty="0"/>
              <a:t>(ie, a spirometer test that demonstrates whether a patient’s lungs are older </a:t>
            </a:r>
            <a:br>
              <a:rPr lang="en-US" sz="2400" dirty="0"/>
            </a:br>
            <a:r>
              <a:rPr lang="en-US" sz="2400" dirty="0"/>
              <a:t>than they are) </a:t>
            </a:r>
          </a:p>
          <a:p>
            <a:r>
              <a:rPr lang="en-US" sz="2600" dirty="0"/>
              <a:t>HIV may influence age of onset of lung cancer, with implications for screening</a:t>
            </a:r>
          </a:p>
          <a:p>
            <a:pPr lvl="1"/>
            <a:r>
              <a:rPr lang="en-US" sz="2400" dirty="0"/>
              <a:t>AMC-111 </a:t>
            </a:r>
            <a:r>
              <a:rPr lang="en-US" sz="2400" dirty="0">
                <a:ea typeface="+mn-ea"/>
                <a:cs typeface="+mn-cs"/>
              </a:rPr>
              <a:t>(NCT04949464) is evaluating the impact of behavior modification interventions and screening </a:t>
            </a:r>
            <a:r>
              <a:rPr lang="en-US" sz="2400" dirty="0"/>
              <a:t>on smoking cessation in people with HIV</a:t>
            </a:r>
          </a:p>
        </p:txBody>
      </p:sp>
      <p:sp>
        <p:nvSpPr>
          <p:cNvPr id="4" name="Text Box 11">
            <a:extLst>
              <a:ext uri="{FF2B5EF4-FFF2-40B4-BE49-F238E27FC236}">
                <a16:creationId xmlns:a16="http://schemas.microsoft.com/office/drawing/2014/main" id="{A454E699-17FE-FA33-AF00-806E51BD323D}"/>
              </a:ext>
            </a:extLst>
          </p:cNvPr>
          <p:cNvSpPr txBox="1">
            <a:spLocks noChangeArrowheads="1"/>
          </p:cNvSpPr>
          <p:nvPr/>
        </p:nvSpPr>
        <p:spPr bwMode="auto">
          <a:xfrm>
            <a:off x="414339" y="6385740"/>
            <a:ext cx="89785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dirty="0">
                <a:solidFill>
                  <a:schemeClr val="bg2"/>
                </a:solidFill>
                <a:latin typeface="Calibri" panose="020F0502020204030204" pitchFamily="34" charset="0"/>
              </a:rPr>
              <a:t>1. Johnstone. AIDS. 2021;35:957. </a:t>
            </a:r>
          </a:p>
        </p:txBody>
      </p:sp>
      <p:grpSp>
        <p:nvGrpSpPr>
          <p:cNvPr id="5" name="Group 4">
            <a:extLst>
              <a:ext uri="{FF2B5EF4-FFF2-40B4-BE49-F238E27FC236}">
                <a16:creationId xmlns:a16="http://schemas.microsoft.com/office/drawing/2014/main" id="{BD2D0DF9-B46E-F972-F1C3-B88761537780}"/>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AEAF7CD9-452B-177F-D601-8E89C08947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8">
              <a:extLst>
                <a:ext uri="{FF2B5EF4-FFF2-40B4-BE49-F238E27FC236}">
                  <a16:creationId xmlns:a16="http://schemas.microsoft.com/office/drawing/2014/main" id="{03E74022-AFCA-6B60-D59D-55F517EE04C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7535186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A4683-6C82-D6CA-16EB-C1170FE1FD95}"/>
              </a:ext>
            </a:extLst>
          </p:cNvPr>
          <p:cNvSpPr>
            <a:spLocks noGrp="1"/>
          </p:cNvSpPr>
          <p:nvPr>
            <p:ph type="title"/>
          </p:nvPr>
        </p:nvSpPr>
        <p:spPr/>
        <p:txBody>
          <a:bodyPr/>
          <a:lstStyle/>
          <a:p>
            <a:r>
              <a:rPr lang="en-US" dirty="0"/>
              <a:t>People With HIV Are Often Excluded in New Drug Application Trials</a:t>
            </a:r>
          </a:p>
        </p:txBody>
      </p:sp>
      <p:sp>
        <p:nvSpPr>
          <p:cNvPr id="4" name="Content Placeholder 3">
            <a:extLst>
              <a:ext uri="{FF2B5EF4-FFF2-40B4-BE49-F238E27FC236}">
                <a16:creationId xmlns:a16="http://schemas.microsoft.com/office/drawing/2014/main" id="{B79EEBFD-EE7A-EC9A-E09D-A25DDE6CF4D7}"/>
              </a:ext>
            </a:extLst>
          </p:cNvPr>
          <p:cNvSpPr>
            <a:spLocks noGrp="1"/>
          </p:cNvSpPr>
          <p:nvPr>
            <p:ph sz="half" idx="1"/>
          </p:nvPr>
        </p:nvSpPr>
        <p:spPr>
          <a:xfrm>
            <a:off x="601819" y="1510730"/>
            <a:ext cx="6027581" cy="4678738"/>
          </a:xfrm>
        </p:spPr>
        <p:txBody>
          <a:bodyPr/>
          <a:lstStyle/>
          <a:p>
            <a:r>
              <a:rPr lang="en-US" sz="2600" dirty="0"/>
              <a:t>Review of 46 NDAs for cancer agents later approved by FDA (2011-2015) showed that only 15 drugs became available to patients with HIV through further studies</a:t>
            </a:r>
          </a:p>
          <a:p>
            <a:r>
              <a:rPr lang="en-US" sz="2600" dirty="0"/>
              <a:t>Delays until availability were substantial</a:t>
            </a:r>
          </a:p>
          <a:p>
            <a:pPr lvl="1"/>
            <a:r>
              <a:rPr lang="en-US" sz="2400" dirty="0"/>
              <a:t>Phase I to approval: 6.8 yr </a:t>
            </a:r>
            <a:br>
              <a:rPr lang="en-US" sz="2400" dirty="0"/>
            </a:br>
            <a:r>
              <a:rPr lang="en-US" sz="2400" dirty="0"/>
              <a:t>(range: 2.3-19.7) </a:t>
            </a:r>
          </a:p>
          <a:p>
            <a:pPr lvl="1"/>
            <a:r>
              <a:rPr lang="en-US" sz="2400" dirty="0"/>
              <a:t>NDA to approval: 3.9 yr (range: 1-7.6)  </a:t>
            </a:r>
          </a:p>
          <a:p>
            <a:pPr lvl="1"/>
            <a:r>
              <a:rPr lang="en-US" sz="2400" dirty="0"/>
              <a:t>Phase I to HIV-specific study: 6.3 yr (range: 3.5-11.7)</a:t>
            </a:r>
          </a:p>
        </p:txBody>
      </p:sp>
      <p:sp>
        <p:nvSpPr>
          <p:cNvPr id="10" name="Text Box 11">
            <a:extLst>
              <a:ext uri="{FF2B5EF4-FFF2-40B4-BE49-F238E27FC236}">
                <a16:creationId xmlns:a16="http://schemas.microsoft.com/office/drawing/2014/main" id="{B233DBC8-4675-2704-9617-18A7B71438C9}"/>
              </a:ext>
            </a:extLst>
          </p:cNvPr>
          <p:cNvSpPr txBox="1">
            <a:spLocks noChangeArrowheads="1"/>
          </p:cNvSpPr>
          <p:nvPr/>
        </p:nvSpPr>
        <p:spPr bwMode="auto">
          <a:xfrm>
            <a:off x="414339" y="6385740"/>
            <a:ext cx="21002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Uldrick. </a:t>
            </a:r>
            <a:r>
              <a:rPr lang="en-US" altLang="en-US" sz="1200" dirty="0">
                <a:solidFill>
                  <a:schemeClr val="bg2"/>
                </a:solidFill>
                <a:latin typeface="Calibri" panose="020F0502020204030204" pitchFamily="34" charset="0"/>
              </a:rPr>
              <a:t>JCO. 2017;35:3774.</a:t>
            </a:r>
            <a:endParaRPr lang="en-US" altLang="en-US" sz="1200" b="0" dirty="0">
              <a:solidFill>
                <a:schemeClr val="bg2"/>
              </a:solidFill>
              <a:latin typeface="Calibri" panose="020F0502020204030204" pitchFamily="34" charset="0"/>
            </a:endParaRPr>
          </a:p>
        </p:txBody>
      </p:sp>
      <p:grpSp>
        <p:nvGrpSpPr>
          <p:cNvPr id="11" name="Group 10">
            <a:extLst>
              <a:ext uri="{FF2B5EF4-FFF2-40B4-BE49-F238E27FC236}">
                <a16:creationId xmlns:a16="http://schemas.microsoft.com/office/drawing/2014/main" id="{F4334FBA-7B2F-59B9-8496-DF8CE454F1B6}"/>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0C8C1793-8D8C-72C8-6F36-7055F8193D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478D6BE9-10DC-2423-8B70-E0F874BA476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 name="TextBox 2">
            <a:extLst>
              <a:ext uri="{FF2B5EF4-FFF2-40B4-BE49-F238E27FC236}">
                <a16:creationId xmlns:a16="http://schemas.microsoft.com/office/drawing/2014/main" id="{59401209-FBCE-C252-FF09-6BA6294118D9}"/>
              </a:ext>
            </a:extLst>
          </p:cNvPr>
          <p:cNvSpPr txBox="1"/>
          <p:nvPr/>
        </p:nvSpPr>
        <p:spPr bwMode="auto">
          <a:xfrm>
            <a:off x="7437065" y="1257300"/>
            <a:ext cx="40451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HIV-Related Eligibility in New Drug Applications (2011-2015)</a:t>
            </a:r>
          </a:p>
        </p:txBody>
      </p:sp>
      <p:grpSp>
        <p:nvGrpSpPr>
          <p:cNvPr id="21" name="Group 20">
            <a:extLst>
              <a:ext uri="{FF2B5EF4-FFF2-40B4-BE49-F238E27FC236}">
                <a16:creationId xmlns:a16="http://schemas.microsoft.com/office/drawing/2014/main" id="{482A6344-9FA6-D262-50E1-0BD1DB7C40EC}"/>
              </a:ext>
            </a:extLst>
          </p:cNvPr>
          <p:cNvGrpSpPr/>
          <p:nvPr/>
        </p:nvGrpSpPr>
        <p:grpSpPr>
          <a:xfrm>
            <a:off x="7996720" y="1948037"/>
            <a:ext cx="2952884" cy="2962112"/>
            <a:chOff x="7996720" y="2171194"/>
            <a:chExt cx="2952884" cy="2962112"/>
          </a:xfrm>
        </p:grpSpPr>
        <p:sp>
          <p:nvSpPr>
            <p:cNvPr id="9" name="Pie 8">
              <a:extLst>
                <a:ext uri="{FF2B5EF4-FFF2-40B4-BE49-F238E27FC236}">
                  <a16:creationId xmlns:a16="http://schemas.microsoft.com/office/drawing/2014/main" id="{570DFDFF-63DF-681D-87F7-4D4CAB4C23BF}"/>
                </a:ext>
              </a:extLst>
            </p:cNvPr>
            <p:cNvSpPr/>
            <p:nvPr/>
          </p:nvSpPr>
          <p:spPr bwMode="auto">
            <a:xfrm>
              <a:off x="7996720" y="2171194"/>
              <a:ext cx="2952883" cy="2952883"/>
            </a:xfrm>
            <a:prstGeom prst="pie">
              <a:avLst>
                <a:gd name="adj1" fmla="val 16195407"/>
                <a:gd name="adj2" fmla="val 18145490"/>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1" dirty="0">
                <a:solidFill>
                  <a:schemeClr val="tx1"/>
                </a:solidFill>
                <a:latin typeface="Calibri" panose="020F0502020204030204" pitchFamily="34" charset="0"/>
              </a:endParaRPr>
            </a:p>
          </p:txBody>
        </p:sp>
        <p:sp>
          <p:nvSpPr>
            <p:cNvPr id="14" name="Pie 13">
              <a:extLst>
                <a:ext uri="{FF2B5EF4-FFF2-40B4-BE49-F238E27FC236}">
                  <a16:creationId xmlns:a16="http://schemas.microsoft.com/office/drawing/2014/main" id="{BF872FD6-FED8-895C-6544-D9A9B2ADF279}"/>
                </a:ext>
              </a:extLst>
            </p:cNvPr>
            <p:cNvSpPr/>
            <p:nvPr/>
          </p:nvSpPr>
          <p:spPr bwMode="auto">
            <a:xfrm>
              <a:off x="7996720" y="2180423"/>
              <a:ext cx="2952883" cy="2952883"/>
            </a:xfrm>
            <a:prstGeom prst="pie">
              <a:avLst>
                <a:gd name="adj1" fmla="val 18119518"/>
                <a:gd name="adj2" fmla="val 20485873"/>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1" dirty="0">
                <a:solidFill>
                  <a:schemeClr val="tx1"/>
                </a:solidFill>
                <a:latin typeface="Calibri" panose="020F0502020204030204" pitchFamily="34" charset="0"/>
              </a:endParaRPr>
            </a:p>
          </p:txBody>
        </p:sp>
        <p:sp>
          <p:nvSpPr>
            <p:cNvPr id="8" name="Pie 7">
              <a:extLst>
                <a:ext uri="{FF2B5EF4-FFF2-40B4-BE49-F238E27FC236}">
                  <a16:creationId xmlns:a16="http://schemas.microsoft.com/office/drawing/2014/main" id="{3000076C-94BD-82B2-DAFA-0600239D2F07}"/>
                </a:ext>
              </a:extLst>
            </p:cNvPr>
            <p:cNvSpPr/>
            <p:nvPr/>
          </p:nvSpPr>
          <p:spPr bwMode="auto">
            <a:xfrm>
              <a:off x="7996721" y="2171194"/>
              <a:ext cx="2952883" cy="2952883"/>
            </a:xfrm>
            <a:prstGeom prst="pie">
              <a:avLst>
                <a:gd name="adj1" fmla="val 20501257"/>
                <a:gd name="adj2" fmla="val 16200000"/>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1" dirty="0">
                <a:solidFill>
                  <a:schemeClr val="tx1"/>
                </a:solidFill>
                <a:latin typeface="Calibri" panose="020F0502020204030204" pitchFamily="34" charset="0"/>
              </a:endParaRPr>
            </a:p>
          </p:txBody>
        </p:sp>
        <p:sp>
          <p:nvSpPr>
            <p:cNvPr id="5" name="TextBox 4">
              <a:extLst>
                <a:ext uri="{FF2B5EF4-FFF2-40B4-BE49-F238E27FC236}">
                  <a16:creationId xmlns:a16="http://schemas.microsoft.com/office/drawing/2014/main" id="{A9544EA9-3E9F-2135-D587-FB5773D3EA8E}"/>
                </a:ext>
              </a:extLst>
            </p:cNvPr>
            <p:cNvSpPr txBox="1"/>
            <p:nvPr/>
          </p:nvSpPr>
          <p:spPr bwMode="auto">
            <a:xfrm>
              <a:off x="9486900" y="2381213"/>
              <a:ext cx="644728" cy="369332"/>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b="1" dirty="0">
                  <a:latin typeface="Calibri" panose="020F0502020204030204" pitchFamily="34" charset="0"/>
                </a:rPr>
                <a:t>n = 7</a:t>
              </a:r>
            </a:p>
          </p:txBody>
        </p:sp>
        <p:sp>
          <p:nvSpPr>
            <p:cNvPr id="6" name="TextBox 5">
              <a:extLst>
                <a:ext uri="{FF2B5EF4-FFF2-40B4-BE49-F238E27FC236}">
                  <a16:creationId xmlns:a16="http://schemas.microsoft.com/office/drawing/2014/main" id="{A0F2B108-FFA4-8974-AAE0-04BB28285920}"/>
                </a:ext>
              </a:extLst>
            </p:cNvPr>
            <p:cNvSpPr txBox="1"/>
            <p:nvPr/>
          </p:nvSpPr>
          <p:spPr bwMode="auto">
            <a:xfrm>
              <a:off x="9029700" y="3923789"/>
              <a:ext cx="7617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latin typeface="Calibri" panose="020F0502020204030204" pitchFamily="34" charset="0"/>
                </a:rPr>
                <a:t>n = 65</a:t>
              </a:r>
            </a:p>
          </p:txBody>
        </p:sp>
        <p:sp>
          <p:nvSpPr>
            <p:cNvPr id="7" name="TextBox 6">
              <a:extLst>
                <a:ext uri="{FF2B5EF4-FFF2-40B4-BE49-F238E27FC236}">
                  <a16:creationId xmlns:a16="http://schemas.microsoft.com/office/drawing/2014/main" id="{37F70CF7-B9E2-0258-653E-B72A1258D8D2}"/>
                </a:ext>
              </a:extLst>
            </p:cNvPr>
            <p:cNvSpPr txBox="1"/>
            <p:nvPr/>
          </p:nvSpPr>
          <p:spPr bwMode="auto">
            <a:xfrm>
              <a:off x="9982200" y="2858603"/>
              <a:ext cx="6447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latin typeface="Calibri" panose="020F0502020204030204" pitchFamily="34" charset="0"/>
                </a:rPr>
                <a:t>n = 9</a:t>
              </a:r>
            </a:p>
          </p:txBody>
        </p:sp>
      </p:grpSp>
      <p:grpSp>
        <p:nvGrpSpPr>
          <p:cNvPr id="20" name="Group 19">
            <a:extLst>
              <a:ext uri="{FF2B5EF4-FFF2-40B4-BE49-F238E27FC236}">
                <a16:creationId xmlns:a16="http://schemas.microsoft.com/office/drawing/2014/main" id="{051C0AE7-54D5-2AE5-39B4-D8E548459D0D}"/>
              </a:ext>
            </a:extLst>
          </p:cNvPr>
          <p:cNvGrpSpPr/>
          <p:nvPr/>
        </p:nvGrpSpPr>
        <p:grpSpPr>
          <a:xfrm>
            <a:off x="7315200" y="5026104"/>
            <a:ext cx="4207602" cy="1107996"/>
            <a:chOff x="7588286" y="4920461"/>
            <a:chExt cx="4207602" cy="1107996"/>
          </a:xfrm>
        </p:grpSpPr>
        <p:sp>
          <p:nvSpPr>
            <p:cNvPr id="15" name="TextBox 14">
              <a:extLst>
                <a:ext uri="{FF2B5EF4-FFF2-40B4-BE49-F238E27FC236}">
                  <a16:creationId xmlns:a16="http://schemas.microsoft.com/office/drawing/2014/main" id="{6A8D3DDE-8C23-B747-7B63-45CD8248C1CE}"/>
                </a:ext>
              </a:extLst>
            </p:cNvPr>
            <p:cNvSpPr txBox="1"/>
            <p:nvPr/>
          </p:nvSpPr>
          <p:spPr bwMode="auto">
            <a:xfrm>
              <a:off x="7750749" y="4920461"/>
              <a:ext cx="4045139"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600"/>
                </a:spcBef>
                <a:spcAft>
                  <a:spcPct val="0"/>
                </a:spcAft>
                <a:buClrTx/>
                <a:buFontTx/>
                <a:buNone/>
              </a:pPr>
              <a:r>
                <a:rPr lang="en-US" sz="1400" b="0" dirty="0">
                  <a:solidFill>
                    <a:schemeClr val="accent1"/>
                  </a:solidFill>
                  <a:latin typeface="Calibri" panose="020F0502020204030204" pitchFamily="34" charset="0"/>
                </a:rPr>
                <a:t>HIV exclusion not noted</a:t>
              </a:r>
            </a:p>
            <a:p>
              <a:pPr>
                <a:spcBef>
                  <a:spcPts val="600"/>
                </a:spcBef>
              </a:pPr>
              <a:r>
                <a:rPr lang="en-US" sz="1400" b="0" dirty="0">
                  <a:solidFill>
                    <a:schemeClr val="accent4"/>
                  </a:solidFill>
                  <a:latin typeface="Calibri" panose="020F0502020204030204" pitchFamily="34" charset="0"/>
                </a:rPr>
                <a:t>Specific HIV exclusion </a:t>
              </a:r>
            </a:p>
            <a:p>
              <a:pPr algn="l">
                <a:lnSpc>
                  <a:spcPct val="100000"/>
                </a:lnSpc>
                <a:spcBef>
                  <a:spcPts val="600"/>
                </a:spcBef>
                <a:spcAft>
                  <a:spcPct val="0"/>
                </a:spcAft>
                <a:buClrTx/>
                <a:buFontTx/>
                <a:buNone/>
              </a:pPr>
              <a:r>
                <a:rPr lang="en-US" sz="1400" b="0" dirty="0">
                  <a:solidFill>
                    <a:schemeClr val="accent3"/>
                  </a:solidFill>
                  <a:latin typeface="Calibri" panose="020F0502020204030204" pitchFamily="34" charset="0"/>
                </a:rPr>
                <a:t>Likely exclusion</a:t>
              </a:r>
              <a:r>
                <a:rPr lang="en-US" sz="1400" dirty="0">
                  <a:solidFill>
                    <a:schemeClr val="accent3"/>
                  </a:solidFill>
                  <a:latin typeface="Calibri" panose="020F0502020204030204" pitchFamily="34" charset="0"/>
                </a:rPr>
                <a:t> (</a:t>
              </a:r>
              <a:r>
                <a:rPr lang="en-US" sz="1400" b="0" dirty="0">
                  <a:solidFill>
                    <a:schemeClr val="accent3"/>
                  </a:solidFill>
                  <a:latin typeface="Calibri" panose="020F0502020204030204" pitchFamily="34" charset="0"/>
                </a:rPr>
                <a:t>active infection excluded or explicit exclusion noted in other studies for the same agent)</a:t>
              </a:r>
            </a:p>
          </p:txBody>
        </p:sp>
        <p:sp>
          <p:nvSpPr>
            <p:cNvPr id="17" name="Rectangle 16">
              <a:extLst>
                <a:ext uri="{FF2B5EF4-FFF2-40B4-BE49-F238E27FC236}">
                  <a16:creationId xmlns:a16="http://schemas.microsoft.com/office/drawing/2014/main" id="{49F46087-14D1-6FDA-4B57-DFE988EA6049}"/>
                </a:ext>
              </a:extLst>
            </p:cNvPr>
            <p:cNvSpPr/>
            <p:nvPr/>
          </p:nvSpPr>
          <p:spPr bwMode="auto">
            <a:xfrm>
              <a:off x="7588287" y="5260265"/>
              <a:ext cx="162463" cy="16246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Rectangle 17">
              <a:extLst>
                <a:ext uri="{FF2B5EF4-FFF2-40B4-BE49-F238E27FC236}">
                  <a16:creationId xmlns:a16="http://schemas.microsoft.com/office/drawing/2014/main" id="{84970FAF-C6C6-D19F-D786-A0C5412F7572}"/>
                </a:ext>
              </a:extLst>
            </p:cNvPr>
            <p:cNvSpPr/>
            <p:nvPr/>
          </p:nvSpPr>
          <p:spPr bwMode="auto">
            <a:xfrm>
              <a:off x="7588286" y="5556806"/>
              <a:ext cx="162463" cy="162463"/>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Rectangle 18">
              <a:extLst>
                <a:ext uri="{FF2B5EF4-FFF2-40B4-BE49-F238E27FC236}">
                  <a16:creationId xmlns:a16="http://schemas.microsoft.com/office/drawing/2014/main" id="{2D65908C-CBB4-C112-FD93-30ED898F322F}"/>
                </a:ext>
              </a:extLst>
            </p:cNvPr>
            <p:cNvSpPr/>
            <p:nvPr/>
          </p:nvSpPr>
          <p:spPr bwMode="auto">
            <a:xfrm>
              <a:off x="7588287" y="4977611"/>
              <a:ext cx="162463" cy="16246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34188962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C324E-304C-DE04-42C6-BA21CB852E19}"/>
              </a:ext>
            </a:extLst>
          </p:cNvPr>
          <p:cNvSpPr>
            <a:spLocks noGrp="1"/>
          </p:cNvSpPr>
          <p:nvPr>
            <p:ph type="title"/>
          </p:nvPr>
        </p:nvSpPr>
        <p:spPr/>
        <p:txBody>
          <a:bodyPr/>
          <a:lstStyle/>
          <a:p>
            <a:r>
              <a:rPr lang="en-US" dirty="0"/>
              <a:t>Modernizing Clinical Trial Eligibility Criteria to </a:t>
            </a:r>
            <a:br>
              <a:rPr lang="en-US" dirty="0"/>
            </a:br>
            <a:r>
              <a:rPr lang="en-US" dirty="0"/>
              <a:t>Include Patients With HIV</a:t>
            </a:r>
          </a:p>
        </p:txBody>
      </p:sp>
      <p:sp>
        <p:nvSpPr>
          <p:cNvPr id="3" name="Content Placeholder 2">
            <a:extLst>
              <a:ext uri="{FF2B5EF4-FFF2-40B4-BE49-F238E27FC236}">
                <a16:creationId xmlns:a16="http://schemas.microsoft.com/office/drawing/2014/main" id="{F98901A9-D5AB-DEA2-5C78-41E6B0DD58E4}"/>
              </a:ext>
            </a:extLst>
          </p:cNvPr>
          <p:cNvSpPr>
            <a:spLocks noGrp="1"/>
          </p:cNvSpPr>
          <p:nvPr>
            <p:ph idx="1"/>
          </p:nvPr>
        </p:nvSpPr>
        <p:spPr/>
        <p:txBody>
          <a:bodyPr/>
          <a:lstStyle/>
          <a:p>
            <a:r>
              <a:rPr lang="en-US" sz="2400" dirty="0"/>
              <a:t>ASCO–Friends of Cancer Research HIV Working Group recommendations on         trial entry criteria for patients with HIV:</a:t>
            </a:r>
          </a:p>
          <a:p>
            <a:pPr lvl="1"/>
            <a:r>
              <a:rPr lang="en-US" sz="2200" dirty="0"/>
              <a:t>Define a population with HIV that is </a:t>
            </a:r>
            <a:r>
              <a:rPr lang="en-US" sz="2200" b="1" dirty="0">
                <a:solidFill>
                  <a:schemeClr val="accent3"/>
                </a:solidFill>
              </a:rPr>
              <a:t>sufficiently healthy </a:t>
            </a:r>
            <a:r>
              <a:rPr lang="en-US" sz="2200" dirty="0"/>
              <a:t>from this comorbid perspective to participate in almost any oncology study</a:t>
            </a:r>
          </a:p>
          <a:p>
            <a:pPr lvl="1"/>
            <a:r>
              <a:rPr lang="en-US" sz="2200" dirty="0"/>
              <a:t>Select patients with </a:t>
            </a:r>
            <a:r>
              <a:rPr lang="en-US" sz="2200" b="1" dirty="0">
                <a:solidFill>
                  <a:schemeClr val="accent3"/>
                </a:solidFill>
              </a:rPr>
              <a:t>probable long-term survival </a:t>
            </a:r>
            <a:r>
              <a:rPr lang="en-US" sz="2200" dirty="0"/>
              <a:t>in the absence of cancer</a:t>
            </a:r>
          </a:p>
          <a:p>
            <a:pPr lvl="1"/>
            <a:r>
              <a:rPr lang="en-US" sz="2200" dirty="0"/>
              <a:t>Use level of experience with a given agent to inform eligibility criteria</a:t>
            </a:r>
          </a:p>
          <a:p>
            <a:pPr lvl="2"/>
            <a:r>
              <a:rPr lang="en-US" sz="2000" dirty="0"/>
              <a:t>ie, the </a:t>
            </a:r>
            <a:r>
              <a:rPr lang="en-US" sz="2000" b="1" dirty="0">
                <a:solidFill>
                  <a:schemeClr val="accent3"/>
                </a:solidFill>
              </a:rPr>
              <a:t>later the phase of the trial, the more information is known about a particular therapeutic agent</a:t>
            </a:r>
            <a:r>
              <a:rPr lang="en-US" sz="2000" dirty="0">
                <a:solidFill>
                  <a:schemeClr val="accent3"/>
                </a:solidFill>
              </a:rPr>
              <a:t> </a:t>
            </a:r>
            <a:r>
              <a:rPr lang="en-US" sz="2000" dirty="0"/>
              <a:t>for the treatment of a particular condition, and less of a reason to exclude patients with HIV</a:t>
            </a:r>
          </a:p>
          <a:p>
            <a:pPr lvl="1"/>
            <a:r>
              <a:rPr lang="en-US" sz="2200" dirty="0"/>
              <a:t>Criteria should </a:t>
            </a:r>
            <a:r>
              <a:rPr lang="en-US" sz="2200" b="1" dirty="0">
                <a:solidFill>
                  <a:schemeClr val="accent3"/>
                </a:solidFill>
              </a:rPr>
              <a:t>not be more stringent </a:t>
            </a:r>
            <a:r>
              <a:rPr lang="en-US" sz="2200" dirty="0"/>
              <a:t>than for HIV-uninfected patients with the same disease or treatment history</a:t>
            </a:r>
          </a:p>
        </p:txBody>
      </p:sp>
      <p:sp>
        <p:nvSpPr>
          <p:cNvPr id="6" name="Text Box 11">
            <a:extLst>
              <a:ext uri="{FF2B5EF4-FFF2-40B4-BE49-F238E27FC236}">
                <a16:creationId xmlns:a16="http://schemas.microsoft.com/office/drawing/2014/main" id="{8FA3F911-5A3C-8B26-16E5-4EE8066AE91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Uldrick. </a:t>
            </a:r>
            <a:r>
              <a:rPr lang="en-US" altLang="en-US" sz="1200" dirty="0">
                <a:solidFill>
                  <a:schemeClr val="bg2"/>
                </a:solidFill>
                <a:latin typeface="Calibri" panose="020F0502020204030204" pitchFamily="34" charset="0"/>
              </a:rPr>
              <a:t>JCO. 2017;35:3774.</a:t>
            </a:r>
            <a:endParaRPr lang="en-US" altLang="en-US" sz="1200" b="0" dirty="0">
              <a:solidFill>
                <a:schemeClr val="bg2"/>
              </a:solidFill>
              <a:latin typeface="Calibri" panose="020F0502020204030204" pitchFamily="34" charset="0"/>
            </a:endParaRPr>
          </a:p>
        </p:txBody>
      </p:sp>
      <p:grpSp>
        <p:nvGrpSpPr>
          <p:cNvPr id="7" name="Group 6">
            <a:extLst>
              <a:ext uri="{FF2B5EF4-FFF2-40B4-BE49-F238E27FC236}">
                <a16:creationId xmlns:a16="http://schemas.microsoft.com/office/drawing/2014/main" id="{4CA2E742-88F8-AC71-E001-159763952BDB}"/>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9FA62E6-892C-E0C6-2201-7F771EDEA6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6881E41A-CDDF-1573-5EFB-6EA91598995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6814923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E057B-1144-F37F-7E19-90A4DE5789F8}"/>
              </a:ext>
            </a:extLst>
          </p:cNvPr>
          <p:cNvSpPr>
            <a:spLocks noGrp="1"/>
          </p:cNvSpPr>
          <p:nvPr>
            <p:ph type="title"/>
          </p:nvPr>
        </p:nvSpPr>
        <p:spPr/>
        <p:txBody>
          <a:bodyPr/>
          <a:lstStyle/>
          <a:p>
            <a:r>
              <a:rPr lang="en-US" dirty="0"/>
              <a:t>Key Takeaways</a:t>
            </a:r>
          </a:p>
        </p:txBody>
      </p:sp>
      <p:sp>
        <p:nvSpPr>
          <p:cNvPr id="3" name="Content Placeholder 2">
            <a:extLst>
              <a:ext uri="{FF2B5EF4-FFF2-40B4-BE49-F238E27FC236}">
                <a16:creationId xmlns:a16="http://schemas.microsoft.com/office/drawing/2014/main" id="{E247E243-ADBE-0DA4-240B-F57C6B3335EB}"/>
              </a:ext>
            </a:extLst>
          </p:cNvPr>
          <p:cNvSpPr>
            <a:spLocks noGrp="1"/>
          </p:cNvSpPr>
          <p:nvPr>
            <p:ph idx="1"/>
          </p:nvPr>
        </p:nvSpPr>
        <p:spPr/>
        <p:txBody>
          <a:bodyPr/>
          <a:lstStyle/>
          <a:p>
            <a:r>
              <a:rPr lang="en-US" dirty="0"/>
              <a:t>Transgender individuals have a high risk for HIV infection</a:t>
            </a:r>
          </a:p>
          <a:p>
            <a:r>
              <a:rPr lang="en-US" dirty="0"/>
              <a:t>HIV infection increases risk of certain cancers, including those linked to immune deficiency as well as non-AIDS defining cancers</a:t>
            </a:r>
            <a:endParaRPr lang="en-US" baseline="30000" dirty="0"/>
          </a:p>
          <a:p>
            <a:r>
              <a:rPr lang="en-US" dirty="0"/>
              <a:t>ART is highly effective in preventing AIDS-defining cancers, but due to extended life expectancy, also results in increases in non-AIDS defining cancers</a:t>
            </a:r>
            <a:endParaRPr lang="en-US" baseline="30000" dirty="0"/>
          </a:p>
          <a:p>
            <a:r>
              <a:rPr lang="en-US" dirty="0"/>
              <a:t>Stigma prevents cancer diagnosis and treatment and is an important barrier to healthcare for transgender individuals</a:t>
            </a:r>
          </a:p>
          <a:p>
            <a:r>
              <a:rPr lang="en-US" dirty="0"/>
              <a:t>Follow guidelines on cancer screening for transgender individuals and people with HIV</a:t>
            </a:r>
          </a:p>
        </p:txBody>
      </p:sp>
      <p:grpSp>
        <p:nvGrpSpPr>
          <p:cNvPr id="4" name="Group 3">
            <a:extLst>
              <a:ext uri="{FF2B5EF4-FFF2-40B4-BE49-F238E27FC236}">
                <a16:creationId xmlns:a16="http://schemas.microsoft.com/office/drawing/2014/main" id="{2961E963-F23E-11E2-4078-D87D0A2BBDDF}"/>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13CF8782-2BF4-FA73-AC74-C991752880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5">
              <a:extLst>
                <a:ext uri="{FF2B5EF4-FFF2-40B4-BE49-F238E27FC236}">
                  <a16:creationId xmlns:a16="http://schemas.microsoft.com/office/drawing/2014/main" id="{72D6E4E3-EEF4-C1B4-9770-2EFBADF7F7E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cs typeface="Times New Roman"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cs typeface="Times New Roman"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cs typeface="Times New Roman" charset="0"/>
              </a:endParaRPr>
            </a:p>
          </p:txBody>
        </p:sp>
      </p:grpSp>
    </p:spTree>
    <p:extLst>
      <p:ext uri="{BB962C8B-B14F-4D97-AF65-F5344CB8AC3E}">
        <p14:creationId xmlns:p14="http://schemas.microsoft.com/office/powerpoint/2010/main" val="28107657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Transgender Care!</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8" y="1895477"/>
            <a:ext cx="11148741" cy="2605717"/>
          </a:xfrm>
        </p:spPr>
        <p:txBody>
          <a:bodyPr rtlCol="0">
            <a:normAutofit/>
          </a:bodyPr>
          <a:lstStyle/>
          <a:p>
            <a:pPr eaLnBrk="1" hangingPunct="1">
              <a:buClr>
                <a:schemeClr val="accent6"/>
              </a:buClr>
              <a:defRPr/>
            </a:pPr>
            <a:r>
              <a:rPr lang="en-US" sz="2200" dirty="0">
                <a:solidFill>
                  <a:srgbClr val="E1471D"/>
                </a:solidFill>
              </a:rPr>
              <a:t>Video and audio podcasts </a:t>
            </a:r>
            <a:r>
              <a:rPr lang="en-US" sz="2200" b="0" dirty="0"/>
              <a:t>of transgender patient experiences in the healthcare system</a:t>
            </a:r>
          </a:p>
          <a:p>
            <a:pPr>
              <a:buClr>
                <a:schemeClr val="tx2">
                  <a:lumMod val="20000"/>
                  <a:lumOff val="80000"/>
                </a:schemeClr>
              </a:buClr>
              <a:defRPr/>
            </a:pPr>
            <a:r>
              <a:rPr lang="en-US" sz="2200" dirty="0">
                <a:solidFill>
                  <a:srgbClr val="E1471D"/>
                </a:solidFill>
              </a:rPr>
              <a:t>ClinicalThought commentaries </a:t>
            </a:r>
            <a:r>
              <a:rPr lang="en-US" sz="2200" b="0" dirty="0"/>
              <a:t>with expert insight on optimizing transgender patient care</a:t>
            </a:r>
          </a:p>
          <a:p>
            <a:pPr>
              <a:buClr>
                <a:schemeClr val="tx2">
                  <a:lumMod val="20000"/>
                  <a:lumOff val="80000"/>
                </a:schemeClr>
              </a:buClr>
              <a:defRPr/>
            </a:pPr>
            <a:r>
              <a:rPr lang="en-US" sz="2200" dirty="0">
                <a:solidFill>
                  <a:schemeClr val="accent3"/>
                </a:solidFill>
              </a:rPr>
              <a:t>CME/CE/CPE-certified microlearning text modules </a:t>
            </a:r>
            <a:r>
              <a:rPr lang="en-US" sz="2200" b="0" dirty="0"/>
              <a:t>on best practices for transgender healthcare</a:t>
            </a:r>
          </a:p>
          <a:p>
            <a:pPr>
              <a:buClr>
                <a:schemeClr val="tx2">
                  <a:lumMod val="20000"/>
                  <a:lumOff val="80000"/>
                </a:schemeClr>
              </a:buClr>
              <a:defRPr/>
            </a:pPr>
            <a:r>
              <a:rPr lang="en-US" sz="2200" dirty="0">
                <a:solidFill>
                  <a:schemeClr val="accent3"/>
                </a:solidFill>
              </a:rPr>
              <a:t>CME/CE/CPE-certified video simulations </a:t>
            </a:r>
            <a:r>
              <a:rPr lang="en-US" sz="2200" b="0" dirty="0"/>
              <a:t>on best practices for transgender healthcare</a:t>
            </a:r>
          </a:p>
          <a:p>
            <a:pPr>
              <a:buClr>
                <a:schemeClr val="tx2">
                  <a:lumMod val="20000"/>
                  <a:lumOff val="80000"/>
                </a:schemeClr>
              </a:buClr>
              <a:defRPr/>
            </a:pPr>
            <a:endParaRPr lang="en-US" sz="2200" b="0" dirty="0"/>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1217168" rtl="0" eaLnBrk="1" fontAlgn="auto" latinLnBrk="0" hangingPunct="0">
              <a:lnSpc>
                <a:spcPct val="100000"/>
              </a:lnSpc>
              <a:spcBef>
                <a:spcPct val="0"/>
              </a:spcBef>
              <a:spcAft>
                <a:spcPct val="0"/>
              </a:spcAft>
              <a:buClrTx/>
              <a:buSzTx/>
              <a:buFontTx/>
              <a:buNone/>
              <a:tabLst/>
              <a:defRPr/>
            </a:pPr>
            <a:endParaRPr kumimoji="0" lang="en-GB" altLang="en-US" sz="2400" b="0" i="0" u="none" strike="noStrike" kern="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sym typeface="Helvetica"/>
            </a:endParaRPr>
          </a:p>
        </p:txBody>
      </p:sp>
    </p:spTree>
  </p:cSld>
  <p:clrMapOvr>
    <a:masterClrMapping/>
  </p:clrMapOvr>
</p:sld>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Category xmlns="371fcd5b-7b62-4541-936e-8ac5605ca02a">Slides - Online (non-CME)-New</Document_x0020_Category>
    <_dlc_DocId xmlns="d54cbe69-32bd-412a-b004-9152f949605e">56M7VY3CDVN5-1117540692-9</_dlc_DocId>
    <_dlc_DocIdUrl xmlns="d54cbe69-32bd-412a-b004-9152f949605e">
      <Url>https://intranet.clinicaloptions.com/mews/oncology/ONC_2022_Transgender_Microlearning_TM_(PRP4732)/CME_CE_CPE-Certified_Micro_Synergy__5/_layouts/15/DocIdRedir.aspx?ID=56M7VY3CDVN5-1117540692-9</Url>
      <Description>56M7VY3CDVN5-1117540692-9</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452C85BE0D8A314FAD97B0ABE165C16A" ma:contentTypeVersion="1" ma:contentTypeDescription="Create a new document." ma:contentTypeScope="" ma:versionID="b8b90f086fedafb7e031862ca493b923">
  <xsd:schema xmlns:xsd="http://www.w3.org/2001/XMLSchema" xmlns:xs="http://www.w3.org/2001/XMLSchema" xmlns:p="http://schemas.microsoft.com/office/2006/metadata/properties" xmlns:ns2="d54cbe69-32bd-412a-b004-9152f949605e" xmlns:ns3="371fcd5b-7b62-4541-936e-8ac5605ca02a" targetNamespace="http://schemas.microsoft.com/office/2006/metadata/properties" ma:root="true" ma:fieldsID="2eb997fec66c1d1243743d204b7939b8" ns2:_="" ns3:_="">
    <xsd:import namespace="d54cbe69-32bd-412a-b004-9152f949605e"/>
    <xsd:import namespace="371fcd5b-7b62-4541-936e-8ac5605ca02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71fcd5b-7b62-4541-936e-8ac5605ca02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 New"/>
          <xsd:enumeration value="Slides - Online (non-CME)-New"/>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64B8E0C-33A9-48FC-8092-89C5A73F4D04}">
  <ds:schemaRefs>
    <ds:schemaRef ds:uri="http://purl.org/dc/elements/1.1/"/>
    <ds:schemaRef ds:uri="d54cbe69-32bd-412a-b004-9152f949605e"/>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371fcd5b-7b62-4541-936e-8ac5605ca02a"/>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C3E5CBAF-93A1-4B17-8425-7831E7B73BD6}">
  <ds:schemaRefs>
    <ds:schemaRef ds:uri="http://schemas.microsoft.com/sharepoint/events"/>
  </ds:schemaRefs>
</ds:datastoreItem>
</file>

<file path=customXml/itemProps3.xml><?xml version="1.0" encoding="utf-8"?>
<ds:datastoreItem xmlns:ds="http://schemas.openxmlformats.org/officeDocument/2006/customXml" ds:itemID="{A53DCAF4-56F2-4608-B1A3-7D0871485C49}">
  <ds:schemaRefs>
    <ds:schemaRef ds:uri="http://schemas.microsoft.com/sharepoint/v3/contenttype/forms"/>
  </ds:schemaRefs>
</ds:datastoreItem>
</file>

<file path=customXml/itemProps4.xml><?xml version="1.0" encoding="utf-8"?>
<ds:datastoreItem xmlns:ds="http://schemas.openxmlformats.org/officeDocument/2006/customXml" ds:itemID="{16205741-64DD-4D92-993D-90CB29B9E2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371fcd5b-7b62-4541-936e-8ac5605ca02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Slit</Template>
  <TotalTime>0</TotalTime>
  <Words>3588</Words>
  <Application>Microsoft Office PowerPoint</Application>
  <PresentationFormat>Widescreen</PresentationFormat>
  <Paragraphs>616</Paragraphs>
  <Slides>25</Slides>
  <Notes>23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25</vt:i4>
      </vt:variant>
    </vt:vector>
  </HeadingPairs>
  <TitlesOfParts>
    <vt:vector size="35" baseType="lpstr">
      <vt:lpstr>acumin-pro</vt:lpstr>
      <vt:lpstr>Arial</vt:lpstr>
      <vt:lpstr>Calibri</vt:lpstr>
      <vt:lpstr>Roboto</vt:lpstr>
      <vt:lpstr>Tahoma</vt:lpstr>
      <vt:lpstr>Times</vt:lpstr>
      <vt:lpstr>Times New Roman</vt:lpstr>
      <vt:lpstr>Wingdings</vt:lpstr>
      <vt:lpstr>2017_HTAA_Diabetes</vt:lpstr>
      <vt:lpstr>1_2017_HTAA_Diabetes</vt:lpstr>
      <vt:lpstr>Managing Increased Cancer Risk in  Transgender Individuals With HIV Infection</vt:lpstr>
      <vt:lpstr>About These Slides</vt:lpstr>
      <vt:lpstr>Faculty Disclosures</vt:lpstr>
      <vt:lpstr>HIV and Cancer in Transgender Individuals </vt:lpstr>
      <vt:lpstr>HIV and Cancer </vt:lpstr>
      <vt:lpstr>HIV-Associated Cancers</vt:lpstr>
      <vt:lpstr>HIV-Associated DLBCL: Principles of Therapy</vt:lpstr>
      <vt:lpstr>CTSU/9177: Dose-Adjusted R-EPOCH for  Untreated Burkitt Lymphoma</vt:lpstr>
      <vt:lpstr>HIV-Associated Hodgkin Lymphoma:  Principles of Therapy </vt:lpstr>
      <vt:lpstr>HIV-Associated Kaposi Sarcoma: Epidemiology</vt:lpstr>
      <vt:lpstr>Kaposi Sarcoma-Associated Herpesvirus (HHV-8) Pathobiology in Healthy and HIV/AIDS Patients</vt:lpstr>
      <vt:lpstr>Clinical Presentations of Kaposi Sarcoma</vt:lpstr>
      <vt:lpstr>Tumor Stage and Systemic Disease Predict OS  in AIDS-Related Kaposi Sarcoma</vt:lpstr>
      <vt:lpstr>Management of Kaposi Sarcoma Varies by ART Therapy and Extent of Disease</vt:lpstr>
      <vt:lpstr>HPV-Associated Anogenital Cancers and Neoplasms in Patients With HIV </vt:lpstr>
      <vt:lpstr>Meta-analysis of Anal Cancer Incidence by Risk Group</vt:lpstr>
      <vt:lpstr>Cervical Cancer Mortality in US and UK  Declined With Adoption of Screening (1950-2000)</vt:lpstr>
      <vt:lpstr>Preventing Anal Cancer by Screening for and Treating High-Grade Squamous Intraepithelial Anal Lesions</vt:lpstr>
      <vt:lpstr>New York State Department of Health Guideline:  Screening for Anal Dysplasia and Cancer in HIV Infection</vt:lpstr>
      <vt:lpstr>Quadrivalent HPV Vaccine Reduces Anal Intraepithelial Neoplasia in HIV-Negative MSM</vt:lpstr>
      <vt:lpstr>Lung Cancer and HIV</vt:lpstr>
      <vt:lpstr>People With HIV Are Often Excluded in New Drug Application Trials</vt:lpstr>
      <vt:lpstr>Modernizing Clinical Trial Eligibility Criteria to  Include Patients With HIV</vt:lpstr>
      <vt:lpstr>Key Takeaways</vt:lpstr>
      <vt:lpstr>Go Online for More CCO  Coverage of Transgender Care!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Managing Increased Cancer Risk in Transgender Individuals With HIV Infection</dc:title>
  <dc:creator/>
  <cp:lastModifiedBy/>
  <cp:revision>1</cp:revision>
  <dcterms:created xsi:type="dcterms:W3CDTF">2012-11-04T16:45:58Z</dcterms:created>
  <dcterms:modified xsi:type="dcterms:W3CDTF">2022-11-02T18:38:48Z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0x010100452C85BE0D8A314FAD97B0ABE165C16A</vt:lpwstr>
  </property>
  <property fmtid="{D5CDD505-2E9C-101B-9397-08002B2CF9AE}" pid="3" name="_dlc_DocIdItemGuid">
    <vt:lpwstr>e4cccffe-1b6a-455c-a58f-ac3598ed2531</vt:lpwstr>
  </property>
</Properties>
</file>