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6"/>
  </p:notesMasterIdLst>
  <p:handoutMasterIdLst>
    <p:handoutMasterId r:id="rId17"/>
  </p:handoutMasterIdLst>
  <p:sldIdLst>
    <p:sldId id="321" r:id="rId7"/>
    <p:sldId id="308" r:id="rId8"/>
    <p:sldId id="547" r:id="rId9"/>
    <p:sldId id="262" r:id="rId10"/>
    <p:sldId id="548" r:id="rId11"/>
    <p:sldId id="553" r:id="rId12"/>
    <p:sldId id="549" r:id="rId13"/>
    <p:sldId id="552"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6" clrIdx="15">
    <p:extLst>
      <p:ext uri="{19B8F6BF-5375-455C-9EA6-DF929625EA0E}">
        <p15:presenceInfo xmlns:p15="http://schemas.microsoft.com/office/powerpoint/2012/main" userId="S::mbecker@clinicaloptions.com::a16991b8-7bb5-4da5-98af-c360d036dd20" providerId="AD"/>
      </p:ext>
    </p:extLst>
  </p:cmAuthor>
  <p:cmAuthor id="17" name="Vanessa Carter" initials="VC" lastIdx="7" clrIdx="16">
    <p:extLst>
      <p:ext uri="{19B8F6BF-5375-455C-9EA6-DF929625EA0E}">
        <p15:presenceInfo xmlns:p15="http://schemas.microsoft.com/office/powerpoint/2012/main" userId="S::vcarter@clinicaloptions.com::9ce73b1e-6b1e-4cab-b34f-91637f33dd50" providerId="AD"/>
      </p:ext>
    </p:extLst>
  </p:cmAuthor>
  <p:cmAuthor id="18" name="nhanson" initials="n" lastIdx="3" clrIdx="17">
    <p:extLst>
      <p:ext uri="{19B8F6BF-5375-455C-9EA6-DF929625EA0E}">
        <p15:presenceInfo xmlns:p15="http://schemas.microsoft.com/office/powerpoint/2012/main" userId="nhanson" providerId="None"/>
      </p:ext>
    </p:extLst>
  </p:cmAuthor>
  <p:cmAuthor id="19" name="CLINICALOPTIONS\tquill" initials="C" lastIdx="3" clrIdx="18">
    <p:extLst>
      <p:ext uri="{19B8F6BF-5375-455C-9EA6-DF929625EA0E}">
        <p15:presenceInfo xmlns:p15="http://schemas.microsoft.com/office/powerpoint/2012/main" userId="CLINICALOPTIONS\tquill" providerId="None"/>
      </p:ext>
    </p:extLst>
  </p:cmAuthor>
  <p:cmAuthor id="20" name="aboecler@clinicaloptions.com" initials="a" lastIdx="2" clrIdx="19">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79738" autoAdjust="0"/>
  </p:normalViewPr>
  <p:slideViewPr>
    <p:cSldViewPr snapToGrid="0">
      <p:cViewPr varScale="1">
        <p:scale>
          <a:sx n="53" d="100"/>
          <a:sy n="53" d="100"/>
        </p:scale>
        <p:origin x="1192" y="4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dMMR, mismatch repair deficient.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dMMR, mismatch repair deficient; MPR, major pathologic response; pCR, pathologic complete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59648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dMMR, mismatch repair deficient; IHC, immunohistochemistry.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364707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WHO, World Health Organization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112413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 adverse events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279755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dMMR, mismatch repair deficient; pCR, pathologic complete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679098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0349865" cy="2882265"/>
          </a:xfrm>
        </p:spPr>
        <p:txBody>
          <a:bodyPr>
            <a:normAutofit/>
          </a:bodyPr>
          <a:lstStyle/>
          <a:p>
            <a:r>
              <a:rPr lang="en-US" dirty="0"/>
              <a:t>NICHE-3: Phase II Trial of Neoadjuvant Nivolumab + Relatlimab for Locally Advanced dMMR Colon Cancer</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NICHE-3: Background</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400" dirty="0"/>
              <a:t>dMMR is predictive of immunotherapy response</a:t>
            </a:r>
            <a:r>
              <a:rPr lang="en-US" sz="2400" baseline="30000" dirty="0"/>
              <a:t>1</a:t>
            </a:r>
          </a:p>
          <a:p>
            <a:pPr lvl="1"/>
            <a:r>
              <a:rPr lang="en-US" sz="2200" dirty="0"/>
              <a:t>However, many patients with stage III dMMR nonmetastatic colon cancers experience recurrence despite standard-of-care chemotherapy</a:t>
            </a:r>
            <a:r>
              <a:rPr lang="en-US" sz="2200" baseline="30000" dirty="0"/>
              <a:t>2,3</a:t>
            </a:r>
          </a:p>
          <a:p>
            <a:r>
              <a:rPr lang="en-US" sz="2400" dirty="0"/>
              <a:t>NICHE-2 reported 95% MPR and 67% pCR with neoadjuvant nivolumab + ipilimumab (anti–CTLA-4)</a:t>
            </a:r>
            <a:r>
              <a:rPr lang="en-US" sz="2400" baseline="30000" dirty="0"/>
              <a:t>4</a:t>
            </a:r>
          </a:p>
          <a:p>
            <a:r>
              <a:rPr lang="en-US" sz="2400" dirty="0"/>
              <a:t>Neoadjuvant nivolumab + relatlimab (anti–LAG-3) has shown favorable toxicity and efficacy in melanoma</a:t>
            </a:r>
            <a:r>
              <a:rPr lang="en-US" sz="2400" baseline="30000" dirty="0"/>
              <a:t>5</a:t>
            </a:r>
          </a:p>
          <a:p>
            <a:r>
              <a:rPr lang="en-US" sz="2400" dirty="0"/>
              <a:t>NICHE-3: 2-stage phase II trial of neoadjuvant nivolumab + relatlimab in patients with locally advanced dMMR colon cancer</a:t>
            </a:r>
          </a:p>
          <a:p>
            <a:pPr lvl="1"/>
            <a:r>
              <a:rPr lang="en-US" sz="2200" dirty="0"/>
              <a:t>Current analysis reports immune-related adverse events and pathologic response results from stage I of NICHE-3</a:t>
            </a:r>
            <a:r>
              <a:rPr lang="en-US" sz="2200" baseline="30000" dirty="0"/>
              <a:t>6</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Cohen. JCO. 2021;39:642. 2. André. JCO. 2015;33:4176. 3. Sinicrope. JCO. 2013;31:3664.</a:t>
            </a:r>
          </a:p>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4. Chalabi. ESMO 2022. Abstr LBA7. 5. Amaria. Nature. 2022;611:155. 6. Verschoor. ESMO 2023. Abstr LBA31.</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NICHE-3: Study Design</a:t>
            </a:r>
          </a:p>
        </p:txBody>
      </p:sp>
      <p:sp>
        <p:nvSpPr>
          <p:cNvPr id="4" name="Content Placeholder 3">
            <a:extLst>
              <a:ext uri="{FF2B5EF4-FFF2-40B4-BE49-F238E27FC236}">
                <a16:creationId xmlns:a16="http://schemas.microsoft.com/office/drawing/2014/main" id="{FF77FE0C-7AC4-BB94-57E2-53BAF391B136}"/>
              </a:ext>
            </a:extLst>
          </p:cNvPr>
          <p:cNvSpPr>
            <a:spLocks noGrp="1"/>
          </p:cNvSpPr>
          <p:nvPr>
            <p:ph idx="1"/>
          </p:nvPr>
        </p:nvSpPr>
        <p:spPr/>
        <p:txBody>
          <a:bodyPr/>
          <a:lstStyle/>
          <a:p>
            <a:r>
              <a:rPr lang="en-US" sz="2400" dirty="0"/>
              <a:t>Investigator-initiated, multicenter, nonrandomized phase II trial</a:t>
            </a:r>
          </a:p>
          <a:p>
            <a:endParaRPr lang="en-US" sz="2400" dirty="0"/>
          </a:p>
          <a:p>
            <a:endParaRPr lang="en-US" sz="2400" dirty="0"/>
          </a:p>
          <a:p>
            <a:endParaRPr lang="en-US" sz="2400" dirty="0"/>
          </a:p>
          <a:p>
            <a:endParaRPr lang="en-US" sz="2400" dirty="0"/>
          </a:p>
          <a:p>
            <a:r>
              <a:rPr lang="en-US" sz="2400" dirty="0"/>
              <a:t>Simon 2-stage design required ≥15/19 responders in first stage to continue accrual of 40 patients into second stage of trial</a:t>
            </a:r>
          </a:p>
          <a:p>
            <a:r>
              <a:rPr lang="en-US" sz="2400" b="1" dirty="0"/>
              <a:t>Primary endpoint</a:t>
            </a:r>
            <a:r>
              <a:rPr lang="en-US" sz="2400" dirty="0"/>
              <a:t>: pathologic response rate</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773800" y="2533785"/>
            <a:ext cx="267810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Patients with previously untreated, resectable, dMMR </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(by IHC) colon adenocarcinoma; no distant metastases; locally advanced stage (≥cT3 and/or N+)</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(Part I: N = 19)</a:t>
            </a:r>
            <a:endParaRPr lang="en-US" altLang="en-US" sz="14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250451" y="2585989"/>
            <a:ext cx="3387424" cy="128058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Nivolumab </a:t>
            </a:r>
            <a:r>
              <a:rPr lang="en-US" altLang="en-US" sz="1800" b="0" dirty="0">
                <a:solidFill>
                  <a:schemeClr val="tx1"/>
                </a:solidFill>
                <a:latin typeface="Calibri" panose="020F0502020204030204" pitchFamily="34" charset="0"/>
              </a:rPr>
              <a:t>480 mg +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Relatlimab </a:t>
            </a:r>
            <a:r>
              <a:rPr lang="en-US" altLang="en-US" sz="1800" b="0" dirty="0">
                <a:solidFill>
                  <a:schemeClr val="tx1"/>
                </a:solidFill>
                <a:latin typeface="Calibri" panose="020F0502020204030204" pitchFamily="34" charset="0"/>
              </a:rPr>
              <a:t>480 mg</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8 wk and 4 wk prior to surgery </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3622724" y="3226282"/>
            <a:ext cx="45690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Text Box 11">
            <a:extLst>
              <a:ext uri="{FF2B5EF4-FFF2-40B4-BE49-F238E27FC236}">
                <a16:creationId xmlns:a16="http://schemas.microsoft.com/office/drawing/2014/main" id="{7829AA0E-B724-5F5F-B79C-94837E44AE6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Verschoor. ESMO 2023. Abstr LBA31.</a:t>
            </a:r>
          </a:p>
        </p:txBody>
      </p:sp>
      <p:sp>
        <p:nvSpPr>
          <p:cNvPr id="9" name="Line 52">
            <a:extLst>
              <a:ext uri="{FF2B5EF4-FFF2-40B4-BE49-F238E27FC236}">
                <a16:creationId xmlns:a16="http://schemas.microsoft.com/office/drawing/2014/main" id="{ED867B1B-66B5-9C8B-AB12-FBAB7D2F6449}"/>
              </a:ext>
            </a:extLst>
          </p:cNvPr>
          <p:cNvSpPr>
            <a:spLocks noChangeShapeType="1"/>
          </p:cNvSpPr>
          <p:nvPr/>
        </p:nvSpPr>
        <p:spPr bwMode="auto">
          <a:xfrm>
            <a:off x="9431758" y="3226282"/>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38A7B1E2-F413-2C05-DD86-C8B4478017FB}"/>
              </a:ext>
            </a:extLst>
          </p:cNvPr>
          <p:cNvSpPr txBox="1"/>
          <p:nvPr/>
        </p:nvSpPr>
        <p:spPr bwMode="auto">
          <a:xfrm>
            <a:off x="9992673" y="3041616"/>
            <a:ext cx="11103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Follow-up</a:t>
            </a:r>
          </a:p>
        </p:txBody>
      </p:sp>
      <p:sp>
        <p:nvSpPr>
          <p:cNvPr id="3" name="TextBox 2">
            <a:extLst>
              <a:ext uri="{FF2B5EF4-FFF2-40B4-BE49-F238E27FC236}">
                <a16:creationId xmlns:a16="http://schemas.microsoft.com/office/drawing/2014/main" id="{19111235-0B1E-BE56-4893-7F711180FAFE}"/>
              </a:ext>
            </a:extLst>
          </p:cNvPr>
          <p:cNvSpPr txBox="1"/>
          <p:nvPr/>
        </p:nvSpPr>
        <p:spPr bwMode="auto">
          <a:xfrm>
            <a:off x="8424402" y="3041616"/>
            <a:ext cx="8972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Surgery</a:t>
            </a:r>
          </a:p>
        </p:txBody>
      </p:sp>
      <p:sp>
        <p:nvSpPr>
          <p:cNvPr id="6" name="Line 52">
            <a:extLst>
              <a:ext uri="{FF2B5EF4-FFF2-40B4-BE49-F238E27FC236}">
                <a16:creationId xmlns:a16="http://schemas.microsoft.com/office/drawing/2014/main" id="{237343A8-ED53-834A-DE50-9BDB06EC3CBC}"/>
              </a:ext>
            </a:extLst>
          </p:cNvPr>
          <p:cNvSpPr>
            <a:spLocks noChangeShapeType="1"/>
          </p:cNvSpPr>
          <p:nvPr/>
        </p:nvSpPr>
        <p:spPr bwMode="auto">
          <a:xfrm>
            <a:off x="7836866" y="3226282"/>
            <a:ext cx="45690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NICHE-3: Baseline Characteristics</a:t>
            </a:r>
          </a:p>
        </p:txBody>
      </p:sp>
      <p:graphicFrame>
        <p:nvGraphicFramePr>
          <p:cNvPr id="6" name="Group 3">
            <a:extLst>
              <a:ext uri="{FF2B5EF4-FFF2-40B4-BE49-F238E27FC236}">
                <a16:creationId xmlns:a16="http://schemas.microsoft.com/office/drawing/2014/main" id="{376E58C4-8CE0-956E-2341-296CE4D30DEC}"/>
              </a:ext>
            </a:extLst>
          </p:cNvPr>
          <p:cNvGraphicFramePr>
            <a:graphicFrameLocks/>
          </p:cNvGraphicFramePr>
          <p:nvPr>
            <p:extLst>
              <p:ext uri="{D42A27DB-BD31-4B8C-83A1-F6EECF244321}">
                <p14:modId xmlns:p14="http://schemas.microsoft.com/office/powerpoint/2010/main" val="267480427"/>
              </p:ext>
            </p:extLst>
          </p:nvPr>
        </p:nvGraphicFramePr>
        <p:xfrm>
          <a:off x="619290" y="1603375"/>
          <a:ext cx="5376672" cy="3474800"/>
        </p:xfrm>
        <a:graphic>
          <a:graphicData uri="http://schemas.openxmlformats.org/drawingml/2006/table">
            <a:tbl>
              <a:tblPr/>
              <a:tblGrid>
                <a:gridCol w="3745679">
                  <a:extLst>
                    <a:ext uri="{9D8B030D-6E8A-4147-A177-3AD203B41FA5}">
                      <a16:colId xmlns:a16="http://schemas.microsoft.com/office/drawing/2014/main" val="20000"/>
                    </a:ext>
                  </a:extLst>
                </a:gridCol>
                <a:gridCol w="1630993">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(36-85)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0">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Female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WHO performance status</a:t>
                      </a:r>
                      <a:r>
                        <a:rPr kumimoji="0" lang="en-US" sz="1800" b="0" i="0" u="none" strike="noStrike" cap="none" normalizeH="0" baseline="0" dirty="0">
                          <a:ln>
                            <a:noFill/>
                          </a:ln>
                          <a:solidFill>
                            <a:schemeClr val="bg2">
                              <a:lumMod val="10000"/>
                            </a:schemeClr>
                          </a:solidFill>
                          <a:effectLst/>
                          <a:latin typeface="+mn-lt"/>
                        </a:rPr>
                        <a:t>, n (%)</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990529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Radiologic T stage</a:t>
                      </a:r>
                      <a:r>
                        <a:rPr kumimoji="0" lang="en-US" sz="1800" b="0" i="0" u="none" strike="noStrike" cap="none" normalizeH="0" baseline="0" dirty="0">
                          <a:ln>
                            <a:noFill/>
                          </a:ln>
                          <a:solidFill>
                            <a:schemeClr val="bg2">
                              <a:lumMod val="10000"/>
                            </a:schemeClr>
                          </a:solidFill>
                          <a:effectLst/>
                          <a:latin typeface="+mn-lt"/>
                        </a:rPr>
                        <a:t>, n (%)</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bl>
          </a:graphicData>
        </a:graphic>
      </p:graphicFrame>
      <p:sp>
        <p:nvSpPr>
          <p:cNvPr id="8" name="Text Box 11">
            <a:extLst>
              <a:ext uri="{FF2B5EF4-FFF2-40B4-BE49-F238E27FC236}">
                <a16:creationId xmlns:a16="http://schemas.microsoft.com/office/drawing/2014/main" id="{9DB00BA9-AED8-B06E-D19C-8017E828122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Verschoor. ESMO 2023. Abstr LBA31.</a:t>
            </a:r>
          </a:p>
        </p:txBody>
      </p:sp>
      <p:graphicFrame>
        <p:nvGraphicFramePr>
          <p:cNvPr id="3" name="Group 3">
            <a:extLst>
              <a:ext uri="{FF2B5EF4-FFF2-40B4-BE49-F238E27FC236}">
                <a16:creationId xmlns:a16="http://schemas.microsoft.com/office/drawing/2014/main" id="{337551F8-5325-C6F9-574C-181A22FE7C0F}"/>
              </a:ext>
            </a:extLst>
          </p:cNvPr>
          <p:cNvGraphicFramePr>
            <a:graphicFrameLocks/>
          </p:cNvGraphicFramePr>
          <p:nvPr>
            <p:extLst>
              <p:ext uri="{D42A27DB-BD31-4B8C-83A1-F6EECF244321}">
                <p14:modId xmlns:p14="http://schemas.microsoft.com/office/powerpoint/2010/main" val="3507995843"/>
              </p:ext>
            </p:extLst>
          </p:nvPr>
        </p:nvGraphicFramePr>
        <p:xfrm>
          <a:off x="6105531" y="1603375"/>
          <a:ext cx="5376672" cy="2834704"/>
        </p:xfrm>
        <a:graphic>
          <a:graphicData uri="http://schemas.openxmlformats.org/drawingml/2006/table">
            <a:tbl>
              <a:tblPr/>
              <a:tblGrid>
                <a:gridCol w="3749040">
                  <a:extLst>
                    <a:ext uri="{9D8B030D-6E8A-4147-A177-3AD203B41FA5}">
                      <a16:colId xmlns:a16="http://schemas.microsoft.com/office/drawing/2014/main" val="20000"/>
                    </a:ext>
                  </a:extLst>
                </a:gridCol>
                <a:gridCol w="1627632">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Radiologic N 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374012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Primary tumor location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Right colon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Left colon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Lynch syndrome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32046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NICHE-3: Safety</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7958295" y="1603375"/>
            <a:ext cx="3523908" cy="4560358"/>
          </a:xfrm>
        </p:spPr>
        <p:txBody>
          <a:bodyPr/>
          <a:lstStyle/>
          <a:p>
            <a:r>
              <a:rPr lang="en-US" sz="2400" dirty="0"/>
              <a:t>4 patients (21%) had endocrinopathy requiring supplementation</a:t>
            </a:r>
          </a:p>
        </p:txBody>
      </p:sp>
      <p:graphicFrame>
        <p:nvGraphicFramePr>
          <p:cNvPr id="7" name="Group 3">
            <a:extLst>
              <a:ext uri="{FF2B5EF4-FFF2-40B4-BE49-F238E27FC236}">
                <a16:creationId xmlns:a16="http://schemas.microsoft.com/office/drawing/2014/main" id="{01EF3E5D-F854-ADDD-1E0C-E02AA48884B3}"/>
              </a:ext>
            </a:extLst>
          </p:cNvPr>
          <p:cNvGraphicFramePr>
            <a:graphicFrameLocks/>
          </p:cNvGraphicFramePr>
          <p:nvPr>
            <p:extLst>
              <p:ext uri="{D42A27DB-BD31-4B8C-83A1-F6EECF244321}">
                <p14:modId xmlns:p14="http://schemas.microsoft.com/office/powerpoint/2010/main" val="26385960"/>
              </p:ext>
            </p:extLst>
          </p:nvPr>
        </p:nvGraphicFramePr>
        <p:xfrm>
          <a:off x="740635" y="1438752"/>
          <a:ext cx="6766560" cy="4755088"/>
        </p:xfrm>
        <a:graphic>
          <a:graphicData uri="http://schemas.openxmlformats.org/drawingml/2006/table">
            <a:tbl>
              <a:tblPr/>
              <a:tblGrid>
                <a:gridCol w="347472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097280">
                  <a:extLst>
                    <a:ext uri="{9D8B030D-6E8A-4147-A177-3AD203B41FA5}">
                      <a16:colId xmlns:a16="http://schemas.microsoft.com/office/drawing/2014/main" val="1981548773"/>
                    </a:ext>
                  </a:extLst>
                </a:gridCol>
                <a:gridCol w="1097280">
                  <a:extLst>
                    <a:ext uri="{9D8B030D-6E8A-4147-A177-3AD203B41FA5}">
                      <a16:colId xmlns:a16="http://schemas.microsoft.com/office/drawing/2014/main" val="1335380736"/>
                    </a:ext>
                  </a:extLst>
                </a:gridCol>
              </a:tblGrid>
              <a:tr h="2081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Immune-Related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08142">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Total immune-related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91324068"/>
                  </a:ext>
                </a:extLst>
              </a:tr>
              <a:tr h="208142">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Infusion-related reaction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33577931"/>
                  </a:ext>
                </a:extLst>
              </a:tr>
              <a:tr h="208142">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25868536"/>
                  </a:ext>
                </a:extLst>
              </a:tr>
              <a:tr h="3642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Hypophysitis/adrenal insufficiency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79905294"/>
                  </a:ext>
                </a:extLst>
              </a:tr>
              <a:tr h="2081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Rash/erythema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1971950"/>
                  </a:ext>
                </a:extLst>
              </a:tr>
              <a:tr h="2081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13740121"/>
                  </a:ext>
                </a:extLst>
              </a:tr>
              <a:tr h="2081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Dry mouth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81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Hyperhidrosis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81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21541710"/>
                  </a:ext>
                </a:extLst>
              </a:tr>
              <a:tr h="2081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4237258"/>
                  </a:ext>
                </a:extLst>
              </a:tr>
              <a:tr h="2081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Myalgia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43433154"/>
                  </a:ext>
                </a:extLst>
              </a:tr>
              <a:tr h="2081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5206221"/>
                  </a:ext>
                </a:extLst>
              </a:tr>
            </a:tbl>
          </a:graphicData>
        </a:graphic>
      </p:graphicFrame>
      <p:sp>
        <p:nvSpPr>
          <p:cNvPr id="8" name="Text Box 11">
            <a:extLst>
              <a:ext uri="{FF2B5EF4-FFF2-40B4-BE49-F238E27FC236}">
                <a16:creationId xmlns:a16="http://schemas.microsoft.com/office/drawing/2014/main" id="{606B9326-1CC6-EE8E-EA19-6D331080FD9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Verschoor. ESMO 2023. Abstr LBA31.</a:t>
            </a:r>
          </a:p>
        </p:txBody>
      </p:sp>
      <p:sp>
        <p:nvSpPr>
          <p:cNvPr id="4" name="Content Placeholder 2">
            <a:extLst>
              <a:ext uri="{FF2B5EF4-FFF2-40B4-BE49-F238E27FC236}">
                <a16:creationId xmlns:a16="http://schemas.microsoft.com/office/drawing/2014/main" id="{B203F582-1EEC-CD06-336D-0E9056DA6FC6}"/>
              </a:ext>
            </a:extLst>
          </p:cNvPr>
          <p:cNvSpPr txBox="1">
            <a:spLocks/>
          </p:cNvSpPr>
          <p:nvPr/>
        </p:nvSpPr>
        <p:spPr bwMode="auto">
          <a:xfrm>
            <a:off x="733537" y="6178311"/>
            <a:ext cx="36860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200" b="0" kern="0" dirty="0"/>
              <a:t>*Grade 1 and 2 immune-related AEs combined.</a:t>
            </a:r>
          </a:p>
        </p:txBody>
      </p:sp>
    </p:spTree>
    <p:extLst>
      <p:ext uri="{BB962C8B-B14F-4D97-AF65-F5344CB8AC3E}">
        <p14:creationId xmlns:p14="http://schemas.microsoft.com/office/powerpoint/2010/main" val="960689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NICHE-3: Pathologic Response and Surgical Outcomes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320238" y="1513047"/>
            <a:ext cx="5161966" cy="4650686"/>
          </a:xfrm>
        </p:spPr>
        <p:txBody>
          <a:bodyPr/>
          <a:lstStyle/>
          <a:p>
            <a:r>
              <a:rPr lang="en-US" sz="2400" dirty="0"/>
              <a:t>100% of patients:</a:t>
            </a:r>
          </a:p>
          <a:p>
            <a:pPr lvl="1"/>
            <a:r>
              <a:rPr lang="en-US" sz="2400" dirty="0"/>
              <a:t>Underwent surgery without delays</a:t>
            </a:r>
          </a:p>
          <a:p>
            <a:pPr lvl="1"/>
            <a:r>
              <a:rPr lang="en-US" sz="2400" dirty="0"/>
              <a:t>Achieved R0 resection</a:t>
            </a:r>
          </a:p>
          <a:p>
            <a:pPr lvl="1"/>
            <a:r>
              <a:rPr lang="en-US" sz="2400" dirty="0"/>
              <a:t>Had ypN0 disease at resection</a:t>
            </a:r>
          </a:p>
          <a:p>
            <a:pPr lvl="1"/>
            <a:r>
              <a:rPr lang="en-US" sz="2400" dirty="0"/>
              <a:t>Did not receive adjuvant chemotherapy</a:t>
            </a:r>
          </a:p>
          <a:p>
            <a:endParaRPr lang="en-US" sz="2400" dirty="0"/>
          </a:p>
          <a:p>
            <a:pPr marL="0" indent="0">
              <a:buNone/>
            </a:pPr>
            <a:endParaRPr lang="en-US" sz="2400" dirty="0"/>
          </a:p>
          <a:p>
            <a:endParaRPr lang="en-US" sz="2400" dirty="0"/>
          </a:p>
          <a:p>
            <a:endParaRPr lang="en-US" sz="2400" dirty="0"/>
          </a:p>
          <a:p>
            <a:endParaRPr lang="en-US" sz="2400" dirty="0"/>
          </a:p>
        </p:txBody>
      </p:sp>
      <p:sp>
        <p:nvSpPr>
          <p:cNvPr id="8" name="Text Box 11">
            <a:extLst>
              <a:ext uri="{FF2B5EF4-FFF2-40B4-BE49-F238E27FC236}">
                <a16:creationId xmlns:a16="http://schemas.microsoft.com/office/drawing/2014/main" id="{606B9326-1CC6-EE8E-EA19-6D331080FD9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Verschoor. ESMO 2023. Abstr LBA31.</a:t>
            </a:r>
          </a:p>
        </p:txBody>
      </p:sp>
      <p:graphicFrame>
        <p:nvGraphicFramePr>
          <p:cNvPr id="4" name="Table 3">
            <a:extLst>
              <a:ext uri="{FF2B5EF4-FFF2-40B4-BE49-F238E27FC236}">
                <a16:creationId xmlns:a16="http://schemas.microsoft.com/office/drawing/2014/main" id="{ADB3B0EB-BEE1-6A14-8B1C-4C364768F8D8}"/>
              </a:ext>
            </a:extLst>
          </p:cNvPr>
          <p:cNvGraphicFramePr>
            <a:graphicFrameLocks noGrp="1"/>
          </p:cNvGraphicFramePr>
          <p:nvPr>
            <p:extLst>
              <p:ext uri="{D42A27DB-BD31-4B8C-83A1-F6EECF244321}">
                <p14:modId xmlns:p14="http://schemas.microsoft.com/office/powerpoint/2010/main" val="669862850"/>
              </p:ext>
            </p:extLst>
          </p:nvPr>
        </p:nvGraphicFramePr>
        <p:xfrm>
          <a:off x="709796" y="1603375"/>
          <a:ext cx="5262005" cy="2286000"/>
        </p:xfrm>
        <a:graphic>
          <a:graphicData uri="http://schemas.openxmlformats.org/drawingml/2006/table">
            <a:tbl>
              <a:tblPr firstRow="1" bandRow="1">
                <a:tableStyleId>{93296810-A885-4BE3-A3E7-6D5BEEA58F35}</a:tableStyleId>
              </a:tblPr>
              <a:tblGrid>
                <a:gridCol w="3566160">
                  <a:extLst>
                    <a:ext uri="{9D8B030D-6E8A-4147-A177-3AD203B41FA5}">
                      <a16:colId xmlns:a16="http://schemas.microsoft.com/office/drawing/2014/main" val="1497390860"/>
                    </a:ext>
                  </a:extLst>
                </a:gridCol>
                <a:gridCol w="1695845">
                  <a:extLst>
                    <a:ext uri="{9D8B030D-6E8A-4147-A177-3AD203B41FA5}">
                      <a16:colId xmlns:a16="http://schemas.microsoft.com/office/drawing/2014/main" val="1885359678"/>
                    </a:ext>
                  </a:extLst>
                </a:gridCol>
              </a:tblGrid>
              <a:tr h="373111">
                <a:tc>
                  <a:txBody>
                    <a:bodyPr/>
                    <a:lstStyle/>
                    <a:p>
                      <a:r>
                        <a:rPr lang="en-US" sz="2000" dirty="0"/>
                        <a:t>Response, 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Patients </a:t>
                      </a:r>
                      <a:br>
                        <a:rPr lang="en-US" sz="2000" dirty="0"/>
                      </a:br>
                      <a:r>
                        <a:rPr lang="en-US" sz="2000" dirty="0"/>
                        <a:t>(N = 19)</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98336931"/>
                  </a:ext>
                </a:extLst>
              </a:tr>
              <a:tr h="373111">
                <a:tc>
                  <a:txBody>
                    <a:bodyPr/>
                    <a:lstStyle/>
                    <a:p>
                      <a:r>
                        <a:rPr lang="en-US" sz="2000" dirty="0">
                          <a:solidFill>
                            <a:schemeClr val="bg1"/>
                          </a:solidFill>
                        </a:rPr>
                        <a:t>Pathologic response (≤50%)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19 (100)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4703997"/>
                  </a:ext>
                </a:extLst>
              </a:tr>
              <a:tr h="373111">
                <a:tc>
                  <a:txBody>
                    <a:bodyPr/>
                    <a:lstStyle/>
                    <a:p>
                      <a:pPr marL="342900" indent="-342900">
                        <a:buFont typeface="Wingdings" panose="05000000000000000000" pitchFamily="2" charset="2"/>
                        <a:buChar char="§"/>
                      </a:pPr>
                      <a:r>
                        <a:rPr lang="en-US" sz="2000" dirty="0">
                          <a:solidFill>
                            <a:schemeClr val="bg1"/>
                          </a:solidFill>
                        </a:rPr>
                        <a:t>Major (≤10%)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17 (89)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68381733"/>
                  </a:ext>
                </a:extLst>
              </a:tr>
              <a:tr h="373111">
                <a:tc>
                  <a:txBody>
                    <a:bodyPr/>
                    <a:lstStyle/>
                    <a:p>
                      <a:pPr marL="342900" indent="-342900">
                        <a:buFont typeface="Wingdings" panose="05000000000000000000" pitchFamily="2" charset="2"/>
                        <a:buChar char="§"/>
                      </a:pPr>
                      <a:r>
                        <a:rPr lang="en-US" sz="2000" dirty="0">
                          <a:solidFill>
                            <a:schemeClr val="bg1"/>
                          </a:solidFill>
                        </a:rPr>
                        <a:t>Complete (0%)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15 (79)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53672898"/>
                  </a:ext>
                </a:extLst>
              </a:tr>
              <a:tr h="373111">
                <a:tc>
                  <a:txBody>
                    <a:bodyPr/>
                    <a:lstStyle/>
                    <a:p>
                      <a:pPr marL="342900" indent="-342900">
                        <a:buFont typeface="Wingdings" panose="05000000000000000000" pitchFamily="2" charset="2"/>
                        <a:buChar char="§"/>
                      </a:pPr>
                      <a:r>
                        <a:rPr lang="en-US" sz="2000" dirty="0">
                          <a:solidFill>
                            <a:schemeClr val="bg1"/>
                          </a:solidFill>
                        </a:rPr>
                        <a:t>Partial (10-50%)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2 (11)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89914810"/>
                  </a:ext>
                </a:extLst>
              </a:tr>
            </a:tbl>
          </a:graphicData>
        </a:graphic>
      </p:graphicFrame>
    </p:spTree>
    <p:extLst>
      <p:ext uri="{BB962C8B-B14F-4D97-AF65-F5344CB8AC3E}">
        <p14:creationId xmlns:p14="http://schemas.microsoft.com/office/powerpoint/2010/main" val="530099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a:xfrm>
            <a:off x="609759" y="238127"/>
            <a:ext cx="10872444" cy="1103313"/>
          </a:xfrm>
        </p:spPr>
        <p:txBody>
          <a:bodyPr/>
          <a:lstStyle/>
          <a:p>
            <a:r>
              <a:rPr lang="en-US" dirty="0"/>
              <a:t>NICHE-3: Investigators’ Conclusions</a:t>
            </a:r>
          </a:p>
        </p:txBody>
      </p:sp>
      <p:sp>
        <p:nvSpPr>
          <p:cNvPr id="6" name="Content Placeholder 5">
            <a:extLst>
              <a:ext uri="{FF2B5EF4-FFF2-40B4-BE49-F238E27FC236}">
                <a16:creationId xmlns:a16="http://schemas.microsoft.com/office/drawing/2014/main" id="{D6DAEC23-8D74-CE16-1CCC-73D603A1C386}"/>
              </a:ext>
            </a:extLst>
          </p:cNvPr>
          <p:cNvSpPr>
            <a:spLocks noGrp="1"/>
          </p:cNvSpPr>
          <p:nvPr>
            <p:ph idx="1"/>
          </p:nvPr>
        </p:nvSpPr>
        <p:spPr>
          <a:xfrm>
            <a:off x="604675" y="1513047"/>
            <a:ext cx="10877529" cy="4650686"/>
          </a:xfrm>
        </p:spPr>
        <p:txBody>
          <a:bodyPr/>
          <a:lstStyle/>
          <a:p>
            <a:r>
              <a:rPr lang="en-US" dirty="0"/>
              <a:t>Neoadjuvant nivolumab + relatlimab for locally advanced dMMR colon cancers achieved 100% pathologic response rate and 79% pCR (15/19 patients)</a:t>
            </a:r>
          </a:p>
          <a:p>
            <a:r>
              <a:rPr lang="en-US" dirty="0"/>
              <a:t>Comparison between NICHE-3 and NICHE-2 complicated by differences in dosing, scheduling, and surgery timing</a:t>
            </a:r>
          </a:p>
          <a:p>
            <a:r>
              <a:rPr lang="en-US" dirty="0"/>
              <a:t>Grade 3 immune-related AEs affected 5% of patients; no surgical delays</a:t>
            </a:r>
          </a:p>
          <a:p>
            <a:pPr lvl="1"/>
            <a:r>
              <a:rPr lang="en-US" dirty="0"/>
              <a:t>21% of patients developed endocrinopathies requiring supplementation</a:t>
            </a:r>
          </a:p>
          <a:p>
            <a:r>
              <a:rPr lang="en-US" dirty="0"/>
              <a:t>Accrual ongoing for part II (N = 40); data expected in 2024 </a:t>
            </a:r>
          </a:p>
          <a:p>
            <a:pPr lvl="1"/>
            <a:r>
              <a:rPr lang="en-US" dirty="0"/>
              <a:t>Future cohorts are planned to explore organ preservation</a:t>
            </a:r>
          </a:p>
        </p:txBody>
      </p:sp>
      <p:sp>
        <p:nvSpPr>
          <p:cNvPr id="7" name="Text Box 11">
            <a:extLst>
              <a:ext uri="{FF2B5EF4-FFF2-40B4-BE49-F238E27FC236}">
                <a16:creationId xmlns:a16="http://schemas.microsoft.com/office/drawing/2014/main" id="{1F60E555-AF44-E2AD-8389-4A305E9BA84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Verschoor. ESMO 2023. Abstr LBA31.</a:t>
            </a:r>
          </a:p>
        </p:txBody>
      </p:sp>
    </p:spTree>
    <p:extLst>
      <p:ext uri="{BB962C8B-B14F-4D97-AF65-F5344CB8AC3E}">
        <p14:creationId xmlns:p14="http://schemas.microsoft.com/office/powerpoint/2010/main" val="3302649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54DC643F0101348A824FB8D3C2B3937" ma:contentTypeVersion="1" ma:contentTypeDescription="Create a new document." ma:contentTypeScope="" ma:versionID="8dfb924828c0190903329e82d51d046f">
  <xsd:schema xmlns:xsd="http://www.w3.org/2001/XMLSchema" xmlns:xs="http://www.w3.org/2001/XMLSchema" xmlns:p="http://schemas.microsoft.com/office/2006/metadata/properties" xmlns:ns2="d54cbe69-32bd-412a-b004-9152f949605e" xmlns:ns3="8756863b-42ba-47a8-abf5-9f7d017d907b" targetNamespace="http://schemas.microsoft.com/office/2006/metadata/properties" ma:root="true" ma:fieldsID="cd7e3144858a6210962547520db030b6" ns2:_="" ns3:_="">
    <xsd:import namespace="d54cbe69-32bd-412a-b004-9152f949605e"/>
    <xsd:import namespace="8756863b-42ba-47a8-abf5-9f7d017d907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756863b-42ba-47a8-abf5-9f7d017d907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56M7VY3CDVN5-476453634-2</_dlc_DocId>
    <_dlc_DocIdUrl xmlns="d54cbe69-32bd-412a-b004-9152f949605e">
      <Url>https://intranet.clinicaloptions.com/mews/oncology/ONC_2023_ESMO_CF_(PRP6560)/LBA31_Verschoor/_layouts/15/DocIdRedir.aspx?ID=56M7VY3CDVN5-476453634-2</Url>
      <Description>56M7VY3CDVN5-476453634-2</Description>
    </_dlc_DocIdUrl>
    <Document_x0020_Category xmlns="8756863b-42ba-47a8-abf5-9f7d017d907b">Conference Capsule Slides</Document_x0020_Category>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10275DE8-41BC-4649-9BFB-2799688BF7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756863b-42ba-47a8-abf5-9f7d017d90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openxmlformats.org/package/2006/metadata/core-properties"/>
    <ds:schemaRef ds:uri="http://schemas.microsoft.com/office/2006/documentManagement/types"/>
    <ds:schemaRef ds:uri="d54cbe69-32bd-412a-b004-9152f949605e"/>
    <ds:schemaRef ds:uri="http://www.w3.org/XML/1998/namespace"/>
    <ds:schemaRef ds:uri="http://purl.org/dc/terms/"/>
    <ds:schemaRef ds:uri="http://purl.org/dc/elements/1.1/"/>
    <ds:schemaRef ds:uri="http://purl.org/dc/dcmitype/"/>
    <ds:schemaRef ds:uri="http://schemas.microsoft.com/office/infopath/2007/PartnerControls"/>
    <ds:schemaRef ds:uri="8756863b-42ba-47a8-abf5-9f7d017d907b"/>
    <ds:schemaRef ds:uri="http://schemas.microsoft.com/office/2006/metadata/properties"/>
  </ds:schemaRefs>
</ds:datastoreItem>
</file>

<file path=customXml/itemProps5.xml><?xml version="1.0" encoding="utf-8"?>
<ds:datastoreItem xmlns:ds="http://schemas.openxmlformats.org/officeDocument/2006/customXml" ds:itemID="{234E74AA-5437-4670-96B8-828025788B4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1500</TotalTime>
  <Words>1058</Words>
  <Application>Microsoft Office PowerPoint</Application>
  <PresentationFormat>Widescreen</PresentationFormat>
  <Paragraphs>175</Paragraphs>
  <Slides>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NICHE-3: Phase II Trial of Neoadjuvant Nivolumab + Relatlimab for Locally Advanced dMMR Colon Cancer</vt:lpstr>
      <vt:lpstr>About These Slides</vt:lpstr>
      <vt:lpstr>NICHE-3: Background</vt:lpstr>
      <vt:lpstr>NICHE-3: Study Design</vt:lpstr>
      <vt:lpstr>NICHE-3: Baseline Characteristics</vt:lpstr>
      <vt:lpstr>NICHE-3: Safety</vt:lpstr>
      <vt:lpstr>NICHE-3: Pathologic Response and Surgical Outcomes</vt:lpstr>
      <vt:lpstr>NICHE-3: Investigators’ Conclusions</vt:lpstr>
      <vt:lpstr>Go Online for More CCO  Coverage of ESMO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NICHE-3: Phase II Trial of Neoadjuvant Nivolumab + Relatlimab for Locally Advanced dMMR Colon Cancer</dc:title>
  <dc:creator>Preferred User</dc:creator>
  <cp:lastModifiedBy>jbuckley@clinicaloptions.com</cp:lastModifiedBy>
  <cp:revision>41</cp:revision>
  <cp:lastPrinted>2016-09-26T20:21:49Z</cp:lastPrinted>
  <dcterms:created xsi:type="dcterms:W3CDTF">2005-05-27T15:08:01Z</dcterms:created>
  <dcterms:modified xsi:type="dcterms:W3CDTF">2023-10-26T19:35:59Z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55592c03-7c47-4389-883b-4e7591331a69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0x010100254DC643F0101348A824FB8D3C2B3937</vt:lpwstr>
  </property>
  <property fmtid="{D5CDD505-2E9C-101B-9397-08002B2CF9AE}" pid="9" name="MediaServiceImageTags">
    <vt:lpwstr/>
  </property>
</Properties>
</file>