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3" r:id="rId7"/>
    <p:sldMasterId id="2147484673" r:id="rId8"/>
    <p:sldMasterId id="2147484682" r:id="rId9"/>
    <p:sldMasterId id="2147484691" r:id="rId10"/>
  </p:sldMasterIdLst>
  <p:notesMasterIdLst>
    <p:notesMasterId r:id="rId23"/>
  </p:notesMasterIdLst>
  <p:handoutMasterIdLst>
    <p:handoutMasterId r:id="rId24"/>
  </p:handoutMasterIdLst>
  <p:sldIdLst>
    <p:sldId id="321" r:id="rId11"/>
    <p:sldId id="556" r:id="rId12"/>
    <p:sldId id="559" r:id="rId13"/>
    <p:sldId id="589" r:id="rId14"/>
    <p:sldId id="560" r:id="rId15"/>
    <p:sldId id="582" r:id="rId16"/>
    <p:sldId id="586" r:id="rId17"/>
    <p:sldId id="587" r:id="rId18"/>
    <p:sldId id="588" r:id="rId19"/>
    <p:sldId id="590" r:id="rId20"/>
    <p:sldId id="581" r:id="rId21"/>
    <p:sldId id="318" r:id="rId22"/>
  </p:sldIdLst>
  <p:sldSz cx="12192000" cy="6858000"/>
  <p:notesSz cx="7315200" cy="9601200"/>
  <p:custDataLst>
    <p:tags r:id="rId25"/>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7" orient="horz" userDrawn="1">
          <p15:clr>
            <a:srgbClr val="A4A3A4"/>
          </p15:clr>
        </p15:guide>
        <p15:guide id="8" pos="329" userDrawn="1">
          <p15:clr>
            <a:srgbClr val="A4A3A4"/>
          </p15:clr>
        </p15:guide>
        <p15:guide id="9" pos="7416" userDrawn="1">
          <p15:clr>
            <a:srgbClr val="A4A3A4"/>
          </p15:clr>
        </p15:guide>
        <p15:guide id="10" pos="3843" userDrawn="1">
          <p15:clr>
            <a:srgbClr val="A4A3A4"/>
          </p15:clr>
        </p15:guide>
        <p15:guide id="11" pos="456" userDrawn="1">
          <p15:clr>
            <a:srgbClr val="A4A3A4"/>
          </p15:clr>
        </p15:guide>
        <p15:guide id="12" pos="5088" userDrawn="1">
          <p15:clr>
            <a:srgbClr val="A4A3A4"/>
          </p15:clr>
        </p15:guide>
        <p15:guide id="13" pos="7233" userDrawn="1">
          <p15:clr>
            <a:srgbClr val="A4A3A4"/>
          </p15:clr>
        </p15:guide>
        <p15:guide id="14" orient="horz" pos="3912"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4" clrIdx="6"/>
  <p:cmAuthor id="2" name="Melanie Couton" initials="MAC" lastIdx="6" clrIdx="3"/>
  <p:cmAuthor id="3" name="ralfieri" initials="ra" lastIdx="2" clrIdx="8"/>
  <p:cmAuthor id="4" name="Megan Capel" initials="MC" lastIdx="20" clrIdx="0"/>
  <p:cmAuthor id="5" name="Andrew Bowser" initials="AB" lastIdx="10" clrIdx="2"/>
  <p:cmAuthor id="6" name="mcalloway" initials="mc" lastIdx="1" clrIdx="4"/>
  <p:cmAuthor id="7" name="agoldman" initials="a" lastIdx="4" clrIdx="9"/>
  <p:cmAuthor id="8" name="Devin Overbey" initials="DO" lastIdx="6" clrIdx="7"/>
  <p:cmAuthor id="9" name="Erik Brady" initials="EB" lastIdx="2" clrIdx="5"/>
  <p:cmAuthor id="10" name=" " initials="MAC" lastIdx="39" clrIdx="1"/>
  <p:cmAuthor id="11" name="Kiran D. Mir-Hudgeons" initials="KDM" lastIdx="13" clrIdx="10">
    <p:extLst>
      <p:ext uri="{19B8F6BF-5375-455C-9EA6-DF929625EA0E}">
        <p15:presenceInfo xmlns:p15="http://schemas.microsoft.com/office/powerpoint/2012/main" userId="S::kmirhudgeons@clinicaloptions.com::988cb7e1-0640-4c3c-b602-3f8e18ce9544" providerId="AD"/>
      </p:ext>
    </p:extLst>
  </p:cmAuthor>
  <p:cmAuthor id="12" name="Timothy Quill" initials="TQ" lastIdx="7" clrIdx="11">
    <p:extLst>
      <p:ext uri="{19B8F6BF-5375-455C-9EA6-DF929625EA0E}">
        <p15:presenceInfo xmlns:p15="http://schemas.microsoft.com/office/powerpoint/2012/main" userId="S::tquill@clinicaloptions.com::b1dc6efb-2995-45e7-a306-57a2c67aa886"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indy Tanzola" initials="MT" lastIdx="2" clrIdx="13">
    <p:extLst>
      <p:ext uri="{19B8F6BF-5375-455C-9EA6-DF929625EA0E}">
        <p15:presenceInfo xmlns:p15="http://schemas.microsoft.com/office/powerpoint/2012/main" userId="S::mindy@scienceink.com::e94da788-77e6-4b26-ae6d-484e8c0095ed" providerId="AD"/>
      </p:ext>
    </p:extLst>
  </p:cmAuthor>
  <p:cmAuthor id="15" name="Kemi Obajimi" initials="KO" lastIdx="1" clrIdx="14">
    <p:extLst>
      <p:ext uri="{19B8F6BF-5375-455C-9EA6-DF929625EA0E}">
        <p15:presenceInfo xmlns:p15="http://schemas.microsoft.com/office/powerpoint/2012/main" userId="S::kobajimi@clinicaloptions.com::81894e25-3cbc-45b7-be28-dda6fb8d19a9" providerId="AD"/>
      </p:ext>
    </p:extLst>
  </p:cmAuthor>
  <p:cmAuthor id="16" name="CLINICALOPTIONS\tquill" initials="C" lastIdx="2" clrIdx="15">
    <p:extLst>
      <p:ext uri="{19B8F6BF-5375-455C-9EA6-DF929625EA0E}">
        <p15:presenceInfo xmlns:p15="http://schemas.microsoft.com/office/powerpoint/2012/main" userId="CLINICALOPTIONS\tquill" providerId="None"/>
      </p:ext>
    </p:extLst>
  </p:cmAuthor>
  <p:cmAuthor id="17" name="Christy Seals" initials="CS" lastIdx="6" clrIdx="16">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5873"/>
    <a:srgbClr val="E1471D"/>
    <a:srgbClr val="00823B"/>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137C24-C213-4117-BE20-E2298718D4AB}" v="12" dt="2021-12-20T13:48:59.975"/>
    <p1510:client id="{B0C3DEEC-E265-46F0-B3D0-6F5CAD813169}" v="34" dt="2021-12-19T16:33:11.787"/>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503" autoAdjust="0"/>
  </p:normalViewPr>
  <p:slideViewPr>
    <p:cSldViewPr snapToGrid="0" showGuides="1">
      <p:cViewPr varScale="1">
        <p:scale>
          <a:sx n="103" d="100"/>
          <a:sy n="103" d="100"/>
        </p:scale>
        <p:origin x="114" y="102"/>
      </p:cViewPr>
      <p:guideLst>
        <p:guide orient="horz" pos="4128"/>
        <p:guide orient="horz" pos="1008"/>
        <p:guide orient="horz" pos="4032"/>
        <p:guide orient="horz" pos="151"/>
        <p:guide orient="horz" pos="264"/>
        <p:guide orient="horz"/>
        <p:guide pos="329"/>
        <p:guide pos="7416"/>
        <p:guide pos="3843"/>
        <p:guide pos="456"/>
        <p:guide pos="5088"/>
        <p:guide pos="7233"/>
        <p:guide orient="horz" pos="3912"/>
      </p:guideLst>
    </p:cSldViewPr>
  </p:slideViewPr>
  <p:outlineViewPr>
    <p:cViewPr>
      <p:scale>
        <a:sx n="33" d="100"/>
        <a:sy n="33" d="100"/>
      </p:scale>
      <p:origin x="0" y="0"/>
    </p:cViewPr>
  </p:outlineViewPr>
  <p:notesTextViewPr>
    <p:cViewPr>
      <p:scale>
        <a:sx n="125" d="100"/>
        <a:sy n="125" d="100"/>
      </p:scale>
      <p:origin x="0" y="0"/>
    </p:cViewPr>
  </p:notesTextViewPr>
  <p:sorterViewPr>
    <p:cViewPr varScale="1">
      <p:scale>
        <a:sx n="1" d="1"/>
        <a:sy n="1" d="1"/>
      </p:scale>
      <p:origin x="0" y="-1398"/>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3.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1.xml"/><Relationship Id="rId7" Type="http://schemas.openxmlformats.org/officeDocument/2006/relationships/slideMaster" Target="slideMasters/slideMaster2.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1.xml"/><Relationship Id="rId24" Type="http://schemas.openxmlformats.org/officeDocument/2006/relationships/handoutMaster" Target="handoutMasters/handoutMaster1.xml"/><Relationship Id="rId5" Type="http://schemas.openxmlformats.org/officeDocument/2006/relationships/customXml" Target="../customXml/item5.xml"/><Relationship Id="rId15" Type="http://schemas.openxmlformats.org/officeDocument/2006/relationships/slide" Target="slides/slide5.xml"/><Relationship Id="rId23" Type="http://schemas.openxmlformats.org/officeDocument/2006/relationships/notesMaster" Target="notesMasters/notesMaster1.xml"/><Relationship Id="rId28" Type="http://schemas.openxmlformats.org/officeDocument/2006/relationships/viewProps" Target="viewProps.xml"/><Relationship Id="rId10" Type="http://schemas.openxmlformats.org/officeDocument/2006/relationships/slideMaster" Target="slideMasters/slideMaster5.xml"/><Relationship Id="rId19" Type="http://schemas.openxmlformats.org/officeDocument/2006/relationships/slide" Target="slides/slide9.xml"/><Relationship Id="rId31" Type="http://schemas.microsoft.com/office/2015/10/relationships/revisionInfo" Target="revisionInfo.xml"/><Relationship Id="rId4" Type="http://schemas.openxmlformats.org/officeDocument/2006/relationships/customXml" Target="../customXml/item4.xml"/><Relationship Id="rId9" Type="http://schemas.openxmlformats.org/officeDocument/2006/relationships/slideMaster" Target="slideMasters/slideMaster4.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ALL, acute lymphoblastic leukemia; LBL, lymphoblastic lymphoma; MRD, measurable residual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5412699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ALL, acute lymphoblastic leukemia; LBL, lymphoblastic lymphoma;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2526283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ALL, acute lymphoblastic leukemia; ASP, asparaginase; B-ALL, B-cell acute lymphoblastic leukemia; </a:t>
            </a:r>
            <a:r>
              <a:rPr lang="en-US" i="1" dirty="0">
                <a:latin typeface="Arial" panose="020B0604020202020204" pitchFamily="34" charset="0"/>
                <a:cs typeface="Arial" panose="020B0604020202020204" pitchFamily="34" charset="0"/>
              </a:rPr>
              <a:t>B-lin, B-cell lineage; BFM, Berlin-Frankfurt-Munich; CNS, central nervous system; </a:t>
            </a:r>
            <a:r>
              <a:rPr lang="en-US" i="1" dirty="0"/>
              <a:t>CR, complete response; </a:t>
            </a:r>
            <a:r>
              <a:rPr lang="en-US" sz="1200" b="0" i="1" kern="0" dirty="0">
                <a:cs typeface="Calibri" panose="020F0502020204030204" pitchFamily="34" charset="0"/>
              </a:rPr>
              <a:t>DFS, disease-free survival; </a:t>
            </a:r>
            <a:r>
              <a:rPr lang="en-US" i="1" dirty="0"/>
              <a:t>EFS, event-free survival; </a:t>
            </a:r>
            <a:r>
              <a:rPr lang="en-US" sz="1200" b="0" i="1" kern="0" dirty="0">
                <a:cs typeface="Calibri" panose="020F0502020204030204" pitchFamily="34" charset="0"/>
              </a:rPr>
              <a:t>EoT, end of therapy; </a:t>
            </a:r>
            <a:r>
              <a:rPr lang="en-US" b="0" i="1" dirty="0">
                <a:solidFill>
                  <a:srgbClr val="4D5156"/>
                </a:solidFill>
                <a:effectLst/>
                <a:latin typeface="Arial" panose="020B0604020202020204" pitchFamily="34" charset="0"/>
                <a:cs typeface="Arial" panose="020B0604020202020204" pitchFamily="34" charset="0"/>
              </a:rPr>
              <a:t>HDAC, </a:t>
            </a:r>
            <a:r>
              <a:rPr lang="en-US" b="0" i="1" dirty="0">
                <a:solidFill>
                  <a:srgbClr val="000000"/>
                </a:solidFill>
                <a:effectLst/>
                <a:latin typeface="Arial" panose="020B0604020202020204" pitchFamily="34" charset="0"/>
                <a:cs typeface="Arial" panose="020B0604020202020204" pitchFamily="34" charset="0"/>
              </a:rPr>
              <a:t>histone deacetylase; </a:t>
            </a:r>
            <a:r>
              <a:rPr lang="en-US" i="1" dirty="0">
                <a:latin typeface="Arial" panose="020B0604020202020204" pitchFamily="34" charset="0"/>
                <a:cs typeface="Arial" panose="020B0604020202020204" pitchFamily="34" charset="0"/>
              </a:rPr>
              <a:t>HDMTX, high-dose methotrexate; </a:t>
            </a:r>
            <a:r>
              <a:rPr lang="en-US" i="1" dirty="0"/>
              <a:t>HR, high-risk; </a:t>
            </a:r>
            <a:r>
              <a:rPr lang="en-US" i="1" dirty="0">
                <a:latin typeface="Arial" panose="020B0604020202020204" pitchFamily="34" charset="0"/>
                <a:cs typeface="Arial" panose="020B0604020202020204" pitchFamily="34" charset="0"/>
              </a:rPr>
              <a:t>i.th., intrathecal; </a:t>
            </a:r>
            <a:r>
              <a:rPr lang="en-US" i="1" dirty="0"/>
              <a:t>LBL, lymphoblastic lymphoma;</a:t>
            </a:r>
            <a:r>
              <a:rPr lang="en-US" i="1" dirty="0">
                <a:latin typeface="Arial" panose="020B0604020202020204" pitchFamily="34" charset="0"/>
                <a:cs typeface="Arial" panose="020B0604020202020204" pitchFamily="34" charset="0"/>
              </a:rPr>
              <a:t> molCR, molecular complete response; MP, m</a:t>
            </a:r>
            <a:r>
              <a:rPr lang="en-US" b="0" i="1" dirty="0">
                <a:solidFill>
                  <a:srgbClr val="4D5156"/>
                </a:solidFill>
                <a:effectLst/>
                <a:latin typeface="Arial" panose="020B0604020202020204" pitchFamily="34" charset="0"/>
                <a:cs typeface="Arial" panose="020B0604020202020204" pitchFamily="34" charset="0"/>
              </a:rPr>
              <a:t>ercaptopurine; </a:t>
            </a:r>
            <a:r>
              <a:rPr lang="en-US" i="1" dirty="0">
                <a:latin typeface="Arial" panose="020B0604020202020204" pitchFamily="34" charset="0"/>
                <a:cs typeface="Arial" panose="020B0604020202020204" pitchFamily="34" charset="0"/>
              </a:rPr>
              <a:t>Nela, nelarabine; </a:t>
            </a:r>
            <a:r>
              <a:rPr lang="en-US" i="1" dirty="0"/>
              <a:t>SCT, stem cell transplant; T-ALL, T-cell acute lymphoblastic leukemia; </a:t>
            </a:r>
            <a:r>
              <a:rPr lang="en-US" i="1" dirty="0">
                <a:latin typeface="Arial" panose="020B0604020202020204" pitchFamily="34" charset="0"/>
                <a:cs typeface="Arial" panose="020B0604020202020204" pitchFamily="34" charset="0"/>
              </a:rPr>
              <a:t>T-lin, T-cell lineage; </a:t>
            </a:r>
            <a:r>
              <a:rPr lang="en-US" i="1" dirty="0"/>
              <a:t>WBC, white blood cell.</a:t>
            </a:r>
          </a:p>
          <a:p>
            <a:endParaRPr lang="en-GB" altLang="en-US" sz="2400"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41036941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ALL, acute lymphoblastic leukemia; LBL, </a:t>
            </a:r>
            <a:r>
              <a:rPr lang="en-US" i="1" dirty="0"/>
              <a:t>lymphoblastic lymphoma; Ph, Philadelphia chromosome.</a:t>
            </a:r>
            <a:endParaRPr lang="en-US" b="0"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3935416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 B-cell; B-ALL, B-cell acute lymphoblastic leukemia; CR, complete response; HR, high risk; MRD, measurable residual disease; Ph, Philadelphia chromosome; PR, partial response; SR, standard risk; T, T-cell; </a:t>
            </a:r>
            <a:r>
              <a:rPr lang="en-US" i="1" dirty="0"/>
              <a:t>T-ALL, T-cell acute lymphoblastic leukemia</a:t>
            </a:r>
            <a:r>
              <a:rPr lang="en-US" b="0" i="1" dirty="0"/>
              <a:t>.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1937143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Ph, Philadelphia chromosome.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722619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ASP, asparaginase; GOT, aspartate aminotransferase; GPT, alanine aminotransferase; Ph, Philadelphia chromosome.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5562084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ALL, acute lymphoblastic leukemia; HR, high risk; OS, overall survival; Ph, Philadelphia chromosome; SCT, stem cell transplant; SR, standard risk; </a:t>
            </a:r>
            <a:r>
              <a:rPr lang="en-US" i="1" dirty="0"/>
              <a:t>T-ALL, T-cell acute lymphoblastic leukemia; </a:t>
            </a:r>
            <a:r>
              <a:rPr lang="en-US" b="0" i="1" dirty="0"/>
              <a:t>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3053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ALL, acute lymphoblastic leukemia; LBL, lymphoblastic lymphoma; OS, overall survival; Ph, Philadelphia chromosome; SCT, stem cell transplant; </a:t>
            </a:r>
            <a:r>
              <a:rPr lang="en-US" i="1" dirty="0"/>
              <a:t>T-ALL, T-cell acute lymphoblastic leukemia</a:t>
            </a:r>
            <a:r>
              <a:rPr lang="en-US" b="0" i="1" dirty="0"/>
              <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1378659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ALL, acute lymphoblastic leukemia; LBL, lymphoblastic lymphoma; MRD, measurable residual disease; OS, overall survival; SCT, stem cell transplant.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071403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5.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0580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20" name="Picture 12">
            <a:extLst>
              <a:ext uri="{FF2B5EF4-FFF2-40B4-BE49-F238E27FC236}">
                <a16:creationId xmlns:a16="http://schemas.microsoft.com/office/drawing/2014/main" id="{39FA180E-C2BE-46AF-AC4E-CD561BB6D6F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111575" y="3665838"/>
            <a:ext cx="607695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picture containing holding, woman, hand, table&#10;&#10;Description automatically generated">
            <a:extLst>
              <a:ext uri="{FF2B5EF4-FFF2-40B4-BE49-F238E27FC236}">
                <a16:creationId xmlns:a16="http://schemas.microsoft.com/office/drawing/2014/main" id="{4AF6D221-930B-4605-80B6-CE32FB225AC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11575" y="3657600"/>
            <a:ext cx="6086475"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39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7" name="Picture 16">
            <a:extLst>
              <a:ext uri="{FF2B5EF4-FFF2-40B4-BE49-F238E27FC236}">
                <a16:creationId xmlns:a16="http://schemas.microsoft.com/office/drawing/2014/main" id="{0674685D-7653-4B36-B1A2-183715BD998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bwMode="auto">
          <a:xfrm>
            <a:off x="9058987" y="328761"/>
            <a:ext cx="2662401" cy="945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114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724255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9" name="Picture 18">
            <a:extLst>
              <a:ext uri="{FF2B5EF4-FFF2-40B4-BE49-F238E27FC236}">
                <a16:creationId xmlns:a16="http://schemas.microsoft.com/office/drawing/2014/main" id="{AE3A72E3-C1BB-41C0-975D-BD50CDE8164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06"/>
          <a:stretch>
            <a:fillRect/>
          </a:stretch>
        </p:blipFill>
        <p:spPr bwMode="auto">
          <a:xfrm>
            <a:off x="8412163" y="5357813"/>
            <a:ext cx="3776662"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67087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83739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09682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237630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13731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8747257F-EDEA-4B19-A521-737D316575F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638"/>
          <a:stretch>
            <a:fillRect/>
          </a:stretch>
        </p:blipFill>
        <p:spPr bwMode="auto">
          <a:xfrm>
            <a:off x="8531225" y="3414242"/>
            <a:ext cx="36576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pic>
        <p:nvPicPr>
          <p:cNvPr id="10" name="Picture 4">
            <a:extLst>
              <a:ext uri="{FF2B5EF4-FFF2-40B4-BE49-F238E27FC236}">
                <a16:creationId xmlns:a16="http://schemas.microsoft.com/office/drawing/2014/main" id="{53B952E1-F648-442B-B7FD-EE18F8DA468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48638" y="5994400"/>
            <a:ext cx="36861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720165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5DE67-98D5-BF42-BA55-69641AC644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F3E7353-4A01-614A-8E2C-97452C25F6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CACA6CD-3A96-764B-8136-E9678CE640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0D8F689-F715-4645-8F44-E83CC9CA8334}"/>
              </a:ext>
            </a:extLst>
          </p:cNvPr>
          <p:cNvSpPr>
            <a:spLocks noGrp="1"/>
          </p:cNvSpPr>
          <p:nvPr>
            <p:ph type="dt" sz="half" idx="10"/>
          </p:nvPr>
        </p:nvSpPr>
        <p:spPr/>
        <p:txBody>
          <a:bodyPr/>
          <a:lstStyle/>
          <a:p>
            <a:fld id="{EDB14188-E20C-8349-BCA2-5AFDACDFA5A1}" type="datetimeFigureOut">
              <a:rPr lang="en-US" smtClean="0"/>
              <a:t>12/20/2021</a:t>
            </a:fld>
            <a:endParaRPr lang="en-US" dirty="0"/>
          </a:p>
        </p:txBody>
      </p:sp>
      <p:sp>
        <p:nvSpPr>
          <p:cNvPr id="6" name="Footer Placeholder 5">
            <a:extLst>
              <a:ext uri="{FF2B5EF4-FFF2-40B4-BE49-F238E27FC236}">
                <a16:creationId xmlns:a16="http://schemas.microsoft.com/office/drawing/2014/main" id="{6CA06E8A-4A7E-E948-9D19-29F1B96A549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87C8AAC-8D94-E043-8B17-4A0C5E0A61C3}"/>
              </a:ext>
            </a:extLst>
          </p:cNvPr>
          <p:cNvSpPr>
            <a:spLocks noGrp="1"/>
          </p:cNvSpPr>
          <p:nvPr>
            <p:ph type="sldNum" sz="quarter" idx="12"/>
          </p:nvPr>
        </p:nvSpPr>
        <p:spPr/>
        <p:txBody>
          <a:bodyPr/>
          <a:lstStyle/>
          <a:p>
            <a:fld id="{1EE26CAD-0878-A14B-BECD-4D45ECEF0934}" type="slidenum">
              <a:rPr lang="en-US" smtClean="0"/>
              <a:t>‹#›</a:t>
            </a:fld>
            <a:endParaRPr lang="en-US" dirty="0"/>
          </a:p>
        </p:txBody>
      </p:sp>
    </p:spTree>
    <p:extLst>
      <p:ext uri="{BB962C8B-B14F-4D97-AF65-F5344CB8AC3E}">
        <p14:creationId xmlns:p14="http://schemas.microsoft.com/office/powerpoint/2010/main" val="17112960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9624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061413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10182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03254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416107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3557519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05900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97946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081BD8D-90B2-44AB-9FF3-1F7A441F1FAE}"/>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4810A1D-62AF-40D2-BE14-AD3A7D2918C3}"/>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pic>
        <p:nvPicPr>
          <p:cNvPr id="20" name="Picture 19">
            <a:extLst>
              <a:ext uri="{FF2B5EF4-FFF2-40B4-BE49-F238E27FC236}">
                <a16:creationId xmlns:a16="http://schemas.microsoft.com/office/drawing/2014/main" id="{BF7C91B4-87FC-4935-9F25-DE5E70BD82D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21" name="Straight Connector 20">
            <a:extLst>
              <a:ext uri="{FF2B5EF4-FFF2-40B4-BE49-F238E27FC236}">
                <a16:creationId xmlns:a16="http://schemas.microsoft.com/office/drawing/2014/main" id="{24565F86-5224-49AF-834C-BFD680380CA1}"/>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3" name="Picture 5" descr="CCO_ONC_RGB.jpg">
            <a:extLst>
              <a:ext uri="{FF2B5EF4-FFF2-40B4-BE49-F238E27FC236}">
                <a16:creationId xmlns:a16="http://schemas.microsoft.com/office/drawing/2014/main" id="{A6AEE984-4E13-41A6-A9D5-072DBE2E5ACD}"/>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58762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54451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9" name="Picture 8">
            <a:extLst>
              <a:ext uri="{FF2B5EF4-FFF2-40B4-BE49-F238E27FC236}">
                <a16:creationId xmlns:a16="http://schemas.microsoft.com/office/drawing/2014/main" id="{49293BAA-8C62-4F73-8124-D4D6BEBF88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4581" y="5345430"/>
            <a:ext cx="3827419" cy="1247410"/>
          </a:xfrm>
          <a:prstGeom prst="rect">
            <a:avLst/>
          </a:prstGeom>
        </p:spPr>
      </p:pic>
      <p:cxnSp>
        <p:nvCxnSpPr>
          <p:cNvPr id="10" name="Straight Connector 9">
            <a:extLst>
              <a:ext uri="{FF2B5EF4-FFF2-40B4-BE49-F238E27FC236}">
                <a16:creationId xmlns:a16="http://schemas.microsoft.com/office/drawing/2014/main" id="{F7E97A50-08EF-437E-A636-931428B27154}"/>
              </a:ext>
            </a:extLst>
          </p:cNvPr>
          <p:cNvCxnSpPr/>
          <p:nvPr userDrawn="1"/>
        </p:nvCxnSpPr>
        <p:spPr>
          <a:xfrm>
            <a:off x="1" y="6589713"/>
            <a:ext cx="12192000" cy="0"/>
          </a:xfrm>
          <a:prstGeom prst="line">
            <a:avLst/>
          </a:prstGeom>
          <a:ln w="19050">
            <a:solidFill>
              <a:srgbClr val="7F3F9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41665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207995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151561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81514653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321316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8B3D9A"/>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pic>
        <p:nvPicPr>
          <p:cNvPr id="12" name="Picture 11">
            <a:extLst>
              <a:ext uri="{FF2B5EF4-FFF2-40B4-BE49-F238E27FC236}">
                <a16:creationId xmlns:a16="http://schemas.microsoft.com/office/drawing/2014/main" id="{5EDCE80E-A528-4F84-999C-167B7BD877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61406" y="3355525"/>
            <a:ext cx="3827419" cy="1247410"/>
          </a:xfrm>
          <a:prstGeom prst="rect">
            <a:avLst/>
          </a:prstGeom>
        </p:spPr>
      </p:pic>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9" name="Picture 5" descr="CCO_ONC_RGB.jpg">
            <a:extLst>
              <a:ext uri="{FF2B5EF4-FFF2-40B4-BE49-F238E27FC236}">
                <a16:creationId xmlns:a16="http://schemas.microsoft.com/office/drawing/2014/main" id="{A8FCC512-B9D6-45E5-83A8-5B1B4BEE1414}"/>
              </a:ext>
            </a:extLst>
          </p:cNvPr>
          <p:cNvPicPr>
            <a:picLocks noChangeAspect="1"/>
          </p:cNvPicPr>
          <p:nvPr userDrawn="1"/>
        </p:nvPicPr>
        <p:blipFill>
          <a:blip r:embed="rId3">
            <a:extLst>
              <a:ext uri="{28A0092B-C50C-407E-A947-70E740481C1C}">
                <a14:useLocalDpi xmlns:a14="http://schemas.microsoft.com/office/drawing/2010/main" val="0"/>
              </a:ext>
            </a:extLst>
          </a:blip>
          <a:srcRect t="44931"/>
          <a:stretch>
            <a:fillRect/>
          </a:stretch>
        </p:blipFill>
        <p:spPr bwMode="auto">
          <a:xfrm>
            <a:off x="8150225" y="5876925"/>
            <a:ext cx="3673475"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16434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1329412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537495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654735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743769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912093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7419744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65166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105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10" Type="http://schemas.openxmlformats.org/officeDocument/2006/relationships/theme" Target="../theme/theme2.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9"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57" r:id="rId3"/>
    <p:sldLayoutId id="2147484658" r:id="rId4"/>
    <p:sldLayoutId id="2147484659" r:id="rId5"/>
    <p:sldLayoutId id="2147484660" r:id="rId6"/>
    <p:sldLayoutId id="2147484661" r:id="rId7"/>
    <p:sldLayoutId id="2147484662"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347745"/>
      </p:ext>
    </p:extLst>
  </p:cSld>
  <p:clrMap bg1="dk2" tx1="lt1" bg2="dk1" tx2="lt2" accent1="accent1" accent2="accent2" accent3="accent3" accent4="accent4" accent5="accent5" accent6="accent6" hlink="hlink" folHlink="folHlink"/>
  <p:sldLayoutIdLst>
    <p:sldLayoutId id="2147484664" r:id="rId1"/>
    <p:sldLayoutId id="2147484665" r:id="rId2"/>
    <p:sldLayoutId id="2147484666" r:id="rId3"/>
    <p:sldLayoutId id="2147484667" r:id="rId4"/>
    <p:sldLayoutId id="2147484668" r:id="rId5"/>
    <p:sldLayoutId id="2147484669" r:id="rId6"/>
    <p:sldLayoutId id="2147484670" r:id="rId7"/>
    <p:sldLayoutId id="2147484671" r:id="rId8"/>
    <p:sldLayoutId id="2147484672" r:id="rId9"/>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48340122"/>
      </p:ext>
    </p:extLst>
  </p:cSld>
  <p:clrMap bg1="dk2" tx1="lt1" bg2="dk1" tx2="lt2" accent1="accent1" accent2="accent2" accent3="accent3" accent4="accent4" accent5="accent5" accent6="accent6" hlink="hlink" folHlink="folHlink"/>
  <p:sldLayoutIdLst>
    <p:sldLayoutId id="2147484674" r:id="rId1"/>
    <p:sldLayoutId id="2147484675" r:id="rId2"/>
    <p:sldLayoutId id="2147484676" r:id="rId3"/>
    <p:sldLayoutId id="2147484677" r:id="rId4"/>
    <p:sldLayoutId id="2147484678" r:id="rId5"/>
    <p:sldLayoutId id="2147484679" r:id="rId6"/>
    <p:sldLayoutId id="2147484680" r:id="rId7"/>
    <p:sldLayoutId id="2147484681"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5" name="Straight Connector 4">
            <a:extLst>
              <a:ext uri="{FF2B5EF4-FFF2-40B4-BE49-F238E27FC236}">
                <a16:creationId xmlns:a16="http://schemas.microsoft.com/office/drawing/2014/main" id="{5D43CC73-466D-4F58-8CB4-E7D562EE94BD}"/>
              </a:ext>
            </a:extLst>
          </p:cNvPr>
          <p:cNvCxnSpPr/>
          <p:nvPr/>
        </p:nvCxnSpPr>
        <p:spPr>
          <a:xfrm>
            <a:off x="1" y="6745288"/>
            <a:ext cx="12192000"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369133449"/>
      </p:ext>
    </p:extLst>
  </p:cSld>
  <p:clrMap bg1="dk2" tx1="lt1" bg2="dk1" tx2="lt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276282295"/>
      </p:ext>
    </p:extLst>
  </p:cSld>
  <p:clrMap bg1="dk2" tx1="lt1" bg2="dk1" tx2="lt2" accent1="accent1" accent2="accent2" accent3="accent3" accent4="accent4" accent5="accent5" accent6="accent6" hlink="hlink" folHlink="folHlink"/>
  <p:sldLayoutIdLst>
    <p:sldLayoutId id="2147484692" r:id="rId1"/>
    <p:sldLayoutId id="2147484693" r:id="rId2"/>
    <p:sldLayoutId id="2147484694" r:id="rId3"/>
    <p:sldLayoutId id="2147484695" r:id="rId4"/>
    <p:sldLayoutId id="2147484696" r:id="rId5"/>
    <p:sldLayoutId id="2147484697" r:id="rId6"/>
    <p:sldLayoutId id="2147484698" r:id="rId7"/>
    <p:sldLayoutId id="2147484699"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5.xml"/><Relationship Id="rId5" Type="http://schemas.openxmlformats.org/officeDocument/2006/relationships/hyperlink" Target="http://www.clinicaloptions.com/" TargetMode="Externa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7.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35.xml"/><Relationship Id="rId4" Type="http://schemas.openxmlformats.org/officeDocument/2006/relationships/hyperlink" Target="http://www.clinicaloptions.com/"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2.xml"/><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GMALL 08/2013: First Results From the </a:t>
            </a:r>
            <a:br>
              <a:rPr lang="en-US" altLang="en-US" sz="4000" dirty="0"/>
            </a:br>
            <a:r>
              <a:rPr lang="en-US" altLang="en-US" sz="4000" dirty="0"/>
              <a:t>Risk-Adapted, MRD-Stratified Trial in </a:t>
            </a:r>
            <a:br>
              <a:rPr lang="en-US" altLang="en-US" sz="4000" dirty="0"/>
            </a:br>
            <a:r>
              <a:rPr lang="en-US" altLang="en-US" sz="4000" dirty="0"/>
              <a:t>Adults With Newly Diagnosed ALL/LBL</a:t>
            </a:r>
          </a:p>
        </p:txBody>
      </p:sp>
      <p:sp>
        <p:nvSpPr>
          <p:cNvPr id="10" name="Text Box 21">
            <a:extLst>
              <a:ext uri="{FF2B5EF4-FFF2-40B4-BE49-F238E27FC236}">
                <a16:creationId xmlns:a16="http://schemas.microsoft.com/office/drawing/2014/main" id="{CAFB79BD-389E-4577-B868-FC75505BBD7F}"/>
              </a:ext>
            </a:extLst>
          </p:cNvPr>
          <p:cNvSpPr txBox="1">
            <a:spLocks noChangeArrowheads="1"/>
          </p:cNvSpPr>
          <p:nvPr/>
        </p:nvSpPr>
        <p:spPr bwMode="auto">
          <a:xfrm>
            <a:off x="423864" y="6189649"/>
            <a:ext cx="7299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This program is supported by educational grants from AbbVie; AstraZeneca; Daiichi Sankyo, Inc.; GlaxoSmithKline; Incyte Corporation; Jazz Pharmaceuticals; Merck Sharp &amp; Dohme Corp.; and Novartis Pharmaceuticals Corporation. </a:t>
            </a:r>
          </a:p>
        </p:txBody>
      </p:sp>
      <p:sp>
        <p:nvSpPr>
          <p:cNvPr id="11" name="Rectangle 14">
            <a:extLst>
              <a:ext uri="{FF2B5EF4-FFF2-40B4-BE49-F238E27FC236}">
                <a16:creationId xmlns:a16="http://schemas.microsoft.com/office/drawing/2014/main" id="{28BC485E-66B3-4B28-B078-DE2C15D0A7E3}"/>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Coverage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2021 ASH Annual Meeting, December 11-14, 2021</a:t>
            </a:r>
            <a:b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Atlanta, Georgia</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2" name="Text Box 10">
            <a:extLst>
              <a:ext uri="{FF2B5EF4-FFF2-40B4-BE49-F238E27FC236}">
                <a16:creationId xmlns:a16="http://schemas.microsoft.com/office/drawing/2014/main" id="{B68943A8-7B4E-4C7C-A9FE-B03222924814}"/>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839E82BA-95FB-4ED4-AC2D-04373BBE8F85}"/>
              </a:ext>
            </a:extLst>
          </p:cNvPr>
          <p:cNvGrpSpPr/>
          <p:nvPr/>
        </p:nvGrpSpPr>
        <p:grpSpPr>
          <a:xfrm>
            <a:off x="4156075" y="3332497"/>
            <a:ext cx="3479671" cy="613720"/>
            <a:chOff x="4156075" y="3332497"/>
            <a:chExt cx="3479671" cy="613720"/>
          </a:xfrm>
        </p:grpSpPr>
        <p:pic>
          <p:nvPicPr>
            <p:cNvPr id="8" name="Picture 7" descr="A picture containing text, ax, wheel&#10;&#10;Description automatically generated">
              <a:extLst>
                <a:ext uri="{FF2B5EF4-FFF2-40B4-BE49-F238E27FC236}">
                  <a16:creationId xmlns:a16="http://schemas.microsoft.com/office/drawing/2014/main" id="{094A76A5-7AC0-4A9A-80A3-6860D371F8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0" name="Rectangle 7">
              <a:extLst>
                <a:ext uri="{FF2B5EF4-FFF2-40B4-BE49-F238E27FC236}">
                  <a16:creationId xmlns:a16="http://schemas.microsoft.com/office/drawing/2014/main" id="{DF238E34-2554-42B3-94A9-0E7AEB421020}"/>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GMALL 08/2013</a:t>
            </a:r>
            <a:r>
              <a:rPr lang="en-US" dirty="0"/>
              <a:t>: Background </a:t>
            </a:r>
            <a:endParaRPr lang="en-US" altLang="en-US" dirty="0"/>
          </a:p>
        </p:txBody>
      </p:sp>
      <p:sp>
        <p:nvSpPr>
          <p:cNvPr id="10" name="Content Placeholder 2">
            <a:extLst>
              <a:ext uri="{FF2B5EF4-FFF2-40B4-BE49-F238E27FC236}">
                <a16:creationId xmlns:a16="http://schemas.microsoft.com/office/drawing/2014/main" id="{B4D6D876-F8A2-4A37-B209-DAB13ECD1153}"/>
              </a:ext>
            </a:extLst>
          </p:cNvPr>
          <p:cNvSpPr>
            <a:spLocks noGrp="1"/>
          </p:cNvSpPr>
          <p:nvPr>
            <p:ph idx="1"/>
          </p:nvPr>
        </p:nvSpPr>
        <p:spPr/>
        <p:txBody>
          <a:bodyPr/>
          <a:lstStyle/>
          <a:p>
            <a:r>
              <a:rPr lang="en-US" dirty="0"/>
              <a:t>Intensive chemotherapy is essential for attaining cure in adult ALL</a:t>
            </a:r>
            <a:r>
              <a:rPr lang="en-US" baseline="30000" dirty="0"/>
              <a:t>1,2</a:t>
            </a:r>
          </a:p>
          <a:p>
            <a:pPr lvl="1"/>
            <a:r>
              <a:rPr lang="en-US" dirty="0"/>
              <a:t>Toxicities, development of resistance, and R/R disease remain a limitation in ALL</a:t>
            </a:r>
          </a:p>
          <a:p>
            <a:pPr lvl="1"/>
            <a:r>
              <a:rPr lang="en-US" dirty="0"/>
              <a:t>There is a need for optimization of standard chemotherapy and the development of new targeted agents that can be used in early-stage ALL</a:t>
            </a:r>
            <a:r>
              <a:rPr lang="en-US" baseline="30000" dirty="0"/>
              <a:t>2</a:t>
            </a:r>
          </a:p>
          <a:p>
            <a:r>
              <a:rPr lang="en-US" dirty="0"/>
              <a:t>In ALL, the use of pediatric regimens optimized for use in adolescents and young adults has improved survival</a:t>
            </a:r>
            <a:r>
              <a:rPr lang="en-US" baseline="30000" dirty="0"/>
              <a:t>1-3</a:t>
            </a:r>
            <a:endParaRPr lang="en-US" dirty="0"/>
          </a:p>
          <a:p>
            <a:r>
              <a:rPr lang="en-US" dirty="0"/>
              <a:t>The current trial is evaluating an individualized, targeted, and intensified treatment in adults with newly diagnosed ALL or LBL</a:t>
            </a:r>
            <a:r>
              <a:rPr lang="en-US" baseline="30000" dirty="0"/>
              <a:t>4</a:t>
            </a:r>
            <a:endParaRPr 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5">
            <a:extLst>
              <a:ext uri="{FF2B5EF4-FFF2-40B4-BE49-F238E27FC236}">
                <a16:creationId xmlns:a16="http://schemas.microsoft.com/office/drawing/2014/main" id="{84B07B39-50A8-B548-BD85-5F86C32FDB13}"/>
              </a:ext>
            </a:extLst>
          </p:cNvPr>
          <p:cNvSpPr txBox="1">
            <a:spLocks noChangeArrowheads="1"/>
          </p:cNvSpPr>
          <p:nvPr/>
        </p:nvSpPr>
        <p:spPr bwMode="auto">
          <a:xfrm>
            <a:off x="412751" y="6204249"/>
            <a:ext cx="9225924"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Gökbuget. Drugs Aging. 2018;35:11. 2. Gökbuget. Hematology Am Soc Hematol Educ Program. 2016;573. </a:t>
            </a:r>
          </a:p>
          <a:p>
            <a:pPr eaLnBrk="1" hangingPunct="1">
              <a:defRPr/>
            </a:pPr>
            <a:r>
              <a:rPr lang="en-US" altLang="en-US" sz="1200" b="0" spc="-10" dirty="0">
                <a:solidFill>
                  <a:schemeClr val="bg2"/>
                </a:solidFill>
                <a:latin typeface="Calibri" panose="020F0502020204030204" pitchFamily="34" charset="0"/>
              </a:rPr>
              <a:t>3. Stock. Blood. 2019:1548. 4. </a:t>
            </a:r>
            <a:r>
              <a:rPr lang="en-US" altLang="en-US" sz="1200" b="0" dirty="0">
                <a:solidFill>
                  <a:schemeClr val="bg2"/>
                </a:solidFill>
                <a:latin typeface="Calibri" panose="020F0502020204030204" pitchFamily="34" charset="0"/>
              </a:rPr>
              <a:t>Goekbuget. ASH 2021. Abstr 362.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E156C-5332-4579-9C22-DF77FE1759D1}"/>
              </a:ext>
            </a:extLst>
          </p:cNvPr>
          <p:cNvSpPr>
            <a:spLocks noGrp="1"/>
          </p:cNvSpPr>
          <p:nvPr>
            <p:ph type="title"/>
          </p:nvPr>
        </p:nvSpPr>
        <p:spPr/>
        <p:txBody>
          <a:bodyPr/>
          <a:lstStyle/>
          <a:p>
            <a:r>
              <a:rPr lang="en-US" altLang="en-US" dirty="0">
                <a:cs typeface="Calibri" panose="020F0502020204030204" pitchFamily="34" charset="0"/>
              </a:rPr>
              <a:t>GMALL 08/2013: </a:t>
            </a:r>
            <a:r>
              <a:rPr lang="en-US" dirty="0">
                <a:cs typeface="Calibri" panose="020F0502020204030204" pitchFamily="34" charset="0"/>
              </a:rPr>
              <a:t>Study Design</a:t>
            </a:r>
          </a:p>
        </p:txBody>
      </p:sp>
      <p:sp>
        <p:nvSpPr>
          <p:cNvPr id="3" name="Content Placeholder 2">
            <a:extLst>
              <a:ext uri="{FF2B5EF4-FFF2-40B4-BE49-F238E27FC236}">
                <a16:creationId xmlns:a16="http://schemas.microsoft.com/office/drawing/2014/main" id="{9969AC75-8CDC-44E1-A141-2121326624AE}"/>
              </a:ext>
            </a:extLst>
          </p:cNvPr>
          <p:cNvSpPr>
            <a:spLocks noGrp="1"/>
          </p:cNvSpPr>
          <p:nvPr>
            <p:ph idx="1"/>
          </p:nvPr>
        </p:nvSpPr>
        <p:spPr>
          <a:xfrm>
            <a:off x="604675" y="1493797"/>
            <a:ext cx="10877529" cy="4650686"/>
          </a:xfrm>
        </p:spPr>
        <p:txBody>
          <a:bodyPr/>
          <a:lstStyle/>
          <a:p>
            <a:r>
              <a:rPr lang="en-US" sz="2000" dirty="0">
                <a:cs typeface="Calibri" panose="020F0502020204030204" pitchFamily="34" charset="0"/>
              </a:rPr>
              <a:t>Phase III/IV trial </a:t>
            </a:r>
            <a:r>
              <a:rPr lang="en-US" sz="2000" b="0" i="0" dirty="0">
                <a:solidFill>
                  <a:srgbClr val="000000"/>
                </a:solidFill>
                <a:effectLst/>
                <a:cs typeface="Calibri" panose="020F0502020204030204" pitchFamily="34" charset="0"/>
              </a:rPr>
              <a:t>of nelarabine chemotherapy in patients with ALL</a:t>
            </a:r>
            <a:endParaRPr lang="en-US" sz="2000" dirty="0">
              <a:cs typeface="Calibri" panose="020F0502020204030204" pitchFamily="34" charset="0"/>
            </a:endParaRPr>
          </a:p>
        </p:txBody>
      </p:sp>
      <p:grpSp>
        <p:nvGrpSpPr>
          <p:cNvPr id="4" name="Group 3">
            <a:extLst>
              <a:ext uri="{FF2B5EF4-FFF2-40B4-BE49-F238E27FC236}">
                <a16:creationId xmlns:a16="http://schemas.microsoft.com/office/drawing/2014/main" id="{6644D334-D034-4FEC-8D0C-1F3E1CD6FBF1}"/>
              </a:ext>
            </a:extLst>
          </p:cNvPr>
          <p:cNvGrpSpPr/>
          <p:nvPr/>
        </p:nvGrpSpPr>
        <p:grpSpPr>
          <a:xfrm>
            <a:off x="9392911" y="6207927"/>
            <a:ext cx="2488502" cy="454909"/>
            <a:chOff x="9392911" y="6207927"/>
            <a:chExt cx="2488502" cy="454909"/>
          </a:xfrm>
        </p:grpSpPr>
        <p:pic>
          <p:nvPicPr>
            <p:cNvPr id="5" name="Picture 4" descr="A picture containing text, ax, wheel&#10;&#10;Description automatically generated">
              <a:extLst>
                <a:ext uri="{FF2B5EF4-FFF2-40B4-BE49-F238E27FC236}">
                  <a16:creationId xmlns:a16="http://schemas.microsoft.com/office/drawing/2014/main" id="{B4C1B271-AAE7-486F-A6AA-C997EBCD51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6" name="Rectangle 5">
              <a:extLst>
                <a:ext uri="{FF2B5EF4-FFF2-40B4-BE49-F238E27FC236}">
                  <a16:creationId xmlns:a16="http://schemas.microsoft.com/office/drawing/2014/main" id="{FDBA9CA6-55F3-4838-BA3B-EA888B1A542D}"/>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cs typeface="Calibri" panose="020F0502020204030204" pitchFamily="34" charset="0"/>
                </a:rPr>
                <a:t>Slide credit: </a:t>
              </a:r>
              <a:r>
                <a:rPr lang="en-US" altLang="en-US" sz="1400" b="0" dirty="0">
                  <a:solidFill>
                    <a:schemeClr val="bg2"/>
                  </a:solidFill>
                  <a:latin typeface="Calibri" panose="020F0502020204030204" pitchFamily="34" charset="0"/>
                  <a:cs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cs typeface="Calibri" panose="020F0502020204030204" pitchFamily="34" charset="0"/>
              </a:endParaRPr>
            </a:p>
          </p:txBody>
        </p:sp>
      </p:grpSp>
      <p:sp>
        <p:nvSpPr>
          <p:cNvPr id="7" name="Text Box 15">
            <a:extLst>
              <a:ext uri="{FF2B5EF4-FFF2-40B4-BE49-F238E27FC236}">
                <a16:creationId xmlns:a16="http://schemas.microsoft.com/office/drawing/2014/main" id="{7D461C31-0399-469A-A96B-6BEC82CD2A3D}"/>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dirty="0">
                <a:solidFill>
                  <a:schemeClr val="bg2"/>
                </a:solidFill>
                <a:latin typeface="Calibri" panose="020F0502020204030204" pitchFamily="34" charset="0"/>
                <a:cs typeface="Calibri" panose="020F0502020204030204" pitchFamily="34" charset="0"/>
              </a:rPr>
              <a:t>Goekbuget. ASH 2021. Abstr 362. NCT02881086.</a:t>
            </a:r>
          </a:p>
        </p:txBody>
      </p:sp>
      <p:sp>
        <p:nvSpPr>
          <p:cNvPr id="12" name="TextBox 11">
            <a:extLst>
              <a:ext uri="{FF2B5EF4-FFF2-40B4-BE49-F238E27FC236}">
                <a16:creationId xmlns:a16="http://schemas.microsoft.com/office/drawing/2014/main" id="{3F6065C0-7D1A-4170-B9A2-5DA4AD4E098E}"/>
              </a:ext>
            </a:extLst>
          </p:cNvPr>
          <p:cNvSpPr txBox="1"/>
          <p:nvPr/>
        </p:nvSpPr>
        <p:spPr bwMode="auto">
          <a:xfrm>
            <a:off x="412751" y="3096603"/>
            <a:ext cx="2499360"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Patients aged 18-55 yr with newly diagnosed ALL or LBL; cytostatic pretreatment*; severe uncontrolled complications of ALL or secondary diseases</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(planned N = 950)</a:t>
            </a:r>
          </a:p>
        </p:txBody>
      </p:sp>
      <p:sp>
        <p:nvSpPr>
          <p:cNvPr id="13" name="TextBox 12">
            <a:extLst>
              <a:ext uri="{FF2B5EF4-FFF2-40B4-BE49-F238E27FC236}">
                <a16:creationId xmlns:a16="http://schemas.microsoft.com/office/drawing/2014/main" id="{E2CB2286-B95D-4D9C-817C-B8AB1D26606E}"/>
              </a:ext>
            </a:extLst>
          </p:cNvPr>
          <p:cNvSpPr txBox="1"/>
          <p:nvPr/>
        </p:nvSpPr>
        <p:spPr bwMode="auto">
          <a:xfrm flipH="1">
            <a:off x="589123" y="4723407"/>
            <a:ext cx="23742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*With exception of prephase application a cytostatic drug, steroids, ≤7 days or up to 3 days.</a:t>
            </a:r>
          </a:p>
        </p:txBody>
      </p:sp>
      <p:sp>
        <p:nvSpPr>
          <p:cNvPr id="15" name="Content Placeholder 2">
            <a:extLst>
              <a:ext uri="{FF2B5EF4-FFF2-40B4-BE49-F238E27FC236}">
                <a16:creationId xmlns:a16="http://schemas.microsoft.com/office/drawing/2014/main" id="{5F57A453-15CF-4582-9ED9-C4E1716A271A}"/>
              </a:ext>
            </a:extLst>
          </p:cNvPr>
          <p:cNvSpPr txBox="1">
            <a:spLocks/>
          </p:cNvSpPr>
          <p:nvPr/>
        </p:nvSpPr>
        <p:spPr bwMode="auto">
          <a:xfrm>
            <a:off x="609759" y="5791885"/>
            <a:ext cx="5836920" cy="52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kern="0" dirty="0">
                <a:cs typeface="Calibri" panose="020F0502020204030204" pitchFamily="34" charset="0"/>
              </a:rPr>
              <a:t>Primary endpoint: </a:t>
            </a:r>
            <a:r>
              <a:rPr lang="en-US" sz="2000" b="0" kern="0" dirty="0">
                <a:cs typeface="Calibri" panose="020F0502020204030204" pitchFamily="34" charset="0"/>
              </a:rPr>
              <a:t>EFS (time frame: 3.5 yr)</a:t>
            </a:r>
          </a:p>
        </p:txBody>
      </p:sp>
      <p:sp>
        <p:nvSpPr>
          <p:cNvPr id="16" name="Content Placeholder 2">
            <a:extLst>
              <a:ext uri="{FF2B5EF4-FFF2-40B4-BE49-F238E27FC236}">
                <a16:creationId xmlns:a16="http://schemas.microsoft.com/office/drawing/2014/main" id="{995A36C3-A72C-4083-ACA4-5AFBBBE43B88}"/>
              </a:ext>
            </a:extLst>
          </p:cNvPr>
          <p:cNvSpPr txBox="1">
            <a:spLocks/>
          </p:cNvSpPr>
          <p:nvPr/>
        </p:nvSpPr>
        <p:spPr bwMode="auto">
          <a:xfrm>
            <a:off x="5960756" y="5791885"/>
            <a:ext cx="5521448" cy="2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kern="0" dirty="0">
                <a:cs typeface="Calibri" panose="020F0502020204030204" pitchFamily="34" charset="0"/>
              </a:rPr>
              <a:t>Secondary endpoint: </a:t>
            </a:r>
            <a:r>
              <a:rPr lang="en-US" sz="2000" b="0" kern="0" dirty="0">
                <a:cs typeface="Calibri" panose="020F0502020204030204" pitchFamily="34" charset="0"/>
              </a:rPr>
              <a:t>time until treatment consolidation and DFS (time frame: 1 yr) </a:t>
            </a:r>
          </a:p>
        </p:txBody>
      </p:sp>
      <p:cxnSp>
        <p:nvCxnSpPr>
          <p:cNvPr id="19" name="Straight Arrow Connector 18">
            <a:extLst>
              <a:ext uri="{FF2B5EF4-FFF2-40B4-BE49-F238E27FC236}">
                <a16:creationId xmlns:a16="http://schemas.microsoft.com/office/drawing/2014/main" id="{5069FEEC-07CC-45C2-A00E-14AAD99EA638}"/>
              </a:ext>
            </a:extLst>
          </p:cNvPr>
          <p:cNvCxnSpPr>
            <a:cxnSpLocks/>
          </p:cNvCxnSpPr>
          <p:nvPr/>
        </p:nvCxnSpPr>
        <p:spPr bwMode="auto">
          <a:xfrm>
            <a:off x="2689474" y="3791625"/>
            <a:ext cx="280264" cy="0"/>
          </a:xfrm>
          <a:prstGeom prst="straightConnector1">
            <a:avLst/>
          </a:prstGeom>
          <a:noFill/>
          <a:ln w="28575" cap="flat" cmpd="sng" algn="ctr">
            <a:solidFill>
              <a:schemeClr val="bg1"/>
            </a:solidFill>
            <a:prstDash val="solid"/>
            <a:round/>
            <a:headEnd type="none" w="med" len="med"/>
            <a:tailEnd type="triangle"/>
          </a:ln>
          <a:effectLst/>
        </p:spPr>
      </p:cxnSp>
      <p:cxnSp>
        <p:nvCxnSpPr>
          <p:cNvPr id="22" name="Straight Arrow Connector 21">
            <a:extLst>
              <a:ext uri="{FF2B5EF4-FFF2-40B4-BE49-F238E27FC236}">
                <a16:creationId xmlns:a16="http://schemas.microsoft.com/office/drawing/2014/main" id="{75EF8A17-B024-4A5D-BCF1-1458738DA8B2}"/>
              </a:ext>
            </a:extLst>
          </p:cNvPr>
          <p:cNvCxnSpPr>
            <a:cxnSpLocks/>
          </p:cNvCxnSpPr>
          <p:nvPr/>
        </p:nvCxnSpPr>
        <p:spPr bwMode="auto">
          <a:xfrm>
            <a:off x="2895267" y="2982633"/>
            <a:ext cx="0" cy="315009"/>
          </a:xfrm>
          <a:prstGeom prst="straightConnector1">
            <a:avLst/>
          </a:prstGeom>
          <a:noFill/>
          <a:ln w="28575" cap="flat" cmpd="sng" algn="ctr">
            <a:solidFill>
              <a:schemeClr val="bg1"/>
            </a:solidFill>
            <a:prstDash val="solid"/>
            <a:round/>
            <a:headEnd type="none" w="med" len="med"/>
            <a:tailEnd type="triangle"/>
          </a:ln>
          <a:effectLst/>
        </p:spPr>
      </p:cxnSp>
      <p:sp>
        <p:nvSpPr>
          <p:cNvPr id="23" name="Content Placeholder 2">
            <a:extLst>
              <a:ext uri="{FF2B5EF4-FFF2-40B4-BE49-F238E27FC236}">
                <a16:creationId xmlns:a16="http://schemas.microsoft.com/office/drawing/2014/main" id="{2D6257A5-6A81-4A05-8050-77D27936D6AD}"/>
              </a:ext>
            </a:extLst>
          </p:cNvPr>
          <p:cNvSpPr txBox="1">
            <a:spLocks/>
          </p:cNvSpPr>
          <p:nvPr/>
        </p:nvSpPr>
        <p:spPr bwMode="auto">
          <a:xfrm>
            <a:off x="3045938" y="3155594"/>
            <a:ext cx="3029426" cy="1911783"/>
          </a:xfrm>
          <a:prstGeom prst="rect">
            <a:avLst/>
          </a:prstGeom>
          <a:solidFill>
            <a:srgbClr val="015873"/>
          </a:solid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spcBef>
                <a:spcPts val="0"/>
              </a:spcBef>
              <a:spcAft>
                <a:spcPts val="0"/>
              </a:spcAft>
              <a:buClr>
                <a:schemeClr val="tx1"/>
              </a:buClr>
              <a:buNone/>
            </a:pPr>
            <a:r>
              <a:rPr lang="en-GB" altLang="en-US" sz="1400" kern="0" dirty="0">
                <a:solidFill>
                  <a:schemeClr val="tx1"/>
                </a:solidFill>
                <a:cs typeface="Calibri" panose="020F0502020204030204" pitchFamily="34" charset="0"/>
              </a:rPr>
              <a:t>Treatment Protocol:</a:t>
            </a:r>
          </a:p>
          <a:p>
            <a:pPr>
              <a:spcBef>
                <a:spcPts val="0"/>
              </a:spcBef>
              <a:spcAft>
                <a:spcPts val="0"/>
              </a:spcAft>
              <a:buClr>
                <a:schemeClr val="tx1"/>
              </a:buClr>
            </a:pPr>
            <a:r>
              <a:rPr lang="en-GB" altLang="en-US" sz="1400" b="0" kern="0" dirty="0">
                <a:solidFill>
                  <a:schemeClr val="tx1"/>
                </a:solidFill>
                <a:cs typeface="Calibri" panose="020F0502020204030204" pitchFamily="34" charset="0"/>
              </a:rPr>
              <a:t>BFM-based pediatric regimen</a:t>
            </a:r>
          </a:p>
          <a:p>
            <a:pPr>
              <a:spcBef>
                <a:spcPts val="0"/>
              </a:spcBef>
              <a:spcAft>
                <a:spcPts val="0"/>
              </a:spcAft>
              <a:buClr>
                <a:schemeClr val="tx1"/>
              </a:buClr>
            </a:pPr>
            <a:r>
              <a:rPr lang="en-GB" altLang="en-US" sz="1400" b="0" kern="0" dirty="0">
                <a:solidFill>
                  <a:schemeClr val="tx1"/>
                </a:solidFill>
                <a:cs typeface="Calibri" panose="020F0502020204030204" pitchFamily="34" charset="0"/>
              </a:rPr>
              <a:t>Dexamethasone during induction/consolidation</a:t>
            </a:r>
          </a:p>
          <a:p>
            <a:pPr>
              <a:spcBef>
                <a:spcPts val="0"/>
              </a:spcBef>
              <a:spcAft>
                <a:spcPts val="0"/>
              </a:spcAft>
              <a:buClr>
                <a:schemeClr val="tx1"/>
              </a:buClr>
            </a:pPr>
            <a:r>
              <a:rPr lang="en-GB" altLang="en-US" sz="1400" b="0" kern="0" dirty="0">
                <a:solidFill>
                  <a:schemeClr val="tx1"/>
                </a:solidFill>
                <a:cs typeface="Calibri" panose="020F0502020204030204" pitchFamily="34" charset="0"/>
              </a:rPr>
              <a:t>9x pegylated asparaginase</a:t>
            </a:r>
          </a:p>
          <a:p>
            <a:pPr marL="0" indent="0">
              <a:spcBef>
                <a:spcPts val="0"/>
              </a:spcBef>
              <a:spcAft>
                <a:spcPts val="0"/>
              </a:spcAft>
              <a:buClr>
                <a:schemeClr val="tx1"/>
              </a:buClr>
              <a:buNone/>
            </a:pPr>
            <a:r>
              <a:rPr lang="en-GB" altLang="en-US" sz="1400" b="0" kern="0" dirty="0">
                <a:solidFill>
                  <a:schemeClr val="tx1"/>
                </a:solidFill>
                <a:cs typeface="Calibri" panose="020F0502020204030204" pitchFamily="34" charset="0"/>
              </a:rPr>
              <a:t>        (2000-1000-500 U/m</a:t>
            </a:r>
            <a:r>
              <a:rPr lang="en-GB" altLang="en-US" sz="1400" b="0" kern="0" baseline="30000" dirty="0">
                <a:solidFill>
                  <a:schemeClr val="tx1"/>
                </a:solidFill>
                <a:cs typeface="Calibri" panose="020F0502020204030204" pitchFamily="34" charset="0"/>
              </a:rPr>
              <a:t>2</a:t>
            </a:r>
            <a:r>
              <a:rPr lang="en-GB" altLang="en-US" sz="1400" b="0" kern="0" dirty="0">
                <a:solidFill>
                  <a:schemeClr val="tx1"/>
                </a:solidFill>
                <a:cs typeface="Calibri" panose="020F0502020204030204" pitchFamily="34" charset="0"/>
              </a:rPr>
              <a:t>)</a:t>
            </a:r>
          </a:p>
          <a:p>
            <a:pPr>
              <a:spcBef>
                <a:spcPts val="0"/>
              </a:spcBef>
              <a:spcAft>
                <a:spcPts val="0"/>
              </a:spcAft>
              <a:buClr>
                <a:schemeClr val="tx1"/>
              </a:buClr>
            </a:pPr>
            <a:r>
              <a:rPr lang="en-GB" altLang="en-US" sz="1400" b="0" kern="0" dirty="0">
                <a:solidFill>
                  <a:schemeClr val="tx1"/>
                </a:solidFill>
                <a:cs typeface="Calibri" panose="020F0502020204030204" pitchFamily="34" charset="0"/>
              </a:rPr>
              <a:t>7x HDMTX (1.5 g/m</a:t>
            </a:r>
            <a:r>
              <a:rPr lang="en-GB" altLang="en-US" sz="1400" b="0" kern="0" baseline="30000" dirty="0">
                <a:solidFill>
                  <a:schemeClr val="tx1"/>
                </a:solidFill>
                <a:cs typeface="Calibri" panose="020F0502020204030204" pitchFamily="34" charset="0"/>
              </a:rPr>
              <a:t>2</a:t>
            </a:r>
            <a:r>
              <a:rPr lang="en-GB" altLang="en-US" sz="1400" b="0" kern="0" dirty="0">
                <a:solidFill>
                  <a:schemeClr val="tx1"/>
                </a:solidFill>
                <a:cs typeface="Calibri" panose="020F0502020204030204" pitchFamily="34" charset="0"/>
              </a:rPr>
              <a:t>)</a:t>
            </a:r>
          </a:p>
          <a:p>
            <a:pPr>
              <a:spcBef>
                <a:spcPts val="0"/>
              </a:spcBef>
              <a:spcAft>
                <a:spcPts val="0"/>
              </a:spcAft>
              <a:buClr>
                <a:schemeClr val="tx1"/>
              </a:buClr>
            </a:pPr>
            <a:r>
              <a:rPr lang="en-GB" altLang="en-US" sz="1400" b="0" kern="0" dirty="0">
                <a:solidFill>
                  <a:schemeClr val="tx1"/>
                </a:solidFill>
                <a:cs typeface="Calibri" panose="020F0502020204030204" pitchFamily="34" charset="0"/>
              </a:rPr>
              <a:t>Reinduction</a:t>
            </a:r>
          </a:p>
          <a:p>
            <a:pPr>
              <a:spcBef>
                <a:spcPts val="0"/>
              </a:spcBef>
              <a:spcAft>
                <a:spcPts val="0"/>
              </a:spcAft>
              <a:buClr>
                <a:schemeClr val="tx1"/>
              </a:buClr>
            </a:pPr>
            <a:r>
              <a:rPr lang="en-GB" altLang="en-US" sz="1400" b="0" kern="0" dirty="0">
                <a:solidFill>
                  <a:schemeClr val="tx1"/>
                </a:solidFill>
                <a:cs typeface="Calibri" panose="020F0502020204030204" pitchFamily="34" charset="0"/>
              </a:rPr>
              <a:t>Risk-adapted SCT indication</a:t>
            </a:r>
          </a:p>
        </p:txBody>
      </p:sp>
      <p:sp>
        <p:nvSpPr>
          <p:cNvPr id="27" name="TextBox 26">
            <a:extLst>
              <a:ext uri="{FF2B5EF4-FFF2-40B4-BE49-F238E27FC236}">
                <a16:creationId xmlns:a16="http://schemas.microsoft.com/office/drawing/2014/main" id="{A3FDAF3C-163D-4A17-8BCA-9A8C09767C7E}"/>
              </a:ext>
            </a:extLst>
          </p:cNvPr>
          <p:cNvSpPr txBox="1"/>
          <p:nvPr/>
        </p:nvSpPr>
        <p:spPr bwMode="auto">
          <a:xfrm>
            <a:off x="6539660" y="3156825"/>
            <a:ext cx="13973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cs typeface="Calibri" panose="020F0502020204030204" pitchFamily="34" charset="0"/>
              </a:rPr>
              <a:t>Randomization I</a:t>
            </a:r>
          </a:p>
        </p:txBody>
      </p:sp>
      <p:cxnSp>
        <p:nvCxnSpPr>
          <p:cNvPr id="28" name="Straight Arrow Connector 27">
            <a:extLst>
              <a:ext uri="{FF2B5EF4-FFF2-40B4-BE49-F238E27FC236}">
                <a16:creationId xmlns:a16="http://schemas.microsoft.com/office/drawing/2014/main" id="{6B3DA61D-2C49-4A98-8926-534F374217EE}"/>
              </a:ext>
            </a:extLst>
          </p:cNvPr>
          <p:cNvCxnSpPr>
            <a:cxnSpLocks/>
          </p:cNvCxnSpPr>
          <p:nvPr/>
        </p:nvCxnSpPr>
        <p:spPr bwMode="auto">
          <a:xfrm>
            <a:off x="6078991" y="3857545"/>
            <a:ext cx="338300" cy="1693"/>
          </a:xfrm>
          <a:prstGeom prst="straightConnector1">
            <a:avLst/>
          </a:prstGeom>
          <a:noFill/>
          <a:ln w="28575" cap="flat" cmpd="sng" algn="ctr">
            <a:solidFill>
              <a:schemeClr val="bg1"/>
            </a:solidFill>
            <a:prstDash val="solid"/>
            <a:round/>
            <a:headEnd type="none" w="med" len="med"/>
            <a:tailEnd type="triangle"/>
          </a:ln>
          <a:effectLst/>
        </p:spPr>
      </p:cxnSp>
      <p:sp>
        <p:nvSpPr>
          <p:cNvPr id="29" name="Content Placeholder 2">
            <a:extLst>
              <a:ext uri="{FF2B5EF4-FFF2-40B4-BE49-F238E27FC236}">
                <a16:creationId xmlns:a16="http://schemas.microsoft.com/office/drawing/2014/main" id="{4A7545D1-3447-435D-8930-28FDCA537D30}"/>
              </a:ext>
            </a:extLst>
          </p:cNvPr>
          <p:cNvSpPr txBox="1">
            <a:spLocks/>
          </p:cNvSpPr>
          <p:nvPr/>
        </p:nvSpPr>
        <p:spPr bwMode="auto">
          <a:xfrm>
            <a:off x="6452842" y="3478955"/>
            <a:ext cx="1657825" cy="994332"/>
          </a:xfrm>
          <a:prstGeom prst="rect">
            <a:avLst/>
          </a:prstGeom>
          <a:solidFill>
            <a:schemeClr val="accent2">
              <a:lumMod val="75000"/>
            </a:schemeClr>
          </a:solidFill>
          <a:ln>
            <a:noFill/>
          </a:ln>
        </p:spPr>
        <p:txBody>
          <a:bodyPr vert="horz" wrap="square" lIns="91440" tIns="45720" rIns="91440" bIns="45720" numCol="1" anchor="ctr"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gn="ctr">
              <a:spcBef>
                <a:spcPts val="0"/>
              </a:spcBef>
              <a:spcAft>
                <a:spcPts val="0"/>
              </a:spcAft>
              <a:buClr>
                <a:schemeClr val="tx1"/>
              </a:buClr>
              <a:buNone/>
            </a:pPr>
            <a:r>
              <a:rPr lang="en-GB" altLang="en-US" sz="1400" kern="0" dirty="0">
                <a:solidFill>
                  <a:schemeClr val="tx1"/>
                </a:solidFill>
                <a:cs typeface="Calibri" panose="020F0502020204030204" pitchFamily="34" charset="0"/>
              </a:rPr>
              <a:t>CNS irradiation vs</a:t>
            </a:r>
          </a:p>
          <a:p>
            <a:pPr marL="0" indent="0" algn="ctr">
              <a:spcBef>
                <a:spcPts val="0"/>
              </a:spcBef>
              <a:spcAft>
                <a:spcPts val="0"/>
              </a:spcAft>
              <a:buClr>
                <a:schemeClr val="tx1"/>
              </a:buClr>
              <a:buNone/>
            </a:pPr>
            <a:r>
              <a:rPr lang="en-GB" altLang="en-US" sz="1400" b="0" kern="0" dirty="0">
                <a:solidFill>
                  <a:schemeClr val="tx1"/>
                </a:solidFill>
                <a:cs typeface="Calibri" panose="020F0502020204030204" pitchFamily="34" charset="0"/>
              </a:rPr>
              <a:t>i.th. prophylaxis in </a:t>
            </a:r>
          </a:p>
          <a:p>
            <a:pPr marL="0" indent="0" algn="ctr">
              <a:spcBef>
                <a:spcPts val="0"/>
              </a:spcBef>
              <a:spcAft>
                <a:spcPts val="0"/>
              </a:spcAft>
              <a:buClr>
                <a:schemeClr val="tx1"/>
              </a:buClr>
              <a:buNone/>
            </a:pPr>
            <a:r>
              <a:rPr lang="en-GB" altLang="en-US" sz="1400" b="0" kern="0" dirty="0">
                <a:solidFill>
                  <a:schemeClr val="tx1"/>
                </a:solidFill>
                <a:cs typeface="Calibri" panose="020F0502020204030204" pitchFamily="34" charset="0"/>
              </a:rPr>
              <a:t>B-ALL/LBL</a:t>
            </a:r>
          </a:p>
        </p:txBody>
      </p:sp>
      <p:cxnSp>
        <p:nvCxnSpPr>
          <p:cNvPr id="32" name="Straight Arrow Connector 31">
            <a:extLst>
              <a:ext uri="{FF2B5EF4-FFF2-40B4-BE49-F238E27FC236}">
                <a16:creationId xmlns:a16="http://schemas.microsoft.com/office/drawing/2014/main" id="{87F37ADA-02CF-4F46-BA98-5674AABA6A02}"/>
              </a:ext>
            </a:extLst>
          </p:cNvPr>
          <p:cNvCxnSpPr>
            <a:cxnSpLocks/>
          </p:cNvCxnSpPr>
          <p:nvPr/>
        </p:nvCxnSpPr>
        <p:spPr bwMode="auto">
          <a:xfrm>
            <a:off x="8114783" y="3887139"/>
            <a:ext cx="338300" cy="1693"/>
          </a:xfrm>
          <a:prstGeom prst="straightConnector1">
            <a:avLst/>
          </a:prstGeom>
          <a:noFill/>
          <a:ln w="28575" cap="flat" cmpd="sng" algn="ctr">
            <a:solidFill>
              <a:schemeClr val="bg1"/>
            </a:solidFill>
            <a:prstDash val="solid"/>
            <a:round/>
            <a:headEnd type="none" w="med" len="med"/>
            <a:tailEnd type="triangle"/>
          </a:ln>
          <a:effectLst/>
        </p:spPr>
      </p:cxnSp>
      <p:sp>
        <p:nvSpPr>
          <p:cNvPr id="33" name="Content Placeholder 2">
            <a:extLst>
              <a:ext uri="{FF2B5EF4-FFF2-40B4-BE49-F238E27FC236}">
                <a16:creationId xmlns:a16="http://schemas.microsoft.com/office/drawing/2014/main" id="{F2A3F784-7DC5-406E-A5A9-3F1252DAE6AC}"/>
              </a:ext>
            </a:extLst>
          </p:cNvPr>
          <p:cNvSpPr txBox="1">
            <a:spLocks/>
          </p:cNvSpPr>
          <p:nvPr/>
        </p:nvSpPr>
        <p:spPr bwMode="auto">
          <a:xfrm>
            <a:off x="8505324" y="3492905"/>
            <a:ext cx="1657825" cy="906543"/>
          </a:xfrm>
          <a:prstGeom prst="rect">
            <a:avLst/>
          </a:prstGeom>
          <a:solidFill>
            <a:schemeClr val="accent2"/>
          </a:solidFill>
          <a:ln>
            <a:noFill/>
          </a:ln>
        </p:spPr>
        <p:txBody>
          <a:bodyPr vert="horz" wrap="square" lIns="91440" tIns="45720" rIns="91440" bIns="45720" numCol="1" anchor="ctr"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gn="ctr">
              <a:spcBef>
                <a:spcPts val="0"/>
              </a:spcBef>
              <a:spcAft>
                <a:spcPts val="0"/>
              </a:spcAft>
              <a:buClr>
                <a:schemeClr val="tx1"/>
              </a:buClr>
              <a:buNone/>
            </a:pPr>
            <a:r>
              <a:rPr lang="en-GB" altLang="en-US" sz="1400" b="0" kern="0" dirty="0">
                <a:solidFill>
                  <a:schemeClr val="tx1"/>
                </a:solidFill>
                <a:cs typeface="Calibri" panose="020F0502020204030204" pitchFamily="34" charset="0"/>
              </a:rPr>
              <a:t>SCT vs standard therapy in HR patients with molCR after induction</a:t>
            </a:r>
          </a:p>
        </p:txBody>
      </p:sp>
      <p:sp>
        <p:nvSpPr>
          <p:cNvPr id="34" name="TextBox 33">
            <a:extLst>
              <a:ext uri="{FF2B5EF4-FFF2-40B4-BE49-F238E27FC236}">
                <a16:creationId xmlns:a16="http://schemas.microsoft.com/office/drawing/2014/main" id="{6CE082D8-0F55-49FF-829B-EE5A98C2E8D1}"/>
              </a:ext>
            </a:extLst>
          </p:cNvPr>
          <p:cNvSpPr txBox="1"/>
          <p:nvPr/>
        </p:nvSpPr>
        <p:spPr bwMode="auto">
          <a:xfrm>
            <a:off x="8553294" y="3156825"/>
            <a:ext cx="144546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cs typeface="Calibri" panose="020F0502020204030204" pitchFamily="34" charset="0"/>
              </a:rPr>
              <a:t>Randomization II</a:t>
            </a:r>
          </a:p>
        </p:txBody>
      </p:sp>
      <p:sp>
        <p:nvSpPr>
          <p:cNvPr id="36" name="TextBox 35">
            <a:extLst>
              <a:ext uri="{FF2B5EF4-FFF2-40B4-BE49-F238E27FC236}">
                <a16:creationId xmlns:a16="http://schemas.microsoft.com/office/drawing/2014/main" id="{4741BBC4-9143-435D-81BB-D63978FDFE99}"/>
              </a:ext>
            </a:extLst>
          </p:cNvPr>
          <p:cNvSpPr txBox="1"/>
          <p:nvPr/>
        </p:nvSpPr>
        <p:spPr bwMode="auto">
          <a:xfrm flipH="1">
            <a:off x="10357879" y="3494668"/>
            <a:ext cx="133027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Maintenance up to</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cs typeface="Calibri" panose="020F0502020204030204" pitchFamily="34" charset="0"/>
              </a:rPr>
              <a:t>2.5 yr</a:t>
            </a:r>
          </a:p>
        </p:txBody>
      </p:sp>
      <p:cxnSp>
        <p:nvCxnSpPr>
          <p:cNvPr id="37" name="Straight Arrow Connector 36">
            <a:extLst>
              <a:ext uri="{FF2B5EF4-FFF2-40B4-BE49-F238E27FC236}">
                <a16:creationId xmlns:a16="http://schemas.microsoft.com/office/drawing/2014/main" id="{56E270A2-0875-4D1D-A02E-040A5541B776}"/>
              </a:ext>
            </a:extLst>
          </p:cNvPr>
          <p:cNvCxnSpPr>
            <a:cxnSpLocks/>
          </p:cNvCxnSpPr>
          <p:nvPr/>
        </p:nvCxnSpPr>
        <p:spPr bwMode="auto">
          <a:xfrm>
            <a:off x="10188729" y="3863154"/>
            <a:ext cx="338300" cy="1693"/>
          </a:xfrm>
          <a:prstGeom prst="straightConnector1">
            <a:avLst/>
          </a:prstGeom>
          <a:noFill/>
          <a:ln w="28575" cap="flat" cmpd="sng" algn="ctr">
            <a:solidFill>
              <a:schemeClr val="bg1"/>
            </a:solidFill>
            <a:prstDash val="solid"/>
            <a:round/>
            <a:headEnd type="none" w="med" len="med"/>
            <a:tailEnd type="triangle"/>
          </a:ln>
          <a:effectLst/>
        </p:spPr>
      </p:cxnSp>
      <p:cxnSp>
        <p:nvCxnSpPr>
          <p:cNvPr id="39" name="Straight Arrow Connector 38">
            <a:extLst>
              <a:ext uri="{FF2B5EF4-FFF2-40B4-BE49-F238E27FC236}">
                <a16:creationId xmlns:a16="http://schemas.microsoft.com/office/drawing/2014/main" id="{2DFBC361-A387-4E52-8C05-16FFE2E007D1}"/>
              </a:ext>
            </a:extLst>
          </p:cNvPr>
          <p:cNvCxnSpPr/>
          <p:nvPr/>
        </p:nvCxnSpPr>
        <p:spPr bwMode="auto">
          <a:xfrm>
            <a:off x="2201663" y="5597565"/>
            <a:ext cx="8748886" cy="0"/>
          </a:xfrm>
          <a:prstGeom prst="straightConnector1">
            <a:avLst/>
          </a:prstGeom>
          <a:noFill/>
          <a:ln w="28575" cap="flat" cmpd="sng" algn="ctr">
            <a:solidFill>
              <a:schemeClr val="bg1"/>
            </a:solidFill>
            <a:prstDash val="solid"/>
            <a:round/>
            <a:headEnd type="none" w="med" len="med"/>
            <a:tailEnd type="triangle"/>
          </a:ln>
          <a:effectLst/>
        </p:spPr>
      </p:cxnSp>
      <p:sp>
        <p:nvSpPr>
          <p:cNvPr id="40" name="TextBox 39">
            <a:extLst>
              <a:ext uri="{FF2B5EF4-FFF2-40B4-BE49-F238E27FC236}">
                <a16:creationId xmlns:a16="http://schemas.microsoft.com/office/drawing/2014/main" id="{80DD3C5C-5E06-40B1-9DB6-EF97278F78F0}"/>
              </a:ext>
            </a:extLst>
          </p:cNvPr>
          <p:cNvSpPr txBox="1"/>
          <p:nvPr/>
        </p:nvSpPr>
        <p:spPr bwMode="auto">
          <a:xfrm>
            <a:off x="10209705" y="4650589"/>
            <a:ext cx="74597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bg1"/>
                </a:solidFill>
                <a:latin typeface="Calibri" panose="020F0502020204030204" pitchFamily="34" charset="0"/>
                <a:cs typeface="Calibri" panose="020F0502020204030204" pitchFamily="34" charset="0"/>
              </a:rPr>
              <a:t>EoT LBL</a:t>
            </a:r>
          </a:p>
        </p:txBody>
      </p:sp>
      <p:sp>
        <p:nvSpPr>
          <p:cNvPr id="41" name="TextBox 40">
            <a:extLst>
              <a:ext uri="{FF2B5EF4-FFF2-40B4-BE49-F238E27FC236}">
                <a16:creationId xmlns:a16="http://schemas.microsoft.com/office/drawing/2014/main" id="{49F92D25-DDDB-4919-ADD1-E8F2ED87B8E2}"/>
              </a:ext>
            </a:extLst>
          </p:cNvPr>
          <p:cNvSpPr txBox="1"/>
          <p:nvPr/>
        </p:nvSpPr>
        <p:spPr bwMode="auto">
          <a:xfrm flipH="1">
            <a:off x="1744663" y="5451685"/>
            <a:ext cx="10303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Wk 1</a:t>
            </a:r>
          </a:p>
        </p:txBody>
      </p:sp>
      <p:cxnSp>
        <p:nvCxnSpPr>
          <p:cNvPr id="43" name="Straight Connector 42">
            <a:extLst>
              <a:ext uri="{FF2B5EF4-FFF2-40B4-BE49-F238E27FC236}">
                <a16:creationId xmlns:a16="http://schemas.microsoft.com/office/drawing/2014/main" id="{E2AF7F3B-67F5-4AE4-8F39-637856141710}"/>
              </a:ext>
            </a:extLst>
          </p:cNvPr>
          <p:cNvCxnSpPr>
            <a:cxnSpLocks/>
          </p:cNvCxnSpPr>
          <p:nvPr/>
        </p:nvCxnSpPr>
        <p:spPr bwMode="auto">
          <a:xfrm>
            <a:off x="2201663" y="5523480"/>
            <a:ext cx="0" cy="139081"/>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D0F31D08-67F6-4B0D-8A0A-836597C4A040}"/>
              </a:ext>
            </a:extLst>
          </p:cNvPr>
          <p:cNvCxnSpPr/>
          <p:nvPr/>
        </p:nvCxnSpPr>
        <p:spPr bwMode="auto">
          <a:xfrm>
            <a:off x="10525318" y="5573861"/>
            <a:ext cx="0" cy="98864"/>
          </a:xfrm>
          <a:prstGeom prst="line">
            <a:avLst/>
          </a:prstGeom>
          <a:noFill/>
          <a:ln w="28575" cap="flat" cmpd="sng" algn="ctr">
            <a:solidFill>
              <a:schemeClr val="bg1"/>
            </a:solidFill>
            <a:prstDash val="solid"/>
            <a:round/>
            <a:headEnd type="none" w="med" len="med"/>
            <a:tailEnd type="none" w="med" len="med"/>
          </a:ln>
          <a:effectLst/>
        </p:spPr>
      </p:cxnSp>
      <p:sp>
        <p:nvSpPr>
          <p:cNvPr id="45" name="TextBox 44">
            <a:extLst>
              <a:ext uri="{FF2B5EF4-FFF2-40B4-BE49-F238E27FC236}">
                <a16:creationId xmlns:a16="http://schemas.microsoft.com/office/drawing/2014/main" id="{0D08FFF7-8C33-42BF-80A7-E30AD3A20F14}"/>
              </a:ext>
            </a:extLst>
          </p:cNvPr>
          <p:cNvSpPr txBox="1"/>
          <p:nvPr/>
        </p:nvSpPr>
        <p:spPr bwMode="auto">
          <a:xfrm flipH="1">
            <a:off x="10925147" y="5465058"/>
            <a:ext cx="10303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Wk 52</a:t>
            </a:r>
          </a:p>
        </p:txBody>
      </p:sp>
      <p:sp>
        <p:nvSpPr>
          <p:cNvPr id="46" name="TextBox 45">
            <a:extLst>
              <a:ext uri="{FF2B5EF4-FFF2-40B4-BE49-F238E27FC236}">
                <a16:creationId xmlns:a16="http://schemas.microsoft.com/office/drawing/2014/main" id="{21072A09-7060-4B65-BE4F-949BFEF17349}"/>
              </a:ext>
            </a:extLst>
          </p:cNvPr>
          <p:cNvSpPr txBox="1"/>
          <p:nvPr/>
        </p:nvSpPr>
        <p:spPr bwMode="auto">
          <a:xfrm flipH="1">
            <a:off x="2400111" y="5357178"/>
            <a:ext cx="10303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Induction</a:t>
            </a:r>
          </a:p>
        </p:txBody>
      </p:sp>
      <p:sp>
        <p:nvSpPr>
          <p:cNvPr id="47" name="TextBox 46">
            <a:extLst>
              <a:ext uri="{FF2B5EF4-FFF2-40B4-BE49-F238E27FC236}">
                <a16:creationId xmlns:a16="http://schemas.microsoft.com/office/drawing/2014/main" id="{6311A160-A18A-4473-8DE0-A33C65D58294}"/>
              </a:ext>
            </a:extLst>
          </p:cNvPr>
          <p:cNvSpPr txBox="1"/>
          <p:nvPr/>
        </p:nvSpPr>
        <p:spPr bwMode="auto">
          <a:xfrm flipH="1">
            <a:off x="3374906" y="5360792"/>
            <a:ext cx="114135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Consolidation I</a:t>
            </a:r>
          </a:p>
        </p:txBody>
      </p:sp>
      <p:sp>
        <p:nvSpPr>
          <p:cNvPr id="48" name="TextBox 47">
            <a:extLst>
              <a:ext uri="{FF2B5EF4-FFF2-40B4-BE49-F238E27FC236}">
                <a16:creationId xmlns:a16="http://schemas.microsoft.com/office/drawing/2014/main" id="{C5F98FCD-0116-4C27-8593-1667ED186DE2}"/>
              </a:ext>
            </a:extLst>
          </p:cNvPr>
          <p:cNvSpPr txBox="1"/>
          <p:nvPr/>
        </p:nvSpPr>
        <p:spPr bwMode="auto">
          <a:xfrm flipH="1">
            <a:off x="4625802" y="5196586"/>
            <a:ext cx="11413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HDMTX</a:t>
            </a:r>
          </a:p>
          <a:p>
            <a:pPr algn="l">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ASP-MP</a:t>
            </a:r>
          </a:p>
        </p:txBody>
      </p:sp>
      <p:sp>
        <p:nvSpPr>
          <p:cNvPr id="49" name="TextBox 48">
            <a:extLst>
              <a:ext uri="{FF2B5EF4-FFF2-40B4-BE49-F238E27FC236}">
                <a16:creationId xmlns:a16="http://schemas.microsoft.com/office/drawing/2014/main" id="{8C86A48D-6CA4-4C6E-BA9C-BFAE0FC200F0}"/>
              </a:ext>
            </a:extLst>
          </p:cNvPr>
          <p:cNvSpPr txBox="1"/>
          <p:nvPr/>
        </p:nvSpPr>
        <p:spPr bwMode="auto">
          <a:xfrm flipH="1">
            <a:off x="5525619" y="5354850"/>
            <a:ext cx="114135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Reinduction</a:t>
            </a:r>
          </a:p>
        </p:txBody>
      </p:sp>
      <p:sp>
        <p:nvSpPr>
          <p:cNvPr id="50" name="TextBox 49">
            <a:extLst>
              <a:ext uri="{FF2B5EF4-FFF2-40B4-BE49-F238E27FC236}">
                <a16:creationId xmlns:a16="http://schemas.microsoft.com/office/drawing/2014/main" id="{9CA75027-6841-4949-88BC-10C38764FA5E}"/>
              </a:ext>
            </a:extLst>
          </p:cNvPr>
          <p:cNvSpPr txBox="1"/>
          <p:nvPr/>
        </p:nvSpPr>
        <p:spPr bwMode="auto">
          <a:xfrm flipH="1">
            <a:off x="6462824" y="5186226"/>
            <a:ext cx="11413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B-Lin</a:t>
            </a:r>
          </a:p>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HDAC/CP</a:t>
            </a:r>
          </a:p>
        </p:txBody>
      </p:sp>
      <p:sp>
        <p:nvSpPr>
          <p:cNvPr id="51" name="TextBox 50">
            <a:extLst>
              <a:ext uri="{FF2B5EF4-FFF2-40B4-BE49-F238E27FC236}">
                <a16:creationId xmlns:a16="http://schemas.microsoft.com/office/drawing/2014/main" id="{216C8478-FD00-4F3C-BBAB-AE08BF6EA779}"/>
              </a:ext>
            </a:extLst>
          </p:cNvPr>
          <p:cNvSpPr txBox="1"/>
          <p:nvPr/>
        </p:nvSpPr>
        <p:spPr bwMode="auto">
          <a:xfrm flipH="1">
            <a:off x="7400029" y="5186226"/>
            <a:ext cx="11413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HDMTX</a:t>
            </a:r>
          </a:p>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ASP-MP</a:t>
            </a:r>
          </a:p>
        </p:txBody>
      </p:sp>
      <p:sp>
        <p:nvSpPr>
          <p:cNvPr id="52" name="TextBox 51">
            <a:extLst>
              <a:ext uri="{FF2B5EF4-FFF2-40B4-BE49-F238E27FC236}">
                <a16:creationId xmlns:a16="http://schemas.microsoft.com/office/drawing/2014/main" id="{F96F1712-65CF-4A53-9775-124D456A00B2}"/>
              </a:ext>
            </a:extLst>
          </p:cNvPr>
          <p:cNvSpPr txBox="1"/>
          <p:nvPr/>
        </p:nvSpPr>
        <p:spPr bwMode="auto">
          <a:xfrm flipH="1">
            <a:off x="8337234" y="5186226"/>
            <a:ext cx="11413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B-Lin</a:t>
            </a:r>
          </a:p>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HDAC/CP</a:t>
            </a:r>
          </a:p>
        </p:txBody>
      </p:sp>
      <p:sp>
        <p:nvSpPr>
          <p:cNvPr id="54" name="TextBox 53">
            <a:extLst>
              <a:ext uri="{FF2B5EF4-FFF2-40B4-BE49-F238E27FC236}">
                <a16:creationId xmlns:a16="http://schemas.microsoft.com/office/drawing/2014/main" id="{8CA3C272-6862-4160-9438-7E2F917063F9}"/>
              </a:ext>
            </a:extLst>
          </p:cNvPr>
          <p:cNvSpPr txBox="1"/>
          <p:nvPr/>
        </p:nvSpPr>
        <p:spPr bwMode="auto">
          <a:xfrm flipH="1">
            <a:off x="9274439" y="5186226"/>
            <a:ext cx="11413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HDMTX</a:t>
            </a:r>
          </a:p>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ASP-MP</a:t>
            </a:r>
          </a:p>
        </p:txBody>
      </p:sp>
      <p:cxnSp>
        <p:nvCxnSpPr>
          <p:cNvPr id="55" name="Straight Arrow Connector 54">
            <a:extLst>
              <a:ext uri="{FF2B5EF4-FFF2-40B4-BE49-F238E27FC236}">
                <a16:creationId xmlns:a16="http://schemas.microsoft.com/office/drawing/2014/main" id="{70500E91-6DDC-4B32-AE71-74FC28786438}"/>
              </a:ext>
            </a:extLst>
          </p:cNvPr>
          <p:cNvCxnSpPr>
            <a:cxnSpLocks/>
          </p:cNvCxnSpPr>
          <p:nvPr/>
        </p:nvCxnSpPr>
        <p:spPr bwMode="auto">
          <a:xfrm>
            <a:off x="10525318" y="4949296"/>
            <a:ext cx="0" cy="648269"/>
          </a:xfrm>
          <a:prstGeom prst="straightConnector1">
            <a:avLst/>
          </a:prstGeom>
          <a:noFill/>
          <a:ln w="28575" cap="flat" cmpd="sng" algn="ctr">
            <a:solidFill>
              <a:schemeClr val="bg1"/>
            </a:solidFill>
            <a:prstDash val="solid"/>
            <a:round/>
            <a:headEnd type="none" w="med" len="med"/>
            <a:tailEnd type="triangle"/>
          </a:ln>
          <a:effectLst/>
        </p:spPr>
      </p:cxnSp>
      <p:sp>
        <p:nvSpPr>
          <p:cNvPr id="57" name="TextBox 56">
            <a:extLst>
              <a:ext uri="{FF2B5EF4-FFF2-40B4-BE49-F238E27FC236}">
                <a16:creationId xmlns:a16="http://schemas.microsoft.com/office/drawing/2014/main" id="{E5E6B661-7913-480B-B22B-05B4166458E2}"/>
              </a:ext>
            </a:extLst>
          </p:cNvPr>
          <p:cNvSpPr txBox="1"/>
          <p:nvPr/>
        </p:nvSpPr>
        <p:spPr bwMode="auto">
          <a:xfrm flipH="1">
            <a:off x="6437533" y="5385192"/>
            <a:ext cx="11413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endParaRPr lang="en-US" sz="120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T-Lin: Nela/CP</a:t>
            </a:r>
          </a:p>
        </p:txBody>
      </p:sp>
      <p:sp>
        <p:nvSpPr>
          <p:cNvPr id="58" name="TextBox 57">
            <a:extLst>
              <a:ext uri="{FF2B5EF4-FFF2-40B4-BE49-F238E27FC236}">
                <a16:creationId xmlns:a16="http://schemas.microsoft.com/office/drawing/2014/main" id="{35C91AD2-0B90-4122-850D-D8F087F46170}"/>
              </a:ext>
            </a:extLst>
          </p:cNvPr>
          <p:cNvSpPr txBox="1"/>
          <p:nvPr/>
        </p:nvSpPr>
        <p:spPr bwMode="auto">
          <a:xfrm flipH="1">
            <a:off x="8308078" y="5413628"/>
            <a:ext cx="114135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endParaRPr lang="en-US" sz="1200" dirty="0">
              <a:solidFill>
                <a:schemeClr val="bg1"/>
              </a:solidFill>
              <a:latin typeface="Calibri" panose="020F0502020204030204" pitchFamily="34" charset="0"/>
              <a:cs typeface="Calibri" panose="020F0502020204030204" pitchFamily="34" charset="0"/>
            </a:endParaRPr>
          </a:p>
          <a:p>
            <a:pPr algn="ctr">
              <a:lnSpc>
                <a:spcPct val="100000"/>
              </a:lnSpc>
              <a:spcBef>
                <a:spcPts val="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T-Lin: Nela/CP</a:t>
            </a:r>
          </a:p>
        </p:txBody>
      </p:sp>
      <p:graphicFrame>
        <p:nvGraphicFramePr>
          <p:cNvPr id="59" name="Table 59">
            <a:extLst>
              <a:ext uri="{FF2B5EF4-FFF2-40B4-BE49-F238E27FC236}">
                <a16:creationId xmlns:a16="http://schemas.microsoft.com/office/drawing/2014/main" id="{5B960019-D3CF-48D4-935F-05EE6A0ED005}"/>
              </a:ext>
            </a:extLst>
          </p:cNvPr>
          <p:cNvGraphicFramePr>
            <a:graphicFrameLocks noGrp="1"/>
          </p:cNvGraphicFramePr>
          <p:nvPr>
            <p:extLst>
              <p:ext uri="{D42A27DB-BD31-4B8C-83A1-F6EECF244321}">
                <p14:modId xmlns:p14="http://schemas.microsoft.com/office/powerpoint/2010/main" val="3861536750"/>
              </p:ext>
            </p:extLst>
          </p:nvPr>
        </p:nvGraphicFramePr>
        <p:xfrm>
          <a:off x="2099886" y="1787351"/>
          <a:ext cx="5507356" cy="1158240"/>
        </p:xfrm>
        <a:graphic>
          <a:graphicData uri="http://schemas.openxmlformats.org/drawingml/2006/table">
            <a:tbl>
              <a:tblPr firstRow="1" bandRow="1">
                <a:tableStyleId>{93296810-A885-4BE3-A3E7-6D5BEEA58F35}</a:tableStyleId>
              </a:tblPr>
              <a:tblGrid>
                <a:gridCol w="5507356">
                  <a:extLst>
                    <a:ext uri="{9D8B030D-6E8A-4147-A177-3AD203B41FA5}">
                      <a16:colId xmlns:a16="http://schemas.microsoft.com/office/drawing/2014/main" val="3250413071"/>
                    </a:ext>
                  </a:extLst>
                </a:gridCol>
              </a:tblGrid>
              <a:tr h="685293">
                <a:tc>
                  <a:txBody>
                    <a:bodyPr/>
                    <a:lstStyle/>
                    <a:p>
                      <a:pPr marL="115887" marR="0" lvl="0" indent="0" algn="l" defTabSz="914400" rtl="0" eaLnBrk="1" fontAlgn="auto" latinLnBrk="0" hangingPunct="1">
                        <a:lnSpc>
                          <a:spcPct val="100000"/>
                        </a:lnSpc>
                        <a:spcBef>
                          <a:spcPts val="0"/>
                        </a:spcBef>
                        <a:spcAft>
                          <a:spcPct val="0"/>
                        </a:spcAft>
                        <a:buClrTx/>
                        <a:buSzTx/>
                        <a:buFont typeface="Wingdings" panose="05000000000000000000" pitchFamily="2" charset="2"/>
                        <a:buNone/>
                        <a:tabLst/>
                        <a:defRPr/>
                      </a:pPr>
                      <a:r>
                        <a:rPr lang="en-US" sz="1400" b="1" dirty="0">
                          <a:solidFill>
                            <a:schemeClr val="bg1"/>
                          </a:solidFill>
                          <a:latin typeface="Calibri" panose="020F0502020204030204" pitchFamily="34" charset="0"/>
                        </a:rPr>
                        <a:t>Risk Stratification</a:t>
                      </a:r>
                    </a:p>
                    <a:p>
                      <a:pPr marL="285750" indent="-169863" algn="l">
                        <a:lnSpc>
                          <a:spcPct val="100000"/>
                        </a:lnSpc>
                        <a:spcBef>
                          <a:spcPts val="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Pro‒B-ALL and/or KMT2A rearrangement</a:t>
                      </a:r>
                    </a:p>
                    <a:p>
                      <a:pPr marL="285750" indent="-169863" algn="l">
                        <a:lnSpc>
                          <a:spcPct val="100000"/>
                        </a:lnSpc>
                        <a:spcBef>
                          <a:spcPts val="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Early/mature T-ALL</a:t>
                      </a:r>
                    </a:p>
                    <a:p>
                      <a:pPr marL="285750" indent="-169863" algn="l">
                        <a:lnSpc>
                          <a:spcPct val="100000"/>
                        </a:lnSpc>
                        <a:spcBef>
                          <a:spcPts val="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B-precursor: WBC &gt;30,000 cells/mm</a:t>
                      </a:r>
                      <a:r>
                        <a:rPr lang="en-US" sz="1400" b="0" baseline="30000" dirty="0">
                          <a:solidFill>
                            <a:schemeClr val="bg1"/>
                          </a:solidFill>
                          <a:latin typeface="Calibri" panose="020F0502020204030204" pitchFamily="34" charset="0"/>
                        </a:rPr>
                        <a:t>3</a:t>
                      </a:r>
                    </a:p>
                    <a:p>
                      <a:pPr marL="285750" indent="-169863" algn="l">
                        <a:lnSpc>
                          <a:spcPct val="100000"/>
                        </a:lnSpc>
                        <a:spcBef>
                          <a:spcPts val="0"/>
                        </a:spcBef>
                        <a:spcAft>
                          <a:spcPct val="0"/>
                        </a:spcAft>
                        <a:buClrTx/>
                        <a:buFont typeface="Wingdings" panose="05000000000000000000" pitchFamily="2" charset="2"/>
                        <a:buChar char="§"/>
                      </a:pPr>
                      <a:r>
                        <a:rPr lang="en-US" sz="1400" b="0" dirty="0">
                          <a:solidFill>
                            <a:schemeClr val="bg1"/>
                          </a:solidFill>
                          <a:latin typeface="Calibri" panose="020F0502020204030204" pitchFamily="34" charset="0"/>
                        </a:rPr>
                        <a:t>No CR after induction I plus molecular failure after consolidation I</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79619891"/>
                  </a:ext>
                </a:extLst>
              </a:tr>
            </a:tbl>
          </a:graphicData>
        </a:graphic>
      </p:graphicFrame>
    </p:spTree>
    <p:extLst>
      <p:ext uri="{BB962C8B-B14F-4D97-AF65-F5344CB8AC3E}">
        <p14:creationId xmlns:p14="http://schemas.microsoft.com/office/powerpoint/2010/main" val="1227160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8" y="238127"/>
            <a:ext cx="11582241" cy="1103313"/>
          </a:xfrm>
        </p:spPr>
        <p:txBody>
          <a:bodyPr/>
          <a:lstStyle/>
          <a:p>
            <a:r>
              <a:rPr lang="en-US" altLang="en-US" dirty="0"/>
              <a:t>GMALL 08/2013: </a:t>
            </a:r>
            <a:r>
              <a:rPr lang="en-US" dirty="0"/>
              <a:t>Baseline Characteristics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5">
            <a:extLst>
              <a:ext uri="{FF2B5EF4-FFF2-40B4-BE49-F238E27FC236}">
                <a16:creationId xmlns:a16="http://schemas.microsoft.com/office/drawing/2014/main" id="{921A453F-D8D7-B24E-88DF-ACDB7F60F543}"/>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dirty="0">
                <a:solidFill>
                  <a:schemeClr val="bg2"/>
                </a:solidFill>
                <a:latin typeface="Calibri" panose="020F0502020204030204" pitchFamily="34" charset="0"/>
              </a:rPr>
              <a:t>Goekbuget. ASH 2021. Abstr 362.</a:t>
            </a:r>
          </a:p>
        </p:txBody>
      </p:sp>
      <p:graphicFrame>
        <p:nvGraphicFramePr>
          <p:cNvPr id="13" name="Group 3">
            <a:extLst>
              <a:ext uri="{FF2B5EF4-FFF2-40B4-BE49-F238E27FC236}">
                <a16:creationId xmlns:a16="http://schemas.microsoft.com/office/drawing/2014/main" id="{83FA8BCE-BB27-864F-94FD-23D0022AB0F4}"/>
              </a:ext>
            </a:extLst>
          </p:cNvPr>
          <p:cNvGraphicFramePr>
            <a:graphicFrameLocks/>
          </p:cNvGraphicFramePr>
          <p:nvPr>
            <p:extLst>
              <p:ext uri="{D42A27DB-BD31-4B8C-83A1-F6EECF244321}">
                <p14:modId xmlns:p14="http://schemas.microsoft.com/office/powerpoint/2010/main" val="1659061610"/>
              </p:ext>
            </p:extLst>
          </p:nvPr>
        </p:nvGraphicFramePr>
        <p:xfrm>
          <a:off x="723900" y="1273927"/>
          <a:ext cx="10758489" cy="4907392"/>
        </p:xfrm>
        <a:graphic>
          <a:graphicData uri="http://schemas.openxmlformats.org/drawingml/2006/table">
            <a:tbl>
              <a:tblPr/>
              <a:tblGrid>
                <a:gridCol w="4326317">
                  <a:extLst>
                    <a:ext uri="{9D8B030D-6E8A-4147-A177-3AD203B41FA5}">
                      <a16:colId xmlns:a16="http://schemas.microsoft.com/office/drawing/2014/main" val="20000"/>
                    </a:ext>
                  </a:extLst>
                </a:gridCol>
                <a:gridCol w="3216086">
                  <a:extLst>
                    <a:ext uri="{9D8B030D-6E8A-4147-A177-3AD203B41FA5}">
                      <a16:colId xmlns:a16="http://schemas.microsoft.com/office/drawing/2014/main" val="20001"/>
                    </a:ext>
                  </a:extLst>
                </a:gridCol>
                <a:gridCol w="3216086">
                  <a:extLst>
                    <a:ext uri="{9D8B030D-6E8A-4147-A177-3AD203B41FA5}">
                      <a16:colId xmlns:a16="http://schemas.microsoft.com/office/drawing/2014/main" val="473636234"/>
                    </a:ext>
                  </a:extLst>
                </a:gridCol>
              </a:tblGrid>
              <a:tr h="3536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Characteristic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Patients With ALL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638)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Patients With LBL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99874">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age,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18886792"/>
                  </a:ext>
                </a:extLst>
              </a:tr>
              <a:tr h="661104">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Age category,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18-35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36-45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46-55 yr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81726445"/>
                  </a:ext>
                </a:extLst>
              </a:tr>
              <a:tr h="199874">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Male,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661104">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Subtype,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B-precursor, Ph negative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B-precursor, Ph positive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T-cell lineage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99874">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BMI ≥30 kg/m</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2</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71277299"/>
                  </a:ext>
                </a:extLst>
              </a:tr>
              <a:tr h="199874">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Steatosis hepatis,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414333882"/>
                  </a:ext>
                </a:extLst>
              </a:tr>
            </a:tbl>
          </a:graphicData>
        </a:graphic>
      </p:graphicFrame>
    </p:spTree>
    <p:extLst>
      <p:ext uri="{BB962C8B-B14F-4D97-AF65-F5344CB8AC3E}">
        <p14:creationId xmlns:p14="http://schemas.microsoft.com/office/powerpoint/2010/main" val="973609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GMALL 08/2013: </a:t>
            </a:r>
            <a:r>
              <a:rPr lang="en-US" dirty="0"/>
              <a:t>Response </a:t>
            </a:r>
            <a:br>
              <a:rPr lang="en-US" dirty="0"/>
            </a:br>
            <a:r>
              <a:rPr lang="en-US" dirty="0"/>
              <a:t>Following First Consolidation</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 name="Group 3">
            <a:extLst>
              <a:ext uri="{FF2B5EF4-FFF2-40B4-BE49-F238E27FC236}">
                <a16:creationId xmlns:a16="http://schemas.microsoft.com/office/drawing/2014/main" id="{2DB701A4-1533-2244-9F67-35D760C76A05}"/>
              </a:ext>
            </a:extLst>
          </p:cNvPr>
          <p:cNvGraphicFramePr>
            <a:graphicFrameLocks/>
          </p:cNvGraphicFramePr>
          <p:nvPr>
            <p:extLst>
              <p:ext uri="{D42A27DB-BD31-4B8C-83A1-F6EECF244321}">
                <p14:modId xmlns:p14="http://schemas.microsoft.com/office/powerpoint/2010/main" val="653636324"/>
              </p:ext>
            </p:extLst>
          </p:nvPr>
        </p:nvGraphicFramePr>
        <p:xfrm>
          <a:off x="723899" y="1596424"/>
          <a:ext cx="10758489" cy="4156275"/>
        </p:xfrm>
        <a:graphic>
          <a:graphicData uri="http://schemas.openxmlformats.org/drawingml/2006/table">
            <a:tbl>
              <a:tblPr/>
              <a:tblGrid>
                <a:gridCol w="4295385">
                  <a:extLst>
                    <a:ext uri="{9D8B030D-6E8A-4147-A177-3AD203B41FA5}">
                      <a16:colId xmlns:a16="http://schemas.microsoft.com/office/drawing/2014/main" val="20000"/>
                    </a:ext>
                  </a:extLst>
                </a:gridCol>
                <a:gridCol w="1598402">
                  <a:extLst>
                    <a:ext uri="{9D8B030D-6E8A-4147-A177-3AD203B41FA5}">
                      <a16:colId xmlns:a16="http://schemas.microsoft.com/office/drawing/2014/main" val="20001"/>
                    </a:ext>
                  </a:extLst>
                </a:gridCol>
                <a:gridCol w="1065601">
                  <a:extLst>
                    <a:ext uri="{9D8B030D-6E8A-4147-A177-3AD203B41FA5}">
                      <a16:colId xmlns:a16="http://schemas.microsoft.com/office/drawing/2014/main" val="473636234"/>
                    </a:ext>
                  </a:extLst>
                </a:gridCol>
                <a:gridCol w="1181428">
                  <a:extLst>
                    <a:ext uri="{9D8B030D-6E8A-4147-A177-3AD203B41FA5}">
                      <a16:colId xmlns:a16="http://schemas.microsoft.com/office/drawing/2014/main" val="2303422911"/>
                    </a:ext>
                  </a:extLst>
                </a:gridCol>
                <a:gridCol w="926609">
                  <a:extLst>
                    <a:ext uri="{9D8B030D-6E8A-4147-A177-3AD203B41FA5}">
                      <a16:colId xmlns:a16="http://schemas.microsoft.com/office/drawing/2014/main" val="2640561326"/>
                    </a:ext>
                  </a:extLst>
                </a:gridCol>
                <a:gridCol w="833949">
                  <a:extLst>
                    <a:ext uri="{9D8B030D-6E8A-4147-A177-3AD203B41FA5}">
                      <a16:colId xmlns:a16="http://schemas.microsoft.com/office/drawing/2014/main" val="971065469"/>
                    </a:ext>
                  </a:extLst>
                </a:gridCol>
                <a:gridCol w="857115">
                  <a:extLst>
                    <a:ext uri="{9D8B030D-6E8A-4147-A177-3AD203B41FA5}">
                      <a16:colId xmlns:a16="http://schemas.microsoft.com/office/drawing/2014/main" val="1027396391"/>
                    </a:ext>
                  </a:extLst>
                </a:gridCol>
              </a:tblGrid>
              <a:tr h="7096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Characteristic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B-ALL Ph-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B-ALL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T-ALL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B/T SR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B/T HR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405499">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Evaluable for hematologic response,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18886792"/>
                  </a:ext>
                </a:extLst>
              </a:tr>
              <a:tr h="101372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Hematologic CR,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Early death,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Failure/PR,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81726445"/>
                  </a:ext>
                </a:extLst>
              </a:tr>
              <a:tr h="405499">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Evaluable for molecular response,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621944">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Molecular response,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Molecular CR,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Molecular failure,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MRD low positive,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Not evaluable,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10" name="Text Box 15">
            <a:extLst>
              <a:ext uri="{FF2B5EF4-FFF2-40B4-BE49-F238E27FC236}">
                <a16:creationId xmlns:a16="http://schemas.microsoft.com/office/drawing/2014/main" id="{CDBFE338-1EC8-4665-B1C0-FB1F083EEE7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dirty="0">
                <a:solidFill>
                  <a:schemeClr val="bg2"/>
                </a:solidFill>
                <a:latin typeface="Calibri" panose="020F0502020204030204" pitchFamily="34" charset="0"/>
              </a:rPr>
              <a:t>Goekbuget. ASH 2021. Abstr 362.</a:t>
            </a:r>
          </a:p>
        </p:txBody>
      </p:sp>
    </p:spTree>
    <p:extLst>
      <p:ext uri="{BB962C8B-B14F-4D97-AF65-F5344CB8AC3E}">
        <p14:creationId xmlns:p14="http://schemas.microsoft.com/office/powerpoint/2010/main" val="2019698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GMALL 08/2013: </a:t>
            </a:r>
            <a:r>
              <a:rPr lang="en-US" dirty="0"/>
              <a:t>Use of Peg-Asparaginase</a:t>
            </a:r>
            <a:endParaRPr lang="en-US" altLang="en-US" dirty="0"/>
          </a:p>
        </p:txBody>
      </p:sp>
      <p:sp>
        <p:nvSpPr>
          <p:cNvPr id="2" name="Content Placeholder 1">
            <a:extLst>
              <a:ext uri="{FF2B5EF4-FFF2-40B4-BE49-F238E27FC236}">
                <a16:creationId xmlns:a16="http://schemas.microsoft.com/office/drawing/2014/main" id="{86E0057F-0CD1-9B42-9B63-3B43E0F6C8DC}"/>
              </a:ext>
            </a:extLst>
          </p:cNvPr>
          <p:cNvSpPr>
            <a:spLocks noGrp="1"/>
          </p:cNvSpPr>
          <p:nvPr>
            <p:ph idx="1"/>
          </p:nvPr>
        </p:nvSpPr>
        <p:spPr/>
        <p:txBody>
          <a:bodyPr/>
          <a:lstStyle/>
          <a:p>
            <a:r>
              <a:rPr lang="en-US" dirty="0"/>
              <a:t>Peg-asparaginase dosing:</a:t>
            </a:r>
          </a:p>
          <a:p>
            <a:pPr lvl="1"/>
            <a:r>
              <a:rPr lang="en-US" dirty="0"/>
              <a:t>Ph negative: 2000 U/m</a:t>
            </a:r>
            <a:r>
              <a:rPr lang="en-US" baseline="30000" dirty="0"/>
              <a:t>2</a:t>
            </a:r>
            <a:r>
              <a:rPr lang="en-US" dirty="0"/>
              <a:t> Day 20 induction I and Day 44 induction II</a:t>
            </a:r>
          </a:p>
          <a:p>
            <a:pPr lvl="1"/>
            <a:r>
              <a:rPr lang="en-US" dirty="0"/>
              <a:t>Ph positive: 2000 U/m</a:t>
            </a:r>
            <a:r>
              <a:rPr lang="en-US" baseline="30000" dirty="0"/>
              <a:t>2</a:t>
            </a:r>
            <a:r>
              <a:rPr lang="en-US" dirty="0"/>
              <a:t> Day 20 and Day 34 of induction</a:t>
            </a:r>
          </a:p>
          <a:p>
            <a:r>
              <a:rPr lang="en-US" dirty="0"/>
              <a:t>Dose reduction to 500 U/m</a:t>
            </a:r>
            <a:r>
              <a:rPr lang="en-US" baseline="30000" dirty="0"/>
              <a:t>2</a:t>
            </a:r>
            <a:r>
              <a:rPr lang="en-US" dirty="0"/>
              <a:t> for first dose if:</a:t>
            </a:r>
          </a:p>
          <a:p>
            <a:pPr lvl="1"/>
            <a:r>
              <a:rPr lang="en-US" dirty="0"/>
              <a:t>BMI &gt;30 kg/m</a:t>
            </a:r>
            <a:r>
              <a:rPr lang="en-US" baseline="30000" dirty="0"/>
              <a:t>2</a:t>
            </a:r>
            <a:r>
              <a:rPr lang="en-US" dirty="0"/>
              <a:t>, steatosis hepatis, preexisting liver toxicities, comorbidities</a:t>
            </a:r>
          </a:p>
          <a:p>
            <a:pPr lvl="1"/>
            <a:r>
              <a:rPr lang="en-US" dirty="0"/>
              <a:t>Recommendation: Withhold second dose if relevant asparaginase-associated toxicities occur; adapt dose to toxicity and activity duration </a:t>
            </a:r>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Text Box 15">
            <a:extLst>
              <a:ext uri="{FF2B5EF4-FFF2-40B4-BE49-F238E27FC236}">
                <a16:creationId xmlns:a16="http://schemas.microsoft.com/office/drawing/2014/main" id="{FDB72F35-7E91-4177-AA5E-3BDA0254196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dirty="0">
                <a:solidFill>
                  <a:schemeClr val="bg2"/>
                </a:solidFill>
                <a:latin typeface="Calibri" panose="020F0502020204030204" pitchFamily="34" charset="0"/>
              </a:rPr>
              <a:t>Goekbuget. ASH 2021. Abstr 362.</a:t>
            </a:r>
          </a:p>
        </p:txBody>
      </p:sp>
    </p:spTree>
    <p:extLst>
      <p:ext uri="{BB962C8B-B14F-4D97-AF65-F5344CB8AC3E}">
        <p14:creationId xmlns:p14="http://schemas.microsoft.com/office/powerpoint/2010/main" val="594080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GMALL 08/2013: </a:t>
            </a:r>
            <a:r>
              <a:rPr lang="en-US" dirty="0"/>
              <a:t>Asparaginase Therapy</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0" name="Group 3">
            <a:extLst>
              <a:ext uri="{FF2B5EF4-FFF2-40B4-BE49-F238E27FC236}">
                <a16:creationId xmlns:a16="http://schemas.microsoft.com/office/drawing/2014/main" id="{808F5C29-F9AD-3E4B-A070-F0A39543B3AA}"/>
              </a:ext>
            </a:extLst>
          </p:cNvPr>
          <p:cNvGraphicFramePr>
            <a:graphicFrameLocks/>
          </p:cNvGraphicFramePr>
          <p:nvPr>
            <p:extLst>
              <p:ext uri="{D42A27DB-BD31-4B8C-83A1-F6EECF244321}">
                <p14:modId xmlns:p14="http://schemas.microsoft.com/office/powerpoint/2010/main" val="2860759396"/>
              </p:ext>
            </p:extLst>
          </p:nvPr>
        </p:nvGraphicFramePr>
        <p:xfrm>
          <a:off x="522288" y="1600200"/>
          <a:ext cx="5555913" cy="2488590"/>
        </p:xfrm>
        <a:graphic>
          <a:graphicData uri="http://schemas.openxmlformats.org/drawingml/2006/table">
            <a:tbl>
              <a:tblPr/>
              <a:tblGrid>
                <a:gridCol w="1734773">
                  <a:extLst>
                    <a:ext uri="{9D8B030D-6E8A-4147-A177-3AD203B41FA5}">
                      <a16:colId xmlns:a16="http://schemas.microsoft.com/office/drawing/2014/main" val="20000"/>
                    </a:ext>
                  </a:extLst>
                </a:gridCol>
                <a:gridCol w="955285">
                  <a:extLst>
                    <a:ext uri="{9D8B030D-6E8A-4147-A177-3AD203B41FA5}">
                      <a16:colId xmlns:a16="http://schemas.microsoft.com/office/drawing/2014/main" val="20001"/>
                    </a:ext>
                  </a:extLst>
                </a:gridCol>
                <a:gridCol w="955285">
                  <a:extLst>
                    <a:ext uri="{9D8B030D-6E8A-4147-A177-3AD203B41FA5}">
                      <a16:colId xmlns:a16="http://schemas.microsoft.com/office/drawing/2014/main" val="473636234"/>
                    </a:ext>
                  </a:extLst>
                </a:gridCol>
                <a:gridCol w="955285">
                  <a:extLst>
                    <a:ext uri="{9D8B030D-6E8A-4147-A177-3AD203B41FA5}">
                      <a16:colId xmlns:a16="http://schemas.microsoft.com/office/drawing/2014/main" val="2303422911"/>
                    </a:ext>
                  </a:extLst>
                </a:gridCol>
                <a:gridCol w="955285">
                  <a:extLst>
                    <a:ext uri="{9D8B030D-6E8A-4147-A177-3AD203B41FA5}">
                      <a16:colId xmlns:a16="http://schemas.microsoft.com/office/drawing/2014/main" val="2640561326"/>
                    </a:ext>
                  </a:extLst>
                </a:gridCol>
              </a:tblGrid>
              <a:tr h="414765">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Asparaginase</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Dosing,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First Dose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Second Dose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414765">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763904626"/>
                  </a:ext>
                </a:extLst>
              </a:tr>
              <a:tr h="414765">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2000 U/m</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18886792"/>
                  </a:ext>
                </a:extLst>
              </a:tr>
              <a:tr h="414765">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500 U/m</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2</a:t>
                      </a: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81726445"/>
                  </a:ext>
                </a:extLst>
              </a:tr>
              <a:tr h="414765">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Other doses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414765">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No ASP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graphicFrame>
        <p:nvGraphicFramePr>
          <p:cNvPr id="12" name="Group 3">
            <a:extLst>
              <a:ext uri="{FF2B5EF4-FFF2-40B4-BE49-F238E27FC236}">
                <a16:creationId xmlns:a16="http://schemas.microsoft.com/office/drawing/2014/main" id="{7FCBFC1A-B27D-E94F-A3E4-B11BD456E224}"/>
              </a:ext>
            </a:extLst>
          </p:cNvPr>
          <p:cNvGraphicFramePr>
            <a:graphicFrameLocks/>
          </p:cNvGraphicFramePr>
          <p:nvPr>
            <p:extLst>
              <p:ext uri="{D42A27DB-BD31-4B8C-83A1-F6EECF244321}">
                <p14:modId xmlns:p14="http://schemas.microsoft.com/office/powerpoint/2010/main" val="293605757"/>
              </p:ext>
            </p:extLst>
          </p:nvPr>
        </p:nvGraphicFramePr>
        <p:xfrm>
          <a:off x="6234752" y="1600200"/>
          <a:ext cx="5544497" cy="2712768"/>
        </p:xfrm>
        <a:graphic>
          <a:graphicData uri="http://schemas.openxmlformats.org/drawingml/2006/table">
            <a:tbl>
              <a:tblPr/>
              <a:tblGrid>
                <a:gridCol w="2379428">
                  <a:extLst>
                    <a:ext uri="{9D8B030D-6E8A-4147-A177-3AD203B41FA5}">
                      <a16:colId xmlns:a16="http://schemas.microsoft.com/office/drawing/2014/main" val="20000"/>
                    </a:ext>
                  </a:extLst>
                </a:gridCol>
                <a:gridCol w="1681140">
                  <a:extLst>
                    <a:ext uri="{9D8B030D-6E8A-4147-A177-3AD203B41FA5}">
                      <a16:colId xmlns:a16="http://schemas.microsoft.com/office/drawing/2014/main" val="20001"/>
                    </a:ext>
                  </a:extLst>
                </a:gridCol>
                <a:gridCol w="1483929">
                  <a:extLst>
                    <a:ext uri="{9D8B030D-6E8A-4147-A177-3AD203B41FA5}">
                      <a16:colId xmlns:a16="http://schemas.microsoft.com/office/drawing/2014/main" val="1768218719"/>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Dose and Hepatotoxicity,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Bilirubin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GOT/GPT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39934">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Ph-</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2000 U/m</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2</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500 U/m</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algn="ctr"/>
                      <a:r>
                        <a:rPr kumimoji="0" lang="en-US" sz="2000" b="0" i="0" u="none" strike="noStrike" cap="none" normalizeH="0" baseline="0" dirty="0">
                          <a:ln>
                            <a:noFill/>
                          </a:ln>
                          <a:solidFill>
                            <a:schemeClr val="bg2">
                              <a:lumMod val="10000"/>
                            </a:schemeClr>
                          </a:solidFill>
                          <a:effectLst/>
                          <a:latin typeface="Calibri" panose="020F0502020204030204" pitchFamily="34" charset="0"/>
                        </a:rPr>
                        <a:t>25</a:t>
                      </a:r>
                    </a:p>
                    <a:p>
                      <a:pPr algn="ctr"/>
                      <a:r>
                        <a:rPr kumimoji="0" lang="en-US" sz="2000" b="0" i="0" u="none" strike="noStrike" cap="none" normalizeH="0" baseline="0" dirty="0">
                          <a:ln>
                            <a:noFill/>
                          </a:ln>
                          <a:solidFill>
                            <a:schemeClr val="bg2">
                              <a:lumMod val="10000"/>
                            </a:schemeClr>
                          </a:solidFill>
                          <a:effectLst/>
                          <a:latin typeface="Calibri" panose="020F0502020204030204" pitchFamily="34" charset="0"/>
                        </a:rPr>
                        <a:t>29</a:t>
                      </a:r>
                      <a:endParaRPr lang="en-US" sz="2000"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18886792"/>
                  </a:ext>
                </a:extLst>
              </a:tr>
              <a:tr h="139934">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Ph+</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2000 U/m</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2</a:t>
                      </a:r>
                    </a:p>
                    <a:p>
                      <a:pPr marL="455613" marR="0" lvl="0" indent="-342900" algn="l" defTabSz="914400" rtl="0" eaLnBrk="1" fontAlgn="base" latinLnBrk="0" hangingPunct="1">
                        <a:lnSpc>
                          <a:spcPct val="100000"/>
                        </a:lnSpc>
                        <a:spcBef>
                          <a:spcPct val="0"/>
                        </a:spcBef>
                        <a:spcAft>
                          <a:spcPct val="0"/>
                        </a:spcAft>
                        <a:buClr>
                          <a:srgbClr val="000000"/>
                        </a:buClr>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500 U/m</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algn="ctr"/>
                      <a:r>
                        <a:rPr kumimoji="0" lang="en-US" sz="2000" b="0" i="0" u="none" strike="noStrike" cap="none" normalizeH="0" baseline="0" dirty="0">
                          <a:ln>
                            <a:noFill/>
                          </a:ln>
                          <a:solidFill>
                            <a:schemeClr val="bg2">
                              <a:lumMod val="10000"/>
                            </a:schemeClr>
                          </a:solidFill>
                          <a:effectLst/>
                          <a:latin typeface="Calibri" panose="020F0502020204030204" pitchFamily="34" charset="0"/>
                        </a:rPr>
                        <a:t>40</a:t>
                      </a:r>
                    </a:p>
                    <a:p>
                      <a:pPr algn="ctr"/>
                      <a:r>
                        <a:rPr kumimoji="0" lang="en-US" sz="2000" b="0" i="0" u="none" strike="noStrike" cap="none" normalizeH="0" baseline="0" dirty="0">
                          <a:ln>
                            <a:noFill/>
                          </a:ln>
                          <a:solidFill>
                            <a:schemeClr val="bg2">
                              <a:lumMod val="10000"/>
                            </a:schemeClr>
                          </a:solidFill>
                          <a:effectLst/>
                          <a:latin typeface="Calibri" panose="020F0502020204030204" pitchFamily="34" charset="0"/>
                        </a:rPr>
                        <a:t>24</a:t>
                      </a:r>
                      <a:endParaRPr lang="en-US" sz="2000"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81726445"/>
                  </a:ext>
                </a:extLst>
              </a:tr>
            </a:tbl>
          </a:graphicData>
        </a:graphic>
      </p:graphicFrame>
      <p:sp>
        <p:nvSpPr>
          <p:cNvPr id="13" name="Text Box 15">
            <a:extLst>
              <a:ext uri="{FF2B5EF4-FFF2-40B4-BE49-F238E27FC236}">
                <a16:creationId xmlns:a16="http://schemas.microsoft.com/office/drawing/2014/main" id="{D632FAAF-4985-4108-9350-AD650D2D462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dirty="0">
                <a:solidFill>
                  <a:schemeClr val="bg2"/>
                </a:solidFill>
                <a:latin typeface="Calibri" panose="020F0502020204030204" pitchFamily="34" charset="0"/>
              </a:rPr>
              <a:t>Goekbuget. ASH 2021. Abstr 362.</a:t>
            </a:r>
          </a:p>
        </p:txBody>
      </p:sp>
    </p:spTree>
    <p:extLst>
      <p:ext uri="{BB962C8B-B14F-4D97-AF65-F5344CB8AC3E}">
        <p14:creationId xmlns:p14="http://schemas.microsoft.com/office/powerpoint/2010/main" val="3777570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GMALL 08/2013: Efficacy After Targeted Consolidation II</a:t>
            </a:r>
          </a:p>
        </p:txBody>
      </p:sp>
      <p:sp>
        <p:nvSpPr>
          <p:cNvPr id="2" name="Content Placeholder 1">
            <a:extLst>
              <a:ext uri="{FF2B5EF4-FFF2-40B4-BE49-F238E27FC236}">
                <a16:creationId xmlns:a16="http://schemas.microsoft.com/office/drawing/2014/main" id="{CDDB87E6-3191-ED44-9173-D6DD7ED64BED}"/>
              </a:ext>
            </a:extLst>
          </p:cNvPr>
          <p:cNvSpPr>
            <a:spLocks noGrp="1"/>
          </p:cNvSpPr>
          <p:nvPr>
            <p:ph idx="1"/>
          </p:nvPr>
        </p:nvSpPr>
        <p:spPr/>
        <p:txBody>
          <a:bodyPr/>
          <a:lstStyle/>
          <a:p>
            <a:r>
              <a:rPr lang="en-US" sz="2400" dirty="0"/>
              <a:t>63 patients with SR/HR had molecular failure and were candidates for targeted consolidation II followed by SCT; 51 of 56 patients who received targeted therapy were evaluable</a:t>
            </a:r>
          </a:p>
          <a:p>
            <a:pPr lvl="1"/>
            <a:r>
              <a:rPr lang="en-US" sz="2200" dirty="0"/>
              <a:t>B-precursor: blinatumomab (n = 40), 55% molecular response rate</a:t>
            </a:r>
          </a:p>
          <a:p>
            <a:pPr lvl="1"/>
            <a:r>
              <a:rPr lang="en-US" sz="2200" dirty="0"/>
              <a:t>T-ALL: nelarabine (n = 11), 18% molecular response rate</a:t>
            </a:r>
          </a:p>
          <a:p>
            <a:r>
              <a:rPr lang="en-US" sz="2400" dirty="0"/>
              <a:t>Ph-positive patients with molecular failure (&gt;10</a:t>
            </a:r>
            <a:r>
              <a:rPr lang="en-US" sz="2400" baseline="30000" dirty="0"/>
              <a:t>-3</a:t>
            </a:r>
            <a:r>
              <a:rPr lang="en-US" sz="2400" dirty="0"/>
              <a:t>) were candidates for alternative TKI followed by SCT (amendment I) (n = 32)</a:t>
            </a:r>
          </a:p>
          <a:p>
            <a:r>
              <a:rPr lang="en-US" sz="2400" dirty="0"/>
              <a:t>3-yr OS in patients with ALL with molecular failure</a:t>
            </a:r>
          </a:p>
          <a:p>
            <a:pPr lvl="1"/>
            <a:r>
              <a:rPr lang="en-US" sz="2200" dirty="0"/>
              <a:t>Ph negative: 75% (n = 63)</a:t>
            </a:r>
          </a:p>
          <a:p>
            <a:pPr lvl="1"/>
            <a:r>
              <a:rPr lang="en-US" sz="2200" dirty="0"/>
              <a:t>Ph positive: 79% (n = 32)</a:t>
            </a:r>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Text Box 15">
            <a:extLst>
              <a:ext uri="{FF2B5EF4-FFF2-40B4-BE49-F238E27FC236}">
                <a16:creationId xmlns:a16="http://schemas.microsoft.com/office/drawing/2014/main" id="{FAB578D9-4A9C-47CE-BAC7-5A255ECD682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dirty="0">
                <a:solidFill>
                  <a:schemeClr val="bg2"/>
                </a:solidFill>
                <a:latin typeface="Calibri" panose="020F0502020204030204" pitchFamily="34" charset="0"/>
              </a:rPr>
              <a:t>Goekbuget. ASH 2021. Abstr 362.</a:t>
            </a:r>
          </a:p>
        </p:txBody>
      </p:sp>
    </p:spTree>
    <p:extLst>
      <p:ext uri="{BB962C8B-B14F-4D97-AF65-F5344CB8AC3E}">
        <p14:creationId xmlns:p14="http://schemas.microsoft.com/office/powerpoint/2010/main" val="88634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GMALL 08/2013: </a:t>
            </a:r>
            <a:r>
              <a:rPr lang="en-US" dirty="0"/>
              <a:t>OS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 name="Group 3">
            <a:extLst>
              <a:ext uri="{FF2B5EF4-FFF2-40B4-BE49-F238E27FC236}">
                <a16:creationId xmlns:a16="http://schemas.microsoft.com/office/drawing/2014/main" id="{2DB701A4-1533-2244-9F67-35D760C76A05}"/>
              </a:ext>
            </a:extLst>
          </p:cNvPr>
          <p:cNvGraphicFramePr>
            <a:graphicFrameLocks/>
          </p:cNvGraphicFramePr>
          <p:nvPr>
            <p:extLst>
              <p:ext uri="{D42A27DB-BD31-4B8C-83A1-F6EECF244321}">
                <p14:modId xmlns:p14="http://schemas.microsoft.com/office/powerpoint/2010/main" val="3335265421"/>
              </p:ext>
            </p:extLst>
          </p:nvPr>
        </p:nvGraphicFramePr>
        <p:xfrm>
          <a:off x="723899" y="1606983"/>
          <a:ext cx="5187197" cy="1727324"/>
        </p:xfrm>
        <a:graphic>
          <a:graphicData uri="http://schemas.openxmlformats.org/drawingml/2006/table">
            <a:tbl>
              <a:tblPr/>
              <a:tblGrid>
                <a:gridCol w="3780423">
                  <a:extLst>
                    <a:ext uri="{9D8B030D-6E8A-4147-A177-3AD203B41FA5}">
                      <a16:colId xmlns:a16="http://schemas.microsoft.com/office/drawing/2014/main" val="20000"/>
                    </a:ext>
                  </a:extLst>
                </a:gridCol>
                <a:gridCol w="1406774">
                  <a:extLst>
                    <a:ext uri="{9D8B030D-6E8A-4147-A177-3AD203B41FA5}">
                      <a16:colId xmlns:a16="http://schemas.microsoft.com/office/drawing/2014/main" val="20001"/>
                    </a:ext>
                  </a:extLst>
                </a:gridCol>
              </a:tblGrid>
              <a:tr h="43183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3-year OS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431831">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All patients (N = 705)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18886792"/>
                  </a:ext>
                </a:extLst>
              </a:tr>
              <a:tr h="431831">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ALL (n = 638)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81726445"/>
                  </a:ext>
                </a:extLst>
              </a:tr>
              <a:tr h="431831">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LBL (n = 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35870801"/>
                  </a:ext>
                </a:extLst>
              </a:tr>
            </a:tbl>
          </a:graphicData>
        </a:graphic>
      </p:graphicFrame>
      <p:sp>
        <p:nvSpPr>
          <p:cNvPr id="10" name="Text Box 15">
            <a:extLst>
              <a:ext uri="{FF2B5EF4-FFF2-40B4-BE49-F238E27FC236}">
                <a16:creationId xmlns:a16="http://schemas.microsoft.com/office/drawing/2014/main" id="{96D82812-1F57-42F1-B31C-A3D8CDF8969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dirty="0">
                <a:solidFill>
                  <a:schemeClr val="bg2"/>
                </a:solidFill>
                <a:latin typeface="Calibri" panose="020F0502020204030204" pitchFamily="34" charset="0"/>
              </a:rPr>
              <a:t>Goekbuget. ASH 2021. Abstr 362.</a:t>
            </a:r>
          </a:p>
        </p:txBody>
      </p:sp>
      <p:graphicFrame>
        <p:nvGraphicFramePr>
          <p:cNvPr id="11" name="Group 3">
            <a:extLst>
              <a:ext uri="{FF2B5EF4-FFF2-40B4-BE49-F238E27FC236}">
                <a16:creationId xmlns:a16="http://schemas.microsoft.com/office/drawing/2014/main" id="{A9D58C40-9398-4394-AD34-B6F6A8993A52}"/>
              </a:ext>
            </a:extLst>
          </p:cNvPr>
          <p:cNvGraphicFramePr>
            <a:graphicFrameLocks/>
          </p:cNvGraphicFramePr>
          <p:nvPr>
            <p:extLst>
              <p:ext uri="{D42A27DB-BD31-4B8C-83A1-F6EECF244321}">
                <p14:modId xmlns:p14="http://schemas.microsoft.com/office/powerpoint/2010/main" val="2415306757"/>
              </p:ext>
            </p:extLst>
          </p:nvPr>
        </p:nvGraphicFramePr>
        <p:xfrm>
          <a:off x="6210267" y="1595795"/>
          <a:ext cx="5272121" cy="3931968"/>
        </p:xfrm>
        <a:graphic>
          <a:graphicData uri="http://schemas.openxmlformats.org/drawingml/2006/table">
            <a:tbl>
              <a:tblPr/>
              <a:tblGrid>
                <a:gridCol w="3757108">
                  <a:extLst>
                    <a:ext uri="{9D8B030D-6E8A-4147-A177-3AD203B41FA5}">
                      <a16:colId xmlns:a16="http://schemas.microsoft.com/office/drawing/2014/main" val="20000"/>
                    </a:ext>
                  </a:extLst>
                </a:gridCol>
                <a:gridCol w="1515013">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3-year OS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82344">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By age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18-25 yr (n = 204)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26-35 yr (n = 160)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36-45 yr (n = 150)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46-55 yr (n = 191)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82344">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By disease subtype or treatment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B-precursor Ph- (n = 350)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B-precursor Ph+ (n = 128)</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T-ALL (n = 160)</a:t>
                      </a:r>
                    </a:p>
                    <a:p>
                      <a:pPr marL="741363"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Standard risk (n = 72)</a:t>
                      </a:r>
                    </a:p>
                    <a:p>
                      <a:pPr marL="283464" marR="0" lvl="1"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Underwent SCT (n = 228)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82361325"/>
                  </a:ext>
                </a:extLst>
              </a:tr>
            </a:tbl>
          </a:graphicData>
        </a:graphic>
      </p:graphicFrame>
      <p:sp>
        <p:nvSpPr>
          <p:cNvPr id="4" name="TextBox 3">
            <a:extLst>
              <a:ext uri="{FF2B5EF4-FFF2-40B4-BE49-F238E27FC236}">
                <a16:creationId xmlns:a16="http://schemas.microsoft.com/office/drawing/2014/main" id="{788D14B4-7D03-4780-8F39-72176CB631CD}"/>
              </a:ext>
            </a:extLst>
          </p:cNvPr>
          <p:cNvSpPr txBox="1"/>
          <p:nvPr/>
        </p:nvSpPr>
        <p:spPr bwMode="auto">
          <a:xfrm>
            <a:off x="672455" y="3448254"/>
            <a:ext cx="26491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Median follow-up: 23 mo.</a:t>
            </a:r>
          </a:p>
        </p:txBody>
      </p:sp>
    </p:spTree>
    <p:extLst>
      <p:ext uri="{BB962C8B-B14F-4D97-AF65-F5344CB8AC3E}">
        <p14:creationId xmlns:p14="http://schemas.microsoft.com/office/powerpoint/2010/main" val="2234636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dirty="0"/>
              <a:t>GMALL 08/2013: </a:t>
            </a:r>
            <a:r>
              <a:rPr lang="en-US" dirty="0"/>
              <a:t>Investigators’ Conclusions</a:t>
            </a:r>
            <a:endParaRPr lang="en-US" altLang="en-US" dirty="0"/>
          </a:p>
        </p:txBody>
      </p:sp>
      <p:sp>
        <p:nvSpPr>
          <p:cNvPr id="2" name="Content Placeholder 1">
            <a:extLst>
              <a:ext uri="{FF2B5EF4-FFF2-40B4-BE49-F238E27FC236}">
                <a16:creationId xmlns:a16="http://schemas.microsoft.com/office/drawing/2014/main" id="{15F39D38-F9D3-1C48-8BDF-F48660A29592}"/>
              </a:ext>
            </a:extLst>
          </p:cNvPr>
          <p:cNvSpPr>
            <a:spLocks noGrp="1"/>
          </p:cNvSpPr>
          <p:nvPr>
            <p:ph idx="1"/>
          </p:nvPr>
        </p:nvSpPr>
        <p:spPr/>
        <p:txBody>
          <a:bodyPr/>
          <a:lstStyle/>
          <a:p>
            <a:r>
              <a:rPr lang="en-US" sz="2200" dirty="0"/>
              <a:t>Preliminary results were promising in this large, unselected cohort of patients</a:t>
            </a:r>
          </a:p>
          <a:p>
            <a:pPr lvl="1">
              <a:spcBef>
                <a:spcPts val="700"/>
              </a:spcBef>
              <a:spcAft>
                <a:spcPts val="500"/>
              </a:spcAft>
            </a:pPr>
            <a:r>
              <a:rPr lang="en-US" sz="2000" dirty="0"/>
              <a:t>Data suggest a pediatric-based regimen is feasible and effective in patients up to age 55 yr  </a:t>
            </a:r>
          </a:p>
          <a:p>
            <a:pPr lvl="1">
              <a:spcBef>
                <a:spcPts val="700"/>
              </a:spcBef>
              <a:spcAft>
                <a:spcPts val="500"/>
              </a:spcAft>
            </a:pPr>
            <a:r>
              <a:rPr lang="en-US" sz="2000" dirty="0"/>
              <a:t>This large, multicenter study supports the notion that intensive individualized therapy is feasible </a:t>
            </a:r>
          </a:p>
          <a:p>
            <a:pPr>
              <a:spcBef>
                <a:spcPts val="700"/>
              </a:spcBef>
              <a:spcAft>
                <a:spcPts val="500"/>
              </a:spcAft>
            </a:pPr>
            <a:r>
              <a:rPr lang="en-US" sz="2200" dirty="0"/>
              <a:t>MRD-based targeted therapy was administered in a high percentage of patients</a:t>
            </a:r>
          </a:p>
          <a:p>
            <a:pPr>
              <a:spcBef>
                <a:spcPts val="700"/>
              </a:spcBef>
              <a:spcAft>
                <a:spcPts val="500"/>
              </a:spcAft>
            </a:pPr>
            <a:r>
              <a:rPr lang="en-US" sz="2200" dirty="0"/>
              <a:t>Lower than expected molecular response rates to blinatumomab or nelarabine were observed in patients with molecular failure </a:t>
            </a:r>
          </a:p>
          <a:p>
            <a:pPr lvl="1">
              <a:spcBef>
                <a:spcPts val="700"/>
              </a:spcBef>
              <a:spcAft>
                <a:spcPts val="500"/>
              </a:spcAft>
            </a:pPr>
            <a:r>
              <a:rPr lang="en-US" sz="2000" dirty="0"/>
              <a:t>Blinatumomab: 55%; nelarabine: 18%</a:t>
            </a:r>
          </a:p>
          <a:p>
            <a:pPr>
              <a:spcBef>
                <a:spcPts val="700"/>
              </a:spcBef>
              <a:spcAft>
                <a:spcPts val="500"/>
              </a:spcAft>
            </a:pPr>
            <a:r>
              <a:rPr lang="en-US" sz="2200" dirty="0"/>
              <a:t>OS of patients with molecular failure were promising with the combination of targeted therapy and SCT</a:t>
            </a:r>
          </a:p>
          <a:p>
            <a:pPr>
              <a:spcBef>
                <a:spcPts val="700"/>
              </a:spcBef>
              <a:spcAft>
                <a:spcPts val="500"/>
              </a:spcAft>
            </a:pPr>
            <a:r>
              <a:rPr lang="en-US" sz="2200" dirty="0"/>
              <a:t>According to investigators, SCT remains an important component of therapy for adults with newly diagnosed ALL or LBL, although the overall SCT rate was lower than that observed in prior GMALL trials</a:t>
            </a:r>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Text Box 15">
            <a:extLst>
              <a:ext uri="{FF2B5EF4-FFF2-40B4-BE49-F238E27FC236}">
                <a16:creationId xmlns:a16="http://schemas.microsoft.com/office/drawing/2014/main" id="{2F6A5135-DB6B-4E36-91AB-44D7AB54E9F9}"/>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dirty="0">
                <a:solidFill>
                  <a:schemeClr val="bg2"/>
                </a:solidFill>
                <a:latin typeface="Calibri" panose="020F0502020204030204" pitchFamily="34" charset="0"/>
              </a:rPr>
              <a:t>Goekbuget. ASH 2021. Abstr 362.</a:t>
            </a:r>
          </a:p>
        </p:txBody>
      </p:sp>
    </p:spTree>
    <p:extLst>
      <p:ext uri="{BB962C8B-B14F-4D97-AF65-F5344CB8AC3E}">
        <p14:creationId xmlns:p14="http://schemas.microsoft.com/office/powerpoint/2010/main" val="9047188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hlinkClick r:id="rId3"/>
              </a:rPr>
              <a:t>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2021!</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a:t>
            </a:r>
            <a:b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bg1"/>
          </a:solidFill>
          <a:round/>
          <a:headEnd/>
          <a:tailEnd/>
        </a:ln>
        <a:extLst>
          <a:ext uri="{909E8E84-426E-40DD-AFC4-6F175D3DCCD1}">
            <a14:hiddenFill xmlns:a14="http://schemas.microsoft.com/office/drawing/2010/main">
              <a:noFill/>
            </a14:hiddenFill>
          </a:ext>
        </a:extLst>
      </a:spPr>
      <a:bodyPr/>
      <a:lstStyle>
        <a:defPPr algn="l">
          <a:defRPr>
            <a:solidFill>
              <a:schemeClr val="bg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1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2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28575">
          <a:solidFill>
            <a:schemeClr val="accent1"/>
          </a:solidFill>
          <a:miter lim="800000"/>
          <a:headEnd/>
          <a:tailEnd/>
        </a:ln>
        <a:extLst>
          <a:ext uri="{909E8E84-426E-40DD-AFC4-6F175D3DCCD1}">
            <a14:hiddenFill xmlns:a14="http://schemas.microsoft.com/office/drawing/2010/main">
              <a:noFill/>
            </a14:hiddenFill>
          </a:ext>
        </a:extLst>
      </a:spPr>
      <a:bodyPr rtlCol="0" anchor="ctr"/>
      <a:lstStyle>
        <a:defPPr algn="ctr">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4.xml><?xml version="1.0" encoding="utf-8"?>
<a:theme xmlns:a="http://schemas.openxmlformats.org/drawingml/2006/main" name="3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5.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56M7VY3CDVN5-1408691881-3</_dlc_DocId>
    <_dlc_DocIdUrl xmlns="d54cbe69-32bd-412a-b004-9152f949605e">
      <Url>https://intranet.clinicaloptions.com/mews/oncology/ONC_2021_ASH_CF_(PRP4549)/LEUK_362_Goekbuget/_layouts/15/DocIdRedir.aspx?ID=56M7VY3CDVN5-1408691881-3</Url>
      <Description>56M7VY3CDVN5-1408691881-3</Description>
    </_dlc_DocIdUrl>
    <Document_x0020_Category xmlns="de68d746-fabb-42f2-ac9d-b9ab08cfb71a">Conference Capsule Slides</Document_x0020_Category>
  </documentManagement>
</p:properties>
</file>

<file path=customXml/item3.xml><?xml version="1.0" encoding="utf-8"?>
<LongProperties xmlns="http://schemas.microsoft.com/office/2006/metadata/long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ct:contentTypeSchema xmlns:ct="http://schemas.microsoft.com/office/2006/metadata/contentType" xmlns:ma="http://schemas.microsoft.com/office/2006/metadata/properties/metaAttributes" ct:_="" ma:_="" ma:contentTypeName="Document" ma:contentTypeID="0x01010082AA7CDC8314754A9758694543101129" ma:contentTypeVersion="1" ma:contentTypeDescription="Create a new document." ma:contentTypeScope="" ma:versionID="5bd082d1e3fc496fb2e7bcaa7ff8c57f">
  <xsd:schema xmlns:xsd="http://www.w3.org/2001/XMLSchema" xmlns:xs="http://www.w3.org/2001/XMLSchema" xmlns:p="http://schemas.microsoft.com/office/2006/metadata/properties" xmlns:ns2="d54cbe69-32bd-412a-b004-9152f949605e" xmlns:ns3="de68d746-fabb-42f2-ac9d-b9ab08cfb71a" targetNamespace="http://schemas.microsoft.com/office/2006/metadata/properties" ma:root="true" ma:fieldsID="eed0545a0c06e14ba4212db150e2ffcd" ns2:_="" ns3:_="">
    <xsd:import namespace="d54cbe69-32bd-412a-b004-9152f949605e"/>
    <xsd:import namespace="de68d746-fabb-42f2-ac9d-b9ab08cfb71a"/>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de68d746-fabb-42f2-ac9d-b9ab08cfb71a"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5BA55BC3-5A03-47C2-8EC3-D964C3B5E779}">
  <ds:schemaRefs>
    <ds:schemaRef ds:uri="http://purl.org/dc/elements/1.1/"/>
    <ds:schemaRef ds:uri="http://www.w3.org/XML/1998/namespace"/>
    <ds:schemaRef ds:uri="http://schemas.microsoft.com/office/2006/metadata/properties"/>
    <ds:schemaRef ds:uri="http://purl.org/dc/dcmitype/"/>
    <ds:schemaRef ds:uri="http://schemas.microsoft.com/office/2006/documentManagement/types"/>
    <ds:schemaRef ds:uri="http://schemas.microsoft.com/office/infopath/2007/PartnerControls"/>
    <ds:schemaRef ds:uri="http://purl.org/dc/terms/"/>
    <ds:schemaRef ds:uri="http://schemas.openxmlformats.org/package/2006/metadata/core-properties"/>
    <ds:schemaRef ds:uri="de68d746-fabb-42f2-ac9d-b9ab08cfb71a"/>
    <ds:schemaRef ds:uri="d54cbe69-32bd-412a-b004-9152f949605e"/>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CB552622-AD77-4F98-B4C8-1F642D7FA076}">
  <ds:schemaRefs>
    <ds:schemaRef ds:uri="http://schemas.microsoft.com/sharepoint/events"/>
  </ds:schemaRefs>
</ds:datastoreItem>
</file>

<file path=customXml/itemProps5.xml><?xml version="1.0" encoding="utf-8"?>
<ds:datastoreItem xmlns:ds="http://schemas.openxmlformats.org/officeDocument/2006/customXml" ds:itemID="{6397068B-ADFA-4118-908A-5DCCF48C6D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de68d746-fabb-42f2-ac9d-b9ab08cfb7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6839</TotalTime>
  <Words>1922</Words>
  <Application>Microsoft Office PowerPoint</Application>
  <PresentationFormat>Widescreen</PresentationFormat>
  <Paragraphs>341</Paragraphs>
  <Slides>12</Slides>
  <Notes>12</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12</vt:i4>
      </vt:variant>
    </vt:vector>
  </HeadingPairs>
  <TitlesOfParts>
    <vt:vector size="21" baseType="lpstr">
      <vt:lpstr>Arial</vt:lpstr>
      <vt:lpstr>Calibri</vt:lpstr>
      <vt:lpstr>Times</vt:lpstr>
      <vt:lpstr>Wingdings</vt:lpstr>
      <vt:lpstr>2017_HTAA_Diabetes</vt:lpstr>
      <vt:lpstr>1_2017_HTAA_Diabetes</vt:lpstr>
      <vt:lpstr>2_2017_HTAA_Diabetes</vt:lpstr>
      <vt:lpstr>3_2017_HTAA_Diabetes</vt:lpstr>
      <vt:lpstr>4_2017_HTAA_Diabetes</vt:lpstr>
      <vt:lpstr>GMALL 08/2013: First Results From the  Risk-Adapted, MRD-Stratified Trial in  Adults With Newly Diagnosed ALL/LBL</vt:lpstr>
      <vt:lpstr>About These Slides</vt:lpstr>
      <vt:lpstr>GMALL 08/2013: Background </vt:lpstr>
      <vt:lpstr>GMALL 08/2013: Study Design</vt:lpstr>
      <vt:lpstr>GMALL 08/2013: Baseline Characteristics</vt:lpstr>
      <vt:lpstr>GMALL 08/2013: Response  Following First Consolidation</vt:lpstr>
      <vt:lpstr>GMALL 08/2013: Use of Peg-Asparaginase</vt:lpstr>
      <vt:lpstr>GMALL 08/2013: Asparaginase Therapy</vt:lpstr>
      <vt:lpstr>GMALL 08/2013: Efficacy After Targeted Consolidation II</vt:lpstr>
      <vt:lpstr>GMALL 08/2013: OS</vt:lpstr>
      <vt:lpstr>GMALL 08/2013: Investigators’ Conclusions</vt:lpstr>
      <vt:lpstr>Go Online for More CCO  Coverage of ASH 2021!</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GMALL 08/2013: First Results From the Risk-Adapted, MRD-Stratified Trial in Adults With Newly Diagnosed ALL/LBL</dc:title>
  <dc:creator>Preferred User</dc:creator>
  <cp:lastModifiedBy>nkolenko@clinicaloptions.com</cp:lastModifiedBy>
  <cp:revision>645</cp:revision>
  <cp:lastPrinted>2016-09-26T20:21:49Z</cp:lastPrinted>
  <dcterms:created xsi:type="dcterms:W3CDTF">2005-05-27T15:08:01Z</dcterms:created>
  <dcterms:modified xsi:type="dcterms:W3CDTF">2021-12-20T19:23:46Z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622bf3cf-b21f-4e71-a199-9727f1f718c7</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0x01010082AA7CDC8314754A9758694543101129</vt:lpwstr>
  </property>
</Properties>
</file>