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6"/>
  </p:sldMasterIdLst>
  <p:notesMasterIdLst>
    <p:notesMasterId r:id="rId19"/>
  </p:notesMasterIdLst>
  <p:handoutMasterIdLst>
    <p:handoutMasterId r:id="rId20"/>
  </p:handoutMasterIdLst>
  <p:sldIdLst>
    <p:sldId id="321" r:id="rId7"/>
    <p:sldId id="558" r:id="rId8"/>
    <p:sldId id="537" r:id="rId9"/>
    <p:sldId id="538" r:id="rId10"/>
    <p:sldId id="548" r:id="rId11"/>
    <p:sldId id="563" r:id="rId12"/>
    <p:sldId id="566" r:id="rId13"/>
    <p:sldId id="565" r:id="rId14"/>
    <p:sldId id="564" r:id="rId15"/>
    <p:sldId id="567" r:id="rId16"/>
    <p:sldId id="546" r:id="rId17"/>
    <p:sldId id="560" r:id="rId18"/>
  </p:sldIdLst>
  <p:sldSz cx="12192000" cy="6858000"/>
  <p:notesSz cx="7315200" cy="9601200"/>
  <p:custDataLst>
    <p:tags r:id="rId21"/>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5F025425-05B2-3BB3-CF4F-F53091BFB053}" name="nhanson@clinicaloptions.com" initials="n" userId="nhanson@clinicaloptions.com" providerId="None"/>
  <p188:author id="{E6E7CD32-DFE4-DEE2-06F3-4B64CA0AA862}" name="clinicaloptions\ldonohue" initials="c" userId="clinicaloptions\ldonohue" providerId="None"/>
  <p188:author id="{DA0C238D-CCEE-0837-D6C7-885A6DD503E1}" name="Rachael Andrie" initials="RA" userId="S::randrie@clinicaloptions.com::311027c1-cf79-416d-b346-5f38dcd95c11" providerId="AD"/>
  <p188:author id="{A3276F90-A649-1CB1-C48C-8DDA0FD9458D}" name="kbrandt@clinicaloptions.com" initials="k" userId="kbrandt@clinicaloptions.com" providerId="None"/>
  <p188:author id="{5F08B390-73C3-6F7B-2C12-6D31CCBFC438}" name="Mindy Tanzola" initials="MT" userId="S::mindy@scienceink.com::e94da788-77e6-4b26-ae6d-484e8c0095ed"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9" clrIdx="6"/>
  <p:cmAuthor id="2" name="Melanie Couton" initials="MAC" lastIdx="5" clrIdx="3"/>
  <p:cmAuthor id="3" name="ralfieri" initials="ra" lastIdx="2" clrIdx="8"/>
  <p:cmAuthor id="4" name="Megan Capel" initials="MC" lastIdx="11" clrIdx="0"/>
  <p:cmAuthor id="5" name="Andrew Bowser" initials="AB" lastIdx="9" clrIdx="2"/>
  <p:cmAuthor id="6" name="mcalloway" initials="mc" lastIdx="1" clrIdx="4"/>
  <p:cmAuthor id="7" name="agoldman" initials="a" lastIdx="4" clrIdx="9"/>
  <p:cmAuthor id="8" name="Devin Overbey" initials="DO" lastIdx="6" clrIdx="7"/>
  <p:cmAuthor id="9" name="Erik Brady" initials="EB" lastIdx="2" clrIdx="5"/>
  <p:cmAuthor id="10" name=" " initials="MAC" lastIdx="23"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2"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Jennifer Eimers" initials="JE" lastIdx="2" clrIdx="14">
    <p:extLst>
      <p:ext uri="{19B8F6BF-5375-455C-9EA6-DF929625EA0E}">
        <p15:presenceInfo xmlns:p15="http://schemas.microsoft.com/office/powerpoint/2012/main" userId="S::jeimers@clinicaloptions.com::e496f3f7-6a48-4339-9b0c-9f426a43f948" providerId="AD"/>
      </p:ext>
    </p:extLst>
  </p:cmAuthor>
  <p:cmAuthor id="16" name="Christy Seals" initials="CS" lastIdx="1" clrIdx="15">
    <p:extLst>
      <p:ext uri="{19B8F6BF-5375-455C-9EA6-DF929625EA0E}">
        <p15:presenceInfo xmlns:p15="http://schemas.microsoft.com/office/powerpoint/2012/main" userId="S::cseals@clinicaloptions.com::0852e532-1f9e-4bbf-9b56-be19a9543a3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471D"/>
    <a:srgbClr val="00823B"/>
    <a:srgbClr val="015873"/>
    <a:srgbClr val="046376"/>
    <a:srgbClr val="013763"/>
    <a:srgbClr val="033453"/>
    <a:srgbClr val="006264"/>
    <a:srgbClr val="FDB338"/>
    <a:srgbClr val="682E74"/>
    <a:srgbClr val="0527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0833D41-9D93-424A-8E85-30E483F229D9}" v="222" dt="2023-12-12T02:00:07.353"/>
  </p1510:revLst>
</p1510:revInfo>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797" autoAdjust="0"/>
    <p:restoredTop sz="87966" autoAdjust="0"/>
  </p:normalViewPr>
  <p:slideViewPr>
    <p:cSldViewPr snapToGrid="0">
      <p:cViewPr varScale="1">
        <p:scale>
          <a:sx n="85" d="100"/>
          <a:sy n="85" d="100"/>
        </p:scale>
        <p:origin x="944" y="60"/>
      </p:cViewPr>
      <p:guideLst/>
    </p:cSldViewPr>
  </p:slideViewPr>
  <p:notesTextViewPr>
    <p:cViewPr>
      <p:scale>
        <a:sx n="1" d="1"/>
        <a:sy n="1" d="1"/>
      </p:scale>
      <p:origin x="0" y="0"/>
    </p:cViewPr>
  </p:notesText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tags" Target="tags/tag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24" Type="http://schemas.openxmlformats.org/officeDocument/2006/relationships/viewProps" Target="viewProps.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presProps" Target="presProps.xml"/><Relationship Id="rId28" Type="http://schemas.microsoft.com/office/2018/10/relationships/authors" Target="authors.xml"/><Relationship Id="rId10" Type="http://schemas.openxmlformats.org/officeDocument/2006/relationships/slide" Target="slides/slide4.xml"/><Relationship Id="rId19" Type="http://schemas.openxmlformats.org/officeDocument/2006/relationships/notesMaster" Target="notesMasters/notesMaster1.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commentAuthors" Target="commentAuthors.xml"/><Relationship Id="rId27"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CLL, chronic lymphocytic leukemia; CR, complete response; CRi, complete response with incomplete blood count recovery; OS, overall survival; R/R, relapsed/refractory; SLL, small lymphocytic lymphoma.</a:t>
            </a:r>
            <a:endParaRPr lang="pt-BR" dirty="0"/>
          </a:p>
          <a:p>
            <a:endParaRPr lang="pt-BR"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8767541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BTKi, BTK inhibitor; CLL, chronic lymphocytic leukemia; CR, complete response; CRi, complete response with incomplete blood count recovery; CY, cyclophosphamide; DL, dose level; ECOG, Eastern Cooperative Oncology Group; FLU, fludarabine; IRC, independent review committee; iwCLL, International Workshop on Chronic Lymphocytic Leukemia; liso-cel, lisocabtagene maraleucel; ORR, objective response rate; PS, performance status; RP2D, recommended phase II dose; R/R, relapsed/refractory; SLL, small lymphocytic lymphoma; TTNT, time to next treatment; </a:t>
            </a:r>
            <a:r>
              <a:rPr lang="en-US" b="0" i="1" dirty="0" err="1"/>
              <a:t>uMRD</a:t>
            </a:r>
            <a:r>
              <a:rPr lang="en-US" b="0" i="1" dirty="0"/>
              <a:t>, undetectable measurable residual disease.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a:t>
            </a:fld>
            <a:endParaRPr lang="en-US" altLang="en-US" dirty="0"/>
          </a:p>
        </p:txBody>
      </p:sp>
    </p:spTree>
    <p:extLst>
      <p:ext uri="{BB962C8B-B14F-4D97-AF65-F5344CB8AC3E}">
        <p14:creationId xmlns:p14="http://schemas.microsoft.com/office/powerpoint/2010/main" val="40499215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BTKi, BTK inhibitor; d/c, discontinuation; </a:t>
            </a:r>
            <a:r>
              <a:rPr lang="en-US" i="1" dirty="0" err="1"/>
              <a:t>iwCLL</a:t>
            </a:r>
            <a:r>
              <a:rPr lang="en-US" i="1" dirty="0"/>
              <a:t>, International Workshop on chronic lymphocytic leukemia; </a:t>
            </a:r>
            <a:r>
              <a:rPr lang="en-US" i="1" dirty="0" err="1"/>
              <a:t>nPR</a:t>
            </a:r>
            <a:r>
              <a:rPr lang="en-US" i="1" dirty="0"/>
              <a:t>, nodular partial response; PD, progressive disease; PR, partial response; </a:t>
            </a:r>
            <a:r>
              <a:rPr lang="en-US" i="1" dirty="0" err="1"/>
              <a:t>tx</a:t>
            </a:r>
            <a:r>
              <a:rPr lang="en-US" i="1" dirty="0"/>
              <a:t>, therapy; VEN, </a:t>
            </a:r>
            <a:r>
              <a:rPr lang="en-US" i="1" dirty="0" err="1"/>
              <a:t>venetoclax</a:t>
            </a:r>
            <a:r>
              <a:rPr lang="en-US" i="1" dirty="0"/>
              <a:t>.</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13616433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CR, complete response; CRi, complete response with incomplete blood count recovery; IRC, independent review committee; MRD, measurable residual disease; nPR, nodular partial response; ORR, objective response rate; PD, progressive disease; PR, partial response; SD, stable disease; uMRD, undetectable measurable residual disease.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16160225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TTNT, time to next treatment; </a:t>
            </a:r>
            <a:r>
              <a:rPr lang="en-US" b="0" i="1" dirty="0" err="1"/>
              <a:t>tx</a:t>
            </a:r>
            <a:r>
              <a:rPr lang="en-US" b="0" i="1" dirty="0"/>
              <a:t>, therapy.</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28384291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BTKi, BTK inhibitor; CR, complete response; CRi, complete response with incomplete blood count recovery; </a:t>
            </a:r>
            <a:r>
              <a:rPr lang="en-US" b="0" i="1" dirty="0" err="1"/>
              <a:t>DoR</a:t>
            </a:r>
            <a:r>
              <a:rPr lang="en-US" b="0" i="1" dirty="0"/>
              <a:t>, duration of response; </a:t>
            </a:r>
            <a:r>
              <a:rPr lang="en-US" b="0" i="1" dirty="0" err="1"/>
              <a:t>nPR</a:t>
            </a:r>
            <a:r>
              <a:rPr lang="en-US" b="0" i="1" dirty="0"/>
              <a:t>, nodular partial response; OS, overall survival; PR, partial response.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30698092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AE, adverse event; CRS, cytokine-release syndrome; TEAE, treatment-emergent adverse event.</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9</a:t>
            </a:fld>
            <a:endParaRPr lang="en-US" altLang="en-US" dirty="0"/>
          </a:p>
        </p:txBody>
      </p:sp>
    </p:spTree>
    <p:extLst>
      <p:ext uri="{BB962C8B-B14F-4D97-AF65-F5344CB8AC3E}">
        <p14:creationId xmlns:p14="http://schemas.microsoft.com/office/powerpoint/2010/main" val="13055727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AE, adverse event; CRS, cytokine-release syndrome; TEAE, treatment-emergent adverse event.</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10</a:t>
            </a:fld>
            <a:endParaRPr lang="en-US" altLang="en-US" dirty="0"/>
          </a:p>
        </p:txBody>
      </p:sp>
    </p:spTree>
    <p:extLst>
      <p:ext uri="{BB962C8B-B14F-4D97-AF65-F5344CB8AC3E}">
        <p14:creationId xmlns:p14="http://schemas.microsoft.com/office/powerpoint/2010/main" val="3490243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BTKi, BTK inhibitor; CLL, chronic lymphocytic leukemia; CR, complete response; CRi, complete response with incomplete blood count recovery; CRS, cytokine-release syndrome; R/R, relapsed/refractory; SLL, small lymphocytic lymphoma.</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11</a:t>
            </a:fld>
            <a:endParaRPr lang="en-US" altLang="en-US" dirty="0"/>
          </a:p>
        </p:txBody>
      </p:sp>
    </p:spTree>
    <p:extLst>
      <p:ext uri="{BB962C8B-B14F-4D97-AF65-F5344CB8AC3E}">
        <p14:creationId xmlns:p14="http://schemas.microsoft.com/office/powerpoint/2010/main" val="31742802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12</a:t>
            </a:fld>
            <a:endParaRPr lang="en-US" altLang="en-US" dirty="0"/>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B4CF2D-D979-1437-A2EB-B60F4C4AD05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43030" y="5318282"/>
            <a:ext cx="2315472" cy="1234918"/>
          </a:xfrm>
          <a:prstGeom prst="rect">
            <a:avLst/>
          </a:prstGeom>
        </p:spPr>
      </p:pic>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5509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a:extLst>
              <a:ext uri="{FF2B5EF4-FFF2-40B4-BE49-F238E27FC236}">
                <a16:creationId xmlns:a16="http://schemas.microsoft.com/office/drawing/2014/main" id="{33F44B30-1879-6F13-273E-22B934A627E6}"/>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F4A1C891-79C3-863E-FBA9-188D17ED03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2DB2AFA4-BBF7-61A0-D954-E2BAF8A2721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19832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178BF92-DC92-6DC3-6E2D-E56641796C9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311170075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90928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93B8F865-6ADC-958B-BCBA-56A2A50D7AAE}"/>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05C4B9E-1FA3-952D-6393-30BFE5E1835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D3C7FEC-03C8-EE45-01CC-6BBE64B18F7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486000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96723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E0C14CBC-B02C-E649-3090-78EEB821A66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81F49DEA-FA25-76E8-342E-9233B13A696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F518083-D1F3-A58F-0D1E-5E853D43C08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7208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005545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D1286C5E-09F9-468C-28E0-433C61B53C29}"/>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679467CA-89F4-C188-2170-B4B94D784D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F4549132-9E6B-C041-DA66-E2829720F89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730612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2B0E3B1-4A7C-7261-1C0D-368224CC2F2D}"/>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9783100C-E066-F74E-F8B7-8AD4160FFE0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F5C49CD4-B8DF-4B97-E9D0-CA20225DE22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768160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A44B9F7-3245-A62E-5232-18B419E939A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33058027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55" r:id="rId1"/>
    <p:sldLayoutId id="2147484656" r:id="rId2"/>
    <p:sldLayoutId id="2147484663" r:id="rId3"/>
    <p:sldLayoutId id="2147484657" r:id="rId4"/>
    <p:sldLayoutId id="2147484658" r:id="rId5"/>
    <p:sldLayoutId id="2147484664" r:id="rId6"/>
    <p:sldLayoutId id="2147484659" r:id="rId7"/>
    <p:sldLayoutId id="2147484667" r:id="rId8"/>
    <p:sldLayoutId id="2147484660" r:id="rId9"/>
    <p:sldLayoutId id="2147484665" r:id="rId10"/>
    <p:sldLayoutId id="2147484661" r:id="rId11"/>
    <p:sldLayoutId id="2147484666" r:id="rId12"/>
    <p:sldLayoutId id="2147484662"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4" userDrawn="1">
          <p15:clr>
            <a:srgbClr val="F26B43"/>
          </p15:clr>
        </p15:guide>
        <p15:guide id="2" pos="456" userDrawn="1">
          <p15:clr>
            <a:srgbClr val="F26B43"/>
          </p15:clr>
        </p15:guide>
        <p15:guide id="3" orient="horz" pos="1010" userDrawn="1">
          <p15:clr>
            <a:srgbClr val="F26B43"/>
          </p15:clr>
        </p15:guide>
        <p15:guide id="4" orient="horz" pos="4138" userDrawn="1">
          <p15:clr>
            <a:srgbClr val="F26B43"/>
          </p15:clr>
        </p15:guide>
        <p15:guide id="5" orient="horz" pos="3888" userDrawn="1">
          <p15:clr>
            <a:srgbClr val="F26B43"/>
          </p15:clr>
        </p15:guide>
        <p15:guide id="6" orient="horz" pos="4032" userDrawn="1">
          <p15:clr>
            <a:srgbClr val="F26B43"/>
          </p15:clr>
        </p15:guide>
        <p15:guide id="7" pos="328" userDrawn="1">
          <p15:clr>
            <a:srgbClr val="F26B43"/>
          </p15:clr>
        </p15:guide>
        <p15:guide id="8" pos="7231" userDrawn="1">
          <p15:clr>
            <a:srgbClr val="F26B43"/>
          </p15:clr>
        </p15:guide>
        <p15:guide id="9" pos="7417"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TRANSCEND CLL 004: 24-Mo Follow-up of Lisocabtagene Maraleucel in Relapsed/Refractory CLL/SLL</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223602"/>
            <a:ext cx="7228562"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buNone/>
            </a:pPr>
            <a:r>
              <a:rPr lang="en-US" sz="1200" b="0" dirty="0">
                <a:solidFill>
                  <a:schemeClr val="bg1"/>
                </a:solidFill>
                <a:latin typeface="Calibri" panose="020F0502020204030204" pitchFamily="34" charset="0"/>
              </a:rPr>
              <a:t>Supported by educational grants from AbbVie Inc.; AstraZeneca; Daiichi Sankyo, Inc.; Merck Sharp &amp; Dohme LLC; Novartis Pharmaceuticals Corporation; Regeneron Pharmaceuticals, Inc; and Seagen Inc.</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216650" cy="81597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eaLnBrk="1" hangingPunct="1">
              <a:spcBef>
                <a:spcPct val="0"/>
              </a:spcBef>
              <a:spcAft>
                <a:spcPct val="0"/>
              </a:spcAft>
              <a:defRPr/>
            </a:pPr>
            <a:r>
              <a:rPr lang="en-US" sz="2200" b="1" kern="0" dirty="0">
                <a:solidFill>
                  <a:schemeClr val="bg2"/>
                </a:solidFill>
                <a:latin typeface="Calibri"/>
                <a:ea typeface="+mj-ea"/>
                <a:cs typeface="Calibri"/>
              </a:rPr>
              <a:t>CCO Independent Conference Highlights*</a:t>
            </a:r>
            <a:br>
              <a:rPr lang="en-US" sz="2200" b="1" kern="0" dirty="0">
                <a:latin typeface="Calibri" panose="020F0502020204030204" pitchFamily="34" charset="0"/>
                <a:ea typeface="+mj-ea"/>
                <a:cs typeface="+mj-cs"/>
              </a:rPr>
            </a:br>
            <a:r>
              <a:rPr lang="en-US" sz="1600" kern="0" dirty="0">
                <a:solidFill>
                  <a:schemeClr val="bg2"/>
                </a:solidFill>
                <a:latin typeface="Calibri"/>
                <a:ea typeface="+mj-ea"/>
                <a:cs typeface="Calibri"/>
              </a:rPr>
              <a:t>of the </a:t>
            </a:r>
            <a:r>
              <a:rPr lang="en-US" sz="1600" i="1" kern="0" dirty="0">
                <a:solidFill>
                  <a:schemeClr val="bg2"/>
                </a:solidFill>
                <a:latin typeface="Calibri"/>
                <a:ea typeface="+mj-ea"/>
                <a:cs typeface="Calibri"/>
              </a:rPr>
              <a:t>2023 ASH Annual Meeting, December 9-12, 2023</a:t>
            </a:r>
            <a:endParaRPr lang="en-US" altLang="en-US" sz="1600" kern="0" dirty="0">
              <a:solidFill>
                <a:schemeClr val="bg2"/>
              </a:solidFill>
              <a:latin typeface="Calibri"/>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50000"/>
              </a:spcBef>
              <a:spcAft>
                <a:spcPct val="0"/>
              </a:spcAft>
              <a:buClrTx/>
              <a:buFontTx/>
              <a:buNone/>
            </a:pPr>
            <a:r>
              <a:rPr lang="en-US" altLang="en-US" sz="800" b="0" dirty="0">
                <a:solidFill>
                  <a:schemeClr val="bg2"/>
                </a:solidFill>
                <a:latin typeface="Calibri" panose="020F0502020204030204" pitchFamily="34" charset="0"/>
              </a:rPr>
              <a:t>*CCO is an independent medical education company that provides state-of-the-art medical information to healthcare professionals through conference coverage and other educational programs.</a:t>
            </a:r>
          </a:p>
        </p:txBody>
      </p:sp>
      <p:sp>
        <p:nvSpPr>
          <p:cNvPr id="11" name="Text Box 19">
            <a:extLst>
              <a:ext uri="{FF2B5EF4-FFF2-40B4-BE49-F238E27FC236}">
                <a16:creationId xmlns:a16="http://schemas.microsoft.com/office/drawing/2014/main" id="{893E7CA9-2C0D-4470-14A9-413D2F0026EC}"/>
              </a:ext>
            </a:extLst>
          </p:cNvPr>
          <p:cNvSpPr txBox="1">
            <a:spLocks noChangeArrowheads="1"/>
          </p:cNvSpPr>
          <p:nvPr/>
        </p:nvSpPr>
        <p:spPr bwMode="auto">
          <a:xfrm>
            <a:off x="437991" y="5958599"/>
            <a:ext cx="348265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 typeface="Arial" panose="020B0604020202020204" pitchFamily="34" charset="0"/>
              <a:buNone/>
            </a:pPr>
            <a:r>
              <a:rPr lang="en-US" altLang="en-US" sz="1200" b="0" dirty="0">
                <a:solidFill>
                  <a:schemeClr val="bg1"/>
                </a:solidFill>
                <a:latin typeface="Calibri" panose="020F0502020204030204" pitchFamily="34" charset="0"/>
              </a:rPr>
              <a:t>Provided by Clinical Care Options, LLC</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8" name="Group 7">
            <a:extLst>
              <a:ext uri="{FF2B5EF4-FFF2-40B4-BE49-F238E27FC236}">
                <a16:creationId xmlns:a16="http://schemas.microsoft.com/office/drawing/2014/main" id="{59116265-F217-C600-FAC6-FE32BCA6725D}"/>
              </a:ext>
            </a:extLst>
          </p:cNvPr>
          <p:cNvGrpSpPr/>
          <p:nvPr/>
        </p:nvGrpSpPr>
        <p:grpSpPr>
          <a:xfrm>
            <a:off x="4156075" y="3434848"/>
            <a:ext cx="4509943" cy="615278"/>
            <a:chOff x="4156075" y="3330939"/>
            <a:chExt cx="4509943" cy="615278"/>
          </a:xfrm>
        </p:grpSpPr>
        <p:sp>
          <p:nvSpPr>
            <p:cNvPr id="9" name="Rectangle 7">
              <a:extLst>
                <a:ext uri="{FF2B5EF4-FFF2-40B4-BE49-F238E27FC236}">
                  <a16:creationId xmlns:a16="http://schemas.microsoft.com/office/drawing/2014/main" id="{51E578EA-A991-252D-7440-A9C0521F2317}"/>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4"/>
                </a:rPr>
                <a:t>clinicaloptions.com</a:t>
              </a:r>
              <a:endParaRPr lang="en-US" altLang="en-US" sz="2000" b="0" dirty="0">
                <a:solidFill>
                  <a:schemeClr val="bg2"/>
                </a:solidFill>
                <a:latin typeface="Calibri" panose="020F0502020204030204" pitchFamily="34" charset="0"/>
              </a:endParaRPr>
            </a:p>
          </p:txBody>
        </p:sp>
        <p:pic>
          <p:nvPicPr>
            <p:cNvPr id="10" name="Picture 9">
              <a:extLst>
                <a:ext uri="{FF2B5EF4-FFF2-40B4-BE49-F238E27FC236}">
                  <a16:creationId xmlns:a16="http://schemas.microsoft.com/office/drawing/2014/main" id="{F10A7A64-40AF-C4DC-21AB-4C79615979D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D901E4-689F-46F0-95E8-84D50B50B310}"/>
              </a:ext>
            </a:extLst>
          </p:cNvPr>
          <p:cNvSpPr>
            <a:spLocks noGrp="1"/>
          </p:cNvSpPr>
          <p:nvPr>
            <p:ph type="title"/>
          </p:nvPr>
        </p:nvSpPr>
        <p:spPr/>
        <p:txBody>
          <a:bodyPr/>
          <a:lstStyle/>
          <a:p>
            <a:r>
              <a:rPr lang="en-US" dirty="0"/>
              <a:t>TRANSCEND CLL 004 Update: Background</a:t>
            </a:r>
          </a:p>
        </p:txBody>
      </p:sp>
      <p:sp>
        <p:nvSpPr>
          <p:cNvPr id="3" name="Content Placeholder 2">
            <a:extLst>
              <a:ext uri="{FF2B5EF4-FFF2-40B4-BE49-F238E27FC236}">
                <a16:creationId xmlns:a16="http://schemas.microsoft.com/office/drawing/2014/main" id="{DDA865C6-494F-437E-B2A5-99071CB0AAF9}"/>
              </a:ext>
            </a:extLst>
          </p:cNvPr>
          <p:cNvSpPr>
            <a:spLocks noGrp="1"/>
          </p:cNvSpPr>
          <p:nvPr>
            <p:ph idx="1"/>
          </p:nvPr>
        </p:nvSpPr>
        <p:spPr>
          <a:xfrm>
            <a:off x="604675" y="1513047"/>
            <a:ext cx="11098170" cy="4650686"/>
          </a:xfrm>
        </p:spPr>
        <p:txBody>
          <a:bodyPr/>
          <a:lstStyle/>
          <a:p>
            <a:r>
              <a:rPr lang="en-US" sz="2400" dirty="0"/>
              <a:t>Poor outcomes for patients with CLL/SLL after failure of BTKi and venetoclax</a:t>
            </a:r>
            <a:r>
              <a:rPr lang="en-US" sz="2400" baseline="30000" dirty="0"/>
              <a:t>1,2</a:t>
            </a:r>
          </a:p>
          <a:p>
            <a:pPr lvl="1"/>
            <a:r>
              <a:rPr lang="en-US" sz="2400" dirty="0"/>
              <a:t>Subsequent therapies result in low CR/</a:t>
            </a:r>
            <a:r>
              <a:rPr lang="en-US" sz="2400" dirty="0" err="1"/>
              <a:t>CRi</a:t>
            </a:r>
            <a:r>
              <a:rPr lang="en-US" sz="2400" dirty="0"/>
              <a:t> rates and short median OS</a:t>
            </a:r>
          </a:p>
          <a:p>
            <a:r>
              <a:rPr lang="en-US" sz="2400" dirty="0"/>
              <a:t>Lisocabtagene maraleucel: autologous CD19-directed, 4-1BB CAR T-cell therapy with CD8+ and CD4+ T-cells</a:t>
            </a:r>
            <a:r>
              <a:rPr lang="en-US" sz="2400" baseline="30000" dirty="0"/>
              <a:t>3</a:t>
            </a:r>
          </a:p>
          <a:p>
            <a:r>
              <a:rPr lang="en-US" sz="2400" dirty="0"/>
              <a:t>Phase I/II TRANSCEND CLL 004 trial is evaluating safety and efficacy of lisocabtagene maraleucel in R/R CLL/SLL</a:t>
            </a:r>
            <a:r>
              <a:rPr lang="en-US" sz="2400" baseline="30000" dirty="0"/>
              <a:t>3,4</a:t>
            </a:r>
          </a:p>
          <a:p>
            <a:pPr lvl="1"/>
            <a:r>
              <a:rPr lang="en-US" sz="2200" dirty="0"/>
              <a:t>Primary analysis of RP2D cohort demonstrated 18% CR/</a:t>
            </a:r>
            <a:r>
              <a:rPr lang="en-US" sz="2200" dirty="0" err="1"/>
              <a:t>CRi</a:t>
            </a:r>
            <a:r>
              <a:rPr lang="en-US" sz="2200" dirty="0"/>
              <a:t> rate with a manageable safety profile</a:t>
            </a:r>
            <a:r>
              <a:rPr lang="en-US" sz="2200" baseline="30000" dirty="0"/>
              <a:t>3</a:t>
            </a:r>
            <a:r>
              <a:rPr lang="en-US" sz="2200" dirty="0"/>
              <a:t> </a:t>
            </a:r>
          </a:p>
          <a:p>
            <a:pPr lvl="1"/>
            <a:r>
              <a:rPr lang="en-US" sz="2200" dirty="0"/>
              <a:t>Current analysis reports updated safety and efficacy after a median follow-up of 23.5 mo</a:t>
            </a:r>
            <a:r>
              <a:rPr lang="en-US" sz="2200" baseline="30000" dirty="0"/>
              <a:t>4</a:t>
            </a:r>
          </a:p>
          <a:p>
            <a:pPr lvl="1"/>
            <a:endParaRPr lang="en-US" sz="2400" dirty="0"/>
          </a:p>
        </p:txBody>
      </p:sp>
      <p:sp>
        <p:nvSpPr>
          <p:cNvPr id="5" name="Text Box 15">
            <a:extLst>
              <a:ext uri="{FF2B5EF4-FFF2-40B4-BE49-F238E27FC236}">
                <a16:creationId xmlns:a16="http://schemas.microsoft.com/office/drawing/2014/main" id="{32E23ADE-E17F-96BA-D05B-E3A2C52EB4B4}"/>
              </a:ext>
            </a:extLst>
          </p:cNvPr>
          <p:cNvSpPr txBox="1">
            <a:spLocks noChangeArrowheads="1"/>
          </p:cNvSpPr>
          <p:nvPr/>
        </p:nvSpPr>
        <p:spPr bwMode="auto">
          <a:xfrm>
            <a:off x="412751" y="6204249"/>
            <a:ext cx="7650594" cy="461665"/>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1. Lew. Blood Adv. 2021;5:4054. 2. Mato. Clin Lymphoma Myeloma Leuk. 2023;23:57. 3. Siddiqi. Lancet. 2023;402:641-654. 4. Siddiqi. ASH 2023. Abstr 330. </a:t>
            </a:r>
          </a:p>
        </p:txBody>
      </p:sp>
    </p:spTree>
    <p:extLst>
      <p:ext uri="{BB962C8B-B14F-4D97-AF65-F5344CB8AC3E}">
        <p14:creationId xmlns:p14="http://schemas.microsoft.com/office/powerpoint/2010/main" val="24400684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D901E4-689F-46F0-95E8-84D50B50B310}"/>
              </a:ext>
            </a:extLst>
          </p:cNvPr>
          <p:cNvSpPr>
            <a:spLocks noGrp="1"/>
          </p:cNvSpPr>
          <p:nvPr>
            <p:ph type="title"/>
          </p:nvPr>
        </p:nvSpPr>
        <p:spPr/>
        <p:txBody>
          <a:bodyPr/>
          <a:lstStyle/>
          <a:p>
            <a:r>
              <a:rPr lang="en-US" dirty="0"/>
              <a:t>TRANSCEND CLL 004 Update: Study Design</a:t>
            </a:r>
          </a:p>
        </p:txBody>
      </p:sp>
      <p:sp>
        <p:nvSpPr>
          <p:cNvPr id="3" name="Content Placeholder 2">
            <a:extLst>
              <a:ext uri="{FF2B5EF4-FFF2-40B4-BE49-F238E27FC236}">
                <a16:creationId xmlns:a16="http://schemas.microsoft.com/office/drawing/2014/main" id="{DDA865C6-494F-437E-B2A5-99071CB0AAF9}"/>
              </a:ext>
            </a:extLst>
          </p:cNvPr>
          <p:cNvSpPr>
            <a:spLocks noGrp="1"/>
          </p:cNvSpPr>
          <p:nvPr>
            <p:ph idx="1"/>
          </p:nvPr>
        </p:nvSpPr>
        <p:spPr>
          <a:xfrm>
            <a:off x="604675" y="1345351"/>
            <a:ext cx="10877529" cy="523221"/>
          </a:xfrm>
        </p:spPr>
        <p:txBody>
          <a:bodyPr/>
          <a:lstStyle/>
          <a:p>
            <a:r>
              <a:rPr lang="en-US" sz="2200" dirty="0"/>
              <a:t>Multicenter, open-label phase I/II trial</a:t>
            </a:r>
          </a:p>
          <a:p>
            <a:endParaRPr lang="en-US" sz="2400" dirty="0"/>
          </a:p>
          <a:p>
            <a:endParaRPr lang="en-US" sz="2400" dirty="0"/>
          </a:p>
          <a:p>
            <a:endParaRPr lang="en-US" sz="2400" dirty="0"/>
          </a:p>
          <a:p>
            <a:endParaRPr lang="en-US" sz="2400" dirty="0"/>
          </a:p>
          <a:p>
            <a:pPr marL="0" indent="0">
              <a:buNone/>
            </a:pPr>
            <a:endParaRPr lang="en-US" sz="2400" dirty="0"/>
          </a:p>
        </p:txBody>
      </p:sp>
      <p:sp>
        <p:nvSpPr>
          <p:cNvPr id="4" name="Text Box 15">
            <a:extLst>
              <a:ext uri="{FF2B5EF4-FFF2-40B4-BE49-F238E27FC236}">
                <a16:creationId xmlns:a16="http://schemas.microsoft.com/office/drawing/2014/main" id="{12A67B26-D190-475B-9CA1-DA6E8255CBF5}"/>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Siddiqi. ASH 2023. Abstr 330.</a:t>
            </a:r>
            <a:endParaRPr lang="en-US" altLang="en-US" sz="1200" b="0" dirty="0">
              <a:solidFill>
                <a:schemeClr val="bg2"/>
              </a:solidFill>
              <a:latin typeface="Calibri" panose="020F0502020204030204" pitchFamily="34" charset="0"/>
              <a:cs typeface="+mn-cs"/>
            </a:endParaRPr>
          </a:p>
        </p:txBody>
      </p:sp>
      <p:sp>
        <p:nvSpPr>
          <p:cNvPr id="14" name="Rectangle 49">
            <a:extLst>
              <a:ext uri="{FF2B5EF4-FFF2-40B4-BE49-F238E27FC236}">
                <a16:creationId xmlns:a16="http://schemas.microsoft.com/office/drawing/2014/main" id="{A146C523-43BE-42C2-B445-02DB212CA9E1}"/>
              </a:ext>
            </a:extLst>
          </p:cNvPr>
          <p:cNvSpPr>
            <a:spLocks noChangeArrowheads="1"/>
          </p:cNvSpPr>
          <p:nvPr/>
        </p:nvSpPr>
        <p:spPr bwMode="auto">
          <a:xfrm>
            <a:off x="7053903" y="2715293"/>
            <a:ext cx="2725934" cy="1371875"/>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600" dirty="0" err="1">
                <a:solidFill>
                  <a:schemeClr val="tx1"/>
                </a:solidFill>
                <a:latin typeface="Calibri" panose="020F0502020204030204" pitchFamily="34" charset="0"/>
              </a:rPr>
              <a:t>Liso-cel</a:t>
            </a:r>
            <a:br>
              <a:rPr lang="en-US" altLang="en-US" sz="1600" b="0" dirty="0">
                <a:solidFill>
                  <a:schemeClr val="tx1"/>
                </a:solidFill>
                <a:latin typeface="Calibri" panose="020F0502020204030204" pitchFamily="34" charset="0"/>
              </a:rPr>
            </a:br>
            <a:r>
              <a:rPr lang="en-US" altLang="en-US" sz="1600" b="0" dirty="0">
                <a:solidFill>
                  <a:schemeClr val="tx1"/>
                </a:solidFill>
                <a:latin typeface="Calibri" panose="020F0502020204030204" pitchFamily="34" charset="0"/>
              </a:rPr>
              <a:t>2-7 days after lymphodepletion:</a:t>
            </a:r>
            <a:br>
              <a:rPr lang="en-US" altLang="en-US" sz="1600" dirty="0">
                <a:solidFill>
                  <a:schemeClr val="tx1"/>
                </a:solidFill>
                <a:latin typeface="Calibri" panose="020F0502020204030204" pitchFamily="34" charset="0"/>
              </a:rPr>
            </a:br>
            <a:r>
              <a:rPr lang="en-US" altLang="en-US" sz="1600" b="0" dirty="0">
                <a:solidFill>
                  <a:schemeClr val="tx1"/>
                </a:solidFill>
                <a:latin typeface="Calibri" panose="020F0502020204030204" pitchFamily="34" charset="0"/>
              </a:rPr>
              <a:t>DL 1: 50 x 10</a:t>
            </a:r>
            <a:r>
              <a:rPr lang="en-US" altLang="en-US" sz="1600" b="0" baseline="30000" dirty="0">
                <a:solidFill>
                  <a:schemeClr val="tx1"/>
                </a:solidFill>
                <a:latin typeface="Calibri" panose="020F0502020204030204" pitchFamily="34" charset="0"/>
              </a:rPr>
              <a:t>6</a:t>
            </a:r>
            <a:r>
              <a:rPr lang="en-US" altLang="en-US" sz="1600" b="0" dirty="0">
                <a:solidFill>
                  <a:schemeClr val="tx1"/>
                </a:solidFill>
                <a:latin typeface="Calibri" panose="020F0502020204030204" pitchFamily="34" charset="0"/>
              </a:rPr>
              <a:t> CAR T-cells </a:t>
            </a:r>
            <a:r>
              <a:rPr lang="en-US" altLang="en-US" sz="1600" dirty="0">
                <a:solidFill>
                  <a:schemeClr val="tx1"/>
                </a:solidFill>
                <a:latin typeface="Calibri" panose="020F0502020204030204" pitchFamily="34" charset="0"/>
              </a:rPr>
              <a:t>or</a:t>
            </a:r>
            <a:endParaRPr lang="en-US" altLang="en-US" sz="1600" i="1" dirty="0">
              <a:solidFill>
                <a:schemeClr val="tx1"/>
              </a:solidFill>
              <a:latin typeface="Calibri" panose="020F0502020204030204" pitchFamily="34" charset="0"/>
            </a:endParaRPr>
          </a:p>
          <a:p>
            <a:pPr algn="ctr">
              <a:lnSpc>
                <a:spcPct val="100000"/>
              </a:lnSpc>
              <a:spcBef>
                <a:spcPct val="0"/>
              </a:spcBef>
              <a:spcAft>
                <a:spcPct val="0"/>
              </a:spcAft>
              <a:buClrTx/>
              <a:buFontTx/>
              <a:buNone/>
            </a:pPr>
            <a:r>
              <a:rPr lang="en-US" altLang="en-US" sz="1600" b="0" dirty="0">
                <a:solidFill>
                  <a:schemeClr val="tx1"/>
                </a:solidFill>
                <a:latin typeface="Calibri" panose="020F0502020204030204" pitchFamily="34" charset="0"/>
              </a:rPr>
              <a:t>DL 2: 100 x 10</a:t>
            </a:r>
            <a:r>
              <a:rPr lang="en-US" altLang="en-US" sz="1600" b="0" baseline="30000" dirty="0">
                <a:solidFill>
                  <a:schemeClr val="tx1"/>
                </a:solidFill>
                <a:latin typeface="Calibri" panose="020F0502020204030204" pitchFamily="34" charset="0"/>
              </a:rPr>
              <a:t>6</a:t>
            </a:r>
            <a:r>
              <a:rPr lang="en-US" altLang="en-US" sz="1600" b="0" dirty="0">
                <a:solidFill>
                  <a:schemeClr val="tx1"/>
                </a:solidFill>
                <a:latin typeface="Calibri" panose="020F0502020204030204" pitchFamily="34" charset="0"/>
              </a:rPr>
              <a:t> CAR T-cells*</a:t>
            </a:r>
          </a:p>
        </p:txBody>
      </p:sp>
      <p:sp>
        <p:nvSpPr>
          <p:cNvPr id="17" name="Line 52">
            <a:extLst>
              <a:ext uri="{FF2B5EF4-FFF2-40B4-BE49-F238E27FC236}">
                <a16:creationId xmlns:a16="http://schemas.microsoft.com/office/drawing/2014/main" id="{10AB15E3-8EF7-4141-918D-2EC125F1A2DB}"/>
              </a:ext>
            </a:extLst>
          </p:cNvPr>
          <p:cNvSpPr>
            <a:spLocks noChangeShapeType="1"/>
          </p:cNvSpPr>
          <p:nvPr/>
        </p:nvSpPr>
        <p:spPr bwMode="auto">
          <a:xfrm>
            <a:off x="6763278" y="3393054"/>
            <a:ext cx="18288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22" name="Rectangle 46">
            <a:extLst>
              <a:ext uri="{FF2B5EF4-FFF2-40B4-BE49-F238E27FC236}">
                <a16:creationId xmlns:a16="http://schemas.microsoft.com/office/drawing/2014/main" id="{A8A0EC51-60C6-4199-901B-464DB442ADBB}"/>
              </a:ext>
            </a:extLst>
          </p:cNvPr>
          <p:cNvSpPr>
            <a:spLocks noChangeArrowheads="1"/>
          </p:cNvSpPr>
          <p:nvPr/>
        </p:nvSpPr>
        <p:spPr bwMode="auto">
          <a:xfrm>
            <a:off x="9906737" y="2731334"/>
            <a:ext cx="1877698"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600" b="0" i="1" dirty="0">
                <a:solidFill>
                  <a:schemeClr val="bg1"/>
                </a:solidFill>
                <a:latin typeface="Calibri" panose="020F0502020204030204" pitchFamily="34" charset="0"/>
              </a:rPr>
              <a:t>Follow-up on study </a:t>
            </a:r>
            <a:br>
              <a:rPr lang="en-US" altLang="en-US" sz="1600" b="0" i="1" dirty="0">
                <a:solidFill>
                  <a:schemeClr val="bg1"/>
                </a:solidFill>
                <a:latin typeface="Calibri" panose="020F0502020204030204" pitchFamily="34" charset="0"/>
              </a:rPr>
            </a:br>
            <a:r>
              <a:rPr lang="en-US" altLang="en-US" sz="1600" b="0" i="1" dirty="0">
                <a:solidFill>
                  <a:schemeClr val="bg1"/>
                </a:solidFill>
                <a:latin typeface="Calibri" panose="020F0502020204030204" pitchFamily="34" charset="0"/>
              </a:rPr>
              <a:t>(24 or 48 mo) and </a:t>
            </a:r>
            <a:br>
              <a:rPr lang="en-US" altLang="en-US" sz="1600" b="0" i="1" dirty="0">
                <a:solidFill>
                  <a:schemeClr val="bg1"/>
                </a:solidFill>
                <a:latin typeface="Calibri" panose="020F0502020204030204" pitchFamily="34" charset="0"/>
              </a:rPr>
            </a:br>
            <a:r>
              <a:rPr lang="en-US" altLang="en-US" sz="1600" b="0" i="1" dirty="0">
                <a:solidFill>
                  <a:schemeClr val="bg1"/>
                </a:solidFill>
                <a:latin typeface="Calibri" panose="020F0502020204030204" pitchFamily="34" charset="0"/>
              </a:rPr>
              <a:t>long term </a:t>
            </a:r>
          </a:p>
          <a:p>
            <a:pPr algn="ctr">
              <a:lnSpc>
                <a:spcPct val="100000"/>
              </a:lnSpc>
              <a:spcBef>
                <a:spcPct val="0"/>
              </a:spcBef>
              <a:spcAft>
                <a:spcPct val="0"/>
              </a:spcAft>
              <a:buClrTx/>
              <a:buFontTx/>
              <a:buNone/>
            </a:pPr>
            <a:r>
              <a:rPr lang="en-US" altLang="en-US" sz="1600" b="0" i="1" dirty="0">
                <a:solidFill>
                  <a:schemeClr val="bg1"/>
                </a:solidFill>
                <a:latin typeface="Calibri" panose="020F0502020204030204" pitchFamily="34" charset="0"/>
              </a:rPr>
              <a:t>(≤15 yr after final liso-cel dose)</a:t>
            </a:r>
          </a:p>
        </p:txBody>
      </p:sp>
      <p:sp>
        <p:nvSpPr>
          <p:cNvPr id="23" name="Line 52">
            <a:extLst>
              <a:ext uri="{FF2B5EF4-FFF2-40B4-BE49-F238E27FC236}">
                <a16:creationId xmlns:a16="http://schemas.microsoft.com/office/drawing/2014/main" id="{86EC9F29-31D4-4BB6-BAD4-7701EE9FF7C0}"/>
              </a:ext>
            </a:extLst>
          </p:cNvPr>
          <p:cNvSpPr>
            <a:spLocks noChangeShapeType="1"/>
          </p:cNvSpPr>
          <p:nvPr/>
        </p:nvSpPr>
        <p:spPr bwMode="auto">
          <a:xfrm>
            <a:off x="9839669" y="3393054"/>
            <a:ext cx="18288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24" name="Rectangle 49">
            <a:extLst>
              <a:ext uri="{FF2B5EF4-FFF2-40B4-BE49-F238E27FC236}">
                <a16:creationId xmlns:a16="http://schemas.microsoft.com/office/drawing/2014/main" id="{F5755683-775F-45AA-90B9-3C35CAE2F040}"/>
              </a:ext>
            </a:extLst>
          </p:cNvPr>
          <p:cNvSpPr>
            <a:spLocks noChangeArrowheads="1"/>
          </p:cNvSpPr>
          <p:nvPr/>
        </p:nvSpPr>
        <p:spPr bwMode="auto">
          <a:xfrm>
            <a:off x="5232866" y="2727790"/>
            <a:ext cx="1455654" cy="1359378"/>
          </a:xfrm>
          <a:prstGeom prst="rect">
            <a:avLst/>
          </a:prstGeom>
          <a:solidFill>
            <a:schemeClr val="tx2"/>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600" dirty="0">
                <a:solidFill>
                  <a:schemeClr val="bg1"/>
                </a:solidFill>
                <a:latin typeface="Calibri" panose="020F0502020204030204" pitchFamily="34" charset="0"/>
              </a:rPr>
              <a:t>FLU </a:t>
            </a:r>
            <a:r>
              <a:rPr lang="en-US" altLang="en-US" sz="1600" b="0" dirty="0">
                <a:solidFill>
                  <a:schemeClr val="bg1"/>
                </a:solidFill>
                <a:latin typeface="Calibri" panose="020F0502020204030204" pitchFamily="34" charset="0"/>
              </a:rPr>
              <a:t>30 mg/m</a:t>
            </a:r>
            <a:r>
              <a:rPr lang="en-US" altLang="en-US" sz="1600" b="0" baseline="30000" dirty="0">
                <a:solidFill>
                  <a:schemeClr val="bg1"/>
                </a:solidFill>
                <a:latin typeface="Calibri" panose="020F0502020204030204" pitchFamily="34" charset="0"/>
              </a:rPr>
              <a:t>2</a:t>
            </a:r>
            <a:r>
              <a:rPr lang="en-US" altLang="en-US" sz="1600" b="0" dirty="0">
                <a:solidFill>
                  <a:schemeClr val="bg1"/>
                </a:solidFill>
                <a:latin typeface="Calibri" panose="020F0502020204030204" pitchFamily="34" charset="0"/>
              </a:rPr>
              <a:t> +</a:t>
            </a:r>
            <a:br>
              <a:rPr lang="en-US" altLang="en-US" sz="1600" b="0" dirty="0">
                <a:solidFill>
                  <a:schemeClr val="bg1"/>
                </a:solidFill>
                <a:latin typeface="Calibri" panose="020F0502020204030204" pitchFamily="34" charset="0"/>
              </a:rPr>
            </a:br>
            <a:r>
              <a:rPr lang="en-US" altLang="en-US" sz="1600" dirty="0">
                <a:solidFill>
                  <a:schemeClr val="bg1"/>
                </a:solidFill>
                <a:latin typeface="Calibri" panose="020F0502020204030204" pitchFamily="34" charset="0"/>
              </a:rPr>
              <a:t>CY </a:t>
            </a:r>
            <a:r>
              <a:rPr lang="en-US" altLang="en-US" sz="1600" b="0" dirty="0">
                <a:solidFill>
                  <a:schemeClr val="bg1"/>
                </a:solidFill>
                <a:latin typeface="Calibri" panose="020F0502020204030204" pitchFamily="34" charset="0"/>
              </a:rPr>
              <a:t>300 mg/m</a:t>
            </a:r>
            <a:r>
              <a:rPr lang="en-US" altLang="en-US" sz="1600" b="0" baseline="30000" dirty="0">
                <a:solidFill>
                  <a:schemeClr val="bg1"/>
                </a:solidFill>
                <a:latin typeface="Calibri" panose="020F0502020204030204" pitchFamily="34" charset="0"/>
              </a:rPr>
              <a:t>2</a:t>
            </a:r>
            <a:r>
              <a:rPr lang="en-US" altLang="en-US" sz="1600" b="0" dirty="0">
                <a:solidFill>
                  <a:schemeClr val="bg1"/>
                </a:solidFill>
                <a:latin typeface="Calibri" panose="020F0502020204030204" pitchFamily="34" charset="0"/>
              </a:rPr>
              <a:t> </a:t>
            </a:r>
          </a:p>
          <a:p>
            <a:pPr algn="ctr">
              <a:lnSpc>
                <a:spcPct val="100000"/>
              </a:lnSpc>
              <a:spcBef>
                <a:spcPct val="0"/>
              </a:spcBef>
              <a:spcAft>
                <a:spcPct val="0"/>
              </a:spcAft>
              <a:buClrTx/>
              <a:buFontTx/>
              <a:buNone/>
            </a:pPr>
            <a:r>
              <a:rPr lang="en-US" altLang="en-US" sz="1600" b="0" dirty="0">
                <a:solidFill>
                  <a:schemeClr val="bg1"/>
                </a:solidFill>
                <a:latin typeface="Calibri" panose="020F0502020204030204" pitchFamily="34" charset="0"/>
              </a:rPr>
              <a:t>x 3 days</a:t>
            </a:r>
            <a:endParaRPr lang="en-US" altLang="en-US" sz="1600" dirty="0">
              <a:solidFill>
                <a:schemeClr val="bg1"/>
              </a:solidFill>
              <a:latin typeface="Calibri" panose="020F0502020204030204" pitchFamily="34" charset="0"/>
            </a:endParaRPr>
          </a:p>
        </p:txBody>
      </p:sp>
      <p:sp>
        <p:nvSpPr>
          <p:cNvPr id="25" name="Rectangle 46">
            <a:extLst>
              <a:ext uri="{FF2B5EF4-FFF2-40B4-BE49-F238E27FC236}">
                <a16:creationId xmlns:a16="http://schemas.microsoft.com/office/drawing/2014/main" id="{D1DB0593-77B9-4ADD-8314-274BE4DAAAD0}"/>
              </a:ext>
            </a:extLst>
          </p:cNvPr>
          <p:cNvSpPr>
            <a:spLocks noChangeArrowheads="1"/>
          </p:cNvSpPr>
          <p:nvPr/>
        </p:nvSpPr>
        <p:spPr bwMode="auto">
          <a:xfrm>
            <a:off x="5025992" y="2399644"/>
            <a:ext cx="182674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600" dirty="0">
                <a:solidFill>
                  <a:schemeClr val="bg1"/>
                </a:solidFill>
                <a:latin typeface="Calibri" panose="020F0502020204030204" pitchFamily="34" charset="0"/>
              </a:rPr>
              <a:t>Lymphodepletion</a:t>
            </a:r>
          </a:p>
        </p:txBody>
      </p:sp>
      <p:sp>
        <p:nvSpPr>
          <p:cNvPr id="26" name="Rectangle 49">
            <a:extLst>
              <a:ext uri="{FF2B5EF4-FFF2-40B4-BE49-F238E27FC236}">
                <a16:creationId xmlns:a16="http://schemas.microsoft.com/office/drawing/2014/main" id="{F82EE5E6-CA9D-41CD-9E37-87793A3A3E13}"/>
              </a:ext>
            </a:extLst>
          </p:cNvPr>
          <p:cNvSpPr>
            <a:spLocks noChangeArrowheads="1"/>
          </p:cNvSpPr>
          <p:nvPr/>
        </p:nvSpPr>
        <p:spPr bwMode="auto">
          <a:xfrm>
            <a:off x="3275343" y="2715293"/>
            <a:ext cx="1471983" cy="1371875"/>
          </a:xfrm>
          <a:prstGeom prst="rect">
            <a:avLst/>
          </a:prstGeom>
          <a:solidFill>
            <a:schemeClr val="tx2"/>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600" b="0" dirty="0">
                <a:solidFill>
                  <a:schemeClr val="bg1"/>
                </a:solidFill>
                <a:latin typeface="Calibri" panose="020F0502020204030204" pitchFamily="34" charset="0"/>
              </a:rPr>
              <a:t>Liso-cel manufacturing; bridging therapy permitted</a:t>
            </a:r>
            <a:endParaRPr lang="en-US" altLang="en-US" sz="1600" b="0" baseline="30000" dirty="0">
              <a:solidFill>
                <a:schemeClr val="bg1"/>
              </a:solidFill>
              <a:latin typeface="Calibri" panose="020F0502020204030204" pitchFamily="34" charset="0"/>
            </a:endParaRPr>
          </a:p>
        </p:txBody>
      </p:sp>
      <p:sp>
        <p:nvSpPr>
          <p:cNvPr id="27" name="Line 52">
            <a:extLst>
              <a:ext uri="{FF2B5EF4-FFF2-40B4-BE49-F238E27FC236}">
                <a16:creationId xmlns:a16="http://schemas.microsoft.com/office/drawing/2014/main" id="{08C2F08B-94B7-44E4-B5AF-BFDE44B0D182}"/>
              </a:ext>
            </a:extLst>
          </p:cNvPr>
          <p:cNvSpPr>
            <a:spLocks noChangeShapeType="1"/>
          </p:cNvSpPr>
          <p:nvPr/>
        </p:nvSpPr>
        <p:spPr bwMode="auto">
          <a:xfrm>
            <a:off x="4909047" y="3393054"/>
            <a:ext cx="18288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28" name="Line 52">
            <a:extLst>
              <a:ext uri="{FF2B5EF4-FFF2-40B4-BE49-F238E27FC236}">
                <a16:creationId xmlns:a16="http://schemas.microsoft.com/office/drawing/2014/main" id="{4B1D5FE7-FC1D-4567-A6CD-EB333D4C94EA}"/>
              </a:ext>
            </a:extLst>
          </p:cNvPr>
          <p:cNvSpPr>
            <a:spLocks noChangeShapeType="1"/>
          </p:cNvSpPr>
          <p:nvPr/>
        </p:nvSpPr>
        <p:spPr bwMode="auto">
          <a:xfrm>
            <a:off x="3002535" y="3393054"/>
            <a:ext cx="18288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29" name="Rectangle 46">
            <a:extLst>
              <a:ext uri="{FF2B5EF4-FFF2-40B4-BE49-F238E27FC236}">
                <a16:creationId xmlns:a16="http://schemas.microsoft.com/office/drawing/2014/main" id="{6B9B18AC-11FC-442A-AAAE-EC472366E933}"/>
              </a:ext>
            </a:extLst>
          </p:cNvPr>
          <p:cNvSpPr>
            <a:spLocks noChangeArrowheads="1"/>
          </p:cNvSpPr>
          <p:nvPr/>
        </p:nvSpPr>
        <p:spPr bwMode="auto">
          <a:xfrm>
            <a:off x="4045553" y="1800938"/>
            <a:ext cx="182674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400" b="0" i="1" dirty="0">
                <a:solidFill>
                  <a:schemeClr val="bg1"/>
                </a:solidFill>
                <a:latin typeface="Calibri" panose="020F0502020204030204" pitchFamily="34" charset="0"/>
              </a:rPr>
              <a:t>Eligibility</a:t>
            </a:r>
          </a:p>
          <a:p>
            <a:pPr algn="ctr">
              <a:lnSpc>
                <a:spcPct val="100000"/>
              </a:lnSpc>
              <a:spcBef>
                <a:spcPct val="0"/>
              </a:spcBef>
              <a:spcAft>
                <a:spcPct val="0"/>
              </a:spcAft>
              <a:buClrTx/>
              <a:buFontTx/>
              <a:buNone/>
            </a:pPr>
            <a:r>
              <a:rPr lang="en-US" altLang="en-US" sz="1400" b="0" i="1" dirty="0">
                <a:solidFill>
                  <a:schemeClr val="bg1"/>
                </a:solidFill>
                <a:latin typeface="Calibri" panose="020F0502020204030204" pitchFamily="34" charset="0"/>
              </a:rPr>
              <a:t> reconfirmed</a:t>
            </a:r>
          </a:p>
        </p:txBody>
      </p:sp>
      <p:sp>
        <p:nvSpPr>
          <p:cNvPr id="30" name="Rectangle 46">
            <a:extLst>
              <a:ext uri="{FF2B5EF4-FFF2-40B4-BE49-F238E27FC236}">
                <a16:creationId xmlns:a16="http://schemas.microsoft.com/office/drawing/2014/main" id="{76A3A432-6E7A-4145-BC23-19A4A606A95D}"/>
              </a:ext>
            </a:extLst>
          </p:cNvPr>
          <p:cNvSpPr>
            <a:spLocks noChangeArrowheads="1"/>
          </p:cNvSpPr>
          <p:nvPr/>
        </p:nvSpPr>
        <p:spPr bwMode="auto">
          <a:xfrm>
            <a:off x="2139041" y="1800938"/>
            <a:ext cx="182674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400" b="0" i="1" dirty="0">
                <a:solidFill>
                  <a:schemeClr val="bg1"/>
                </a:solidFill>
                <a:latin typeface="Calibri" panose="020F0502020204030204" pitchFamily="34" charset="0"/>
              </a:rPr>
              <a:t>Enrollment and leukapheresis</a:t>
            </a:r>
          </a:p>
        </p:txBody>
      </p:sp>
      <p:sp>
        <p:nvSpPr>
          <p:cNvPr id="31" name="Line 52">
            <a:extLst>
              <a:ext uri="{FF2B5EF4-FFF2-40B4-BE49-F238E27FC236}">
                <a16:creationId xmlns:a16="http://schemas.microsoft.com/office/drawing/2014/main" id="{501C482F-F73B-44DC-894F-9F23CEAC812A}"/>
              </a:ext>
            </a:extLst>
          </p:cNvPr>
          <p:cNvSpPr>
            <a:spLocks noChangeShapeType="1"/>
          </p:cNvSpPr>
          <p:nvPr/>
        </p:nvSpPr>
        <p:spPr bwMode="auto">
          <a:xfrm rot="5400000">
            <a:off x="2766239" y="2644552"/>
            <a:ext cx="572341"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32" name="Line 52">
            <a:extLst>
              <a:ext uri="{FF2B5EF4-FFF2-40B4-BE49-F238E27FC236}">
                <a16:creationId xmlns:a16="http://schemas.microsoft.com/office/drawing/2014/main" id="{8C8C298B-E062-4933-AE8D-313A02B4A454}"/>
              </a:ext>
            </a:extLst>
          </p:cNvPr>
          <p:cNvSpPr>
            <a:spLocks noChangeShapeType="1"/>
          </p:cNvSpPr>
          <p:nvPr/>
        </p:nvSpPr>
        <p:spPr bwMode="auto">
          <a:xfrm rot="5400000">
            <a:off x="4672753" y="2608118"/>
            <a:ext cx="572341"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5" name="Text Box 45">
            <a:extLst>
              <a:ext uri="{FF2B5EF4-FFF2-40B4-BE49-F238E27FC236}">
                <a16:creationId xmlns:a16="http://schemas.microsoft.com/office/drawing/2014/main" id="{5326B6B3-286A-D732-A6EB-D57A973DF6E0}"/>
              </a:ext>
            </a:extLst>
          </p:cNvPr>
          <p:cNvSpPr txBox="1">
            <a:spLocks noChangeArrowheads="1"/>
          </p:cNvSpPr>
          <p:nvPr/>
        </p:nvSpPr>
        <p:spPr bwMode="auto">
          <a:xfrm>
            <a:off x="149786" y="2369144"/>
            <a:ext cx="3057551"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GB" altLang="en-US" sz="1600" b="0" dirty="0">
                <a:solidFill>
                  <a:schemeClr val="bg1"/>
                </a:solidFill>
                <a:latin typeface="Calibri" panose="020F0502020204030204" pitchFamily="34" charset="0"/>
              </a:rPr>
              <a:t>Adults with R/R CLL/SLL; </a:t>
            </a:r>
          </a:p>
          <a:p>
            <a:pPr algn="ctr">
              <a:lnSpc>
                <a:spcPct val="100000"/>
              </a:lnSpc>
              <a:spcBef>
                <a:spcPct val="0"/>
              </a:spcBef>
              <a:spcAft>
                <a:spcPct val="0"/>
              </a:spcAft>
              <a:buClrTx/>
              <a:buFontTx/>
              <a:buNone/>
            </a:pPr>
            <a:r>
              <a:rPr lang="en-GB" altLang="en-US" sz="1600" b="0" dirty="0">
                <a:solidFill>
                  <a:schemeClr val="bg1"/>
                </a:solidFill>
                <a:latin typeface="Calibri" panose="020F0502020204030204" pitchFamily="34" charset="0"/>
              </a:rPr>
              <a:t>ineligible for or failed BTKi;</a:t>
            </a:r>
            <a:br>
              <a:rPr lang="en-GB" altLang="en-US" sz="1600" b="0" dirty="0">
                <a:solidFill>
                  <a:schemeClr val="bg1"/>
                </a:solidFill>
                <a:latin typeface="Calibri" panose="020F0502020204030204" pitchFamily="34" charset="0"/>
              </a:rPr>
            </a:br>
            <a:r>
              <a:rPr lang="en-GB" altLang="en-US" sz="1600" b="0" dirty="0">
                <a:solidFill>
                  <a:schemeClr val="bg1"/>
                </a:solidFill>
                <a:latin typeface="Calibri" panose="020F0502020204030204" pitchFamily="34" charset="0"/>
              </a:rPr>
              <a:t>if high-risk disease, failed </a:t>
            </a:r>
            <a:br>
              <a:rPr lang="en-GB" altLang="en-US" sz="1600" b="0" dirty="0">
                <a:solidFill>
                  <a:schemeClr val="bg1"/>
                </a:solidFill>
                <a:latin typeface="Calibri" panose="020F0502020204030204" pitchFamily="34" charset="0"/>
              </a:rPr>
            </a:br>
            <a:r>
              <a:rPr lang="en-GB" altLang="en-US" sz="1600" b="0" dirty="0">
                <a:solidFill>
                  <a:schemeClr val="bg1"/>
                </a:solidFill>
                <a:latin typeface="Calibri" panose="020F0502020204030204" pitchFamily="34" charset="0"/>
              </a:rPr>
              <a:t>≥2 previous therapies; </a:t>
            </a:r>
            <a:br>
              <a:rPr lang="en-GB" altLang="en-US" sz="1600" b="0" dirty="0">
                <a:solidFill>
                  <a:schemeClr val="bg1"/>
                </a:solidFill>
                <a:latin typeface="Calibri" panose="020F0502020204030204" pitchFamily="34" charset="0"/>
              </a:rPr>
            </a:br>
            <a:r>
              <a:rPr lang="en-GB" altLang="en-US" sz="1600" b="0" dirty="0">
                <a:solidFill>
                  <a:schemeClr val="bg1"/>
                </a:solidFill>
                <a:latin typeface="Calibri" panose="020F0502020204030204" pitchFamily="34" charset="0"/>
              </a:rPr>
              <a:t>if standard-risk disease,  </a:t>
            </a:r>
          </a:p>
          <a:p>
            <a:pPr algn="ctr">
              <a:lnSpc>
                <a:spcPct val="100000"/>
              </a:lnSpc>
              <a:spcBef>
                <a:spcPct val="0"/>
              </a:spcBef>
              <a:spcAft>
                <a:spcPct val="0"/>
              </a:spcAft>
              <a:buClrTx/>
              <a:buFontTx/>
              <a:buNone/>
            </a:pPr>
            <a:r>
              <a:rPr lang="en-GB" altLang="en-US" sz="1600" b="0" dirty="0">
                <a:solidFill>
                  <a:schemeClr val="bg1"/>
                </a:solidFill>
                <a:latin typeface="Calibri" panose="020F0502020204030204" pitchFamily="34" charset="0"/>
              </a:rPr>
              <a:t>failed ≥3 previous therapies; </a:t>
            </a:r>
            <a:br>
              <a:rPr lang="en-GB" altLang="en-US" sz="1600" b="0" dirty="0">
                <a:solidFill>
                  <a:schemeClr val="bg1"/>
                </a:solidFill>
                <a:latin typeface="Calibri" panose="020F0502020204030204" pitchFamily="34" charset="0"/>
              </a:rPr>
            </a:br>
            <a:r>
              <a:rPr lang="en-GB" altLang="en-US" sz="1600" b="0" dirty="0">
                <a:solidFill>
                  <a:schemeClr val="bg1"/>
                </a:solidFill>
                <a:latin typeface="Calibri" panose="020F0502020204030204" pitchFamily="34" charset="0"/>
              </a:rPr>
              <a:t>ECOG PS ≤1</a:t>
            </a:r>
          </a:p>
          <a:p>
            <a:pPr algn="ctr">
              <a:lnSpc>
                <a:spcPct val="100000"/>
              </a:lnSpc>
              <a:spcBef>
                <a:spcPct val="0"/>
              </a:spcBef>
              <a:spcAft>
                <a:spcPct val="0"/>
              </a:spcAft>
              <a:buClrTx/>
              <a:buFontTx/>
              <a:buNone/>
            </a:pPr>
            <a:r>
              <a:rPr lang="en-GB" altLang="en-US" sz="1600" b="0" dirty="0">
                <a:solidFill>
                  <a:schemeClr val="bg1"/>
                </a:solidFill>
                <a:latin typeface="Calibri" panose="020F0502020204030204" pitchFamily="34" charset="0"/>
              </a:rPr>
              <a:t>(N = 118) </a:t>
            </a:r>
            <a:endParaRPr lang="en-US" altLang="en-US" sz="1600" b="0" dirty="0">
              <a:solidFill>
                <a:schemeClr val="bg1"/>
              </a:solidFill>
              <a:latin typeface="Calibri" panose="020F0502020204030204" pitchFamily="34" charset="0"/>
            </a:endParaRPr>
          </a:p>
        </p:txBody>
      </p:sp>
      <p:sp>
        <p:nvSpPr>
          <p:cNvPr id="6" name="Content Placeholder 2">
            <a:extLst>
              <a:ext uri="{FF2B5EF4-FFF2-40B4-BE49-F238E27FC236}">
                <a16:creationId xmlns:a16="http://schemas.microsoft.com/office/drawing/2014/main" id="{E2F644BC-07DD-4D69-4DE0-AB720EA87882}"/>
              </a:ext>
            </a:extLst>
          </p:cNvPr>
          <p:cNvSpPr txBox="1">
            <a:spLocks/>
          </p:cNvSpPr>
          <p:nvPr/>
        </p:nvSpPr>
        <p:spPr bwMode="auto">
          <a:xfrm>
            <a:off x="604675" y="4482023"/>
            <a:ext cx="10877529" cy="105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a:spcAft>
                <a:spcPts val="0"/>
              </a:spcAft>
            </a:pPr>
            <a:r>
              <a:rPr lang="en-US" sz="2200" b="0" kern="0" dirty="0"/>
              <a:t>Endpoints in the primary efficacy analysis set (subset of patients with BTKi progression and </a:t>
            </a:r>
            <a:r>
              <a:rPr lang="en-US" sz="2200" b="0" kern="0" dirty="0" err="1"/>
              <a:t>venetoclax</a:t>
            </a:r>
            <a:r>
              <a:rPr lang="en-US" sz="2200" b="0" kern="0" dirty="0"/>
              <a:t> failure) at RP2D: </a:t>
            </a:r>
          </a:p>
          <a:p>
            <a:pPr lvl="1">
              <a:spcAft>
                <a:spcPts val="0"/>
              </a:spcAft>
            </a:pPr>
            <a:r>
              <a:rPr lang="en-US" sz="2000" b="1" kern="0" dirty="0"/>
              <a:t>Primary</a:t>
            </a:r>
            <a:r>
              <a:rPr lang="en-US" sz="2000" b="0" kern="0" dirty="0"/>
              <a:t>: CR/</a:t>
            </a:r>
            <a:r>
              <a:rPr lang="en-US" sz="2000" b="0" kern="0" dirty="0" err="1"/>
              <a:t>CRi</a:t>
            </a:r>
            <a:r>
              <a:rPr lang="en-US" sz="2000" b="0" kern="0" dirty="0"/>
              <a:t> per </a:t>
            </a:r>
            <a:r>
              <a:rPr lang="en-US" sz="2000" b="0" kern="0" dirty="0" err="1"/>
              <a:t>iwCLL</a:t>
            </a:r>
            <a:r>
              <a:rPr lang="en-US" sz="2000" b="0" kern="0" dirty="0"/>
              <a:t> 2018 (IRC) </a:t>
            </a:r>
          </a:p>
          <a:p>
            <a:pPr lvl="1">
              <a:spcAft>
                <a:spcPts val="0"/>
              </a:spcAft>
            </a:pPr>
            <a:r>
              <a:rPr lang="en-US" sz="2000" b="1" kern="0" dirty="0"/>
              <a:t>Key secondary</a:t>
            </a:r>
            <a:r>
              <a:rPr lang="en-US" sz="2000" b="0" kern="0" dirty="0"/>
              <a:t>: ORR (IRC), </a:t>
            </a:r>
            <a:r>
              <a:rPr lang="en-US" sz="2000" b="0" kern="0" dirty="0" err="1"/>
              <a:t>uMRD</a:t>
            </a:r>
            <a:r>
              <a:rPr lang="en-US" sz="2000" b="0" kern="0" dirty="0"/>
              <a:t> rate in blood</a:t>
            </a:r>
          </a:p>
          <a:p>
            <a:pPr lvl="1"/>
            <a:r>
              <a:rPr lang="en-US" sz="2000" kern="0" dirty="0"/>
              <a:t>Post-hoc analyses: </a:t>
            </a:r>
            <a:r>
              <a:rPr lang="en-US" sz="2000" b="0" kern="0" dirty="0"/>
              <a:t>TTNT</a:t>
            </a:r>
          </a:p>
        </p:txBody>
      </p:sp>
      <p:sp>
        <p:nvSpPr>
          <p:cNvPr id="8" name="TextBox 7">
            <a:extLst>
              <a:ext uri="{FF2B5EF4-FFF2-40B4-BE49-F238E27FC236}">
                <a16:creationId xmlns:a16="http://schemas.microsoft.com/office/drawing/2014/main" id="{81E613DB-286E-F985-8339-E9B7C9074D81}"/>
              </a:ext>
            </a:extLst>
          </p:cNvPr>
          <p:cNvSpPr txBox="1"/>
          <p:nvPr/>
        </p:nvSpPr>
        <p:spPr bwMode="auto">
          <a:xfrm>
            <a:off x="6732105" y="4100460"/>
            <a:ext cx="412375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*Dose level 2 chosen as RP2D and for dose expansion.</a:t>
            </a:r>
          </a:p>
        </p:txBody>
      </p:sp>
      <p:sp>
        <p:nvSpPr>
          <p:cNvPr id="9" name="Rectangle 46">
            <a:extLst>
              <a:ext uri="{FF2B5EF4-FFF2-40B4-BE49-F238E27FC236}">
                <a16:creationId xmlns:a16="http://schemas.microsoft.com/office/drawing/2014/main" id="{BA9DD891-4FC9-6BD3-D126-766B8FD885E8}"/>
              </a:ext>
            </a:extLst>
          </p:cNvPr>
          <p:cNvSpPr>
            <a:spLocks noChangeArrowheads="1"/>
          </p:cNvSpPr>
          <p:nvPr/>
        </p:nvSpPr>
        <p:spPr bwMode="auto">
          <a:xfrm>
            <a:off x="8993366" y="1776543"/>
            <a:ext cx="187769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400" b="0" i="1" dirty="0">
                <a:solidFill>
                  <a:schemeClr val="bg1"/>
                </a:solidFill>
                <a:latin typeface="Calibri" panose="020F0502020204030204" pitchFamily="34" charset="0"/>
              </a:rPr>
              <a:t>1st disease assessment on Day 30</a:t>
            </a:r>
          </a:p>
        </p:txBody>
      </p:sp>
      <p:sp>
        <p:nvSpPr>
          <p:cNvPr id="10" name="Line 52">
            <a:extLst>
              <a:ext uri="{FF2B5EF4-FFF2-40B4-BE49-F238E27FC236}">
                <a16:creationId xmlns:a16="http://schemas.microsoft.com/office/drawing/2014/main" id="{B37AEED7-2FD1-26B9-7714-C46B85453E7A}"/>
              </a:ext>
            </a:extLst>
          </p:cNvPr>
          <p:cNvSpPr>
            <a:spLocks noChangeShapeType="1"/>
          </p:cNvSpPr>
          <p:nvPr/>
        </p:nvSpPr>
        <p:spPr bwMode="auto">
          <a:xfrm rot="5400000">
            <a:off x="9620567" y="2583723"/>
            <a:ext cx="572341"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Tree>
    <p:extLst>
      <p:ext uri="{BB962C8B-B14F-4D97-AF65-F5344CB8AC3E}">
        <p14:creationId xmlns:p14="http://schemas.microsoft.com/office/powerpoint/2010/main" val="26457550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TRANSCEND CLL 004 Update: Baseline Characteristics</a:t>
            </a:r>
            <a:endParaRPr lang="en-US" altLang="en-US" dirty="0"/>
          </a:p>
        </p:txBody>
      </p:sp>
      <p:graphicFrame>
        <p:nvGraphicFramePr>
          <p:cNvPr id="3" name="Group 3">
            <a:extLst>
              <a:ext uri="{FF2B5EF4-FFF2-40B4-BE49-F238E27FC236}">
                <a16:creationId xmlns:a16="http://schemas.microsoft.com/office/drawing/2014/main" id="{C21B3924-318D-B2CD-DAFA-3560E7AF7781}"/>
              </a:ext>
            </a:extLst>
          </p:cNvPr>
          <p:cNvGraphicFramePr>
            <a:graphicFrameLocks/>
          </p:cNvGraphicFramePr>
          <p:nvPr>
            <p:extLst>
              <p:ext uri="{D42A27DB-BD31-4B8C-83A1-F6EECF244321}">
                <p14:modId xmlns:p14="http://schemas.microsoft.com/office/powerpoint/2010/main" val="4162429602"/>
              </p:ext>
            </p:extLst>
          </p:nvPr>
        </p:nvGraphicFramePr>
        <p:xfrm>
          <a:off x="709797" y="1135051"/>
          <a:ext cx="10796403" cy="4876944"/>
        </p:xfrm>
        <a:graphic>
          <a:graphicData uri="http://schemas.openxmlformats.org/drawingml/2006/table">
            <a:tbl>
              <a:tblPr/>
              <a:tblGrid>
                <a:gridCol w="4189650">
                  <a:extLst>
                    <a:ext uri="{9D8B030D-6E8A-4147-A177-3AD203B41FA5}">
                      <a16:colId xmlns:a16="http://schemas.microsoft.com/office/drawing/2014/main" val="20000"/>
                    </a:ext>
                  </a:extLst>
                </a:gridCol>
                <a:gridCol w="2789915">
                  <a:extLst>
                    <a:ext uri="{9D8B030D-6E8A-4147-A177-3AD203B41FA5}">
                      <a16:colId xmlns:a16="http://schemas.microsoft.com/office/drawing/2014/main" val="20001"/>
                    </a:ext>
                  </a:extLst>
                </a:gridCol>
                <a:gridCol w="3816838">
                  <a:extLst>
                    <a:ext uri="{9D8B030D-6E8A-4147-A177-3AD203B41FA5}">
                      <a16:colId xmlns:a16="http://schemas.microsoft.com/office/drawing/2014/main" val="20002"/>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tx1"/>
                          </a:solidFill>
                          <a:effectLst/>
                          <a:latin typeface="Calibri" panose="020F0502020204030204" pitchFamily="34" charset="0"/>
                        </a:rPr>
                        <a:t>Characteristic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Full Study Population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118)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BTKi Progression/Venetoclax Failure Subset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71)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age, yr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65.0 (49-82)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66.0 (49-78)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prior lines of therapy, n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(2-14)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(2-14)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3"/>
                  </a:ext>
                </a:extLst>
              </a:tr>
              <a:tr h="14188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Bulky lymph nodes,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Yes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Unknown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53 (45)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 (8)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33 (46)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 (11)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High-risk cytogenetics,*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98 (83)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61 (86)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696941445"/>
                  </a:ext>
                </a:extLst>
              </a:tr>
              <a:tr h="18327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Prior BTKi,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BTKi refractory</a:t>
                      </a:r>
                      <a:r>
                        <a:rPr lang="en-US" altLang="en-US" sz="1400" b="0" baseline="30000" dirty="0">
                          <a:solidFill>
                            <a:schemeClr val="bg1"/>
                          </a:solidFill>
                          <a:latin typeface="Calibri" panose="020F0502020204030204" pitchFamily="34" charset="0"/>
                        </a:rPr>
                        <a:t>†</a:t>
                      </a: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BTKi relapsed</a:t>
                      </a:r>
                      <a:r>
                        <a:rPr kumimoji="0" lang="en-US" sz="1400" b="0" i="0" u="none" strike="noStrike" cap="none" normalizeH="0" baseline="30000" dirty="0">
                          <a:ln>
                            <a:noFill/>
                          </a:ln>
                          <a:solidFill>
                            <a:schemeClr val="bg2">
                              <a:lumMod val="10000"/>
                            </a:schemeClr>
                          </a:solidFill>
                          <a:effectLst/>
                          <a:latin typeface="Calibri" panose="020F0502020204030204" pitchFamily="34" charset="0"/>
                        </a:rPr>
                        <a:t>‡</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BTKi intolerant only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118 (100)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104 (88)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 (10)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71 (100)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71 (100)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5924969"/>
                  </a:ext>
                </a:extLst>
              </a:tr>
              <a:tr h="18327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Prior </a:t>
                      </a:r>
                      <a:r>
                        <a:rPr kumimoji="0" lang="en-US" sz="1400" b="0" i="0" u="none" strike="noStrike" cap="none" normalizeH="0" baseline="0" dirty="0" err="1">
                          <a:ln>
                            <a:noFill/>
                          </a:ln>
                          <a:solidFill>
                            <a:schemeClr val="bg2">
                              <a:lumMod val="10000"/>
                            </a:schemeClr>
                          </a:solidFill>
                          <a:effectLst/>
                          <a:latin typeface="Calibri" panose="020F0502020204030204" pitchFamily="34" charset="0"/>
                        </a:rPr>
                        <a:t>venetoclax</a:t>
                      </a:r>
                      <a:r>
                        <a:rPr kumimoji="0" lang="en-US" sz="1400" b="0" i="0" u="none" strike="noStrike" cap="none" normalizeH="0" baseline="0" dirty="0">
                          <a:ln>
                            <a:noFill/>
                          </a:ln>
                          <a:solidFill>
                            <a:schemeClr val="bg2">
                              <a:lumMod val="10000"/>
                            </a:schemeClr>
                          </a:solidFill>
                          <a:effectLst/>
                          <a:latin typeface="Calibri" panose="020F0502020204030204" pitchFamily="34" charset="0"/>
                        </a:rPr>
                        <a:t>,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Venetoclax refractory</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Venetoclax relapsed</a:t>
                      </a:r>
                      <a:r>
                        <a:rPr kumimoji="0" lang="en-US" sz="1400" b="0" i="0" u="none" strike="noStrike" cap="none" normalizeH="0" baseline="30000" dirty="0">
                          <a:ln>
                            <a:noFill/>
                          </a:ln>
                          <a:solidFill>
                            <a:schemeClr val="bg2">
                              <a:lumMod val="10000"/>
                            </a:schemeClr>
                          </a:solidFill>
                          <a:effectLst/>
                          <a:latin typeface="Calibri" panose="020F0502020204030204" pitchFamily="34" charset="0"/>
                        </a:rPr>
                        <a:t>‡</a:t>
                      </a: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Venetoclax intolerant only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95 (81)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90 (76)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71 (100)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68 (96)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33829547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Prior BTKi and </a:t>
                      </a:r>
                      <a:r>
                        <a:rPr kumimoji="0" lang="en-US" sz="1400" b="0" i="0" u="none" strike="noStrike" cap="none" normalizeH="0" baseline="0" dirty="0" err="1">
                          <a:ln>
                            <a:noFill/>
                          </a:ln>
                          <a:solidFill>
                            <a:schemeClr val="bg2">
                              <a:lumMod val="10000"/>
                            </a:schemeClr>
                          </a:solidFill>
                          <a:effectLst/>
                          <a:latin typeface="Calibri" panose="020F0502020204030204" pitchFamily="34" charset="0"/>
                        </a:rPr>
                        <a:t>venetoclax</a:t>
                      </a:r>
                      <a:r>
                        <a:rPr kumimoji="0" lang="en-US" sz="1400" b="0" i="0" u="none" strike="noStrike" cap="none" normalizeH="0" baseline="0" dirty="0">
                          <a:ln>
                            <a:noFill/>
                          </a:ln>
                          <a:solidFill>
                            <a:schemeClr val="bg2">
                              <a:lumMod val="10000"/>
                            </a:schemeClr>
                          </a:solidFill>
                          <a:effectLst/>
                          <a:latin typeface="Calibri" panose="020F0502020204030204" pitchFamily="34" charset="0"/>
                        </a:rPr>
                        <a:t>,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BTKi progression/</a:t>
                      </a:r>
                      <a:r>
                        <a:rPr kumimoji="0" lang="en-US" sz="1400" b="0" i="0" u="none" strike="noStrike" cap="none" normalizeH="0" baseline="0" dirty="0" err="1">
                          <a:ln>
                            <a:noFill/>
                          </a:ln>
                          <a:solidFill>
                            <a:schemeClr val="bg2">
                              <a:lumMod val="10000"/>
                            </a:schemeClr>
                          </a:solidFill>
                          <a:effectLst/>
                          <a:latin typeface="Calibri" panose="020F0502020204030204" pitchFamily="34" charset="0"/>
                        </a:rPr>
                        <a:t>venetoclax</a:t>
                      </a:r>
                      <a:r>
                        <a:rPr kumimoji="0" lang="en-US" sz="1400" b="0" i="0" u="none" strike="noStrike" cap="none" normalizeH="0" baseline="0" dirty="0">
                          <a:ln>
                            <a:noFill/>
                          </a:ln>
                          <a:solidFill>
                            <a:schemeClr val="bg2">
                              <a:lumMod val="10000"/>
                            </a:schemeClr>
                          </a:solidFill>
                          <a:effectLst/>
                          <a:latin typeface="Calibri" panose="020F0502020204030204" pitchFamily="34" charset="0"/>
                        </a:rPr>
                        <a:t> failure</a:t>
                      </a:r>
                      <a:r>
                        <a:rPr lang="en-US" altLang="en-US" sz="1400" b="0" baseline="30000" dirty="0">
                          <a:solidFill>
                            <a:schemeClr val="bg1"/>
                          </a:solidFill>
                          <a:latin typeface="Calibri" panose="020F0502020204030204" pitchFamily="34" charset="0"/>
                        </a:rPr>
                        <a:t>§</a:t>
                      </a: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95 (81)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71 (60)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71 (100)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71 (100)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393774126"/>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Received bridging therapy, n (%)</a:t>
                      </a:r>
                      <a:endParaRPr kumimoji="0" lang="en-US" sz="1400" b="0" i="1" u="none" strike="noStrike" cap="none" normalizeH="0" baseline="3000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90 (76)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56 (79)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2618350782"/>
                  </a:ext>
                </a:extLst>
              </a:tr>
            </a:tbl>
          </a:graphicData>
        </a:graphic>
      </p:graphicFrame>
      <p:sp>
        <p:nvSpPr>
          <p:cNvPr id="4" name="Text Box 30">
            <a:extLst>
              <a:ext uri="{FF2B5EF4-FFF2-40B4-BE49-F238E27FC236}">
                <a16:creationId xmlns:a16="http://schemas.microsoft.com/office/drawing/2014/main" id="{7DE8632B-726C-3196-72B1-B19E453AF3A0}"/>
              </a:ext>
            </a:extLst>
          </p:cNvPr>
          <p:cNvSpPr txBox="1">
            <a:spLocks noChangeArrowheads="1"/>
          </p:cNvSpPr>
          <p:nvPr/>
        </p:nvSpPr>
        <p:spPr bwMode="auto">
          <a:xfrm>
            <a:off x="685801" y="5988985"/>
            <a:ext cx="10820400" cy="45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ts val="0"/>
              </a:spcBef>
              <a:spcAft>
                <a:spcPts val="0"/>
              </a:spcAft>
              <a:buClr>
                <a:schemeClr val="folHlink"/>
              </a:buClr>
              <a:buFont typeface="Arial" panose="020B0604020202020204" pitchFamily="34" charset="0"/>
              <a:buNone/>
            </a:pPr>
            <a:r>
              <a:rPr lang="en-US" altLang="en-US" sz="1200" b="0" dirty="0">
                <a:solidFill>
                  <a:schemeClr val="bg1"/>
                </a:solidFill>
                <a:latin typeface="Calibri" panose="020F0502020204030204" pitchFamily="34" charset="0"/>
              </a:rPr>
              <a:t>*del(17p), </a:t>
            </a:r>
            <a:r>
              <a:rPr lang="en-US" altLang="en-US" sz="1200" b="0" i="1" dirty="0">
                <a:solidFill>
                  <a:schemeClr val="bg1"/>
                </a:solidFill>
                <a:latin typeface="Calibri" panose="020F0502020204030204" pitchFamily="34" charset="0"/>
              </a:rPr>
              <a:t>TP53 </a:t>
            </a:r>
            <a:r>
              <a:rPr lang="en-US" altLang="en-US" sz="1200" b="0" dirty="0">
                <a:solidFill>
                  <a:schemeClr val="bg1"/>
                </a:solidFill>
                <a:latin typeface="Calibri" panose="020F0502020204030204" pitchFamily="34" charset="0"/>
              </a:rPr>
              <a:t>mutation, or unmutated </a:t>
            </a:r>
            <a:r>
              <a:rPr lang="en-US" altLang="en-US" sz="1200" b="0" i="1" dirty="0">
                <a:solidFill>
                  <a:schemeClr val="bg1"/>
                </a:solidFill>
                <a:latin typeface="Calibri" panose="020F0502020204030204" pitchFamily="34" charset="0"/>
              </a:rPr>
              <a:t>IGHV</a:t>
            </a:r>
            <a:r>
              <a:rPr lang="en-US" altLang="en-US" sz="1200" b="0" dirty="0">
                <a:solidFill>
                  <a:schemeClr val="bg1"/>
                </a:solidFill>
                <a:latin typeface="Calibri" panose="020F0502020204030204" pitchFamily="34" charset="0"/>
              </a:rPr>
              <a:t>. </a:t>
            </a:r>
            <a:r>
              <a:rPr lang="en-US" altLang="en-US" sz="1200" b="0" baseline="30000" dirty="0">
                <a:solidFill>
                  <a:schemeClr val="bg1"/>
                </a:solidFill>
                <a:latin typeface="Calibri" panose="020F0502020204030204" pitchFamily="34" charset="0"/>
              </a:rPr>
              <a:t>†</a:t>
            </a:r>
            <a:r>
              <a:rPr lang="en-US" altLang="en-US" sz="1200" b="0" dirty="0">
                <a:solidFill>
                  <a:schemeClr val="bg1"/>
                </a:solidFill>
                <a:latin typeface="Calibri" panose="020F0502020204030204" pitchFamily="34" charset="0"/>
              </a:rPr>
              <a:t>No response or PD within 6 </a:t>
            </a:r>
            <a:r>
              <a:rPr lang="en-US" altLang="en-US" sz="1200" b="0" dirty="0" err="1">
                <a:solidFill>
                  <a:schemeClr val="bg1"/>
                </a:solidFill>
                <a:latin typeface="Calibri" panose="020F0502020204030204" pitchFamily="34" charset="0"/>
              </a:rPr>
              <a:t>mo</a:t>
            </a:r>
            <a:r>
              <a:rPr lang="en-US" altLang="en-US" sz="1200" b="0" dirty="0">
                <a:solidFill>
                  <a:schemeClr val="bg1"/>
                </a:solidFill>
                <a:latin typeface="Calibri" panose="020F0502020204030204" pitchFamily="34" charset="0"/>
              </a:rPr>
              <a:t> from last dose. </a:t>
            </a:r>
            <a:r>
              <a:rPr lang="en-US" altLang="en-US" sz="1200" b="0" baseline="30000" dirty="0">
                <a:solidFill>
                  <a:schemeClr val="bg1"/>
                </a:solidFill>
                <a:latin typeface="Calibri" panose="020F0502020204030204" pitchFamily="34" charset="0"/>
              </a:rPr>
              <a:t>‡</a:t>
            </a:r>
            <a:r>
              <a:rPr lang="en-US" altLang="en-US" sz="1200" b="0" dirty="0">
                <a:solidFill>
                  <a:schemeClr val="bg1"/>
                </a:solidFill>
                <a:latin typeface="Calibri" panose="020F0502020204030204" pitchFamily="34" charset="0"/>
              </a:rPr>
              <a:t>PD in patient with prior CR/CRi or PR/</a:t>
            </a:r>
            <a:r>
              <a:rPr lang="en-US" altLang="en-US" sz="1200" b="0" dirty="0" err="1">
                <a:solidFill>
                  <a:schemeClr val="bg1"/>
                </a:solidFill>
                <a:latin typeface="Calibri" panose="020F0502020204030204" pitchFamily="34" charset="0"/>
              </a:rPr>
              <a:t>nPR</a:t>
            </a:r>
            <a:r>
              <a:rPr lang="en-US" altLang="en-US" sz="1200" b="0" dirty="0">
                <a:solidFill>
                  <a:schemeClr val="bg1"/>
                </a:solidFill>
                <a:latin typeface="Calibri" panose="020F0502020204030204" pitchFamily="34" charset="0"/>
              </a:rPr>
              <a:t> for ≥6 mo. </a:t>
            </a:r>
            <a:r>
              <a:rPr lang="en-US" altLang="en-US" sz="1200" b="0" baseline="30000" dirty="0">
                <a:solidFill>
                  <a:schemeClr val="bg1"/>
                </a:solidFill>
                <a:latin typeface="Calibri" panose="020F0502020204030204" pitchFamily="34" charset="0"/>
              </a:rPr>
              <a:t>§</a:t>
            </a:r>
            <a:r>
              <a:rPr lang="en-US" altLang="en-US" sz="1200" b="0" dirty="0">
                <a:solidFill>
                  <a:schemeClr val="bg1"/>
                </a:solidFill>
                <a:latin typeface="Calibri" panose="020F0502020204030204" pitchFamily="34" charset="0"/>
              </a:rPr>
              <a:t>PD on BTKi and either 1) d/c VEN due to PD or intolerance and disease met indication for further </a:t>
            </a:r>
            <a:r>
              <a:rPr lang="en-US" altLang="en-US" sz="1200" b="0" dirty="0" err="1">
                <a:solidFill>
                  <a:schemeClr val="bg1"/>
                </a:solidFill>
                <a:latin typeface="Calibri" panose="020F0502020204030204" pitchFamily="34" charset="0"/>
              </a:rPr>
              <a:t>tx</a:t>
            </a:r>
            <a:r>
              <a:rPr lang="en-US" altLang="en-US" sz="1200" b="0" dirty="0">
                <a:solidFill>
                  <a:schemeClr val="bg1"/>
                </a:solidFill>
                <a:latin typeface="Calibri" panose="020F0502020204030204" pitchFamily="34" charset="0"/>
              </a:rPr>
              <a:t> per </a:t>
            </a:r>
            <a:r>
              <a:rPr lang="en-US" altLang="en-US" sz="1200" b="0" dirty="0" err="1">
                <a:solidFill>
                  <a:schemeClr val="bg1"/>
                </a:solidFill>
                <a:latin typeface="Calibri" panose="020F0502020204030204" pitchFamily="34" charset="0"/>
              </a:rPr>
              <a:t>iwCLL</a:t>
            </a:r>
            <a:r>
              <a:rPr lang="en-US" altLang="en-US" sz="1200" b="0" dirty="0">
                <a:solidFill>
                  <a:schemeClr val="bg1"/>
                </a:solidFill>
                <a:latin typeface="Calibri" panose="020F0502020204030204" pitchFamily="34" charset="0"/>
              </a:rPr>
              <a:t> 2018; or 2) failed to achieve objective response ≥3 </a:t>
            </a:r>
            <a:r>
              <a:rPr lang="en-US" altLang="en-US" sz="1200" b="0" dirty="0" err="1">
                <a:solidFill>
                  <a:schemeClr val="bg1"/>
                </a:solidFill>
                <a:latin typeface="Calibri" panose="020F0502020204030204" pitchFamily="34" charset="0"/>
              </a:rPr>
              <a:t>mo</a:t>
            </a:r>
            <a:r>
              <a:rPr lang="en-US" altLang="en-US" sz="1200" b="0" dirty="0">
                <a:solidFill>
                  <a:schemeClr val="bg1"/>
                </a:solidFill>
                <a:latin typeface="Calibri" panose="020F0502020204030204" pitchFamily="34" charset="0"/>
              </a:rPr>
              <a:t> of initiating </a:t>
            </a:r>
            <a:r>
              <a:rPr lang="en-US" altLang="en-US" sz="1200" b="0" dirty="0" err="1">
                <a:solidFill>
                  <a:schemeClr val="bg1"/>
                </a:solidFill>
                <a:latin typeface="Calibri" panose="020F0502020204030204" pitchFamily="34" charset="0"/>
              </a:rPr>
              <a:t>tx</a:t>
            </a:r>
            <a:r>
              <a:rPr lang="en-US" altLang="en-US" sz="1200" b="0" dirty="0">
                <a:solidFill>
                  <a:schemeClr val="bg1"/>
                </a:solidFill>
                <a:latin typeface="Calibri" panose="020F0502020204030204" pitchFamily="34" charset="0"/>
              </a:rPr>
              <a:t>.</a:t>
            </a:r>
          </a:p>
        </p:txBody>
      </p:sp>
      <p:sp>
        <p:nvSpPr>
          <p:cNvPr id="5" name="Text Box 15">
            <a:extLst>
              <a:ext uri="{FF2B5EF4-FFF2-40B4-BE49-F238E27FC236}">
                <a16:creationId xmlns:a16="http://schemas.microsoft.com/office/drawing/2014/main" id="{5593733B-5A0A-138B-BD38-618A3B0D332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Siddiqi. ASH 2023. Abstr 330.</a:t>
            </a:r>
            <a:endParaRPr lang="en-US" altLang="en-US" sz="1200" b="0" dirty="0">
              <a:solidFill>
                <a:schemeClr val="bg2"/>
              </a:solidFill>
              <a:latin typeface="Calibri" panose="020F0502020204030204" pitchFamily="34" charset="0"/>
              <a:cs typeface="+mn-cs"/>
            </a:endParaRPr>
          </a:p>
        </p:txBody>
      </p:sp>
    </p:spTree>
    <p:extLst>
      <p:ext uri="{BB962C8B-B14F-4D97-AF65-F5344CB8AC3E}">
        <p14:creationId xmlns:p14="http://schemas.microsoft.com/office/powerpoint/2010/main" val="37172494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15">
            <a:extLst>
              <a:ext uri="{FF2B5EF4-FFF2-40B4-BE49-F238E27FC236}">
                <a16:creationId xmlns:a16="http://schemas.microsoft.com/office/drawing/2014/main" id="{3C330222-017C-BB4F-9B90-2DC28750DBBA}"/>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Siddiqi. ASH 2023. Abstr 330.</a:t>
            </a:r>
            <a:endParaRPr lang="en-US" altLang="en-US" sz="1200" b="0" dirty="0">
              <a:solidFill>
                <a:schemeClr val="bg2"/>
              </a:solidFill>
              <a:latin typeface="Calibri" panose="020F0502020204030204" pitchFamily="34" charset="0"/>
              <a:cs typeface="+mn-cs"/>
            </a:endParaRPr>
          </a:p>
        </p:txBody>
      </p:sp>
      <p:sp>
        <p:nvSpPr>
          <p:cNvPr id="2" name="Title 1">
            <a:extLst>
              <a:ext uri="{FF2B5EF4-FFF2-40B4-BE49-F238E27FC236}">
                <a16:creationId xmlns:a16="http://schemas.microsoft.com/office/drawing/2014/main" id="{CED901E4-689F-46F0-95E8-84D50B50B310}"/>
              </a:ext>
            </a:extLst>
          </p:cNvPr>
          <p:cNvSpPr>
            <a:spLocks noGrp="1"/>
          </p:cNvSpPr>
          <p:nvPr>
            <p:ph type="title"/>
          </p:nvPr>
        </p:nvSpPr>
        <p:spPr/>
        <p:txBody>
          <a:bodyPr/>
          <a:lstStyle/>
          <a:p>
            <a:r>
              <a:rPr lang="en-US" dirty="0"/>
              <a:t>TRANSCEND CLL 004 Update: Efficacy at RPD2</a:t>
            </a:r>
          </a:p>
        </p:txBody>
      </p:sp>
      <p:graphicFrame>
        <p:nvGraphicFramePr>
          <p:cNvPr id="9" name="Group 3">
            <a:extLst>
              <a:ext uri="{FF2B5EF4-FFF2-40B4-BE49-F238E27FC236}">
                <a16:creationId xmlns:a16="http://schemas.microsoft.com/office/drawing/2014/main" id="{BAE87331-ECC7-48DB-83AA-E0576CA4C22F}"/>
              </a:ext>
            </a:extLst>
          </p:cNvPr>
          <p:cNvGraphicFramePr>
            <a:graphicFrameLocks/>
          </p:cNvGraphicFramePr>
          <p:nvPr>
            <p:extLst>
              <p:ext uri="{D42A27DB-BD31-4B8C-83A1-F6EECF244321}">
                <p14:modId xmlns:p14="http://schemas.microsoft.com/office/powerpoint/2010/main" val="1546132255"/>
              </p:ext>
            </p:extLst>
          </p:nvPr>
        </p:nvGraphicFramePr>
        <p:xfrm>
          <a:off x="719136" y="1599785"/>
          <a:ext cx="10763066" cy="4663584"/>
        </p:xfrm>
        <a:graphic>
          <a:graphicData uri="http://schemas.openxmlformats.org/drawingml/2006/table">
            <a:tbl>
              <a:tblPr/>
              <a:tblGrid>
                <a:gridCol w="4705341">
                  <a:extLst>
                    <a:ext uri="{9D8B030D-6E8A-4147-A177-3AD203B41FA5}">
                      <a16:colId xmlns:a16="http://schemas.microsoft.com/office/drawing/2014/main" val="20000"/>
                    </a:ext>
                  </a:extLst>
                </a:gridCol>
                <a:gridCol w="1333797">
                  <a:extLst>
                    <a:ext uri="{9D8B030D-6E8A-4147-A177-3AD203B41FA5}">
                      <a16:colId xmlns:a16="http://schemas.microsoft.com/office/drawing/2014/main" val="20001"/>
                    </a:ext>
                  </a:extLst>
                </a:gridCol>
                <a:gridCol w="1333797">
                  <a:extLst>
                    <a:ext uri="{9D8B030D-6E8A-4147-A177-3AD203B41FA5}">
                      <a16:colId xmlns:a16="http://schemas.microsoft.com/office/drawing/2014/main" val="2585251620"/>
                    </a:ext>
                  </a:extLst>
                </a:gridCol>
                <a:gridCol w="3390131">
                  <a:extLst>
                    <a:ext uri="{9D8B030D-6E8A-4147-A177-3AD203B41FA5}">
                      <a16:colId xmlns:a16="http://schemas.microsoft.com/office/drawing/2014/main" val="20002"/>
                    </a:ext>
                  </a:extLst>
                </a:gridCol>
              </a:tblGrid>
              <a:tr h="34115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tx1"/>
                          </a:solidFill>
                          <a:effectLst/>
                          <a:latin typeface="Calibri" panose="020F0502020204030204" pitchFamily="34" charset="0"/>
                        </a:rPr>
                        <a:t>Outcome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Full Study Population</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(n = 88)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BTKi Progression/Venetoclax Failure Subset (n = 50)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197512">
                <a:tc>
                  <a:txBody>
                    <a:bodyPr/>
                    <a:lstStyle/>
                    <a:p>
                      <a:pPr marL="15875"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CR/</a:t>
                      </a:r>
                      <a:r>
                        <a:rPr kumimoji="0" lang="en-US" sz="1400" b="0" i="0" u="none" strike="noStrike" kern="1200" cap="none" normalizeH="0" baseline="0" dirty="0" err="1">
                          <a:ln>
                            <a:noFill/>
                          </a:ln>
                          <a:solidFill>
                            <a:schemeClr val="bg2">
                              <a:lumMod val="10000"/>
                            </a:schemeClr>
                          </a:solidFill>
                          <a:effectLst/>
                          <a:latin typeface="Calibri" panose="020F0502020204030204" pitchFamily="34" charset="0"/>
                          <a:ea typeface="+mn-ea"/>
                          <a:cs typeface="+mn-cs"/>
                        </a:rPr>
                        <a:t>CRi</a:t>
                      </a: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 rate by IRC, n (%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17 (19 [12-29])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10 (20 [10-34])*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6937590"/>
                  </a:ext>
                </a:extLst>
              </a:tr>
              <a:tr h="197512">
                <a:tc>
                  <a:txBody>
                    <a:bodyPr/>
                    <a:lstStyle/>
                    <a:p>
                      <a:pPr marL="15875"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ORR by IRC, n (% [95% CI])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42 (48 [37-59])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22 (44 [30-59])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245339294"/>
                  </a:ext>
                </a:extLst>
              </a:tr>
              <a:tr h="197512">
                <a:tc>
                  <a:txBody>
                    <a:bodyPr/>
                    <a:lstStyle/>
                    <a:p>
                      <a:pPr marL="15875"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uMRD rate in blood, n (% [95% CI])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58 (66 [55-76])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32 (64 [49-77])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7163530"/>
                  </a:ext>
                </a:extLst>
              </a:tr>
              <a:tr h="197512">
                <a:tc>
                  <a:txBody>
                    <a:bodyPr/>
                    <a:lstStyle/>
                    <a:p>
                      <a:pPr marL="15875"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400" b="0" i="0" u="none" strike="noStrike" kern="1200" cap="none" normalizeH="0" baseline="0" dirty="0" err="1">
                          <a:ln>
                            <a:noFill/>
                          </a:ln>
                          <a:solidFill>
                            <a:schemeClr val="bg2">
                              <a:lumMod val="10000"/>
                            </a:schemeClr>
                          </a:solidFill>
                          <a:effectLst/>
                          <a:latin typeface="Calibri" panose="020F0502020204030204" pitchFamily="34" charset="0"/>
                          <a:ea typeface="+mn-ea"/>
                          <a:cs typeface="+mn-cs"/>
                        </a:rPr>
                        <a:t>uMRD</a:t>
                      </a: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 rate in marrow, n (% [95% CI])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53 (60 [49-71])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30 (60 [45-74])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395919552"/>
                  </a:ext>
                </a:extLst>
              </a:tr>
              <a:tr h="91570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Best overall response,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CR/CRi</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PR/nPR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SD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PD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Not evaluable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17 (19)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25 (28)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34 (39)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6 (7)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6 (7)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10 (20)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12 (24)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21 (42)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4 (8)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 (6)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517057013"/>
                  </a:ext>
                </a:extLst>
              </a:tr>
              <a:tr h="197512">
                <a:tc>
                  <a:txBody>
                    <a:bodyPr/>
                    <a:lstStyle/>
                    <a:p>
                      <a:pPr marL="15875"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Median time to first response, mo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1.3 (0.8-17.4)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1.1 (0.8-17.4)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316845734"/>
                  </a:ext>
                </a:extLst>
              </a:tr>
              <a:tr h="197512">
                <a:tc>
                  <a:txBody>
                    <a:bodyPr/>
                    <a:lstStyle/>
                    <a:p>
                      <a:pPr marL="15875"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Median time to first CR/CRi, mo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5.5 (0.8-18.0)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2.1 (0.8-18.0)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419783269"/>
                  </a:ext>
                </a:extLst>
              </a:tr>
              <a:tr h="628425">
                <a:tc>
                  <a:txBody>
                    <a:bodyPr/>
                    <a:lstStyle/>
                    <a:p>
                      <a:pPr marL="15875"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400" b="0" i="0" u="none" strike="noStrike" kern="1200" cap="none" normalizeH="0" baseline="0" dirty="0" err="1">
                          <a:ln>
                            <a:noFill/>
                          </a:ln>
                          <a:solidFill>
                            <a:schemeClr val="bg2">
                              <a:lumMod val="10000"/>
                            </a:schemeClr>
                          </a:solidFill>
                          <a:effectLst/>
                          <a:latin typeface="Calibri" panose="020F0502020204030204" pitchFamily="34" charset="0"/>
                          <a:ea typeface="+mn-ea"/>
                          <a:cs typeface="+mn-cs"/>
                        </a:rPr>
                        <a:t>uMRD</a:t>
                      </a: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 n/N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Patients with CR/</a:t>
                      </a:r>
                      <a:r>
                        <a:rPr kumimoji="0" lang="en-US" sz="1400" b="0" i="0" u="none" strike="noStrike" kern="1200" cap="none" normalizeH="0" baseline="0" dirty="0" err="1">
                          <a:ln>
                            <a:noFill/>
                          </a:ln>
                          <a:solidFill>
                            <a:schemeClr val="bg2">
                              <a:lumMod val="10000"/>
                            </a:schemeClr>
                          </a:solidFill>
                          <a:effectLst/>
                          <a:latin typeface="Calibri" panose="020F0502020204030204" pitchFamily="34" charset="0"/>
                          <a:ea typeface="+mn-ea"/>
                          <a:cs typeface="+mn-cs"/>
                        </a:rPr>
                        <a:t>CRi</a:t>
                      </a: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Patients with PR/</a:t>
                      </a:r>
                      <a:r>
                        <a:rPr kumimoji="0" lang="en-US" sz="1400" b="0" i="0" u="none" strike="noStrike" kern="1200" cap="none" normalizeH="0" baseline="0" dirty="0" err="1">
                          <a:ln>
                            <a:noFill/>
                          </a:ln>
                          <a:solidFill>
                            <a:schemeClr val="bg2">
                              <a:lumMod val="10000"/>
                            </a:schemeClr>
                          </a:solidFill>
                          <a:effectLst/>
                          <a:latin typeface="Calibri" panose="020F0502020204030204" pitchFamily="34" charset="0"/>
                          <a:ea typeface="+mn-ea"/>
                          <a:cs typeface="+mn-cs"/>
                        </a:rPr>
                        <a:t>nPR</a:t>
                      </a: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Patients with SD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1" u="none" strike="noStrike" kern="1200" cap="none" normalizeH="0" baseline="0" dirty="0">
                          <a:ln>
                            <a:noFill/>
                          </a:ln>
                          <a:solidFill>
                            <a:schemeClr val="bg2">
                              <a:lumMod val="10000"/>
                            </a:schemeClr>
                          </a:solidFill>
                          <a:effectLst/>
                          <a:latin typeface="Calibri" panose="020F0502020204030204" pitchFamily="34" charset="0"/>
                          <a:ea typeface="+mn-ea"/>
                          <a:cs typeface="+mn-cs"/>
                        </a:rPr>
                        <a:t>Blood</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15/15 (100)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24/24 (100)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19/32 (59)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1" u="none" strike="noStrike" kern="1200" cap="none" normalizeH="0" baseline="0" dirty="0">
                          <a:ln>
                            <a:noFill/>
                          </a:ln>
                          <a:solidFill>
                            <a:schemeClr val="bg2">
                              <a:lumMod val="10000"/>
                            </a:schemeClr>
                          </a:solidFill>
                          <a:effectLst/>
                          <a:latin typeface="Calibri" panose="020F0502020204030204" pitchFamily="34" charset="0"/>
                          <a:ea typeface="+mn-ea"/>
                          <a:cs typeface="+mn-cs"/>
                        </a:rPr>
                        <a:t>Marrow</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15/16 (94)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23/23 (100)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15/32 (47)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013551681"/>
                  </a:ext>
                </a:extLst>
              </a:tr>
            </a:tbl>
          </a:graphicData>
        </a:graphic>
      </p:graphicFrame>
      <p:sp>
        <p:nvSpPr>
          <p:cNvPr id="3" name="Text Box 30">
            <a:extLst>
              <a:ext uri="{FF2B5EF4-FFF2-40B4-BE49-F238E27FC236}">
                <a16:creationId xmlns:a16="http://schemas.microsoft.com/office/drawing/2014/main" id="{DE161C99-B734-487C-53E0-8A3924A40670}"/>
              </a:ext>
            </a:extLst>
          </p:cNvPr>
          <p:cNvSpPr txBox="1">
            <a:spLocks noChangeArrowheads="1"/>
          </p:cNvSpPr>
          <p:nvPr/>
        </p:nvSpPr>
        <p:spPr bwMode="auto">
          <a:xfrm>
            <a:off x="5268190" y="6391480"/>
            <a:ext cx="1946565" cy="2744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ts val="0"/>
              </a:spcBef>
              <a:spcAft>
                <a:spcPts val="0"/>
              </a:spcAft>
              <a:buClr>
                <a:schemeClr val="folHlink"/>
              </a:buClr>
              <a:buFont typeface="Arial" panose="020B0604020202020204" pitchFamily="34" charset="0"/>
              <a:buNone/>
            </a:pPr>
            <a:r>
              <a:rPr lang="en-US" altLang="en-US" sz="1200" dirty="0">
                <a:solidFill>
                  <a:schemeClr val="bg1"/>
                </a:solidFill>
                <a:latin typeface="Calibri" panose="020F0502020204030204" pitchFamily="34" charset="0"/>
              </a:rPr>
              <a:t>*Primary endpoint.</a:t>
            </a:r>
          </a:p>
        </p:txBody>
      </p:sp>
    </p:spTree>
    <p:extLst>
      <p:ext uri="{BB962C8B-B14F-4D97-AF65-F5344CB8AC3E}">
        <p14:creationId xmlns:p14="http://schemas.microsoft.com/office/powerpoint/2010/main" val="11440781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D901E4-689F-46F0-95E8-84D50B50B310}"/>
              </a:ext>
            </a:extLst>
          </p:cNvPr>
          <p:cNvSpPr>
            <a:spLocks noGrp="1"/>
          </p:cNvSpPr>
          <p:nvPr>
            <p:ph type="title"/>
          </p:nvPr>
        </p:nvSpPr>
        <p:spPr/>
        <p:txBody>
          <a:bodyPr/>
          <a:lstStyle/>
          <a:p>
            <a:r>
              <a:rPr lang="en-US" dirty="0"/>
              <a:t>TRANSCEND CLL 004 Update:</a:t>
            </a:r>
            <a:br>
              <a:rPr lang="en-US" dirty="0"/>
            </a:br>
            <a:r>
              <a:rPr lang="en-US" dirty="0"/>
              <a:t>Time to Next Therapy at RPD2</a:t>
            </a:r>
          </a:p>
        </p:txBody>
      </p:sp>
      <p:graphicFrame>
        <p:nvGraphicFramePr>
          <p:cNvPr id="9" name="Group 3">
            <a:extLst>
              <a:ext uri="{FF2B5EF4-FFF2-40B4-BE49-F238E27FC236}">
                <a16:creationId xmlns:a16="http://schemas.microsoft.com/office/drawing/2014/main" id="{BAE87331-ECC7-48DB-83AA-E0576CA4C22F}"/>
              </a:ext>
            </a:extLst>
          </p:cNvPr>
          <p:cNvGraphicFramePr>
            <a:graphicFrameLocks/>
          </p:cNvGraphicFramePr>
          <p:nvPr>
            <p:extLst>
              <p:ext uri="{D42A27DB-BD31-4B8C-83A1-F6EECF244321}">
                <p14:modId xmlns:p14="http://schemas.microsoft.com/office/powerpoint/2010/main" val="3178953626"/>
              </p:ext>
            </p:extLst>
          </p:nvPr>
        </p:nvGraphicFramePr>
        <p:xfrm>
          <a:off x="723900" y="1606519"/>
          <a:ext cx="10758303" cy="2834704"/>
        </p:xfrm>
        <a:graphic>
          <a:graphicData uri="http://schemas.openxmlformats.org/drawingml/2006/table">
            <a:tbl>
              <a:tblPr/>
              <a:tblGrid>
                <a:gridCol w="4150305">
                  <a:extLst>
                    <a:ext uri="{9D8B030D-6E8A-4147-A177-3AD203B41FA5}">
                      <a16:colId xmlns:a16="http://schemas.microsoft.com/office/drawing/2014/main" val="20000"/>
                    </a:ext>
                  </a:extLst>
                </a:gridCol>
                <a:gridCol w="2927594">
                  <a:extLst>
                    <a:ext uri="{9D8B030D-6E8A-4147-A177-3AD203B41FA5}">
                      <a16:colId xmlns:a16="http://schemas.microsoft.com/office/drawing/2014/main" val="20001"/>
                    </a:ext>
                  </a:extLst>
                </a:gridCol>
                <a:gridCol w="3680404">
                  <a:extLst>
                    <a:ext uri="{9D8B030D-6E8A-4147-A177-3AD203B41FA5}">
                      <a16:colId xmlns:a16="http://schemas.microsoft.com/office/drawing/2014/main" val="20002"/>
                    </a:ext>
                  </a:extLst>
                </a:gridCol>
              </a:tblGrid>
              <a:tr h="25667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800" b="1" i="0" u="none" strike="noStrike" cap="none" normalizeH="0" baseline="0" dirty="0">
                          <a:ln>
                            <a:noFill/>
                          </a:ln>
                          <a:solidFill>
                            <a:schemeClr val="tx1"/>
                          </a:solidFill>
                          <a:effectLst/>
                          <a:latin typeface="Calibri" panose="020F0502020204030204" pitchFamily="34" charset="0"/>
                        </a:rPr>
                        <a:t>Outcome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Full Study Population</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(n = 88)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BTKi Progression/Venetoclax Failure Subset (n = 50)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256673">
                <a:tc>
                  <a:txBody>
                    <a:bodyPr/>
                    <a:lstStyle/>
                    <a:p>
                      <a:pPr marL="15875"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Median TTNT,* </a:t>
                      </a:r>
                      <a:r>
                        <a:rPr kumimoji="0" lang="en-US" sz="1800" b="0" i="0" u="none" strike="noStrike" kern="1200" cap="none" normalizeH="0" baseline="0" dirty="0" err="1">
                          <a:ln>
                            <a:noFill/>
                          </a:ln>
                          <a:solidFill>
                            <a:schemeClr val="bg2">
                              <a:lumMod val="10000"/>
                            </a:schemeClr>
                          </a:solidFill>
                          <a:effectLst/>
                          <a:latin typeface="Calibri" panose="020F0502020204030204" pitchFamily="34" charset="0"/>
                          <a:ea typeface="+mn-ea"/>
                          <a:cs typeface="+mn-cs"/>
                        </a:rPr>
                        <a:t>mo</a:t>
                      </a: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18.4 (9.4-NR)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12.4 (5.3-NR)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6937590"/>
                  </a:ext>
                </a:extLst>
              </a:tr>
              <a:tr h="150987">
                <a:tc>
                  <a:txBody>
                    <a:bodyPr/>
                    <a:lstStyle/>
                    <a:p>
                      <a:pPr marL="15875"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Median follow-up, </a:t>
                      </a:r>
                      <a:r>
                        <a:rPr kumimoji="0" lang="en-US" sz="1800" b="0" i="0" u="none" strike="noStrike" kern="1200" cap="none" normalizeH="0" baseline="0" dirty="0" err="1">
                          <a:ln>
                            <a:noFill/>
                          </a:ln>
                          <a:solidFill>
                            <a:schemeClr val="bg2">
                              <a:lumMod val="10000"/>
                            </a:schemeClr>
                          </a:solidFill>
                          <a:effectLst/>
                          <a:latin typeface="Calibri" panose="020F0502020204030204" pitchFamily="34" charset="0"/>
                          <a:ea typeface="+mn-ea"/>
                          <a:cs typeface="+mn-cs"/>
                        </a:rPr>
                        <a:t>mo</a:t>
                      </a: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27.9 (25.1-32.5)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27.2 (24.4-29.2)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245339294"/>
                  </a:ext>
                </a:extLst>
              </a:tr>
              <a:tr h="150987">
                <a:tc>
                  <a:txBody>
                    <a:bodyPr/>
                    <a:lstStyle/>
                    <a:p>
                      <a:pPr marL="15875"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Free of next therapy,</a:t>
                      </a:r>
                      <a:r>
                        <a:rPr kumimoji="0" lang="en-US" sz="1800" b="0" i="0" u="none" strike="noStrike" kern="1200" cap="none" normalizeH="0" baseline="30000" dirty="0">
                          <a:ln>
                            <a:noFill/>
                          </a:ln>
                          <a:solidFill>
                            <a:schemeClr val="bg2">
                              <a:lumMod val="10000"/>
                            </a:schemeClr>
                          </a:solidFill>
                          <a:effectLst/>
                          <a:latin typeface="Calibri" panose="020F0502020204030204" pitchFamily="34" charset="0"/>
                          <a:ea typeface="+mn-ea"/>
                          <a:cs typeface="+mn-cs"/>
                        </a:rPr>
                        <a:t>†</a:t>
                      </a: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 % (95% CI)</a:t>
                      </a: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6 </a:t>
                      </a:r>
                      <a:r>
                        <a:rPr kumimoji="0" lang="en-US" sz="1800" b="0" i="0" u="none" strike="noStrike" kern="1200" cap="none" normalizeH="0" baseline="0" dirty="0" err="1">
                          <a:ln>
                            <a:noFill/>
                          </a:ln>
                          <a:solidFill>
                            <a:schemeClr val="bg2">
                              <a:lumMod val="10000"/>
                            </a:schemeClr>
                          </a:solidFill>
                          <a:effectLst/>
                          <a:latin typeface="Calibri" panose="020F0502020204030204" pitchFamily="34" charset="0"/>
                          <a:ea typeface="+mn-ea"/>
                          <a:cs typeface="+mn-cs"/>
                        </a:rPr>
                        <a:t>mo</a:t>
                      </a:r>
                      <a:endPar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12 </a:t>
                      </a:r>
                      <a:r>
                        <a:rPr kumimoji="0" lang="en-US" sz="1800" b="0" i="0" u="none" strike="noStrike" kern="1200" cap="none" normalizeH="0" baseline="0" dirty="0" err="1">
                          <a:ln>
                            <a:noFill/>
                          </a:ln>
                          <a:solidFill>
                            <a:schemeClr val="bg2">
                              <a:lumMod val="10000"/>
                            </a:schemeClr>
                          </a:solidFill>
                          <a:effectLst/>
                          <a:latin typeface="Calibri" panose="020F0502020204030204" pitchFamily="34" charset="0"/>
                          <a:ea typeface="+mn-ea"/>
                          <a:cs typeface="+mn-cs"/>
                        </a:rPr>
                        <a:t>mo</a:t>
                      </a:r>
                      <a:endPar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18 </a:t>
                      </a:r>
                      <a:r>
                        <a:rPr kumimoji="0" lang="en-US" sz="1800" b="0" i="0" u="none" strike="noStrike" kern="1200" cap="none" normalizeH="0" baseline="0" dirty="0" err="1">
                          <a:ln>
                            <a:noFill/>
                          </a:ln>
                          <a:solidFill>
                            <a:schemeClr val="bg2">
                              <a:lumMod val="10000"/>
                            </a:schemeClr>
                          </a:solidFill>
                          <a:effectLst/>
                          <a:latin typeface="Calibri" panose="020F0502020204030204" pitchFamily="34" charset="0"/>
                          <a:ea typeface="+mn-ea"/>
                          <a:cs typeface="+mn-cs"/>
                        </a:rPr>
                        <a:t>mo</a:t>
                      </a:r>
                      <a:endPar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24 </a:t>
                      </a:r>
                      <a:r>
                        <a:rPr kumimoji="0" lang="en-US" sz="1800" b="0" i="0" u="none" strike="noStrike" kern="1200" cap="none" normalizeH="0" baseline="0" dirty="0" err="1">
                          <a:ln>
                            <a:noFill/>
                          </a:ln>
                          <a:solidFill>
                            <a:schemeClr val="bg2">
                              <a:lumMod val="10000"/>
                            </a:schemeClr>
                          </a:solidFill>
                          <a:effectLst/>
                          <a:latin typeface="Calibri" panose="020F0502020204030204" pitchFamily="34" charset="0"/>
                          <a:ea typeface="+mn-ea"/>
                          <a:cs typeface="+mn-cs"/>
                        </a:rPr>
                        <a:t>mo</a:t>
                      </a:r>
                      <a:endPar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66.8 (55.8-75.6)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55.9 (44.7-65.7)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50.8 (39.7-60.9)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46.9 (35.9-57.2)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62.0 (47.1-73.8)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51.5 (36.8-64.3)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44.5 (30.2-57.9)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42.2 (28.0-55.7)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7163530"/>
                  </a:ext>
                </a:extLst>
              </a:tr>
            </a:tbl>
          </a:graphicData>
        </a:graphic>
      </p:graphicFrame>
      <p:sp>
        <p:nvSpPr>
          <p:cNvPr id="7" name="Text Box 15">
            <a:extLst>
              <a:ext uri="{FF2B5EF4-FFF2-40B4-BE49-F238E27FC236}">
                <a16:creationId xmlns:a16="http://schemas.microsoft.com/office/drawing/2014/main" id="{1FE9A874-9FCC-4B3A-0DD3-CC10D85822AD}"/>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Siddiqi. ASH 2023. Abstr 330.</a:t>
            </a:r>
            <a:endParaRPr lang="en-US" altLang="en-US" sz="1200" b="0" dirty="0">
              <a:solidFill>
                <a:schemeClr val="bg2"/>
              </a:solidFill>
              <a:latin typeface="Calibri" panose="020F0502020204030204" pitchFamily="34" charset="0"/>
              <a:cs typeface="+mn-cs"/>
            </a:endParaRPr>
          </a:p>
        </p:txBody>
      </p:sp>
      <p:sp>
        <p:nvSpPr>
          <p:cNvPr id="3" name="TextBox 2">
            <a:extLst>
              <a:ext uri="{FF2B5EF4-FFF2-40B4-BE49-F238E27FC236}">
                <a16:creationId xmlns:a16="http://schemas.microsoft.com/office/drawing/2014/main" id="{DEE1D140-C19C-59E3-466C-B05CD492AED9}"/>
              </a:ext>
            </a:extLst>
          </p:cNvPr>
          <p:cNvSpPr txBox="1"/>
          <p:nvPr/>
        </p:nvSpPr>
        <p:spPr bwMode="auto">
          <a:xfrm>
            <a:off x="779319" y="4445572"/>
            <a:ext cx="864082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ts val="0"/>
              </a:spcBef>
              <a:spcAft>
                <a:spcPct val="0"/>
              </a:spcAft>
              <a:buClrTx/>
              <a:buFontTx/>
              <a:buNone/>
            </a:pPr>
            <a:r>
              <a:rPr lang="en-US" sz="1400" b="0" dirty="0">
                <a:solidFill>
                  <a:schemeClr val="bg1"/>
                </a:solidFill>
                <a:latin typeface="Calibri" panose="020F0502020204030204" pitchFamily="34" charset="0"/>
              </a:rPr>
              <a:t>*Interval from </a:t>
            </a:r>
            <a:r>
              <a:rPr lang="en-US" sz="1400" b="0" dirty="0" err="1">
                <a:solidFill>
                  <a:schemeClr val="bg1"/>
                </a:solidFill>
                <a:latin typeface="Calibri" panose="020F0502020204030204" pitchFamily="34" charset="0"/>
              </a:rPr>
              <a:t>liso-cel</a:t>
            </a:r>
            <a:r>
              <a:rPr lang="en-US" sz="1400" b="0" dirty="0">
                <a:solidFill>
                  <a:schemeClr val="bg1"/>
                </a:solidFill>
                <a:latin typeface="Calibri" panose="020F0502020204030204" pitchFamily="34" charset="0"/>
              </a:rPr>
              <a:t> infusion to subsequent anticancer </a:t>
            </a:r>
            <a:r>
              <a:rPr lang="en-US" sz="1400" b="0" dirty="0" err="1">
                <a:solidFill>
                  <a:schemeClr val="bg1"/>
                </a:solidFill>
                <a:latin typeface="Calibri" panose="020F0502020204030204" pitchFamily="34" charset="0"/>
              </a:rPr>
              <a:t>tx</a:t>
            </a:r>
            <a:r>
              <a:rPr lang="en-US" sz="1400" b="0" dirty="0">
                <a:solidFill>
                  <a:schemeClr val="bg1"/>
                </a:solidFill>
                <a:latin typeface="Calibri" panose="020F0502020204030204" pitchFamily="34" charset="0"/>
              </a:rPr>
              <a:t>, retreatment with </a:t>
            </a:r>
            <a:r>
              <a:rPr lang="en-US" sz="1400" b="0" dirty="0" err="1">
                <a:solidFill>
                  <a:schemeClr val="bg1"/>
                </a:solidFill>
                <a:latin typeface="Calibri" panose="020F0502020204030204" pitchFamily="34" charset="0"/>
              </a:rPr>
              <a:t>liso-cel</a:t>
            </a:r>
            <a:r>
              <a:rPr lang="en-US" sz="1400" b="0" dirty="0">
                <a:solidFill>
                  <a:schemeClr val="bg1"/>
                </a:solidFill>
                <a:latin typeface="Calibri" panose="020F0502020204030204" pitchFamily="34" charset="0"/>
              </a:rPr>
              <a:t>, or death due to any cause.</a:t>
            </a:r>
          </a:p>
          <a:p>
            <a:pPr algn="l">
              <a:lnSpc>
                <a:spcPct val="100000"/>
              </a:lnSpc>
              <a:spcBef>
                <a:spcPts val="0"/>
              </a:spcBef>
              <a:spcAft>
                <a:spcPct val="0"/>
              </a:spcAft>
              <a:buClrTx/>
              <a:buFontTx/>
              <a:buNone/>
            </a:pPr>
            <a:r>
              <a:rPr kumimoji="0" lang="en-US" sz="1400" b="0" i="0" u="none" strike="noStrike" kern="1200" cap="none" normalizeH="0" baseline="30000" dirty="0">
                <a:ln>
                  <a:noFill/>
                </a:ln>
                <a:solidFill>
                  <a:schemeClr val="bg2">
                    <a:lumMod val="10000"/>
                  </a:schemeClr>
                </a:solidFill>
                <a:effectLst/>
                <a:latin typeface="Calibri" panose="020F0502020204030204" pitchFamily="34" charset="0"/>
                <a:ea typeface="+mn-ea"/>
                <a:cs typeface="+mn-cs"/>
              </a:rPr>
              <a:t>†</a:t>
            </a:r>
            <a:r>
              <a:rPr lang="en-US" sz="1400" b="0" dirty="0">
                <a:solidFill>
                  <a:schemeClr val="bg1"/>
                </a:solidFill>
                <a:latin typeface="Calibri" panose="020F0502020204030204" pitchFamily="34" charset="0"/>
              </a:rPr>
              <a:t>Absence of subsequent anticancer </a:t>
            </a:r>
            <a:r>
              <a:rPr lang="en-US" sz="1400" b="0" dirty="0" err="1">
                <a:solidFill>
                  <a:schemeClr val="bg1"/>
                </a:solidFill>
                <a:latin typeface="Calibri" panose="020F0502020204030204" pitchFamily="34" charset="0"/>
              </a:rPr>
              <a:t>tx</a:t>
            </a:r>
            <a:r>
              <a:rPr lang="en-US" sz="1400" b="0" dirty="0">
                <a:solidFill>
                  <a:schemeClr val="bg1"/>
                </a:solidFill>
                <a:latin typeface="Calibri" panose="020F0502020204030204" pitchFamily="34" charset="0"/>
              </a:rPr>
              <a:t> or retreatment with </a:t>
            </a:r>
            <a:r>
              <a:rPr lang="en-US" sz="1400" b="0" dirty="0" err="1">
                <a:solidFill>
                  <a:schemeClr val="bg1"/>
                </a:solidFill>
                <a:latin typeface="Calibri" panose="020F0502020204030204" pitchFamily="34" charset="0"/>
              </a:rPr>
              <a:t>liso-cel</a:t>
            </a:r>
            <a:r>
              <a:rPr lang="en-US" sz="1400" b="0" dirty="0">
                <a:solidFill>
                  <a:schemeClr val="bg1"/>
                </a:solidFill>
                <a:latin typeface="Calibri" panose="020F0502020204030204" pitchFamily="34" charset="0"/>
              </a:rPr>
              <a:t>, or death due to any cause.</a:t>
            </a:r>
          </a:p>
        </p:txBody>
      </p:sp>
    </p:spTree>
    <p:extLst>
      <p:ext uri="{BB962C8B-B14F-4D97-AF65-F5344CB8AC3E}">
        <p14:creationId xmlns:p14="http://schemas.microsoft.com/office/powerpoint/2010/main" val="5395799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D901E4-689F-46F0-95E8-84D50B50B310}"/>
              </a:ext>
            </a:extLst>
          </p:cNvPr>
          <p:cNvSpPr>
            <a:spLocks noGrp="1"/>
          </p:cNvSpPr>
          <p:nvPr>
            <p:ph type="title"/>
          </p:nvPr>
        </p:nvSpPr>
        <p:spPr/>
        <p:txBody>
          <a:bodyPr/>
          <a:lstStyle/>
          <a:p>
            <a:r>
              <a:rPr lang="en-US" dirty="0"/>
              <a:t>TRANSCEND CLL 004 Update: </a:t>
            </a:r>
            <a:br>
              <a:rPr lang="en-US" dirty="0"/>
            </a:br>
            <a:r>
              <a:rPr lang="en-US" dirty="0"/>
              <a:t>Clinical Outcomes by Best Overall Response at RPD2</a:t>
            </a:r>
          </a:p>
        </p:txBody>
      </p:sp>
      <p:graphicFrame>
        <p:nvGraphicFramePr>
          <p:cNvPr id="9" name="Group 3">
            <a:extLst>
              <a:ext uri="{FF2B5EF4-FFF2-40B4-BE49-F238E27FC236}">
                <a16:creationId xmlns:a16="http://schemas.microsoft.com/office/drawing/2014/main" id="{BAE87331-ECC7-48DB-83AA-E0576CA4C22F}"/>
              </a:ext>
            </a:extLst>
          </p:cNvPr>
          <p:cNvGraphicFramePr>
            <a:graphicFrameLocks/>
          </p:cNvGraphicFramePr>
          <p:nvPr>
            <p:extLst>
              <p:ext uri="{D42A27DB-BD31-4B8C-83A1-F6EECF244321}">
                <p14:modId xmlns:p14="http://schemas.microsoft.com/office/powerpoint/2010/main" val="4192849356"/>
              </p:ext>
            </p:extLst>
          </p:nvPr>
        </p:nvGraphicFramePr>
        <p:xfrm>
          <a:off x="723900" y="1527165"/>
          <a:ext cx="10755314" cy="4754944"/>
        </p:xfrm>
        <a:graphic>
          <a:graphicData uri="http://schemas.openxmlformats.org/drawingml/2006/table">
            <a:tbl>
              <a:tblPr/>
              <a:tblGrid>
                <a:gridCol w="3831328">
                  <a:extLst>
                    <a:ext uri="{9D8B030D-6E8A-4147-A177-3AD203B41FA5}">
                      <a16:colId xmlns:a16="http://schemas.microsoft.com/office/drawing/2014/main" val="20000"/>
                    </a:ext>
                  </a:extLst>
                </a:gridCol>
                <a:gridCol w="3461993">
                  <a:extLst>
                    <a:ext uri="{9D8B030D-6E8A-4147-A177-3AD203B41FA5}">
                      <a16:colId xmlns:a16="http://schemas.microsoft.com/office/drawing/2014/main" val="20001"/>
                    </a:ext>
                  </a:extLst>
                </a:gridCol>
                <a:gridCol w="3461993">
                  <a:extLst>
                    <a:ext uri="{9D8B030D-6E8A-4147-A177-3AD203B41FA5}">
                      <a16:colId xmlns:a16="http://schemas.microsoft.com/office/drawing/2014/main" val="20002"/>
                    </a:ext>
                  </a:extLst>
                </a:gridCol>
              </a:tblGrid>
              <a:tr h="37264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Outcome, </a:t>
                      </a:r>
                      <a:r>
                        <a:rPr kumimoji="0" lang="en-GB" sz="1600" b="1" i="0" u="none" strike="noStrike" cap="none" normalizeH="0" baseline="0" dirty="0" err="1">
                          <a:ln>
                            <a:noFill/>
                          </a:ln>
                          <a:solidFill>
                            <a:schemeClr val="tx1"/>
                          </a:solidFill>
                          <a:effectLst/>
                          <a:latin typeface="Calibri" panose="020F0502020204030204" pitchFamily="34" charset="0"/>
                        </a:rPr>
                        <a:t>mo</a:t>
                      </a:r>
                      <a:r>
                        <a:rPr kumimoji="0" lang="en-GB" sz="1600" b="1" i="0" u="none" strike="noStrike" cap="none" normalizeH="0" baseline="0" dirty="0">
                          <a:ln>
                            <a:noFill/>
                          </a:ln>
                          <a:solidFill>
                            <a:schemeClr val="tx1"/>
                          </a:solidFill>
                          <a:effectLst/>
                          <a:latin typeface="Calibri" panose="020F0502020204030204" pitchFamily="34" charset="0"/>
                        </a:rPr>
                        <a:t>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Full Study Population</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88)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BTKi Progression/Venetoclax Failure</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 Subset (n = 50)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686447">
                <a:tc>
                  <a:txBody>
                    <a:bodyPr/>
                    <a:lstStyle/>
                    <a:p>
                      <a:pPr marL="15875"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Median </a:t>
                      </a:r>
                      <a:r>
                        <a:rPr kumimoji="0" lang="en-US" sz="1600" b="0" i="0" u="none" strike="noStrike" kern="1200" cap="none" normalizeH="0" baseline="0" dirty="0" err="1">
                          <a:ln>
                            <a:noFill/>
                          </a:ln>
                          <a:solidFill>
                            <a:schemeClr val="bg2">
                              <a:lumMod val="10000"/>
                            </a:schemeClr>
                          </a:solidFill>
                          <a:effectLst/>
                          <a:latin typeface="Calibri" panose="020F0502020204030204" pitchFamily="34" charset="0"/>
                          <a:ea typeface="+mn-ea"/>
                          <a:cs typeface="+mn-cs"/>
                        </a:rPr>
                        <a:t>DoR</a:t>
                      </a: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CR/</a:t>
                      </a:r>
                      <a:r>
                        <a:rPr kumimoji="0" lang="en-US" sz="1600" b="0" i="0" u="none" strike="noStrike" kern="1200" cap="none" normalizeH="0" baseline="0" dirty="0" err="1">
                          <a:ln>
                            <a:noFill/>
                          </a:ln>
                          <a:solidFill>
                            <a:schemeClr val="bg2">
                              <a:lumMod val="10000"/>
                            </a:schemeClr>
                          </a:solidFill>
                          <a:effectLst/>
                          <a:latin typeface="Calibri" panose="020F0502020204030204" pitchFamily="34" charset="0"/>
                          <a:ea typeface="+mn-ea"/>
                          <a:cs typeface="+mn-cs"/>
                        </a:rPr>
                        <a:t>CRi</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PR/</a:t>
                      </a:r>
                      <a:r>
                        <a:rPr kumimoji="0" lang="en-US" sz="1600" b="0" i="0" u="none" strike="noStrike" kern="1200" cap="none" normalizeH="0" baseline="0" dirty="0" err="1">
                          <a:ln>
                            <a:noFill/>
                          </a:ln>
                          <a:solidFill>
                            <a:schemeClr val="bg2">
                              <a:lumMod val="10000"/>
                            </a:schemeClr>
                          </a:solidFill>
                          <a:effectLst/>
                          <a:latin typeface="Calibri" panose="020F0502020204030204" pitchFamily="34" charset="0"/>
                          <a:ea typeface="+mn-ea"/>
                          <a:cs typeface="+mn-cs"/>
                        </a:rPr>
                        <a:t>nPR</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112713" marR="0" lvl="0" indent="-112713"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Median follow-up</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35.3 (24.0-NR)</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NR</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24.0 (12.3-NR)</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23.2 (21.3-29.2)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35.3 (12.4-NR)</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NR</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12.4 (8.4-NR)</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22.4 (20.9-23.6)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6937590"/>
                  </a:ext>
                </a:extLst>
              </a:tr>
              <a:tr h="1000246">
                <a:tc>
                  <a:txBody>
                    <a:bodyPr/>
                    <a:lstStyle/>
                    <a:p>
                      <a:pPr marL="15875"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Median PFS, </a:t>
                      </a:r>
                      <a:r>
                        <a:rPr kumimoji="0" lang="en-US" sz="1600" b="0" i="0" u="none" strike="noStrike" kern="1200" cap="none" normalizeH="0" baseline="0" dirty="0" err="1">
                          <a:ln>
                            <a:noFill/>
                          </a:ln>
                          <a:solidFill>
                            <a:schemeClr val="bg2">
                              <a:lumMod val="10000"/>
                            </a:schemeClr>
                          </a:solidFill>
                          <a:effectLst/>
                          <a:latin typeface="Calibri" panose="020F0502020204030204" pitchFamily="34" charset="0"/>
                          <a:ea typeface="+mn-ea"/>
                          <a:cs typeface="+mn-cs"/>
                        </a:rPr>
                        <a:t>mo</a:t>
                      </a: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Responders</a:t>
                      </a:r>
                    </a:p>
                    <a:p>
                      <a:pPr marL="855663" marR="0" lvl="1" indent="-285750" algn="l" defTabSz="914400" rtl="0" eaLnBrk="1" fontAlgn="base" latinLnBrk="0" hangingPunct="1">
                        <a:lnSpc>
                          <a:spcPct val="100000"/>
                        </a:lnSpc>
                        <a:spcBef>
                          <a:spcPct val="0"/>
                        </a:spcBef>
                        <a:spcAft>
                          <a:spcPct val="0"/>
                        </a:spcAft>
                        <a:buClr>
                          <a:srgbClr val="000000"/>
                        </a:buClr>
                        <a:buSzTx/>
                        <a:buFont typeface="Calibri" panose="020F0502020204030204" pitchFamily="34" charset="0"/>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CR/CRi</a:t>
                      </a:r>
                    </a:p>
                    <a:p>
                      <a:pPr marL="855663" marR="0" lvl="1" indent="-285750" algn="l" defTabSz="914400" rtl="0" eaLnBrk="1" fontAlgn="base" latinLnBrk="0" hangingPunct="1">
                        <a:lnSpc>
                          <a:spcPct val="100000"/>
                        </a:lnSpc>
                        <a:spcBef>
                          <a:spcPct val="0"/>
                        </a:spcBef>
                        <a:spcAft>
                          <a:spcPct val="0"/>
                        </a:spcAft>
                        <a:buClr>
                          <a:srgbClr val="000000"/>
                        </a:buClr>
                        <a:buSzTx/>
                        <a:buFont typeface="Calibri" panose="020F0502020204030204" pitchFamily="34" charset="0"/>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PR/</a:t>
                      </a:r>
                      <a:r>
                        <a:rPr kumimoji="0" lang="en-US" sz="1600" b="0" i="0" u="none" strike="noStrike" kern="1200" cap="none" normalizeH="0" baseline="0" dirty="0" err="1">
                          <a:ln>
                            <a:noFill/>
                          </a:ln>
                          <a:solidFill>
                            <a:schemeClr val="bg2">
                              <a:lumMod val="10000"/>
                            </a:schemeClr>
                          </a:solidFill>
                          <a:effectLst/>
                          <a:latin typeface="Calibri" panose="020F0502020204030204" pitchFamily="34" charset="0"/>
                          <a:ea typeface="+mn-ea"/>
                          <a:cs typeface="+mn-cs"/>
                        </a:rPr>
                        <a:t>nPR</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err="1">
                          <a:ln>
                            <a:noFill/>
                          </a:ln>
                          <a:solidFill>
                            <a:schemeClr val="bg2">
                              <a:lumMod val="10000"/>
                            </a:schemeClr>
                          </a:solidFill>
                          <a:effectLst/>
                          <a:latin typeface="Calibri" panose="020F0502020204030204" pitchFamily="34" charset="0"/>
                          <a:ea typeface="+mn-ea"/>
                          <a:cs typeface="+mn-cs"/>
                        </a:rPr>
                        <a:t>Nonresponders</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112713" marR="0" lvl="0" indent="-112713"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Median follow-up</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17.9 (9.4-26.9)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38.1 (26.9-NR)</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NR (30.1-NR)</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26.9 (17.9-NR)</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3.7 (2.4-6.1)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24.3 (24.0-30.2)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11.9 (5.7-26.2)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38.1 (13.4-NR)</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NR</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26.2 (10.3-NR)</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3.7 (2.1-6.1)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24.2 (23.6-25.2)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245339294"/>
                  </a:ext>
                </a:extLst>
              </a:tr>
              <a:tr h="1000246">
                <a:tc>
                  <a:txBody>
                    <a:bodyPr/>
                    <a:lstStyle/>
                    <a:p>
                      <a:pPr marL="15875"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Median OS, </a:t>
                      </a:r>
                      <a:r>
                        <a:rPr kumimoji="0" lang="en-US" sz="1600" b="0" i="0" u="none" strike="noStrike" kern="1200" cap="none" normalizeH="0" baseline="0" dirty="0" err="1">
                          <a:ln>
                            <a:noFill/>
                          </a:ln>
                          <a:solidFill>
                            <a:schemeClr val="bg2">
                              <a:lumMod val="10000"/>
                            </a:schemeClr>
                          </a:solidFill>
                          <a:effectLst/>
                          <a:latin typeface="Calibri" panose="020F0502020204030204" pitchFamily="34" charset="0"/>
                          <a:ea typeface="+mn-ea"/>
                          <a:cs typeface="+mn-cs"/>
                        </a:rPr>
                        <a:t>mo</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Responders</a:t>
                      </a:r>
                    </a:p>
                    <a:p>
                      <a:pPr marL="855663" marR="0" lvl="1" indent="-285750" algn="l" defTabSz="914400" rtl="0" eaLnBrk="1" fontAlgn="base" latinLnBrk="0" hangingPunct="1">
                        <a:lnSpc>
                          <a:spcPct val="100000"/>
                        </a:lnSpc>
                        <a:spcBef>
                          <a:spcPct val="0"/>
                        </a:spcBef>
                        <a:spcAft>
                          <a:spcPct val="0"/>
                        </a:spcAft>
                        <a:buClr>
                          <a:srgbClr val="000000"/>
                        </a:buClr>
                        <a:buSzTx/>
                        <a:buFont typeface="Calibri" panose="020F0502020204030204" pitchFamily="34" charset="0"/>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CR/CRi</a:t>
                      </a:r>
                    </a:p>
                    <a:p>
                      <a:pPr marL="855663" marR="0" lvl="1" indent="-285750" algn="l" defTabSz="914400" rtl="0" eaLnBrk="1" fontAlgn="base" latinLnBrk="0" hangingPunct="1">
                        <a:lnSpc>
                          <a:spcPct val="100000"/>
                        </a:lnSpc>
                        <a:spcBef>
                          <a:spcPct val="0"/>
                        </a:spcBef>
                        <a:spcAft>
                          <a:spcPct val="0"/>
                        </a:spcAft>
                        <a:buClr>
                          <a:srgbClr val="000000"/>
                        </a:buClr>
                        <a:buSzTx/>
                        <a:buFont typeface="Calibri" panose="020F0502020204030204" pitchFamily="34" charset="0"/>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PR/</a:t>
                      </a:r>
                      <a:r>
                        <a:rPr kumimoji="0" lang="en-US" sz="1600" b="0" i="0" u="none" strike="noStrike" kern="1200" cap="none" normalizeH="0" baseline="0" dirty="0" err="1">
                          <a:ln>
                            <a:noFill/>
                          </a:ln>
                          <a:solidFill>
                            <a:schemeClr val="bg2">
                              <a:lumMod val="10000"/>
                            </a:schemeClr>
                          </a:solidFill>
                          <a:effectLst/>
                          <a:latin typeface="Calibri" panose="020F0502020204030204" pitchFamily="34" charset="0"/>
                          <a:ea typeface="+mn-ea"/>
                          <a:cs typeface="+mn-cs"/>
                        </a:rPr>
                        <a:t>nPR</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err="1">
                          <a:ln>
                            <a:noFill/>
                          </a:ln>
                          <a:solidFill>
                            <a:schemeClr val="bg2">
                              <a:lumMod val="10000"/>
                            </a:schemeClr>
                          </a:solidFill>
                          <a:effectLst/>
                          <a:latin typeface="Calibri" panose="020F0502020204030204" pitchFamily="34" charset="0"/>
                          <a:ea typeface="+mn-ea"/>
                          <a:cs typeface="+mn-cs"/>
                        </a:rPr>
                        <a:t>Nonresponders</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112713" marR="0" lvl="0" indent="-112713"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Median follow-up</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43.2 (27.1-NR)</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NR</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NR</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NR (31.2-NR)</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10.7 (6.4-30.3)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24.7 (24.0-30.2)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30.3 (15.0-NR)</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NR</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NR</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NR (20.9-NR)</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10.7 (7.3-30.3)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24.3 (23.6-25.1)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794214973"/>
                  </a:ext>
                </a:extLst>
              </a:tr>
            </a:tbl>
          </a:graphicData>
        </a:graphic>
      </p:graphicFrame>
      <p:sp>
        <p:nvSpPr>
          <p:cNvPr id="7" name="Text Box 15">
            <a:extLst>
              <a:ext uri="{FF2B5EF4-FFF2-40B4-BE49-F238E27FC236}">
                <a16:creationId xmlns:a16="http://schemas.microsoft.com/office/drawing/2014/main" id="{1FE9A874-9FCC-4B3A-0DD3-CC10D85822AD}"/>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Siddiqi. ASH 2023. Abstr 330.</a:t>
            </a:r>
            <a:endParaRPr lang="en-US" altLang="en-US" sz="1200" b="0" dirty="0">
              <a:solidFill>
                <a:schemeClr val="bg2"/>
              </a:solidFill>
              <a:latin typeface="Calibri" panose="020F0502020204030204" pitchFamily="34" charset="0"/>
              <a:cs typeface="+mn-cs"/>
            </a:endParaRPr>
          </a:p>
        </p:txBody>
      </p:sp>
    </p:spTree>
    <p:extLst>
      <p:ext uri="{BB962C8B-B14F-4D97-AF65-F5344CB8AC3E}">
        <p14:creationId xmlns:p14="http://schemas.microsoft.com/office/powerpoint/2010/main" val="18702383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D901E4-689F-46F0-95E8-84D50B50B310}"/>
              </a:ext>
            </a:extLst>
          </p:cNvPr>
          <p:cNvSpPr>
            <a:spLocks noGrp="1"/>
          </p:cNvSpPr>
          <p:nvPr>
            <p:ph type="title"/>
          </p:nvPr>
        </p:nvSpPr>
        <p:spPr/>
        <p:txBody>
          <a:bodyPr/>
          <a:lstStyle/>
          <a:p>
            <a:r>
              <a:rPr lang="en-US" dirty="0"/>
              <a:t>TRANSCEND CLL 004 Update: TEAEs</a:t>
            </a:r>
          </a:p>
        </p:txBody>
      </p:sp>
      <p:sp>
        <p:nvSpPr>
          <p:cNvPr id="11" name="Content Placeholder 10">
            <a:extLst>
              <a:ext uri="{FF2B5EF4-FFF2-40B4-BE49-F238E27FC236}">
                <a16:creationId xmlns:a16="http://schemas.microsoft.com/office/drawing/2014/main" id="{6218E444-E9D0-109B-FA9F-18503B767326}"/>
              </a:ext>
            </a:extLst>
          </p:cNvPr>
          <p:cNvSpPr>
            <a:spLocks noGrp="1"/>
          </p:cNvSpPr>
          <p:nvPr>
            <p:ph idx="1"/>
          </p:nvPr>
        </p:nvSpPr>
        <p:spPr>
          <a:xfrm>
            <a:off x="604514" y="4732641"/>
            <a:ext cx="10874699" cy="1593149"/>
          </a:xfrm>
        </p:spPr>
        <p:txBody>
          <a:bodyPr/>
          <a:lstStyle/>
          <a:p>
            <a:pPr>
              <a:spcAft>
                <a:spcPts val="0"/>
              </a:spcAft>
            </a:pPr>
            <a:r>
              <a:rPr lang="en-US" sz="2400" dirty="0"/>
              <a:t>Deaths due to TEAEs in 5 patients (4%)</a:t>
            </a:r>
          </a:p>
          <a:p>
            <a:pPr lvl="1">
              <a:spcAft>
                <a:spcPts val="0"/>
              </a:spcAft>
            </a:pPr>
            <a:r>
              <a:rPr lang="en-US" sz="2200" dirty="0"/>
              <a:t>n = 4 (3%) considered unrelated to </a:t>
            </a:r>
            <a:r>
              <a:rPr lang="en-US" sz="2200" dirty="0" err="1"/>
              <a:t>liso-cel</a:t>
            </a:r>
            <a:r>
              <a:rPr lang="en-US" sz="2200" dirty="0"/>
              <a:t> (n = 1 each of respiratory failure, sepsis, </a:t>
            </a:r>
            <a:r>
              <a:rPr lang="en-US" sz="2200" i="1" dirty="0"/>
              <a:t>Escherichia coli </a:t>
            </a:r>
            <a:r>
              <a:rPr lang="en-US" sz="2200" dirty="0"/>
              <a:t>infection, and invasive aspergillosis)</a:t>
            </a:r>
          </a:p>
          <a:p>
            <a:pPr lvl="1">
              <a:spcAft>
                <a:spcPts val="0"/>
              </a:spcAft>
            </a:pPr>
            <a:r>
              <a:rPr lang="en-US" sz="2200" dirty="0"/>
              <a:t>n = 1 (1%) considered related to </a:t>
            </a:r>
            <a:r>
              <a:rPr lang="en-US" sz="2200" dirty="0" err="1"/>
              <a:t>liso-cel</a:t>
            </a:r>
            <a:r>
              <a:rPr lang="en-US" sz="2200" dirty="0"/>
              <a:t> (macrophage activation syndrome)</a:t>
            </a:r>
          </a:p>
        </p:txBody>
      </p:sp>
      <p:sp>
        <p:nvSpPr>
          <p:cNvPr id="6" name="Text Box 15">
            <a:extLst>
              <a:ext uri="{FF2B5EF4-FFF2-40B4-BE49-F238E27FC236}">
                <a16:creationId xmlns:a16="http://schemas.microsoft.com/office/drawing/2014/main" id="{AA7A6E49-885F-1A11-D3E2-66E7E13CEA96}"/>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Siddiqi. ASH 2023. Abstr 330.</a:t>
            </a:r>
            <a:endParaRPr lang="en-US" altLang="en-US" sz="1200" b="0" dirty="0">
              <a:solidFill>
                <a:schemeClr val="bg2"/>
              </a:solidFill>
              <a:latin typeface="Calibri" panose="020F0502020204030204" pitchFamily="34" charset="0"/>
              <a:cs typeface="+mn-cs"/>
            </a:endParaRPr>
          </a:p>
        </p:txBody>
      </p:sp>
      <p:graphicFrame>
        <p:nvGraphicFramePr>
          <p:cNvPr id="7" name="Group 3">
            <a:extLst>
              <a:ext uri="{FF2B5EF4-FFF2-40B4-BE49-F238E27FC236}">
                <a16:creationId xmlns:a16="http://schemas.microsoft.com/office/drawing/2014/main" id="{BFB45580-73E0-975A-0241-CB8DB4B1C4F2}"/>
              </a:ext>
            </a:extLst>
          </p:cNvPr>
          <p:cNvGraphicFramePr>
            <a:graphicFrameLocks/>
          </p:cNvGraphicFramePr>
          <p:nvPr>
            <p:extLst>
              <p:ext uri="{D42A27DB-BD31-4B8C-83A1-F6EECF244321}">
                <p14:modId xmlns:p14="http://schemas.microsoft.com/office/powerpoint/2010/main" val="1095376667"/>
              </p:ext>
            </p:extLst>
          </p:nvPr>
        </p:nvGraphicFramePr>
        <p:xfrm>
          <a:off x="520700" y="1603375"/>
          <a:ext cx="5491065" cy="3048160"/>
        </p:xfrm>
        <a:graphic>
          <a:graphicData uri="http://schemas.openxmlformats.org/drawingml/2006/table">
            <a:tbl>
              <a:tblPr/>
              <a:tblGrid>
                <a:gridCol w="2281650">
                  <a:extLst>
                    <a:ext uri="{9D8B030D-6E8A-4147-A177-3AD203B41FA5}">
                      <a16:colId xmlns:a16="http://schemas.microsoft.com/office/drawing/2014/main" val="20000"/>
                    </a:ext>
                  </a:extLst>
                </a:gridCol>
                <a:gridCol w="1333357">
                  <a:extLst>
                    <a:ext uri="{9D8B030D-6E8A-4147-A177-3AD203B41FA5}">
                      <a16:colId xmlns:a16="http://schemas.microsoft.com/office/drawing/2014/main" val="20001"/>
                    </a:ext>
                  </a:extLst>
                </a:gridCol>
                <a:gridCol w="1876058">
                  <a:extLst>
                    <a:ext uri="{9D8B030D-6E8A-4147-A177-3AD203B41FA5}">
                      <a16:colId xmlns:a16="http://schemas.microsoft.com/office/drawing/2014/main" val="20002"/>
                    </a:ext>
                  </a:extLst>
                </a:gridCol>
              </a:tblGrid>
              <a:tr h="204982">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tx1"/>
                          </a:solidFill>
                          <a:effectLst/>
                          <a:latin typeface="Calibri" panose="020F0502020204030204" pitchFamily="34" charset="0"/>
                        </a:rPr>
                        <a:t>TEAE (in ≥25%),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All Patients (N = 118)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2931115292"/>
                  </a:ext>
                </a:extLst>
              </a:tr>
              <a:tr h="204982">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tx1"/>
                          </a:solidFill>
                          <a:effectLst/>
                          <a:latin typeface="Calibri" panose="020F0502020204030204" pitchFamily="34" charset="0"/>
                        </a:rPr>
                        <a:t>TEAE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Any Grade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Grade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204982">
                <a:tc>
                  <a:txBody>
                    <a:bodyPr/>
                    <a:lstStyle/>
                    <a:p>
                      <a:pPr marL="15875"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Any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118 (100)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109 (92)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6937590"/>
                  </a:ext>
                </a:extLst>
              </a:tr>
              <a:tr h="204982">
                <a:tc>
                  <a:txBody>
                    <a:bodyPr/>
                    <a:lstStyle/>
                    <a:p>
                      <a:pPr marL="15875"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CRS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100 (85)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10 (8)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245339294"/>
                  </a:ext>
                </a:extLst>
              </a:tr>
              <a:tr h="204982">
                <a:tc>
                  <a:txBody>
                    <a:bodyPr/>
                    <a:lstStyle/>
                    <a:p>
                      <a:pPr marL="15875"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Anemia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79 (67)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62 (53)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7163530"/>
                  </a:ext>
                </a:extLst>
              </a:tr>
              <a:tr h="204982">
                <a:tc>
                  <a:txBody>
                    <a:bodyPr/>
                    <a:lstStyle/>
                    <a:p>
                      <a:pPr marL="15875"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Neutropenia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73 (62)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71 (60)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395919552"/>
                  </a:ext>
                </a:extLst>
              </a:tr>
              <a:tr h="20498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Thrombocytopenia</a:t>
                      </a: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59 (50)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49 (42)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517057013"/>
                  </a:ext>
                </a:extLst>
              </a:tr>
              <a:tr h="204982">
                <a:tc>
                  <a:txBody>
                    <a:bodyPr/>
                    <a:lstStyle/>
                    <a:p>
                      <a:pPr marL="15875"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Fatigue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41 (35)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8 (7)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316845734"/>
                  </a:ext>
                </a:extLst>
              </a:tr>
              <a:tr h="204982">
                <a:tc>
                  <a:txBody>
                    <a:bodyPr/>
                    <a:lstStyle/>
                    <a:p>
                      <a:pPr marL="15875"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Nausea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40 (34)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419783269"/>
                  </a:ext>
                </a:extLst>
              </a:tr>
              <a:tr h="204982">
                <a:tc>
                  <a:txBody>
                    <a:bodyPr/>
                    <a:lstStyle/>
                    <a:p>
                      <a:pPr marL="15875"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Diarrhea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35 (30)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110480848"/>
                  </a:ext>
                </a:extLst>
              </a:tr>
            </a:tbl>
          </a:graphicData>
        </a:graphic>
      </p:graphicFrame>
      <p:graphicFrame>
        <p:nvGraphicFramePr>
          <p:cNvPr id="3" name="Group 3">
            <a:extLst>
              <a:ext uri="{FF2B5EF4-FFF2-40B4-BE49-F238E27FC236}">
                <a16:creationId xmlns:a16="http://schemas.microsoft.com/office/drawing/2014/main" id="{C5765215-44E0-D66F-E424-07B36C468179}"/>
              </a:ext>
            </a:extLst>
          </p:cNvPr>
          <p:cNvGraphicFramePr>
            <a:graphicFrameLocks/>
          </p:cNvGraphicFramePr>
          <p:nvPr>
            <p:extLst>
              <p:ext uri="{D42A27DB-BD31-4B8C-83A1-F6EECF244321}">
                <p14:modId xmlns:p14="http://schemas.microsoft.com/office/powerpoint/2010/main" val="1309940952"/>
              </p:ext>
            </p:extLst>
          </p:nvPr>
        </p:nvGraphicFramePr>
        <p:xfrm>
          <a:off x="6280151" y="1603375"/>
          <a:ext cx="5491065" cy="3048160"/>
        </p:xfrm>
        <a:graphic>
          <a:graphicData uri="http://schemas.openxmlformats.org/drawingml/2006/table">
            <a:tbl>
              <a:tblPr/>
              <a:tblGrid>
                <a:gridCol w="2281650">
                  <a:extLst>
                    <a:ext uri="{9D8B030D-6E8A-4147-A177-3AD203B41FA5}">
                      <a16:colId xmlns:a16="http://schemas.microsoft.com/office/drawing/2014/main" val="20000"/>
                    </a:ext>
                  </a:extLst>
                </a:gridCol>
                <a:gridCol w="1333357">
                  <a:extLst>
                    <a:ext uri="{9D8B030D-6E8A-4147-A177-3AD203B41FA5}">
                      <a16:colId xmlns:a16="http://schemas.microsoft.com/office/drawing/2014/main" val="20001"/>
                    </a:ext>
                  </a:extLst>
                </a:gridCol>
                <a:gridCol w="1876058">
                  <a:extLst>
                    <a:ext uri="{9D8B030D-6E8A-4147-A177-3AD203B41FA5}">
                      <a16:colId xmlns:a16="http://schemas.microsoft.com/office/drawing/2014/main" val="20002"/>
                    </a:ext>
                  </a:extLst>
                </a:gridCol>
              </a:tblGrid>
              <a:tr h="204982">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tx1"/>
                          </a:solidFill>
                          <a:effectLst/>
                          <a:latin typeface="Calibri" panose="020F0502020204030204" pitchFamily="34" charset="0"/>
                        </a:rPr>
                        <a:t>TEAE (in ≥25%),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All Patients (N = 118)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2931115292"/>
                  </a:ext>
                </a:extLst>
              </a:tr>
              <a:tr h="204982">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tx1"/>
                          </a:solidFill>
                          <a:effectLst/>
                          <a:latin typeface="Calibri" panose="020F0502020204030204" pitchFamily="34" charset="0"/>
                        </a:rPr>
                        <a:t>TEAE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Any Grade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Grade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204982">
                <a:tc>
                  <a:txBody>
                    <a:bodyPr/>
                    <a:lstStyle/>
                    <a:p>
                      <a:pPr marL="15875"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Headache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34 (29)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 (1)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100326273"/>
                  </a:ext>
                </a:extLst>
              </a:tr>
              <a:tr h="204982">
                <a:tc>
                  <a:txBody>
                    <a:bodyPr/>
                    <a:lstStyle/>
                    <a:p>
                      <a:pPr marL="15875"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Leukopenia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34 (29)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31 (26)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981720586"/>
                  </a:ext>
                </a:extLst>
              </a:tr>
              <a:tr h="204982">
                <a:tc>
                  <a:txBody>
                    <a:bodyPr/>
                    <a:lstStyle/>
                    <a:p>
                      <a:pPr marL="15875"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Hypokalemia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33 (28)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73867550"/>
                  </a:ext>
                </a:extLst>
              </a:tr>
              <a:tr h="204982">
                <a:tc>
                  <a:txBody>
                    <a:bodyPr/>
                    <a:lstStyle/>
                    <a:p>
                      <a:pPr marL="15875"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Pyrexia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33 (28)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 (1)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637133681"/>
                  </a:ext>
                </a:extLst>
              </a:tr>
              <a:tr h="204982">
                <a:tc>
                  <a:txBody>
                    <a:bodyPr/>
                    <a:lstStyle/>
                    <a:p>
                      <a:pPr marL="15875"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400" b="0" i="0" u="none" strike="noStrike" kern="1200" cap="none" normalizeH="0" baseline="0" dirty="0" err="1">
                          <a:ln>
                            <a:noFill/>
                          </a:ln>
                          <a:solidFill>
                            <a:schemeClr val="bg2">
                              <a:lumMod val="10000"/>
                            </a:schemeClr>
                          </a:solidFill>
                          <a:effectLst/>
                          <a:latin typeface="Calibri" panose="020F0502020204030204" pitchFamily="34" charset="0"/>
                          <a:ea typeface="+mn-ea"/>
                          <a:cs typeface="+mn-cs"/>
                        </a:rPr>
                        <a:t>Confusional</a:t>
                      </a: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 state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31 (26)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11 (9)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043798816"/>
                  </a:ext>
                </a:extLst>
              </a:tr>
              <a:tr h="204982">
                <a:tc>
                  <a:txBody>
                    <a:bodyPr/>
                    <a:lstStyle/>
                    <a:p>
                      <a:pPr marL="15875"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Hypocalcemia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31 (26)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5 (4)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307966951"/>
                  </a:ext>
                </a:extLst>
              </a:tr>
              <a:tr h="204982">
                <a:tc>
                  <a:txBody>
                    <a:bodyPr/>
                    <a:lstStyle/>
                    <a:p>
                      <a:pPr marL="15875"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Decreased appetite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30 (25)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5 (4)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30573134"/>
                  </a:ext>
                </a:extLst>
              </a:tr>
              <a:tr h="204982">
                <a:tc>
                  <a:txBody>
                    <a:bodyPr/>
                    <a:lstStyle/>
                    <a:p>
                      <a:pPr marL="15875"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Dizziness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30 (25)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639965706"/>
                  </a:ext>
                </a:extLst>
              </a:tr>
            </a:tbl>
          </a:graphicData>
        </a:graphic>
      </p:graphicFrame>
      <p:sp>
        <p:nvSpPr>
          <p:cNvPr id="4" name="TextBox 3">
            <a:extLst>
              <a:ext uri="{FF2B5EF4-FFF2-40B4-BE49-F238E27FC236}">
                <a16:creationId xmlns:a16="http://schemas.microsoft.com/office/drawing/2014/main" id="{1A6111A4-C082-DD9C-6731-AB5DE4027F07}"/>
              </a:ext>
            </a:extLst>
          </p:cNvPr>
          <p:cNvSpPr txBox="1"/>
          <p:nvPr/>
        </p:nvSpPr>
        <p:spPr bwMode="auto">
          <a:xfrm>
            <a:off x="3816038" y="6421262"/>
            <a:ext cx="341632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ts val="0"/>
              </a:spcBef>
              <a:spcAft>
                <a:spcPct val="0"/>
              </a:spcAft>
              <a:buClrTx/>
              <a:buFontTx/>
              <a:buNone/>
            </a:pPr>
            <a:r>
              <a:rPr lang="en-US" sz="1400" b="0" dirty="0">
                <a:solidFill>
                  <a:schemeClr val="bg1"/>
                </a:solidFill>
                <a:latin typeface="Calibri" panose="020F0502020204030204" pitchFamily="34" charset="0"/>
              </a:rPr>
              <a:t>Median follow-up: 23.5 </a:t>
            </a:r>
            <a:r>
              <a:rPr lang="en-US" sz="1400" b="0" dirty="0" err="1">
                <a:solidFill>
                  <a:schemeClr val="bg1"/>
                </a:solidFill>
                <a:latin typeface="Calibri" panose="020F0502020204030204" pitchFamily="34" charset="0"/>
              </a:rPr>
              <a:t>mo</a:t>
            </a:r>
            <a:r>
              <a:rPr lang="en-US" sz="1400" b="0" dirty="0">
                <a:solidFill>
                  <a:schemeClr val="bg1"/>
                </a:solidFill>
                <a:latin typeface="Calibri" panose="020F0502020204030204" pitchFamily="34" charset="0"/>
              </a:rPr>
              <a:t> (range: 0.4-59.6)</a:t>
            </a:r>
          </a:p>
        </p:txBody>
      </p:sp>
    </p:spTree>
    <p:extLst>
      <p:ext uri="{BB962C8B-B14F-4D97-AF65-F5344CB8AC3E}">
        <p14:creationId xmlns:p14="http://schemas.microsoft.com/office/powerpoint/2010/main" val="9538906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D901E4-689F-46F0-95E8-84D50B50B310}"/>
              </a:ext>
            </a:extLst>
          </p:cNvPr>
          <p:cNvSpPr>
            <a:spLocks noGrp="1"/>
          </p:cNvSpPr>
          <p:nvPr>
            <p:ph type="title"/>
          </p:nvPr>
        </p:nvSpPr>
        <p:spPr/>
        <p:txBody>
          <a:bodyPr/>
          <a:lstStyle/>
          <a:p>
            <a:r>
              <a:rPr lang="en-US" dirty="0"/>
              <a:t>TRANSCEND CLL 004 Update: TEAEs of Special Interest</a:t>
            </a:r>
          </a:p>
        </p:txBody>
      </p:sp>
      <p:sp>
        <p:nvSpPr>
          <p:cNvPr id="6" name="Text Box 15">
            <a:extLst>
              <a:ext uri="{FF2B5EF4-FFF2-40B4-BE49-F238E27FC236}">
                <a16:creationId xmlns:a16="http://schemas.microsoft.com/office/drawing/2014/main" id="{AA7A6E49-885F-1A11-D3E2-66E7E13CEA96}"/>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Siddiqi. ASH 2023. Abstr 330.</a:t>
            </a:r>
            <a:endParaRPr lang="en-US" altLang="en-US" sz="1200" b="0" dirty="0">
              <a:solidFill>
                <a:schemeClr val="bg2"/>
              </a:solidFill>
              <a:latin typeface="Calibri" panose="020F0502020204030204" pitchFamily="34" charset="0"/>
              <a:cs typeface="+mn-cs"/>
            </a:endParaRPr>
          </a:p>
        </p:txBody>
      </p:sp>
      <p:graphicFrame>
        <p:nvGraphicFramePr>
          <p:cNvPr id="3" name="Group 3">
            <a:extLst>
              <a:ext uri="{FF2B5EF4-FFF2-40B4-BE49-F238E27FC236}">
                <a16:creationId xmlns:a16="http://schemas.microsoft.com/office/drawing/2014/main" id="{2DC5AE77-60C1-57A2-457B-ED78EA828C31}"/>
              </a:ext>
            </a:extLst>
          </p:cNvPr>
          <p:cNvGraphicFramePr>
            <a:graphicFrameLocks/>
          </p:cNvGraphicFramePr>
          <p:nvPr>
            <p:extLst>
              <p:ext uri="{D42A27DB-BD31-4B8C-83A1-F6EECF244321}">
                <p14:modId xmlns:p14="http://schemas.microsoft.com/office/powerpoint/2010/main" val="1087173121"/>
              </p:ext>
            </p:extLst>
          </p:nvPr>
        </p:nvGraphicFramePr>
        <p:xfrm>
          <a:off x="719801" y="1603104"/>
          <a:ext cx="5376672" cy="4206336"/>
        </p:xfrm>
        <a:graphic>
          <a:graphicData uri="http://schemas.openxmlformats.org/drawingml/2006/table">
            <a:tbl>
              <a:tblPr/>
              <a:tblGrid>
                <a:gridCol w="2785186">
                  <a:extLst>
                    <a:ext uri="{9D8B030D-6E8A-4147-A177-3AD203B41FA5}">
                      <a16:colId xmlns:a16="http://schemas.microsoft.com/office/drawing/2014/main" val="20000"/>
                    </a:ext>
                  </a:extLst>
                </a:gridCol>
                <a:gridCol w="1113793">
                  <a:extLst>
                    <a:ext uri="{9D8B030D-6E8A-4147-A177-3AD203B41FA5}">
                      <a16:colId xmlns:a16="http://schemas.microsoft.com/office/drawing/2014/main" val="20001"/>
                    </a:ext>
                  </a:extLst>
                </a:gridCol>
                <a:gridCol w="1477693">
                  <a:extLst>
                    <a:ext uri="{9D8B030D-6E8A-4147-A177-3AD203B41FA5}">
                      <a16:colId xmlns:a16="http://schemas.microsoft.com/office/drawing/2014/main" val="2720508942"/>
                    </a:ext>
                  </a:extLst>
                </a:gridCol>
              </a:tblGrid>
              <a:tr h="0">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CRS and Neurologic Events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All Patients (N = 118)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169154">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CRS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Neurologic event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4113629027"/>
                  </a:ext>
                </a:extLst>
              </a:tr>
              <a:tr h="454037">
                <a:tc>
                  <a:txBody>
                    <a:bodyPr/>
                    <a:lstStyle/>
                    <a:p>
                      <a:pPr marL="15875"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Any</a:t>
                      </a:r>
                      <a:r>
                        <a:rPr kumimoji="0" lang="en-US" sz="1600" b="0" i="0" u="none" strike="noStrike" cap="none" normalizeH="0" baseline="0" dirty="0">
                          <a:ln>
                            <a:noFill/>
                          </a:ln>
                          <a:solidFill>
                            <a:schemeClr val="bg2">
                              <a:lumMod val="10000"/>
                            </a:schemeClr>
                          </a:solidFill>
                          <a:effectLst/>
                          <a:latin typeface="Calibri" panose="020F0502020204030204" pitchFamily="34" charset="0"/>
                        </a:rPr>
                        <a:t>,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Grade 1</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Grade 2</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Grade 3</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Grade 4</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Grade 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100 (85)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43 (36)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47 (40)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10 (8)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53 (45)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13 (11)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18 (15)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21 (18)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 (1)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6937590"/>
                  </a:ext>
                </a:extLst>
              </a:tr>
              <a:tr h="169154">
                <a:tc>
                  <a:txBody>
                    <a:bodyPr/>
                    <a:lstStyle/>
                    <a:p>
                      <a:pPr marL="15875"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Median time to onset, days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4 (1-18)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7 (1-21)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7163530"/>
                  </a:ext>
                </a:extLst>
              </a:tr>
              <a:tr h="169154">
                <a:tc>
                  <a:txBody>
                    <a:bodyPr/>
                    <a:lstStyle/>
                    <a:p>
                      <a:pPr marL="15875"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Median time to resolution, days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6 (2-37)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7 (1-83)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395919552"/>
                  </a:ext>
                </a:extLst>
              </a:tr>
              <a:tr h="16915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Treated with tocilizumab and/or corticosteroids, n (%)</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82 (69)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517057013"/>
                  </a:ext>
                </a:extLst>
              </a:tr>
            </a:tbl>
          </a:graphicData>
        </a:graphic>
      </p:graphicFrame>
      <p:graphicFrame>
        <p:nvGraphicFramePr>
          <p:cNvPr id="5" name="Group 3">
            <a:extLst>
              <a:ext uri="{FF2B5EF4-FFF2-40B4-BE49-F238E27FC236}">
                <a16:creationId xmlns:a16="http://schemas.microsoft.com/office/drawing/2014/main" id="{DBD6B282-DB17-B8B2-B314-E3579BCD87B2}"/>
              </a:ext>
            </a:extLst>
          </p:cNvPr>
          <p:cNvGraphicFramePr>
            <a:graphicFrameLocks/>
          </p:cNvGraphicFramePr>
          <p:nvPr>
            <p:extLst>
              <p:ext uri="{D42A27DB-BD31-4B8C-83A1-F6EECF244321}">
                <p14:modId xmlns:p14="http://schemas.microsoft.com/office/powerpoint/2010/main" val="4162398814"/>
              </p:ext>
            </p:extLst>
          </p:nvPr>
        </p:nvGraphicFramePr>
        <p:xfrm>
          <a:off x="6256402" y="1603104"/>
          <a:ext cx="5225802" cy="2895696"/>
        </p:xfrm>
        <a:graphic>
          <a:graphicData uri="http://schemas.openxmlformats.org/drawingml/2006/table">
            <a:tbl>
              <a:tblPr/>
              <a:tblGrid>
                <a:gridCol w="3732985">
                  <a:extLst>
                    <a:ext uri="{9D8B030D-6E8A-4147-A177-3AD203B41FA5}">
                      <a16:colId xmlns:a16="http://schemas.microsoft.com/office/drawing/2014/main" val="20000"/>
                    </a:ext>
                  </a:extLst>
                </a:gridCol>
                <a:gridCol w="1492817">
                  <a:extLst>
                    <a:ext uri="{9D8B030D-6E8A-4147-A177-3AD203B41FA5}">
                      <a16:colId xmlns:a16="http://schemas.microsoft.com/office/drawing/2014/main" val="20001"/>
                    </a:ext>
                  </a:extLst>
                </a:gridCol>
              </a:tblGrid>
              <a:tr h="13914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Other TEAEs of Special Interest,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All Patients </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(N = 118)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640080">
                <a:tc>
                  <a:txBody>
                    <a:bodyPr/>
                    <a:lstStyle/>
                    <a:p>
                      <a:pPr marL="15875"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600" b="0" i="0" u="none" strike="noStrike" kern="1200" cap="none" normalizeH="0" baseline="0" dirty="0">
                          <a:ln>
                            <a:noFill/>
                          </a:ln>
                          <a:solidFill>
                            <a:schemeClr val="bg1"/>
                          </a:solidFill>
                          <a:effectLst/>
                          <a:latin typeface="Calibri" panose="020F0502020204030204" pitchFamily="34" charset="0"/>
                          <a:ea typeface="+mn-ea"/>
                          <a:cs typeface="+mn-cs"/>
                        </a:rPr>
                        <a:t>Prolonged </a:t>
                      </a:r>
                      <a:r>
                        <a:rPr kumimoji="0" lang="en-US" sz="1600" b="0" i="0" u="none" strike="noStrike" kern="1200" cap="none" normalizeH="0" baseline="0" dirty="0" err="1">
                          <a:ln>
                            <a:noFill/>
                          </a:ln>
                          <a:solidFill>
                            <a:schemeClr val="bg1"/>
                          </a:solidFill>
                          <a:effectLst/>
                          <a:latin typeface="Calibri" panose="020F0502020204030204" pitchFamily="34" charset="0"/>
                          <a:ea typeface="+mn-ea"/>
                          <a:cs typeface="+mn-cs"/>
                        </a:rPr>
                        <a:t>cytopenias</a:t>
                      </a:r>
                      <a:r>
                        <a:rPr kumimoji="0" lang="en-US" sz="1600" b="0" i="0" u="none" strike="noStrike" kern="1200" cap="none" normalizeH="0" baseline="0" dirty="0">
                          <a:ln>
                            <a:noFill/>
                          </a:ln>
                          <a:solidFill>
                            <a:schemeClr val="bg1"/>
                          </a:solidFill>
                          <a:effectLst/>
                          <a:latin typeface="Calibri" panose="020F0502020204030204" pitchFamily="34" charset="0"/>
                          <a:ea typeface="+mn-ea"/>
                          <a:cs typeface="+mn-cs"/>
                        </a:rPr>
                        <a:t> (grade ≥3 at Day 30 after </a:t>
                      </a:r>
                      <a:r>
                        <a:rPr kumimoji="0" lang="en-US" sz="1600" b="0" i="0" u="none" strike="noStrike" kern="1200" cap="none" normalizeH="0" baseline="0" dirty="0" err="1">
                          <a:ln>
                            <a:noFill/>
                          </a:ln>
                          <a:solidFill>
                            <a:schemeClr val="bg1"/>
                          </a:solidFill>
                          <a:effectLst/>
                          <a:latin typeface="Calibri" panose="020F0502020204030204" pitchFamily="34" charset="0"/>
                          <a:ea typeface="+mn-ea"/>
                          <a:cs typeface="+mn-cs"/>
                        </a:rPr>
                        <a:t>liso-cel</a:t>
                      </a:r>
                      <a:r>
                        <a:rPr kumimoji="0" lang="en-US" sz="1600" b="0" i="0" u="none" strike="noStrike" kern="1200" cap="none" normalizeH="0" baseline="0" dirty="0">
                          <a:ln>
                            <a:noFill/>
                          </a:ln>
                          <a:solidFill>
                            <a:schemeClr val="bg1"/>
                          </a:solidFill>
                          <a:effectLst/>
                          <a:latin typeface="Calibri" panose="020F0502020204030204" pitchFamily="34" charset="0"/>
                          <a:ea typeface="+mn-ea"/>
                          <a:cs typeface="+mn-cs"/>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1"/>
                          </a:solidFill>
                          <a:effectLst/>
                          <a:latin typeface="Calibri" panose="020F0502020204030204" pitchFamily="34" charset="0"/>
                          <a:ea typeface="+mn-ea"/>
                          <a:cs typeface="+mn-cs"/>
                        </a:rPr>
                        <a:t>64 (54)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6937590"/>
                  </a:ext>
                </a:extLst>
              </a:tr>
              <a:tr h="236546">
                <a:tc>
                  <a:txBody>
                    <a:bodyPr/>
                    <a:lstStyle/>
                    <a:p>
                      <a:pPr marL="15875"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600" b="0" i="0" u="none" strike="noStrike" kern="1200" cap="none" normalizeH="0" baseline="0" dirty="0">
                          <a:ln>
                            <a:noFill/>
                          </a:ln>
                          <a:solidFill>
                            <a:schemeClr val="bg1"/>
                          </a:solidFill>
                          <a:effectLst/>
                          <a:latin typeface="Calibri" panose="020F0502020204030204" pitchFamily="34" charset="0"/>
                          <a:ea typeface="+mn-ea"/>
                          <a:cs typeface="+mn-cs"/>
                        </a:rPr>
                        <a:t>Grade ≥3  infections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1"/>
                          </a:solidFill>
                          <a:effectLst/>
                          <a:latin typeface="Calibri" panose="020F0502020204030204" pitchFamily="34" charset="0"/>
                          <a:ea typeface="+mn-ea"/>
                          <a:cs typeface="+mn-cs"/>
                        </a:rPr>
                        <a:t>21 (18)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7163530"/>
                  </a:ext>
                </a:extLst>
              </a:tr>
              <a:tr h="236546">
                <a:tc>
                  <a:txBody>
                    <a:bodyPr/>
                    <a:lstStyle/>
                    <a:p>
                      <a:pPr marL="15875"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lang="en-US" sz="1600" dirty="0">
                          <a:solidFill>
                            <a:schemeClr val="bg1"/>
                          </a:solidFill>
                        </a:rPr>
                        <a:t>Hypogammaglobulinemia</a:t>
                      </a:r>
                      <a:endParaRPr kumimoji="0" lang="en-US" sz="1600" b="0" i="0" u="none" strike="noStrike" kern="1200" cap="none" normalizeH="0" baseline="0" dirty="0">
                        <a:ln>
                          <a:noFill/>
                        </a:ln>
                        <a:solidFill>
                          <a:schemeClr val="bg1"/>
                        </a:solidFill>
                        <a:effectLst/>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1"/>
                          </a:solidFill>
                          <a:effectLst/>
                          <a:latin typeface="Calibri" panose="020F0502020204030204" pitchFamily="34" charset="0"/>
                          <a:ea typeface="+mn-ea"/>
                          <a:cs typeface="+mn-cs"/>
                        </a:rPr>
                        <a:t>18 (15)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900160307"/>
                  </a:ext>
                </a:extLst>
              </a:tr>
              <a:tr h="236546">
                <a:tc>
                  <a:txBody>
                    <a:bodyPr/>
                    <a:lstStyle/>
                    <a:p>
                      <a:pPr marL="15875"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lang="en-US" sz="1600" dirty="0">
                          <a:solidFill>
                            <a:schemeClr val="bg1"/>
                          </a:solidFill>
                        </a:rPr>
                        <a:t>Tumor lysis syndrome</a:t>
                      </a:r>
                      <a:endParaRPr kumimoji="0" lang="en-US" sz="1600" b="0" i="0" u="none" strike="noStrike" kern="1200" cap="none" normalizeH="0" baseline="0" dirty="0">
                        <a:ln>
                          <a:noFill/>
                        </a:ln>
                        <a:solidFill>
                          <a:schemeClr val="bg1"/>
                        </a:solidFill>
                        <a:effectLst/>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1"/>
                          </a:solidFill>
                          <a:effectLst/>
                          <a:latin typeface="Calibri" panose="020F0502020204030204" pitchFamily="34" charset="0"/>
                          <a:ea typeface="+mn-ea"/>
                          <a:cs typeface="+mn-cs"/>
                        </a:rPr>
                        <a:t>13 (11)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555375711"/>
                  </a:ext>
                </a:extLst>
              </a:tr>
              <a:tr h="236546">
                <a:tc>
                  <a:txBody>
                    <a:bodyPr/>
                    <a:lstStyle/>
                    <a:p>
                      <a:pPr marL="15875"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lang="en-US" sz="1600" dirty="0">
                          <a:solidFill>
                            <a:schemeClr val="bg1"/>
                          </a:solidFill>
                        </a:rPr>
                        <a:t>Second primary malignancies</a:t>
                      </a:r>
                      <a:endParaRPr kumimoji="0" lang="en-US" sz="1600" b="0" i="0" u="none" strike="noStrike" kern="1200" cap="none" normalizeH="0" baseline="0" dirty="0">
                        <a:ln>
                          <a:noFill/>
                        </a:ln>
                        <a:solidFill>
                          <a:schemeClr val="bg1"/>
                        </a:solidFill>
                        <a:effectLst/>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1"/>
                          </a:solidFill>
                          <a:effectLst/>
                          <a:latin typeface="Calibri" panose="020F0502020204030204" pitchFamily="34" charset="0"/>
                          <a:ea typeface="+mn-ea"/>
                          <a:cs typeface="+mn-cs"/>
                        </a:rPr>
                        <a:t>11 (9)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266389231"/>
                  </a:ext>
                </a:extLst>
              </a:tr>
              <a:tr h="236546">
                <a:tc>
                  <a:txBody>
                    <a:bodyPr/>
                    <a:lstStyle/>
                    <a:p>
                      <a:pPr marL="15875"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lang="en-US" sz="1600" dirty="0">
                          <a:solidFill>
                            <a:schemeClr val="bg1"/>
                          </a:solidFill>
                        </a:rPr>
                        <a:t>Macrophage activation syndrome</a:t>
                      </a:r>
                      <a:endParaRPr kumimoji="0" lang="en-US" sz="1600" b="0" i="0" u="none" strike="noStrike" kern="1200" cap="none" normalizeH="0" baseline="0" dirty="0">
                        <a:ln>
                          <a:noFill/>
                        </a:ln>
                        <a:solidFill>
                          <a:schemeClr val="bg1"/>
                        </a:solidFill>
                        <a:effectLst/>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1"/>
                          </a:solidFill>
                          <a:effectLst/>
                          <a:latin typeface="Calibri" panose="020F0502020204030204" pitchFamily="34" charset="0"/>
                          <a:ea typeface="+mn-ea"/>
                          <a:cs typeface="+mn-cs"/>
                        </a:rPr>
                        <a:t>4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520050213"/>
                  </a:ext>
                </a:extLst>
              </a:tr>
            </a:tbl>
          </a:graphicData>
        </a:graphic>
      </p:graphicFrame>
    </p:spTree>
    <p:extLst>
      <p:ext uri="{BB962C8B-B14F-4D97-AF65-F5344CB8AC3E}">
        <p14:creationId xmlns:p14="http://schemas.microsoft.com/office/powerpoint/2010/main" val="28139177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D901E4-689F-46F0-95E8-84D50B50B310}"/>
              </a:ext>
            </a:extLst>
          </p:cNvPr>
          <p:cNvSpPr>
            <a:spLocks noGrp="1"/>
          </p:cNvSpPr>
          <p:nvPr>
            <p:ph type="title"/>
          </p:nvPr>
        </p:nvSpPr>
        <p:spPr/>
        <p:txBody>
          <a:bodyPr/>
          <a:lstStyle/>
          <a:p>
            <a:r>
              <a:rPr lang="en-US" dirty="0"/>
              <a:t>TRANSCEND CLL </a:t>
            </a:r>
            <a:r>
              <a:rPr lang="en-US"/>
              <a:t>004 Update: </a:t>
            </a:r>
            <a:r>
              <a:rPr lang="en-US" dirty="0"/>
              <a:t>Investigators’ Conclusions</a:t>
            </a:r>
          </a:p>
        </p:txBody>
      </p:sp>
      <p:sp>
        <p:nvSpPr>
          <p:cNvPr id="3" name="Content Placeholder 2">
            <a:extLst>
              <a:ext uri="{FF2B5EF4-FFF2-40B4-BE49-F238E27FC236}">
                <a16:creationId xmlns:a16="http://schemas.microsoft.com/office/drawing/2014/main" id="{DDA865C6-494F-437E-B2A5-99071CB0AAF9}"/>
              </a:ext>
            </a:extLst>
          </p:cNvPr>
          <p:cNvSpPr>
            <a:spLocks noGrp="1"/>
          </p:cNvSpPr>
          <p:nvPr>
            <p:ph idx="1"/>
          </p:nvPr>
        </p:nvSpPr>
        <p:spPr/>
        <p:txBody>
          <a:bodyPr/>
          <a:lstStyle/>
          <a:p>
            <a:r>
              <a:rPr lang="en-US" sz="2400" dirty="0"/>
              <a:t>In this update from the phase I/II TRANSCEND CLL 004 trial with a median follow-up of 23.4 </a:t>
            </a:r>
            <a:r>
              <a:rPr lang="en-US" sz="2400" dirty="0" err="1"/>
              <a:t>mo</a:t>
            </a:r>
            <a:r>
              <a:rPr lang="en-US" sz="2400" dirty="0"/>
              <a:t>, a single administration of lisocabtagene maraleucel induced CR/</a:t>
            </a:r>
            <a:r>
              <a:rPr lang="en-US" sz="2400" dirty="0" err="1"/>
              <a:t>CRi</a:t>
            </a:r>
            <a:r>
              <a:rPr lang="en-US" sz="2400" dirty="0"/>
              <a:t> rates of 19% overall and 20% after BTKi progression/</a:t>
            </a:r>
            <a:r>
              <a:rPr lang="en-US" sz="2400" dirty="0" err="1"/>
              <a:t>venetoclax</a:t>
            </a:r>
            <a:r>
              <a:rPr lang="en-US" sz="2400" dirty="0"/>
              <a:t> failure in patients with R/R CLL/SLL</a:t>
            </a:r>
            <a:r>
              <a:rPr lang="en-US" sz="2400" baseline="30000" dirty="0"/>
              <a:t>1</a:t>
            </a:r>
            <a:endParaRPr lang="en-US" sz="2400" dirty="0"/>
          </a:p>
          <a:p>
            <a:pPr lvl="1"/>
            <a:r>
              <a:rPr lang="en-US" sz="2200" dirty="0"/>
              <a:t>Median time to next therapy of 12.4 </a:t>
            </a:r>
            <a:r>
              <a:rPr lang="en-US" sz="2200" dirty="0" err="1"/>
              <a:t>mo</a:t>
            </a:r>
            <a:r>
              <a:rPr lang="en-US" sz="2200" dirty="0"/>
              <a:t> after BTKi progression/</a:t>
            </a:r>
            <a:r>
              <a:rPr lang="en-US" sz="2200" dirty="0" err="1"/>
              <a:t>venetoclax</a:t>
            </a:r>
            <a:r>
              <a:rPr lang="en-US" sz="2200" dirty="0"/>
              <a:t> failure</a:t>
            </a:r>
            <a:r>
              <a:rPr lang="en-US" sz="2200" baseline="30000" dirty="0"/>
              <a:t>1 </a:t>
            </a:r>
            <a:r>
              <a:rPr lang="en-US" sz="2200" dirty="0"/>
              <a:t>exceeds real-world report of 5.6 </a:t>
            </a:r>
            <a:r>
              <a:rPr lang="en-US" sz="2200" dirty="0" err="1"/>
              <a:t>mo</a:t>
            </a:r>
            <a:r>
              <a:rPr lang="en-US" sz="2200" dirty="0"/>
              <a:t> in this population</a:t>
            </a:r>
            <a:r>
              <a:rPr lang="en-US" sz="2200" baseline="30000" dirty="0"/>
              <a:t>2</a:t>
            </a:r>
            <a:r>
              <a:rPr lang="en-US" sz="2200" dirty="0"/>
              <a:t> </a:t>
            </a:r>
          </a:p>
          <a:p>
            <a:r>
              <a:rPr lang="en-US" sz="2400" dirty="0"/>
              <a:t>Safety profile consistent with prior reports, with low rates of grade ≥3 CRS and neurologic events</a:t>
            </a:r>
            <a:r>
              <a:rPr lang="en-US" sz="2400" baseline="30000" dirty="0"/>
              <a:t>1,3</a:t>
            </a:r>
            <a:endParaRPr lang="en-US" sz="2400" dirty="0"/>
          </a:p>
          <a:p>
            <a:r>
              <a:rPr lang="en-US" sz="2400" dirty="0"/>
              <a:t>Investigators concluded that data support lisocabtagene maraleucel as a potential novel treatment option for managing R/R CLL/SLL</a:t>
            </a:r>
            <a:r>
              <a:rPr lang="en-US" sz="2400" baseline="30000" dirty="0"/>
              <a:t>1</a:t>
            </a:r>
          </a:p>
          <a:p>
            <a:endParaRPr lang="en-US" sz="2400" dirty="0"/>
          </a:p>
        </p:txBody>
      </p:sp>
      <p:sp>
        <p:nvSpPr>
          <p:cNvPr id="5" name="Text Box 15">
            <a:extLst>
              <a:ext uri="{FF2B5EF4-FFF2-40B4-BE49-F238E27FC236}">
                <a16:creationId xmlns:a16="http://schemas.microsoft.com/office/drawing/2014/main" id="{E9D05E35-62AC-B258-F60E-4B0E6F105FF7}"/>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1. Siddiqi. ASH 2023. Abstr 330. 2. Mato. Clin Lymphoma Myeloma Leuk. 2023;23:57. 3. Siddiqi. Lancet. 2023;402:641-654.</a:t>
            </a:r>
            <a:endParaRPr lang="en-US" altLang="en-US" sz="1200" b="0" dirty="0">
              <a:solidFill>
                <a:schemeClr val="bg2"/>
              </a:solidFill>
              <a:latin typeface="Calibri" panose="020F0502020204030204" pitchFamily="34" charset="0"/>
              <a:cs typeface="+mn-cs"/>
            </a:endParaRPr>
          </a:p>
        </p:txBody>
      </p:sp>
    </p:spTree>
    <p:extLst>
      <p:ext uri="{BB962C8B-B14F-4D97-AF65-F5344CB8AC3E}">
        <p14:creationId xmlns:p14="http://schemas.microsoft.com/office/powerpoint/2010/main" val="8388039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dirty="0">
              <a:solidFill>
                <a:schemeClr val="tx1"/>
              </a:solidFill>
              <a:latin typeface="Times" panose="02020603050405020304" pitchFamily="18" charset="0"/>
            </a:endParaRPr>
          </a:p>
        </p:txBody>
      </p:sp>
      <p:sp>
        <p:nvSpPr>
          <p:cNvPr id="4" name="Content Placeholder 4">
            <a:extLst>
              <a:ext uri="{FF2B5EF4-FFF2-40B4-BE49-F238E27FC236}">
                <a16:creationId xmlns:a16="http://schemas.microsoft.com/office/drawing/2014/main" id="{B831CF02-3566-BDFF-CCC2-3B953144FB39}"/>
              </a:ext>
            </a:extLst>
          </p:cNvPr>
          <p:cNvSpPr txBox="1">
            <a:spLocks/>
          </p:cNvSpPr>
          <p:nvPr/>
        </p:nvSpPr>
        <p:spPr bwMode="auto">
          <a:xfrm>
            <a:off x="514351" y="4856674"/>
            <a:ext cx="11283950" cy="11559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buFont typeface="Wingdings" panose="05000000000000000000" pitchFamily="2" charset="2"/>
              <a:buNone/>
            </a:pPr>
            <a:r>
              <a:rPr lang="en-US" sz="2400" b="1" kern="0" dirty="0">
                <a:solidFill>
                  <a:srgbClr val="00823B"/>
                </a:solidFill>
                <a:hlinkClick r:id="rId3"/>
              </a:rPr>
              <a:t>clinicaloptions.com</a:t>
            </a:r>
            <a:endParaRPr lang="en-US" sz="2400" b="1" u="sng" kern="0" dirty="0">
              <a:solidFill>
                <a:srgbClr val="E1471D"/>
              </a:solidFill>
            </a:endParaRPr>
          </a:p>
        </p:txBody>
      </p:sp>
      <p:sp>
        <p:nvSpPr>
          <p:cNvPr id="6" name="Rectangle 10">
            <a:extLst>
              <a:ext uri="{FF2B5EF4-FFF2-40B4-BE49-F238E27FC236}">
                <a16:creationId xmlns:a16="http://schemas.microsoft.com/office/drawing/2014/main" id="{AAE09AEE-5F03-D819-B7A6-489EBCD424ED}"/>
              </a:ext>
            </a:extLst>
          </p:cNvPr>
          <p:cNvSpPr>
            <a:spLocks noGrp="1" noChangeArrowheads="1"/>
          </p:cNvSpPr>
          <p:nvPr>
            <p:ph type="title"/>
          </p:nvPr>
        </p:nvSpPr>
        <p:spPr bwMode="gray">
          <a:xfrm>
            <a:off x="514484" y="239715"/>
            <a:ext cx="11244016" cy="1674813"/>
          </a:xfrm>
        </p:spPr>
        <p:txBody>
          <a:bodyPr/>
          <a:lstStyle/>
          <a:p>
            <a:pPr eaLnBrk="1" hangingPunct="1"/>
            <a:r>
              <a:rPr lang="en-US" altLang="en-US" sz="4000" dirty="0"/>
              <a:t>Go Online for More CCO </a:t>
            </a:r>
            <a:br>
              <a:rPr lang="en-US" altLang="en-US" sz="4000" dirty="0"/>
            </a:br>
            <a:r>
              <a:rPr lang="en-US" altLang="en-US" sz="4000" dirty="0"/>
              <a:t>Coverage of ASH 2023!</a:t>
            </a:r>
          </a:p>
        </p:txBody>
      </p:sp>
      <p:sp>
        <p:nvSpPr>
          <p:cNvPr id="7" name="Rectangle 2">
            <a:extLst>
              <a:ext uri="{FF2B5EF4-FFF2-40B4-BE49-F238E27FC236}">
                <a16:creationId xmlns:a16="http://schemas.microsoft.com/office/drawing/2014/main" id="{8D7C779E-5EBC-FAAD-6EB9-96CEF70CF0B6}"/>
              </a:ext>
            </a:extLst>
          </p:cNvPr>
          <p:cNvSpPr>
            <a:spLocks noGrp="1" noChangeArrowheads="1"/>
          </p:cNvSpPr>
          <p:nvPr>
            <p:ph sz="quarter" idx="10"/>
          </p:nvPr>
        </p:nvSpPr>
        <p:spPr>
          <a:xfrm>
            <a:off x="609759" y="1803012"/>
            <a:ext cx="10872444" cy="1032287"/>
          </a:xfrm>
        </p:spPr>
        <p:txBody>
          <a:bodyPr rtlCol="0">
            <a:normAutofit/>
          </a:bodyPr>
          <a:lstStyle/>
          <a:p>
            <a:pPr eaLnBrk="1" hangingPunct="1">
              <a:buClr>
                <a:schemeClr val="accent6"/>
              </a:buClr>
              <a:defRPr/>
            </a:pPr>
            <a:r>
              <a:rPr lang="en-US" sz="2200" dirty="0">
                <a:solidFill>
                  <a:srgbClr val="E1471D"/>
                </a:solidFill>
              </a:rPr>
              <a:t>Capsule Summaries </a:t>
            </a:r>
            <a:r>
              <a:rPr lang="en-US" sz="2200" b="0" dirty="0"/>
              <a:t>of all the key data</a:t>
            </a:r>
          </a:p>
          <a:p>
            <a:pPr>
              <a:buClr>
                <a:schemeClr val="tx2">
                  <a:lumMod val="20000"/>
                  <a:lumOff val="80000"/>
                </a:schemeClr>
              </a:buClr>
              <a:defRPr/>
            </a:pPr>
            <a:r>
              <a:rPr lang="en-US" sz="2200" dirty="0">
                <a:solidFill>
                  <a:srgbClr val="E1471D"/>
                </a:solidFill>
              </a:rPr>
              <a:t>Additional CME/CE-certified analyses </a:t>
            </a:r>
            <a:r>
              <a:rPr lang="en-US" sz="2200" b="0" dirty="0"/>
              <a:t>with expert faculty commentary on key studies in:</a:t>
            </a:r>
          </a:p>
          <a:p>
            <a:pPr marR="0" lvl="0" algn="l" defTabSz="914400" rtl="0" eaLnBrk="1" fontAlgn="base" latinLnBrk="0" hangingPunct="1">
              <a:lnSpc>
                <a:spcPct val="90000"/>
              </a:lnSpc>
              <a:spcBef>
                <a:spcPts val="1000"/>
              </a:spcBef>
              <a:spcAft>
                <a:spcPts val="0"/>
              </a:spcAft>
              <a:buClr>
                <a:srgbClr val="000000"/>
              </a:buClr>
              <a:buSzTx/>
              <a:tabLst/>
              <a:defRPr/>
            </a:pPr>
            <a:endParaRPr lang="en-US" sz="2200" b="0" dirty="0">
              <a:latin typeface="+mn-lt"/>
            </a:endParaRPr>
          </a:p>
        </p:txBody>
      </p:sp>
      <p:sp>
        <p:nvSpPr>
          <p:cNvPr id="8" name="TextBox 7">
            <a:extLst>
              <a:ext uri="{FF2B5EF4-FFF2-40B4-BE49-F238E27FC236}">
                <a16:creationId xmlns:a16="http://schemas.microsoft.com/office/drawing/2014/main" id="{E23DC03D-1C74-70E8-259A-CE88367A425C}"/>
              </a:ext>
            </a:extLst>
          </p:cNvPr>
          <p:cNvSpPr txBox="1"/>
          <p:nvPr/>
        </p:nvSpPr>
        <p:spPr bwMode="auto">
          <a:xfrm>
            <a:off x="6422570" y="2806115"/>
            <a:ext cx="4060009" cy="11346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Myeloproliferative neoplasms </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Nonmalignant hematologic disorders </a:t>
            </a:r>
          </a:p>
        </p:txBody>
      </p:sp>
      <p:sp>
        <p:nvSpPr>
          <p:cNvPr id="9" name="TextBox 8">
            <a:extLst>
              <a:ext uri="{FF2B5EF4-FFF2-40B4-BE49-F238E27FC236}">
                <a16:creationId xmlns:a16="http://schemas.microsoft.com/office/drawing/2014/main" id="{A903DC71-DF92-62CA-FAB6-C69A85CF97F1}"/>
              </a:ext>
            </a:extLst>
          </p:cNvPr>
          <p:cNvSpPr txBox="1"/>
          <p:nvPr/>
        </p:nvSpPr>
        <p:spPr bwMode="auto">
          <a:xfrm>
            <a:off x="612517" y="2808721"/>
            <a:ext cx="5483483"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Leukemias and myelodysplastic syndromes</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Lymphomas </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lang="en-US" sz="2200" b="0" dirty="0">
                <a:solidFill>
                  <a:srgbClr val="455560"/>
                </a:solidFill>
                <a:latin typeface="Calibri" panose="020F0502020204030204" pitchFamily="34" charset="0"/>
              </a:rPr>
              <a:t>Multiple myeloma</a:t>
            </a:r>
            <a:endPar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F32F9A3FF97BB489D641B6EEE06E546" ma:contentTypeVersion="1" ma:contentTypeDescription="Create a new document." ma:contentTypeScope="" ma:versionID="05b71dc2359f057b734e4fedeefc0107">
  <xsd:schema xmlns:xsd="http://www.w3.org/2001/XMLSchema" xmlns:xs="http://www.w3.org/2001/XMLSchema" xmlns:p="http://schemas.microsoft.com/office/2006/metadata/properties" xmlns:ns2="d54cbe69-32bd-412a-b004-9152f949605e" xmlns:ns3="e9104907-c915-4f32-8c86-6736445fc437" targetNamespace="http://schemas.microsoft.com/office/2006/metadata/properties" ma:root="true" ma:fieldsID="20ca9f09a5b0c3faa57317204626c65f" ns2:_="" ns3:_="">
    <xsd:import namespace="d54cbe69-32bd-412a-b004-9152f949605e"/>
    <xsd:import namespace="e9104907-c915-4f32-8c86-6736445fc437"/>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e9104907-c915-4f32-8c86-6736445fc437"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LongProperties xmlns="http://schemas.microsoft.com/office/2006/metadata/longProperties"/>
</file>

<file path=customXml/item4.xml><?xml version="1.0" encoding="utf-8"?>
<p:properties xmlns:p="http://schemas.microsoft.com/office/2006/metadata/properties" xmlns:xsi="http://www.w3.org/2001/XMLSchema-instance" xmlns:pc="http://schemas.microsoft.com/office/infopath/2007/PartnerControls">
  <documentManagement>
    <Document_x0020_Category xmlns="e9104907-c915-4f32-8c86-6736445fc437">Conference Capsule Slides</Document_x0020_Category>
    <_dlc_DocId xmlns="d54cbe69-32bd-412a-b004-9152f949605e">56M7VY3CDVN5-1135566783-2</_dlc_DocId>
    <_dlc_DocIdUrl xmlns="d54cbe69-32bd-412a-b004-9152f949605e">
      <Url>https://intranet.clinicaloptions.com/mews/oncology/ONC_2023_ASH_CF_(PRP6554)/LYMPH_Siddiqi/_layouts/15/DocIdRedir.aspx?ID=56M7VY3CDVN5-1135566783-2</Url>
      <Description>56M7VY3CDVN5-1135566783-2</Description>
    </_dlc_DocIdUrl>
  </documentManagement>
</p:properties>
</file>

<file path=customXml/item5.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C3DDCDF0-C866-4A87-A08E-EA7D66588F2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e9104907-c915-4f32-8c86-6736445fc43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3.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4.xml><?xml version="1.0" encoding="utf-8"?>
<ds:datastoreItem xmlns:ds="http://schemas.openxmlformats.org/officeDocument/2006/customXml" ds:itemID="{5BA55BC3-5A03-47C2-8EC3-D964C3B5E779}">
  <ds:schemaRefs>
    <ds:schemaRef ds:uri="d54cbe69-32bd-412a-b004-9152f949605e"/>
    <ds:schemaRef ds:uri="http://purl.org/dc/terms/"/>
    <ds:schemaRef ds:uri="http://schemas.microsoft.com/office/2006/documentManagement/types"/>
    <ds:schemaRef ds:uri="http://www.w3.org/XML/1998/namespace"/>
    <ds:schemaRef ds:uri="http://purl.org/dc/elements/1.1/"/>
    <ds:schemaRef ds:uri="e9104907-c915-4f32-8c86-6736445fc437"/>
    <ds:schemaRef ds:uri="http://purl.org/dc/dcmitype/"/>
    <ds:schemaRef ds:uri="http://schemas.openxmlformats.org/package/2006/metadata/core-properties"/>
    <ds:schemaRef ds:uri="http://schemas.microsoft.com/office/infopath/2007/PartnerControls"/>
    <ds:schemaRef ds:uri="http://schemas.microsoft.com/office/2006/metadata/properties"/>
  </ds:schemaRefs>
</ds:datastoreItem>
</file>

<file path=customXml/itemProps5.xml><?xml version="1.0" encoding="utf-8"?>
<ds:datastoreItem xmlns:ds="http://schemas.openxmlformats.org/officeDocument/2006/customXml" ds:itemID="{48D47CFE-096A-4D8F-B2F2-C446A8590DBF}">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emplate/>
  <TotalTime>2509</TotalTime>
  <Words>2629</Words>
  <Application>Microsoft Office PowerPoint</Application>
  <PresentationFormat>Widescreen</PresentationFormat>
  <Paragraphs>390</Paragraphs>
  <Slides>12</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Times</vt:lpstr>
      <vt:lpstr>Wingdings</vt:lpstr>
      <vt:lpstr>2022_CCO_Template</vt:lpstr>
      <vt:lpstr>TRANSCEND CLL 004: 24-Mo Follow-up of Lisocabtagene Maraleucel in Relapsed/Refractory CLL/SLL</vt:lpstr>
      <vt:lpstr>About These Slides</vt:lpstr>
      <vt:lpstr>TRANSCEND CLL 004 Update: Background</vt:lpstr>
      <vt:lpstr>TRANSCEND CLL 004 Update: Study Design</vt:lpstr>
      <vt:lpstr>TRANSCEND CLL 004 Update: Baseline Characteristics</vt:lpstr>
      <vt:lpstr>TRANSCEND CLL 004 Update: Efficacy at RPD2</vt:lpstr>
      <vt:lpstr>TRANSCEND CLL 004 Update: Time to Next Therapy at RPD2</vt:lpstr>
      <vt:lpstr>TRANSCEND CLL 004 Update:  Clinical Outcomes by Best Overall Response at RPD2</vt:lpstr>
      <vt:lpstr>TRANSCEND CLL 004 Update: TEAEs</vt:lpstr>
      <vt:lpstr>TRANSCEND CLL 004 Update: TEAEs of Special Interest</vt:lpstr>
      <vt:lpstr>TRANSCEND CLL 004 Update: Investigators’ Conclusions</vt:lpstr>
      <vt:lpstr>Go Online for More CCO  Coverage of ASH 2023!</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TRANSCEND CLL 004: 24-Mo Follow-up of Lisocabtagene Maraleucel in Relapsed/Refractory CLL/SLL</dc:title>
  <dc:creator>Preferred User</dc:creator>
  <cp:lastModifiedBy>tcunningham@clinicaloptions.com</cp:lastModifiedBy>
  <cp:revision>37</cp:revision>
  <cp:lastPrinted>2016-09-26T20:21:49Z</cp:lastPrinted>
  <dcterms:created xsi:type="dcterms:W3CDTF">2005-05-27T15:08:01Z</dcterms:created>
  <dcterms:modified xsi:type="dcterms:W3CDTF">2023-12-12T15:57:20Z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d2c8e0f9-ab1c-4922-bc18-e29145ba02e3</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0x010100EF32F9A3FF97BB489D641B6EEE06E546</vt:lpwstr>
  </property>
  <property fmtid="{D5CDD505-2E9C-101B-9397-08002B2CF9AE}" pid="9" name="MediaServiceImageTags">
    <vt:lpwstr/>
  </property>
</Properties>
</file>