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20"/>
  </p:notesMasterIdLst>
  <p:sldIdLst>
    <p:sldId id="2147473663" r:id="rId8"/>
    <p:sldId id="308" r:id="rId9"/>
    <p:sldId id="267" r:id="rId10"/>
    <p:sldId id="2147473700" r:id="rId11"/>
    <p:sldId id="2147473702" r:id="rId12"/>
    <p:sldId id="2147473704" r:id="rId13"/>
    <p:sldId id="2147473705" r:id="rId14"/>
    <p:sldId id="2147473708" r:id="rId15"/>
    <p:sldId id="2147473707" r:id="rId16"/>
    <p:sldId id="2147473703" r:id="rId17"/>
    <p:sldId id="2147473668" r:id="rId18"/>
    <p:sldId id="214747369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A9440F-B7C5-42F6-6D06-73163063AE8E}" name="Timothy Quill" initials="TQ" userId="S::tquill@clinicaloptions.com::b1dc6efb-2995-45e7-a306-57a2c67aa886" providerId="AD"/>
  <p188:author id="{1101E41E-6C76-D344-5A65-F3B00557F242}" name="Andrea Boecler" initials="AB" userId="S::aboecler@clinicaloptions.com::28e82037-1239-4052-943b-ae184e0bc2af" providerId="AD"/>
  <p188:author id="{A16E7224-2BD4-7C81-13D4-6975799D3044}" name="Jacky Olin" initials="JO" userId="8805d6267ec4f7e5" providerId="Windows Live"/>
  <p188:author id="{64B07C39-1D90-5FAD-6D40-8892F55FDE24}" name="Jennifer Eimers" initials="JE" userId="S::jeimers@clinicaloptions.com::e496f3f7-6a48-4339-9b0c-9f426a43f948" providerId="AD"/>
  <p188:author id="{8565475C-9791-6C74-4231-99A53F05625E}" name="Amber Williams" initials="AW" userId="S::awilliams@cealliance.com::981bbddf-314c-40a4-aea3-441dcc545642"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53847F-D6BC-4454-A68F-54820C7F543B}" v="101" dt="2025-12-10T16:39:46.112"/>
    <p1510:client id="{3F0EF1D0-7831-4A8C-9F03-01DF4F29489F}" v="84" dt="2025-12-10T18:13:09.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857" autoAdjust="0"/>
  </p:normalViewPr>
  <p:slideViewPr>
    <p:cSldViewPr snapToGrid="0">
      <p:cViewPr varScale="1">
        <p:scale>
          <a:sx n="103" d="100"/>
          <a:sy n="103" d="100"/>
        </p:scale>
        <p:origin x="12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486098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02E85-7688-CA39-DBF2-BA3350B7477C}"/>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A6D6FFCC-8F53-A93D-3332-E0D1119215C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5</a:t>
            </a:fld>
            <a:endParaRPr lang="en-US" altLang="en-US"/>
          </a:p>
        </p:txBody>
      </p:sp>
      <p:sp>
        <p:nvSpPr>
          <p:cNvPr id="23555" name="Rectangle 2">
            <a:extLst>
              <a:ext uri="{FF2B5EF4-FFF2-40B4-BE49-F238E27FC236}">
                <a16:creationId xmlns:a16="http://schemas.microsoft.com/office/drawing/2014/main" id="{17341935-8DB3-DC98-9373-E3ADB61DEAA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896FAA7B-C8BF-5C1D-0BCA-34738A9EB9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b="0" i="1">
              <a:latin typeface="Arial" panose="020B0604020202020204" pitchFamily="34" charset="0"/>
            </a:endParaRPr>
          </a:p>
        </p:txBody>
      </p:sp>
    </p:spTree>
    <p:extLst>
      <p:ext uri="{BB962C8B-B14F-4D97-AF65-F5344CB8AC3E}">
        <p14:creationId xmlns:p14="http://schemas.microsoft.com/office/powerpoint/2010/main" val="2697883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AFDF4-E99F-459E-E630-055CFDEA34E0}"/>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1C1BFC40-448F-C703-A10B-04624A8DDA0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6</a:t>
            </a:fld>
            <a:endParaRPr lang="en-US" altLang="en-US"/>
          </a:p>
        </p:txBody>
      </p:sp>
      <p:sp>
        <p:nvSpPr>
          <p:cNvPr id="23555" name="Rectangle 2">
            <a:extLst>
              <a:ext uri="{FF2B5EF4-FFF2-40B4-BE49-F238E27FC236}">
                <a16:creationId xmlns:a16="http://schemas.microsoft.com/office/drawing/2014/main" id="{D8C9C8E0-F3CD-8723-AEED-4495E3EB4F3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4D76CD04-6418-0EF3-7A78-8469362C17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i="1">
              <a:latin typeface="Arial" panose="020B0604020202020204" pitchFamily="34" charset="0"/>
            </a:endParaRPr>
          </a:p>
        </p:txBody>
      </p:sp>
    </p:spTree>
    <p:extLst>
      <p:ext uri="{BB962C8B-B14F-4D97-AF65-F5344CB8AC3E}">
        <p14:creationId xmlns:p14="http://schemas.microsoft.com/office/powerpoint/2010/main" val="3872463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4678C-AE1C-C61A-5699-098A6FDCB4F2}"/>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63916A2A-20C4-E135-F5B0-077E287E0A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7</a:t>
            </a:fld>
            <a:endParaRPr lang="en-US" altLang="en-US"/>
          </a:p>
        </p:txBody>
      </p:sp>
      <p:sp>
        <p:nvSpPr>
          <p:cNvPr id="23555" name="Rectangle 2">
            <a:extLst>
              <a:ext uri="{FF2B5EF4-FFF2-40B4-BE49-F238E27FC236}">
                <a16:creationId xmlns:a16="http://schemas.microsoft.com/office/drawing/2014/main" id="{32D3ECBB-221A-70E7-ED58-40F109F47E3A}"/>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9DC4E7C8-12F3-EAC4-8039-0178814A1D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559075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B8641-EE0F-ED4A-F3DD-F5A6D865C9DD}"/>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7612CAD3-683D-075F-5EC7-CAA827B496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8</a:t>
            </a:fld>
            <a:endParaRPr lang="en-US" altLang="en-US"/>
          </a:p>
        </p:txBody>
      </p:sp>
      <p:sp>
        <p:nvSpPr>
          <p:cNvPr id="23555" name="Rectangle 2">
            <a:extLst>
              <a:ext uri="{FF2B5EF4-FFF2-40B4-BE49-F238E27FC236}">
                <a16:creationId xmlns:a16="http://schemas.microsoft.com/office/drawing/2014/main" id="{E724FB55-8575-609A-1A8A-1183A9D8DFFE}"/>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0A0D937B-9BB7-0B6F-D324-681A42630A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726647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5931E-D2F9-240B-836D-ACA6A7538CE7}"/>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7DD883B6-6CC1-8A66-8790-9F240E7AF5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9</a:t>
            </a:fld>
            <a:endParaRPr lang="en-US" altLang="en-US"/>
          </a:p>
        </p:txBody>
      </p:sp>
      <p:sp>
        <p:nvSpPr>
          <p:cNvPr id="23555" name="Rectangle 2">
            <a:extLst>
              <a:ext uri="{FF2B5EF4-FFF2-40B4-BE49-F238E27FC236}">
                <a16:creationId xmlns:a16="http://schemas.microsoft.com/office/drawing/2014/main" id="{F43E5B02-9E18-1C30-5610-7EB362BCDF04}"/>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01F9FD87-2156-66B2-4890-C0E422362F1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1502338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8A7CB-D9E1-9B17-5F74-8B8084416752}"/>
            </a:ext>
          </a:extLst>
        </p:cNvPr>
        <p:cNvGrpSpPr/>
        <p:nvPr/>
      </p:nvGrpSpPr>
      <p:grpSpPr>
        <a:xfrm>
          <a:off x="0" y="0"/>
          <a:ext cx="0" cy="0"/>
          <a:chOff x="0" y="0"/>
          <a:chExt cx="0" cy="0"/>
        </a:xfrm>
      </p:grpSpPr>
      <p:sp>
        <p:nvSpPr>
          <p:cNvPr id="23554" name="Rectangle 7">
            <a:extLst>
              <a:ext uri="{FF2B5EF4-FFF2-40B4-BE49-F238E27FC236}">
                <a16:creationId xmlns:a16="http://schemas.microsoft.com/office/drawing/2014/main" id="{5223B557-C6AC-1EAE-B8CC-B6F55E0C04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10</a:t>
            </a:fld>
            <a:endParaRPr lang="en-US" altLang="en-US"/>
          </a:p>
        </p:txBody>
      </p:sp>
      <p:sp>
        <p:nvSpPr>
          <p:cNvPr id="23555" name="Rectangle 2">
            <a:extLst>
              <a:ext uri="{FF2B5EF4-FFF2-40B4-BE49-F238E27FC236}">
                <a16:creationId xmlns:a16="http://schemas.microsoft.com/office/drawing/2014/main" id="{38153BFA-010D-9C4E-C793-881B5C0D62E9}"/>
              </a:ext>
            </a:extLst>
          </p:cNvPr>
          <p:cNvSpPr>
            <a:spLocks noGrp="1" noRot="1" noChangeAspect="1" noChangeArrowheads="1" noTextEdit="1"/>
          </p:cNvSpPr>
          <p:nvPr>
            <p:ph type="sldImg"/>
          </p:nvPr>
        </p:nvSpPr>
        <p:spPr>
          <a:xfrm>
            <a:off x="457200" y="720725"/>
            <a:ext cx="6400800" cy="3600450"/>
          </a:xfrm>
          <a:ln/>
        </p:spPr>
        <p:txBody>
          <a:bodyPr/>
          <a:lstStyle/>
          <a:p>
            <a:endParaRPr lang="en-US"/>
          </a:p>
        </p:txBody>
      </p:sp>
      <p:sp>
        <p:nvSpPr>
          <p:cNvPr id="23556" name="Rectangle 3">
            <a:extLst>
              <a:ext uri="{FF2B5EF4-FFF2-40B4-BE49-F238E27FC236}">
                <a16:creationId xmlns:a16="http://schemas.microsoft.com/office/drawing/2014/main" id="{B272DDA1-4311-32C8-6872-487492B8FA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626103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a:t>
            </a:r>
            <a:r>
              <a:rPr lang="en-US" altLang="en-US" sz="800" kern="120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0187608" cy="2387600"/>
          </a:xfrm>
          <a:solidFill>
            <a:schemeClr val="accent2"/>
          </a:solidFill>
        </p:spPr>
        <p:txBody>
          <a:bodyPr>
            <a:normAutofit/>
          </a:bodyPr>
          <a:lstStyle/>
          <a:p>
            <a:r>
              <a:rPr lang="en-US" altLang="en-US" sz="4000"/>
              <a:t>CLL17: Phase III Trial of Continuous Ibrutinib vs Fixed-Duration Venetoclax Plus Obinutuzumab or Venetoclax Plus Ibrutinib for Untreated CLL</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a:t>Please feel free to use and share some or all of these slides in your noncommercial presentations to colleagues or patients</a:t>
            </a:r>
          </a:p>
          <a:p>
            <a:pPr marL="12700">
              <a:spcBef>
                <a:spcPts val="1600"/>
              </a:spcBef>
              <a:buSzPts val="2400"/>
              <a:defRPr/>
            </a:pPr>
            <a:r>
              <a:rPr lang="en-US" altLang="en-US" sz="2200"/>
              <a:t>When using our slides, please retain the source attribution:</a:t>
            </a:r>
            <a:br>
              <a:rPr lang="en-US" altLang="en-US" sz="2200"/>
            </a:br>
            <a:br>
              <a:rPr lang="en-US" altLang="en-US" sz="2200"/>
            </a:br>
            <a:endParaRPr lang="en-US" altLang="en-US" sz="2200"/>
          </a:p>
          <a:p>
            <a:pPr eaLnBrk="1" hangingPunct="1">
              <a:spcBef>
                <a:spcPts val="1600"/>
              </a:spcBef>
              <a:defRPr/>
            </a:pPr>
            <a:endParaRPr lang="en-US" altLang="en-US" sz="2200"/>
          </a:p>
          <a:p>
            <a:pPr eaLnBrk="1" hangingPunct="1">
              <a:spcBef>
                <a:spcPts val="1600"/>
              </a:spcBef>
              <a:defRPr/>
            </a:pPr>
            <a:r>
              <a:rPr lang="en-GB" sz="2200"/>
              <a:t>These slides may not be published, posted online, or used in commercial presentations without permission. </a:t>
            </a:r>
            <a:r>
              <a:rPr lang="en-US" sz="2200"/>
              <a:t>Please contact </a:t>
            </a:r>
            <a:r>
              <a:rPr lang="en-US" sz="220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a:solidFill>
                  <a:schemeClr val="accent1"/>
                </a:solidFill>
              </a:rPr>
              <a:t> </a:t>
            </a:r>
            <a:r>
              <a:rPr lang="en-US" sz="220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a:t>Frontline treatment of CLL has been based on evaluation of patient fitness level, </a:t>
            </a:r>
            <a:r>
              <a:rPr lang="en-US" altLang="en-US" sz="2000" i="1"/>
              <a:t>TP53</a:t>
            </a:r>
            <a:r>
              <a:rPr lang="en-US" altLang="en-US" sz="2000"/>
              <a:t> status, and </a:t>
            </a:r>
            <a:r>
              <a:rPr lang="en-US" altLang="en-US" sz="2000" i="1"/>
              <a:t>IGHV</a:t>
            </a:r>
            <a:r>
              <a:rPr lang="en-US" altLang="en-US" sz="2000"/>
              <a:t> mutation status with treatment options including</a:t>
            </a:r>
            <a:r>
              <a:rPr lang="en-US" altLang="en-US" sz="2000" baseline="30000"/>
              <a:t>1,2</a:t>
            </a:r>
            <a:r>
              <a:rPr lang="en-US" altLang="en-US" sz="2000"/>
              <a:t>:</a:t>
            </a:r>
          </a:p>
          <a:p>
            <a:pPr marL="574675" lvl="1" indent="-342900">
              <a:buFont typeface="Poppins" panose="00000500000000000000" pitchFamily="2" charset="0"/>
              <a:buChar char="−"/>
            </a:pPr>
            <a:r>
              <a:rPr lang="en-US" altLang="en-US" sz="1800"/>
              <a:t>BTK inhibitor monotherapy (continuous)</a:t>
            </a:r>
          </a:p>
          <a:p>
            <a:pPr marL="574675" lvl="1" indent="-342900">
              <a:buFont typeface="Poppins" panose="00000500000000000000" pitchFamily="2" charset="0"/>
              <a:buChar char="−"/>
            </a:pPr>
            <a:r>
              <a:rPr lang="en-US" altLang="en-US" sz="1800"/>
              <a:t>BTK inhibitor + anti-CD20 monoclonal antibody (continuous)</a:t>
            </a:r>
          </a:p>
          <a:p>
            <a:pPr marL="574675" lvl="1" indent="-342900">
              <a:buFont typeface="Poppins" panose="00000500000000000000" pitchFamily="2" charset="0"/>
              <a:buChar char="−"/>
            </a:pPr>
            <a:r>
              <a:rPr lang="en-US" altLang="en-US" sz="1800"/>
              <a:t>BTK inhibitor + venetoclax</a:t>
            </a:r>
            <a:r>
              <a:rPr lang="en-US" altLang="en-US" sz="1800" baseline="30000"/>
              <a:t> </a:t>
            </a:r>
            <a:r>
              <a:rPr lang="en-US" altLang="en-US" sz="1800"/>
              <a:t>(fixed duration)</a:t>
            </a:r>
          </a:p>
          <a:p>
            <a:pPr marL="574675" lvl="1" indent="-342900">
              <a:buFont typeface="Poppins" panose="00000500000000000000" pitchFamily="2" charset="0"/>
              <a:buChar char="−"/>
            </a:pPr>
            <a:r>
              <a:rPr lang="en-US" altLang="en-US" sz="1800"/>
              <a:t>Venetoclax + anti-CD20 monoclonal antibody (fixed duration)</a:t>
            </a:r>
          </a:p>
          <a:p>
            <a:pPr marL="342900" indent="-342900">
              <a:buFont typeface="Arial" panose="020B0604020202020204" pitchFamily="34" charset="0"/>
              <a:buChar char="•"/>
            </a:pPr>
            <a:r>
              <a:rPr lang="en-US" altLang="en-US" sz="2000"/>
              <a:t>There has been no randomized study directly comparing fixed-duration vs continuous treatment methods</a:t>
            </a:r>
            <a:r>
              <a:rPr lang="en-US" altLang="en-US" sz="2000" baseline="30000"/>
              <a:t>3,4</a:t>
            </a:r>
          </a:p>
          <a:p>
            <a:pPr marL="342900" indent="-342900">
              <a:buFont typeface="Arial" panose="020B0604020202020204" pitchFamily="34" charset="0"/>
              <a:buChar char="•"/>
            </a:pPr>
            <a:r>
              <a:rPr lang="en-US" altLang="en-US" sz="2000"/>
              <a:t>Current analysis of phase III CLL17 trial compared noninferiority and safety of continuous ibrutinib vs fixed-duration venetoclax + obinutuzumab vs fixed-duration venetoclax + ibrutinib in patients with untreated CLL</a:t>
            </a:r>
            <a:r>
              <a:rPr lang="en-US" altLang="en-US" sz="2000" baseline="30000"/>
              <a:t>3,4</a:t>
            </a:r>
          </a:p>
          <a:p>
            <a:endParaRPr lang="en-US" altLang="en-US" sz="180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41008"/>
            <a:ext cx="11740260" cy="482440"/>
          </a:xfrm>
        </p:spPr>
        <p:txBody>
          <a:bodyPr/>
          <a:lstStyle/>
          <a:p>
            <a:r>
              <a:rPr lang="en-US"/>
              <a:t>CLL17: Background</a:t>
            </a:r>
            <a:endParaRPr lang="en-US" altLang="en-US"/>
          </a:p>
        </p:txBody>
      </p:sp>
      <p:sp>
        <p:nvSpPr>
          <p:cNvPr id="3" name="Text Box 15">
            <a:extLst>
              <a:ext uri="{FF2B5EF4-FFF2-40B4-BE49-F238E27FC236}">
                <a16:creationId xmlns:a16="http://schemas.microsoft.com/office/drawing/2014/main" id="{087F24F5-731A-9AA7-60F3-C88BC4A5BEC4}"/>
              </a:ext>
            </a:extLst>
          </p:cNvPr>
          <p:cNvSpPr txBox="1">
            <a:spLocks noChangeArrowheads="1"/>
          </p:cNvSpPr>
          <p:nvPr/>
        </p:nvSpPr>
        <p:spPr bwMode="auto">
          <a:xfrm>
            <a:off x="3273552" y="6470847"/>
            <a:ext cx="5644122" cy="24622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1. Hampel. Blood Cancer J. 2022;12:161. 2. NCCN clinical practice guidelines: CLL/SLL. v.1.2026. nccn.org.  3. Al-Sawaf. ASH 2025. Abstr 1. 4. Al-Sawaf. NEJM. 2025;[Epub].</a:t>
            </a:r>
            <a:endParaRPr lang="en-US" altLang="en-US" sz="800" b="0">
              <a:solidFill>
                <a:srgbClr val="161616"/>
              </a:solidFill>
              <a:latin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1C8C4ED-D32D-EC5D-4904-459C76F8DCEF}"/>
              </a:ext>
            </a:extLst>
          </p:cNvPr>
          <p:cNvSpPr>
            <a:spLocks noGrp="1"/>
          </p:cNvSpPr>
          <p:nvPr>
            <p:ph idx="1"/>
          </p:nvPr>
        </p:nvSpPr>
        <p:spPr>
          <a:xfrm>
            <a:off x="231078" y="1335023"/>
            <a:ext cx="11740260" cy="609530"/>
          </a:xfrm>
        </p:spPr>
        <p:txBody>
          <a:bodyPr/>
          <a:lstStyle/>
          <a:p>
            <a:pPr marL="342900" indent="-342900">
              <a:buFont typeface="Arial" panose="020B0604020202020204" pitchFamily="34" charset="0"/>
              <a:buChar char="•"/>
            </a:pPr>
            <a:r>
              <a:rPr lang="en-US" sz="2000"/>
              <a:t>International, open-label, randomized phase III trial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a:t>CLL17: Study Design</a:t>
            </a:r>
          </a:p>
        </p:txBody>
      </p:sp>
      <p:sp>
        <p:nvSpPr>
          <p:cNvPr id="27" name="Text Box 23">
            <a:extLst>
              <a:ext uri="{FF2B5EF4-FFF2-40B4-BE49-F238E27FC236}">
                <a16:creationId xmlns:a16="http://schemas.microsoft.com/office/drawing/2014/main" id="{C08BD85B-62BF-E78A-5EF1-28C4FA4D4A87}"/>
              </a:ext>
            </a:extLst>
          </p:cNvPr>
          <p:cNvSpPr txBox="1">
            <a:spLocks noChangeArrowheads="1"/>
          </p:cNvSpPr>
          <p:nvPr/>
        </p:nvSpPr>
        <p:spPr bwMode="auto">
          <a:xfrm>
            <a:off x="409310" y="2565607"/>
            <a:ext cx="334083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Adults with previously untreated CLL; life expectancy ≥6 mo;</a:t>
            </a:r>
            <a:r>
              <a:rPr lang="en-GB" altLang="en-US" sz="1800">
                <a:solidFill>
                  <a:srgbClr val="161616"/>
                </a:solidFill>
                <a:latin typeface="Poppins" pitchFamily="2" charset="77"/>
                <a:cs typeface="Poppins" pitchFamily="2" charset="77"/>
              </a:rPr>
              <a:t> no Richter transformation</a:t>
            </a:r>
            <a:r>
              <a:rPr kumimoji="0" lang="en-GB" alt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adequate organ function; 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800">
                <a:solidFill>
                  <a:srgbClr val="161616"/>
                </a:solidFill>
                <a:latin typeface="Poppins" pitchFamily="2" charset="77"/>
                <a:cs typeface="Poppins" pitchFamily="2" charset="77"/>
              </a:rPr>
              <a:t>(N = 909)</a:t>
            </a:r>
            <a:endParaRPr kumimoji="0" lang="en-US" alt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8" name="Rectangle 24">
            <a:extLst>
              <a:ext uri="{FF2B5EF4-FFF2-40B4-BE49-F238E27FC236}">
                <a16:creationId xmlns:a16="http://schemas.microsoft.com/office/drawing/2014/main" id="{88CF116E-F883-FC7A-16AE-257FD4EE2C47}"/>
              </a:ext>
            </a:extLst>
          </p:cNvPr>
          <p:cNvSpPr>
            <a:spLocks noChangeArrowheads="1"/>
          </p:cNvSpPr>
          <p:nvPr/>
        </p:nvSpPr>
        <p:spPr bwMode="auto">
          <a:xfrm>
            <a:off x="4622203" y="2066139"/>
            <a:ext cx="5907534" cy="951308"/>
          </a:xfrm>
          <a:prstGeom prst="rect">
            <a:avLst/>
          </a:prstGeom>
          <a:solidFill>
            <a:schemeClr val="accent2"/>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Ibrutinib </a:t>
            </a:r>
            <a:r>
              <a:rPr kumimoji="0" 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420 mg PO QD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9F3D9"/>
                </a:solidFill>
                <a:latin typeface="Poppins" pitchFamily="2" charset="77"/>
                <a:cs typeface="Poppins" pitchFamily="2" charset="77"/>
              </a:rPr>
              <a:t>(n = 301)</a:t>
            </a:r>
            <a:endParaRPr kumimoji="0" 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29" name="Rectangle 25">
            <a:extLst>
              <a:ext uri="{FF2B5EF4-FFF2-40B4-BE49-F238E27FC236}">
                <a16:creationId xmlns:a16="http://schemas.microsoft.com/office/drawing/2014/main" id="{1456ABDC-1297-3C26-3C17-B86D471D04B3}"/>
              </a:ext>
            </a:extLst>
          </p:cNvPr>
          <p:cNvSpPr>
            <a:spLocks noChangeArrowheads="1"/>
          </p:cNvSpPr>
          <p:nvPr/>
        </p:nvSpPr>
        <p:spPr bwMode="auto">
          <a:xfrm>
            <a:off x="4622204" y="4135268"/>
            <a:ext cx="5907533" cy="923328"/>
          </a:xfrm>
          <a:prstGeom prst="rect">
            <a:avLst/>
          </a:prstGeom>
          <a:solidFill>
            <a:schemeClr val="accent6"/>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Venetoclax </a:t>
            </a:r>
            <a:r>
              <a:rPr lang="en-US">
                <a:solidFill>
                  <a:srgbClr val="F9F3D9"/>
                </a:solidFill>
                <a:latin typeface="Poppins" pitchFamily="2" charset="77"/>
                <a:cs typeface="Poppins" pitchFamily="2" charset="77"/>
              </a:rPr>
              <a:t>400 mg PO QD x 11 cycles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9F3D9"/>
                </a:solidFill>
                <a:latin typeface="Poppins" pitchFamily="2" charset="77"/>
                <a:cs typeface="Poppins" pitchFamily="2" charset="77"/>
              </a:rPr>
              <a:t>+ Ibrutinib </a:t>
            </a:r>
            <a:r>
              <a:rPr lang="en-US">
                <a:solidFill>
                  <a:srgbClr val="F9F3D9"/>
                </a:solidFill>
                <a:latin typeface="Poppins" pitchFamily="2" charset="77"/>
                <a:cs typeface="Poppins" pitchFamily="2" charset="77"/>
              </a:rPr>
              <a:t>420 mg PO QD x 15 cycles</a:t>
            </a:r>
            <a:r>
              <a:rPr lang="en-US" baseline="30000">
                <a:solidFill>
                  <a:srgbClr val="F9F3D9"/>
                </a:solidFill>
                <a:latin typeface="Poppins" pitchFamily="2" charset="77"/>
                <a:cs typeface="Poppins" pitchFamily="2" charset="77"/>
              </a:rPr>
              <a:t>†</a:t>
            </a:r>
          </a:p>
          <a:p>
            <a:pPr lvl="0" algn="ctr">
              <a:defRPr/>
            </a:pPr>
            <a:r>
              <a:rPr lang="en-US">
                <a:solidFill>
                  <a:srgbClr val="F9F3D9"/>
                </a:solidFill>
                <a:latin typeface="Poppins" pitchFamily="2" charset="77"/>
                <a:cs typeface="Poppins" pitchFamily="2" charset="77"/>
              </a:rPr>
              <a:t>(n = 305)</a:t>
            </a:r>
          </a:p>
          <a:p>
            <a:pPr lvl="0" algn="ctr">
              <a:defRPr/>
            </a:pPr>
            <a:endParaRPr lang="en-US" b="1">
              <a:solidFill>
                <a:srgbClr val="F9F3D9"/>
              </a:solidFill>
              <a:latin typeface="Poppins" pitchFamily="2" charset="77"/>
              <a:cs typeface="Poppins" pitchFamily="2" charset="77"/>
            </a:endParaRPr>
          </a:p>
        </p:txBody>
      </p:sp>
      <p:sp>
        <p:nvSpPr>
          <p:cNvPr id="30" name="Line 26">
            <a:extLst>
              <a:ext uri="{FF2B5EF4-FFF2-40B4-BE49-F238E27FC236}">
                <a16:creationId xmlns:a16="http://schemas.microsoft.com/office/drawing/2014/main" id="{87ED483D-6010-E367-60BF-27CCC9F5C265}"/>
              </a:ext>
            </a:extLst>
          </p:cNvPr>
          <p:cNvSpPr>
            <a:spLocks noChangeShapeType="1"/>
          </p:cNvSpPr>
          <p:nvPr/>
        </p:nvSpPr>
        <p:spPr bwMode="auto">
          <a:xfrm>
            <a:off x="3750144" y="3660572"/>
            <a:ext cx="722074" cy="76308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1" name="Line 27">
            <a:extLst>
              <a:ext uri="{FF2B5EF4-FFF2-40B4-BE49-F238E27FC236}">
                <a16:creationId xmlns:a16="http://schemas.microsoft.com/office/drawing/2014/main" id="{60F69A42-36F4-240E-C294-FBBE12F14F0C}"/>
              </a:ext>
            </a:extLst>
          </p:cNvPr>
          <p:cNvSpPr>
            <a:spLocks noChangeShapeType="1"/>
          </p:cNvSpPr>
          <p:nvPr/>
        </p:nvSpPr>
        <p:spPr bwMode="auto">
          <a:xfrm flipV="1">
            <a:off x="3750144" y="2593181"/>
            <a:ext cx="722068" cy="80513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32" name="Rectangle 28">
            <a:extLst>
              <a:ext uri="{FF2B5EF4-FFF2-40B4-BE49-F238E27FC236}">
                <a16:creationId xmlns:a16="http://schemas.microsoft.com/office/drawing/2014/main" id="{3F39E1D7-7DA6-9D4A-8299-B59A91A5AB43}"/>
              </a:ext>
            </a:extLst>
          </p:cNvPr>
          <p:cNvSpPr>
            <a:spLocks noChangeArrowheads="1"/>
          </p:cNvSpPr>
          <p:nvPr/>
        </p:nvSpPr>
        <p:spPr bwMode="auto">
          <a:xfrm>
            <a:off x="4622203" y="3097235"/>
            <a:ext cx="5907537" cy="923328"/>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Venetoclax </a:t>
            </a:r>
            <a:r>
              <a:rPr lang="en-US">
                <a:solidFill>
                  <a:srgbClr val="F9F3D9"/>
                </a:solidFill>
                <a:latin typeface="Poppins" pitchFamily="2" charset="77"/>
                <a:cs typeface="Poppins" pitchFamily="2" charset="77"/>
              </a:rPr>
              <a:t>400 mg PO QD x 12 cycles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Obinutuzumab</a:t>
            </a:r>
            <a:r>
              <a:rPr lang="en-US" b="1">
                <a:solidFill>
                  <a:srgbClr val="F9F3D9"/>
                </a:solidFill>
                <a:latin typeface="Poppins" pitchFamily="2" charset="77"/>
                <a:cs typeface="Poppins" pitchFamily="2" charset="77"/>
              </a:rPr>
              <a:t> </a:t>
            </a:r>
            <a:r>
              <a:rPr kumimoji="0" 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1000 mg IV Q4W x 6 cycles*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solidFill>
                  <a:srgbClr val="F9F3D9"/>
                </a:solidFill>
                <a:latin typeface="Poppins" pitchFamily="2" charset="77"/>
                <a:cs typeface="Poppins" pitchFamily="2" charset="77"/>
              </a:rPr>
              <a:t>(n = 303)</a:t>
            </a:r>
            <a:endParaRPr kumimoji="0" 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37" name="Line 33">
            <a:extLst>
              <a:ext uri="{FF2B5EF4-FFF2-40B4-BE49-F238E27FC236}">
                <a16:creationId xmlns:a16="http://schemas.microsoft.com/office/drawing/2014/main" id="{C545D6FD-8D9D-7C17-D587-DA3194B705CE}"/>
              </a:ext>
            </a:extLst>
          </p:cNvPr>
          <p:cNvSpPr>
            <a:spLocks noChangeShapeType="1"/>
          </p:cNvSpPr>
          <p:nvPr/>
        </p:nvSpPr>
        <p:spPr bwMode="auto">
          <a:xfrm flipV="1">
            <a:off x="3750144" y="3566456"/>
            <a:ext cx="776136"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 name="TextBox 1">
            <a:extLst>
              <a:ext uri="{FF2B5EF4-FFF2-40B4-BE49-F238E27FC236}">
                <a16:creationId xmlns:a16="http://schemas.microsoft.com/office/drawing/2014/main" id="{EAF8E3F7-566B-DB56-32E5-D9A58D781F38}"/>
              </a:ext>
            </a:extLst>
          </p:cNvPr>
          <p:cNvSpPr txBox="1"/>
          <p:nvPr/>
        </p:nvSpPr>
        <p:spPr>
          <a:xfrm>
            <a:off x="249366" y="1030154"/>
            <a:ext cx="914400" cy="914400"/>
          </a:xfrm>
          <a:prstGeom prst="rect">
            <a:avLst/>
          </a:prstGeom>
        </p:spPr>
        <p:txBody>
          <a:bodyPr vert="horz" wrap="none" lIns="0" tIns="0" rIns="0" bIns="0" rtlCol="0">
            <a:noAutofit/>
          </a:bodyPr>
          <a:lstStyle/>
          <a:p>
            <a:pPr algn="l"/>
            <a:endParaRPr lang="en-US" sz="1200"/>
          </a:p>
        </p:txBody>
      </p:sp>
      <p:cxnSp>
        <p:nvCxnSpPr>
          <p:cNvPr id="10" name="Straight Arrow Connector 9">
            <a:extLst>
              <a:ext uri="{FF2B5EF4-FFF2-40B4-BE49-F238E27FC236}">
                <a16:creationId xmlns:a16="http://schemas.microsoft.com/office/drawing/2014/main" id="{D95E3A3B-54DA-EACD-437C-56CF96096642}"/>
              </a:ext>
            </a:extLst>
          </p:cNvPr>
          <p:cNvCxnSpPr>
            <a:cxnSpLocks/>
          </p:cNvCxnSpPr>
          <p:nvPr/>
        </p:nvCxnSpPr>
        <p:spPr bwMode="auto">
          <a:xfrm>
            <a:off x="3880968" y="2161572"/>
            <a:ext cx="0" cy="760441"/>
          </a:xfrm>
          <a:prstGeom prst="straightConnector1">
            <a:avLst/>
          </a:prstGeom>
          <a:noFill/>
          <a:ln w="28575" cap="flat" cmpd="sng" algn="ctr">
            <a:solidFill>
              <a:schemeClr val="tx1"/>
            </a:solidFill>
            <a:prstDash val="dash"/>
            <a:round/>
            <a:headEnd type="none" w="med" len="med"/>
            <a:tailEnd type="triangle"/>
          </a:ln>
          <a:effectLst/>
        </p:spPr>
      </p:cxnSp>
      <p:sp>
        <p:nvSpPr>
          <p:cNvPr id="11" name="TextBox 10">
            <a:extLst>
              <a:ext uri="{FF2B5EF4-FFF2-40B4-BE49-F238E27FC236}">
                <a16:creationId xmlns:a16="http://schemas.microsoft.com/office/drawing/2014/main" id="{ACF795E2-DF35-2982-75FC-F4CBEF548F32}"/>
              </a:ext>
            </a:extLst>
          </p:cNvPr>
          <p:cNvSpPr txBox="1"/>
          <p:nvPr/>
        </p:nvSpPr>
        <p:spPr bwMode="auto">
          <a:xfrm>
            <a:off x="1514476" y="1705652"/>
            <a:ext cx="4350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Poppins" panose="00000500000000000000" pitchFamily="2" charset="0"/>
                <a:ea typeface="+mn-ea"/>
                <a:cs typeface="Poppins" panose="00000500000000000000" pitchFamily="2" charset="0"/>
              </a:rPr>
              <a:t>Stratified by fitness, del(17p)/TP53, IGHV status</a:t>
            </a:r>
          </a:p>
        </p:txBody>
      </p:sp>
      <p:sp>
        <p:nvSpPr>
          <p:cNvPr id="8" name="Text Box 15">
            <a:extLst>
              <a:ext uri="{FF2B5EF4-FFF2-40B4-BE49-F238E27FC236}">
                <a16:creationId xmlns:a16="http://schemas.microsoft.com/office/drawing/2014/main" id="{9E9DF361-DCB6-B903-99FE-74C424DC59E9}"/>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
        <p:nvSpPr>
          <p:cNvPr id="3" name="Line 33">
            <a:extLst>
              <a:ext uri="{FF2B5EF4-FFF2-40B4-BE49-F238E27FC236}">
                <a16:creationId xmlns:a16="http://schemas.microsoft.com/office/drawing/2014/main" id="{0CF8AF06-123D-395D-92AC-59DC38AEE4A8}"/>
              </a:ext>
            </a:extLst>
          </p:cNvPr>
          <p:cNvSpPr>
            <a:spLocks noChangeShapeType="1"/>
          </p:cNvSpPr>
          <p:nvPr/>
        </p:nvSpPr>
        <p:spPr bwMode="auto">
          <a:xfrm>
            <a:off x="10623856" y="2542023"/>
            <a:ext cx="348944"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5" name="TextBox 4">
            <a:extLst>
              <a:ext uri="{FF2B5EF4-FFF2-40B4-BE49-F238E27FC236}">
                <a16:creationId xmlns:a16="http://schemas.microsoft.com/office/drawing/2014/main" id="{3765EB3E-F140-23B5-B33F-72CF6D760696}"/>
              </a:ext>
            </a:extLst>
          </p:cNvPr>
          <p:cNvSpPr txBox="1"/>
          <p:nvPr/>
        </p:nvSpPr>
        <p:spPr>
          <a:xfrm>
            <a:off x="11063288" y="2439211"/>
            <a:ext cx="817562" cy="155488"/>
          </a:xfrm>
          <a:prstGeom prst="rect">
            <a:avLst/>
          </a:prstGeom>
        </p:spPr>
        <p:txBody>
          <a:bodyPr vert="horz" wrap="square" lIns="0" tIns="0" rIns="0" bIns="0" rtlCol="0">
            <a:noAutofit/>
          </a:bodyPr>
          <a:lstStyle/>
          <a:p>
            <a:pPr algn="l"/>
            <a:r>
              <a:rPr lang="en-US" sz="1600" i="1"/>
              <a:t>Until PD</a:t>
            </a:r>
          </a:p>
        </p:txBody>
      </p:sp>
      <p:sp>
        <p:nvSpPr>
          <p:cNvPr id="6" name="TextBox 5">
            <a:extLst>
              <a:ext uri="{FF2B5EF4-FFF2-40B4-BE49-F238E27FC236}">
                <a16:creationId xmlns:a16="http://schemas.microsoft.com/office/drawing/2014/main" id="{536A7659-BA0C-F965-DEBD-6037EA22F27A}"/>
              </a:ext>
            </a:extLst>
          </p:cNvPr>
          <p:cNvSpPr txBox="1"/>
          <p:nvPr/>
        </p:nvSpPr>
        <p:spPr>
          <a:xfrm>
            <a:off x="5693147" y="5173245"/>
            <a:ext cx="5628445" cy="759714"/>
          </a:xfrm>
          <a:prstGeom prst="rect">
            <a:avLst/>
          </a:prstGeom>
        </p:spPr>
        <p:txBody>
          <a:bodyPr vert="horz" wrap="square" lIns="0" tIns="0" rIns="0" bIns="0" rtlCol="0">
            <a:noAutofit/>
          </a:bodyPr>
          <a:lstStyle/>
          <a:p>
            <a:pPr algn="l"/>
            <a:r>
              <a:rPr lang="en-US" sz="1100"/>
              <a:t>*Venetoclax: 400 mg C1D22-C12. Obinutuzumab: 1000 mg C1D1 or 100 mg C1D1 and 900 mg C1D2; 1000 mg C1D8 and C1D15; 1000 mg on D1 of C2-6.</a:t>
            </a:r>
          </a:p>
          <a:p>
            <a:pPr algn="l"/>
            <a:r>
              <a:rPr lang="en-US" sz="1100" baseline="30000"/>
              <a:t>†</a:t>
            </a:r>
            <a:r>
              <a:rPr lang="en-US" sz="1100"/>
              <a:t>Venetoclax 20 mg C4D1-7; 50 mg C4D8-14; 100 mg C4D15-21; 200 mg C4D22-28; 400 mg QD C5-15.</a:t>
            </a:r>
          </a:p>
        </p:txBody>
      </p:sp>
      <p:sp>
        <p:nvSpPr>
          <p:cNvPr id="7" name="Content Placeholder 3">
            <a:extLst>
              <a:ext uri="{FF2B5EF4-FFF2-40B4-BE49-F238E27FC236}">
                <a16:creationId xmlns:a16="http://schemas.microsoft.com/office/drawing/2014/main" id="{0FAC83E0-43B2-BA77-C6EA-C90F8167E728}"/>
              </a:ext>
            </a:extLst>
          </p:cNvPr>
          <p:cNvSpPr txBox="1">
            <a:spLocks/>
          </p:cNvSpPr>
          <p:nvPr/>
        </p:nvSpPr>
        <p:spPr>
          <a:xfrm>
            <a:off x="225483" y="5438782"/>
            <a:ext cx="11740260" cy="923328"/>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000" b="1"/>
              <a:t>Primary endpoint: </a:t>
            </a:r>
            <a:r>
              <a:rPr lang="en-US" sz="2000"/>
              <a:t>PFS by investigator</a:t>
            </a:r>
          </a:p>
          <a:p>
            <a:pPr marL="342900" indent="-342900">
              <a:buFont typeface="Arial" panose="020B0604020202020204" pitchFamily="34" charset="0"/>
              <a:buChar char="•"/>
            </a:pPr>
            <a:r>
              <a:rPr lang="en-US" sz="2000" b="1"/>
              <a:t>Key secondary endpoints: </a:t>
            </a:r>
            <a:r>
              <a:rPr lang="en-US" sz="2000"/>
              <a:t>ORR, CR/CRi rate, EFS, safety</a:t>
            </a:r>
          </a:p>
        </p:txBody>
      </p:sp>
    </p:spTree>
    <p:extLst>
      <p:ext uri="{BB962C8B-B14F-4D97-AF65-F5344CB8AC3E}">
        <p14:creationId xmlns:p14="http://schemas.microsoft.com/office/powerpoint/2010/main" val="53956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ABB49-594F-5EE3-2507-2D4A61921F9A}"/>
            </a:ext>
          </a:extLst>
        </p:cNvPr>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92DD7C7C-1097-2A21-CAF2-C1C80365B73D}"/>
              </a:ext>
            </a:extLst>
          </p:cNvPr>
          <p:cNvGraphicFramePr>
            <a:graphicFrameLocks/>
          </p:cNvGraphicFramePr>
          <p:nvPr>
            <p:extLst>
              <p:ext uri="{D42A27DB-BD31-4B8C-83A1-F6EECF244321}">
                <p14:modId xmlns:p14="http://schemas.microsoft.com/office/powerpoint/2010/main" val="44535060"/>
              </p:ext>
            </p:extLst>
          </p:nvPr>
        </p:nvGraphicFramePr>
        <p:xfrm>
          <a:off x="220660" y="1320282"/>
          <a:ext cx="11740262" cy="4175968"/>
        </p:xfrm>
        <a:graphic>
          <a:graphicData uri="http://schemas.openxmlformats.org/drawingml/2006/table">
            <a:tbl>
              <a:tblPr/>
              <a:tblGrid>
                <a:gridCol w="3436940">
                  <a:extLst>
                    <a:ext uri="{9D8B030D-6E8A-4147-A177-3AD203B41FA5}">
                      <a16:colId xmlns:a16="http://schemas.microsoft.com/office/drawing/2014/main" val="20000"/>
                    </a:ext>
                  </a:extLst>
                </a:gridCol>
                <a:gridCol w="2646691">
                  <a:extLst>
                    <a:ext uri="{9D8B030D-6E8A-4147-A177-3AD203B41FA5}">
                      <a16:colId xmlns:a16="http://schemas.microsoft.com/office/drawing/2014/main" val="20001"/>
                    </a:ext>
                  </a:extLst>
                </a:gridCol>
                <a:gridCol w="2845923">
                  <a:extLst>
                    <a:ext uri="{9D8B030D-6E8A-4147-A177-3AD203B41FA5}">
                      <a16:colId xmlns:a16="http://schemas.microsoft.com/office/drawing/2014/main" val="20002"/>
                    </a:ext>
                  </a:extLst>
                </a:gridCol>
                <a:gridCol w="2810708">
                  <a:extLst>
                    <a:ext uri="{9D8B030D-6E8A-4147-A177-3AD203B41FA5}">
                      <a16:colId xmlns:a16="http://schemas.microsoft.com/office/drawing/2014/main" val="20003"/>
                    </a:ext>
                  </a:extLst>
                </a:gridCol>
              </a:tblGrid>
              <a:tr h="3532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bg1"/>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Ven + Ibr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 =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216 (71.3)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204 (66.9)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196 (65.1)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66 (40-90)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66 (37-83)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65 (34-85)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Age &gt;65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155 (51.2)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158 (51.8)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146 (48.5)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Median CIRS,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3 (0-17)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3 (0-18)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3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57241988"/>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GFR &lt;70,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101 (33.6)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109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95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47722653"/>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Unfit,*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134 (44.5)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136 (44.6)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130 (43.2)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91923751"/>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High TLS risk (by ALC and LN) ,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76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70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67 (22.6)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974007261"/>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Unmutated </a:t>
                      </a:r>
                      <a:r>
                        <a:rPr kumimoji="0" lang="en-US" sz="1400" b="0" i="1" u="none" strike="noStrike" cap="none" normalizeH="0" baseline="0">
                          <a:ln>
                            <a:noFill/>
                          </a:ln>
                          <a:solidFill>
                            <a:schemeClr val="bg2">
                              <a:lumMod val="10000"/>
                            </a:schemeClr>
                          </a:solidFill>
                          <a:effectLst/>
                          <a:latin typeface="Poppins" pitchFamily="2" charset="77"/>
                          <a:cs typeface="Poppins" pitchFamily="2" charset="77"/>
                        </a:rPr>
                        <a:t>IGHV</a:t>
                      </a: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 status,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171 (56.4)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172 (56.4)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171 (56.8)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53215341"/>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a:ln>
                            <a:noFill/>
                          </a:ln>
                          <a:solidFill>
                            <a:schemeClr val="bg2">
                              <a:lumMod val="10000"/>
                            </a:schemeClr>
                          </a:solidFill>
                          <a:effectLst/>
                          <a:latin typeface="Poppins" pitchFamily="2" charset="77"/>
                          <a:cs typeface="Poppins" pitchFamily="2" charset="77"/>
                        </a:rPr>
                        <a:t>TP53</a:t>
                      </a: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mut/del(17p),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23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25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21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99317405"/>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High/very high CLL-IPI,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176 (61.5)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172 (59.3)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172 (59.9)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4624321"/>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Binet 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232 (76.6)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213 (69.8)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225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92675336"/>
                  </a:ext>
                </a:extLst>
              </a:tr>
              <a:tr h="2078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Complex karyotype ≥3,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42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53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Poppins" pitchFamily="2" charset="77"/>
                          <a:cs typeface="Poppins" pitchFamily="2" charset="77"/>
                        </a:rPr>
                        <a:t>58 (21.9)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46461528"/>
                  </a:ext>
                </a:extLst>
              </a:tr>
            </a:tbl>
          </a:graphicData>
        </a:graphic>
      </p:graphicFrame>
      <p:sp>
        <p:nvSpPr>
          <p:cNvPr id="22530" name="Rectangle 2">
            <a:extLst>
              <a:ext uri="{FF2B5EF4-FFF2-40B4-BE49-F238E27FC236}">
                <a16:creationId xmlns:a16="http://schemas.microsoft.com/office/drawing/2014/main" id="{7533F4A3-9EED-D41B-CD5D-E92A7DF1578D}"/>
              </a:ext>
            </a:extLst>
          </p:cNvPr>
          <p:cNvSpPr>
            <a:spLocks noGrp="1" noChangeArrowheads="1"/>
          </p:cNvSpPr>
          <p:nvPr>
            <p:ph type="title"/>
          </p:nvPr>
        </p:nvSpPr>
        <p:spPr>
          <a:xfrm>
            <a:off x="231078" y="535756"/>
            <a:ext cx="11740260" cy="492944"/>
          </a:xfrm>
        </p:spPr>
        <p:txBody>
          <a:bodyPr/>
          <a:lstStyle/>
          <a:p>
            <a:r>
              <a:rPr lang="en-US" altLang="en-US"/>
              <a:t>CLL17: Baseline Characteristics </a:t>
            </a:r>
          </a:p>
        </p:txBody>
      </p:sp>
      <p:sp>
        <p:nvSpPr>
          <p:cNvPr id="5" name="TextBox 4">
            <a:extLst>
              <a:ext uri="{FF2B5EF4-FFF2-40B4-BE49-F238E27FC236}">
                <a16:creationId xmlns:a16="http://schemas.microsoft.com/office/drawing/2014/main" id="{2E463F99-C4E5-0520-654D-BB2F89199278}"/>
              </a:ext>
            </a:extLst>
          </p:cNvPr>
          <p:cNvSpPr txBox="1"/>
          <p:nvPr/>
        </p:nvSpPr>
        <p:spPr>
          <a:xfrm>
            <a:off x="297914" y="5574193"/>
            <a:ext cx="4434342" cy="258829"/>
          </a:xfrm>
          <a:prstGeom prst="rect">
            <a:avLst/>
          </a:prstGeom>
        </p:spPr>
        <p:txBody>
          <a:bodyPr vert="horz" wrap="none" lIns="0" tIns="0" rIns="0" bIns="0" rtlCol="0">
            <a:noAutofit/>
          </a:bodyPr>
          <a:lstStyle/>
          <a:p>
            <a:pPr algn="l"/>
            <a:r>
              <a:rPr lang="en-US" sz="1200"/>
              <a:t>*Defined according to CIRS &gt;6 and/or GFR &lt;70 ml/min. </a:t>
            </a:r>
          </a:p>
        </p:txBody>
      </p:sp>
      <p:sp>
        <p:nvSpPr>
          <p:cNvPr id="10" name="Text Box 15">
            <a:extLst>
              <a:ext uri="{FF2B5EF4-FFF2-40B4-BE49-F238E27FC236}">
                <a16:creationId xmlns:a16="http://schemas.microsoft.com/office/drawing/2014/main" id="{39424EB9-3CB0-1B77-3110-B543A7969148}"/>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114840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0F463-DE74-FEE0-B3B5-252E5AAC136B}"/>
            </a:ext>
          </a:extLst>
        </p:cNvPr>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9EB2DA3C-2E69-3860-CEBD-C15D6CB9A064}"/>
              </a:ext>
            </a:extLst>
          </p:cNvPr>
          <p:cNvGraphicFramePr>
            <a:graphicFrameLocks/>
          </p:cNvGraphicFramePr>
          <p:nvPr>
            <p:extLst>
              <p:ext uri="{D42A27DB-BD31-4B8C-83A1-F6EECF244321}">
                <p14:modId xmlns:p14="http://schemas.microsoft.com/office/powerpoint/2010/main" val="1710574161"/>
              </p:ext>
            </p:extLst>
          </p:nvPr>
        </p:nvGraphicFramePr>
        <p:xfrm>
          <a:off x="231078" y="1277714"/>
          <a:ext cx="11739563" cy="2590852"/>
        </p:xfrm>
        <a:graphic>
          <a:graphicData uri="http://schemas.openxmlformats.org/drawingml/2006/table">
            <a:tbl>
              <a:tblPr/>
              <a:tblGrid>
                <a:gridCol w="5026436">
                  <a:extLst>
                    <a:ext uri="{9D8B030D-6E8A-4147-A177-3AD203B41FA5}">
                      <a16:colId xmlns:a16="http://schemas.microsoft.com/office/drawing/2014/main" val="20000"/>
                    </a:ext>
                  </a:extLst>
                </a:gridCol>
                <a:gridCol w="2329548">
                  <a:extLst>
                    <a:ext uri="{9D8B030D-6E8A-4147-A177-3AD203B41FA5}">
                      <a16:colId xmlns:a16="http://schemas.microsoft.com/office/drawing/2014/main" val="20001"/>
                    </a:ext>
                  </a:extLst>
                </a:gridCol>
                <a:gridCol w="2515089">
                  <a:extLst>
                    <a:ext uri="{9D8B030D-6E8A-4147-A177-3AD203B41FA5}">
                      <a16:colId xmlns:a16="http://schemas.microsoft.com/office/drawing/2014/main" val="20002"/>
                    </a:ext>
                  </a:extLst>
                </a:gridCol>
                <a:gridCol w="1868490">
                  <a:extLst>
                    <a:ext uri="{9D8B030D-6E8A-4147-A177-3AD203B41FA5}">
                      <a16:colId xmlns:a16="http://schemas.microsoft.com/office/drawing/2014/main" val="200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bg1"/>
                          </a:solidFill>
                          <a:effectLst/>
                          <a:latin typeface="Poppins" pitchFamily="2" charset="77"/>
                          <a:cs typeface="Poppins" pitchFamily="2" charset="77"/>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Ven + Ibr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(n =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Poppins" pitchFamily="2" charset="77"/>
                          <a:cs typeface="Poppins" pitchFamily="2" charset="77"/>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472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84.2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9624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9624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Poppins" pitchFamily="2" charset="77"/>
                          <a:cs typeface="Poppins" pitchFamily="2" charset="77"/>
                        </a:rPr>
                        <a:t>77.7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uMRD &lt;10</a:t>
                      </a:r>
                      <a:r>
                        <a:rPr kumimoji="0" lang="en-US" sz="1800" b="0" i="0" u="none" strike="noStrike" cap="none" normalizeH="0" baseline="30000">
                          <a:ln>
                            <a:noFill/>
                          </a:ln>
                          <a:solidFill>
                            <a:schemeClr val="bg2">
                              <a:lumMod val="10000"/>
                            </a:schemeClr>
                          </a:solidFill>
                          <a:effectLst/>
                          <a:latin typeface="Poppins" pitchFamily="2" charset="77"/>
                          <a:cs typeface="Poppins" pitchFamily="2" charset="77"/>
                        </a:rPr>
                        <a:t>-4</a:t>
                      </a: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 in peripheral blood,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222 (73.3)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144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5724198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uMRD &lt;10</a:t>
                      </a:r>
                      <a:r>
                        <a:rPr kumimoji="0" lang="en-US" sz="1800" b="0" i="0" u="none" strike="noStrike" cap="none" normalizeH="0" baseline="30000">
                          <a:ln>
                            <a:noFill/>
                          </a:ln>
                          <a:solidFill>
                            <a:schemeClr val="bg2">
                              <a:lumMod val="10000"/>
                            </a:schemeClr>
                          </a:solidFill>
                          <a:effectLst/>
                          <a:latin typeface="Poppins" pitchFamily="2" charset="77"/>
                          <a:cs typeface="Poppins" pitchFamily="2" charset="77"/>
                        </a:rPr>
                        <a:t>-4</a:t>
                      </a: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 in bone marrow,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188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122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Poppins" pitchFamily="2" charset="77"/>
                          <a:cs typeface="Poppins" pitchFamily="2" charset="77"/>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47722653"/>
                  </a:ext>
                </a:extLst>
              </a:tr>
            </a:tbl>
          </a:graphicData>
        </a:graphic>
      </p:graphicFrame>
      <p:sp>
        <p:nvSpPr>
          <p:cNvPr id="5" name="Content Placeholder 4">
            <a:extLst>
              <a:ext uri="{FF2B5EF4-FFF2-40B4-BE49-F238E27FC236}">
                <a16:creationId xmlns:a16="http://schemas.microsoft.com/office/drawing/2014/main" id="{6FDD8D6E-8270-7654-0EF3-BBBC84B931D6}"/>
              </a:ext>
            </a:extLst>
          </p:cNvPr>
          <p:cNvSpPr>
            <a:spLocks noGrp="1"/>
          </p:cNvSpPr>
          <p:nvPr>
            <p:ph idx="1"/>
          </p:nvPr>
        </p:nvSpPr>
        <p:spPr>
          <a:xfrm>
            <a:off x="231078" y="4117580"/>
            <a:ext cx="11740260" cy="1972322"/>
          </a:xfrm>
        </p:spPr>
        <p:txBody>
          <a:bodyPr/>
          <a:lstStyle/>
          <a:p>
            <a:pPr marL="342900" indent="-342900">
              <a:buFont typeface="Arial" panose="020B0604020202020204" pitchFamily="34" charset="0"/>
              <a:buChar char="•"/>
            </a:pPr>
            <a:r>
              <a:rPr lang="en-US" sz="2000"/>
              <a:t>Median follow-up: 34.2 </a:t>
            </a:r>
            <a:r>
              <a:rPr lang="en-US" sz="2000" err="1"/>
              <a:t>mo</a:t>
            </a:r>
            <a:r>
              <a:rPr lang="en-US" sz="2000"/>
              <a:t> (IQR: 30.2-39.3)</a:t>
            </a:r>
          </a:p>
        </p:txBody>
      </p:sp>
      <p:sp>
        <p:nvSpPr>
          <p:cNvPr id="22530" name="Rectangle 2">
            <a:extLst>
              <a:ext uri="{FF2B5EF4-FFF2-40B4-BE49-F238E27FC236}">
                <a16:creationId xmlns:a16="http://schemas.microsoft.com/office/drawing/2014/main" id="{3E390011-492E-01E6-53C8-75B3F15C7631}"/>
              </a:ext>
            </a:extLst>
          </p:cNvPr>
          <p:cNvSpPr>
            <a:spLocks noGrp="1" noChangeArrowheads="1"/>
          </p:cNvSpPr>
          <p:nvPr>
            <p:ph type="title"/>
          </p:nvPr>
        </p:nvSpPr>
        <p:spPr>
          <a:xfrm>
            <a:off x="231078" y="535756"/>
            <a:ext cx="11740260" cy="492944"/>
          </a:xfrm>
        </p:spPr>
        <p:txBody>
          <a:bodyPr/>
          <a:lstStyle/>
          <a:p>
            <a:r>
              <a:rPr lang="en-US" altLang="en-US"/>
              <a:t>CLL17: Response</a:t>
            </a:r>
          </a:p>
        </p:txBody>
      </p:sp>
      <p:sp>
        <p:nvSpPr>
          <p:cNvPr id="3" name="Text Box 15">
            <a:extLst>
              <a:ext uri="{FF2B5EF4-FFF2-40B4-BE49-F238E27FC236}">
                <a16:creationId xmlns:a16="http://schemas.microsoft.com/office/drawing/2014/main" id="{2AE6C2A0-129A-F381-0092-A7170E724674}"/>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815418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BC6C1-2F6B-34AC-C5B6-B68B081ED99A}"/>
            </a:ext>
          </a:extLst>
        </p:cNvPr>
        <p:cNvGrpSpPr/>
        <p:nvPr/>
      </p:nvGrpSpPr>
      <p:grpSpPr>
        <a:xfrm>
          <a:off x="0" y="0"/>
          <a:ext cx="0" cy="0"/>
          <a:chOff x="0" y="0"/>
          <a:chExt cx="0" cy="0"/>
        </a:xfrm>
      </p:grpSpPr>
      <p:sp>
        <p:nvSpPr>
          <p:cNvPr id="45" name="Freeform: Shape 44">
            <a:extLst>
              <a:ext uri="{FF2B5EF4-FFF2-40B4-BE49-F238E27FC236}">
                <a16:creationId xmlns:a16="http://schemas.microsoft.com/office/drawing/2014/main" id="{87C15587-33C8-769D-101D-529AE72F7422}"/>
              </a:ext>
            </a:extLst>
          </p:cNvPr>
          <p:cNvSpPr/>
          <p:nvPr/>
        </p:nvSpPr>
        <p:spPr>
          <a:xfrm>
            <a:off x="2127442" y="1431636"/>
            <a:ext cx="4248728" cy="708122"/>
          </a:xfrm>
          <a:custGeom>
            <a:avLst/>
            <a:gdLst>
              <a:gd name="connsiteX0" fmla="*/ 0 w 4248728"/>
              <a:gd name="connsiteY0" fmla="*/ 0 h 708122"/>
              <a:gd name="connsiteX1" fmla="*/ 403322 w 4248728"/>
              <a:gd name="connsiteY1" fmla="*/ 0 h 708122"/>
              <a:gd name="connsiteX2" fmla="*/ 403322 w 4248728"/>
              <a:gd name="connsiteY2" fmla="*/ 24631 h 708122"/>
              <a:gd name="connsiteX3" fmla="*/ 566497 w 4248728"/>
              <a:gd name="connsiteY3" fmla="*/ 24631 h 708122"/>
              <a:gd name="connsiteX4" fmla="*/ 566497 w 4248728"/>
              <a:gd name="connsiteY4" fmla="*/ 52340 h 708122"/>
              <a:gd name="connsiteX5" fmla="*/ 803564 w 4248728"/>
              <a:gd name="connsiteY5" fmla="*/ 52340 h 708122"/>
              <a:gd name="connsiteX6" fmla="*/ 803564 w 4248728"/>
              <a:gd name="connsiteY6" fmla="*/ 61576 h 708122"/>
              <a:gd name="connsiteX7" fmla="*/ 846667 w 4248728"/>
              <a:gd name="connsiteY7" fmla="*/ 61576 h 708122"/>
              <a:gd name="connsiteX8" fmla="*/ 846667 w 4248728"/>
              <a:gd name="connsiteY8" fmla="*/ 70812 h 708122"/>
              <a:gd name="connsiteX9" fmla="*/ 883613 w 4248728"/>
              <a:gd name="connsiteY9" fmla="*/ 70812 h 708122"/>
              <a:gd name="connsiteX10" fmla="*/ 883613 w 4248728"/>
              <a:gd name="connsiteY10" fmla="*/ 70812 h 708122"/>
              <a:gd name="connsiteX11" fmla="*/ 883613 w 4248728"/>
              <a:gd name="connsiteY11" fmla="*/ 92364 h 708122"/>
              <a:gd name="connsiteX12" fmla="*/ 895928 w 4248728"/>
              <a:gd name="connsiteY12" fmla="*/ 104679 h 708122"/>
              <a:gd name="connsiteX13" fmla="*/ 948267 w 4248728"/>
              <a:gd name="connsiteY13" fmla="*/ 104679 h 708122"/>
              <a:gd name="connsiteX14" fmla="*/ 948267 w 4248728"/>
              <a:gd name="connsiteY14" fmla="*/ 120073 h 708122"/>
              <a:gd name="connsiteX15" fmla="*/ 1126837 w 4248728"/>
              <a:gd name="connsiteY15" fmla="*/ 120073 h 708122"/>
              <a:gd name="connsiteX16" fmla="*/ 1126837 w 4248728"/>
              <a:gd name="connsiteY16" fmla="*/ 141625 h 708122"/>
              <a:gd name="connsiteX17" fmla="*/ 1185334 w 4248728"/>
              <a:gd name="connsiteY17" fmla="*/ 141625 h 708122"/>
              <a:gd name="connsiteX18" fmla="*/ 1185334 w 4248728"/>
              <a:gd name="connsiteY18" fmla="*/ 166255 h 708122"/>
              <a:gd name="connsiteX19" fmla="*/ 1243831 w 4248728"/>
              <a:gd name="connsiteY19" fmla="*/ 166255 h 708122"/>
              <a:gd name="connsiteX20" fmla="*/ 1243831 w 4248728"/>
              <a:gd name="connsiteY20" fmla="*/ 184728 h 708122"/>
              <a:gd name="connsiteX21" fmla="*/ 1280776 w 4248728"/>
              <a:gd name="connsiteY21" fmla="*/ 184728 h 708122"/>
              <a:gd name="connsiteX22" fmla="*/ 1280776 w 4248728"/>
              <a:gd name="connsiteY22" fmla="*/ 200122 h 708122"/>
              <a:gd name="connsiteX23" fmla="*/ 1296170 w 4248728"/>
              <a:gd name="connsiteY23" fmla="*/ 200122 h 708122"/>
              <a:gd name="connsiteX24" fmla="*/ 1296170 w 4248728"/>
              <a:gd name="connsiteY24" fmla="*/ 215516 h 708122"/>
              <a:gd name="connsiteX25" fmla="*/ 1339273 w 4248728"/>
              <a:gd name="connsiteY25" fmla="*/ 215516 h 708122"/>
              <a:gd name="connsiteX26" fmla="*/ 1339273 w 4248728"/>
              <a:gd name="connsiteY26" fmla="*/ 227831 h 708122"/>
              <a:gd name="connsiteX27" fmla="*/ 1419322 w 4248728"/>
              <a:gd name="connsiteY27" fmla="*/ 227831 h 708122"/>
              <a:gd name="connsiteX28" fmla="*/ 1425479 w 4248728"/>
              <a:gd name="connsiteY28" fmla="*/ 233988 h 708122"/>
              <a:gd name="connsiteX29" fmla="*/ 1585576 w 4248728"/>
              <a:gd name="connsiteY29" fmla="*/ 233988 h 708122"/>
              <a:gd name="connsiteX30" fmla="*/ 1585576 w 4248728"/>
              <a:gd name="connsiteY30" fmla="*/ 249382 h 708122"/>
              <a:gd name="connsiteX31" fmla="*/ 1628679 w 4248728"/>
              <a:gd name="connsiteY31" fmla="*/ 249382 h 708122"/>
              <a:gd name="connsiteX32" fmla="*/ 1628679 w 4248728"/>
              <a:gd name="connsiteY32" fmla="*/ 264776 h 708122"/>
              <a:gd name="connsiteX33" fmla="*/ 1754910 w 4248728"/>
              <a:gd name="connsiteY33" fmla="*/ 264776 h 708122"/>
              <a:gd name="connsiteX34" fmla="*/ 1754910 w 4248728"/>
              <a:gd name="connsiteY34" fmla="*/ 283249 h 708122"/>
              <a:gd name="connsiteX35" fmla="*/ 2090497 w 4248728"/>
              <a:gd name="connsiteY35" fmla="*/ 283249 h 708122"/>
              <a:gd name="connsiteX36" fmla="*/ 2090497 w 4248728"/>
              <a:gd name="connsiteY36" fmla="*/ 301722 h 708122"/>
              <a:gd name="connsiteX37" fmla="*/ 2278303 w 4248728"/>
              <a:gd name="connsiteY37" fmla="*/ 301722 h 708122"/>
              <a:gd name="connsiteX38" fmla="*/ 2278303 w 4248728"/>
              <a:gd name="connsiteY38" fmla="*/ 317116 h 708122"/>
              <a:gd name="connsiteX39" fmla="*/ 2318328 w 4248728"/>
              <a:gd name="connsiteY39" fmla="*/ 317116 h 708122"/>
              <a:gd name="connsiteX40" fmla="*/ 2318328 w 4248728"/>
              <a:gd name="connsiteY40" fmla="*/ 335588 h 708122"/>
              <a:gd name="connsiteX41" fmla="*/ 2484582 w 4248728"/>
              <a:gd name="connsiteY41" fmla="*/ 335588 h 708122"/>
              <a:gd name="connsiteX42" fmla="*/ 2484582 w 4248728"/>
              <a:gd name="connsiteY42" fmla="*/ 375612 h 708122"/>
              <a:gd name="connsiteX43" fmla="*/ 2518449 w 4248728"/>
              <a:gd name="connsiteY43" fmla="*/ 375612 h 708122"/>
              <a:gd name="connsiteX44" fmla="*/ 2518449 w 4248728"/>
              <a:gd name="connsiteY44" fmla="*/ 412558 h 708122"/>
              <a:gd name="connsiteX45" fmla="*/ 2576946 w 4248728"/>
              <a:gd name="connsiteY45" fmla="*/ 412558 h 708122"/>
              <a:gd name="connsiteX46" fmla="*/ 2576946 w 4248728"/>
              <a:gd name="connsiteY46" fmla="*/ 452582 h 708122"/>
              <a:gd name="connsiteX47" fmla="*/ 2629285 w 4248728"/>
              <a:gd name="connsiteY47" fmla="*/ 452582 h 708122"/>
              <a:gd name="connsiteX48" fmla="*/ 2629285 w 4248728"/>
              <a:gd name="connsiteY48" fmla="*/ 467976 h 708122"/>
              <a:gd name="connsiteX49" fmla="*/ 2746279 w 4248728"/>
              <a:gd name="connsiteY49" fmla="*/ 467976 h 708122"/>
              <a:gd name="connsiteX50" fmla="*/ 2746279 w 4248728"/>
              <a:gd name="connsiteY50" fmla="*/ 486449 h 708122"/>
              <a:gd name="connsiteX51" fmla="*/ 2924849 w 4248728"/>
              <a:gd name="connsiteY51" fmla="*/ 486449 h 708122"/>
              <a:gd name="connsiteX52" fmla="*/ 2924849 w 4248728"/>
              <a:gd name="connsiteY52" fmla="*/ 529552 h 708122"/>
              <a:gd name="connsiteX53" fmla="*/ 2998740 w 4248728"/>
              <a:gd name="connsiteY53" fmla="*/ 529552 h 708122"/>
              <a:gd name="connsiteX54" fmla="*/ 2998740 w 4248728"/>
              <a:gd name="connsiteY54" fmla="*/ 584970 h 708122"/>
              <a:gd name="connsiteX55" fmla="*/ 3081867 w 4248728"/>
              <a:gd name="connsiteY55" fmla="*/ 584970 h 708122"/>
              <a:gd name="connsiteX56" fmla="*/ 3081867 w 4248728"/>
              <a:gd name="connsiteY56" fmla="*/ 609600 h 708122"/>
              <a:gd name="connsiteX57" fmla="*/ 3201940 w 4248728"/>
              <a:gd name="connsiteY57" fmla="*/ 609600 h 708122"/>
              <a:gd name="connsiteX58" fmla="*/ 3201940 w 4248728"/>
              <a:gd name="connsiteY58" fmla="*/ 649625 h 708122"/>
              <a:gd name="connsiteX59" fmla="*/ 3599103 w 4248728"/>
              <a:gd name="connsiteY59" fmla="*/ 649625 h 708122"/>
              <a:gd name="connsiteX60" fmla="*/ 3599103 w 4248728"/>
              <a:gd name="connsiteY60" fmla="*/ 708122 h 708122"/>
              <a:gd name="connsiteX61" fmla="*/ 4248728 w 4248728"/>
              <a:gd name="connsiteY61" fmla="*/ 708122 h 708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248728" h="708122">
                <a:moveTo>
                  <a:pt x="0" y="0"/>
                </a:moveTo>
                <a:lnTo>
                  <a:pt x="403322" y="0"/>
                </a:lnTo>
                <a:lnTo>
                  <a:pt x="403322" y="24631"/>
                </a:lnTo>
                <a:lnTo>
                  <a:pt x="566497" y="24631"/>
                </a:lnTo>
                <a:lnTo>
                  <a:pt x="566497" y="52340"/>
                </a:lnTo>
                <a:lnTo>
                  <a:pt x="803564" y="52340"/>
                </a:lnTo>
                <a:lnTo>
                  <a:pt x="803564" y="61576"/>
                </a:lnTo>
                <a:lnTo>
                  <a:pt x="846667" y="61576"/>
                </a:lnTo>
                <a:lnTo>
                  <a:pt x="846667" y="70812"/>
                </a:lnTo>
                <a:lnTo>
                  <a:pt x="883613" y="70812"/>
                </a:lnTo>
                <a:lnTo>
                  <a:pt x="883613" y="70812"/>
                </a:lnTo>
                <a:lnTo>
                  <a:pt x="883613" y="92364"/>
                </a:lnTo>
                <a:lnTo>
                  <a:pt x="895928" y="104679"/>
                </a:lnTo>
                <a:lnTo>
                  <a:pt x="948267" y="104679"/>
                </a:lnTo>
                <a:lnTo>
                  <a:pt x="948267" y="120073"/>
                </a:lnTo>
                <a:lnTo>
                  <a:pt x="1126837" y="120073"/>
                </a:lnTo>
                <a:lnTo>
                  <a:pt x="1126837" y="141625"/>
                </a:lnTo>
                <a:lnTo>
                  <a:pt x="1185334" y="141625"/>
                </a:lnTo>
                <a:lnTo>
                  <a:pt x="1185334" y="166255"/>
                </a:lnTo>
                <a:lnTo>
                  <a:pt x="1243831" y="166255"/>
                </a:lnTo>
                <a:lnTo>
                  <a:pt x="1243831" y="184728"/>
                </a:lnTo>
                <a:lnTo>
                  <a:pt x="1280776" y="184728"/>
                </a:lnTo>
                <a:lnTo>
                  <a:pt x="1280776" y="200122"/>
                </a:lnTo>
                <a:lnTo>
                  <a:pt x="1296170" y="200122"/>
                </a:lnTo>
                <a:lnTo>
                  <a:pt x="1296170" y="215516"/>
                </a:lnTo>
                <a:lnTo>
                  <a:pt x="1339273" y="215516"/>
                </a:lnTo>
                <a:lnTo>
                  <a:pt x="1339273" y="227831"/>
                </a:lnTo>
                <a:lnTo>
                  <a:pt x="1419322" y="227831"/>
                </a:lnTo>
                <a:lnTo>
                  <a:pt x="1425479" y="233988"/>
                </a:lnTo>
                <a:lnTo>
                  <a:pt x="1585576" y="233988"/>
                </a:lnTo>
                <a:lnTo>
                  <a:pt x="1585576" y="249382"/>
                </a:lnTo>
                <a:lnTo>
                  <a:pt x="1628679" y="249382"/>
                </a:lnTo>
                <a:lnTo>
                  <a:pt x="1628679" y="264776"/>
                </a:lnTo>
                <a:lnTo>
                  <a:pt x="1754910" y="264776"/>
                </a:lnTo>
                <a:lnTo>
                  <a:pt x="1754910" y="283249"/>
                </a:lnTo>
                <a:lnTo>
                  <a:pt x="2090497" y="283249"/>
                </a:lnTo>
                <a:lnTo>
                  <a:pt x="2090497" y="301722"/>
                </a:lnTo>
                <a:lnTo>
                  <a:pt x="2278303" y="301722"/>
                </a:lnTo>
                <a:lnTo>
                  <a:pt x="2278303" y="317116"/>
                </a:lnTo>
                <a:lnTo>
                  <a:pt x="2318328" y="317116"/>
                </a:lnTo>
                <a:lnTo>
                  <a:pt x="2318328" y="335588"/>
                </a:lnTo>
                <a:lnTo>
                  <a:pt x="2484582" y="335588"/>
                </a:lnTo>
                <a:lnTo>
                  <a:pt x="2484582" y="375612"/>
                </a:lnTo>
                <a:lnTo>
                  <a:pt x="2518449" y="375612"/>
                </a:lnTo>
                <a:lnTo>
                  <a:pt x="2518449" y="412558"/>
                </a:lnTo>
                <a:lnTo>
                  <a:pt x="2576946" y="412558"/>
                </a:lnTo>
                <a:lnTo>
                  <a:pt x="2576946" y="452582"/>
                </a:lnTo>
                <a:lnTo>
                  <a:pt x="2629285" y="452582"/>
                </a:lnTo>
                <a:lnTo>
                  <a:pt x="2629285" y="467976"/>
                </a:lnTo>
                <a:lnTo>
                  <a:pt x="2746279" y="467976"/>
                </a:lnTo>
                <a:lnTo>
                  <a:pt x="2746279" y="486449"/>
                </a:lnTo>
                <a:lnTo>
                  <a:pt x="2924849" y="486449"/>
                </a:lnTo>
                <a:lnTo>
                  <a:pt x="2924849" y="529552"/>
                </a:lnTo>
                <a:lnTo>
                  <a:pt x="2998740" y="529552"/>
                </a:lnTo>
                <a:lnTo>
                  <a:pt x="2998740" y="584970"/>
                </a:lnTo>
                <a:lnTo>
                  <a:pt x="3081867" y="584970"/>
                </a:lnTo>
                <a:lnTo>
                  <a:pt x="3081867" y="609600"/>
                </a:lnTo>
                <a:lnTo>
                  <a:pt x="3201940" y="609600"/>
                </a:lnTo>
                <a:lnTo>
                  <a:pt x="3201940" y="649625"/>
                </a:lnTo>
                <a:lnTo>
                  <a:pt x="3599103" y="649625"/>
                </a:lnTo>
                <a:lnTo>
                  <a:pt x="3599103" y="708122"/>
                </a:lnTo>
                <a:lnTo>
                  <a:pt x="4248728" y="708122"/>
                </a:lnTo>
              </a:path>
            </a:pathLst>
          </a:cu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631" name="Group 22630">
            <a:extLst>
              <a:ext uri="{FF2B5EF4-FFF2-40B4-BE49-F238E27FC236}">
                <a16:creationId xmlns:a16="http://schemas.microsoft.com/office/drawing/2014/main" id="{2D228DB9-CCAC-CAB3-0A00-1AE62AF09478}"/>
              </a:ext>
            </a:extLst>
          </p:cNvPr>
          <p:cNvGrpSpPr/>
          <p:nvPr/>
        </p:nvGrpSpPr>
        <p:grpSpPr>
          <a:xfrm>
            <a:off x="2234844" y="1385248"/>
            <a:ext cx="4097734" cy="989687"/>
            <a:chOff x="2234844" y="1385248"/>
            <a:chExt cx="4097734" cy="989687"/>
          </a:xfrm>
        </p:grpSpPr>
        <p:cxnSp>
          <p:nvCxnSpPr>
            <p:cNvPr id="22572" name="Straight Connector 22571">
              <a:extLst>
                <a:ext uri="{FF2B5EF4-FFF2-40B4-BE49-F238E27FC236}">
                  <a16:creationId xmlns:a16="http://schemas.microsoft.com/office/drawing/2014/main" id="{8D5E25E4-BE0F-0993-0DC7-D610FA3A70F6}"/>
                </a:ext>
              </a:extLst>
            </p:cNvPr>
            <p:cNvCxnSpPr/>
            <p:nvPr/>
          </p:nvCxnSpPr>
          <p:spPr>
            <a:xfrm>
              <a:off x="2234844" y="1385248"/>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3" name="Straight Connector 22572">
              <a:extLst>
                <a:ext uri="{FF2B5EF4-FFF2-40B4-BE49-F238E27FC236}">
                  <a16:creationId xmlns:a16="http://schemas.microsoft.com/office/drawing/2014/main" id="{10154416-F712-37C9-8426-386238AB2325}"/>
                </a:ext>
              </a:extLst>
            </p:cNvPr>
            <p:cNvCxnSpPr/>
            <p:nvPr/>
          </p:nvCxnSpPr>
          <p:spPr>
            <a:xfrm>
              <a:off x="2638166" y="1447459"/>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4" name="Straight Connector 22573">
              <a:extLst>
                <a:ext uri="{FF2B5EF4-FFF2-40B4-BE49-F238E27FC236}">
                  <a16:creationId xmlns:a16="http://schemas.microsoft.com/office/drawing/2014/main" id="{D3112764-0FBA-1AE3-66E5-370EC076D6B9}"/>
                </a:ext>
              </a:extLst>
            </p:cNvPr>
            <p:cNvCxnSpPr/>
            <p:nvPr/>
          </p:nvCxnSpPr>
          <p:spPr>
            <a:xfrm>
              <a:off x="2409578" y="1394710"/>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5" name="Straight Connector 22574">
              <a:extLst>
                <a:ext uri="{FF2B5EF4-FFF2-40B4-BE49-F238E27FC236}">
                  <a16:creationId xmlns:a16="http://schemas.microsoft.com/office/drawing/2014/main" id="{08236FAD-324E-7C4B-D9BF-AC8E2167000F}"/>
                </a:ext>
              </a:extLst>
            </p:cNvPr>
            <p:cNvCxnSpPr/>
            <p:nvPr/>
          </p:nvCxnSpPr>
          <p:spPr>
            <a:xfrm>
              <a:off x="2664334" y="1462856"/>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6" name="Straight Connector 22575">
              <a:extLst>
                <a:ext uri="{FF2B5EF4-FFF2-40B4-BE49-F238E27FC236}">
                  <a16:creationId xmlns:a16="http://schemas.microsoft.com/office/drawing/2014/main" id="{CF041EF0-B1DA-FD2E-AA0B-0FAFC8B3F0B6}"/>
                </a:ext>
              </a:extLst>
            </p:cNvPr>
            <p:cNvCxnSpPr/>
            <p:nvPr/>
          </p:nvCxnSpPr>
          <p:spPr>
            <a:xfrm>
              <a:off x="2872953" y="1504382"/>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7" name="Straight Connector 22576">
              <a:extLst>
                <a:ext uri="{FF2B5EF4-FFF2-40B4-BE49-F238E27FC236}">
                  <a16:creationId xmlns:a16="http://schemas.microsoft.com/office/drawing/2014/main" id="{9D54C383-4160-7BFF-7A35-AEA90CDD2844}"/>
                </a:ext>
              </a:extLst>
            </p:cNvPr>
            <p:cNvCxnSpPr/>
            <p:nvPr/>
          </p:nvCxnSpPr>
          <p:spPr>
            <a:xfrm>
              <a:off x="3382399" y="1556357"/>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8" name="Straight Connector 22577">
              <a:extLst>
                <a:ext uri="{FF2B5EF4-FFF2-40B4-BE49-F238E27FC236}">
                  <a16:creationId xmlns:a16="http://schemas.microsoft.com/office/drawing/2014/main" id="{2DBF7717-5DB6-FDB5-7AF2-E64FD875D5A1}"/>
                </a:ext>
              </a:extLst>
            </p:cNvPr>
            <p:cNvCxnSpPr/>
            <p:nvPr/>
          </p:nvCxnSpPr>
          <p:spPr>
            <a:xfrm>
              <a:off x="3567958" y="1568271"/>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79" name="Straight Connector 22578">
              <a:extLst>
                <a:ext uri="{FF2B5EF4-FFF2-40B4-BE49-F238E27FC236}">
                  <a16:creationId xmlns:a16="http://schemas.microsoft.com/office/drawing/2014/main" id="{03766C8F-754E-5C76-8C86-AE3FEF5B3ADC}"/>
                </a:ext>
              </a:extLst>
            </p:cNvPr>
            <p:cNvCxnSpPr/>
            <p:nvPr/>
          </p:nvCxnSpPr>
          <p:spPr>
            <a:xfrm>
              <a:off x="3849668" y="1580126"/>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0" name="Straight Connector 22579">
              <a:extLst>
                <a:ext uri="{FF2B5EF4-FFF2-40B4-BE49-F238E27FC236}">
                  <a16:creationId xmlns:a16="http://schemas.microsoft.com/office/drawing/2014/main" id="{4DDC9C3D-4B18-126E-E49A-DB3CBC9EE9B4}"/>
                </a:ext>
              </a:extLst>
            </p:cNvPr>
            <p:cNvCxnSpPr/>
            <p:nvPr/>
          </p:nvCxnSpPr>
          <p:spPr>
            <a:xfrm>
              <a:off x="4254885" y="1619641"/>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1" name="Straight Connector 22580">
              <a:extLst>
                <a:ext uri="{FF2B5EF4-FFF2-40B4-BE49-F238E27FC236}">
                  <a16:creationId xmlns:a16="http://schemas.microsoft.com/office/drawing/2014/main" id="{90638241-020D-78DA-90D0-01922339C496}"/>
                </a:ext>
              </a:extLst>
            </p:cNvPr>
            <p:cNvCxnSpPr/>
            <p:nvPr/>
          </p:nvCxnSpPr>
          <p:spPr>
            <a:xfrm>
              <a:off x="4363398" y="1622748"/>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2" name="Straight Connector 22581">
              <a:extLst>
                <a:ext uri="{FF2B5EF4-FFF2-40B4-BE49-F238E27FC236}">
                  <a16:creationId xmlns:a16="http://schemas.microsoft.com/office/drawing/2014/main" id="{6DD9DF0F-57E0-56EE-54F6-C1D7F9F2A581}"/>
                </a:ext>
              </a:extLst>
            </p:cNvPr>
            <p:cNvCxnSpPr/>
            <p:nvPr/>
          </p:nvCxnSpPr>
          <p:spPr>
            <a:xfrm>
              <a:off x="4445521" y="1631496"/>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3" name="Straight Connector 22582">
              <a:extLst>
                <a:ext uri="{FF2B5EF4-FFF2-40B4-BE49-F238E27FC236}">
                  <a16:creationId xmlns:a16="http://schemas.microsoft.com/office/drawing/2014/main" id="{B11368D1-4FB0-47DE-3379-A4D150AA02FB}"/>
                </a:ext>
              </a:extLst>
            </p:cNvPr>
            <p:cNvCxnSpPr/>
            <p:nvPr/>
          </p:nvCxnSpPr>
          <p:spPr>
            <a:xfrm>
              <a:off x="4505394" y="1631650"/>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4" name="Straight Connector 22583">
              <a:extLst>
                <a:ext uri="{FF2B5EF4-FFF2-40B4-BE49-F238E27FC236}">
                  <a16:creationId xmlns:a16="http://schemas.microsoft.com/office/drawing/2014/main" id="{3F35CF48-63B7-3EF3-E735-55D2733FA059}"/>
                </a:ext>
              </a:extLst>
            </p:cNvPr>
            <p:cNvCxnSpPr/>
            <p:nvPr/>
          </p:nvCxnSpPr>
          <p:spPr>
            <a:xfrm>
              <a:off x="4583957" y="1631496"/>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5" name="Straight Connector 22584">
              <a:extLst>
                <a:ext uri="{FF2B5EF4-FFF2-40B4-BE49-F238E27FC236}">
                  <a16:creationId xmlns:a16="http://schemas.microsoft.com/office/drawing/2014/main" id="{EA67A02D-D3C5-83A7-CD91-35A9D02376F0}"/>
                </a:ext>
              </a:extLst>
            </p:cNvPr>
            <p:cNvCxnSpPr/>
            <p:nvPr/>
          </p:nvCxnSpPr>
          <p:spPr>
            <a:xfrm>
              <a:off x="4857971" y="1804690"/>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6" name="Straight Connector 22585">
              <a:extLst>
                <a:ext uri="{FF2B5EF4-FFF2-40B4-BE49-F238E27FC236}">
                  <a16:creationId xmlns:a16="http://schemas.microsoft.com/office/drawing/2014/main" id="{87CCF7A1-85D1-C9A1-EC3E-D57F787244B2}"/>
                </a:ext>
              </a:extLst>
            </p:cNvPr>
            <p:cNvCxnSpPr/>
            <p:nvPr/>
          </p:nvCxnSpPr>
          <p:spPr>
            <a:xfrm>
              <a:off x="4779569" y="1765637"/>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7" name="Straight Connector 22586">
              <a:extLst>
                <a:ext uri="{FF2B5EF4-FFF2-40B4-BE49-F238E27FC236}">
                  <a16:creationId xmlns:a16="http://schemas.microsoft.com/office/drawing/2014/main" id="{2778883D-331B-5FF2-81D1-257E7281124A}"/>
                </a:ext>
              </a:extLst>
            </p:cNvPr>
            <p:cNvCxnSpPr/>
            <p:nvPr/>
          </p:nvCxnSpPr>
          <p:spPr>
            <a:xfrm>
              <a:off x="5067328" y="1833897"/>
              <a:ext cx="0" cy="96582"/>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8" name="Straight Connector 22587">
              <a:extLst>
                <a:ext uri="{FF2B5EF4-FFF2-40B4-BE49-F238E27FC236}">
                  <a16:creationId xmlns:a16="http://schemas.microsoft.com/office/drawing/2014/main" id="{C6623EF2-448E-EB89-B7D9-02B033E6F19C}"/>
                </a:ext>
              </a:extLst>
            </p:cNvPr>
            <p:cNvCxnSpPr/>
            <p:nvPr/>
          </p:nvCxnSpPr>
          <p:spPr>
            <a:xfrm>
              <a:off x="4553278" y="1628417"/>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89" name="Straight Connector 22588">
              <a:extLst>
                <a:ext uri="{FF2B5EF4-FFF2-40B4-BE49-F238E27FC236}">
                  <a16:creationId xmlns:a16="http://schemas.microsoft.com/office/drawing/2014/main" id="{A602EF49-5FE1-06A5-FB63-B83117A89033}"/>
                </a:ext>
              </a:extLst>
            </p:cNvPr>
            <p:cNvCxnSpPr/>
            <p:nvPr/>
          </p:nvCxnSpPr>
          <p:spPr>
            <a:xfrm>
              <a:off x="5108836" y="1859488"/>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0" name="Straight Connector 22589">
              <a:extLst>
                <a:ext uri="{FF2B5EF4-FFF2-40B4-BE49-F238E27FC236}">
                  <a16:creationId xmlns:a16="http://schemas.microsoft.com/office/drawing/2014/main" id="{E77553CE-4B58-C83C-90F4-64424BF4FF2C}"/>
                </a:ext>
              </a:extLst>
            </p:cNvPr>
            <p:cNvCxnSpPr/>
            <p:nvPr/>
          </p:nvCxnSpPr>
          <p:spPr>
            <a:xfrm>
              <a:off x="4673242" y="1711895"/>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1" name="Straight Connector 22590">
              <a:extLst>
                <a:ext uri="{FF2B5EF4-FFF2-40B4-BE49-F238E27FC236}">
                  <a16:creationId xmlns:a16="http://schemas.microsoft.com/office/drawing/2014/main" id="{C18E4306-946D-6219-E973-40E82AF1D84B}"/>
                </a:ext>
              </a:extLst>
            </p:cNvPr>
            <p:cNvCxnSpPr/>
            <p:nvPr/>
          </p:nvCxnSpPr>
          <p:spPr>
            <a:xfrm>
              <a:off x="5303944" y="2098594"/>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2" name="Straight Connector 22591">
              <a:extLst>
                <a:ext uri="{FF2B5EF4-FFF2-40B4-BE49-F238E27FC236}">
                  <a16:creationId xmlns:a16="http://schemas.microsoft.com/office/drawing/2014/main" id="{7F991A9E-E7D9-51F3-1ADB-03C9D4137EEE}"/>
                </a:ext>
              </a:extLst>
            </p:cNvPr>
            <p:cNvCxnSpPr/>
            <p:nvPr/>
          </p:nvCxnSpPr>
          <p:spPr>
            <a:xfrm>
              <a:off x="5348590" y="210167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3" name="Straight Connector 22592">
              <a:extLst>
                <a:ext uri="{FF2B5EF4-FFF2-40B4-BE49-F238E27FC236}">
                  <a16:creationId xmlns:a16="http://schemas.microsoft.com/office/drawing/2014/main" id="{ACD2E74A-297E-8FD7-159B-0B96CB3D92B2}"/>
                </a:ext>
              </a:extLst>
            </p:cNvPr>
            <p:cNvCxnSpPr/>
            <p:nvPr/>
          </p:nvCxnSpPr>
          <p:spPr>
            <a:xfrm>
              <a:off x="4697624" y="1757107"/>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4" name="Straight Connector 22593">
              <a:extLst>
                <a:ext uri="{FF2B5EF4-FFF2-40B4-BE49-F238E27FC236}">
                  <a16:creationId xmlns:a16="http://schemas.microsoft.com/office/drawing/2014/main" id="{681104DF-81ED-EA27-ECEE-44E8E77C3562}"/>
                </a:ext>
              </a:extLst>
            </p:cNvPr>
            <p:cNvCxnSpPr/>
            <p:nvPr/>
          </p:nvCxnSpPr>
          <p:spPr>
            <a:xfrm>
              <a:off x="5587473" y="2167581"/>
              <a:ext cx="0" cy="96582"/>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5" name="Straight Connector 22594">
              <a:extLst>
                <a:ext uri="{FF2B5EF4-FFF2-40B4-BE49-F238E27FC236}">
                  <a16:creationId xmlns:a16="http://schemas.microsoft.com/office/drawing/2014/main" id="{912C3EB7-3854-1903-7298-2311F36FE9BE}"/>
                </a:ext>
              </a:extLst>
            </p:cNvPr>
            <p:cNvCxnSpPr/>
            <p:nvPr/>
          </p:nvCxnSpPr>
          <p:spPr>
            <a:xfrm>
              <a:off x="4640560" y="1700799"/>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598" name="Straight Connector 22597">
              <a:extLst>
                <a:ext uri="{FF2B5EF4-FFF2-40B4-BE49-F238E27FC236}">
                  <a16:creationId xmlns:a16="http://schemas.microsoft.com/office/drawing/2014/main" id="{5D60D65C-BF23-8A48-51EB-5F5265FCFBDC}"/>
                </a:ext>
              </a:extLst>
            </p:cNvPr>
            <p:cNvCxnSpPr/>
            <p:nvPr/>
          </p:nvCxnSpPr>
          <p:spPr>
            <a:xfrm>
              <a:off x="5178420" y="1913937"/>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0" name="Straight Connector 22599">
              <a:extLst>
                <a:ext uri="{FF2B5EF4-FFF2-40B4-BE49-F238E27FC236}">
                  <a16:creationId xmlns:a16="http://schemas.microsoft.com/office/drawing/2014/main" id="{BE480D54-9F47-14B0-32FD-83551BAE5E88}"/>
                </a:ext>
              </a:extLst>
            </p:cNvPr>
            <p:cNvCxnSpPr/>
            <p:nvPr/>
          </p:nvCxnSpPr>
          <p:spPr>
            <a:xfrm>
              <a:off x="5395482" y="210167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1" name="Straight Connector 22600">
              <a:extLst>
                <a:ext uri="{FF2B5EF4-FFF2-40B4-BE49-F238E27FC236}">
                  <a16:creationId xmlns:a16="http://schemas.microsoft.com/office/drawing/2014/main" id="{6ABD5A3E-D7A2-D286-6120-0E9CA2F8BED9}"/>
                </a:ext>
              </a:extLst>
            </p:cNvPr>
            <p:cNvCxnSpPr/>
            <p:nvPr/>
          </p:nvCxnSpPr>
          <p:spPr>
            <a:xfrm>
              <a:off x="5372865" y="2101750"/>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2" name="Straight Connector 22601">
              <a:extLst>
                <a:ext uri="{FF2B5EF4-FFF2-40B4-BE49-F238E27FC236}">
                  <a16:creationId xmlns:a16="http://schemas.microsoft.com/office/drawing/2014/main" id="{2BFA8CB3-B0DA-9E9F-2A10-2D31A0B03FEE}"/>
                </a:ext>
              </a:extLst>
            </p:cNvPr>
            <p:cNvCxnSpPr/>
            <p:nvPr/>
          </p:nvCxnSpPr>
          <p:spPr>
            <a:xfrm>
              <a:off x="5667801" y="2167581"/>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3" name="Straight Connector 22602">
              <a:extLst>
                <a:ext uri="{FF2B5EF4-FFF2-40B4-BE49-F238E27FC236}">
                  <a16:creationId xmlns:a16="http://schemas.microsoft.com/office/drawing/2014/main" id="{421DF6DA-54B2-D1DC-25AE-7A4835754883}"/>
                </a:ext>
              </a:extLst>
            </p:cNvPr>
            <p:cNvCxnSpPr/>
            <p:nvPr/>
          </p:nvCxnSpPr>
          <p:spPr>
            <a:xfrm>
              <a:off x="5428636" y="210167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4" name="Straight Connector 22603">
              <a:extLst>
                <a:ext uri="{FF2B5EF4-FFF2-40B4-BE49-F238E27FC236}">
                  <a16:creationId xmlns:a16="http://schemas.microsoft.com/office/drawing/2014/main" id="{F03E7E62-236D-F3F6-5649-AED7E9BD00B9}"/>
                </a:ext>
              </a:extLst>
            </p:cNvPr>
            <p:cNvCxnSpPr/>
            <p:nvPr/>
          </p:nvCxnSpPr>
          <p:spPr>
            <a:xfrm>
              <a:off x="5638198" y="2167581"/>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5" name="Straight Connector 22604">
              <a:extLst>
                <a:ext uri="{FF2B5EF4-FFF2-40B4-BE49-F238E27FC236}">
                  <a16:creationId xmlns:a16="http://schemas.microsoft.com/office/drawing/2014/main" id="{0D15CE86-01D9-1A43-C96D-92F825EFE3F9}"/>
                </a:ext>
              </a:extLst>
            </p:cNvPr>
            <p:cNvCxnSpPr/>
            <p:nvPr/>
          </p:nvCxnSpPr>
          <p:spPr>
            <a:xfrm>
              <a:off x="5538384" y="2167581"/>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6" name="Straight Connector 22605">
              <a:extLst>
                <a:ext uri="{FF2B5EF4-FFF2-40B4-BE49-F238E27FC236}">
                  <a16:creationId xmlns:a16="http://schemas.microsoft.com/office/drawing/2014/main" id="{6AA3ACBB-E801-6316-75DF-522283821722}"/>
                </a:ext>
              </a:extLst>
            </p:cNvPr>
            <p:cNvCxnSpPr/>
            <p:nvPr/>
          </p:nvCxnSpPr>
          <p:spPr>
            <a:xfrm>
              <a:off x="5783062"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7" name="Straight Connector 22606">
              <a:extLst>
                <a:ext uri="{FF2B5EF4-FFF2-40B4-BE49-F238E27FC236}">
                  <a16:creationId xmlns:a16="http://schemas.microsoft.com/office/drawing/2014/main" id="{C231F4A0-4A59-3835-F400-1927F8FE22AA}"/>
                </a:ext>
              </a:extLst>
            </p:cNvPr>
            <p:cNvCxnSpPr/>
            <p:nvPr/>
          </p:nvCxnSpPr>
          <p:spPr>
            <a:xfrm>
              <a:off x="5227891" y="2019629"/>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8" name="Straight Connector 22607">
              <a:extLst>
                <a:ext uri="{FF2B5EF4-FFF2-40B4-BE49-F238E27FC236}">
                  <a16:creationId xmlns:a16="http://schemas.microsoft.com/office/drawing/2014/main" id="{711327D1-016D-E981-0187-C77BDE3EDDD7}"/>
                </a:ext>
              </a:extLst>
            </p:cNvPr>
            <p:cNvCxnSpPr/>
            <p:nvPr/>
          </p:nvCxnSpPr>
          <p:spPr>
            <a:xfrm>
              <a:off x="4976505" y="1834216"/>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09" name="Straight Connector 22608">
              <a:extLst>
                <a:ext uri="{FF2B5EF4-FFF2-40B4-BE49-F238E27FC236}">
                  <a16:creationId xmlns:a16="http://schemas.microsoft.com/office/drawing/2014/main" id="{C01DD219-5FDC-D3EA-23DB-166AB3A1AFAB}"/>
                </a:ext>
              </a:extLst>
            </p:cNvPr>
            <p:cNvCxnSpPr/>
            <p:nvPr/>
          </p:nvCxnSpPr>
          <p:spPr>
            <a:xfrm>
              <a:off x="5196894" y="1962228"/>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0" name="Straight Connector 22609">
              <a:extLst>
                <a:ext uri="{FF2B5EF4-FFF2-40B4-BE49-F238E27FC236}">
                  <a16:creationId xmlns:a16="http://schemas.microsoft.com/office/drawing/2014/main" id="{33346BBD-7C8F-80DF-BAC4-F898421F868B}"/>
                </a:ext>
              </a:extLst>
            </p:cNvPr>
            <p:cNvCxnSpPr/>
            <p:nvPr/>
          </p:nvCxnSpPr>
          <p:spPr>
            <a:xfrm>
              <a:off x="5273251" y="2074078"/>
              <a:ext cx="0" cy="96582"/>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1" name="Straight Connector 22610">
              <a:extLst>
                <a:ext uri="{FF2B5EF4-FFF2-40B4-BE49-F238E27FC236}">
                  <a16:creationId xmlns:a16="http://schemas.microsoft.com/office/drawing/2014/main" id="{7FF771BE-E83A-05DE-D4DA-EF0D705F6D4F}"/>
                </a:ext>
              </a:extLst>
            </p:cNvPr>
            <p:cNvCxnSpPr/>
            <p:nvPr/>
          </p:nvCxnSpPr>
          <p:spPr>
            <a:xfrm>
              <a:off x="5704283" y="2167953"/>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2" name="Straight Connector 22611">
              <a:extLst>
                <a:ext uri="{FF2B5EF4-FFF2-40B4-BE49-F238E27FC236}">
                  <a16:creationId xmlns:a16="http://schemas.microsoft.com/office/drawing/2014/main" id="{52BE0F21-0BFE-CE1A-7711-9DF5147717D8}"/>
                </a:ext>
              </a:extLst>
            </p:cNvPr>
            <p:cNvCxnSpPr/>
            <p:nvPr/>
          </p:nvCxnSpPr>
          <p:spPr>
            <a:xfrm>
              <a:off x="4616144" y="1643585"/>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3" name="Straight Connector 22612">
              <a:extLst>
                <a:ext uri="{FF2B5EF4-FFF2-40B4-BE49-F238E27FC236}">
                  <a16:creationId xmlns:a16="http://schemas.microsoft.com/office/drawing/2014/main" id="{EF8C0262-3216-A5D9-0063-53B8B78CF0A6}"/>
                </a:ext>
              </a:extLst>
            </p:cNvPr>
            <p:cNvCxnSpPr/>
            <p:nvPr/>
          </p:nvCxnSpPr>
          <p:spPr>
            <a:xfrm>
              <a:off x="6163292" y="2278043"/>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5" name="Straight Connector 22614">
              <a:extLst>
                <a:ext uri="{FF2B5EF4-FFF2-40B4-BE49-F238E27FC236}">
                  <a16:creationId xmlns:a16="http://schemas.microsoft.com/office/drawing/2014/main" id="{93AE79F5-A89F-7E98-6AD9-06920FB4A38B}"/>
                </a:ext>
              </a:extLst>
            </p:cNvPr>
            <p:cNvCxnSpPr/>
            <p:nvPr/>
          </p:nvCxnSpPr>
          <p:spPr>
            <a:xfrm>
              <a:off x="5754169" y="2168302"/>
              <a:ext cx="0" cy="96582"/>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6" name="Straight Connector 22615">
              <a:extLst>
                <a:ext uri="{FF2B5EF4-FFF2-40B4-BE49-F238E27FC236}">
                  <a16:creationId xmlns:a16="http://schemas.microsoft.com/office/drawing/2014/main" id="{3867C0BB-F66E-4EF4-EFC7-610F76A0B961}"/>
                </a:ext>
              </a:extLst>
            </p:cNvPr>
            <p:cNvCxnSpPr/>
            <p:nvPr/>
          </p:nvCxnSpPr>
          <p:spPr>
            <a:xfrm>
              <a:off x="5842970"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7" name="Straight Connector 22616">
              <a:extLst>
                <a:ext uri="{FF2B5EF4-FFF2-40B4-BE49-F238E27FC236}">
                  <a16:creationId xmlns:a16="http://schemas.microsoft.com/office/drawing/2014/main" id="{7CBCC5D2-13F4-5525-483D-49686F65193E}"/>
                </a:ext>
              </a:extLst>
            </p:cNvPr>
            <p:cNvCxnSpPr/>
            <p:nvPr/>
          </p:nvCxnSpPr>
          <p:spPr>
            <a:xfrm>
              <a:off x="5809985"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8" name="Straight Connector 22617">
              <a:extLst>
                <a:ext uri="{FF2B5EF4-FFF2-40B4-BE49-F238E27FC236}">
                  <a16:creationId xmlns:a16="http://schemas.microsoft.com/office/drawing/2014/main" id="{F2BC2631-83B4-B70A-F35D-D43F2B7CC681}"/>
                </a:ext>
              </a:extLst>
            </p:cNvPr>
            <p:cNvCxnSpPr/>
            <p:nvPr/>
          </p:nvCxnSpPr>
          <p:spPr>
            <a:xfrm>
              <a:off x="5865628"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19" name="Straight Connector 22618">
              <a:extLst>
                <a:ext uri="{FF2B5EF4-FFF2-40B4-BE49-F238E27FC236}">
                  <a16:creationId xmlns:a16="http://schemas.microsoft.com/office/drawing/2014/main" id="{B3F979FC-81C1-2F57-5C72-E7C688902E43}"/>
                </a:ext>
              </a:extLst>
            </p:cNvPr>
            <p:cNvCxnSpPr/>
            <p:nvPr/>
          </p:nvCxnSpPr>
          <p:spPr>
            <a:xfrm>
              <a:off x="6119887"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0" name="Straight Connector 22619">
              <a:extLst>
                <a:ext uri="{FF2B5EF4-FFF2-40B4-BE49-F238E27FC236}">
                  <a16:creationId xmlns:a16="http://schemas.microsoft.com/office/drawing/2014/main" id="{DFAD6566-9E73-C97B-140A-F71BA49F1E7F}"/>
                </a:ext>
              </a:extLst>
            </p:cNvPr>
            <p:cNvCxnSpPr/>
            <p:nvPr/>
          </p:nvCxnSpPr>
          <p:spPr>
            <a:xfrm>
              <a:off x="6267097"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1" name="Straight Connector 22620">
              <a:extLst>
                <a:ext uri="{FF2B5EF4-FFF2-40B4-BE49-F238E27FC236}">
                  <a16:creationId xmlns:a16="http://schemas.microsoft.com/office/drawing/2014/main" id="{3884F320-7889-09FD-7C06-44678D6DFDCE}"/>
                </a:ext>
              </a:extLst>
            </p:cNvPr>
            <p:cNvCxnSpPr/>
            <p:nvPr/>
          </p:nvCxnSpPr>
          <p:spPr>
            <a:xfrm>
              <a:off x="6247309"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2" name="Straight Connector 22621">
              <a:extLst>
                <a:ext uri="{FF2B5EF4-FFF2-40B4-BE49-F238E27FC236}">
                  <a16:creationId xmlns:a16="http://schemas.microsoft.com/office/drawing/2014/main" id="{5E1ADCFA-ECAC-F761-7CB1-03912A017692}"/>
                </a:ext>
              </a:extLst>
            </p:cNvPr>
            <p:cNvCxnSpPr/>
            <p:nvPr/>
          </p:nvCxnSpPr>
          <p:spPr>
            <a:xfrm>
              <a:off x="6332578"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3" name="Straight Connector 22622">
              <a:extLst>
                <a:ext uri="{FF2B5EF4-FFF2-40B4-BE49-F238E27FC236}">
                  <a16:creationId xmlns:a16="http://schemas.microsoft.com/office/drawing/2014/main" id="{3356EE6C-29CD-0C1E-9161-B44F14C19738}"/>
                </a:ext>
              </a:extLst>
            </p:cNvPr>
            <p:cNvCxnSpPr/>
            <p:nvPr/>
          </p:nvCxnSpPr>
          <p:spPr>
            <a:xfrm>
              <a:off x="6288058"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4" name="Straight Connector 22623">
              <a:extLst>
                <a:ext uri="{FF2B5EF4-FFF2-40B4-BE49-F238E27FC236}">
                  <a16:creationId xmlns:a16="http://schemas.microsoft.com/office/drawing/2014/main" id="{83DC3711-9F8C-B20B-C2C3-51CEF74A6523}"/>
                </a:ext>
              </a:extLst>
            </p:cNvPr>
            <p:cNvCxnSpPr/>
            <p:nvPr/>
          </p:nvCxnSpPr>
          <p:spPr>
            <a:xfrm>
              <a:off x="6014055"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5" name="Straight Connector 22624">
              <a:extLst>
                <a:ext uri="{FF2B5EF4-FFF2-40B4-BE49-F238E27FC236}">
                  <a16:creationId xmlns:a16="http://schemas.microsoft.com/office/drawing/2014/main" id="{55326FF6-52D5-C420-D8BC-C839D05B0F35}"/>
                </a:ext>
              </a:extLst>
            </p:cNvPr>
            <p:cNvCxnSpPr/>
            <p:nvPr/>
          </p:nvCxnSpPr>
          <p:spPr>
            <a:xfrm>
              <a:off x="6098692" y="2278043"/>
              <a:ext cx="0" cy="96582"/>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8" name="Straight Connector 22627">
              <a:extLst>
                <a:ext uri="{FF2B5EF4-FFF2-40B4-BE49-F238E27FC236}">
                  <a16:creationId xmlns:a16="http://schemas.microsoft.com/office/drawing/2014/main" id="{9459ABDE-AFF4-1814-95B3-6CC8DE087FE4}"/>
                </a:ext>
              </a:extLst>
            </p:cNvPr>
            <p:cNvCxnSpPr/>
            <p:nvPr/>
          </p:nvCxnSpPr>
          <p:spPr>
            <a:xfrm>
              <a:off x="4731134" y="1760186"/>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29" name="Straight Connector 22628">
              <a:extLst>
                <a:ext uri="{FF2B5EF4-FFF2-40B4-BE49-F238E27FC236}">
                  <a16:creationId xmlns:a16="http://schemas.microsoft.com/office/drawing/2014/main" id="{A0CC1FF8-C6AB-B297-52F3-4C5D8F7C76EC}"/>
                </a:ext>
              </a:extLst>
            </p:cNvPr>
            <p:cNvCxnSpPr/>
            <p:nvPr/>
          </p:nvCxnSpPr>
          <p:spPr>
            <a:xfrm>
              <a:off x="5130444" y="1881697"/>
              <a:ext cx="0" cy="96582"/>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2630" name="Straight Connector 22629">
              <a:extLst>
                <a:ext uri="{FF2B5EF4-FFF2-40B4-BE49-F238E27FC236}">
                  <a16:creationId xmlns:a16="http://schemas.microsoft.com/office/drawing/2014/main" id="{C69DB429-E0D9-48B4-7F94-27D8E2959607}"/>
                </a:ext>
              </a:extLst>
            </p:cNvPr>
            <p:cNvCxnSpPr/>
            <p:nvPr/>
          </p:nvCxnSpPr>
          <p:spPr>
            <a:xfrm>
              <a:off x="6214091" y="2278353"/>
              <a:ext cx="0" cy="96582"/>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22570" name="Group 22569">
            <a:extLst>
              <a:ext uri="{FF2B5EF4-FFF2-40B4-BE49-F238E27FC236}">
                <a16:creationId xmlns:a16="http://schemas.microsoft.com/office/drawing/2014/main" id="{422EBB38-04CF-9176-D6A0-29F01F705E27}"/>
              </a:ext>
            </a:extLst>
          </p:cNvPr>
          <p:cNvGrpSpPr/>
          <p:nvPr/>
        </p:nvGrpSpPr>
        <p:grpSpPr>
          <a:xfrm>
            <a:off x="2152073" y="1386287"/>
            <a:ext cx="4201230" cy="808330"/>
            <a:chOff x="2152073" y="1386287"/>
            <a:chExt cx="4201230" cy="808330"/>
          </a:xfrm>
        </p:grpSpPr>
        <p:cxnSp>
          <p:nvCxnSpPr>
            <p:cNvPr id="49" name="Straight Connector 48">
              <a:extLst>
                <a:ext uri="{FF2B5EF4-FFF2-40B4-BE49-F238E27FC236}">
                  <a16:creationId xmlns:a16="http://schemas.microsoft.com/office/drawing/2014/main" id="{A1AE7024-2539-E306-DA8C-1C79C57E31CE}"/>
                </a:ext>
              </a:extLst>
            </p:cNvPr>
            <p:cNvCxnSpPr/>
            <p:nvPr/>
          </p:nvCxnSpPr>
          <p:spPr>
            <a:xfrm>
              <a:off x="2152073" y="1386287"/>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95C58C-FCDA-8FAF-9D52-31C42B361924}"/>
                </a:ext>
              </a:extLst>
            </p:cNvPr>
            <p:cNvCxnSpPr/>
            <p:nvPr/>
          </p:nvCxnSpPr>
          <p:spPr>
            <a:xfrm>
              <a:off x="2931008" y="1435981"/>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DBBF810-30EC-94B2-FB79-A455CE4F6277}"/>
                </a:ext>
              </a:extLst>
            </p:cNvPr>
            <p:cNvCxnSpPr/>
            <p:nvPr/>
          </p:nvCxnSpPr>
          <p:spPr>
            <a:xfrm>
              <a:off x="2957960" y="1435981"/>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EF3B0B9-222D-B629-0674-EA2B86A6F0BF}"/>
                </a:ext>
              </a:extLst>
            </p:cNvPr>
            <p:cNvCxnSpPr/>
            <p:nvPr/>
          </p:nvCxnSpPr>
          <p:spPr>
            <a:xfrm>
              <a:off x="3129589" y="1499667"/>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4DB414E-B50C-EC5F-0921-1956C0EB330B}"/>
                </a:ext>
              </a:extLst>
            </p:cNvPr>
            <p:cNvCxnSpPr/>
            <p:nvPr/>
          </p:nvCxnSpPr>
          <p:spPr>
            <a:xfrm>
              <a:off x="3292025" y="1526041"/>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70AF674-EB0A-16E5-969E-E300CA6FC612}"/>
                </a:ext>
              </a:extLst>
            </p:cNvPr>
            <p:cNvCxnSpPr/>
            <p:nvPr/>
          </p:nvCxnSpPr>
          <p:spPr>
            <a:xfrm>
              <a:off x="3446702" y="1605486"/>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F0931C0-330C-2C37-4AA4-A7B17E62CBCC}"/>
                </a:ext>
              </a:extLst>
            </p:cNvPr>
            <p:cNvCxnSpPr/>
            <p:nvPr/>
          </p:nvCxnSpPr>
          <p:spPr>
            <a:xfrm>
              <a:off x="3482109" y="1605349"/>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60700C1-E969-3F98-96A7-A906FB636FF0}"/>
                </a:ext>
              </a:extLst>
            </p:cNvPr>
            <p:cNvCxnSpPr/>
            <p:nvPr/>
          </p:nvCxnSpPr>
          <p:spPr>
            <a:xfrm>
              <a:off x="3859261" y="1647482"/>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68F7B66-D3FD-6D6C-8BFF-AD498C4C738D}"/>
                </a:ext>
              </a:extLst>
            </p:cNvPr>
            <p:cNvCxnSpPr/>
            <p:nvPr/>
          </p:nvCxnSpPr>
          <p:spPr>
            <a:xfrm>
              <a:off x="3903903" y="1668759"/>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7EAD61F-D7CB-7068-2D5D-2434E054AB82}"/>
                </a:ext>
              </a:extLst>
            </p:cNvPr>
            <p:cNvCxnSpPr/>
            <p:nvPr/>
          </p:nvCxnSpPr>
          <p:spPr>
            <a:xfrm>
              <a:off x="4077427" y="1668759"/>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BAE840A-F17F-ADF7-63D6-0F11EDB83A10}"/>
                </a:ext>
              </a:extLst>
            </p:cNvPr>
            <p:cNvCxnSpPr/>
            <p:nvPr/>
          </p:nvCxnSpPr>
          <p:spPr>
            <a:xfrm>
              <a:off x="4128133" y="1668759"/>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59EA924-3F03-3DCE-F8FD-65577FA4BBEE}"/>
                </a:ext>
              </a:extLst>
            </p:cNvPr>
            <p:cNvCxnSpPr/>
            <p:nvPr/>
          </p:nvCxnSpPr>
          <p:spPr>
            <a:xfrm>
              <a:off x="4311422" y="1679878"/>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4C418BC-1FDA-396B-B968-0E0964C53096}"/>
                </a:ext>
              </a:extLst>
            </p:cNvPr>
            <p:cNvCxnSpPr/>
            <p:nvPr/>
          </p:nvCxnSpPr>
          <p:spPr>
            <a:xfrm>
              <a:off x="4333698" y="1679878"/>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031655C-B33C-D00E-4D7E-5B198CD3D242}"/>
                </a:ext>
              </a:extLst>
            </p:cNvPr>
            <p:cNvCxnSpPr/>
            <p:nvPr/>
          </p:nvCxnSpPr>
          <p:spPr>
            <a:xfrm>
              <a:off x="4371880" y="1679878"/>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18F71B2-ABE4-F7CD-E205-E21AF4E08B5A}"/>
                </a:ext>
              </a:extLst>
            </p:cNvPr>
            <p:cNvCxnSpPr/>
            <p:nvPr/>
          </p:nvCxnSpPr>
          <p:spPr>
            <a:xfrm>
              <a:off x="4399590" y="1679878"/>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28" name="Straight Connector 22527">
              <a:extLst>
                <a:ext uri="{FF2B5EF4-FFF2-40B4-BE49-F238E27FC236}">
                  <a16:creationId xmlns:a16="http://schemas.microsoft.com/office/drawing/2014/main" id="{DF3D19DA-F9BB-B080-5665-52BEC9A9F04B}"/>
                </a:ext>
              </a:extLst>
            </p:cNvPr>
            <p:cNvCxnSpPr/>
            <p:nvPr/>
          </p:nvCxnSpPr>
          <p:spPr>
            <a:xfrm>
              <a:off x="4422684" y="169989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29" name="Straight Connector 22528">
              <a:extLst>
                <a:ext uri="{FF2B5EF4-FFF2-40B4-BE49-F238E27FC236}">
                  <a16:creationId xmlns:a16="http://schemas.microsoft.com/office/drawing/2014/main" id="{74EF430A-02E5-B93A-DA50-7FC1C50C6D18}"/>
                </a:ext>
              </a:extLst>
            </p:cNvPr>
            <p:cNvCxnSpPr/>
            <p:nvPr/>
          </p:nvCxnSpPr>
          <p:spPr>
            <a:xfrm>
              <a:off x="4476666" y="1722011"/>
              <a:ext cx="0" cy="965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1" name="Straight Connector 22530">
              <a:extLst>
                <a:ext uri="{FF2B5EF4-FFF2-40B4-BE49-F238E27FC236}">
                  <a16:creationId xmlns:a16="http://schemas.microsoft.com/office/drawing/2014/main" id="{28F9E0C8-27EB-B739-4077-8015C0530A14}"/>
                </a:ext>
              </a:extLst>
            </p:cNvPr>
            <p:cNvCxnSpPr/>
            <p:nvPr/>
          </p:nvCxnSpPr>
          <p:spPr>
            <a:xfrm>
              <a:off x="4522331" y="1722637"/>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2" name="Straight Connector 22531">
              <a:extLst>
                <a:ext uri="{FF2B5EF4-FFF2-40B4-BE49-F238E27FC236}">
                  <a16:creationId xmlns:a16="http://schemas.microsoft.com/office/drawing/2014/main" id="{D8F99F74-64BB-9F1F-5C90-5F45B17D8D85}"/>
                </a:ext>
              </a:extLst>
            </p:cNvPr>
            <p:cNvCxnSpPr/>
            <p:nvPr/>
          </p:nvCxnSpPr>
          <p:spPr>
            <a:xfrm>
              <a:off x="4642813" y="1774920"/>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3" name="Straight Connector 22532">
              <a:extLst>
                <a:ext uri="{FF2B5EF4-FFF2-40B4-BE49-F238E27FC236}">
                  <a16:creationId xmlns:a16="http://schemas.microsoft.com/office/drawing/2014/main" id="{5ED537CD-1CFA-697A-0ED1-D64C5808D535}"/>
                </a:ext>
              </a:extLst>
            </p:cNvPr>
            <p:cNvCxnSpPr/>
            <p:nvPr/>
          </p:nvCxnSpPr>
          <p:spPr>
            <a:xfrm>
              <a:off x="4862947" y="1857645"/>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4" name="Straight Connector 22533">
              <a:extLst>
                <a:ext uri="{FF2B5EF4-FFF2-40B4-BE49-F238E27FC236}">
                  <a16:creationId xmlns:a16="http://schemas.microsoft.com/office/drawing/2014/main" id="{321DF461-B188-0362-5994-DCBA77304B29}"/>
                </a:ext>
              </a:extLst>
            </p:cNvPr>
            <p:cNvCxnSpPr/>
            <p:nvPr/>
          </p:nvCxnSpPr>
          <p:spPr>
            <a:xfrm>
              <a:off x="4910669" y="1875717"/>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5" name="Straight Connector 22534">
              <a:extLst>
                <a:ext uri="{FF2B5EF4-FFF2-40B4-BE49-F238E27FC236}">
                  <a16:creationId xmlns:a16="http://schemas.microsoft.com/office/drawing/2014/main" id="{6A37A92E-86FB-D3FA-0096-9803E2EBD4FE}"/>
                </a:ext>
              </a:extLst>
            </p:cNvPr>
            <p:cNvCxnSpPr/>
            <p:nvPr/>
          </p:nvCxnSpPr>
          <p:spPr>
            <a:xfrm>
              <a:off x="4549017" y="1728169"/>
              <a:ext cx="0" cy="965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6" name="Straight Connector 22535">
              <a:extLst>
                <a:ext uri="{FF2B5EF4-FFF2-40B4-BE49-F238E27FC236}">
                  <a16:creationId xmlns:a16="http://schemas.microsoft.com/office/drawing/2014/main" id="{5130A255-BC4D-2890-9340-86A6E525A720}"/>
                </a:ext>
              </a:extLst>
            </p:cNvPr>
            <p:cNvCxnSpPr/>
            <p:nvPr/>
          </p:nvCxnSpPr>
          <p:spPr>
            <a:xfrm>
              <a:off x="4590581" y="1729708"/>
              <a:ext cx="0" cy="9658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7" name="Straight Connector 22536">
              <a:extLst>
                <a:ext uri="{FF2B5EF4-FFF2-40B4-BE49-F238E27FC236}">
                  <a16:creationId xmlns:a16="http://schemas.microsoft.com/office/drawing/2014/main" id="{26A7BBE8-E535-736D-FF28-83267189B47D}"/>
                </a:ext>
              </a:extLst>
            </p:cNvPr>
            <p:cNvCxnSpPr/>
            <p:nvPr/>
          </p:nvCxnSpPr>
          <p:spPr>
            <a:xfrm>
              <a:off x="4672061" y="1800119"/>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8" name="Straight Connector 22537">
              <a:extLst>
                <a:ext uri="{FF2B5EF4-FFF2-40B4-BE49-F238E27FC236}">
                  <a16:creationId xmlns:a16="http://schemas.microsoft.com/office/drawing/2014/main" id="{2F24DEC5-09A9-15E0-FCCD-842BD56C1349}"/>
                </a:ext>
              </a:extLst>
            </p:cNvPr>
            <p:cNvCxnSpPr/>
            <p:nvPr/>
          </p:nvCxnSpPr>
          <p:spPr>
            <a:xfrm>
              <a:off x="4707466" y="1830505"/>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39" name="Straight Connector 22538">
              <a:extLst>
                <a:ext uri="{FF2B5EF4-FFF2-40B4-BE49-F238E27FC236}">
                  <a16:creationId xmlns:a16="http://schemas.microsoft.com/office/drawing/2014/main" id="{9DC5425E-5E27-7167-96BE-C7D106188D37}"/>
                </a:ext>
              </a:extLst>
            </p:cNvPr>
            <p:cNvCxnSpPr/>
            <p:nvPr/>
          </p:nvCxnSpPr>
          <p:spPr>
            <a:xfrm>
              <a:off x="4745952" y="1831642"/>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0" name="Straight Connector 22539">
              <a:extLst>
                <a:ext uri="{FF2B5EF4-FFF2-40B4-BE49-F238E27FC236}">
                  <a16:creationId xmlns:a16="http://schemas.microsoft.com/office/drawing/2014/main" id="{78FAD775-6BFA-41F6-7B94-58A776D5EDF5}"/>
                </a:ext>
              </a:extLst>
            </p:cNvPr>
            <p:cNvCxnSpPr/>
            <p:nvPr/>
          </p:nvCxnSpPr>
          <p:spPr>
            <a:xfrm>
              <a:off x="5098473" y="1927087"/>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1" name="Straight Connector 22540">
              <a:extLst>
                <a:ext uri="{FF2B5EF4-FFF2-40B4-BE49-F238E27FC236}">
                  <a16:creationId xmlns:a16="http://schemas.microsoft.com/office/drawing/2014/main" id="{C780C438-BD4D-59AE-9076-B6B68372E421}"/>
                </a:ext>
              </a:extLst>
            </p:cNvPr>
            <p:cNvCxnSpPr/>
            <p:nvPr/>
          </p:nvCxnSpPr>
          <p:spPr>
            <a:xfrm>
              <a:off x="4807635" y="1857645"/>
              <a:ext cx="0" cy="9658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2" name="Straight Connector 22541">
              <a:extLst>
                <a:ext uri="{FF2B5EF4-FFF2-40B4-BE49-F238E27FC236}">
                  <a16:creationId xmlns:a16="http://schemas.microsoft.com/office/drawing/2014/main" id="{02E90EDD-E12D-0886-B571-789242823F30}"/>
                </a:ext>
              </a:extLst>
            </p:cNvPr>
            <p:cNvCxnSpPr/>
            <p:nvPr/>
          </p:nvCxnSpPr>
          <p:spPr>
            <a:xfrm>
              <a:off x="5010729" y="1878796"/>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3" name="Straight Connector 22542">
              <a:extLst>
                <a:ext uri="{FF2B5EF4-FFF2-40B4-BE49-F238E27FC236}">
                  <a16:creationId xmlns:a16="http://schemas.microsoft.com/office/drawing/2014/main" id="{26DC23EC-F1EE-9B18-712F-E8D44F88ED73}"/>
                </a:ext>
              </a:extLst>
            </p:cNvPr>
            <p:cNvCxnSpPr/>
            <p:nvPr/>
          </p:nvCxnSpPr>
          <p:spPr>
            <a:xfrm>
              <a:off x="5036899" y="1878561"/>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4" name="Straight Connector 22543">
              <a:extLst>
                <a:ext uri="{FF2B5EF4-FFF2-40B4-BE49-F238E27FC236}">
                  <a16:creationId xmlns:a16="http://schemas.microsoft.com/office/drawing/2014/main" id="{6BE96B09-8BB9-69F4-7ECF-017664702877}"/>
                </a:ext>
              </a:extLst>
            </p:cNvPr>
            <p:cNvCxnSpPr/>
            <p:nvPr/>
          </p:nvCxnSpPr>
          <p:spPr>
            <a:xfrm>
              <a:off x="5287821" y="1999037"/>
              <a:ext cx="0" cy="965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5" name="Straight Connector 22544">
              <a:extLst>
                <a:ext uri="{FF2B5EF4-FFF2-40B4-BE49-F238E27FC236}">
                  <a16:creationId xmlns:a16="http://schemas.microsoft.com/office/drawing/2014/main" id="{CEC2103B-195E-EDED-9FEE-836888424C33}"/>
                </a:ext>
              </a:extLst>
            </p:cNvPr>
            <p:cNvCxnSpPr/>
            <p:nvPr/>
          </p:nvCxnSpPr>
          <p:spPr>
            <a:xfrm>
              <a:off x="5364695" y="2038603"/>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6" name="Straight Connector 22545">
              <a:extLst>
                <a:ext uri="{FF2B5EF4-FFF2-40B4-BE49-F238E27FC236}">
                  <a16:creationId xmlns:a16="http://schemas.microsoft.com/office/drawing/2014/main" id="{85BD75DC-20B6-E2ED-1DF0-CA5FB4E185D6}"/>
                </a:ext>
              </a:extLst>
            </p:cNvPr>
            <p:cNvCxnSpPr/>
            <p:nvPr/>
          </p:nvCxnSpPr>
          <p:spPr>
            <a:xfrm>
              <a:off x="5450997" y="2038603"/>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7" name="Straight Connector 22546">
              <a:extLst>
                <a:ext uri="{FF2B5EF4-FFF2-40B4-BE49-F238E27FC236}">
                  <a16:creationId xmlns:a16="http://schemas.microsoft.com/office/drawing/2014/main" id="{2A3D1977-AB48-CCDE-7706-E910449300BB}"/>
                </a:ext>
              </a:extLst>
            </p:cNvPr>
            <p:cNvCxnSpPr/>
            <p:nvPr/>
          </p:nvCxnSpPr>
          <p:spPr>
            <a:xfrm>
              <a:off x="5480244" y="2038603"/>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8" name="Straight Connector 22547">
              <a:extLst>
                <a:ext uri="{FF2B5EF4-FFF2-40B4-BE49-F238E27FC236}">
                  <a16:creationId xmlns:a16="http://schemas.microsoft.com/office/drawing/2014/main" id="{DCE689F6-B37E-AD83-7DDA-7B9482227D80}"/>
                </a:ext>
              </a:extLst>
            </p:cNvPr>
            <p:cNvCxnSpPr/>
            <p:nvPr/>
          </p:nvCxnSpPr>
          <p:spPr>
            <a:xfrm>
              <a:off x="5595613" y="2043722"/>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49" name="Straight Connector 22548">
              <a:extLst>
                <a:ext uri="{FF2B5EF4-FFF2-40B4-BE49-F238E27FC236}">
                  <a16:creationId xmlns:a16="http://schemas.microsoft.com/office/drawing/2014/main" id="{08DB456E-1E19-7738-E800-DE1DAE535419}"/>
                </a:ext>
              </a:extLst>
            </p:cNvPr>
            <p:cNvCxnSpPr/>
            <p:nvPr/>
          </p:nvCxnSpPr>
          <p:spPr>
            <a:xfrm>
              <a:off x="5129260" y="1927087"/>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0" name="Straight Connector 22549">
              <a:extLst>
                <a:ext uri="{FF2B5EF4-FFF2-40B4-BE49-F238E27FC236}">
                  <a16:creationId xmlns:a16="http://schemas.microsoft.com/office/drawing/2014/main" id="{7C9CB442-5A43-EC70-A50D-73FB03993D8B}"/>
                </a:ext>
              </a:extLst>
            </p:cNvPr>
            <p:cNvCxnSpPr/>
            <p:nvPr/>
          </p:nvCxnSpPr>
          <p:spPr>
            <a:xfrm>
              <a:off x="5227891" y="1972299"/>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1" name="Straight Connector 22550">
              <a:extLst>
                <a:ext uri="{FF2B5EF4-FFF2-40B4-BE49-F238E27FC236}">
                  <a16:creationId xmlns:a16="http://schemas.microsoft.com/office/drawing/2014/main" id="{FA4F0899-8864-F6D1-6082-3CFDC9702EB7}"/>
                </a:ext>
              </a:extLst>
            </p:cNvPr>
            <p:cNvCxnSpPr/>
            <p:nvPr/>
          </p:nvCxnSpPr>
          <p:spPr>
            <a:xfrm>
              <a:off x="5247794" y="1999037"/>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2" name="Straight Connector 22551">
              <a:extLst>
                <a:ext uri="{FF2B5EF4-FFF2-40B4-BE49-F238E27FC236}">
                  <a16:creationId xmlns:a16="http://schemas.microsoft.com/office/drawing/2014/main" id="{8FC69FBA-331A-DE4E-26D6-55FCB47894A6}"/>
                </a:ext>
              </a:extLst>
            </p:cNvPr>
            <p:cNvCxnSpPr/>
            <p:nvPr/>
          </p:nvCxnSpPr>
          <p:spPr>
            <a:xfrm>
              <a:off x="5812751" y="2093371"/>
              <a:ext cx="0" cy="9658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3" name="Straight Connector 22552">
              <a:extLst>
                <a:ext uri="{FF2B5EF4-FFF2-40B4-BE49-F238E27FC236}">
                  <a16:creationId xmlns:a16="http://schemas.microsoft.com/office/drawing/2014/main" id="{491E950F-165E-965B-B387-E49DBE5FAFD4}"/>
                </a:ext>
              </a:extLst>
            </p:cNvPr>
            <p:cNvCxnSpPr/>
            <p:nvPr/>
          </p:nvCxnSpPr>
          <p:spPr>
            <a:xfrm>
              <a:off x="5320148" y="1998510"/>
              <a:ext cx="0" cy="965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4" name="Straight Connector 22553">
              <a:extLst>
                <a:ext uri="{FF2B5EF4-FFF2-40B4-BE49-F238E27FC236}">
                  <a16:creationId xmlns:a16="http://schemas.microsoft.com/office/drawing/2014/main" id="{7535DCCF-10C3-B1C8-598C-09BBBC90C17F}"/>
                </a:ext>
              </a:extLst>
            </p:cNvPr>
            <p:cNvCxnSpPr/>
            <p:nvPr/>
          </p:nvCxnSpPr>
          <p:spPr>
            <a:xfrm>
              <a:off x="5562046" y="2043656"/>
              <a:ext cx="0" cy="965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5" name="Straight Connector 22554">
              <a:extLst>
                <a:ext uri="{FF2B5EF4-FFF2-40B4-BE49-F238E27FC236}">
                  <a16:creationId xmlns:a16="http://schemas.microsoft.com/office/drawing/2014/main" id="{868273AC-90B2-DD20-0A28-8FC434024AB5}"/>
                </a:ext>
              </a:extLst>
            </p:cNvPr>
            <p:cNvCxnSpPr/>
            <p:nvPr/>
          </p:nvCxnSpPr>
          <p:spPr>
            <a:xfrm>
              <a:off x="5624861" y="2043722"/>
              <a:ext cx="0" cy="965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6" name="Straight Connector 22555">
              <a:extLst>
                <a:ext uri="{FF2B5EF4-FFF2-40B4-BE49-F238E27FC236}">
                  <a16:creationId xmlns:a16="http://schemas.microsoft.com/office/drawing/2014/main" id="{F92AADE3-6229-D5DF-C79C-A428419AC853}"/>
                </a:ext>
              </a:extLst>
            </p:cNvPr>
            <p:cNvCxnSpPr/>
            <p:nvPr/>
          </p:nvCxnSpPr>
          <p:spPr>
            <a:xfrm>
              <a:off x="5686630" y="2044761"/>
              <a:ext cx="0" cy="9658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7" name="Straight Connector 22556">
              <a:extLst>
                <a:ext uri="{FF2B5EF4-FFF2-40B4-BE49-F238E27FC236}">
                  <a16:creationId xmlns:a16="http://schemas.microsoft.com/office/drawing/2014/main" id="{6FCE55BE-8EB9-BBE6-F479-7565906428BC}"/>
                </a:ext>
              </a:extLst>
            </p:cNvPr>
            <p:cNvCxnSpPr/>
            <p:nvPr/>
          </p:nvCxnSpPr>
          <p:spPr>
            <a:xfrm>
              <a:off x="5752824" y="2089973"/>
              <a:ext cx="0" cy="96582"/>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8" name="Straight Connector 22557">
              <a:extLst>
                <a:ext uri="{FF2B5EF4-FFF2-40B4-BE49-F238E27FC236}">
                  <a16:creationId xmlns:a16="http://schemas.microsoft.com/office/drawing/2014/main" id="{BE6FDB0B-682D-66B1-7069-222666F94D42}"/>
                </a:ext>
              </a:extLst>
            </p:cNvPr>
            <p:cNvCxnSpPr/>
            <p:nvPr/>
          </p:nvCxnSpPr>
          <p:spPr>
            <a:xfrm>
              <a:off x="5845081" y="2094386"/>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59" name="Straight Connector 22558">
              <a:extLst>
                <a:ext uri="{FF2B5EF4-FFF2-40B4-BE49-F238E27FC236}">
                  <a16:creationId xmlns:a16="http://schemas.microsoft.com/office/drawing/2014/main" id="{1F2B3BC7-65D0-7F9E-4312-B3150986392F}"/>
                </a:ext>
              </a:extLst>
            </p:cNvPr>
            <p:cNvCxnSpPr/>
            <p:nvPr/>
          </p:nvCxnSpPr>
          <p:spPr>
            <a:xfrm>
              <a:off x="5895449" y="2093052"/>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0" name="Straight Connector 22559">
              <a:extLst>
                <a:ext uri="{FF2B5EF4-FFF2-40B4-BE49-F238E27FC236}">
                  <a16:creationId xmlns:a16="http://schemas.microsoft.com/office/drawing/2014/main" id="{D20D8F7E-F5AA-3A1C-88FF-382AF6BCF8B5}"/>
                </a:ext>
              </a:extLst>
            </p:cNvPr>
            <p:cNvCxnSpPr/>
            <p:nvPr/>
          </p:nvCxnSpPr>
          <p:spPr>
            <a:xfrm>
              <a:off x="5918325" y="2094056"/>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1" name="Straight Connector 22560">
              <a:extLst>
                <a:ext uri="{FF2B5EF4-FFF2-40B4-BE49-F238E27FC236}">
                  <a16:creationId xmlns:a16="http://schemas.microsoft.com/office/drawing/2014/main" id="{F2F00736-4F92-6794-5913-994D34C1F3F9}"/>
                </a:ext>
              </a:extLst>
            </p:cNvPr>
            <p:cNvCxnSpPr/>
            <p:nvPr/>
          </p:nvCxnSpPr>
          <p:spPr>
            <a:xfrm>
              <a:off x="6077142"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2" name="Straight Connector 22561">
              <a:extLst>
                <a:ext uri="{FF2B5EF4-FFF2-40B4-BE49-F238E27FC236}">
                  <a16:creationId xmlns:a16="http://schemas.microsoft.com/office/drawing/2014/main" id="{EDABF4A7-C981-027D-AD6C-03EE802EAE3D}"/>
                </a:ext>
              </a:extLst>
            </p:cNvPr>
            <p:cNvCxnSpPr/>
            <p:nvPr/>
          </p:nvCxnSpPr>
          <p:spPr>
            <a:xfrm>
              <a:off x="6134487" y="2096131"/>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3" name="Straight Connector 22562">
              <a:extLst>
                <a:ext uri="{FF2B5EF4-FFF2-40B4-BE49-F238E27FC236}">
                  <a16:creationId xmlns:a16="http://schemas.microsoft.com/office/drawing/2014/main" id="{7FAA5DED-1A25-2F69-31D1-6D7C5DA464A7}"/>
                </a:ext>
              </a:extLst>
            </p:cNvPr>
            <p:cNvCxnSpPr/>
            <p:nvPr/>
          </p:nvCxnSpPr>
          <p:spPr>
            <a:xfrm>
              <a:off x="6166813"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4" name="Straight Connector 22563">
              <a:extLst>
                <a:ext uri="{FF2B5EF4-FFF2-40B4-BE49-F238E27FC236}">
                  <a16:creationId xmlns:a16="http://schemas.microsoft.com/office/drawing/2014/main" id="{85197B61-866A-DB88-4C4B-5628CD0DF3C0}"/>
                </a:ext>
              </a:extLst>
            </p:cNvPr>
            <p:cNvCxnSpPr/>
            <p:nvPr/>
          </p:nvCxnSpPr>
          <p:spPr>
            <a:xfrm>
              <a:off x="6192983"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5" name="Straight Connector 22564">
              <a:extLst>
                <a:ext uri="{FF2B5EF4-FFF2-40B4-BE49-F238E27FC236}">
                  <a16:creationId xmlns:a16="http://schemas.microsoft.com/office/drawing/2014/main" id="{27F1B141-4513-ABDB-601D-4FA387FC1DFA}"/>
                </a:ext>
              </a:extLst>
            </p:cNvPr>
            <p:cNvCxnSpPr/>
            <p:nvPr/>
          </p:nvCxnSpPr>
          <p:spPr>
            <a:xfrm>
              <a:off x="6219152"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6" name="Straight Connector 22565">
              <a:extLst>
                <a:ext uri="{FF2B5EF4-FFF2-40B4-BE49-F238E27FC236}">
                  <a16:creationId xmlns:a16="http://schemas.microsoft.com/office/drawing/2014/main" id="{3F17D543-EAA9-F773-1E0E-DB42A9E96C6A}"/>
                </a:ext>
              </a:extLst>
            </p:cNvPr>
            <p:cNvCxnSpPr/>
            <p:nvPr/>
          </p:nvCxnSpPr>
          <p:spPr>
            <a:xfrm>
              <a:off x="6236085"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7" name="Straight Connector 22566">
              <a:extLst>
                <a:ext uri="{FF2B5EF4-FFF2-40B4-BE49-F238E27FC236}">
                  <a16:creationId xmlns:a16="http://schemas.microsoft.com/office/drawing/2014/main" id="{F81F5C0E-3504-606A-2A7A-2D8A0C049CD9}"/>
                </a:ext>
              </a:extLst>
            </p:cNvPr>
            <p:cNvCxnSpPr/>
            <p:nvPr/>
          </p:nvCxnSpPr>
          <p:spPr>
            <a:xfrm>
              <a:off x="6276334" y="2098035"/>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8" name="Straight Connector 22567">
              <a:extLst>
                <a:ext uri="{FF2B5EF4-FFF2-40B4-BE49-F238E27FC236}">
                  <a16:creationId xmlns:a16="http://schemas.microsoft.com/office/drawing/2014/main" id="{5F151E63-DBFC-79F4-2C4C-C0D8F8133E32}"/>
                </a:ext>
              </a:extLst>
            </p:cNvPr>
            <p:cNvCxnSpPr/>
            <p:nvPr/>
          </p:nvCxnSpPr>
          <p:spPr>
            <a:xfrm>
              <a:off x="6306532"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69" name="Straight Connector 22568">
              <a:extLst>
                <a:ext uri="{FF2B5EF4-FFF2-40B4-BE49-F238E27FC236}">
                  <a16:creationId xmlns:a16="http://schemas.microsoft.com/office/drawing/2014/main" id="{C6FC0B78-7788-C4D8-8A3E-5BF2C23B2713}"/>
                </a:ext>
              </a:extLst>
            </p:cNvPr>
            <p:cNvCxnSpPr/>
            <p:nvPr/>
          </p:nvCxnSpPr>
          <p:spPr>
            <a:xfrm>
              <a:off x="6353303" y="2096450"/>
              <a:ext cx="0" cy="96582"/>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6" name="Freeform: Shape 45">
            <a:extLst>
              <a:ext uri="{FF2B5EF4-FFF2-40B4-BE49-F238E27FC236}">
                <a16:creationId xmlns:a16="http://schemas.microsoft.com/office/drawing/2014/main" id="{2AE8F54D-E7DA-8944-D51D-37C4D93FD56D}"/>
              </a:ext>
            </a:extLst>
          </p:cNvPr>
          <p:cNvSpPr/>
          <p:nvPr/>
        </p:nvSpPr>
        <p:spPr>
          <a:xfrm>
            <a:off x="2130521" y="1434715"/>
            <a:ext cx="4273358" cy="3454400"/>
          </a:xfrm>
          <a:custGeom>
            <a:avLst/>
            <a:gdLst>
              <a:gd name="connsiteX0" fmla="*/ 0 w 4273358"/>
              <a:gd name="connsiteY0" fmla="*/ 0 h 3454400"/>
              <a:gd name="connsiteX1" fmla="*/ 200121 w 4273358"/>
              <a:gd name="connsiteY1" fmla="*/ 0 h 3454400"/>
              <a:gd name="connsiteX2" fmla="*/ 200121 w 4273358"/>
              <a:gd name="connsiteY2" fmla="*/ 9237 h 3454400"/>
              <a:gd name="connsiteX3" fmla="*/ 338667 w 4273358"/>
              <a:gd name="connsiteY3" fmla="*/ 9237 h 3454400"/>
              <a:gd name="connsiteX4" fmla="*/ 338667 w 4273358"/>
              <a:gd name="connsiteY4" fmla="*/ 43103 h 3454400"/>
              <a:gd name="connsiteX5" fmla="*/ 427952 w 4273358"/>
              <a:gd name="connsiteY5" fmla="*/ 43103 h 3454400"/>
              <a:gd name="connsiteX6" fmla="*/ 427952 w 4273358"/>
              <a:gd name="connsiteY6" fmla="*/ 52340 h 3454400"/>
              <a:gd name="connsiteX7" fmla="*/ 508000 w 4273358"/>
              <a:gd name="connsiteY7" fmla="*/ 52340 h 3454400"/>
              <a:gd name="connsiteX8" fmla="*/ 508000 w 4273358"/>
              <a:gd name="connsiteY8" fmla="*/ 80049 h 3454400"/>
              <a:gd name="connsiteX9" fmla="*/ 578812 w 4273358"/>
              <a:gd name="connsiteY9" fmla="*/ 80049 h 3454400"/>
              <a:gd name="connsiteX10" fmla="*/ 578812 w 4273358"/>
              <a:gd name="connsiteY10" fmla="*/ 104679 h 3454400"/>
              <a:gd name="connsiteX11" fmla="*/ 655782 w 4273358"/>
              <a:gd name="connsiteY11" fmla="*/ 104679 h 3454400"/>
              <a:gd name="connsiteX12" fmla="*/ 655782 w 4273358"/>
              <a:gd name="connsiteY12" fmla="*/ 113915 h 3454400"/>
              <a:gd name="connsiteX13" fmla="*/ 778934 w 4273358"/>
              <a:gd name="connsiteY13" fmla="*/ 113915 h 3454400"/>
              <a:gd name="connsiteX14" fmla="*/ 785091 w 4273358"/>
              <a:gd name="connsiteY14" fmla="*/ 120072 h 3454400"/>
              <a:gd name="connsiteX15" fmla="*/ 831273 w 4273358"/>
              <a:gd name="connsiteY15" fmla="*/ 120072 h 3454400"/>
              <a:gd name="connsiteX16" fmla="*/ 831273 w 4273358"/>
              <a:gd name="connsiteY16" fmla="*/ 138546 h 3454400"/>
              <a:gd name="connsiteX17" fmla="*/ 1071418 w 4273358"/>
              <a:gd name="connsiteY17" fmla="*/ 138546 h 3454400"/>
              <a:gd name="connsiteX18" fmla="*/ 1071418 w 4273358"/>
              <a:gd name="connsiteY18" fmla="*/ 150861 h 3454400"/>
              <a:gd name="connsiteX19" fmla="*/ 1200727 w 4273358"/>
              <a:gd name="connsiteY19" fmla="*/ 150861 h 3454400"/>
              <a:gd name="connsiteX20" fmla="*/ 1200727 w 4273358"/>
              <a:gd name="connsiteY20" fmla="*/ 163176 h 3454400"/>
              <a:gd name="connsiteX21" fmla="*/ 1256146 w 4273358"/>
              <a:gd name="connsiteY21" fmla="*/ 163176 h 3454400"/>
              <a:gd name="connsiteX22" fmla="*/ 1256146 w 4273358"/>
              <a:gd name="connsiteY22" fmla="*/ 178570 h 3454400"/>
              <a:gd name="connsiteX23" fmla="*/ 1548631 w 4273358"/>
              <a:gd name="connsiteY23" fmla="*/ 178570 h 3454400"/>
              <a:gd name="connsiteX24" fmla="*/ 1548631 w 4273358"/>
              <a:gd name="connsiteY24" fmla="*/ 197043 h 3454400"/>
              <a:gd name="connsiteX25" fmla="*/ 1807249 w 4273358"/>
              <a:gd name="connsiteY25" fmla="*/ 197043 h 3454400"/>
              <a:gd name="connsiteX26" fmla="*/ 1807249 w 4273358"/>
              <a:gd name="connsiteY26" fmla="*/ 206279 h 3454400"/>
              <a:gd name="connsiteX27" fmla="*/ 1893455 w 4273358"/>
              <a:gd name="connsiteY27" fmla="*/ 206279 h 3454400"/>
              <a:gd name="connsiteX28" fmla="*/ 1893455 w 4273358"/>
              <a:gd name="connsiteY28" fmla="*/ 218594 h 3454400"/>
              <a:gd name="connsiteX29" fmla="*/ 1951952 w 4273358"/>
              <a:gd name="connsiteY29" fmla="*/ 218594 h 3454400"/>
              <a:gd name="connsiteX30" fmla="*/ 1951952 w 4273358"/>
              <a:gd name="connsiteY30" fmla="*/ 233988 h 3454400"/>
              <a:gd name="connsiteX31" fmla="*/ 2253673 w 4273358"/>
              <a:gd name="connsiteY31" fmla="*/ 233988 h 3454400"/>
              <a:gd name="connsiteX32" fmla="*/ 2259831 w 4273358"/>
              <a:gd name="connsiteY32" fmla="*/ 240146 h 3454400"/>
              <a:gd name="connsiteX33" fmla="*/ 2481503 w 4273358"/>
              <a:gd name="connsiteY33" fmla="*/ 240146 h 3454400"/>
              <a:gd name="connsiteX34" fmla="*/ 2481503 w 4273358"/>
              <a:gd name="connsiteY34" fmla="*/ 289406 h 3454400"/>
              <a:gd name="connsiteX35" fmla="*/ 2503055 w 4273358"/>
              <a:gd name="connsiteY35" fmla="*/ 289406 h 3454400"/>
              <a:gd name="connsiteX36" fmla="*/ 2503055 w 4273358"/>
              <a:gd name="connsiteY36" fmla="*/ 326352 h 3454400"/>
              <a:gd name="connsiteX37" fmla="*/ 2536921 w 4273358"/>
              <a:gd name="connsiteY37" fmla="*/ 326352 h 3454400"/>
              <a:gd name="connsiteX38" fmla="*/ 2536921 w 4273358"/>
              <a:gd name="connsiteY38" fmla="*/ 363297 h 3454400"/>
              <a:gd name="connsiteX39" fmla="*/ 2641600 w 4273358"/>
              <a:gd name="connsiteY39" fmla="*/ 363297 h 3454400"/>
              <a:gd name="connsiteX40" fmla="*/ 2641600 w 4273358"/>
              <a:gd name="connsiteY40" fmla="*/ 391006 h 3454400"/>
              <a:gd name="connsiteX41" fmla="*/ 2681624 w 4273358"/>
              <a:gd name="connsiteY41" fmla="*/ 391006 h 3454400"/>
              <a:gd name="connsiteX42" fmla="*/ 2681624 w 4273358"/>
              <a:gd name="connsiteY42" fmla="*/ 412558 h 3454400"/>
              <a:gd name="connsiteX43" fmla="*/ 2737043 w 4273358"/>
              <a:gd name="connsiteY43" fmla="*/ 412558 h 3454400"/>
              <a:gd name="connsiteX44" fmla="*/ 2737043 w 4273358"/>
              <a:gd name="connsiteY44" fmla="*/ 431030 h 3454400"/>
              <a:gd name="connsiteX45" fmla="*/ 2773988 w 4273358"/>
              <a:gd name="connsiteY45" fmla="*/ 431030 h 3454400"/>
              <a:gd name="connsiteX46" fmla="*/ 2773988 w 4273358"/>
              <a:gd name="connsiteY46" fmla="*/ 443346 h 3454400"/>
              <a:gd name="connsiteX47" fmla="*/ 2943321 w 4273358"/>
              <a:gd name="connsiteY47" fmla="*/ 443346 h 3454400"/>
              <a:gd name="connsiteX48" fmla="*/ 2943321 w 4273358"/>
              <a:gd name="connsiteY48" fmla="*/ 467976 h 3454400"/>
              <a:gd name="connsiteX49" fmla="*/ 3004897 w 4273358"/>
              <a:gd name="connsiteY49" fmla="*/ 467976 h 3454400"/>
              <a:gd name="connsiteX50" fmla="*/ 3004897 w 4273358"/>
              <a:gd name="connsiteY50" fmla="*/ 508000 h 3454400"/>
              <a:gd name="connsiteX51" fmla="*/ 3044921 w 4273358"/>
              <a:gd name="connsiteY51" fmla="*/ 508000 h 3454400"/>
              <a:gd name="connsiteX52" fmla="*/ 3044921 w 4273358"/>
              <a:gd name="connsiteY52" fmla="*/ 557261 h 3454400"/>
              <a:gd name="connsiteX53" fmla="*/ 3088024 w 4273358"/>
              <a:gd name="connsiteY53" fmla="*/ 557261 h 3454400"/>
              <a:gd name="connsiteX54" fmla="*/ 3088024 w 4273358"/>
              <a:gd name="connsiteY54" fmla="*/ 640388 h 3454400"/>
              <a:gd name="connsiteX55" fmla="*/ 3118812 w 4273358"/>
              <a:gd name="connsiteY55" fmla="*/ 640388 h 3454400"/>
              <a:gd name="connsiteX56" fmla="*/ 3118812 w 4273358"/>
              <a:gd name="connsiteY56" fmla="*/ 677333 h 3454400"/>
              <a:gd name="connsiteX57" fmla="*/ 3149600 w 4273358"/>
              <a:gd name="connsiteY57" fmla="*/ 677333 h 3454400"/>
              <a:gd name="connsiteX58" fmla="*/ 3149600 w 4273358"/>
              <a:gd name="connsiteY58" fmla="*/ 708121 h 3454400"/>
              <a:gd name="connsiteX59" fmla="*/ 3325091 w 4273358"/>
              <a:gd name="connsiteY59" fmla="*/ 708121 h 3454400"/>
              <a:gd name="connsiteX60" fmla="*/ 3325091 w 4273358"/>
              <a:gd name="connsiteY60" fmla="*/ 748146 h 3454400"/>
              <a:gd name="connsiteX61" fmla="*/ 3358958 w 4273358"/>
              <a:gd name="connsiteY61" fmla="*/ 748146 h 3454400"/>
              <a:gd name="connsiteX62" fmla="*/ 3358958 w 4273358"/>
              <a:gd name="connsiteY62" fmla="*/ 778933 h 3454400"/>
              <a:gd name="connsiteX63" fmla="*/ 3648364 w 4273358"/>
              <a:gd name="connsiteY63" fmla="*/ 778933 h 3454400"/>
              <a:gd name="connsiteX64" fmla="*/ 3648364 w 4273358"/>
              <a:gd name="connsiteY64" fmla="*/ 892849 h 3454400"/>
              <a:gd name="connsiteX65" fmla="*/ 4273358 w 4273358"/>
              <a:gd name="connsiteY65" fmla="*/ 892849 h 3454400"/>
              <a:gd name="connsiteX66" fmla="*/ 4273358 w 4273358"/>
              <a:gd name="connsiteY66" fmla="*/ 3454400 h 345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73358" h="3454400">
                <a:moveTo>
                  <a:pt x="0" y="0"/>
                </a:moveTo>
                <a:lnTo>
                  <a:pt x="200121" y="0"/>
                </a:lnTo>
                <a:lnTo>
                  <a:pt x="200121" y="9237"/>
                </a:lnTo>
                <a:lnTo>
                  <a:pt x="338667" y="9237"/>
                </a:lnTo>
                <a:lnTo>
                  <a:pt x="338667" y="43103"/>
                </a:lnTo>
                <a:lnTo>
                  <a:pt x="427952" y="43103"/>
                </a:lnTo>
                <a:lnTo>
                  <a:pt x="427952" y="52340"/>
                </a:lnTo>
                <a:lnTo>
                  <a:pt x="508000" y="52340"/>
                </a:lnTo>
                <a:lnTo>
                  <a:pt x="508000" y="80049"/>
                </a:lnTo>
                <a:lnTo>
                  <a:pt x="578812" y="80049"/>
                </a:lnTo>
                <a:lnTo>
                  <a:pt x="578812" y="104679"/>
                </a:lnTo>
                <a:lnTo>
                  <a:pt x="655782" y="104679"/>
                </a:lnTo>
                <a:lnTo>
                  <a:pt x="655782" y="113915"/>
                </a:lnTo>
                <a:lnTo>
                  <a:pt x="778934" y="113915"/>
                </a:lnTo>
                <a:lnTo>
                  <a:pt x="785091" y="120072"/>
                </a:lnTo>
                <a:lnTo>
                  <a:pt x="831273" y="120072"/>
                </a:lnTo>
                <a:lnTo>
                  <a:pt x="831273" y="138546"/>
                </a:lnTo>
                <a:lnTo>
                  <a:pt x="1071418" y="138546"/>
                </a:lnTo>
                <a:lnTo>
                  <a:pt x="1071418" y="150861"/>
                </a:lnTo>
                <a:lnTo>
                  <a:pt x="1200727" y="150861"/>
                </a:lnTo>
                <a:lnTo>
                  <a:pt x="1200727" y="163176"/>
                </a:lnTo>
                <a:lnTo>
                  <a:pt x="1256146" y="163176"/>
                </a:lnTo>
                <a:lnTo>
                  <a:pt x="1256146" y="178570"/>
                </a:lnTo>
                <a:lnTo>
                  <a:pt x="1548631" y="178570"/>
                </a:lnTo>
                <a:lnTo>
                  <a:pt x="1548631" y="197043"/>
                </a:lnTo>
                <a:lnTo>
                  <a:pt x="1807249" y="197043"/>
                </a:lnTo>
                <a:lnTo>
                  <a:pt x="1807249" y="206279"/>
                </a:lnTo>
                <a:lnTo>
                  <a:pt x="1893455" y="206279"/>
                </a:lnTo>
                <a:lnTo>
                  <a:pt x="1893455" y="218594"/>
                </a:lnTo>
                <a:lnTo>
                  <a:pt x="1951952" y="218594"/>
                </a:lnTo>
                <a:lnTo>
                  <a:pt x="1951952" y="233988"/>
                </a:lnTo>
                <a:lnTo>
                  <a:pt x="2253673" y="233988"/>
                </a:lnTo>
                <a:lnTo>
                  <a:pt x="2259831" y="240146"/>
                </a:lnTo>
                <a:lnTo>
                  <a:pt x="2481503" y="240146"/>
                </a:lnTo>
                <a:lnTo>
                  <a:pt x="2481503" y="289406"/>
                </a:lnTo>
                <a:lnTo>
                  <a:pt x="2503055" y="289406"/>
                </a:lnTo>
                <a:lnTo>
                  <a:pt x="2503055" y="326352"/>
                </a:lnTo>
                <a:lnTo>
                  <a:pt x="2536921" y="326352"/>
                </a:lnTo>
                <a:lnTo>
                  <a:pt x="2536921" y="363297"/>
                </a:lnTo>
                <a:lnTo>
                  <a:pt x="2641600" y="363297"/>
                </a:lnTo>
                <a:lnTo>
                  <a:pt x="2641600" y="391006"/>
                </a:lnTo>
                <a:lnTo>
                  <a:pt x="2681624" y="391006"/>
                </a:lnTo>
                <a:lnTo>
                  <a:pt x="2681624" y="412558"/>
                </a:lnTo>
                <a:lnTo>
                  <a:pt x="2737043" y="412558"/>
                </a:lnTo>
                <a:lnTo>
                  <a:pt x="2737043" y="431030"/>
                </a:lnTo>
                <a:lnTo>
                  <a:pt x="2773988" y="431030"/>
                </a:lnTo>
                <a:lnTo>
                  <a:pt x="2773988" y="443346"/>
                </a:lnTo>
                <a:lnTo>
                  <a:pt x="2943321" y="443346"/>
                </a:lnTo>
                <a:lnTo>
                  <a:pt x="2943321" y="467976"/>
                </a:lnTo>
                <a:lnTo>
                  <a:pt x="3004897" y="467976"/>
                </a:lnTo>
                <a:lnTo>
                  <a:pt x="3004897" y="508000"/>
                </a:lnTo>
                <a:lnTo>
                  <a:pt x="3044921" y="508000"/>
                </a:lnTo>
                <a:lnTo>
                  <a:pt x="3044921" y="557261"/>
                </a:lnTo>
                <a:lnTo>
                  <a:pt x="3088024" y="557261"/>
                </a:lnTo>
                <a:lnTo>
                  <a:pt x="3088024" y="640388"/>
                </a:lnTo>
                <a:lnTo>
                  <a:pt x="3118812" y="640388"/>
                </a:lnTo>
                <a:lnTo>
                  <a:pt x="3118812" y="677333"/>
                </a:lnTo>
                <a:lnTo>
                  <a:pt x="3149600" y="677333"/>
                </a:lnTo>
                <a:lnTo>
                  <a:pt x="3149600" y="708121"/>
                </a:lnTo>
                <a:lnTo>
                  <a:pt x="3325091" y="708121"/>
                </a:lnTo>
                <a:lnTo>
                  <a:pt x="3325091" y="748146"/>
                </a:lnTo>
                <a:lnTo>
                  <a:pt x="3358958" y="748146"/>
                </a:lnTo>
                <a:lnTo>
                  <a:pt x="3358958" y="778933"/>
                </a:lnTo>
                <a:lnTo>
                  <a:pt x="3648364" y="778933"/>
                </a:lnTo>
                <a:lnTo>
                  <a:pt x="3648364" y="892849"/>
                </a:lnTo>
                <a:lnTo>
                  <a:pt x="4273358" y="892849"/>
                </a:lnTo>
                <a:lnTo>
                  <a:pt x="4273358" y="3454400"/>
                </a:lnTo>
              </a:path>
            </a:pathLst>
          </a:cu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0" name="Rectangle 2">
            <a:extLst>
              <a:ext uri="{FF2B5EF4-FFF2-40B4-BE49-F238E27FC236}">
                <a16:creationId xmlns:a16="http://schemas.microsoft.com/office/drawing/2014/main" id="{3C815830-30BF-D56B-4EBD-399D7C5BF046}"/>
              </a:ext>
            </a:extLst>
          </p:cNvPr>
          <p:cNvSpPr>
            <a:spLocks noGrp="1" noChangeArrowheads="1"/>
          </p:cNvSpPr>
          <p:nvPr>
            <p:ph type="title"/>
          </p:nvPr>
        </p:nvSpPr>
        <p:spPr/>
        <p:txBody>
          <a:bodyPr/>
          <a:lstStyle/>
          <a:p>
            <a:r>
              <a:rPr lang="en-US" altLang="en-US"/>
              <a:t>CLL17: Progression-Free Survival</a:t>
            </a:r>
          </a:p>
        </p:txBody>
      </p:sp>
      <p:sp>
        <p:nvSpPr>
          <p:cNvPr id="7" name="Text Box 15">
            <a:extLst>
              <a:ext uri="{FF2B5EF4-FFF2-40B4-BE49-F238E27FC236}">
                <a16:creationId xmlns:a16="http://schemas.microsoft.com/office/drawing/2014/main" id="{3099BE4D-8848-BE2B-B1B8-9F591DD7A4FA}"/>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graphicFrame>
        <p:nvGraphicFramePr>
          <p:cNvPr id="8" name="Group 3">
            <a:extLst>
              <a:ext uri="{FF2B5EF4-FFF2-40B4-BE49-F238E27FC236}">
                <a16:creationId xmlns:a16="http://schemas.microsoft.com/office/drawing/2014/main" id="{354858A8-B395-7E2A-86DF-FC521847F072}"/>
              </a:ext>
            </a:extLst>
          </p:cNvPr>
          <p:cNvGraphicFramePr>
            <a:graphicFrameLocks/>
          </p:cNvGraphicFramePr>
          <p:nvPr>
            <p:extLst>
              <p:ext uri="{D42A27DB-BD31-4B8C-83A1-F6EECF244321}">
                <p14:modId xmlns:p14="http://schemas.microsoft.com/office/powerpoint/2010/main" val="2674908498"/>
              </p:ext>
            </p:extLst>
          </p:nvPr>
        </p:nvGraphicFramePr>
        <p:xfrm>
          <a:off x="6878171" y="3365150"/>
          <a:ext cx="5093167" cy="1432624"/>
        </p:xfrm>
        <a:graphic>
          <a:graphicData uri="http://schemas.openxmlformats.org/drawingml/2006/table">
            <a:tbl>
              <a:tblPr/>
              <a:tblGrid>
                <a:gridCol w="1608368">
                  <a:extLst>
                    <a:ext uri="{9D8B030D-6E8A-4147-A177-3AD203B41FA5}">
                      <a16:colId xmlns:a16="http://schemas.microsoft.com/office/drawing/2014/main" val="20000"/>
                    </a:ext>
                  </a:extLst>
                </a:gridCol>
                <a:gridCol w="1250953">
                  <a:extLst>
                    <a:ext uri="{9D8B030D-6E8A-4147-A177-3AD203B41FA5}">
                      <a16:colId xmlns:a16="http://schemas.microsoft.com/office/drawing/2014/main" val="20001"/>
                    </a:ext>
                  </a:extLst>
                </a:gridCol>
                <a:gridCol w="1161599">
                  <a:extLst>
                    <a:ext uri="{9D8B030D-6E8A-4147-A177-3AD203B41FA5}">
                      <a16:colId xmlns:a16="http://schemas.microsoft.com/office/drawing/2014/main" val="20002"/>
                    </a:ext>
                  </a:extLst>
                </a:gridCol>
                <a:gridCol w="1072247">
                  <a:extLst>
                    <a:ext uri="{9D8B030D-6E8A-4147-A177-3AD203B41FA5}">
                      <a16:colId xmlns:a16="http://schemas.microsoft.com/office/drawing/2014/main" val="20003"/>
                    </a:ext>
                  </a:extLst>
                </a:gridCol>
              </a:tblGrid>
              <a:tr h="516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bg1"/>
                          </a:solidFill>
                          <a:effectLst/>
                          <a:latin typeface="Poppins" pitchFamily="2" charset="77"/>
                          <a:cs typeface="Poppins" pitchFamily="2" charset="77"/>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Ven + </a:t>
                      </a:r>
                      <a:r>
                        <a:rPr kumimoji="0" lang="en-US" sz="1400" b="1" i="0" u="none" strike="noStrike" cap="none" normalizeH="0" baseline="0" err="1">
                          <a:ln>
                            <a:noFill/>
                          </a:ln>
                          <a:solidFill>
                            <a:schemeClr val="bg1"/>
                          </a:solidFill>
                          <a:effectLst/>
                          <a:latin typeface="Poppins" pitchFamily="2" charset="77"/>
                          <a:cs typeface="Poppins" pitchFamily="2" charset="77"/>
                        </a:rPr>
                        <a:t>Ibr</a:t>
                      </a:r>
                      <a:endParaRPr kumimoji="0" lang="en-US" sz="1400" b="1" i="0" u="none" strike="noStrike" cap="none" normalizeH="0" baseline="0">
                        <a:ln>
                          <a:noFill/>
                        </a:ln>
                        <a:solidFill>
                          <a:schemeClr val="bg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 =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Poppins" pitchFamily="2" charset="77"/>
                          <a:cs typeface="Poppins" pitchFamily="2" charset="77"/>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150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3-yr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81.1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81.0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150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PD,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Poppins" pitchFamily="2" charset="77"/>
                          <a:cs typeface="Poppins" pitchFamily="2" charset="77"/>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150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Death,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Poppins" pitchFamily="2" charset="77"/>
                          <a:cs typeface="Poppins" pitchFamily="2" charset="77"/>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
        <p:nvSpPr>
          <p:cNvPr id="9" name="TextBox 8">
            <a:extLst>
              <a:ext uri="{FF2B5EF4-FFF2-40B4-BE49-F238E27FC236}">
                <a16:creationId xmlns:a16="http://schemas.microsoft.com/office/drawing/2014/main" id="{3A37B35C-C978-7705-8F1B-115B1D1652ED}"/>
              </a:ext>
            </a:extLst>
          </p:cNvPr>
          <p:cNvSpPr txBox="1"/>
          <p:nvPr/>
        </p:nvSpPr>
        <p:spPr>
          <a:xfrm>
            <a:off x="2309566" y="4078657"/>
            <a:ext cx="3996966" cy="654187"/>
          </a:xfrm>
          <a:prstGeom prst="rect">
            <a:avLst/>
          </a:prstGeom>
          <a:solidFill>
            <a:schemeClr val="bg1"/>
          </a:solidFill>
        </p:spPr>
        <p:txBody>
          <a:bodyPr vert="horz" wrap="square" lIns="0" tIns="0" rIns="0" bIns="0" rtlCol="0">
            <a:noAutofit/>
          </a:bodyPr>
          <a:lstStyle/>
          <a:p>
            <a:pPr algn="l"/>
            <a:r>
              <a:rPr lang="en-US" sz="1200"/>
              <a:t>HR for PD or death:</a:t>
            </a:r>
          </a:p>
          <a:p>
            <a:pPr algn="l"/>
            <a:r>
              <a:rPr lang="en-US" sz="1200" b="1">
                <a:solidFill>
                  <a:schemeClr val="accent1"/>
                </a:solidFill>
              </a:rPr>
              <a:t>Ven + Obin </a:t>
            </a:r>
            <a:r>
              <a:rPr lang="en-US" sz="1200"/>
              <a:t>vs </a:t>
            </a:r>
            <a:r>
              <a:rPr lang="en-US" sz="1200" b="1"/>
              <a:t>Ibrutinib</a:t>
            </a:r>
            <a:r>
              <a:rPr lang="en-US" sz="1200"/>
              <a:t>: 0.87 (98.3% CI: 0.54-1.41)</a:t>
            </a:r>
          </a:p>
          <a:p>
            <a:r>
              <a:rPr lang="en-US" sz="1200" b="1">
                <a:solidFill>
                  <a:schemeClr val="accent6">
                    <a:lumMod val="75000"/>
                  </a:schemeClr>
                </a:solidFill>
              </a:rPr>
              <a:t>Ven + Ibr </a:t>
            </a:r>
            <a:r>
              <a:rPr lang="en-US" sz="1200"/>
              <a:t>vs </a:t>
            </a:r>
            <a:r>
              <a:rPr lang="en-US" sz="1200" b="1"/>
              <a:t>Ibrutinib</a:t>
            </a:r>
            <a:r>
              <a:rPr lang="en-US" sz="1200"/>
              <a:t>: 0.84 (98.0% CI: 0.53-1.32)</a:t>
            </a:r>
          </a:p>
        </p:txBody>
      </p:sp>
      <p:sp>
        <p:nvSpPr>
          <p:cNvPr id="4" name="TextBox 3">
            <a:extLst>
              <a:ext uri="{FF2B5EF4-FFF2-40B4-BE49-F238E27FC236}">
                <a16:creationId xmlns:a16="http://schemas.microsoft.com/office/drawing/2014/main" id="{EFBF09EF-B52A-F28A-2C38-A99EDBD59B0F}"/>
              </a:ext>
            </a:extLst>
          </p:cNvPr>
          <p:cNvSpPr txBox="1"/>
          <p:nvPr/>
        </p:nvSpPr>
        <p:spPr>
          <a:xfrm>
            <a:off x="5903361" y="1777657"/>
            <a:ext cx="3582762" cy="338554"/>
          </a:xfrm>
          <a:prstGeom prst="rect">
            <a:avLst/>
          </a:prstGeom>
          <a:noFill/>
        </p:spPr>
        <p:txBody>
          <a:bodyPr wrap="square">
            <a:spAutoFit/>
          </a:bodyPr>
          <a:lstStyle/>
          <a:p>
            <a:r>
              <a:rPr lang="en-US" sz="1600" b="1">
                <a:solidFill>
                  <a:schemeClr val="accent1"/>
                </a:solidFill>
              </a:rPr>
              <a:t>Venetoclax + Obinutuzumab</a:t>
            </a:r>
            <a:endParaRPr lang="en-US" sz="1600"/>
          </a:p>
        </p:txBody>
      </p:sp>
      <p:sp>
        <p:nvSpPr>
          <p:cNvPr id="5" name="TextBox 4">
            <a:extLst>
              <a:ext uri="{FF2B5EF4-FFF2-40B4-BE49-F238E27FC236}">
                <a16:creationId xmlns:a16="http://schemas.microsoft.com/office/drawing/2014/main" id="{543F621B-4DB6-D5D5-B12C-E38ED5F9D6AD}"/>
              </a:ext>
            </a:extLst>
          </p:cNvPr>
          <p:cNvSpPr txBox="1"/>
          <p:nvPr/>
        </p:nvSpPr>
        <p:spPr>
          <a:xfrm>
            <a:off x="6448757" y="2193032"/>
            <a:ext cx="3037366" cy="338554"/>
          </a:xfrm>
          <a:prstGeom prst="rect">
            <a:avLst/>
          </a:prstGeom>
          <a:noFill/>
        </p:spPr>
        <p:txBody>
          <a:bodyPr wrap="square">
            <a:spAutoFit/>
          </a:bodyPr>
          <a:lstStyle/>
          <a:p>
            <a:r>
              <a:rPr lang="en-US" sz="1600" b="1">
                <a:solidFill>
                  <a:schemeClr val="accent6"/>
                </a:solidFill>
              </a:rPr>
              <a:t>Venetoclax + Ibrutinib</a:t>
            </a:r>
            <a:endParaRPr lang="en-US" sz="1600">
              <a:solidFill>
                <a:schemeClr val="accent6"/>
              </a:solidFill>
            </a:endParaRPr>
          </a:p>
        </p:txBody>
      </p:sp>
      <p:sp>
        <p:nvSpPr>
          <p:cNvPr id="11" name="TextBox 10">
            <a:extLst>
              <a:ext uri="{FF2B5EF4-FFF2-40B4-BE49-F238E27FC236}">
                <a16:creationId xmlns:a16="http://schemas.microsoft.com/office/drawing/2014/main" id="{CBF9471B-8B4D-F971-D816-319BBCBEB777}"/>
              </a:ext>
            </a:extLst>
          </p:cNvPr>
          <p:cNvSpPr txBox="1"/>
          <p:nvPr/>
        </p:nvSpPr>
        <p:spPr>
          <a:xfrm>
            <a:off x="6592411" y="2758880"/>
            <a:ext cx="1269411" cy="338554"/>
          </a:xfrm>
          <a:prstGeom prst="rect">
            <a:avLst/>
          </a:prstGeom>
          <a:noFill/>
        </p:spPr>
        <p:txBody>
          <a:bodyPr wrap="square">
            <a:spAutoFit/>
          </a:bodyPr>
          <a:lstStyle/>
          <a:p>
            <a:r>
              <a:rPr lang="en-US" sz="1600" b="1">
                <a:solidFill>
                  <a:schemeClr val="accent2"/>
                </a:solidFill>
              </a:rPr>
              <a:t>Ibrutinib</a:t>
            </a:r>
            <a:endParaRPr lang="en-US" sz="1600">
              <a:solidFill>
                <a:schemeClr val="accent2"/>
              </a:solidFill>
            </a:endParaRPr>
          </a:p>
        </p:txBody>
      </p:sp>
      <p:sp>
        <p:nvSpPr>
          <p:cNvPr id="2" name="TextBox 1">
            <a:extLst>
              <a:ext uri="{FF2B5EF4-FFF2-40B4-BE49-F238E27FC236}">
                <a16:creationId xmlns:a16="http://schemas.microsoft.com/office/drawing/2014/main" id="{5B069EE0-D879-4B90-19EA-E000168F1B4F}"/>
              </a:ext>
            </a:extLst>
          </p:cNvPr>
          <p:cNvSpPr txBox="1"/>
          <p:nvPr/>
        </p:nvSpPr>
        <p:spPr>
          <a:xfrm>
            <a:off x="1875441" y="5605320"/>
            <a:ext cx="434125" cy="553998"/>
          </a:xfrm>
          <a:prstGeom prst="rect">
            <a:avLst/>
          </a:prstGeom>
        </p:spPr>
        <p:txBody>
          <a:bodyPr vert="horz" wrap="square" lIns="0" tIns="0" rIns="0" bIns="0" rtlCol="0">
            <a:spAutoFit/>
          </a:bodyPr>
          <a:lstStyle/>
          <a:p>
            <a:pPr algn="ctr"/>
            <a:r>
              <a:rPr lang="en-US" sz="1200"/>
              <a:t>303</a:t>
            </a:r>
          </a:p>
          <a:p>
            <a:pPr algn="ctr"/>
            <a:r>
              <a:rPr lang="en-US" sz="1200"/>
              <a:t>305</a:t>
            </a:r>
          </a:p>
          <a:p>
            <a:pPr algn="ctr"/>
            <a:r>
              <a:rPr lang="en-US" sz="1200"/>
              <a:t>301</a:t>
            </a:r>
          </a:p>
        </p:txBody>
      </p:sp>
      <p:sp>
        <p:nvSpPr>
          <p:cNvPr id="3" name="TextBox 2">
            <a:extLst>
              <a:ext uri="{FF2B5EF4-FFF2-40B4-BE49-F238E27FC236}">
                <a16:creationId xmlns:a16="http://schemas.microsoft.com/office/drawing/2014/main" id="{CE1E80C6-0F2E-A456-9120-3E69B0073AED}"/>
              </a:ext>
            </a:extLst>
          </p:cNvPr>
          <p:cNvSpPr txBox="1"/>
          <p:nvPr/>
        </p:nvSpPr>
        <p:spPr>
          <a:xfrm>
            <a:off x="2976434" y="5605320"/>
            <a:ext cx="434125" cy="553998"/>
          </a:xfrm>
          <a:prstGeom prst="rect">
            <a:avLst/>
          </a:prstGeom>
        </p:spPr>
        <p:txBody>
          <a:bodyPr vert="horz" wrap="square" lIns="0" tIns="0" rIns="0" bIns="0" rtlCol="0">
            <a:spAutoFit/>
          </a:bodyPr>
          <a:lstStyle/>
          <a:p>
            <a:pPr algn="ctr"/>
            <a:r>
              <a:rPr lang="en-US" sz="1200"/>
              <a:t>278</a:t>
            </a:r>
          </a:p>
          <a:p>
            <a:pPr algn="ctr"/>
            <a:r>
              <a:rPr lang="en-US" sz="1200"/>
              <a:t>278</a:t>
            </a:r>
          </a:p>
          <a:p>
            <a:pPr algn="ctr"/>
            <a:r>
              <a:rPr lang="en-US" sz="1200"/>
              <a:t>267</a:t>
            </a:r>
          </a:p>
        </p:txBody>
      </p:sp>
      <p:sp>
        <p:nvSpPr>
          <p:cNvPr id="10" name="TextBox 9">
            <a:extLst>
              <a:ext uri="{FF2B5EF4-FFF2-40B4-BE49-F238E27FC236}">
                <a16:creationId xmlns:a16="http://schemas.microsoft.com/office/drawing/2014/main" id="{859C55AE-D682-6C3F-0FE0-7847D41EEB7D}"/>
              </a:ext>
            </a:extLst>
          </p:cNvPr>
          <p:cNvSpPr txBox="1"/>
          <p:nvPr/>
        </p:nvSpPr>
        <p:spPr>
          <a:xfrm>
            <a:off x="4077427" y="5605320"/>
            <a:ext cx="434125" cy="553998"/>
          </a:xfrm>
          <a:prstGeom prst="rect">
            <a:avLst/>
          </a:prstGeom>
        </p:spPr>
        <p:txBody>
          <a:bodyPr vert="horz" wrap="square" lIns="0" tIns="0" rIns="0" bIns="0" rtlCol="0">
            <a:spAutoFit/>
          </a:bodyPr>
          <a:lstStyle/>
          <a:p>
            <a:pPr algn="ctr"/>
            <a:r>
              <a:rPr lang="en-US" sz="1200"/>
              <a:t>256</a:t>
            </a:r>
          </a:p>
          <a:p>
            <a:pPr algn="ctr"/>
            <a:r>
              <a:rPr lang="en-US" sz="1200"/>
              <a:t>267</a:t>
            </a:r>
          </a:p>
          <a:p>
            <a:pPr algn="ctr"/>
            <a:r>
              <a:rPr lang="en-US" sz="1200"/>
              <a:t>243</a:t>
            </a:r>
          </a:p>
        </p:txBody>
      </p:sp>
      <p:sp>
        <p:nvSpPr>
          <p:cNvPr id="12" name="TextBox 11">
            <a:extLst>
              <a:ext uri="{FF2B5EF4-FFF2-40B4-BE49-F238E27FC236}">
                <a16:creationId xmlns:a16="http://schemas.microsoft.com/office/drawing/2014/main" id="{57B0A80B-9B37-F248-EF16-071424CD7007}"/>
              </a:ext>
            </a:extLst>
          </p:cNvPr>
          <p:cNvSpPr txBox="1"/>
          <p:nvPr/>
        </p:nvSpPr>
        <p:spPr>
          <a:xfrm>
            <a:off x="5178420" y="5605320"/>
            <a:ext cx="434125" cy="553998"/>
          </a:xfrm>
          <a:prstGeom prst="rect">
            <a:avLst/>
          </a:prstGeom>
        </p:spPr>
        <p:txBody>
          <a:bodyPr vert="horz" wrap="square" lIns="0" tIns="0" rIns="0" bIns="0" rtlCol="0">
            <a:spAutoFit/>
          </a:bodyPr>
          <a:lstStyle/>
          <a:p>
            <a:pPr algn="ctr"/>
            <a:r>
              <a:rPr lang="en-US" sz="1200"/>
              <a:t>77</a:t>
            </a:r>
          </a:p>
          <a:p>
            <a:pPr algn="ctr"/>
            <a:r>
              <a:rPr lang="en-US" sz="1200"/>
              <a:t>82</a:t>
            </a:r>
          </a:p>
          <a:p>
            <a:pPr algn="ctr"/>
            <a:r>
              <a:rPr lang="en-US" sz="1200"/>
              <a:t>94</a:t>
            </a:r>
          </a:p>
        </p:txBody>
      </p:sp>
      <p:sp>
        <p:nvSpPr>
          <p:cNvPr id="13" name="TextBox 12">
            <a:extLst>
              <a:ext uri="{FF2B5EF4-FFF2-40B4-BE49-F238E27FC236}">
                <a16:creationId xmlns:a16="http://schemas.microsoft.com/office/drawing/2014/main" id="{52522988-2A92-121F-2247-B6E3D3F09B1E}"/>
              </a:ext>
            </a:extLst>
          </p:cNvPr>
          <p:cNvSpPr txBox="1"/>
          <p:nvPr/>
        </p:nvSpPr>
        <p:spPr>
          <a:xfrm>
            <a:off x="6279413" y="5605320"/>
            <a:ext cx="434125" cy="553998"/>
          </a:xfrm>
          <a:prstGeom prst="rect">
            <a:avLst/>
          </a:prstGeom>
        </p:spPr>
        <p:txBody>
          <a:bodyPr vert="horz" wrap="square" lIns="0" tIns="0" rIns="0" bIns="0" rtlCol="0">
            <a:spAutoFit/>
          </a:bodyPr>
          <a:lstStyle/>
          <a:p>
            <a:pPr algn="ctr"/>
            <a:r>
              <a:rPr lang="en-US" sz="1200"/>
              <a:t>0</a:t>
            </a:r>
          </a:p>
          <a:p>
            <a:pPr algn="ctr"/>
            <a:r>
              <a:rPr lang="en-US" sz="1200"/>
              <a:t>0</a:t>
            </a:r>
          </a:p>
          <a:p>
            <a:pPr algn="ctr"/>
            <a:r>
              <a:rPr lang="en-US" sz="1200"/>
              <a:t>1</a:t>
            </a:r>
          </a:p>
        </p:txBody>
      </p:sp>
      <p:sp>
        <p:nvSpPr>
          <p:cNvPr id="14" name="TextBox 13">
            <a:extLst>
              <a:ext uri="{FF2B5EF4-FFF2-40B4-BE49-F238E27FC236}">
                <a16:creationId xmlns:a16="http://schemas.microsoft.com/office/drawing/2014/main" id="{C1DFD75A-8216-3C9E-16B5-1F8C9DD172FF}"/>
              </a:ext>
            </a:extLst>
          </p:cNvPr>
          <p:cNvSpPr txBox="1"/>
          <p:nvPr/>
        </p:nvSpPr>
        <p:spPr>
          <a:xfrm>
            <a:off x="163722" y="5420654"/>
            <a:ext cx="1547998" cy="738664"/>
          </a:xfrm>
          <a:prstGeom prst="rect">
            <a:avLst/>
          </a:prstGeom>
        </p:spPr>
        <p:txBody>
          <a:bodyPr vert="horz" wrap="square" lIns="0" tIns="0" rIns="0" bIns="0" rtlCol="0">
            <a:spAutoFit/>
          </a:bodyPr>
          <a:lstStyle/>
          <a:p>
            <a:pPr algn="r"/>
            <a:r>
              <a:rPr lang="en-US" sz="1200"/>
              <a:t>Patients at risk, n</a:t>
            </a:r>
          </a:p>
          <a:p>
            <a:pPr algn="r"/>
            <a:r>
              <a:rPr lang="en-US" sz="1200"/>
              <a:t>Ven + Obin</a:t>
            </a:r>
          </a:p>
          <a:p>
            <a:pPr algn="r"/>
            <a:r>
              <a:rPr lang="en-US" sz="1200"/>
              <a:t>Ven + </a:t>
            </a:r>
            <a:r>
              <a:rPr lang="en-US" sz="1200" err="1"/>
              <a:t>Ibr</a:t>
            </a:r>
            <a:endParaRPr lang="en-US" sz="1200"/>
          </a:p>
          <a:p>
            <a:pPr algn="r"/>
            <a:r>
              <a:rPr lang="en-US" sz="1200"/>
              <a:t>Ibrutinib</a:t>
            </a:r>
          </a:p>
        </p:txBody>
      </p:sp>
      <p:grpSp>
        <p:nvGrpSpPr>
          <p:cNvPr id="31" name="Group 30">
            <a:extLst>
              <a:ext uri="{FF2B5EF4-FFF2-40B4-BE49-F238E27FC236}">
                <a16:creationId xmlns:a16="http://schemas.microsoft.com/office/drawing/2014/main" id="{A8405103-44AF-E039-B408-06B007A4352D}"/>
              </a:ext>
            </a:extLst>
          </p:cNvPr>
          <p:cNvGrpSpPr/>
          <p:nvPr/>
        </p:nvGrpSpPr>
        <p:grpSpPr>
          <a:xfrm>
            <a:off x="2047743" y="1425388"/>
            <a:ext cx="4458741" cy="3532596"/>
            <a:chOff x="2047743" y="1425388"/>
            <a:chExt cx="4458741" cy="3532596"/>
          </a:xfrm>
        </p:grpSpPr>
        <p:sp>
          <p:nvSpPr>
            <p:cNvPr id="15" name="Freeform: Shape 14">
              <a:extLst>
                <a:ext uri="{FF2B5EF4-FFF2-40B4-BE49-F238E27FC236}">
                  <a16:creationId xmlns:a16="http://schemas.microsoft.com/office/drawing/2014/main" id="{14A01567-44E3-0427-5168-530329D218F3}"/>
                </a:ext>
              </a:extLst>
            </p:cNvPr>
            <p:cNvSpPr/>
            <p:nvPr/>
          </p:nvSpPr>
          <p:spPr>
            <a:xfrm>
              <a:off x="2115783" y="1425388"/>
              <a:ext cx="4390701" cy="3476065"/>
            </a:xfrm>
            <a:custGeom>
              <a:avLst/>
              <a:gdLst>
                <a:gd name="connsiteX0" fmla="*/ 0 w 4390465"/>
                <a:gd name="connsiteY0" fmla="*/ 0 h 3476065"/>
                <a:gd name="connsiteX1" fmla="*/ 0 w 4390465"/>
                <a:gd name="connsiteY1" fmla="*/ 3476065 h 3476065"/>
                <a:gd name="connsiteX2" fmla="*/ 4390465 w 4390465"/>
                <a:gd name="connsiteY2" fmla="*/ 3476065 h 3476065"/>
              </a:gdLst>
              <a:ahLst/>
              <a:cxnLst>
                <a:cxn ang="0">
                  <a:pos x="connsiteX0" y="connsiteY0"/>
                </a:cxn>
                <a:cxn ang="0">
                  <a:pos x="connsiteX1" y="connsiteY1"/>
                </a:cxn>
                <a:cxn ang="0">
                  <a:pos x="connsiteX2" y="connsiteY2"/>
                </a:cxn>
              </a:cxnLst>
              <a:rect l="l" t="t" r="r" b="b"/>
              <a:pathLst>
                <a:path w="4390465" h="3476065">
                  <a:moveTo>
                    <a:pt x="0" y="0"/>
                  </a:moveTo>
                  <a:lnTo>
                    <a:pt x="0" y="3476065"/>
                  </a:lnTo>
                  <a:lnTo>
                    <a:pt x="4390465" y="3476065"/>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nvGrpSpPr>
            <p:cNvPr id="23" name="Group 22">
              <a:extLst>
                <a:ext uri="{FF2B5EF4-FFF2-40B4-BE49-F238E27FC236}">
                  <a16:creationId xmlns:a16="http://schemas.microsoft.com/office/drawing/2014/main" id="{8E1F99C1-0C42-4410-3535-9438BDECD0B8}"/>
                </a:ext>
              </a:extLst>
            </p:cNvPr>
            <p:cNvGrpSpPr/>
            <p:nvPr/>
          </p:nvGrpSpPr>
          <p:grpSpPr>
            <a:xfrm>
              <a:off x="2047743" y="1434578"/>
              <a:ext cx="70900" cy="3467055"/>
              <a:chOff x="2031339" y="1434578"/>
              <a:chExt cx="87304" cy="3467055"/>
            </a:xfrm>
          </p:grpSpPr>
          <p:cxnSp>
            <p:nvCxnSpPr>
              <p:cNvPr id="17" name="Straight Connector 16">
                <a:extLst>
                  <a:ext uri="{FF2B5EF4-FFF2-40B4-BE49-F238E27FC236}">
                    <a16:creationId xmlns:a16="http://schemas.microsoft.com/office/drawing/2014/main" id="{3DE37DC2-AED4-21C0-D6E6-D99ABC1E5DF8}"/>
                  </a:ext>
                </a:extLst>
              </p:cNvPr>
              <p:cNvCxnSpPr>
                <a:cxnSpLocks/>
              </p:cNvCxnSpPr>
              <p:nvPr/>
            </p:nvCxnSpPr>
            <p:spPr>
              <a:xfrm>
                <a:off x="2031339" y="1434578"/>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4776A3F-2023-9BAD-C56F-9AA3A4968356}"/>
                  </a:ext>
                </a:extLst>
              </p:cNvPr>
              <p:cNvCxnSpPr>
                <a:cxnSpLocks/>
              </p:cNvCxnSpPr>
              <p:nvPr/>
            </p:nvCxnSpPr>
            <p:spPr>
              <a:xfrm>
                <a:off x="2031339" y="2127989"/>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5CB7E0-BB5F-B5EF-1A56-867DD0489238}"/>
                  </a:ext>
                </a:extLst>
              </p:cNvPr>
              <p:cNvCxnSpPr>
                <a:cxnSpLocks/>
              </p:cNvCxnSpPr>
              <p:nvPr/>
            </p:nvCxnSpPr>
            <p:spPr>
              <a:xfrm>
                <a:off x="2031339" y="2821400"/>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78BED20-A7C4-6809-5456-3E35F5E2EC9D}"/>
                  </a:ext>
                </a:extLst>
              </p:cNvPr>
              <p:cNvCxnSpPr>
                <a:cxnSpLocks/>
              </p:cNvCxnSpPr>
              <p:nvPr/>
            </p:nvCxnSpPr>
            <p:spPr>
              <a:xfrm>
                <a:off x="2031339" y="3514811"/>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DFFF0CE-1586-67BB-2A43-809AF555DD62}"/>
                  </a:ext>
                </a:extLst>
              </p:cNvPr>
              <p:cNvCxnSpPr>
                <a:cxnSpLocks/>
              </p:cNvCxnSpPr>
              <p:nvPr/>
            </p:nvCxnSpPr>
            <p:spPr>
              <a:xfrm>
                <a:off x="2031339" y="4208222"/>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277A656-57A1-6CA0-943D-3068E3273275}"/>
                  </a:ext>
                </a:extLst>
              </p:cNvPr>
              <p:cNvCxnSpPr>
                <a:cxnSpLocks/>
              </p:cNvCxnSpPr>
              <p:nvPr/>
            </p:nvCxnSpPr>
            <p:spPr>
              <a:xfrm>
                <a:off x="2031339" y="4901633"/>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969DDFC4-6564-5CB8-B79E-AEC789A3A151}"/>
                </a:ext>
              </a:extLst>
            </p:cNvPr>
            <p:cNvGrpSpPr/>
            <p:nvPr/>
          </p:nvGrpSpPr>
          <p:grpSpPr>
            <a:xfrm rot="5400000">
              <a:off x="4277281" y="2738646"/>
              <a:ext cx="61560" cy="4377116"/>
              <a:chOff x="2031339" y="2127989"/>
              <a:chExt cx="87304" cy="2773644"/>
            </a:xfrm>
          </p:grpSpPr>
          <p:cxnSp>
            <p:nvCxnSpPr>
              <p:cNvPr id="26" name="Straight Connector 25">
                <a:extLst>
                  <a:ext uri="{FF2B5EF4-FFF2-40B4-BE49-F238E27FC236}">
                    <a16:creationId xmlns:a16="http://schemas.microsoft.com/office/drawing/2014/main" id="{73EDF278-9AD6-692A-0CC6-79764711A41B}"/>
                  </a:ext>
                </a:extLst>
              </p:cNvPr>
              <p:cNvCxnSpPr>
                <a:cxnSpLocks/>
              </p:cNvCxnSpPr>
              <p:nvPr/>
            </p:nvCxnSpPr>
            <p:spPr>
              <a:xfrm>
                <a:off x="2031339" y="2127989"/>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F8ACE6B-41D0-3081-BB08-28B67B1AD262}"/>
                  </a:ext>
                </a:extLst>
              </p:cNvPr>
              <p:cNvCxnSpPr>
                <a:cxnSpLocks/>
              </p:cNvCxnSpPr>
              <p:nvPr/>
            </p:nvCxnSpPr>
            <p:spPr>
              <a:xfrm>
                <a:off x="2031339" y="2821400"/>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11D62F9-E349-CB94-A3C8-CC8B4E76D55E}"/>
                  </a:ext>
                </a:extLst>
              </p:cNvPr>
              <p:cNvCxnSpPr>
                <a:cxnSpLocks/>
              </p:cNvCxnSpPr>
              <p:nvPr/>
            </p:nvCxnSpPr>
            <p:spPr>
              <a:xfrm>
                <a:off x="2031339" y="3514811"/>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7A9B417-DE29-C84D-1136-B4ACA3CAA131}"/>
                  </a:ext>
                </a:extLst>
              </p:cNvPr>
              <p:cNvCxnSpPr>
                <a:cxnSpLocks/>
              </p:cNvCxnSpPr>
              <p:nvPr/>
            </p:nvCxnSpPr>
            <p:spPr>
              <a:xfrm>
                <a:off x="2031339" y="4208222"/>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22A0471-957A-F17B-B70E-62961581907B}"/>
                  </a:ext>
                </a:extLst>
              </p:cNvPr>
              <p:cNvCxnSpPr>
                <a:cxnSpLocks/>
              </p:cNvCxnSpPr>
              <p:nvPr/>
            </p:nvCxnSpPr>
            <p:spPr>
              <a:xfrm>
                <a:off x="2031339" y="4901633"/>
                <a:ext cx="8730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2" name="TextBox 31">
            <a:extLst>
              <a:ext uri="{FF2B5EF4-FFF2-40B4-BE49-F238E27FC236}">
                <a16:creationId xmlns:a16="http://schemas.microsoft.com/office/drawing/2014/main" id="{088ABA8E-CD46-EBDF-A5CB-7B9FBE71BACD}"/>
              </a:ext>
            </a:extLst>
          </p:cNvPr>
          <p:cNvSpPr txBox="1"/>
          <p:nvPr/>
        </p:nvSpPr>
        <p:spPr>
          <a:xfrm>
            <a:off x="1673655" y="1343115"/>
            <a:ext cx="355708" cy="182926"/>
          </a:xfrm>
          <a:prstGeom prst="rect">
            <a:avLst/>
          </a:prstGeom>
        </p:spPr>
        <p:txBody>
          <a:bodyPr vert="horz" wrap="none" lIns="0" tIns="0" rIns="0" bIns="0" rtlCol="0">
            <a:noAutofit/>
          </a:bodyPr>
          <a:lstStyle/>
          <a:p>
            <a:pPr algn="r"/>
            <a:r>
              <a:rPr lang="en-US" sz="1600"/>
              <a:t>100</a:t>
            </a:r>
          </a:p>
        </p:txBody>
      </p:sp>
      <p:sp>
        <p:nvSpPr>
          <p:cNvPr id="33" name="TextBox 32">
            <a:extLst>
              <a:ext uri="{FF2B5EF4-FFF2-40B4-BE49-F238E27FC236}">
                <a16:creationId xmlns:a16="http://schemas.microsoft.com/office/drawing/2014/main" id="{1756D0BF-2EF0-C1C6-ED7E-B055175722D6}"/>
              </a:ext>
            </a:extLst>
          </p:cNvPr>
          <p:cNvSpPr txBox="1"/>
          <p:nvPr/>
        </p:nvSpPr>
        <p:spPr>
          <a:xfrm>
            <a:off x="1676634" y="2046801"/>
            <a:ext cx="355708" cy="182926"/>
          </a:xfrm>
          <a:prstGeom prst="rect">
            <a:avLst/>
          </a:prstGeom>
        </p:spPr>
        <p:txBody>
          <a:bodyPr vert="horz" wrap="none" lIns="0" tIns="0" rIns="0" bIns="0" rtlCol="0">
            <a:noAutofit/>
          </a:bodyPr>
          <a:lstStyle/>
          <a:p>
            <a:pPr algn="r"/>
            <a:r>
              <a:rPr lang="en-US" sz="1600"/>
              <a:t>80</a:t>
            </a:r>
          </a:p>
        </p:txBody>
      </p:sp>
      <p:sp>
        <p:nvSpPr>
          <p:cNvPr id="34" name="TextBox 33">
            <a:extLst>
              <a:ext uri="{FF2B5EF4-FFF2-40B4-BE49-F238E27FC236}">
                <a16:creationId xmlns:a16="http://schemas.microsoft.com/office/drawing/2014/main" id="{C47BB40D-BDE5-4158-28EB-703EAA8463B8}"/>
              </a:ext>
            </a:extLst>
          </p:cNvPr>
          <p:cNvSpPr txBox="1"/>
          <p:nvPr/>
        </p:nvSpPr>
        <p:spPr>
          <a:xfrm>
            <a:off x="1673655" y="2726427"/>
            <a:ext cx="355708" cy="182926"/>
          </a:xfrm>
          <a:prstGeom prst="rect">
            <a:avLst/>
          </a:prstGeom>
        </p:spPr>
        <p:txBody>
          <a:bodyPr vert="horz" wrap="none" lIns="0" tIns="0" rIns="0" bIns="0" rtlCol="0">
            <a:noAutofit/>
          </a:bodyPr>
          <a:lstStyle/>
          <a:p>
            <a:pPr algn="r"/>
            <a:r>
              <a:rPr lang="en-US" sz="1600"/>
              <a:t>60</a:t>
            </a:r>
          </a:p>
        </p:txBody>
      </p:sp>
      <p:sp>
        <p:nvSpPr>
          <p:cNvPr id="35" name="TextBox 34">
            <a:extLst>
              <a:ext uri="{FF2B5EF4-FFF2-40B4-BE49-F238E27FC236}">
                <a16:creationId xmlns:a16="http://schemas.microsoft.com/office/drawing/2014/main" id="{F390FF94-8E2F-2D6E-36CE-9124C11E8E87}"/>
              </a:ext>
            </a:extLst>
          </p:cNvPr>
          <p:cNvSpPr txBox="1"/>
          <p:nvPr/>
        </p:nvSpPr>
        <p:spPr>
          <a:xfrm>
            <a:off x="1676634" y="3430113"/>
            <a:ext cx="355708" cy="182926"/>
          </a:xfrm>
          <a:prstGeom prst="rect">
            <a:avLst/>
          </a:prstGeom>
        </p:spPr>
        <p:txBody>
          <a:bodyPr vert="horz" wrap="none" lIns="0" tIns="0" rIns="0" bIns="0" rtlCol="0">
            <a:noAutofit/>
          </a:bodyPr>
          <a:lstStyle/>
          <a:p>
            <a:pPr algn="r"/>
            <a:r>
              <a:rPr lang="en-US" sz="1600"/>
              <a:t>40</a:t>
            </a:r>
          </a:p>
        </p:txBody>
      </p:sp>
      <p:sp>
        <p:nvSpPr>
          <p:cNvPr id="36" name="TextBox 35">
            <a:extLst>
              <a:ext uri="{FF2B5EF4-FFF2-40B4-BE49-F238E27FC236}">
                <a16:creationId xmlns:a16="http://schemas.microsoft.com/office/drawing/2014/main" id="{DFED088A-E655-9B41-4907-BF845EA89B29}"/>
              </a:ext>
            </a:extLst>
          </p:cNvPr>
          <p:cNvSpPr txBox="1"/>
          <p:nvPr/>
        </p:nvSpPr>
        <p:spPr>
          <a:xfrm>
            <a:off x="1675987" y="4109739"/>
            <a:ext cx="355708" cy="182926"/>
          </a:xfrm>
          <a:prstGeom prst="rect">
            <a:avLst/>
          </a:prstGeom>
        </p:spPr>
        <p:txBody>
          <a:bodyPr vert="horz" wrap="none" lIns="0" tIns="0" rIns="0" bIns="0" rtlCol="0">
            <a:noAutofit/>
          </a:bodyPr>
          <a:lstStyle/>
          <a:p>
            <a:pPr algn="r"/>
            <a:r>
              <a:rPr lang="en-US" sz="1600"/>
              <a:t>20</a:t>
            </a:r>
          </a:p>
        </p:txBody>
      </p:sp>
      <p:sp>
        <p:nvSpPr>
          <p:cNvPr id="37" name="TextBox 36">
            <a:extLst>
              <a:ext uri="{FF2B5EF4-FFF2-40B4-BE49-F238E27FC236}">
                <a16:creationId xmlns:a16="http://schemas.microsoft.com/office/drawing/2014/main" id="{EAA7E5DD-7AA5-DC06-7F62-8C8AA00CAEE7}"/>
              </a:ext>
            </a:extLst>
          </p:cNvPr>
          <p:cNvSpPr txBox="1"/>
          <p:nvPr/>
        </p:nvSpPr>
        <p:spPr>
          <a:xfrm>
            <a:off x="1678966" y="4813425"/>
            <a:ext cx="355708" cy="182926"/>
          </a:xfrm>
          <a:prstGeom prst="rect">
            <a:avLst/>
          </a:prstGeom>
        </p:spPr>
        <p:txBody>
          <a:bodyPr vert="horz" wrap="none" lIns="0" tIns="0" rIns="0" bIns="0" rtlCol="0">
            <a:noAutofit/>
          </a:bodyPr>
          <a:lstStyle/>
          <a:p>
            <a:pPr algn="r"/>
            <a:r>
              <a:rPr lang="en-US" sz="1600"/>
              <a:t>0</a:t>
            </a:r>
          </a:p>
        </p:txBody>
      </p:sp>
      <p:sp>
        <p:nvSpPr>
          <p:cNvPr id="38" name="TextBox 37">
            <a:extLst>
              <a:ext uri="{FF2B5EF4-FFF2-40B4-BE49-F238E27FC236}">
                <a16:creationId xmlns:a16="http://schemas.microsoft.com/office/drawing/2014/main" id="{440E8A9F-FF71-69D9-C32D-F22FD97248C4}"/>
              </a:ext>
            </a:extLst>
          </p:cNvPr>
          <p:cNvSpPr txBox="1"/>
          <p:nvPr/>
        </p:nvSpPr>
        <p:spPr>
          <a:xfrm>
            <a:off x="1939875" y="4973679"/>
            <a:ext cx="355708" cy="182926"/>
          </a:xfrm>
          <a:prstGeom prst="rect">
            <a:avLst/>
          </a:prstGeom>
        </p:spPr>
        <p:txBody>
          <a:bodyPr vert="horz" wrap="none" lIns="0" tIns="0" rIns="0" bIns="0" rtlCol="0">
            <a:noAutofit/>
          </a:bodyPr>
          <a:lstStyle/>
          <a:p>
            <a:pPr algn="ctr"/>
            <a:r>
              <a:rPr lang="en-US" sz="1600"/>
              <a:t>0</a:t>
            </a:r>
          </a:p>
        </p:txBody>
      </p:sp>
      <p:sp>
        <p:nvSpPr>
          <p:cNvPr id="39" name="TextBox 38">
            <a:extLst>
              <a:ext uri="{FF2B5EF4-FFF2-40B4-BE49-F238E27FC236}">
                <a16:creationId xmlns:a16="http://schemas.microsoft.com/office/drawing/2014/main" id="{0C89C151-1B3D-762B-5D93-3B9CF27BBD90}"/>
              </a:ext>
            </a:extLst>
          </p:cNvPr>
          <p:cNvSpPr txBox="1"/>
          <p:nvPr/>
        </p:nvSpPr>
        <p:spPr>
          <a:xfrm>
            <a:off x="3035928" y="4973679"/>
            <a:ext cx="355708" cy="182926"/>
          </a:xfrm>
          <a:prstGeom prst="rect">
            <a:avLst/>
          </a:prstGeom>
        </p:spPr>
        <p:txBody>
          <a:bodyPr vert="horz" wrap="none" lIns="0" tIns="0" rIns="0" bIns="0" rtlCol="0">
            <a:noAutofit/>
          </a:bodyPr>
          <a:lstStyle/>
          <a:p>
            <a:pPr algn="ctr"/>
            <a:r>
              <a:rPr lang="en-US" sz="1600"/>
              <a:t>12</a:t>
            </a:r>
          </a:p>
        </p:txBody>
      </p:sp>
      <p:sp>
        <p:nvSpPr>
          <p:cNvPr id="40" name="TextBox 39">
            <a:extLst>
              <a:ext uri="{FF2B5EF4-FFF2-40B4-BE49-F238E27FC236}">
                <a16:creationId xmlns:a16="http://schemas.microsoft.com/office/drawing/2014/main" id="{2D0B037F-300D-C3E5-56B2-5E85FB2CFB92}"/>
              </a:ext>
            </a:extLst>
          </p:cNvPr>
          <p:cNvSpPr txBox="1"/>
          <p:nvPr/>
        </p:nvSpPr>
        <p:spPr>
          <a:xfrm>
            <a:off x="4130195" y="4973679"/>
            <a:ext cx="355708" cy="182926"/>
          </a:xfrm>
          <a:prstGeom prst="rect">
            <a:avLst/>
          </a:prstGeom>
        </p:spPr>
        <p:txBody>
          <a:bodyPr vert="horz" wrap="none" lIns="0" tIns="0" rIns="0" bIns="0" rtlCol="0">
            <a:noAutofit/>
          </a:bodyPr>
          <a:lstStyle/>
          <a:p>
            <a:pPr algn="ctr"/>
            <a:r>
              <a:rPr lang="en-US" sz="1600"/>
              <a:t>14</a:t>
            </a:r>
          </a:p>
        </p:txBody>
      </p:sp>
      <p:sp>
        <p:nvSpPr>
          <p:cNvPr id="41" name="TextBox 40">
            <a:extLst>
              <a:ext uri="{FF2B5EF4-FFF2-40B4-BE49-F238E27FC236}">
                <a16:creationId xmlns:a16="http://schemas.microsoft.com/office/drawing/2014/main" id="{58454C95-70E4-DA35-E134-EB5DD0126AEA}"/>
              </a:ext>
            </a:extLst>
          </p:cNvPr>
          <p:cNvSpPr txBox="1"/>
          <p:nvPr/>
        </p:nvSpPr>
        <p:spPr>
          <a:xfrm>
            <a:off x="5227891" y="4978274"/>
            <a:ext cx="355708" cy="182926"/>
          </a:xfrm>
          <a:prstGeom prst="rect">
            <a:avLst/>
          </a:prstGeom>
        </p:spPr>
        <p:txBody>
          <a:bodyPr vert="horz" wrap="none" lIns="0" tIns="0" rIns="0" bIns="0" rtlCol="0">
            <a:noAutofit/>
          </a:bodyPr>
          <a:lstStyle/>
          <a:p>
            <a:pPr algn="ctr"/>
            <a:r>
              <a:rPr lang="en-US" sz="1600"/>
              <a:t>36</a:t>
            </a:r>
          </a:p>
        </p:txBody>
      </p:sp>
      <p:sp>
        <p:nvSpPr>
          <p:cNvPr id="42" name="TextBox 41">
            <a:extLst>
              <a:ext uri="{FF2B5EF4-FFF2-40B4-BE49-F238E27FC236}">
                <a16:creationId xmlns:a16="http://schemas.microsoft.com/office/drawing/2014/main" id="{DB116DC6-BF3B-85D6-50B1-F766C15C625E}"/>
              </a:ext>
            </a:extLst>
          </p:cNvPr>
          <p:cNvSpPr txBox="1"/>
          <p:nvPr/>
        </p:nvSpPr>
        <p:spPr>
          <a:xfrm>
            <a:off x="6322158" y="4978274"/>
            <a:ext cx="355708" cy="182926"/>
          </a:xfrm>
          <a:prstGeom prst="rect">
            <a:avLst/>
          </a:prstGeom>
        </p:spPr>
        <p:txBody>
          <a:bodyPr vert="horz" wrap="none" lIns="0" tIns="0" rIns="0" bIns="0" rtlCol="0">
            <a:noAutofit/>
          </a:bodyPr>
          <a:lstStyle/>
          <a:p>
            <a:pPr algn="ctr"/>
            <a:r>
              <a:rPr lang="en-US" sz="1600"/>
              <a:t>48</a:t>
            </a:r>
          </a:p>
        </p:txBody>
      </p:sp>
      <p:sp>
        <p:nvSpPr>
          <p:cNvPr id="43" name="TextBox 42">
            <a:extLst>
              <a:ext uri="{FF2B5EF4-FFF2-40B4-BE49-F238E27FC236}">
                <a16:creationId xmlns:a16="http://schemas.microsoft.com/office/drawing/2014/main" id="{1F27B5A6-D405-EEB9-E471-F5947FA38079}"/>
              </a:ext>
            </a:extLst>
          </p:cNvPr>
          <p:cNvSpPr txBox="1"/>
          <p:nvPr/>
        </p:nvSpPr>
        <p:spPr>
          <a:xfrm>
            <a:off x="4155844" y="5189647"/>
            <a:ext cx="355708" cy="182926"/>
          </a:xfrm>
          <a:prstGeom prst="rect">
            <a:avLst/>
          </a:prstGeom>
        </p:spPr>
        <p:txBody>
          <a:bodyPr vert="horz" wrap="none" lIns="0" tIns="0" rIns="0" bIns="0" rtlCol="0">
            <a:noAutofit/>
          </a:bodyPr>
          <a:lstStyle/>
          <a:p>
            <a:pPr algn="ctr"/>
            <a:r>
              <a:rPr lang="en-US" sz="1600" b="1">
                <a:solidFill>
                  <a:schemeClr val="tx1">
                    <a:lumMod val="75000"/>
                    <a:lumOff val="25000"/>
                  </a:schemeClr>
                </a:solidFill>
              </a:rPr>
              <a:t>Mo</a:t>
            </a:r>
          </a:p>
        </p:txBody>
      </p:sp>
      <p:sp>
        <p:nvSpPr>
          <p:cNvPr id="44" name="TextBox 43">
            <a:extLst>
              <a:ext uri="{FF2B5EF4-FFF2-40B4-BE49-F238E27FC236}">
                <a16:creationId xmlns:a16="http://schemas.microsoft.com/office/drawing/2014/main" id="{B20FAA29-F2B9-D6F3-D624-208D75040498}"/>
              </a:ext>
            </a:extLst>
          </p:cNvPr>
          <p:cNvSpPr txBox="1"/>
          <p:nvPr/>
        </p:nvSpPr>
        <p:spPr>
          <a:xfrm rot="16200000">
            <a:off x="-416567" y="2982283"/>
            <a:ext cx="3716377" cy="266415"/>
          </a:xfrm>
          <a:prstGeom prst="rect">
            <a:avLst/>
          </a:prstGeom>
        </p:spPr>
        <p:txBody>
          <a:bodyPr vert="horz" wrap="none" lIns="0" tIns="0" rIns="0" bIns="0" rtlCol="0">
            <a:noAutofit/>
          </a:bodyPr>
          <a:lstStyle/>
          <a:p>
            <a:pPr algn="ctr"/>
            <a:r>
              <a:rPr lang="en-US" sz="1600" b="1" dirty="0">
                <a:solidFill>
                  <a:schemeClr val="tx1">
                    <a:lumMod val="75000"/>
                    <a:lumOff val="25000"/>
                  </a:schemeClr>
                </a:solidFill>
              </a:rPr>
              <a:t>PFS (%)</a:t>
            </a:r>
          </a:p>
        </p:txBody>
      </p:sp>
      <p:cxnSp>
        <p:nvCxnSpPr>
          <p:cNvPr id="22633" name="Straight Connector 22632">
            <a:extLst>
              <a:ext uri="{FF2B5EF4-FFF2-40B4-BE49-F238E27FC236}">
                <a16:creationId xmlns:a16="http://schemas.microsoft.com/office/drawing/2014/main" id="{009D0D67-83F3-3899-C4EC-3E0390633A85}"/>
              </a:ext>
            </a:extLst>
          </p:cNvPr>
          <p:cNvCxnSpPr/>
          <p:nvPr/>
        </p:nvCxnSpPr>
        <p:spPr>
          <a:xfrm>
            <a:off x="2117700" y="1383345"/>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22686" name="Group 22685">
            <a:extLst>
              <a:ext uri="{FF2B5EF4-FFF2-40B4-BE49-F238E27FC236}">
                <a16:creationId xmlns:a16="http://schemas.microsoft.com/office/drawing/2014/main" id="{DCDBCFF6-0BD3-474B-AE6C-C2C6C9ECF61D}"/>
              </a:ext>
            </a:extLst>
          </p:cNvPr>
          <p:cNvGrpSpPr/>
          <p:nvPr/>
        </p:nvGrpSpPr>
        <p:grpSpPr>
          <a:xfrm>
            <a:off x="2357089" y="1404142"/>
            <a:ext cx="4226085" cy="1575385"/>
            <a:chOff x="2357089" y="1404142"/>
            <a:chExt cx="4226085" cy="1575385"/>
          </a:xfrm>
        </p:grpSpPr>
        <p:cxnSp>
          <p:nvCxnSpPr>
            <p:cNvPr id="22634" name="Straight Connector 22633">
              <a:extLst>
                <a:ext uri="{FF2B5EF4-FFF2-40B4-BE49-F238E27FC236}">
                  <a16:creationId xmlns:a16="http://schemas.microsoft.com/office/drawing/2014/main" id="{22CFE54F-A56C-3D20-858D-7B7AC4F84C64}"/>
                </a:ext>
              </a:extLst>
            </p:cNvPr>
            <p:cNvCxnSpPr/>
            <p:nvPr/>
          </p:nvCxnSpPr>
          <p:spPr>
            <a:xfrm>
              <a:off x="2416343" y="1407221"/>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35" name="Straight Connector 22634">
              <a:extLst>
                <a:ext uri="{FF2B5EF4-FFF2-40B4-BE49-F238E27FC236}">
                  <a16:creationId xmlns:a16="http://schemas.microsoft.com/office/drawing/2014/main" id="{6DE30E02-0A80-3BE8-65C9-399CE16D5FB1}"/>
                </a:ext>
              </a:extLst>
            </p:cNvPr>
            <p:cNvCxnSpPr/>
            <p:nvPr/>
          </p:nvCxnSpPr>
          <p:spPr>
            <a:xfrm>
              <a:off x="2357089" y="1404142"/>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36" name="Straight Connector 22635">
              <a:extLst>
                <a:ext uri="{FF2B5EF4-FFF2-40B4-BE49-F238E27FC236}">
                  <a16:creationId xmlns:a16="http://schemas.microsoft.com/office/drawing/2014/main" id="{AA2801E5-9761-C237-BCF1-16991527F9D7}"/>
                </a:ext>
              </a:extLst>
            </p:cNvPr>
            <p:cNvCxnSpPr/>
            <p:nvPr/>
          </p:nvCxnSpPr>
          <p:spPr>
            <a:xfrm>
              <a:off x="2385831" y="1407221"/>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37" name="Straight Connector 22636">
              <a:extLst>
                <a:ext uri="{FF2B5EF4-FFF2-40B4-BE49-F238E27FC236}">
                  <a16:creationId xmlns:a16="http://schemas.microsoft.com/office/drawing/2014/main" id="{F184140B-7DA8-3759-13B1-AFE99FDABA45}"/>
                </a:ext>
              </a:extLst>
            </p:cNvPr>
            <p:cNvCxnSpPr/>
            <p:nvPr/>
          </p:nvCxnSpPr>
          <p:spPr>
            <a:xfrm>
              <a:off x="2577240" y="1464532"/>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38" name="Straight Connector 22637">
              <a:extLst>
                <a:ext uri="{FF2B5EF4-FFF2-40B4-BE49-F238E27FC236}">
                  <a16:creationId xmlns:a16="http://schemas.microsoft.com/office/drawing/2014/main" id="{16541EF3-51B0-55BA-EEB6-221D260F0FB9}"/>
                </a:ext>
              </a:extLst>
            </p:cNvPr>
            <p:cNvCxnSpPr/>
            <p:nvPr/>
          </p:nvCxnSpPr>
          <p:spPr>
            <a:xfrm>
              <a:off x="2634104" y="1479927"/>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39" name="Straight Connector 22638">
              <a:extLst>
                <a:ext uri="{FF2B5EF4-FFF2-40B4-BE49-F238E27FC236}">
                  <a16:creationId xmlns:a16="http://schemas.microsoft.com/office/drawing/2014/main" id="{86C31BA5-DA07-648E-6216-574249E6D0B9}"/>
                </a:ext>
              </a:extLst>
            </p:cNvPr>
            <p:cNvCxnSpPr/>
            <p:nvPr/>
          </p:nvCxnSpPr>
          <p:spPr>
            <a:xfrm>
              <a:off x="2684196" y="1483006"/>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0" name="Straight Connector 22639">
              <a:extLst>
                <a:ext uri="{FF2B5EF4-FFF2-40B4-BE49-F238E27FC236}">
                  <a16:creationId xmlns:a16="http://schemas.microsoft.com/office/drawing/2014/main" id="{B6B4868E-4478-9EBF-7B3B-9BE2F9C2E72E}"/>
                </a:ext>
              </a:extLst>
            </p:cNvPr>
            <p:cNvCxnSpPr/>
            <p:nvPr/>
          </p:nvCxnSpPr>
          <p:spPr>
            <a:xfrm>
              <a:off x="2892016" y="1518981"/>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1" name="Straight Connector 22640">
              <a:extLst>
                <a:ext uri="{FF2B5EF4-FFF2-40B4-BE49-F238E27FC236}">
                  <a16:creationId xmlns:a16="http://schemas.microsoft.com/office/drawing/2014/main" id="{B2E46C0C-32FB-393C-8CC0-6911DA1788E9}"/>
                </a:ext>
              </a:extLst>
            </p:cNvPr>
            <p:cNvCxnSpPr/>
            <p:nvPr/>
          </p:nvCxnSpPr>
          <p:spPr>
            <a:xfrm>
              <a:off x="3143293" y="1545143"/>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2" name="Straight Connector 22641">
              <a:extLst>
                <a:ext uri="{FF2B5EF4-FFF2-40B4-BE49-F238E27FC236}">
                  <a16:creationId xmlns:a16="http://schemas.microsoft.com/office/drawing/2014/main" id="{EEF73895-D190-3238-2273-7615E2E06092}"/>
                </a:ext>
              </a:extLst>
            </p:cNvPr>
            <p:cNvCxnSpPr/>
            <p:nvPr/>
          </p:nvCxnSpPr>
          <p:spPr>
            <a:xfrm>
              <a:off x="3547370" y="1614987"/>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3" name="Straight Connector 22642">
              <a:extLst>
                <a:ext uri="{FF2B5EF4-FFF2-40B4-BE49-F238E27FC236}">
                  <a16:creationId xmlns:a16="http://schemas.microsoft.com/office/drawing/2014/main" id="{16776D78-59DC-BABB-DF02-892D38090E09}"/>
                </a:ext>
              </a:extLst>
            </p:cNvPr>
            <p:cNvCxnSpPr/>
            <p:nvPr/>
          </p:nvCxnSpPr>
          <p:spPr>
            <a:xfrm>
              <a:off x="3632571" y="1650962"/>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4" name="Straight Connector 22643">
              <a:extLst>
                <a:ext uri="{FF2B5EF4-FFF2-40B4-BE49-F238E27FC236}">
                  <a16:creationId xmlns:a16="http://schemas.microsoft.com/office/drawing/2014/main" id="{427174AB-A286-2549-2804-9D0B7E85C362}"/>
                </a:ext>
              </a:extLst>
            </p:cNvPr>
            <p:cNvCxnSpPr/>
            <p:nvPr/>
          </p:nvCxnSpPr>
          <p:spPr>
            <a:xfrm>
              <a:off x="3877172" y="1666357"/>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5" name="Straight Connector 22644">
              <a:extLst>
                <a:ext uri="{FF2B5EF4-FFF2-40B4-BE49-F238E27FC236}">
                  <a16:creationId xmlns:a16="http://schemas.microsoft.com/office/drawing/2014/main" id="{D25F773F-40AD-C7D3-A0F1-11298CC0EBAC}"/>
                </a:ext>
              </a:extLst>
            </p:cNvPr>
            <p:cNvCxnSpPr/>
            <p:nvPr/>
          </p:nvCxnSpPr>
          <p:spPr>
            <a:xfrm>
              <a:off x="3903395" y="1666357"/>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6" name="Straight Connector 22645">
              <a:extLst>
                <a:ext uri="{FF2B5EF4-FFF2-40B4-BE49-F238E27FC236}">
                  <a16:creationId xmlns:a16="http://schemas.microsoft.com/office/drawing/2014/main" id="{36D9E7BD-9B62-987E-D676-E21251A1EAA9}"/>
                </a:ext>
              </a:extLst>
            </p:cNvPr>
            <p:cNvCxnSpPr/>
            <p:nvPr/>
          </p:nvCxnSpPr>
          <p:spPr>
            <a:xfrm>
              <a:off x="4492061" y="1804750"/>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7" name="Straight Connector 22646">
              <a:extLst>
                <a:ext uri="{FF2B5EF4-FFF2-40B4-BE49-F238E27FC236}">
                  <a16:creationId xmlns:a16="http://schemas.microsoft.com/office/drawing/2014/main" id="{639CC8F4-A051-0332-56B4-271587D19381}"/>
                </a:ext>
              </a:extLst>
            </p:cNvPr>
            <p:cNvCxnSpPr/>
            <p:nvPr/>
          </p:nvCxnSpPr>
          <p:spPr>
            <a:xfrm>
              <a:off x="4058984" y="1693813"/>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8" name="Straight Connector 22647">
              <a:extLst>
                <a:ext uri="{FF2B5EF4-FFF2-40B4-BE49-F238E27FC236}">
                  <a16:creationId xmlns:a16="http://schemas.microsoft.com/office/drawing/2014/main" id="{EB3BA4A4-AE4D-6424-B8F6-AB57C4CD55B0}"/>
                </a:ext>
              </a:extLst>
            </p:cNvPr>
            <p:cNvCxnSpPr/>
            <p:nvPr/>
          </p:nvCxnSpPr>
          <p:spPr>
            <a:xfrm>
              <a:off x="5109074" y="1955781"/>
              <a:ext cx="0" cy="9658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49" name="Straight Connector 22648">
              <a:extLst>
                <a:ext uri="{FF2B5EF4-FFF2-40B4-BE49-F238E27FC236}">
                  <a16:creationId xmlns:a16="http://schemas.microsoft.com/office/drawing/2014/main" id="{AFB73F1C-61AE-C711-10EB-8418854B923B}"/>
                </a:ext>
              </a:extLst>
            </p:cNvPr>
            <p:cNvCxnSpPr/>
            <p:nvPr/>
          </p:nvCxnSpPr>
          <p:spPr>
            <a:xfrm>
              <a:off x="4091380" y="1705344"/>
              <a:ext cx="0" cy="9658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0" name="Straight Connector 22649">
              <a:extLst>
                <a:ext uri="{FF2B5EF4-FFF2-40B4-BE49-F238E27FC236}">
                  <a16:creationId xmlns:a16="http://schemas.microsoft.com/office/drawing/2014/main" id="{71CBD11B-1C79-D11A-BAE7-471B004D7E94}"/>
                </a:ext>
              </a:extLst>
            </p:cNvPr>
            <p:cNvCxnSpPr/>
            <p:nvPr/>
          </p:nvCxnSpPr>
          <p:spPr>
            <a:xfrm>
              <a:off x="5071744" y="1932999"/>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1" name="Straight Connector 22650">
              <a:extLst>
                <a:ext uri="{FF2B5EF4-FFF2-40B4-BE49-F238E27FC236}">
                  <a16:creationId xmlns:a16="http://schemas.microsoft.com/office/drawing/2014/main" id="{7ABCBB59-411A-E326-4311-142599129D1B}"/>
                </a:ext>
              </a:extLst>
            </p:cNvPr>
            <p:cNvCxnSpPr/>
            <p:nvPr/>
          </p:nvCxnSpPr>
          <p:spPr>
            <a:xfrm>
              <a:off x="4635392" y="1817066"/>
              <a:ext cx="0" cy="9658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2" name="Straight Connector 22651">
              <a:extLst>
                <a:ext uri="{FF2B5EF4-FFF2-40B4-BE49-F238E27FC236}">
                  <a16:creationId xmlns:a16="http://schemas.microsoft.com/office/drawing/2014/main" id="{6F5E5636-D388-3701-8500-CB849B9BC806}"/>
                </a:ext>
              </a:extLst>
            </p:cNvPr>
            <p:cNvCxnSpPr/>
            <p:nvPr/>
          </p:nvCxnSpPr>
          <p:spPr>
            <a:xfrm>
              <a:off x="4909709" y="1870191"/>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3" name="Straight Connector 22652">
              <a:extLst>
                <a:ext uri="{FF2B5EF4-FFF2-40B4-BE49-F238E27FC236}">
                  <a16:creationId xmlns:a16="http://schemas.microsoft.com/office/drawing/2014/main" id="{BF625832-35F8-7EE4-A182-B836F82CECB9}"/>
                </a:ext>
              </a:extLst>
            </p:cNvPr>
            <p:cNvCxnSpPr/>
            <p:nvPr/>
          </p:nvCxnSpPr>
          <p:spPr>
            <a:xfrm>
              <a:off x="4833527" y="1862278"/>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4" name="Straight Connector 22653">
              <a:extLst>
                <a:ext uri="{FF2B5EF4-FFF2-40B4-BE49-F238E27FC236}">
                  <a16:creationId xmlns:a16="http://schemas.microsoft.com/office/drawing/2014/main" id="{8B0CB9E5-400E-B203-6286-AB5FC9A8374A}"/>
                </a:ext>
              </a:extLst>
            </p:cNvPr>
            <p:cNvCxnSpPr/>
            <p:nvPr/>
          </p:nvCxnSpPr>
          <p:spPr>
            <a:xfrm>
              <a:off x="4808311" y="1853041"/>
              <a:ext cx="0" cy="9658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5" name="Straight Connector 22654">
              <a:extLst>
                <a:ext uri="{FF2B5EF4-FFF2-40B4-BE49-F238E27FC236}">
                  <a16:creationId xmlns:a16="http://schemas.microsoft.com/office/drawing/2014/main" id="{CFE2E4F6-47C0-9AD3-A772-57E4EAF2A5F7}"/>
                </a:ext>
              </a:extLst>
            </p:cNvPr>
            <p:cNvCxnSpPr/>
            <p:nvPr/>
          </p:nvCxnSpPr>
          <p:spPr>
            <a:xfrm>
              <a:off x="5651977" y="2113292"/>
              <a:ext cx="0" cy="9658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6" name="Straight Connector 22655">
              <a:extLst>
                <a:ext uri="{FF2B5EF4-FFF2-40B4-BE49-F238E27FC236}">
                  <a16:creationId xmlns:a16="http://schemas.microsoft.com/office/drawing/2014/main" id="{E99A3701-908D-9B05-52F8-C32E0B8034DD}"/>
                </a:ext>
              </a:extLst>
            </p:cNvPr>
            <p:cNvCxnSpPr/>
            <p:nvPr/>
          </p:nvCxnSpPr>
          <p:spPr>
            <a:xfrm>
              <a:off x="4529574" y="1805005"/>
              <a:ext cx="0" cy="9658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7" name="Straight Connector 22656">
              <a:extLst>
                <a:ext uri="{FF2B5EF4-FFF2-40B4-BE49-F238E27FC236}">
                  <a16:creationId xmlns:a16="http://schemas.microsoft.com/office/drawing/2014/main" id="{A8B32EE5-5709-735A-D71E-561F51404427}"/>
                </a:ext>
              </a:extLst>
            </p:cNvPr>
            <p:cNvCxnSpPr/>
            <p:nvPr/>
          </p:nvCxnSpPr>
          <p:spPr>
            <a:xfrm>
              <a:off x="5553882" y="2066076"/>
              <a:ext cx="0" cy="9658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8" name="Straight Connector 22657">
              <a:extLst>
                <a:ext uri="{FF2B5EF4-FFF2-40B4-BE49-F238E27FC236}">
                  <a16:creationId xmlns:a16="http://schemas.microsoft.com/office/drawing/2014/main" id="{845AB74E-05C7-13A2-CE40-97A22A0FF1F5}"/>
                </a:ext>
              </a:extLst>
            </p:cNvPr>
            <p:cNvCxnSpPr/>
            <p:nvPr/>
          </p:nvCxnSpPr>
          <p:spPr>
            <a:xfrm>
              <a:off x="4990209" y="1893650"/>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59" name="Straight Connector 22658">
              <a:extLst>
                <a:ext uri="{FF2B5EF4-FFF2-40B4-BE49-F238E27FC236}">
                  <a16:creationId xmlns:a16="http://schemas.microsoft.com/office/drawing/2014/main" id="{5E9D7962-1F32-EE68-DB7D-F6CCDC2A20C1}"/>
                </a:ext>
              </a:extLst>
            </p:cNvPr>
            <p:cNvCxnSpPr/>
            <p:nvPr/>
          </p:nvCxnSpPr>
          <p:spPr>
            <a:xfrm>
              <a:off x="4934571" y="1884422"/>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0" name="Straight Connector 22659">
              <a:extLst>
                <a:ext uri="{FF2B5EF4-FFF2-40B4-BE49-F238E27FC236}">
                  <a16:creationId xmlns:a16="http://schemas.microsoft.com/office/drawing/2014/main" id="{9E200CCF-5C14-77A8-6BC4-5E2A812FCBA5}"/>
                </a:ext>
              </a:extLst>
            </p:cNvPr>
            <p:cNvCxnSpPr/>
            <p:nvPr/>
          </p:nvCxnSpPr>
          <p:spPr>
            <a:xfrm>
              <a:off x="5744621" y="2268806"/>
              <a:ext cx="0" cy="9658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1" name="Straight Connector 22660">
              <a:extLst>
                <a:ext uri="{FF2B5EF4-FFF2-40B4-BE49-F238E27FC236}">
                  <a16:creationId xmlns:a16="http://schemas.microsoft.com/office/drawing/2014/main" id="{51F2AE47-417E-2A50-CD14-8EFDD92D27F0}"/>
                </a:ext>
              </a:extLst>
            </p:cNvPr>
            <p:cNvCxnSpPr/>
            <p:nvPr/>
          </p:nvCxnSpPr>
          <p:spPr>
            <a:xfrm>
              <a:off x="4959784" y="1893650"/>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2" name="Straight Connector 22661">
              <a:extLst>
                <a:ext uri="{FF2B5EF4-FFF2-40B4-BE49-F238E27FC236}">
                  <a16:creationId xmlns:a16="http://schemas.microsoft.com/office/drawing/2014/main" id="{DDBE3FFD-5329-DF6C-467E-AD772396517F}"/>
                </a:ext>
              </a:extLst>
            </p:cNvPr>
            <p:cNvCxnSpPr/>
            <p:nvPr/>
          </p:nvCxnSpPr>
          <p:spPr>
            <a:xfrm>
              <a:off x="5219443" y="2031945"/>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3" name="Straight Connector 22662">
              <a:extLst>
                <a:ext uri="{FF2B5EF4-FFF2-40B4-BE49-F238E27FC236}">
                  <a16:creationId xmlns:a16="http://schemas.microsoft.com/office/drawing/2014/main" id="{7E5F8B3C-F642-F187-B4C8-8DC2CF784A97}"/>
                </a:ext>
              </a:extLst>
            </p:cNvPr>
            <p:cNvCxnSpPr/>
            <p:nvPr/>
          </p:nvCxnSpPr>
          <p:spPr>
            <a:xfrm>
              <a:off x="5013243" y="1892425"/>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4" name="Straight Connector 22663">
              <a:extLst>
                <a:ext uri="{FF2B5EF4-FFF2-40B4-BE49-F238E27FC236}">
                  <a16:creationId xmlns:a16="http://schemas.microsoft.com/office/drawing/2014/main" id="{B019F559-9040-0575-E2FA-144A0687CE3F}"/>
                </a:ext>
              </a:extLst>
            </p:cNvPr>
            <p:cNvCxnSpPr/>
            <p:nvPr/>
          </p:nvCxnSpPr>
          <p:spPr>
            <a:xfrm>
              <a:off x="5256550" y="2041682"/>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5" name="Straight Connector 22664">
              <a:extLst>
                <a:ext uri="{FF2B5EF4-FFF2-40B4-BE49-F238E27FC236}">
                  <a16:creationId xmlns:a16="http://schemas.microsoft.com/office/drawing/2014/main" id="{E0DC8181-BEE3-021C-48DC-D62D0F590AB6}"/>
                </a:ext>
              </a:extLst>
            </p:cNvPr>
            <p:cNvCxnSpPr/>
            <p:nvPr/>
          </p:nvCxnSpPr>
          <p:spPr>
            <a:xfrm>
              <a:off x="6070778" y="2879866"/>
              <a:ext cx="0" cy="9658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6" name="Straight Connector 22665">
              <a:extLst>
                <a:ext uri="{FF2B5EF4-FFF2-40B4-BE49-F238E27FC236}">
                  <a16:creationId xmlns:a16="http://schemas.microsoft.com/office/drawing/2014/main" id="{6DC48613-337C-2120-A4EF-F4DC460BFCB8}"/>
                </a:ext>
              </a:extLst>
            </p:cNvPr>
            <p:cNvCxnSpPr/>
            <p:nvPr/>
          </p:nvCxnSpPr>
          <p:spPr>
            <a:xfrm>
              <a:off x="4711580" y="1836131"/>
              <a:ext cx="0" cy="9658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7" name="Straight Connector 22666">
              <a:extLst>
                <a:ext uri="{FF2B5EF4-FFF2-40B4-BE49-F238E27FC236}">
                  <a16:creationId xmlns:a16="http://schemas.microsoft.com/office/drawing/2014/main" id="{5764361D-B5B2-2D05-13D5-CD6D7846A07F}"/>
                </a:ext>
              </a:extLst>
            </p:cNvPr>
            <p:cNvCxnSpPr/>
            <p:nvPr/>
          </p:nvCxnSpPr>
          <p:spPr>
            <a:xfrm>
              <a:off x="5147693" y="1955691"/>
              <a:ext cx="0" cy="9658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8" name="Straight Connector 22667">
              <a:extLst>
                <a:ext uri="{FF2B5EF4-FFF2-40B4-BE49-F238E27FC236}">
                  <a16:creationId xmlns:a16="http://schemas.microsoft.com/office/drawing/2014/main" id="{98D44662-BDDB-64BA-73D1-3489FE43B68A}"/>
                </a:ext>
              </a:extLst>
            </p:cNvPr>
            <p:cNvCxnSpPr/>
            <p:nvPr/>
          </p:nvCxnSpPr>
          <p:spPr>
            <a:xfrm>
              <a:off x="5047112" y="1907490"/>
              <a:ext cx="0" cy="9658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69" name="Straight Connector 22668">
              <a:extLst>
                <a:ext uri="{FF2B5EF4-FFF2-40B4-BE49-F238E27FC236}">
                  <a16:creationId xmlns:a16="http://schemas.microsoft.com/office/drawing/2014/main" id="{6988FA28-6AC5-BF2E-986E-A7F30EEEB5E5}"/>
                </a:ext>
              </a:extLst>
            </p:cNvPr>
            <p:cNvCxnSpPr/>
            <p:nvPr/>
          </p:nvCxnSpPr>
          <p:spPr>
            <a:xfrm>
              <a:off x="5531907" y="2039921"/>
              <a:ext cx="0" cy="9658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0" name="Straight Connector 22669">
              <a:extLst>
                <a:ext uri="{FF2B5EF4-FFF2-40B4-BE49-F238E27FC236}">
                  <a16:creationId xmlns:a16="http://schemas.microsoft.com/office/drawing/2014/main" id="{65A7923D-E440-1985-5054-D66C46249A70}"/>
                </a:ext>
              </a:extLst>
            </p:cNvPr>
            <p:cNvCxnSpPr/>
            <p:nvPr/>
          </p:nvCxnSpPr>
          <p:spPr>
            <a:xfrm>
              <a:off x="4308049" y="1756714"/>
              <a:ext cx="0" cy="9658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1" name="Straight Connector 22670">
              <a:extLst>
                <a:ext uri="{FF2B5EF4-FFF2-40B4-BE49-F238E27FC236}">
                  <a16:creationId xmlns:a16="http://schemas.microsoft.com/office/drawing/2014/main" id="{2EA0D995-63AE-F815-2AF5-7CA450EC2AA8}"/>
                </a:ext>
              </a:extLst>
            </p:cNvPr>
            <p:cNvCxnSpPr/>
            <p:nvPr/>
          </p:nvCxnSpPr>
          <p:spPr>
            <a:xfrm>
              <a:off x="6583174" y="2880874"/>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2" name="Straight Connector 22671">
              <a:extLst>
                <a:ext uri="{FF2B5EF4-FFF2-40B4-BE49-F238E27FC236}">
                  <a16:creationId xmlns:a16="http://schemas.microsoft.com/office/drawing/2014/main" id="{77BE92CF-57C2-130A-C779-793A3402EF81}"/>
                </a:ext>
              </a:extLst>
            </p:cNvPr>
            <p:cNvCxnSpPr/>
            <p:nvPr/>
          </p:nvCxnSpPr>
          <p:spPr>
            <a:xfrm>
              <a:off x="4582896" y="1813987"/>
              <a:ext cx="0" cy="9658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3" name="Straight Connector 22672">
              <a:extLst>
                <a:ext uri="{FF2B5EF4-FFF2-40B4-BE49-F238E27FC236}">
                  <a16:creationId xmlns:a16="http://schemas.microsoft.com/office/drawing/2014/main" id="{DF7F9304-F7AD-F22B-82CA-41A7DDC5CF71}"/>
                </a:ext>
              </a:extLst>
            </p:cNvPr>
            <p:cNvCxnSpPr/>
            <p:nvPr/>
          </p:nvCxnSpPr>
          <p:spPr>
            <a:xfrm>
              <a:off x="5682722" y="2268806"/>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4" name="Straight Connector 22673">
              <a:extLst>
                <a:ext uri="{FF2B5EF4-FFF2-40B4-BE49-F238E27FC236}">
                  <a16:creationId xmlns:a16="http://schemas.microsoft.com/office/drawing/2014/main" id="{6FDF5F02-550C-5FFC-36C3-F4D7B5E0A077}"/>
                </a:ext>
              </a:extLst>
            </p:cNvPr>
            <p:cNvCxnSpPr/>
            <p:nvPr/>
          </p:nvCxnSpPr>
          <p:spPr>
            <a:xfrm>
              <a:off x="5295679" y="2042255"/>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5" name="Straight Connector 22674">
              <a:extLst>
                <a:ext uri="{FF2B5EF4-FFF2-40B4-BE49-F238E27FC236}">
                  <a16:creationId xmlns:a16="http://schemas.microsoft.com/office/drawing/2014/main" id="{7154A105-A22F-D7B9-FA48-9853C7E0EAE6}"/>
                </a:ext>
              </a:extLst>
            </p:cNvPr>
            <p:cNvCxnSpPr/>
            <p:nvPr/>
          </p:nvCxnSpPr>
          <p:spPr>
            <a:xfrm>
              <a:off x="5501117" y="2041682"/>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6" name="Straight Connector 22675">
              <a:extLst>
                <a:ext uri="{FF2B5EF4-FFF2-40B4-BE49-F238E27FC236}">
                  <a16:creationId xmlns:a16="http://schemas.microsoft.com/office/drawing/2014/main" id="{BD1747ED-F3A4-4EB1-CC6B-54DBC4F804CE}"/>
                </a:ext>
              </a:extLst>
            </p:cNvPr>
            <p:cNvCxnSpPr/>
            <p:nvPr/>
          </p:nvCxnSpPr>
          <p:spPr>
            <a:xfrm>
              <a:off x="6021216" y="2879866"/>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8" name="Straight Connector 22677">
              <a:extLst>
                <a:ext uri="{FF2B5EF4-FFF2-40B4-BE49-F238E27FC236}">
                  <a16:creationId xmlns:a16="http://schemas.microsoft.com/office/drawing/2014/main" id="{91ECAE2B-9FF0-5887-85B0-670D89151615}"/>
                </a:ext>
              </a:extLst>
            </p:cNvPr>
            <p:cNvCxnSpPr/>
            <p:nvPr/>
          </p:nvCxnSpPr>
          <p:spPr>
            <a:xfrm>
              <a:off x="6124008" y="2879866"/>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79" name="Straight Connector 22678">
              <a:extLst>
                <a:ext uri="{FF2B5EF4-FFF2-40B4-BE49-F238E27FC236}">
                  <a16:creationId xmlns:a16="http://schemas.microsoft.com/office/drawing/2014/main" id="{63EF7FCA-03FC-C9D2-8D66-1690D592AF6D}"/>
                </a:ext>
              </a:extLst>
            </p:cNvPr>
            <p:cNvCxnSpPr/>
            <p:nvPr/>
          </p:nvCxnSpPr>
          <p:spPr>
            <a:xfrm>
              <a:off x="6147701" y="2878830"/>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80" name="Straight Connector 22679">
              <a:extLst>
                <a:ext uri="{FF2B5EF4-FFF2-40B4-BE49-F238E27FC236}">
                  <a16:creationId xmlns:a16="http://schemas.microsoft.com/office/drawing/2014/main" id="{F90D7655-33FC-3FBA-C14F-49AE8C3E4EDF}"/>
                </a:ext>
              </a:extLst>
            </p:cNvPr>
            <p:cNvCxnSpPr/>
            <p:nvPr/>
          </p:nvCxnSpPr>
          <p:spPr>
            <a:xfrm>
              <a:off x="6175607" y="2878830"/>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81" name="Straight Connector 22680">
              <a:extLst>
                <a:ext uri="{FF2B5EF4-FFF2-40B4-BE49-F238E27FC236}">
                  <a16:creationId xmlns:a16="http://schemas.microsoft.com/office/drawing/2014/main" id="{27AC0403-EC67-3414-FA7B-50B2309D862A}"/>
                </a:ext>
              </a:extLst>
            </p:cNvPr>
            <p:cNvCxnSpPr/>
            <p:nvPr/>
          </p:nvCxnSpPr>
          <p:spPr>
            <a:xfrm>
              <a:off x="5873604" y="2698653"/>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82" name="Straight Connector 22681">
              <a:extLst>
                <a:ext uri="{FF2B5EF4-FFF2-40B4-BE49-F238E27FC236}">
                  <a16:creationId xmlns:a16="http://schemas.microsoft.com/office/drawing/2014/main" id="{06ECB6BA-0531-CA22-A1DE-B3349425D84E}"/>
                </a:ext>
              </a:extLst>
            </p:cNvPr>
            <p:cNvCxnSpPr/>
            <p:nvPr/>
          </p:nvCxnSpPr>
          <p:spPr>
            <a:xfrm>
              <a:off x="5912598" y="2882945"/>
              <a:ext cx="0" cy="96582"/>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83" name="Straight Connector 22682">
              <a:extLst>
                <a:ext uri="{FF2B5EF4-FFF2-40B4-BE49-F238E27FC236}">
                  <a16:creationId xmlns:a16="http://schemas.microsoft.com/office/drawing/2014/main" id="{58A5A4D0-2C13-3368-3A5B-BDEB6FF5AD96}"/>
                </a:ext>
              </a:extLst>
            </p:cNvPr>
            <p:cNvCxnSpPr/>
            <p:nvPr/>
          </p:nvCxnSpPr>
          <p:spPr>
            <a:xfrm>
              <a:off x="4672486" y="1813987"/>
              <a:ext cx="0" cy="96582"/>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684" name="Straight Connector 22683">
              <a:extLst>
                <a:ext uri="{FF2B5EF4-FFF2-40B4-BE49-F238E27FC236}">
                  <a16:creationId xmlns:a16="http://schemas.microsoft.com/office/drawing/2014/main" id="{0F980EAB-0045-0A04-F7A6-A9E9EC4209FE}"/>
                </a:ext>
              </a:extLst>
            </p:cNvPr>
            <p:cNvCxnSpPr/>
            <p:nvPr/>
          </p:nvCxnSpPr>
          <p:spPr>
            <a:xfrm>
              <a:off x="5606387" y="2113121"/>
              <a:ext cx="0" cy="96582"/>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47" name="Freeform: Shape 46">
            <a:extLst>
              <a:ext uri="{FF2B5EF4-FFF2-40B4-BE49-F238E27FC236}">
                <a16:creationId xmlns:a16="http://schemas.microsoft.com/office/drawing/2014/main" id="{1D24AA16-4D4C-319A-2A0B-E7497CBF3FFC}"/>
              </a:ext>
            </a:extLst>
          </p:cNvPr>
          <p:cNvSpPr/>
          <p:nvPr/>
        </p:nvSpPr>
        <p:spPr>
          <a:xfrm>
            <a:off x="2118206" y="1431636"/>
            <a:ext cx="4476558" cy="1502449"/>
          </a:xfrm>
          <a:custGeom>
            <a:avLst/>
            <a:gdLst>
              <a:gd name="connsiteX0" fmla="*/ 0 w 4476558"/>
              <a:gd name="connsiteY0" fmla="*/ 0 h 1502449"/>
              <a:gd name="connsiteX1" fmla="*/ 98521 w 4476558"/>
              <a:gd name="connsiteY1" fmla="*/ 0 h 1502449"/>
              <a:gd name="connsiteX2" fmla="*/ 98521 w 4476558"/>
              <a:gd name="connsiteY2" fmla="*/ 12316 h 1502449"/>
              <a:gd name="connsiteX3" fmla="*/ 227830 w 4476558"/>
              <a:gd name="connsiteY3" fmla="*/ 12316 h 1502449"/>
              <a:gd name="connsiteX4" fmla="*/ 230909 w 4476558"/>
              <a:gd name="connsiteY4" fmla="*/ 15395 h 1502449"/>
              <a:gd name="connsiteX5" fmla="*/ 344824 w 4476558"/>
              <a:gd name="connsiteY5" fmla="*/ 15395 h 1502449"/>
              <a:gd name="connsiteX6" fmla="*/ 344824 w 4476558"/>
              <a:gd name="connsiteY6" fmla="*/ 49261 h 1502449"/>
              <a:gd name="connsiteX7" fmla="*/ 418715 w 4476558"/>
              <a:gd name="connsiteY7" fmla="*/ 49261 h 1502449"/>
              <a:gd name="connsiteX8" fmla="*/ 418715 w 4476558"/>
              <a:gd name="connsiteY8" fmla="*/ 70812 h 1502449"/>
              <a:gd name="connsiteX9" fmla="*/ 458739 w 4476558"/>
              <a:gd name="connsiteY9" fmla="*/ 70812 h 1502449"/>
              <a:gd name="connsiteX10" fmla="*/ 458739 w 4476558"/>
              <a:gd name="connsiteY10" fmla="*/ 83128 h 1502449"/>
              <a:gd name="connsiteX11" fmla="*/ 498764 w 4476558"/>
              <a:gd name="connsiteY11" fmla="*/ 83128 h 1502449"/>
              <a:gd name="connsiteX12" fmla="*/ 498764 w 4476558"/>
              <a:gd name="connsiteY12" fmla="*/ 101600 h 1502449"/>
              <a:gd name="connsiteX13" fmla="*/ 637309 w 4476558"/>
              <a:gd name="connsiteY13" fmla="*/ 101600 h 1502449"/>
              <a:gd name="connsiteX14" fmla="*/ 637309 w 4476558"/>
              <a:gd name="connsiteY14" fmla="*/ 126231 h 1502449"/>
              <a:gd name="connsiteX15" fmla="*/ 883612 w 4476558"/>
              <a:gd name="connsiteY15" fmla="*/ 126231 h 1502449"/>
              <a:gd name="connsiteX16" fmla="*/ 883612 w 4476558"/>
              <a:gd name="connsiteY16" fmla="*/ 141625 h 1502449"/>
              <a:gd name="connsiteX17" fmla="*/ 1022158 w 4476558"/>
              <a:gd name="connsiteY17" fmla="*/ 141625 h 1502449"/>
              <a:gd name="connsiteX18" fmla="*/ 1022158 w 4476558"/>
              <a:gd name="connsiteY18" fmla="*/ 163176 h 1502449"/>
              <a:gd name="connsiteX19" fmla="*/ 1071418 w 4476558"/>
              <a:gd name="connsiteY19" fmla="*/ 163176 h 1502449"/>
              <a:gd name="connsiteX20" fmla="*/ 1071418 w 4476558"/>
              <a:gd name="connsiteY20" fmla="*/ 184728 h 1502449"/>
              <a:gd name="connsiteX21" fmla="*/ 1123758 w 4476558"/>
              <a:gd name="connsiteY21" fmla="*/ 184728 h 1502449"/>
              <a:gd name="connsiteX22" fmla="*/ 1123758 w 4476558"/>
              <a:gd name="connsiteY22" fmla="*/ 203200 h 1502449"/>
              <a:gd name="connsiteX23" fmla="*/ 1277697 w 4476558"/>
              <a:gd name="connsiteY23" fmla="*/ 203200 h 1502449"/>
              <a:gd name="connsiteX24" fmla="*/ 1277697 w 4476558"/>
              <a:gd name="connsiteY24" fmla="*/ 215516 h 1502449"/>
              <a:gd name="connsiteX25" fmla="*/ 1308485 w 4476558"/>
              <a:gd name="connsiteY25" fmla="*/ 215516 h 1502449"/>
              <a:gd name="connsiteX26" fmla="*/ 1308485 w 4476558"/>
              <a:gd name="connsiteY26" fmla="*/ 233988 h 1502449"/>
              <a:gd name="connsiteX27" fmla="*/ 1431636 w 4476558"/>
              <a:gd name="connsiteY27" fmla="*/ 233988 h 1502449"/>
              <a:gd name="connsiteX28" fmla="*/ 1431636 w 4476558"/>
              <a:gd name="connsiteY28" fmla="*/ 243225 h 1502449"/>
              <a:gd name="connsiteX29" fmla="*/ 1490133 w 4476558"/>
              <a:gd name="connsiteY29" fmla="*/ 243225 h 1502449"/>
              <a:gd name="connsiteX30" fmla="*/ 1490133 w 4476558"/>
              <a:gd name="connsiteY30" fmla="*/ 267855 h 1502449"/>
              <a:gd name="connsiteX31" fmla="*/ 1613285 w 4476558"/>
              <a:gd name="connsiteY31" fmla="*/ 267855 h 1502449"/>
              <a:gd name="connsiteX32" fmla="*/ 1613285 w 4476558"/>
              <a:gd name="connsiteY32" fmla="*/ 277091 h 1502449"/>
              <a:gd name="connsiteX33" fmla="*/ 1816485 w 4476558"/>
              <a:gd name="connsiteY33" fmla="*/ 277091 h 1502449"/>
              <a:gd name="connsiteX34" fmla="*/ 1816485 w 4476558"/>
              <a:gd name="connsiteY34" fmla="*/ 292485 h 1502449"/>
              <a:gd name="connsiteX35" fmla="*/ 1874982 w 4476558"/>
              <a:gd name="connsiteY35" fmla="*/ 292485 h 1502449"/>
              <a:gd name="connsiteX36" fmla="*/ 1874982 w 4476558"/>
              <a:gd name="connsiteY36" fmla="*/ 310958 h 1502449"/>
              <a:gd name="connsiteX37" fmla="*/ 2032000 w 4476558"/>
              <a:gd name="connsiteY37" fmla="*/ 310958 h 1502449"/>
              <a:gd name="connsiteX38" fmla="*/ 2032000 w 4476558"/>
              <a:gd name="connsiteY38" fmla="*/ 326352 h 1502449"/>
              <a:gd name="connsiteX39" fmla="*/ 2081261 w 4476558"/>
              <a:gd name="connsiteY39" fmla="*/ 326352 h 1502449"/>
              <a:gd name="connsiteX40" fmla="*/ 2081261 w 4476558"/>
              <a:gd name="connsiteY40" fmla="*/ 344825 h 1502449"/>
              <a:gd name="connsiteX41" fmla="*/ 2164388 w 4476558"/>
              <a:gd name="connsiteY41" fmla="*/ 344825 h 1502449"/>
              <a:gd name="connsiteX42" fmla="*/ 2164388 w 4476558"/>
              <a:gd name="connsiteY42" fmla="*/ 369455 h 1502449"/>
              <a:gd name="connsiteX43" fmla="*/ 2204412 w 4476558"/>
              <a:gd name="connsiteY43" fmla="*/ 369455 h 1502449"/>
              <a:gd name="connsiteX44" fmla="*/ 2207491 w 4476558"/>
              <a:gd name="connsiteY44" fmla="*/ 372534 h 1502449"/>
              <a:gd name="connsiteX45" fmla="*/ 2278303 w 4476558"/>
              <a:gd name="connsiteY45" fmla="*/ 372534 h 1502449"/>
              <a:gd name="connsiteX46" fmla="*/ 2278303 w 4476558"/>
              <a:gd name="connsiteY46" fmla="*/ 409479 h 1502449"/>
              <a:gd name="connsiteX47" fmla="*/ 2346036 w 4476558"/>
              <a:gd name="connsiteY47" fmla="*/ 409479 h 1502449"/>
              <a:gd name="connsiteX48" fmla="*/ 2346036 w 4476558"/>
              <a:gd name="connsiteY48" fmla="*/ 415637 h 1502449"/>
              <a:gd name="connsiteX49" fmla="*/ 2426085 w 4476558"/>
              <a:gd name="connsiteY49" fmla="*/ 415637 h 1502449"/>
              <a:gd name="connsiteX50" fmla="*/ 2426085 w 4476558"/>
              <a:gd name="connsiteY50" fmla="*/ 446425 h 1502449"/>
              <a:gd name="connsiteX51" fmla="*/ 2601576 w 4476558"/>
              <a:gd name="connsiteY51" fmla="*/ 446425 h 1502449"/>
              <a:gd name="connsiteX52" fmla="*/ 2601576 w 4476558"/>
              <a:gd name="connsiteY52" fmla="*/ 464897 h 1502449"/>
              <a:gd name="connsiteX53" fmla="*/ 2709333 w 4476558"/>
              <a:gd name="connsiteY53" fmla="*/ 464897 h 1502449"/>
              <a:gd name="connsiteX54" fmla="*/ 2709333 w 4476558"/>
              <a:gd name="connsiteY54" fmla="*/ 483370 h 1502449"/>
              <a:gd name="connsiteX55" fmla="*/ 2826327 w 4476558"/>
              <a:gd name="connsiteY55" fmla="*/ 483370 h 1502449"/>
              <a:gd name="connsiteX56" fmla="*/ 2826327 w 4476558"/>
              <a:gd name="connsiteY56" fmla="*/ 523394 h 1502449"/>
              <a:gd name="connsiteX57" fmla="*/ 2934085 w 4476558"/>
              <a:gd name="connsiteY57" fmla="*/ 523394 h 1502449"/>
              <a:gd name="connsiteX58" fmla="*/ 2934085 w 4476558"/>
              <a:gd name="connsiteY58" fmla="*/ 523394 h 1502449"/>
              <a:gd name="connsiteX59" fmla="*/ 2934085 w 4476558"/>
              <a:gd name="connsiteY59" fmla="*/ 551103 h 1502449"/>
              <a:gd name="connsiteX60" fmla="*/ 2983346 w 4476558"/>
              <a:gd name="connsiteY60" fmla="*/ 551103 h 1502449"/>
              <a:gd name="connsiteX61" fmla="*/ 2983346 w 4476558"/>
              <a:gd name="connsiteY61" fmla="*/ 581891 h 1502449"/>
              <a:gd name="connsiteX62" fmla="*/ 3044921 w 4476558"/>
              <a:gd name="connsiteY62" fmla="*/ 581891 h 1502449"/>
              <a:gd name="connsiteX63" fmla="*/ 3044921 w 4476558"/>
              <a:gd name="connsiteY63" fmla="*/ 618837 h 1502449"/>
              <a:gd name="connsiteX64" fmla="*/ 3115733 w 4476558"/>
              <a:gd name="connsiteY64" fmla="*/ 618837 h 1502449"/>
              <a:gd name="connsiteX65" fmla="*/ 3115733 w 4476558"/>
              <a:gd name="connsiteY65" fmla="*/ 661940 h 1502449"/>
              <a:gd name="connsiteX66" fmla="*/ 3429770 w 4476558"/>
              <a:gd name="connsiteY66" fmla="*/ 661940 h 1502449"/>
              <a:gd name="connsiteX67" fmla="*/ 3429770 w 4476558"/>
              <a:gd name="connsiteY67" fmla="*/ 705043 h 1502449"/>
              <a:gd name="connsiteX68" fmla="*/ 3479030 w 4476558"/>
              <a:gd name="connsiteY68" fmla="*/ 705043 h 1502449"/>
              <a:gd name="connsiteX69" fmla="*/ 3479030 w 4476558"/>
              <a:gd name="connsiteY69" fmla="*/ 735831 h 1502449"/>
              <a:gd name="connsiteX70" fmla="*/ 3556000 w 4476558"/>
              <a:gd name="connsiteY70" fmla="*/ 735831 h 1502449"/>
              <a:gd name="connsiteX71" fmla="*/ 3556000 w 4476558"/>
              <a:gd name="connsiteY71" fmla="*/ 886691 h 1502449"/>
              <a:gd name="connsiteX72" fmla="*/ 3669915 w 4476558"/>
              <a:gd name="connsiteY72" fmla="*/ 886691 h 1502449"/>
              <a:gd name="connsiteX73" fmla="*/ 3669915 w 4476558"/>
              <a:gd name="connsiteY73" fmla="*/ 1052946 h 1502449"/>
              <a:gd name="connsiteX74" fmla="*/ 3685309 w 4476558"/>
              <a:gd name="connsiteY74" fmla="*/ 1052946 h 1502449"/>
              <a:gd name="connsiteX75" fmla="*/ 3685309 w 4476558"/>
              <a:gd name="connsiteY75" fmla="*/ 1142231 h 1502449"/>
              <a:gd name="connsiteX76" fmla="*/ 3731491 w 4476558"/>
              <a:gd name="connsiteY76" fmla="*/ 1142231 h 1502449"/>
              <a:gd name="connsiteX77" fmla="*/ 3731491 w 4476558"/>
              <a:gd name="connsiteY77" fmla="*/ 1320800 h 1502449"/>
              <a:gd name="connsiteX78" fmla="*/ 3774594 w 4476558"/>
              <a:gd name="connsiteY78" fmla="*/ 1320800 h 1502449"/>
              <a:gd name="connsiteX79" fmla="*/ 3774594 w 4476558"/>
              <a:gd name="connsiteY79" fmla="*/ 1410085 h 1502449"/>
              <a:gd name="connsiteX80" fmla="*/ 3793067 w 4476558"/>
              <a:gd name="connsiteY80" fmla="*/ 1410085 h 1502449"/>
              <a:gd name="connsiteX81" fmla="*/ 3793067 w 4476558"/>
              <a:gd name="connsiteY81" fmla="*/ 1502449 h 1502449"/>
              <a:gd name="connsiteX82" fmla="*/ 4476558 w 4476558"/>
              <a:gd name="connsiteY82" fmla="*/ 1502449 h 1502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4476558" h="1502449">
                <a:moveTo>
                  <a:pt x="0" y="0"/>
                </a:moveTo>
                <a:lnTo>
                  <a:pt x="98521" y="0"/>
                </a:lnTo>
                <a:lnTo>
                  <a:pt x="98521" y="12316"/>
                </a:lnTo>
                <a:lnTo>
                  <a:pt x="227830" y="12316"/>
                </a:lnTo>
                <a:lnTo>
                  <a:pt x="230909" y="15395"/>
                </a:lnTo>
                <a:lnTo>
                  <a:pt x="344824" y="15395"/>
                </a:lnTo>
                <a:lnTo>
                  <a:pt x="344824" y="49261"/>
                </a:lnTo>
                <a:lnTo>
                  <a:pt x="418715" y="49261"/>
                </a:lnTo>
                <a:lnTo>
                  <a:pt x="418715" y="70812"/>
                </a:lnTo>
                <a:lnTo>
                  <a:pt x="458739" y="70812"/>
                </a:lnTo>
                <a:lnTo>
                  <a:pt x="458739" y="83128"/>
                </a:lnTo>
                <a:lnTo>
                  <a:pt x="498764" y="83128"/>
                </a:lnTo>
                <a:lnTo>
                  <a:pt x="498764" y="101600"/>
                </a:lnTo>
                <a:lnTo>
                  <a:pt x="637309" y="101600"/>
                </a:lnTo>
                <a:lnTo>
                  <a:pt x="637309" y="126231"/>
                </a:lnTo>
                <a:lnTo>
                  <a:pt x="883612" y="126231"/>
                </a:lnTo>
                <a:lnTo>
                  <a:pt x="883612" y="141625"/>
                </a:lnTo>
                <a:lnTo>
                  <a:pt x="1022158" y="141625"/>
                </a:lnTo>
                <a:lnTo>
                  <a:pt x="1022158" y="163176"/>
                </a:lnTo>
                <a:lnTo>
                  <a:pt x="1071418" y="163176"/>
                </a:lnTo>
                <a:lnTo>
                  <a:pt x="1071418" y="184728"/>
                </a:lnTo>
                <a:lnTo>
                  <a:pt x="1123758" y="184728"/>
                </a:lnTo>
                <a:lnTo>
                  <a:pt x="1123758" y="203200"/>
                </a:lnTo>
                <a:lnTo>
                  <a:pt x="1277697" y="203200"/>
                </a:lnTo>
                <a:lnTo>
                  <a:pt x="1277697" y="215516"/>
                </a:lnTo>
                <a:lnTo>
                  <a:pt x="1308485" y="215516"/>
                </a:lnTo>
                <a:lnTo>
                  <a:pt x="1308485" y="233988"/>
                </a:lnTo>
                <a:lnTo>
                  <a:pt x="1431636" y="233988"/>
                </a:lnTo>
                <a:lnTo>
                  <a:pt x="1431636" y="243225"/>
                </a:lnTo>
                <a:lnTo>
                  <a:pt x="1490133" y="243225"/>
                </a:lnTo>
                <a:lnTo>
                  <a:pt x="1490133" y="267855"/>
                </a:lnTo>
                <a:lnTo>
                  <a:pt x="1613285" y="267855"/>
                </a:lnTo>
                <a:lnTo>
                  <a:pt x="1613285" y="277091"/>
                </a:lnTo>
                <a:lnTo>
                  <a:pt x="1816485" y="277091"/>
                </a:lnTo>
                <a:lnTo>
                  <a:pt x="1816485" y="292485"/>
                </a:lnTo>
                <a:lnTo>
                  <a:pt x="1874982" y="292485"/>
                </a:lnTo>
                <a:lnTo>
                  <a:pt x="1874982" y="310958"/>
                </a:lnTo>
                <a:lnTo>
                  <a:pt x="2032000" y="310958"/>
                </a:lnTo>
                <a:lnTo>
                  <a:pt x="2032000" y="326352"/>
                </a:lnTo>
                <a:lnTo>
                  <a:pt x="2081261" y="326352"/>
                </a:lnTo>
                <a:lnTo>
                  <a:pt x="2081261" y="344825"/>
                </a:lnTo>
                <a:lnTo>
                  <a:pt x="2164388" y="344825"/>
                </a:lnTo>
                <a:lnTo>
                  <a:pt x="2164388" y="369455"/>
                </a:lnTo>
                <a:lnTo>
                  <a:pt x="2204412" y="369455"/>
                </a:lnTo>
                <a:lnTo>
                  <a:pt x="2207491" y="372534"/>
                </a:lnTo>
                <a:lnTo>
                  <a:pt x="2278303" y="372534"/>
                </a:lnTo>
                <a:lnTo>
                  <a:pt x="2278303" y="409479"/>
                </a:lnTo>
                <a:lnTo>
                  <a:pt x="2346036" y="409479"/>
                </a:lnTo>
                <a:lnTo>
                  <a:pt x="2346036" y="415637"/>
                </a:lnTo>
                <a:lnTo>
                  <a:pt x="2426085" y="415637"/>
                </a:lnTo>
                <a:lnTo>
                  <a:pt x="2426085" y="446425"/>
                </a:lnTo>
                <a:lnTo>
                  <a:pt x="2601576" y="446425"/>
                </a:lnTo>
                <a:lnTo>
                  <a:pt x="2601576" y="464897"/>
                </a:lnTo>
                <a:lnTo>
                  <a:pt x="2709333" y="464897"/>
                </a:lnTo>
                <a:lnTo>
                  <a:pt x="2709333" y="483370"/>
                </a:lnTo>
                <a:lnTo>
                  <a:pt x="2826327" y="483370"/>
                </a:lnTo>
                <a:lnTo>
                  <a:pt x="2826327" y="523394"/>
                </a:lnTo>
                <a:lnTo>
                  <a:pt x="2934085" y="523394"/>
                </a:lnTo>
                <a:lnTo>
                  <a:pt x="2934085" y="523394"/>
                </a:lnTo>
                <a:lnTo>
                  <a:pt x="2934085" y="551103"/>
                </a:lnTo>
                <a:lnTo>
                  <a:pt x="2983346" y="551103"/>
                </a:lnTo>
                <a:lnTo>
                  <a:pt x="2983346" y="581891"/>
                </a:lnTo>
                <a:lnTo>
                  <a:pt x="3044921" y="581891"/>
                </a:lnTo>
                <a:lnTo>
                  <a:pt x="3044921" y="618837"/>
                </a:lnTo>
                <a:lnTo>
                  <a:pt x="3115733" y="618837"/>
                </a:lnTo>
                <a:lnTo>
                  <a:pt x="3115733" y="661940"/>
                </a:lnTo>
                <a:lnTo>
                  <a:pt x="3429770" y="661940"/>
                </a:lnTo>
                <a:lnTo>
                  <a:pt x="3429770" y="705043"/>
                </a:lnTo>
                <a:lnTo>
                  <a:pt x="3479030" y="705043"/>
                </a:lnTo>
                <a:lnTo>
                  <a:pt x="3479030" y="735831"/>
                </a:lnTo>
                <a:lnTo>
                  <a:pt x="3556000" y="735831"/>
                </a:lnTo>
                <a:lnTo>
                  <a:pt x="3556000" y="886691"/>
                </a:lnTo>
                <a:lnTo>
                  <a:pt x="3669915" y="886691"/>
                </a:lnTo>
                <a:lnTo>
                  <a:pt x="3669915" y="1052946"/>
                </a:lnTo>
                <a:lnTo>
                  <a:pt x="3685309" y="1052946"/>
                </a:lnTo>
                <a:lnTo>
                  <a:pt x="3685309" y="1142231"/>
                </a:lnTo>
                <a:lnTo>
                  <a:pt x="3731491" y="1142231"/>
                </a:lnTo>
                <a:lnTo>
                  <a:pt x="3731491" y="1320800"/>
                </a:lnTo>
                <a:lnTo>
                  <a:pt x="3774594" y="1320800"/>
                </a:lnTo>
                <a:lnTo>
                  <a:pt x="3774594" y="1410085"/>
                </a:lnTo>
                <a:lnTo>
                  <a:pt x="3793067" y="1410085"/>
                </a:lnTo>
                <a:lnTo>
                  <a:pt x="3793067" y="1502449"/>
                </a:lnTo>
                <a:lnTo>
                  <a:pt x="4476558" y="1502449"/>
                </a:lnTo>
              </a:path>
            </a:pathLst>
          </a:cu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0660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62BB9-5C26-DDB1-38AE-CE51F2BC6DF6}"/>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1A463564-AF83-9949-50D4-9135E181DB07}"/>
              </a:ext>
            </a:extLst>
          </p:cNvPr>
          <p:cNvSpPr>
            <a:spLocks noGrp="1" noChangeArrowheads="1"/>
          </p:cNvSpPr>
          <p:nvPr>
            <p:ph type="title"/>
          </p:nvPr>
        </p:nvSpPr>
        <p:spPr>
          <a:xfrm>
            <a:off x="231078" y="535756"/>
            <a:ext cx="11740260" cy="492944"/>
          </a:xfrm>
        </p:spPr>
        <p:txBody>
          <a:bodyPr/>
          <a:lstStyle/>
          <a:p>
            <a:r>
              <a:rPr lang="en-US" altLang="en-US"/>
              <a:t>CLL17: PFS by Subgroup</a:t>
            </a:r>
          </a:p>
        </p:txBody>
      </p:sp>
      <p:graphicFrame>
        <p:nvGraphicFramePr>
          <p:cNvPr id="8" name="Group 3">
            <a:extLst>
              <a:ext uri="{FF2B5EF4-FFF2-40B4-BE49-F238E27FC236}">
                <a16:creationId xmlns:a16="http://schemas.microsoft.com/office/drawing/2014/main" id="{8959BBC3-C221-42C3-98C5-8364D67AC755}"/>
              </a:ext>
            </a:extLst>
          </p:cNvPr>
          <p:cNvGraphicFramePr>
            <a:graphicFrameLocks/>
          </p:cNvGraphicFramePr>
          <p:nvPr>
            <p:extLst>
              <p:ext uri="{D42A27DB-BD31-4B8C-83A1-F6EECF244321}">
                <p14:modId xmlns:p14="http://schemas.microsoft.com/office/powerpoint/2010/main" val="2322371511"/>
              </p:ext>
            </p:extLst>
          </p:nvPr>
        </p:nvGraphicFramePr>
        <p:xfrm>
          <a:off x="210246" y="1322013"/>
          <a:ext cx="11750676" cy="4572160"/>
        </p:xfrm>
        <a:graphic>
          <a:graphicData uri="http://schemas.openxmlformats.org/drawingml/2006/table">
            <a:tbl>
              <a:tblPr/>
              <a:tblGrid>
                <a:gridCol w="2803811">
                  <a:extLst>
                    <a:ext uri="{9D8B030D-6E8A-4147-A177-3AD203B41FA5}">
                      <a16:colId xmlns:a16="http://schemas.microsoft.com/office/drawing/2014/main" val="20000"/>
                    </a:ext>
                  </a:extLst>
                </a:gridCol>
                <a:gridCol w="1549250">
                  <a:extLst>
                    <a:ext uri="{9D8B030D-6E8A-4147-A177-3AD203B41FA5}">
                      <a16:colId xmlns:a16="http://schemas.microsoft.com/office/drawing/2014/main" val="20001"/>
                    </a:ext>
                  </a:extLst>
                </a:gridCol>
                <a:gridCol w="1549250">
                  <a:extLst>
                    <a:ext uri="{9D8B030D-6E8A-4147-A177-3AD203B41FA5}">
                      <a16:colId xmlns:a16="http://schemas.microsoft.com/office/drawing/2014/main" val="1713680203"/>
                    </a:ext>
                  </a:extLst>
                </a:gridCol>
                <a:gridCol w="1552173">
                  <a:extLst>
                    <a:ext uri="{9D8B030D-6E8A-4147-A177-3AD203B41FA5}">
                      <a16:colId xmlns:a16="http://schemas.microsoft.com/office/drawing/2014/main" val="20002"/>
                    </a:ext>
                  </a:extLst>
                </a:gridCol>
                <a:gridCol w="1380550">
                  <a:extLst>
                    <a:ext uri="{9D8B030D-6E8A-4147-A177-3AD203B41FA5}">
                      <a16:colId xmlns:a16="http://schemas.microsoft.com/office/drawing/2014/main" val="2261028974"/>
                    </a:ext>
                  </a:extLst>
                </a:gridCol>
                <a:gridCol w="1552173">
                  <a:extLst>
                    <a:ext uri="{9D8B030D-6E8A-4147-A177-3AD203B41FA5}">
                      <a16:colId xmlns:a16="http://schemas.microsoft.com/office/drawing/2014/main" val="20003"/>
                    </a:ext>
                  </a:extLst>
                </a:gridCol>
                <a:gridCol w="1363469">
                  <a:extLst>
                    <a:ext uri="{9D8B030D-6E8A-4147-A177-3AD203B41FA5}">
                      <a16:colId xmlns:a16="http://schemas.microsoft.com/office/drawing/2014/main" val="1752841627"/>
                    </a:ext>
                  </a:extLst>
                </a:gridCol>
              </a:tblGrid>
              <a:tr h="519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Ven + </a:t>
                      </a:r>
                      <a:r>
                        <a:rPr kumimoji="0" lang="en-US" sz="1600" b="1" i="0" u="none" strike="noStrike" cap="none" normalizeH="0" baseline="0" err="1">
                          <a:ln>
                            <a:noFill/>
                          </a:ln>
                          <a:solidFill>
                            <a:schemeClr val="bg1"/>
                          </a:solidFill>
                          <a:effectLst/>
                          <a:latin typeface="Poppins" pitchFamily="2" charset="77"/>
                          <a:cs typeface="Poppins" pitchFamily="2" charset="77"/>
                        </a:rPr>
                        <a:t>Ibr</a:t>
                      </a:r>
                      <a:endParaRPr kumimoji="0" lang="en-US" sz="1600" b="1" i="0" u="none" strike="noStrike" cap="none" normalizeH="0" baseline="0">
                        <a:ln>
                          <a:noFill/>
                        </a:ln>
                        <a:solidFill>
                          <a:schemeClr val="bg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50000"/>
                      </a:schemeClr>
                    </a:solidFill>
                  </a:tcPr>
                </a:tc>
                <a:extLst>
                  <a:ext uri="{0D108BD9-81ED-4DB2-BD59-A6C34878D82A}">
                    <a16:rowId xmlns:a16="http://schemas.microsoft.com/office/drawing/2014/main" val="1607281447"/>
                  </a:ext>
                </a:extLst>
              </a:tr>
              <a:tr h="519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a:ln>
                            <a:noFill/>
                          </a:ln>
                          <a:solidFill>
                            <a:schemeClr val="bg1"/>
                          </a:solidFill>
                          <a:effectLst/>
                          <a:latin typeface="Poppins" pitchFamily="2" charset="77"/>
                          <a:cs typeface="Poppins" pitchFamily="2" charset="77"/>
                        </a:rPr>
                        <a:t>Outcome by IGHV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uIGHV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mIGHV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uIGHV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mIGHV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uIGHV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mIGHV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006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3-yr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006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1"/>
                          </a:solidFill>
                          <a:effectLst/>
                          <a:latin typeface="Poppins" pitchFamily="2" charset="77"/>
                          <a:cs typeface="Poppins" pitchFamily="2" charset="77"/>
                        </a:rPr>
                        <a:t>VO</a:t>
                      </a:r>
                      <a:r>
                        <a:rPr kumimoji="0" lang="en-US" sz="1600" b="0" i="0" u="none" strike="noStrike" cap="none" normalizeH="0" baseline="0">
                          <a:ln>
                            <a:noFill/>
                          </a:ln>
                          <a:solidFill>
                            <a:schemeClr val="tx1"/>
                          </a:solidFill>
                          <a:effectLst/>
                          <a:latin typeface="Poppins" pitchFamily="2" charset="77"/>
                          <a:cs typeface="Poppins" pitchFamily="2" charset="77"/>
                        </a:rPr>
                        <a:t> 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0.98 (0.61-1.59)     </a:t>
                      </a:r>
                      <a:r>
                        <a:rPr kumimoji="0" lang="en-US" sz="1600" b="1" i="0" u="none" strike="noStrike" cap="none" normalizeH="0" baseline="0">
                          <a:ln>
                            <a:noFill/>
                          </a:ln>
                          <a:solidFill>
                            <a:schemeClr val="accent6">
                              <a:lumMod val="75000"/>
                            </a:schemeClr>
                          </a:solidFill>
                          <a:effectLst/>
                          <a:latin typeface="Poppins" pitchFamily="2" charset="77"/>
                          <a:cs typeface="Poppins" pitchFamily="2" charset="77"/>
                        </a:rPr>
                        <a:t>VI</a:t>
                      </a:r>
                      <a:r>
                        <a:rPr kumimoji="0" lang="en-US" sz="1600" b="0" i="0" u="none" strike="noStrike" cap="none" normalizeH="0" baseline="0">
                          <a:ln>
                            <a:noFill/>
                          </a:ln>
                          <a:solidFill>
                            <a:schemeClr val="tx1"/>
                          </a:solidFill>
                          <a:effectLst/>
                          <a:latin typeface="Poppins" pitchFamily="2" charset="77"/>
                          <a:cs typeface="Poppins" pitchFamily="2" charset="77"/>
                        </a:rPr>
                        <a:t> 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0.81 (0.49-1.32)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7380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a:ln>
                            <a:noFill/>
                          </a:ln>
                          <a:solidFill>
                            <a:schemeClr val="bg1"/>
                          </a:solidFill>
                          <a:effectLst/>
                          <a:latin typeface="Poppins" pitchFamily="2" charset="77"/>
                          <a:cs typeface="Poppins" pitchFamily="2" charset="77"/>
                        </a:rPr>
                        <a:t>Outcome by TP53/del17p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bg1"/>
                          </a:solidFill>
                          <a:effectLst/>
                          <a:latin typeface="Poppins" pitchFamily="2" charset="77"/>
                          <a:cs typeface="Poppins" pitchFamily="2" charset="77"/>
                        </a:rPr>
                        <a:t>TP53</a:t>
                      </a:r>
                      <a:r>
                        <a:rPr kumimoji="0" lang="en-US" sz="1600" b="1" i="0" u="none" strike="noStrike" cap="none" normalizeH="0" baseline="0">
                          <a:ln>
                            <a:noFill/>
                          </a:ln>
                          <a:solidFill>
                            <a:schemeClr val="bg1"/>
                          </a:solidFill>
                          <a:effectLst/>
                          <a:latin typeface="Poppins" pitchFamily="2" charset="77"/>
                          <a:cs typeface="Poppins" pitchFamily="2" charset="77"/>
                        </a:rPr>
                        <a:t>del/mut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bg1"/>
                          </a:solidFill>
                          <a:effectLst/>
                          <a:latin typeface="Poppins" pitchFamily="2" charset="77"/>
                          <a:cs typeface="Poppins" pitchFamily="2" charset="77"/>
                        </a:rPr>
                        <a:t>TP53</a:t>
                      </a:r>
                      <a:r>
                        <a:rPr kumimoji="0" lang="en-US" sz="1600" b="1" i="0" u="none" strike="noStrike" cap="none" normalizeH="0" baseline="0">
                          <a:ln>
                            <a:noFill/>
                          </a:ln>
                          <a:solidFill>
                            <a:schemeClr val="bg1"/>
                          </a:solidFill>
                          <a:effectLst/>
                          <a:latin typeface="Poppins" pitchFamily="2" charset="77"/>
                          <a:cs typeface="Poppins" pitchFamily="2" charset="77"/>
                        </a:rPr>
                        <a:t>WT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bg1"/>
                          </a:solidFill>
                          <a:effectLst/>
                          <a:latin typeface="Poppins" pitchFamily="2" charset="77"/>
                          <a:cs typeface="Poppins" pitchFamily="2" charset="77"/>
                        </a:rPr>
                        <a:t>TP53</a:t>
                      </a:r>
                      <a:r>
                        <a:rPr kumimoji="0" lang="en-US" sz="1600" b="1" i="0" u="none" strike="noStrike" cap="none" normalizeH="0" baseline="0">
                          <a:ln>
                            <a:noFill/>
                          </a:ln>
                          <a:solidFill>
                            <a:schemeClr val="bg1"/>
                          </a:solidFill>
                          <a:effectLst/>
                          <a:latin typeface="Poppins" pitchFamily="2" charset="77"/>
                          <a:cs typeface="Poppins" pitchFamily="2" charset="77"/>
                        </a:rPr>
                        <a:t>del/mut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bg1"/>
                          </a:solidFill>
                          <a:effectLst/>
                          <a:latin typeface="Poppins" pitchFamily="2" charset="77"/>
                          <a:cs typeface="Poppins" pitchFamily="2" charset="77"/>
                        </a:rPr>
                        <a:t>TP53</a:t>
                      </a:r>
                      <a:r>
                        <a:rPr kumimoji="0" lang="en-US" sz="1600" b="1" i="0" u="none" strike="noStrike" cap="none" normalizeH="0" baseline="0">
                          <a:ln>
                            <a:noFill/>
                          </a:ln>
                          <a:solidFill>
                            <a:schemeClr val="bg1"/>
                          </a:solidFill>
                          <a:effectLst/>
                          <a:latin typeface="Poppins" pitchFamily="2" charset="77"/>
                          <a:cs typeface="Poppins" pitchFamily="2" charset="77"/>
                        </a:rPr>
                        <a:t>WT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bg1"/>
                          </a:solidFill>
                          <a:effectLst/>
                          <a:latin typeface="Poppins" pitchFamily="2" charset="77"/>
                          <a:cs typeface="Poppins" pitchFamily="2" charset="77"/>
                        </a:rPr>
                        <a:t>TP53</a:t>
                      </a:r>
                      <a:r>
                        <a:rPr kumimoji="0" lang="en-US" sz="1600" b="1" i="0" u="none" strike="noStrike" cap="none" normalizeH="0" baseline="0">
                          <a:ln>
                            <a:noFill/>
                          </a:ln>
                          <a:solidFill>
                            <a:schemeClr val="bg1"/>
                          </a:solidFill>
                          <a:effectLst/>
                          <a:latin typeface="Poppins" pitchFamily="2" charset="77"/>
                          <a:cs typeface="Poppins" pitchFamily="2" charset="77"/>
                        </a:rPr>
                        <a:t>del/mut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a:ln>
                            <a:noFill/>
                          </a:ln>
                          <a:solidFill>
                            <a:schemeClr val="bg1"/>
                          </a:solidFill>
                          <a:effectLst/>
                          <a:latin typeface="Poppins" pitchFamily="2" charset="77"/>
                          <a:cs typeface="Poppins" pitchFamily="2" charset="77"/>
                        </a:rPr>
                        <a:t>TP53</a:t>
                      </a:r>
                      <a:r>
                        <a:rPr kumimoji="0" lang="en-US" sz="1600" b="1" i="0" u="none" strike="noStrike" cap="none" normalizeH="0" baseline="0">
                          <a:ln>
                            <a:noFill/>
                          </a:ln>
                          <a:solidFill>
                            <a:schemeClr val="bg1"/>
                          </a:solidFill>
                          <a:effectLst/>
                          <a:latin typeface="Poppins" pitchFamily="2" charset="77"/>
                          <a:cs typeface="Poppins" pitchFamily="2" charset="77"/>
                        </a:rPr>
                        <a:t>WT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4"/>
                  </a:ext>
                </a:extLst>
              </a:tr>
              <a:tr h="3006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3-yr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62.0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69.0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57241988"/>
                  </a:ext>
                </a:extLst>
              </a:tr>
              <a:tr h="3006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accent1"/>
                          </a:solidFill>
                          <a:effectLst/>
                          <a:latin typeface="Poppins" pitchFamily="2" charset="77"/>
                          <a:cs typeface="Poppins" pitchFamily="2" charset="77"/>
                        </a:rPr>
                        <a:t>VO</a:t>
                      </a:r>
                      <a:r>
                        <a:rPr kumimoji="0" lang="en-US" sz="1600" b="0" i="0" u="none" strike="noStrike" cap="none" normalizeH="0" baseline="0">
                          <a:ln>
                            <a:noFill/>
                          </a:ln>
                          <a:solidFill>
                            <a:schemeClr val="tx1"/>
                          </a:solidFill>
                          <a:effectLst/>
                          <a:latin typeface="Poppins" pitchFamily="2" charset="77"/>
                          <a:cs typeface="Poppins" pitchFamily="2" charset="77"/>
                        </a:rPr>
                        <a:t> 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1.20 (0.40-3.59)    </a:t>
                      </a:r>
                      <a:r>
                        <a:rPr kumimoji="0" lang="en-US" sz="1600" b="1" i="0" u="none" strike="noStrike" cap="none" normalizeH="0" baseline="0">
                          <a:ln>
                            <a:noFill/>
                          </a:ln>
                          <a:solidFill>
                            <a:schemeClr val="accent6">
                              <a:lumMod val="75000"/>
                            </a:schemeClr>
                          </a:solidFill>
                          <a:effectLst/>
                          <a:latin typeface="Poppins" pitchFamily="2" charset="77"/>
                          <a:cs typeface="Poppins" pitchFamily="2" charset="77"/>
                        </a:rPr>
                        <a:t> VI </a:t>
                      </a:r>
                      <a:r>
                        <a:rPr kumimoji="0" lang="en-US" sz="1600" b="0" i="0" u="none" strike="noStrike" cap="none" normalizeH="0" baseline="0">
                          <a:ln>
                            <a:noFill/>
                          </a:ln>
                          <a:solidFill>
                            <a:schemeClr val="tx1"/>
                          </a:solidFill>
                          <a:effectLst/>
                          <a:latin typeface="Poppins" pitchFamily="2" charset="77"/>
                          <a:cs typeface="Poppins" pitchFamily="2" charset="77"/>
                        </a:rPr>
                        <a:t>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0.70 (0.22-2.16)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47722653"/>
                  </a:ext>
                </a:extLst>
              </a:tr>
              <a:tr h="519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a:ln>
                            <a:noFill/>
                          </a:ln>
                          <a:solidFill>
                            <a:schemeClr val="bg1"/>
                          </a:solidFill>
                          <a:effectLst/>
                          <a:latin typeface="Poppins" pitchFamily="2" charset="77"/>
                          <a:cs typeface="Poppins" pitchFamily="2" charset="77"/>
                        </a:rPr>
                        <a:t>Outcome by Fitness*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Unfit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Fit</a:t>
                      </a:r>
                      <a:br>
                        <a:rPr kumimoji="0" lang="en-US" sz="1600" b="1" i="0" u="none" strike="noStrike" cap="none" normalizeH="0" baseline="0">
                          <a:ln>
                            <a:noFill/>
                          </a:ln>
                          <a:solidFill>
                            <a:schemeClr val="bg1"/>
                          </a:solidFill>
                          <a:effectLst/>
                          <a:latin typeface="Poppins" pitchFamily="2" charset="77"/>
                          <a:cs typeface="Poppins" pitchFamily="2" charset="77"/>
                        </a:rPr>
                      </a:br>
                      <a:r>
                        <a:rPr kumimoji="0" lang="en-US" sz="1600" b="1" i="0" u="none" strike="noStrike" cap="none" normalizeH="0" baseline="0">
                          <a:ln>
                            <a:noFill/>
                          </a:ln>
                          <a:solidFill>
                            <a:schemeClr val="bg1"/>
                          </a:solidFill>
                          <a:effectLst/>
                          <a:latin typeface="Poppins" pitchFamily="2" charset="77"/>
                          <a:cs typeface="Poppins" pitchFamily="2" charset="77"/>
                        </a:rPr>
                        <a:t>(n =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Unfit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Fit</a:t>
                      </a:r>
                      <a:br>
                        <a:rPr kumimoji="0" lang="en-US" sz="1600" b="1" i="0" u="none" strike="noStrike" cap="none" normalizeH="0" baseline="0">
                          <a:ln>
                            <a:noFill/>
                          </a:ln>
                          <a:solidFill>
                            <a:schemeClr val="bg1"/>
                          </a:solidFill>
                          <a:effectLst/>
                          <a:latin typeface="Poppins" pitchFamily="2" charset="77"/>
                          <a:cs typeface="Poppins" pitchFamily="2" charset="77"/>
                        </a:rPr>
                      </a:br>
                      <a:r>
                        <a:rPr kumimoji="0" lang="en-US" sz="1600" b="1" i="0" u="none" strike="noStrike" cap="none" normalizeH="0" baseline="0">
                          <a:ln>
                            <a:noFill/>
                          </a:ln>
                          <a:solidFill>
                            <a:schemeClr val="bg1"/>
                          </a:solidFill>
                          <a:effectLst/>
                          <a:latin typeface="Poppins" pitchFamily="2" charset="77"/>
                          <a:cs typeface="Poppins" pitchFamily="2" charset="77"/>
                        </a:rPr>
                        <a:t>(n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Unfit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Fit</a:t>
                      </a:r>
                      <a:br>
                        <a:rPr kumimoji="0" lang="en-US" sz="1600" b="1" i="0" u="none" strike="noStrike" cap="none" normalizeH="0" baseline="0">
                          <a:ln>
                            <a:noFill/>
                          </a:ln>
                          <a:solidFill>
                            <a:schemeClr val="bg1"/>
                          </a:solidFill>
                          <a:effectLst/>
                          <a:latin typeface="Poppins" pitchFamily="2" charset="77"/>
                          <a:cs typeface="Poppins" pitchFamily="2" charset="77"/>
                        </a:rPr>
                      </a:br>
                      <a:r>
                        <a:rPr kumimoji="0" lang="en-US" sz="1600" b="1" i="0" u="none" strike="noStrike" cap="none" normalizeH="0" baseline="0">
                          <a:ln>
                            <a:noFill/>
                          </a:ln>
                          <a:solidFill>
                            <a:schemeClr val="bg1"/>
                          </a:solidFill>
                          <a:effectLst/>
                          <a:latin typeface="Poppins" pitchFamily="2" charset="77"/>
                          <a:cs typeface="Poppins" pitchFamily="2" charset="77"/>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591923751"/>
                  </a:ext>
                </a:extLst>
              </a:tr>
              <a:tr h="3006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3-yr PFS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88.7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974007261"/>
                  </a:ext>
                </a:extLst>
              </a:tr>
              <a:tr h="3006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6">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accent1"/>
                          </a:solidFill>
                          <a:effectLst/>
                          <a:latin typeface="Poppins" pitchFamily="2" charset="77"/>
                          <a:cs typeface="Poppins" pitchFamily="2" charset="77"/>
                        </a:rPr>
                        <a:t>VO</a:t>
                      </a:r>
                      <a:r>
                        <a:rPr kumimoji="0" lang="en-US" sz="1600" b="0" i="0" u="none" strike="noStrike" cap="none" normalizeH="0" baseline="0">
                          <a:ln>
                            <a:noFill/>
                          </a:ln>
                          <a:solidFill>
                            <a:schemeClr val="tx1"/>
                          </a:solidFill>
                          <a:effectLst/>
                          <a:latin typeface="Poppins" pitchFamily="2" charset="77"/>
                          <a:cs typeface="Poppins" pitchFamily="2" charset="77"/>
                        </a:rPr>
                        <a:t> vs</a:t>
                      </a:r>
                      <a:r>
                        <a:rPr kumimoji="0" lang="en-US" sz="1600" b="1" i="0" u="none" strike="noStrike" cap="none" normalizeH="0" baseline="0">
                          <a:ln>
                            <a:noFill/>
                          </a:ln>
                          <a:solidFill>
                            <a:schemeClr val="tx1"/>
                          </a:solidFill>
                          <a:effectLst/>
                          <a:latin typeface="Poppins" pitchFamily="2" charset="77"/>
                          <a:cs typeface="Poppins" pitchFamily="2" charset="77"/>
                        </a:rPr>
                        <a:t> I</a:t>
                      </a:r>
                      <a:r>
                        <a:rPr kumimoji="0" lang="en-US" sz="1600" b="0" i="0" u="none" strike="noStrike" cap="none" normalizeH="0" baseline="0">
                          <a:ln>
                            <a:noFill/>
                          </a:ln>
                          <a:solidFill>
                            <a:schemeClr val="tx1"/>
                          </a:solidFill>
                          <a:effectLst/>
                          <a:latin typeface="Poppins" pitchFamily="2" charset="77"/>
                          <a:cs typeface="Poppins" pitchFamily="2" charset="77"/>
                        </a:rPr>
                        <a:t>: 0.58 (0.34-0.99)     </a:t>
                      </a:r>
                      <a:r>
                        <a:rPr kumimoji="0" lang="en-US" sz="1600" b="1" i="0" u="none" strike="noStrike" cap="none" normalizeH="0" baseline="0">
                          <a:ln>
                            <a:noFill/>
                          </a:ln>
                          <a:solidFill>
                            <a:schemeClr val="accent6">
                              <a:lumMod val="75000"/>
                            </a:schemeClr>
                          </a:solidFill>
                          <a:effectLst/>
                          <a:latin typeface="Poppins" pitchFamily="2" charset="77"/>
                          <a:cs typeface="Poppins" pitchFamily="2" charset="77"/>
                        </a:rPr>
                        <a:t>VI</a:t>
                      </a:r>
                      <a:r>
                        <a:rPr kumimoji="0" lang="en-US" sz="1600" b="0" i="0" u="none" strike="noStrike" cap="none" normalizeH="0" baseline="0">
                          <a:ln>
                            <a:noFill/>
                          </a:ln>
                          <a:solidFill>
                            <a:schemeClr val="tx1"/>
                          </a:solidFill>
                          <a:effectLst/>
                          <a:latin typeface="Poppins" pitchFamily="2" charset="77"/>
                          <a:cs typeface="Poppins" pitchFamily="2" charset="77"/>
                        </a:rPr>
                        <a:t> 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0.66 (0.40-1.11)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53215341"/>
                  </a:ext>
                </a:extLst>
              </a:tr>
            </a:tbl>
          </a:graphicData>
        </a:graphic>
      </p:graphicFrame>
      <p:sp>
        <p:nvSpPr>
          <p:cNvPr id="3" name="TextBox 2">
            <a:extLst>
              <a:ext uri="{FF2B5EF4-FFF2-40B4-BE49-F238E27FC236}">
                <a16:creationId xmlns:a16="http://schemas.microsoft.com/office/drawing/2014/main" id="{554A6915-21E3-47DE-C29C-ABC329F3068B}"/>
              </a:ext>
            </a:extLst>
          </p:cNvPr>
          <p:cNvSpPr txBox="1"/>
          <p:nvPr/>
        </p:nvSpPr>
        <p:spPr>
          <a:xfrm>
            <a:off x="231078" y="5998719"/>
            <a:ext cx="4944237" cy="245346"/>
          </a:xfrm>
          <a:prstGeom prst="rect">
            <a:avLst/>
          </a:prstGeom>
        </p:spPr>
        <p:txBody>
          <a:bodyPr vert="horz" wrap="none" lIns="0" tIns="0" rIns="0" bIns="0" rtlCol="0">
            <a:noAutofit/>
          </a:bodyPr>
          <a:lstStyle/>
          <a:p>
            <a:r>
              <a:rPr lang="en-US" sz="1000"/>
              <a:t>*Defined according to CIRS &gt;6 and/or GFR &lt;70 mL/min. </a:t>
            </a:r>
          </a:p>
        </p:txBody>
      </p:sp>
      <p:sp>
        <p:nvSpPr>
          <p:cNvPr id="5" name="Text Box 15">
            <a:extLst>
              <a:ext uri="{FF2B5EF4-FFF2-40B4-BE49-F238E27FC236}">
                <a16:creationId xmlns:a16="http://schemas.microsoft.com/office/drawing/2014/main" id="{B30CBFB9-9CED-B4E2-860D-7151CF7C310A}"/>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3478967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1C4A2-A8D2-21FA-D292-4F0DFDF61775}"/>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2183400C-002D-797B-B64D-940F509EC547}"/>
              </a:ext>
            </a:extLst>
          </p:cNvPr>
          <p:cNvSpPr>
            <a:spLocks noGrp="1" noChangeArrowheads="1"/>
          </p:cNvSpPr>
          <p:nvPr>
            <p:ph type="title"/>
          </p:nvPr>
        </p:nvSpPr>
        <p:spPr>
          <a:xfrm>
            <a:off x="231078" y="535756"/>
            <a:ext cx="11740260" cy="492944"/>
          </a:xfrm>
        </p:spPr>
        <p:txBody>
          <a:bodyPr/>
          <a:lstStyle/>
          <a:p>
            <a:r>
              <a:rPr lang="en-US" altLang="en-US"/>
              <a:t>CLL17: Overall Survival and Causes of Death</a:t>
            </a:r>
          </a:p>
        </p:txBody>
      </p:sp>
      <p:graphicFrame>
        <p:nvGraphicFramePr>
          <p:cNvPr id="8" name="Group 3">
            <a:extLst>
              <a:ext uri="{FF2B5EF4-FFF2-40B4-BE49-F238E27FC236}">
                <a16:creationId xmlns:a16="http://schemas.microsoft.com/office/drawing/2014/main" id="{2951B647-0398-6E0B-4C52-D217AD019A44}"/>
              </a:ext>
            </a:extLst>
          </p:cNvPr>
          <p:cNvGraphicFramePr>
            <a:graphicFrameLocks/>
          </p:cNvGraphicFramePr>
          <p:nvPr>
            <p:extLst>
              <p:ext uri="{D42A27DB-BD31-4B8C-83A1-F6EECF244321}">
                <p14:modId xmlns:p14="http://schemas.microsoft.com/office/powerpoint/2010/main" val="1913365696"/>
              </p:ext>
            </p:extLst>
          </p:nvPr>
        </p:nvGraphicFramePr>
        <p:xfrm>
          <a:off x="220662" y="1320282"/>
          <a:ext cx="11750676" cy="4084480"/>
        </p:xfrm>
        <a:graphic>
          <a:graphicData uri="http://schemas.openxmlformats.org/drawingml/2006/table">
            <a:tbl>
              <a:tblPr/>
              <a:tblGrid>
                <a:gridCol w="2892509">
                  <a:extLst>
                    <a:ext uri="{9D8B030D-6E8A-4147-A177-3AD203B41FA5}">
                      <a16:colId xmlns:a16="http://schemas.microsoft.com/office/drawing/2014/main" val="20000"/>
                    </a:ext>
                  </a:extLst>
                </a:gridCol>
                <a:gridCol w="3196518">
                  <a:extLst>
                    <a:ext uri="{9D8B030D-6E8A-4147-A177-3AD203B41FA5}">
                      <a16:colId xmlns:a16="http://schemas.microsoft.com/office/drawing/2014/main" val="20001"/>
                    </a:ext>
                  </a:extLst>
                </a:gridCol>
                <a:gridCol w="2848447">
                  <a:extLst>
                    <a:ext uri="{9D8B030D-6E8A-4147-A177-3AD203B41FA5}">
                      <a16:colId xmlns:a16="http://schemas.microsoft.com/office/drawing/2014/main" val="20002"/>
                    </a:ext>
                  </a:extLst>
                </a:gridCol>
                <a:gridCol w="2813202">
                  <a:extLst>
                    <a:ext uri="{9D8B030D-6E8A-4147-A177-3AD203B41FA5}">
                      <a16:colId xmlns:a16="http://schemas.microsoft.com/office/drawing/2014/main" val="20003"/>
                    </a:ext>
                  </a:extLst>
                </a:gridCol>
              </a:tblGrid>
              <a:tr h="4422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Poppins" pitchFamily="2" charset="77"/>
                          <a:cs typeface="Poppins" pitchFamily="2" charset="77"/>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Ven + Ibr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5604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3-yr OS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96.0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95.7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56046">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accent1"/>
                          </a:solidFill>
                          <a:effectLst/>
                          <a:latin typeface="Poppins" pitchFamily="2" charset="77"/>
                          <a:cs typeface="Poppins" pitchFamily="2" charset="77"/>
                        </a:rPr>
                        <a:t>VO</a:t>
                      </a:r>
                      <a:r>
                        <a:rPr kumimoji="0" lang="en-US" sz="1600" b="0" i="0" u="none" strike="noStrike" cap="none" normalizeH="0" baseline="0">
                          <a:ln>
                            <a:noFill/>
                          </a:ln>
                          <a:solidFill>
                            <a:schemeClr val="tx1"/>
                          </a:solidFill>
                          <a:effectLst/>
                          <a:latin typeface="Poppins" pitchFamily="2" charset="77"/>
                          <a:cs typeface="Poppins" pitchFamily="2" charset="77"/>
                        </a:rPr>
                        <a:t> 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1.67 (0.86-3.28)     </a:t>
                      </a:r>
                      <a:r>
                        <a:rPr kumimoji="0" lang="en-US" sz="1600" b="1" i="0" u="none" strike="noStrike" cap="none" normalizeH="0" baseline="0">
                          <a:ln>
                            <a:noFill/>
                          </a:ln>
                          <a:solidFill>
                            <a:schemeClr val="accent6">
                              <a:lumMod val="75000"/>
                            </a:schemeClr>
                          </a:solidFill>
                          <a:effectLst/>
                          <a:latin typeface="Poppins" pitchFamily="2" charset="77"/>
                          <a:cs typeface="Poppins" pitchFamily="2" charset="77"/>
                        </a:rPr>
                        <a:t>VI</a:t>
                      </a:r>
                      <a:r>
                        <a:rPr kumimoji="0" lang="en-US" sz="1600" b="0" i="0" u="none" strike="noStrike" cap="none" normalizeH="0" baseline="0">
                          <a:ln>
                            <a:noFill/>
                          </a:ln>
                          <a:solidFill>
                            <a:schemeClr val="tx1"/>
                          </a:solidFill>
                          <a:effectLst/>
                          <a:latin typeface="Poppins" pitchFamily="2" charset="77"/>
                          <a:cs typeface="Poppins" pitchFamily="2" charset="77"/>
                        </a:rPr>
                        <a:t> vs </a:t>
                      </a:r>
                      <a:r>
                        <a:rPr kumimoji="0" lang="en-US" sz="1600" b="1" i="0" u="none" strike="noStrike" cap="none" normalizeH="0" baseline="0">
                          <a:ln>
                            <a:noFill/>
                          </a:ln>
                          <a:solidFill>
                            <a:schemeClr val="tx1"/>
                          </a:solidFill>
                          <a:effectLst/>
                          <a:latin typeface="Poppins" pitchFamily="2" charset="77"/>
                          <a:cs typeface="Poppins" pitchFamily="2" charset="77"/>
                        </a:rPr>
                        <a:t>I</a:t>
                      </a:r>
                      <a:r>
                        <a:rPr kumimoji="0" lang="en-US" sz="1600" b="0" i="0" u="none" strike="noStrike" cap="none" normalizeH="0" baseline="0">
                          <a:ln>
                            <a:noFill/>
                          </a:ln>
                          <a:solidFill>
                            <a:schemeClr val="tx1"/>
                          </a:solidFill>
                          <a:effectLst/>
                          <a:latin typeface="Poppins" pitchFamily="2" charset="77"/>
                          <a:cs typeface="Poppins" pitchFamily="2" charset="77"/>
                        </a:rPr>
                        <a:t>: 0.96 (0.45-2.05)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422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1"/>
                          </a:solidFill>
                          <a:effectLst/>
                          <a:latin typeface="Poppins" pitchFamily="2" charset="77"/>
                          <a:cs typeface="Poppins" pitchFamily="2" charset="77"/>
                        </a:rPr>
                        <a:t>Cause of Death,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Ven + Ibr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305)</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Poppins" pitchFamily="2" charset="77"/>
                          <a:cs typeface="Poppins" pitchFamily="2" charset="77"/>
                        </a:rPr>
                        <a:t>(n = 301)</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02404477"/>
                  </a:ext>
                </a:extLst>
              </a:tr>
              <a:tr h="25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All causes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84152861"/>
                  </a:ext>
                </a:extLst>
              </a:tr>
              <a:tr h="4422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57241988"/>
                  </a:ext>
                </a:extLst>
              </a:tr>
              <a:tr h="25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Cardiovascular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847722653"/>
                  </a:ext>
                </a:extLst>
              </a:tr>
              <a:tr h="25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PD/RT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91923751"/>
                  </a:ext>
                </a:extLst>
              </a:tr>
              <a:tr h="25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SPM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974007261"/>
                  </a:ext>
                </a:extLst>
              </a:tr>
              <a:tr h="256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490268352"/>
                  </a:ext>
                </a:extLst>
              </a:tr>
            </a:tbl>
          </a:graphicData>
        </a:graphic>
      </p:graphicFrame>
      <p:sp>
        <p:nvSpPr>
          <p:cNvPr id="3" name="Text Box 15">
            <a:extLst>
              <a:ext uri="{FF2B5EF4-FFF2-40B4-BE49-F238E27FC236}">
                <a16:creationId xmlns:a16="http://schemas.microsoft.com/office/drawing/2014/main" id="{7C2079DF-9BD1-9FCF-DC84-8ADC64105454}"/>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2030598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930BB-3C0E-1353-7173-B46494AD8BC4}"/>
            </a:ext>
          </a:extLst>
        </p:cNvPr>
        <p:cNvGrpSpPr/>
        <p:nvPr/>
      </p:nvGrpSpPr>
      <p:grpSpPr>
        <a:xfrm>
          <a:off x="0" y="0"/>
          <a:ext cx="0" cy="0"/>
          <a:chOff x="0" y="0"/>
          <a:chExt cx="0" cy="0"/>
        </a:xfrm>
      </p:grpSpPr>
      <p:sp>
        <p:nvSpPr>
          <p:cNvPr id="22530" name="Rectangle 2">
            <a:extLst>
              <a:ext uri="{FF2B5EF4-FFF2-40B4-BE49-F238E27FC236}">
                <a16:creationId xmlns:a16="http://schemas.microsoft.com/office/drawing/2014/main" id="{5CE1A705-625E-E3EF-1227-39CBC5104821}"/>
              </a:ext>
            </a:extLst>
          </p:cNvPr>
          <p:cNvSpPr>
            <a:spLocks noGrp="1" noChangeArrowheads="1"/>
          </p:cNvSpPr>
          <p:nvPr>
            <p:ph type="title"/>
          </p:nvPr>
        </p:nvSpPr>
        <p:spPr/>
        <p:txBody>
          <a:bodyPr/>
          <a:lstStyle/>
          <a:p>
            <a:r>
              <a:rPr lang="en-US" altLang="en-US"/>
              <a:t>CLL17: Safety</a:t>
            </a:r>
          </a:p>
        </p:txBody>
      </p:sp>
      <p:sp>
        <p:nvSpPr>
          <p:cNvPr id="3" name="Text Box 15">
            <a:extLst>
              <a:ext uri="{FF2B5EF4-FFF2-40B4-BE49-F238E27FC236}">
                <a16:creationId xmlns:a16="http://schemas.microsoft.com/office/drawing/2014/main" id="{C9FF33B5-5569-B77B-71DC-30E4C281F45F}"/>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
        <p:nvSpPr>
          <p:cNvPr id="6" name="Rectangle 5">
            <a:extLst>
              <a:ext uri="{FF2B5EF4-FFF2-40B4-BE49-F238E27FC236}">
                <a16:creationId xmlns:a16="http://schemas.microsoft.com/office/drawing/2014/main" id="{883704B6-B140-F964-F35F-A7E7817DAE28}"/>
              </a:ext>
            </a:extLst>
          </p:cNvPr>
          <p:cNvSpPr/>
          <p:nvPr/>
        </p:nvSpPr>
        <p:spPr>
          <a:xfrm>
            <a:off x="2404872" y="2340864"/>
            <a:ext cx="3611815" cy="2468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1559B2A-C974-7EEE-3E2F-E27FA4C53138}"/>
              </a:ext>
            </a:extLst>
          </p:cNvPr>
          <p:cNvSpPr/>
          <p:nvPr/>
        </p:nvSpPr>
        <p:spPr>
          <a:xfrm>
            <a:off x="2404871" y="2893574"/>
            <a:ext cx="3611815" cy="2468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07C7C57-B08C-5B00-33B0-93114340E9A3}"/>
              </a:ext>
            </a:extLst>
          </p:cNvPr>
          <p:cNvSpPr/>
          <p:nvPr/>
        </p:nvSpPr>
        <p:spPr>
          <a:xfrm>
            <a:off x="2404871" y="3716019"/>
            <a:ext cx="3611815" cy="24688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Group 3">
            <a:extLst>
              <a:ext uri="{FF2B5EF4-FFF2-40B4-BE49-F238E27FC236}">
                <a16:creationId xmlns:a16="http://schemas.microsoft.com/office/drawing/2014/main" id="{FBB79B93-C6E2-19BF-F8CD-8D01EC6C248F}"/>
              </a:ext>
            </a:extLst>
          </p:cNvPr>
          <p:cNvGraphicFramePr>
            <a:graphicFrameLocks/>
          </p:cNvGraphicFramePr>
          <p:nvPr>
            <p:extLst>
              <p:ext uri="{D42A27DB-BD31-4B8C-83A1-F6EECF244321}">
                <p14:modId xmlns:p14="http://schemas.microsoft.com/office/powerpoint/2010/main" val="2844591276"/>
              </p:ext>
            </p:extLst>
          </p:nvPr>
        </p:nvGraphicFramePr>
        <p:xfrm>
          <a:off x="220662" y="1316655"/>
          <a:ext cx="5852160" cy="3383456"/>
        </p:xfrm>
        <a:graphic>
          <a:graphicData uri="http://schemas.openxmlformats.org/drawingml/2006/table">
            <a:tbl>
              <a:tblPr/>
              <a:tblGrid>
                <a:gridCol w="2303355">
                  <a:extLst>
                    <a:ext uri="{9D8B030D-6E8A-4147-A177-3AD203B41FA5}">
                      <a16:colId xmlns:a16="http://schemas.microsoft.com/office/drawing/2014/main" val="20000"/>
                    </a:ext>
                  </a:extLst>
                </a:gridCol>
                <a:gridCol w="1182935">
                  <a:extLst>
                    <a:ext uri="{9D8B030D-6E8A-4147-A177-3AD203B41FA5}">
                      <a16:colId xmlns:a16="http://schemas.microsoft.com/office/drawing/2014/main" val="20001"/>
                    </a:ext>
                  </a:extLst>
                </a:gridCol>
                <a:gridCol w="1182935">
                  <a:extLst>
                    <a:ext uri="{9D8B030D-6E8A-4147-A177-3AD203B41FA5}">
                      <a16:colId xmlns:a16="http://schemas.microsoft.com/office/drawing/2014/main" val="20002"/>
                    </a:ext>
                  </a:extLst>
                </a:gridCol>
                <a:gridCol w="1182935">
                  <a:extLst>
                    <a:ext uri="{9D8B030D-6E8A-4147-A177-3AD203B41FA5}">
                      <a16:colId xmlns:a16="http://schemas.microsoft.com/office/drawing/2014/main" val="20003"/>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Poppins" pitchFamily="2" charset="77"/>
                          <a:cs typeface="Poppins" pitchFamily="2" charset="77"/>
                        </a:rPr>
                        <a:t>Selected AEs of Interest (Any Grade),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Ven + Ibr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Blood and lymphatic system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174 (59.0)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130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85 (28.5)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002905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14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tx1"/>
                          </a:solidFill>
                          <a:effectLst/>
                          <a:latin typeface="Poppins" pitchFamily="2" charset="77"/>
                          <a:cs typeface="Poppins" pitchFamily="2" charset="77"/>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155 (52.5)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110 (36.3)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tx1"/>
                          </a:solidFill>
                          <a:effectLst/>
                          <a:latin typeface="Poppins" pitchFamily="2" charset="77"/>
                          <a:cs typeface="Poppins" pitchFamily="2" charset="77"/>
                        </a:rPr>
                        <a:t>49 (16.4)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01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Cardiac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41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72 (23.8)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103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24431039"/>
                  </a:ext>
                </a:extLst>
              </a:tr>
              <a:tr h="19804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11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38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50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858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GI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176 (59.7)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225 (74.3)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189 (63.4)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743058677"/>
                  </a:ext>
                </a:extLst>
              </a:tr>
              <a:tr h="11876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80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143 (47.2)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104 (34.9)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57241988"/>
                  </a:ext>
                </a:extLst>
              </a:tr>
              <a:tr h="170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Infections and infestations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225 (76.3)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243 (80.2)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238 (79.9)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86862392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113 (38.3)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128 (42.2)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117 (39.3)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84772265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41 (13.9)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28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40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91923751"/>
                  </a:ext>
                </a:extLst>
              </a:tr>
            </a:tbl>
          </a:graphicData>
        </a:graphic>
      </p:graphicFrame>
      <p:graphicFrame>
        <p:nvGraphicFramePr>
          <p:cNvPr id="5" name="Group 3">
            <a:extLst>
              <a:ext uri="{FF2B5EF4-FFF2-40B4-BE49-F238E27FC236}">
                <a16:creationId xmlns:a16="http://schemas.microsoft.com/office/drawing/2014/main" id="{62AE9544-4642-72C5-50F6-0974D1CE6593}"/>
              </a:ext>
            </a:extLst>
          </p:cNvPr>
          <p:cNvGraphicFramePr>
            <a:graphicFrameLocks/>
          </p:cNvGraphicFramePr>
          <p:nvPr>
            <p:extLst>
              <p:ext uri="{D42A27DB-BD31-4B8C-83A1-F6EECF244321}">
                <p14:modId xmlns:p14="http://schemas.microsoft.com/office/powerpoint/2010/main" val="3961599919"/>
              </p:ext>
            </p:extLst>
          </p:nvPr>
        </p:nvGraphicFramePr>
        <p:xfrm>
          <a:off x="6224148" y="1316655"/>
          <a:ext cx="5757606" cy="2834752"/>
        </p:xfrm>
        <a:graphic>
          <a:graphicData uri="http://schemas.openxmlformats.org/drawingml/2006/table">
            <a:tbl>
              <a:tblPr/>
              <a:tblGrid>
                <a:gridCol w="2118717">
                  <a:extLst>
                    <a:ext uri="{9D8B030D-6E8A-4147-A177-3AD203B41FA5}">
                      <a16:colId xmlns:a16="http://schemas.microsoft.com/office/drawing/2014/main" val="20000"/>
                    </a:ext>
                  </a:extLst>
                </a:gridCol>
                <a:gridCol w="1212963">
                  <a:extLst>
                    <a:ext uri="{9D8B030D-6E8A-4147-A177-3AD203B41FA5}">
                      <a16:colId xmlns:a16="http://schemas.microsoft.com/office/drawing/2014/main" val="20001"/>
                    </a:ext>
                  </a:extLst>
                </a:gridCol>
                <a:gridCol w="1212963">
                  <a:extLst>
                    <a:ext uri="{9D8B030D-6E8A-4147-A177-3AD203B41FA5}">
                      <a16:colId xmlns:a16="http://schemas.microsoft.com/office/drawing/2014/main" val="20002"/>
                    </a:ext>
                  </a:extLst>
                </a:gridCol>
                <a:gridCol w="1212963">
                  <a:extLst>
                    <a:ext uri="{9D8B030D-6E8A-4147-A177-3AD203B41FA5}">
                      <a16:colId xmlns:a16="http://schemas.microsoft.com/office/drawing/2014/main" val="20003"/>
                    </a:ext>
                  </a:extLst>
                </a:gridCol>
              </a:tblGrid>
              <a:tr h="298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1"/>
                          </a:solidFill>
                          <a:effectLst/>
                          <a:latin typeface="Poppins" pitchFamily="2" charset="77"/>
                          <a:cs typeface="Poppins" pitchFamily="2" charset="77"/>
                        </a:rPr>
                        <a:t>Selected AEs of Interest (Any Grade),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Ven + Obin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Ven + Ibr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a:ln>
                            <a:noFill/>
                          </a:ln>
                          <a:solidFill>
                            <a:schemeClr val="bg1"/>
                          </a:solidFill>
                          <a:effectLst/>
                          <a:latin typeface="Poppins" pitchFamily="2" charset="77"/>
                          <a:cs typeface="Poppins" pitchFamily="2" charset="77"/>
                        </a:rPr>
                        <a:t>Ibrutinib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1"/>
                          </a:solidFill>
                          <a:effectLst/>
                          <a:latin typeface="Poppins" pitchFamily="2" charset="77"/>
                          <a:cs typeface="Poppins" pitchFamily="2" charset="77"/>
                        </a:rPr>
                        <a:t>(n = 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98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Metabolism and nutrition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90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75 (24.8)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72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32941648"/>
                  </a:ext>
                </a:extLst>
              </a:tr>
              <a:tr h="29801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Tumor lysis syndrome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12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974007261"/>
                  </a:ext>
                </a:extLst>
              </a:tr>
              <a:tr h="2980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Benign, malignant, and unspecified neoplasms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35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35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55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36204115"/>
                  </a:ext>
                </a:extLst>
              </a:tr>
              <a:tr h="29801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Richter transformation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53215341"/>
                  </a:ext>
                </a:extLst>
              </a:tr>
              <a:tr h="1788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Vascular disorders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60 (20.3)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102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124 (41.6)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53105488"/>
                  </a:ext>
                </a:extLst>
              </a:tr>
              <a:tr h="17881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34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51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Poppins" pitchFamily="2" charset="77"/>
                          <a:cs typeface="Poppins" pitchFamily="2" charset="77"/>
                        </a:rPr>
                        <a:t>72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99317405"/>
                  </a:ext>
                </a:extLst>
              </a:tr>
            </a:tbl>
          </a:graphicData>
        </a:graphic>
      </p:graphicFrame>
    </p:spTree>
    <p:extLst>
      <p:ext uri="{BB962C8B-B14F-4D97-AF65-F5344CB8AC3E}">
        <p14:creationId xmlns:p14="http://schemas.microsoft.com/office/powerpoint/2010/main" val="4284131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sz="2200"/>
              <a:t>Fixed-duration targeted therapy achieved noninferior PFS vs continuous ibrutinib</a:t>
            </a:r>
          </a:p>
          <a:p>
            <a:pPr marL="574675" lvl="1" indent="-342900">
              <a:buFont typeface="Poppins" panose="00000500000000000000" pitchFamily="2" charset="0"/>
              <a:buChar char="−"/>
            </a:pPr>
            <a:r>
              <a:rPr lang="en-US" altLang="en-US"/>
              <a:t>3-yr PFS rate: Ven + Ibr 79.4%; Ven + Obin 81.1%; Ibr 81.0%</a:t>
            </a:r>
          </a:p>
          <a:p>
            <a:pPr marL="574675" lvl="1" indent="-342900">
              <a:buFont typeface="Poppins" panose="00000500000000000000" pitchFamily="2" charset="0"/>
              <a:buChar char="−"/>
            </a:pPr>
            <a:r>
              <a:rPr lang="en-US" altLang="en-US"/>
              <a:t>Ven + Ibr vs Ibr: HR 0.84 (98.0% CI: 0.53-1.32)</a:t>
            </a:r>
          </a:p>
          <a:p>
            <a:pPr marL="574675" lvl="1" indent="-342900">
              <a:buFont typeface="Poppins" panose="00000500000000000000" pitchFamily="2" charset="0"/>
              <a:buChar char="−"/>
            </a:pPr>
            <a:r>
              <a:rPr lang="en-US" altLang="en-US"/>
              <a:t>Ven + Obin vs Ibr: HR 0.87 (98.3% CI: 0.54-1.41)</a:t>
            </a:r>
          </a:p>
          <a:p>
            <a:pPr lvl="1">
              <a:buFont typeface="Arial" panose="020B0604020202020204" pitchFamily="34" charset="0"/>
              <a:buChar char="•"/>
            </a:pPr>
            <a:r>
              <a:rPr lang="en-US" sz="2200"/>
              <a:t>Safety findings consistent with the established toxicity profiles of these agents</a:t>
            </a:r>
          </a:p>
          <a:p>
            <a:pPr lvl="2">
              <a:buFont typeface="Arial" panose="020B0604020202020204" pitchFamily="34" charset="0"/>
              <a:buChar char="•"/>
            </a:pPr>
            <a:r>
              <a:rPr lang="en-US" sz="2000"/>
              <a:t>Infection is a significant concern across all CLL therapies and is particularly pronounced with anti-CD20 antibodies </a:t>
            </a:r>
          </a:p>
          <a:p>
            <a:pPr lvl="1">
              <a:buFont typeface="Arial" panose="020B0604020202020204" pitchFamily="34" charset="0"/>
              <a:buChar char="•"/>
            </a:pPr>
            <a:r>
              <a:rPr lang="en-US" altLang="en-US" sz="2200"/>
              <a:t>Investigators conclude that fixed-duration treatment can be reasonably considered for patients with previously untreated CLL</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altLang="en-US"/>
              <a:t>CLL17: </a:t>
            </a:r>
            <a:r>
              <a:rPr lang="en-US"/>
              <a:t>Investigators’ Conclusions</a:t>
            </a:r>
            <a:endParaRPr lang="en-US" altLang="en-US"/>
          </a:p>
        </p:txBody>
      </p:sp>
      <p:sp>
        <p:nvSpPr>
          <p:cNvPr id="2" name="Text Box 15">
            <a:extLst>
              <a:ext uri="{FF2B5EF4-FFF2-40B4-BE49-F238E27FC236}">
                <a16:creationId xmlns:a16="http://schemas.microsoft.com/office/drawing/2014/main" id="{C22669EB-C67A-5C2F-BE9E-8CD78D4709AC}"/>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a:solidFill>
                  <a:srgbClr val="161616"/>
                </a:solidFill>
                <a:latin typeface="Poppins" pitchFamily="2" charset="77"/>
              </a:rPr>
              <a:t>Al-Sawaf. ASH 2025. Abstr 1. Al-Sawaf. NEJM. 2025;[Epub].</a:t>
            </a:r>
            <a:endParaRPr lang="en-US" altLang="en-US" sz="800" b="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a:hlinkClick r:id="rId3"/>
              </a:rPr>
              <a:t>deceraclinical.com/education</a:t>
            </a:r>
            <a:endParaRPr lang="en-US"/>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a:solidFill>
                  <a:srgbClr val="161616"/>
                </a:solidFill>
              </a:rPr>
              <a:t>Leukemias</a:t>
            </a:r>
          </a:p>
          <a:p>
            <a:pPr marL="285750" indent="-285750" algn="l">
              <a:buFont typeface="Arial" panose="020B0604020202020204" pitchFamily="34" charset="0"/>
              <a:buChar char="•"/>
            </a:pPr>
            <a:r>
              <a:rPr lang="en-US" sz="180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0" ma:contentTypeDescription="Create a new document." ma:contentTypeScope="" ma:versionID="7507e8cf02168e9b6635253efeec3370">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7ec38d8cf68e3d4444195e760ec8dbc1"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B4F999-5A0F-4544-A577-E960CB3AAEF1}">
  <ds:schemaRefs>
    <ds:schemaRef ds:uri="http://schemas.microsoft.com/sharepoint/v3/contenttype/forms"/>
  </ds:schemaRefs>
</ds:datastoreItem>
</file>

<file path=customXml/itemProps2.xml><?xml version="1.0" encoding="utf-8"?>
<ds:datastoreItem xmlns:ds="http://schemas.openxmlformats.org/officeDocument/2006/customXml" ds:itemID="{D6EE98C0-C68D-4D34-A247-6E9906B72B9A}">
  <ds:schemaRefs>
    <ds:schemaRef ds:uri="b47fbc76-1bba-4b69-b54f-3a49590c7890"/>
    <ds:schemaRef ds:uri="http://purl.org/dc/terms/"/>
    <ds:schemaRef ds:uri="http://schemas.microsoft.com/office/2006/documentManagement/types"/>
    <ds:schemaRef ds:uri="http://purl.org/dc/elements/1.1/"/>
    <ds:schemaRef ds:uri="http://www.w3.org/XML/1998/namespace"/>
    <ds:schemaRef ds:uri="http://schemas.microsoft.com/office/2006/metadata/properties"/>
    <ds:schemaRef ds:uri="22fd6914-46d4-4c7e-bbad-46e82841b69d"/>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7D955A8C-2727-4EFC-AE2D-CFAE2B7EA73A}">
  <ds:schemaRefs>
    <ds:schemaRef ds:uri="22fd6914-46d4-4c7e-bbad-46e82841b69d"/>
    <ds:schemaRef ds:uri="b47fbc76-1bba-4b69-b54f-3a49590c78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2097</Words>
  <Application>Microsoft Office PowerPoint</Application>
  <PresentationFormat>Widescreen</PresentationFormat>
  <Paragraphs>421</Paragraphs>
  <Slides>12</Slides>
  <Notes>12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12</vt:i4>
      </vt:variant>
    </vt:vector>
  </HeadingPairs>
  <TitlesOfParts>
    <vt:vector size="23" baseType="lpstr">
      <vt:lpstr>Aptos</vt:lpstr>
      <vt:lpstr>Arial</vt:lpstr>
      <vt:lpstr>Newsreader ExtraBold</vt:lpstr>
      <vt:lpstr>Newsreader SemiBold</vt:lpstr>
      <vt:lpstr>Poppins</vt:lpstr>
      <vt:lpstr>Poppins Light</vt:lpstr>
      <vt:lpstr>Wingdings</vt:lpstr>
      <vt:lpstr>Office</vt:lpstr>
      <vt:lpstr>4_Office</vt:lpstr>
      <vt:lpstr>3_Office</vt:lpstr>
      <vt:lpstr>2_Office</vt:lpstr>
      <vt:lpstr>CLL17: Phase III Trial of Continuous Ibrutinib vs Fixed-Duration Venetoclax Plus Obinutuzumab or Venetoclax Plus Ibrutinib for Untreated CLL</vt:lpstr>
      <vt:lpstr>About These Slides</vt:lpstr>
      <vt:lpstr>CLL17: Background</vt:lpstr>
      <vt:lpstr>CLL17: Study Design</vt:lpstr>
      <vt:lpstr>CLL17: Baseline Characteristics </vt:lpstr>
      <vt:lpstr>CLL17: Response</vt:lpstr>
      <vt:lpstr>CLL17: Progression-Free Survival</vt:lpstr>
      <vt:lpstr>CLL17: PFS by Subgroup</vt:lpstr>
      <vt:lpstr>CLL17: Overall Survival and Causes of Death</vt:lpstr>
      <vt:lpstr>CLL17: Safety</vt:lpstr>
      <vt:lpstr>CLL17: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CLL17: Phase III Trial of Continuous Ibrutinib vs Fixed-Duration Venetoclax Plus Obinutuzumab or Venetoclax Plus Ibrutinib for Untreated CLL</dc:title>
  <dc:creator>Timothy Quill</dc:creator>
  <cp:lastModifiedBy>Natalia Kolenko</cp:lastModifiedBy>
  <cp:revision>2</cp:revision>
  <dcterms:created xsi:type="dcterms:W3CDTF">2025-12-04T13:55:49Z</dcterms:created>
  <dcterms:modified xsi:type="dcterms:W3CDTF">2026-02-23T11:21:13Z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