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  <p:sldMasterId id="2147483697" r:id="rId5"/>
    <p:sldMasterId id="2147483708" r:id="rId6"/>
  </p:sldMasterIdLst>
  <p:notesMasterIdLst>
    <p:notesMasterId r:id="rId23"/>
  </p:notesMasterIdLst>
  <p:sldIdLst>
    <p:sldId id="321" r:id="rId7"/>
    <p:sldId id="308" r:id="rId8"/>
    <p:sldId id="2147483314" r:id="rId9"/>
    <p:sldId id="2147480926" r:id="rId10"/>
    <p:sldId id="3077" r:id="rId11"/>
    <p:sldId id="3076" r:id="rId12"/>
    <p:sldId id="2147480925" r:id="rId13"/>
    <p:sldId id="2147480934" r:id="rId14"/>
    <p:sldId id="2147480929" r:id="rId15"/>
    <p:sldId id="2147475225" r:id="rId16"/>
    <p:sldId id="2147480930" r:id="rId17"/>
    <p:sldId id="2147480931" r:id="rId18"/>
    <p:sldId id="2147480932" r:id="rId19"/>
    <p:sldId id="2147473694" r:id="rId20"/>
    <p:sldId id="2147480933" r:id="rId21"/>
    <p:sldId id="214748331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if Morsalin" initials="SM" lastIdx="21" clrIdx="0">
    <p:extLst>
      <p:ext uri="{19B8F6BF-5375-455C-9EA6-DF929625EA0E}">
        <p15:presenceInfo xmlns:p15="http://schemas.microsoft.com/office/powerpoint/2012/main" userId="S::smorsalin@cealliance.com::f8db66a7-63db-4175-bbd5-08cb4e83d437" providerId="AD"/>
      </p:ext>
    </p:extLst>
  </p:cmAuthor>
  <p:cmAuthor id="2" name="Dussadee Royal" initials="DR" lastIdx="6" clrIdx="1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3" name="Timothy Quill" initials="TQ" lastIdx="4" clrIdx="2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4" name="Andrea Boecler" initials="AB" lastIdx="8" clrIdx="3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F0EE"/>
    <a:srgbClr val="F9F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D13CA9-350E-473A-BB07-86CC5AAFD3D7}" v="29" dt="2026-07-07T14:58:51.1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93705" autoAdjust="0"/>
  </p:normalViewPr>
  <p:slideViewPr>
    <p:cSldViewPr snapToGrid="0">
      <p:cViewPr varScale="1">
        <p:scale>
          <a:sx n="103" d="100"/>
          <a:sy n="103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if Morsalin" userId="f8db66a7-63db-4175-bbd5-08cb4e83d437" providerId="ADAL" clId="{63838665-2FD9-4748-B404-24429B765D9E}"/>
    <pc:docChg chg="undo redo custSel addSld delSld modSld">
      <pc:chgData name="Sharif Morsalin" userId="f8db66a7-63db-4175-bbd5-08cb4e83d437" providerId="ADAL" clId="{63838665-2FD9-4748-B404-24429B765D9E}" dt="2026-07-07T15:00:02.923" v="106" actId="20577"/>
      <pc:docMkLst>
        <pc:docMk/>
      </pc:docMkLst>
      <pc:sldChg chg="add">
        <pc:chgData name="Sharif Morsalin" userId="f8db66a7-63db-4175-bbd5-08cb4e83d437" providerId="ADAL" clId="{63838665-2FD9-4748-B404-24429B765D9E}" dt="2026-07-07T14:48:35.220" v="45"/>
        <pc:sldMkLst>
          <pc:docMk/>
          <pc:sldMk cId="2203944586" sldId="308"/>
        </pc:sldMkLst>
      </pc:sldChg>
      <pc:sldChg chg="modSp add del mod">
        <pc:chgData name="Sharif Morsalin" userId="f8db66a7-63db-4175-bbd5-08cb4e83d437" providerId="ADAL" clId="{63838665-2FD9-4748-B404-24429B765D9E}" dt="2026-07-07T14:57:35.346" v="70" actId="47"/>
        <pc:sldMkLst>
          <pc:docMk/>
          <pc:sldMk cId="0" sldId="318"/>
        </pc:sldMkLst>
        <pc:spChg chg="mod">
          <ac:chgData name="Sharif Morsalin" userId="f8db66a7-63db-4175-bbd5-08cb4e83d437" providerId="ADAL" clId="{63838665-2FD9-4748-B404-24429B765D9E}" dt="2026-07-07T14:44:35.610" v="38" actId="20577"/>
          <ac:spMkLst>
            <pc:docMk/>
            <pc:sldMk cId="0" sldId="318"/>
            <ac:spMk id="39940" creationId="{8082EA74-AD3C-40A0-A143-D2201E93795E}"/>
          </ac:spMkLst>
        </pc:spChg>
        <pc:spChg chg="mod">
          <ac:chgData name="Sharif Morsalin" userId="f8db66a7-63db-4175-bbd5-08cb4e83d437" providerId="ADAL" clId="{63838665-2FD9-4748-B404-24429B765D9E}" dt="2026-07-07T14:42:02.829" v="14" actId="20577"/>
          <ac:spMkLst>
            <pc:docMk/>
            <pc:sldMk cId="0" sldId="318"/>
            <ac:spMk id="62467" creationId="{285A5094-ED29-4796-B20E-3FBFE4F25619}"/>
          </ac:spMkLst>
        </pc:spChg>
      </pc:sldChg>
      <pc:sldChg chg="modSp add mod setBg">
        <pc:chgData name="Sharif Morsalin" userId="f8db66a7-63db-4175-bbd5-08cb4e83d437" providerId="ADAL" clId="{63838665-2FD9-4748-B404-24429B765D9E}" dt="2026-07-07T14:58:51.252" v="72"/>
        <pc:sldMkLst>
          <pc:docMk/>
          <pc:sldMk cId="0" sldId="321"/>
        </pc:sldMkLst>
        <pc:spChg chg="mod">
          <ac:chgData name="Sharif Morsalin" userId="f8db66a7-63db-4175-bbd5-08cb4e83d437" providerId="ADAL" clId="{63838665-2FD9-4748-B404-24429B765D9E}" dt="2026-07-07T14:44:58.566" v="43"/>
          <ac:spMkLst>
            <pc:docMk/>
            <pc:sldMk cId="0" sldId="321"/>
            <ac:spMk id="2" creationId="{A0051D80-7AC1-54A7-03F6-44B6AB75581D}"/>
          </ac:spMkLst>
        </pc:spChg>
        <pc:spChg chg="mod">
          <ac:chgData name="Sharif Morsalin" userId="f8db66a7-63db-4175-bbd5-08cb4e83d437" providerId="ADAL" clId="{63838665-2FD9-4748-B404-24429B765D9E}" dt="2026-07-07T14:58:51.252" v="72"/>
          <ac:spMkLst>
            <pc:docMk/>
            <pc:sldMk cId="0" sldId="321"/>
            <ac:spMk id="7171" creationId="{4D67E167-2F37-481F-AB26-A6E236679EF3}"/>
          </ac:spMkLst>
        </pc:spChg>
      </pc:sldChg>
      <pc:sldChg chg="modSp add mod">
        <pc:chgData name="Sharif Morsalin" userId="f8db66a7-63db-4175-bbd5-08cb4e83d437" providerId="ADAL" clId="{63838665-2FD9-4748-B404-24429B765D9E}" dt="2026-07-07T14:51:27.939" v="62"/>
        <pc:sldMkLst>
          <pc:docMk/>
          <pc:sldMk cId="3388113536" sldId="2147483314"/>
        </pc:sldMkLst>
        <pc:spChg chg="mod">
          <ac:chgData name="Sharif Morsalin" userId="f8db66a7-63db-4175-bbd5-08cb4e83d437" providerId="ADAL" clId="{63838665-2FD9-4748-B404-24429B765D9E}" dt="2026-07-07T14:51:27.939" v="62"/>
          <ac:spMkLst>
            <pc:docMk/>
            <pc:sldMk cId="3388113536" sldId="2147483314"/>
            <ac:spMk id="4" creationId="{3BF12901-CC51-BED5-FB6E-35CBA1E9945D}"/>
          </ac:spMkLst>
        </pc:spChg>
      </pc:sldChg>
      <pc:sldChg chg="modSp add del mod">
        <pc:chgData name="Sharif Morsalin" userId="f8db66a7-63db-4175-bbd5-08cb4e83d437" providerId="ADAL" clId="{63838665-2FD9-4748-B404-24429B765D9E}" dt="2026-07-07T15:00:02.923" v="106" actId="20577"/>
        <pc:sldMkLst>
          <pc:docMk/>
          <pc:sldMk cId="0" sldId="2147483315"/>
        </pc:sldMkLst>
        <pc:spChg chg="mod">
          <ac:chgData name="Sharif Morsalin" userId="f8db66a7-63db-4175-bbd5-08cb4e83d437" providerId="ADAL" clId="{63838665-2FD9-4748-B404-24429B765D9E}" dt="2026-07-07T15:00:02.923" v="106" actId="20577"/>
          <ac:spMkLst>
            <pc:docMk/>
            <pc:sldMk cId="0" sldId="2147483315"/>
            <ac:spMk id="39940" creationId="{8082EA74-AD3C-40A0-A143-D2201E93795E}"/>
          </ac:spMkLst>
        </pc:spChg>
        <pc:spChg chg="mod">
          <ac:chgData name="Sharif Morsalin" userId="f8db66a7-63db-4175-bbd5-08cb4e83d437" providerId="ADAL" clId="{63838665-2FD9-4748-B404-24429B765D9E}" dt="2026-07-07T14:53:46.229" v="66"/>
          <ac:spMkLst>
            <pc:docMk/>
            <pc:sldMk cId="0" sldId="2147483315"/>
            <ac:spMk id="62467" creationId="{285A5094-ED29-4796-B20E-3FBFE4F25619}"/>
          </ac:spMkLst>
        </pc:spChg>
      </pc:sldChg>
      <pc:sldChg chg="add del">
        <pc:chgData name="Sharif Morsalin" userId="f8db66a7-63db-4175-bbd5-08cb4e83d437" providerId="ADAL" clId="{63838665-2FD9-4748-B404-24429B765D9E}" dt="2026-07-07T14:48:36.179" v="46" actId="47"/>
        <pc:sldMkLst>
          <pc:docMk/>
          <pc:sldMk cId="3275214970" sldId="2147483610"/>
        </pc:sldMkLst>
      </pc:sldChg>
      <pc:sldMasterChg chg="delSldLayout">
        <pc:chgData name="Sharif Morsalin" userId="f8db66a7-63db-4175-bbd5-08cb4e83d437" providerId="ADAL" clId="{63838665-2FD9-4748-B404-24429B765D9E}" dt="2026-07-07T14:57:35.346" v="70" actId="47"/>
        <pc:sldMasterMkLst>
          <pc:docMk/>
          <pc:sldMasterMk cId="3316597071" sldId="2147483674"/>
        </pc:sldMasterMkLst>
        <pc:sldLayoutChg chg="del">
          <pc:chgData name="Sharif Morsalin" userId="f8db66a7-63db-4175-bbd5-08cb4e83d437" providerId="ADAL" clId="{63838665-2FD9-4748-B404-24429B765D9E}" dt="2026-07-07T14:57:35.346" v="70" actId="47"/>
          <pc:sldLayoutMkLst>
            <pc:docMk/>
            <pc:sldMasterMk cId="3316597071" sldId="2147483674"/>
            <pc:sldLayoutMk cId="1870749134" sldId="214748370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952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F4-452F-8DB6-4CC63ACAFD06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AA-3445-BB93-0592DFD660A0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2AA-3445-BB93-0592DFD660A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F4-452F-8DB6-4CC63ACAFD06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</c:v>
                </c:pt>
                <c:pt idx="1">
                  <c:v>8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AA-3445-BB93-0592DFD660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952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AD-964F-BBEF-DBEEC5343717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AD-964F-BBEF-DBEEC5343717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CAD-964F-BBEF-DBEEC534371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CAD-964F-BBEF-DBEEC534371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</c:v>
                </c:pt>
                <c:pt idx="1">
                  <c:v>12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CAD-964F-BBEF-DBEEC5343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93614-6EC9-48F9-A723-5C6FE6E8B9FB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4A735-369B-43A3-8995-5DEA4B3CF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77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13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9938C-110C-3175-3FDB-1CFF6FBF3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E33C00-9E71-DE98-322E-0AD8DD5D4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FCF34-EE5B-F763-D7C4-C952DE4AE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E6BD2-33D5-3156-FB53-C312DF5EC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51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85D29-03D3-FE31-C1C3-B0CDCF0A8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40F9B-1E15-669D-EB71-D64FD56EED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D0101-3BC6-2194-3E68-4E898E5EA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D7618-282D-E6AB-28B8-7D71F58BEB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A47E0-F38E-4D72-9E6D-D39B3A9DAE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46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A47E0-F38E-4D72-9E6D-D39B3A9DAE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50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E3ED14-1C06-B149-8A7D-CC5362078B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4BB7B1F-0924-7378-B5D0-950BD611D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683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8B34A-B0E6-1B90-CCE6-C8AB5F3B3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11F9E4-2B9B-E690-F84C-7E1F549741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2B7602-2417-8F9B-B188-1C5B1206A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01F5C-19D0-AA65-75A2-00A259D25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9787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A8C7F-7881-713C-F341-45AAD4E66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0B625-0C18-153B-21EC-3BB41601A2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CD2DEF-3FB0-8F1E-D81E-9A909C84F1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B9826-9C04-99A7-9FB4-EB07742794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A47E0-F38E-4D72-9E6D-D39B3A9DAE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3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281A7-2016-F670-9CA4-61CC0029E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7753DE-95A1-5F92-5B90-88FF3D96C6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7CD41-C8F0-EF77-FADF-B4625FD0F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745BD-87C2-001E-1C5D-AEBC00BE6E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A47E0-F38E-4D72-9E6D-D39B3A9DAE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415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1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897BC6-CE19-4879-945E-B8746D5775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39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F316-30F8-648D-EEEC-F5675FD8A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8E35C9-5AD9-099E-C50F-9B1B5BA27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C530BF-EC85-77AA-D7EF-5E982AD8C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15F55-8E7D-F471-7C6A-B10719365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A47E0-F38E-4D72-9E6D-D39B3A9DAE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838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2C5DC-15DC-8AFA-0C10-0766E3DF5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D39445-F312-75CD-713E-723DE3F11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502FA-BD90-4353-1FB6-59C22624C8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4C05E-9511-732D-78FC-F85AFD272D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A47E0-F38E-4D72-9E6D-D39B3A9DAE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513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2F6FA-7DB2-D86D-3353-1E6B600F7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3D6BDD-A1DF-92BD-A94C-03C495642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24B73-ABDC-0E2E-8656-344BF4110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47EB4-7383-4FCC-CD99-38AD12216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A47E0-F38E-4D72-9E6D-D39B3A9DAE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870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DFEDC-7EA2-6AC9-3502-6FC4EE986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03DE7E-218F-553C-B643-948E82EE6A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ECB9C-2A61-50AF-3E60-8EC9B7FEE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3DD92C8-BEB0-6062-719B-EC061B944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197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BFC9B-D2C5-25E4-23AB-0F6795F3A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07A36-F931-AECB-D6F8-F175B9ECEC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AEEB47-E3D9-40A2-DB0C-4C4E277C87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9D73C-27ED-7819-452A-1C1964E74D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A47E0-F38E-4D72-9E6D-D39B3A9DAE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746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391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60042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310126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50087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144881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1010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6967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2910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00856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31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978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541860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58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2192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627989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45376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2593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5296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14980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3058153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924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3628443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444443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956833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7465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27276B6-B7A9-8375-07A4-B3BEA2EE1D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30727444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F4AEEB7-5169-2113-8064-38FFB83F44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3606450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98393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826203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27194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0986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137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3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0B28C4-C5E1-53BC-FCBA-67C9C5494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269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4.svg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316597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707" r:id="rId2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7077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534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en-US" sz="36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Foundations of ADC Therapy and the Clinical Rationale for Targeting TROP-2 in TNBC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0051D80-7AC1-54A7-03F6-44B6AB7558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0" tIns="0" rIns="0" bIns="0"/>
          <a:lstStyle/>
          <a:p>
            <a:r>
              <a:rPr lang="en-US" altLang="en-US" sz="14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Ana C. Garrido-Castro, MD</a:t>
            </a:r>
            <a:br>
              <a:rPr lang="en-US" altLang="en-US" sz="1400" dirty="0"/>
            </a:br>
            <a:r>
              <a:rPr lang="en-US" dirty="0"/>
              <a:t>Assistant Professor of Medicine</a:t>
            </a:r>
            <a:br>
              <a:rPr lang="en-US" sz="1400" dirty="0"/>
            </a:br>
            <a:r>
              <a:rPr lang="en-US" dirty="0"/>
              <a:t>Harvard Medical School</a:t>
            </a:r>
            <a:endParaRPr lang="en-US" altLang="en-US" sz="1400" b="0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AC528AC-860A-633F-893B-9A35701A0123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Provided by Clinical Care Options, LLC dba </a:t>
            </a:r>
            <a:r>
              <a:rPr lang="en-US" dirty="0" err="1"/>
              <a:t>Decera</a:t>
            </a:r>
            <a:r>
              <a:rPr lang="en-US" dirty="0"/>
              <a:t> Clinical Education.</a:t>
            </a:r>
          </a:p>
          <a:p>
            <a:r>
              <a:rPr lang="en-US" dirty="0"/>
              <a:t>Supported by an educational grant from Gilead Sciences, Inc.</a:t>
            </a:r>
            <a:endParaRPr lang="en-US" altLang="en-US" dirty="0">
              <a:latin typeface="+mn-lt"/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A8056CD-1ECF-9129-3C89-82CBE48036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81838" y="336550"/>
            <a:ext cx="4881562" cy="6097588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z="3200" spc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/>
              <a:t>When using our slides, please retain the source attribution:</a:t>
            </a:r>
          </a:p>
          <a:p>
            <a:pPr marL="12700" algn="ctr">
              <a:spcBef>
                <a:spcPts val="1600"/>
              </a:spcBef>
              <a:buSzPts val="2400"/>
              <a:defRPr/>
            </a:pPr>
            <a:endParaRPr lang="en-US" sz="1600" b="0">
              <a:cs typeface="Calibri" panose="020F0502020204030204" pitchFamily="34" charset="0"/>
            </a:endParaRPr>
          </a:p>
          <a:p>
            <a:pPr marL="12700" algn="ctr">
              <a:spcBef>
                <a:spcPts val="1600"/>
              </a:spcBef>
              <a:buSzPts val="2400"/>
              <a:defRPr/>
            </a:pPr>
            <a:r>
              <a:rPr lang="en-US" sz="1600" b="0">
                <a:cs typeface="Calibri" panose="020F0502020204030204" pitchFamily="34" charset="0"/>
              </a:rPr>
              <a:t>Slide credit: </a:t>
            </a:r>
            <a:r>
              <a:rPr lang="en-US" sz="1600" err="1">
                <a:solidFill>
                  <a:schemeClr val="accent1"/>
                </a:solidFill>
                <a:cs typeface="Calibri" panose="020F0502020204030204" pitchFamily="34" charset="0"/>
              </a:rPr>
              <a:t>deceraclinical.com</a:t>
            </a:r>
            <a:r>
              <a:rPr lang="en-US" sz="1600">
                <a:solidFill>
                  <a:schemeClr val="accent1"/>
                </a:solidFill>
                <a:cs typeface="Calibri" panose="020F0502020204030204" pitchFamily="34" charset="0"/>
              </a:rPr>
              <a:t>/education </a:t>
            </a:r>
            <a:endParaRPr lang="en-US" altLang="en-US" sz="2200"/>
          </a:p>
          <a:p>
            <a:pPr marL="12700">
              <a:spcBef>
                <a:spcPts val="1600"/>
              </a:spcBef>
              <a:buSzPts val="2400"/>
              <a:defRPr/>
            </a:pPr>
            <a:endParaRPr lang="en-US" altLang="en-US" sz="220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/>
              <a:t>These slides may not be published, posted online, or used in commercial presentations without permission. </a:t>
            </a:r>
            <a:r>
              <a:rPr lang="en-US" sz="2200"/>
              <a:t>Please contact </a:t>
            </a:r>
            <a:r>
              <a:rPr lang="en-US" sz="220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>
                <a:solidFill>
                  <a:schemeClr val="accent1"/>
                </a:solidFill>
              </a:rPr>
              <a:t> </a:t>
            </a:r>
            <a:r>
              <a:rPr lang="en-US" sz="2200"/>
              <a:t>for details</a:t>
            </a: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1DF6F-68CB-E8A3-FBFB-9A5F07BB4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9AEB-BE67-E05A-6A80-34E0D568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Faculty and Disclosures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BF12901-CC51-BED5-FB6E-35CBA1E9945D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xfrm>
            <a:off x="231775" y="1333500"/>
            <a:ext cx="11760933" cy="47625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it-IT" altLang="en-US" sz="24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Ana C. Garrido-Castro, MD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Assistant Professor of Medicine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Harvard Medical School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Director, Triple-Negative Breast Cancer Research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Susan F. Smith Center for Women’s Cancers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Department of Medical Oncology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Dana-Farber Cancer Institute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Boston, Massachusetts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it-IT" altLang="en-US" sz="2200" b="1" kern="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>
              <a:spcBef>
                <a:spcPts val="0"/>
              </a:spcBef>
              <a:spcAft>
                <a:spcPts val="750"/>
              </a:spcAft>
              <a:buNone/>
            </a:pPr>
            <a:r>
              <a:rPr lang="it-IT" altLang="en-US" sz="20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Ana C. Garrido-Castro, MD</a:t>
            </a:r>
            <a:r>
              <a:rPr lang="en-US" altLang="en-US" sz="20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US" sz="20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consultant/advisor/speaker: 4D </a:t>
            </a:r>
            <a:r>
              <a:rPr lang="en-US" sz="2000" b="0" i="1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Path, AstraZeneca, Bicycle, BioNTech, </a:t>
            </a:r>
            <a:r>
              <a:rPr lang="en-US" sz="2000" b="0" i="1" dirty="0" err="1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Biovica</a:t>
            </a:r>
            <a:r>
              <a:rPr lang="en-US" sz="2000" b="0" i="1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, Bristol Myers Squibb, Case45, Daiichi Sankyo, Foundation Medicine, Gilead, Merck, Novartis, Precede Biosciences, Reveal Genomics, Zenith Epigenetics; consultant/advisor/speaker: AstraZeneca, Bicycle, BioNTech, Bristol Myers Squibb, Daiichi Sankyo, Gilead, Merck, Novartis, Pfizer, Roche/Genentech, TD Cowen; other financial or material support: AstraZeneca, Daiichi Sankyo, Gilead, Merck, Novartis, Pfizer, Roche/Genentech, </a:t>
            </a:r>
            <a:r>
              <a:rPr lang="en-US" sz="2000" b="0" i="1" dirty="0" err="1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Stemline</a:t>
            </a:r>
            <a:r>
              <a:rPr lang="en-US" sz="2000" b="0" i="1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altLang="en-US" sz="20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11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6CE0F-47E3-40E6-3FF1-A258A8670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51BA4E7-D9B9-2365-31B0-AFB6CDC73B8D}"/>
              </a:ext>
            </a:extLst>
          </p:cNvPr>
          <p:cNvSpPr/>
          <p:nvPr/>
        </p:nvSpPr>
        <p:spPr>
          <a:xfrm>
            <a:off x="231078" y="1809750"/>
            <a:ext cx="3709986" cy="707419"/>
          </a:xfrm>
          <a:prstGeom prst="roundRect">
            <a:avLst>
              <a:gd name="adj" fmla="val 1262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4E03ADB-6803-AFDA-57CB-326906179644}"/>
              </a:ext>
            </a:extLst>
          </p:cNvPr>
          <p:cNvSpPr/>
          <p:nvPr/>
        </p:nvSpPr>
        <p:spPr>
          <a:xfrm>
            <a:off x="4245866" y="1809750"/>
            <a:ext cx="3709986" cy="707419"/>
          </a:xfrm>
          <a:prstGeom prst="roundRect">
            <a:avLst>
              <a:gd name="adj" fmla="val 1262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DE4CFE1-5DF0-78C9-3626-FB2D66D39B8A}"/>
              </a:ext>
            </a:extLst>
          </p:cNvPr>
          <p:cNvSpPr/>
          <p:nvPr/>
        </p:nvSpPr>
        <p:spPr>
          <a:xfrm>
            <a:off x="8260653" y="1809750"/>
            <a:ext cx="3709986" cy="707419"/>
          </a:xfrm>
          <a:prstGeom prst="roundRect">
            <a:avLst>
              <a:gd name="adj" fmla="val 1262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BDC71-81B2-C557-9197-8BF3D0EC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 panose="020F0502020204030204" pitchFamily="34" charset="0"/>
              </a:rPr>
              <a:t>Why the TNBC Paradigm Is Shifting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6A50C-5C24-D56C-42B0-1CD2C9E82B5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a-DK" dirty="0"/>
              <a:t>1. Cortes. NEJM. 2022;387:217. 2. Bardia. NJEM. 2021;384:1529. 3. Tolaney. NEJM. 2026;</a:t>
            </a:r>
            <a:r>
              <a:rPr lang="en-US" dirty="0"/>
              <a:t>394:354</a:t>
            </a:r>
            <a:r>
              <a:rPr lang="da-DK" dirty="0"/>
              <a:t>. 4. Cortes. NEJM. </a:t>
            </a:r>
            <a:r>
              <a:rPr lang="en-US" dirty="0"/>
              <a:t>2025;393:1912.</a:t>
            </a:r>
            <a:r>
              <a:rPr lang="da-DK" dirty="0"/>
              <a:t> 5. Dent. Ann Oncol. </a:t>
            </a:r>
            <a:r>
              <a:rPr lang="en-US" dirty="0"/>
              <a:t>2026;S0923-7534(26)00130-4</a:t>
            </a:r>
            <a:r>
              <a:rPr lang="da-DK" dirty="0"/>
              <a:t>.</a:t>
            </a: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6CCA17DA-FB32-59BF-C460-9BDB87197A7B}"/>
              </a:ext>
            </a:extLst>
          </p:cNvPr>
          <p:cNvSpPr/>
          <p:nvPr/>
        </p:nvSpPr>
        <p:spPr>
          <a:xfrm>
            <a:off x="246318" y="1311690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i="1">
                <a:solidFill>
                  <a:srgbClr val="444444"/>
                </a:solidFill>
                <a:ea typeface="Arial" pitchFamily="34" charset="-122"/>
                <a:cs typeface="Arial" pitchFamily="34" charset="-120"/>
              </a:rPr>
              <a:t>From chemotherapy-only sequencing toward biomarker-selected and ADC-directed strategies</a:t>
            </a:r>
            <a:endParaRPr lang="en-US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04E4064C-F1BB-BAA1-B803-5992F57DD24A}"/>
              </a:ext>
            </a:extLst>
          </p:cNvPr>
          <p:cNvSpPr/>
          <p:nvPr/>
        </p:nvSpPr>
        <p:spPr>
          <a:xfrm>
            <a:off x="310992" y="1971435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1</a:t>
            </a:r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3856C4FF-B857-E181-48A6-A9E048FBE0C8}"/>
              </a:ext>
            </a:extLst>
          </p:cNvPr>
          <p:cNvSpPr/>
          <p:nvPr/>
        </p:nvSpPr>
        <p:spPr>
          <a:xfrm>
            <a:off x="834390" y="1879995"/>
            <a:ext cx="2971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2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Biomarker-selected immunotherapy set a </a:t>
            </a:r>
            <a:br>
              <a:rPr lang="en-US" sz="1620" b="1" dirty="0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</a:br>
            <a:r>
              <a:rPr lang="en-US" sz="1620" b="1" dirty="0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first-line</a:t>
            </a:r>
            <a:r>
              <a:rPr lang="en-US" sz="162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 benchmark</a:t>
            </a:r>
            <a:endParaRPr lang="en-US" sz="1620">
              <a:solidFill>
                <a:schemeClr val="bg2"/>
              </a:solidFill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E0549057-ABDC-C012-9409-2862C258AD35}"/>
              </a:ext>
            </a:extLst>
          </p:cNvPr>
          <p:cNvSpPr/>
          <p:nvPr/>
        </p:nvSpPr>
        <p:spPr>
          <a:xfrm>
            <a:off x="464820" y="2672622"/>
            <a:ext cx="3438144" cy="8790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KEYNOTE-355, PD-L1 CPS ≥10: pembrolizumab + chemotherapy improved OS vs chemotherapy alone (23.0 vs 16.1 mo; HR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: 0.73)</a:t>
            </a:r>
            <a:r>
              <a:rPr lang="en-US" sz="1400" baseline="300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1</a:t>
            </a:r>
            <a:endParaRPr lang="en-US" sz="140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A7377586-0C97-4AEC-50C5-373C79F08F29}"/>
              </a:ext>
            </a:extLst>
          </p:cNvPr>
          <p:cNvSpPr/>
          <p:nvPr/>
        </p:nvSpPr>
        <p:spPr>
          <a:xfrm>
            <a:off x="4304348" y="1971435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2</a:t>
            </a:r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461FA2E3-3686-CFDF-A3C5-9079A4B7BCE3}"/>
              </a:ext>
            </a:extLst>
          </p:cNvPr>
          <p:cNvSpPr/>
          <p:nvPr/>
        </p:nvSpPr>
        <p:spPr>
          <a:xfrm>
            <a:off x="4797743" y="1879995"/>
            <a:ext cx="2971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2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TROP-2 ADCs changed the </a:t>
            </a:r>
            <a:r>
              <a:rPr lang="en-US" sz="1620" b="1" dirty="0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postchemotherapy</a:t>
            </a:r>
            <a:r>
              <a:rPr lang="en-US" sz="162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 standard</a:t>
            </a:r>
            <a:endParaRPr lang="en-US" sz="1620">
              <a:solidFill>
                <a:schemeClr val="bg2"/>
              </a:solidFill>
            </a:endParaRPr>
          </a:p>
        </p:txBody>
      </p:sp>
      <p:sp>
        <p:nvSpPr>
          <p:cNvPr id="50" name="Text 9">
            <a:extLst>
              <a:ext uri="{FF2B5EF4-FFF2-40B4-BE49-F238E27FC236}">
                <a16:creationId xmlns:a16="http://schemas.microsoft.com/office/drawing/2014/main" id="{CEEB6112-69C7-257B-CF79-4C120A47822C}"/>
              </a:ext>
            </a:extLst>
          </p:cNvPr>
          <p:cNvSpPr/>
          <p:nvPr/>
        </p:nvSpPr>
        <p:spPr>
          <a:xfrm>
            <a:off x="4376928" y="2672622"/>
            <a:ext cx="3438144" cy="136879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ASCENT, pretreated mTNBC without baseline brain metastases: sacituzumab govitecan improved PFS (5.6 vs 1.7 mo; HR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:</a:t>
            </a: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 0.41) and OS (12.1 vs 6.7 mo; HR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:</a:t>
            </a: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 0.48) vs single-agent 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chemotherapy</a:t>
            </a:r>
            <a:r>
              <a:rPr lang="en-US" sz="1400" baseline="300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2</a:t>
            </a:r>
            <a:endParaRPr lang="en-US" sz="1400" baseline="30000" dirty="0"/>
          </a:p>
        </p:txBody>
      </p:sp>
      <p:sp>
        <p:nvSpPr>
          <p:cNvPr id="51" name="Text 10">
            <a:extLst>
              <a:ext uri="{FF2B5EF4-FFF2-40B4-BE49-F238E27FC236}">
                <a16:creationId xmlns:a16="http://schemas.microsoft.com/office/drawing/2014/main" id="{634B074A-552C-B751-62C1-6AE994A2F693}"/>
              </a:ext>
            </a:extLst>
          </p:cNvPr>
          <p:cNvSpPr/>
          <p:nvPr/>
        </p:nvSpPr>
        <p:spPr>
          <a:xfrm>
            <a:off x="8337042" y="1971435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3</a:t>
            </a:r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52" name="Text 11">
            <a:extLst>
              <a:ext uri="{FF2B5EF4-FFF2-40B4-BE49-F238E27FC236}">
                <a16:creationId xmlns:a16="http://schemas.microsoft.com/office/drawing/2014/main" id="{85D63C40-8C06-1294-0F65-A7D06F60278C}"/>
              </a:ext>
            </a:extLst>
          </p:cNvPr>
          <p:cNvSpPr/>
          <p:nvPr/>
        </p:nvSpPr>
        <p:spPr>
          <a:xfrm>
            <a:off x="8868537" y="1879995"/>
            <a:ext cx="2971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2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ADC-based regimens are now moving earlier in mTNBC</a:t>
            </a:r>
            <a:endParaRPr lang="en-US" sz="1620">
              <a:solidFill>
                <a:schemeClr val="bg2"/>
              </a:solidFill>
            </a:endParaRPr>
          </a:p>
        </p:txBody>
      </p:sp>
      <p:sp>
        <p:nvSpPr>
          <p:cNvPr id="54" name="Text 13">
            <a:extLst>
              <a:ext uri="{FF2B5EF4-FFF2-40B4-BE49-F238E27FC236}">
                <a16:creationId xmlns:a16="http://schemas.microsoft.com/office/drawing/2014/main" id="{2F003416-FF71-2160-5D76-62301291A302}"/>
              </a:ext>
            </a:extLst>
          </p:cNvPr>
          <p:cNvSpPr/>
          <p:nvPr/>
        </p:nvSpPr>
        <p:spPr>
          <a:xfrm>
            <a:off x="8435340" y="2672622"/>
            <a:ext cx="3535998" cy="6217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ASCENT-04/KEYNOTE-D19, PD-L1 CPS ≥10: SG + pembrolizumab improved PFS vs chemotherapy + pembrolizumab (11.2 vs 7.8 mo; HR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: 0.65)</a:t>
            </a:r>
            <a:r>
              <a:rPr lang="en-US" sz="1400" baseline="300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3</a:t>
            </a:r>
            <a:endParaRPr lang="en-US" sz="1400" baseline="30000" dirty="0"/>
          </a:p>
        </p:txBody>
      </p:sp>
      <p:sp>
        <p:nvSpPr>
          <p:cNvPr id="55" name="Text 14">
            <a:extLst>
              <a:ext uri="{FF2B5EF4-FFF2-40B4-BE49-F238E27FC236}">
                <a16:creationId xmlns:a16="http://schemas.microsoft.com/office/drawing/2014/main" id="{E371FBA4-9B27-CA99-B982-372D2412D125}"/>
              </a:ext>
            </a:extLst>
          </p:cNvPr>
          <p:cNvSpPr/>
          <p:nvPr/>
        </p:nvSpPr>
        <p:spPr>
          <a:xfrm>
            <a:off x="8435340" y="3696647"/>
            <a:ext cx="3404996" cy="6217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ASCENT-03, not candidates for 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PD-1/ PD-L1 </a:t>
            </a: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inhibitors: SG improved PFS vs chemotherapy (9.7 vs 6.9 mo; HR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: 0.62)</a:t>
            </a:r>
            <a:r>
              <a:rPr lang="en-US" sz="1400" baseline="300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4</a:t>
            </a:r>
            <a:endParaRPr lang="en-US" sz="1400" baseline="30000" dirty="0"/>
          </a:p>
        </p:txBody>
      </p:sp>
      <p:sp>
        <p:nvSpPr>
          <p:cNvPr id="56" name="Text 15">
            <a:extLst>
              <a:ext uri="{FF2B5EF4-FFF2-40B4-BE49-F238E27FC236}">
                <a16:creationId xmlns:a16="http://schemas.microsoft.com/office/drawing/2014/main" id="{5B360061-783E-E6EE-0977-C381425904FB}"/>
              </a:ext>
            </a:extLst>
          </p:cNvPr>
          <p:cNvSpPr/>
          <p:nvPr/>
        </p:nvSpPr>
        <p:spPr>
          <a:xfrm>
            <a:off x="8435340" y="4720672"/>
            <a:ext cx="3535998" cy="6217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TROPION-Breast02, IO not an option: Dato-DXd improved PFS (10.8 vs 5.6 mo; HR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:</a:t>
            </a: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 0.57) and OS (23.7 vs 18.7 mo; HR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:</a:t>
            </a: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 0.79) vs 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chemotherapy</a:t>
            </a:r>
            <a:r>
              <a:rPr lang="en-US" sz="1400" baseline="300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5</a:t>
            </a:r>
            <a:endParaRPr lang="en-US" sz="1400" baseline="300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82F358D-451B-646C-F15A-28CFF1DD3B54}"/>
              </a:ext>
            </a:extLst>
          </p:cNvPr>
          <p:cNvCxnSpPr/>
          <p:nvPr/>
        </p:nvCxnSpPr>
        <p:spPr>
          <a:xfrm>
            <a:off x="8435340" y="3599283"/>
            <a:ext cx="3404997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122444F-44F6-F3DC-60F4-8CC61BEC4F55}"/>
              </a:ext>
            </a:extLst>
          </p:cNvPr>
          <p:cNvCxnSpPr/>
          <p:nvPr/>
        </p:nvCxnSpPr>
        <p:spPr>
          <a:xfrm>
            <a:off x="8435340" y="4637508"/>
            <a:ext cx="3404997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915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F1DA70B5-2A47-4E37-AD8E-80FC9C05E883}"/>
              </a:ext>
            </a:extLst>
          </p:cNvPr>
          <p:cNvSpPr/>
          <p:nvPr/>
        </p:nvSpPr>
        <p:spPr bwMode="auto">
          <a:xfrm rot="5400000" flipV="1">
            <a:off x="6001759" y="4297944"/>
            <a:ext cx="106997" cy="118872"/>
          </a:xfrm>
          <a:prstGeom prst="rect">
            <a:avLst/>
          </a:prstGeom>
          <a:solidFill>
            <a:schemeClr val="accent3"/>
          </a:solidFill>
          <a:ln w="2857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89D4A2-DCB5-4007-BA9B-BE83452B76CE}"/>
              </a:ext>
            </a:extLst>
          </p:cNvPr>
          <p:cNvSpPr/>
          <p:nvPr/>
        </p:nvSpPr>
        <p:spPr bwMode="auto">
          <a:xfrm>
            <a:off x="6492954" y="5143359"/>
            <a:ext cx="308603" cy="81733"/>
          </a:xfrm>
          <a:prstGeom prst="rect">
            <a:avLst/>
          </a:prstGeom>
          <a:solidFill>
            <a:schemeClr val="accent2"/>
          </a:solidFill>
          <a:ln w="2857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08FFC1-9B9A-437A-83BB-CD5CDC401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What Are Antibody–Drug Conjugates?</a:t>
            </a:r>
          </a:p>
        </p:txBody>
      </p:sp>
      <p:sp>
        <p:nvSpPr>
          <p:cNvPr id="49" name="Content Placeholder 1">
            <a:extLst>
              <a:ext uri="{FF2B5EF4-FFF2-40B4-BE49-F238E27FC236}">
                <a16:creationId xmlns:a16="http://schemas.microsoft.com/office/drawing/2014/main" id="{00AA8089-494F-446B-A574-114B7E9BF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/>
              <a:t>Monoclonal antibody linked to a cytotoxic drug designed to widen the therapeutic window by focusing delivery to specific cells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BC757F-2A1A-EA87-714F-1DE98F1DE56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/>
              <a:t>Drago. Nat Rev Clin Oncol. 2021;18:327.</a:t>
            </a:r>
          </a:p>
        </p:txBody>
      </p:sp>
      <p:sp>
        <p:nvSpPr>
          <p:cNvPr id="14" name="Freeform 73">
            <a:extLst>
              <a:ext uri="{FF2B5EF4-FFF2-40B4-BE49-F238E27FC236}">
                <a16:creationId xmlns:a16="http://schemas.microsoft.com/office/drawing/2014/main" id="{F1ADC347-99F5-47F3-884F-1688C16BFAF7}"/>
              </a:ext>
            </a:extLst>
          </p:cNvPr>
          <p:cNvSpPr/>
          <p:nvPr/>
        </p:nvSpPr>
        <p:spPr bwMode="auto">
          <a:xfrm>
            <a:off x="6723436" y="3017513"/>
            <a:ext cx="917747" cy="1211739"/>
          </a:xfrm>
          <a:custGeom>
            <a:avLst/>
            <a:gdLst>
              <a:gd name="connsiteX0" fmla="*/ 256674 w 890337"/>
              <a:gd name="connsiteY0" fmla="*/ 1122948 h 1130969"/>
              <a:gd name="connsiteX1" fmla="*/ 890337 w 890337"/>
              <a:gd name="connsiteY1" fmla="*/ 216569 h 1130969"/>
              <a:gd name="connsiteX2" fmla="*/ 842211 w 890337"/>
              <a:gd name="connsiteY2" fmla="*/ 0 h 1130969"/>
              <a:gd name="connsiteX3" fmla="*/ 625642 w 890337"/>
              <a:gd name="connsiteY3" fmla="*/ 0 h 1130969"/>
              <a:gd name="connsiteX4" fmla="*/ 0 w 890337"/>
              <a:gd name="connsiteY4" fmla="*/ 906379 h 1130969"/>
              <a:gd name="connsiteX5" fmla="*/ 24063 w 890337"/>
              <a:gd name="connsiteY5" fmla="*/ 1130969 h 1130969"/>
              <a:gd name="connsiteX6" fmla="*/ 256674 w 890337"/>
              <a:gd name="connsiteY6" fmla="*/ 1122948 h 1130969"/>
              <a:gd name="connsiteX0" fmla="*/ 256674 w 895015"/>
              <a:gd name="connsiteY0" fmla="*/ 1122948 h 1130969"/>
              <a:gd name="connsiteX1" fmla="*/ 890337 w 895015"/>
              <a:gd name="connsiteY1" fmla="*/ 216569 h 1130969"/>
              <a:gd name="connsiteX2" fmla="*/ 842211 w 895015"/>
              <a:gd name="connsiteY2" fmla="*/ 0 h 1130969"/>
              <a:gd name="connsiteX3" fmla="*/ 625642 w 895015"/>
              <a:gd name="connsiteY3" fmla="*/ 0 h 1130969"/>
              <a:gd name="connsiteX4" fmla="*/ 0 w 895015"/>
              <a:gd name="connsiteY4" fmla="*/ 906379 h 1130969"/>
              <a:gd name="connsiteX5" fmla="*/ 24063 w 895015"/>
              <a:gd name="connsiteY5" fmla="*/ 1130969 h 1130969"/>
              <a:gd name="connsiteX6" fmla="*/ 256674 w 895015"/>
              <a:gd name="connsiteY6" fmla="*/ 1122948 h 1130969"/>
              <a:gd name="connsiteX0" fmla="*/ 256674 w 917747"/>
              <a:gd name="connsiteY0" fmla="*/ 1122948 h 1130969"/>
              <a:gd name="connsiteX1" fmla="*/ 890337 w 917747"/>
              <a:gd name="connsiteY1" fmla="*/ 216569 h 1130969"/>
              <a:gd name="connsiteX2" fmla="*/ 842211 w 917747"/>
              <a:gd name="connsiteY2" fmla="*/ 0 h 1130969"/>
              <a:gd name="connsiteX3" fmla="*/ 625642 w 917747"/>
              <a:gd name="connsiteY3" fmla="*/ 0 h 1130969"/>
              <a:gd name="connsiteX4" fmla="*/ 0 w 917747"/>
              <a:gd name="connsiteY4" fmla="*/ 906379 h 1130969"/>
              <a:gd name="connsiteX5" fmla="*/ 24063 w 917747"/>
              <a:gd name="connsiteY5" fmla="*/ 1130969 h 1130969"/>
              <a:gd name="connsiteX6" fmla="*/ 256674 w 917747"/>
              <a:gd name="connsiteY6" fmla="*/ 1122948 h 1130969"/>
              <a:gd name="connsiteX0" fmla="*/ 256674 w 917747"/>
              <a:gd name="connsiteY0" fmla="*/ 1154698 h 1162719"/>
              <a:gd name="connsiteX1" fmla="*/ 890337 w 917747"/>
              <a:gd name="connsiteY1" fmla="*/ 248319 h 1162719"/>
              <a:gd name="connsiteX2" fmla="*/ 842211 w 917747"/>
              <a:gd name="connsiteY2" fmla="*/ 31750 h 1162719"/>
              <a:gd name="connsiteX3" fmla="*/ 625642 w 917747"/>
              <a:gd name="connsiteY3" fmla="*/ 31750 h 1162719"/>
              <a:gd name="connsiteX4" fmla="*/ 0 w 917747"/>
              <a:gd name="connsiteY4" fmla="*/ 938129 h 1162719"/>
              <a:gd name="connsiteX5" fmla="*/ 24063 w 917747"/>
              <a:gd name="connsiteY5" fmla="*/ 1162719 h 1162719"/>
              <a:gd name="connsiteX6" fmla="*/ 256674 w 917747"/>
              <a:gd name="connsiteY6" fmla="*/ 1154698 h 1162719"/>
              <a:gd name="connsiteX0" fmla="*/ 256674 w 917747"/>
              <a:gd name="connsiteY0" fmla="*/ 1166461 h 1174482"/>
              <a:gd name="connsiteX1" fmla="*/ 890337 w 917747"/>
              <a:gd name="connsiteY1" fmla="*/ 260082 h 1174482"/>
              <a:gd name="connsiteX2" fmla="*/ 842211 w 917747"/>
              <a:gd name="connsiteY2" fmla="*/ 43513 h 1174482"/>
              <a:gd name="connsiteX3" fmla="*/ 625642 w 917747"/>
              <a:gd name="connsiteY3" fmla="*/ 43513 h 1174482"/>
              <a:gd name="connsiteX4" fmla="*/ 0 w 917747"/>
              <a:gd name="connsiteY4" fmla="*/ 949892 h 1174482"/>
              <a:gd name="connsiteX5" fmla="*/ 24063 w 917747"/>
              <a:gd name="connsiteY5" fmla="*/ 1174482 h 1174482"/>
              <a:gd name="connsiteX6" fmla="*/ 256674 w 917747"/>
              <a:gd name="connsiteY6" fmla="*/ 1166461 h 1174482"/>
              <a:gd name="connsiteX0" fmla="*/ 256674 w 917747"/>
              <a:gd name="connsiteY0" fmla="*/ 1166461 h 1203631"/>
              <a:gd name="connsiteX1" fmla="*/ 890337 w 917747"/>
              <a:gd name="connsiteY1" fmla="*/ 260082 h 1203631"/>
              <a:gd name="connsiteX2" fmla="*/ 842211 w 917747"/>
              <a:gd name="connsiteY2" fmla="*/ 43513 h 1203631"/>
              <a:gd name="connsiteX3" fmla="*/ 625642 w 917747"/>
              <a:gd name="connsiteY3" fmla="*/ 43513 h 1203631"/>
              <a:gd name="connsiteX4" fmla="*/ 0 w 917747"/>
              <a:gd name="connsiteY4" fmla="*/ 949892 h 1203631"/>
              <a:gd name="connsiteX5" fmla="*/ 24063 w 917747"/>
              <a:gd name="connsiteY5" fmla="*/ 1174482 h 1203631"/>
              <a:gd name="connsiteX6" fmla="*/ 256674 w 917747"/>
              <a:gd name="connsiteY6" fmla="*/ 1166461 h 1203631"/>
              <a:gd name="connsiteX0" fmla="*/ 256674 w 917747"/>
              <a:gd name="connsiteY0" fmla="*/ 1166461 h 1211739"/>
              <a:gd name="connsiteX1" fmla="*/ 890337 w 917747"/>
              <a:gd name="connsiteY1" fmla="*/ 260082 h 1211739"/>
              <a:gd name="connsiteX2" fmla="*/ 842211 w 917747"/>
              <a:gd name="connsiteY2" fmla="*/ 43513 h 1211739"/>
              <a:gd name="connsiteX3" fmla="*/ 625642 w 917747"/>
              <a:gd name="connsiteY3" fmla="*/ 43513 h 1211739"/>
              <a:gd name="connsiteX4" fmla="*/ 0 w 917747"/>
              <a:gd name="connsiteY4" fmla="*/ 949892 h 1211739"/>
              <a:gd name="connsiteX5" fmla="*/ 24063 w 917747"/>
              <a:gd name="connsiteY5" fmla="*/ 1174482 h 1211739"/>
              <a:gd name="connsiteX6" fmla="*/ 256674 w 917747"/>
              <a:gd name="connsiteY6" fmla="*/ 1166461 h 1211739"/>
              <a:gd name="connsiteX0" fmla="*/ 262919 w 923992"/>
              <a:gd name="connsiteY0" fmla="*/ 1166461 h 1211739"/>
              <a:gd name="connsiteX1" fmla="*/ 896582 w 923992"/>
              <a:gd name="connsiteY1" fmla="*/ 260082 h 1211739"/>
              <a:gd name="connsiteX2" fmla="*/ 848456 w 923992"/>
              <a:gd name="connsiteY2" fmla="*/ 43513 h 1211739"/>
              <a:gd name="connsiteX3" fmla="*/ 631887 w 923992"/>
              <a:gd name="connsiteY3" fmla="*/ 43513 h 1211739"/>
              <a:gd name="connsiteX4" fmla="*/ 6245 w 923992"/>
              <a:gd name="connsiteY4" fmla="*/ 949892 h 1211739"/>
              <a:gd name="connsiteX5" fmla="*/ 30308 w 923992"/>
              <a:gd name="connsiteY5" fmla="*/ 1174482 h 1211739"/>
              <a:gd name="connsiteX6" fmla="*/ 262919 w 923992"/>
              <a:gd name="connsiteY6" fmla="*/ 1166461 h 1211739"/>
              <a:gd name="connsiteX0" fmla="*/ 256674 w 917747"/>
              <a:gd name="connsiteY0" fmla="*/ 1166461 h 1211739"/>
              <a:gd name="connsiteX1" fmla="*/ 890337 w 917747"/>
              <a:gd name="connsiteY1" fmla="*/ 260082 h 1211739"/>
              <a:gd name="connsiteX2" fmla="*/ 842211 w 917747"/>
              <a:gd name="connsiteY2" fmla="*/ 43513 h 1211739"/>
              <a:gd name="connsiteX3" fmla="*/ 625642 w 917747"/>
              <a:gd name="connsiteY3" fmla="*/ 43513 h 1211739"/>
              <a:gd name="connsiteX4" fmla="*/ 0 w 917747"/>
              <a:gd name="connsiteY4" fmla="*/ 949892 h 1211739"/>
              <a:gd name="connsiteX5" fmla="*/ 24063 w 917747"/>
              <a:gd name="connsiteY5" fmla="*/ 1174482 h 1211739"/>
              <a:gd name="connsiteX6" fmla="*/ 256674 w 917747"/>
              <a:gd name="connsiteY6" fmla="*/ 1166461 h 121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747" h="1211739">
                <a:moveTo>
                  <a:pt x="256674" y="1166461"/>
                </a:moveTo>
                <a:lnTo>
                  <a:pt x="890337" y="260082"/>
                </a:lnTo>
                <a:cubicBezTo>
                  <a:pt x="931445" y="192655"/>
                  <a:pt x="934453" y="96653"/>
                  <a:pt x="842211" y="43513"/>
                </a:cubicBezTo>
                <a:cubicBezTo>
                  <a:pt x="765259" y="-27925"/>
                  <a:pt x="712119" y="650"/>
                  <a:pt x="625642" y="43513"/>
                </a:cubicBezTo>
                <a:lnTo>
                  <a:pt x="0" y="949892"/>
                </a:lnTo>
                <a:cubicBezTo>
                  <a:pt x="-39604" y="1024755"/>
                  <a:pt x="-31583" y="1094856"/>
                  <a:pt x="24063" y="1174482"/>
                </a:cubicBezTo>
                <a:cubicBezTo>
                  <a:pt x="153988" y="1243245"/>
                  <a:pt x="202950" y="1202473"/>
                  <a:pt x="256674" y="1166461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5" name="Freeform 74">
            <a:extLst>
              <a:ext uri="{FF2B5EF4-FFF2-40B4-BE49-F238E27FC236}">
                <a16:creationId xmlns:a16="http://schemas.microsoft.com/office/drawing/2014/main" id="{C3FB4EFC-81B5-4984-B4DA-0E2AA689D805}"/>
              </a:ext>
            </a:extLst>
          </p:cNvPr>
          <p:cNvSpPr/>
          <p:nvPr/>
        </p:nvSpPr>
        <p:spPr bwMode="auto">
          <a:xfrm flipV="1">
            <a:off x="4522320" y="3064614"/>
            <a:ext cx="917747" cy="1211739"/>
          </a:xfrm>
          <a:custGeom>
            <a:avLst/>
            <a:gdLst>
              <a:gd name="connsiteX0" fmla="*/ 256674 w 890337"/>
              <a:gd name="connsiteY0" fmla="*/ 1122948 h 1130969"/>
              <a:gd name="connsiteX1" fmla="*/ 890337 w 890337"/>
              <a:gd name="connsiteY1" fmla="*/ 216569 h 1130969"/>
              <a:gd name="connsiteX2" fmla="*/ 842211 w 890337"/>
              <a:gd name="connsiteY2" fmla="*/ 0 h 1130969"/>
              <a:gd name="connsiteX3" fmla="*/ 625642 w 890337"/>
              <a:gd name="connsiteY3" fmla="*/ 0 h 1130969"/>
              <a:gd name="connsiteX4" fmla="*/ 0 w 890337"/>
              <a:gd name="connsiteY4" fmla="*/ 906379 h 1130969"/>
              <a:gd name="connsiteX5" fmla="*/ 24063 w 890337"/>
              <a:gd name="connsiteY5" fmla="*/ 1130969 h 1130969"/>
              <a:gd name="connsiteX6" fmla="*/ 256674 w 890337"/>
              <a:gd name="connsiteY6" fmla="*/ 1122948 h 1130969"/>
              <a:gd name="connsiteX0" fmla="*/ 256674 w 895015"/>
              <a:gd name="connsiteY0" fmla="*/ 1122948 h 1130969"/>
              <a:gd name="connsiteX1" fmla="*/ 890337 w 895015"/>
              <a:gd name="connsiteY1" fmla="*/ 216569 h 1130969"/>
              <a:gd name="connsiteX2" fmla="*/ 842211 w 895015"/>
              <a:gd name="connsiteY2" fmla="*/ 0 h 1130969"/>
              <a:gd name="connsiteX3" fmla="*/ 625642 w 895015"/>
              <a:gd name="connsiteY3" fmla="*/ 0 h 1130969"/>
              <a:gd name="connsiteX4" fmla="*/ 0 w 895015"/>
              <a:gd name="connsiteY4" fmla="*/ 906379 h 1130969"/>
              <a:gd name="connsiteX5" fmla="*/ 24063 w 895015"/>
              <a:gd name="connsiteY5" fmla="*/ 1130969 h 1130969"/>
              <a:gd name="connsiteX6" fmla="*/ 256674 w 895015"/>
              <a:gd name="connsiteY6" fmla="*/ 1122948 h 1130969"/>
              <a:gd name="connsiteX0" fmla="*/ 256674 w 917747"/>
              <a:gd name="connsiteY0" fmla="*/ 1122948 h 1130969"/>
              <a:gd name="connsiteX1" fmla="*/ 890337 w 917747"/>
              <a:gd name="connsiteY1" fmla="*/ 216569 h 1130969"/>
              <a:gd name="connsiteX2" fmla="*/ 842211 w 917747"/>
              <a:gd name="connsiteY2" fmla="*/ 0 h 1130969"/>
              <a:gd name="connsiteX3" fmla="*/ 625642 w 917747"/>
              <a:gd name="connsiteY3" fmla="*/ 0 h 1130969"/>
              <a:gd name="connsiteX4" fmla="*/ 0 w 917747"/>
              <a:gd name="connsiteY4" fmla="*/ 906379 h 1130969"/>
              <a:gd name="connsiteX5" fmla="*/ 24063 w 917747"/>
              <a:gd name="connsiteY5" fmla="*/ 1130969 h 1130969"/>
              <a:gd name="connsiteX6" fmla="*/ 256674 w 917747"/>
              <a:gd name="connsiteY6" fmla="*/ 1122948 h 1130969"/>
              <a:gd name="connsiteX0" fmla="*/ 256674 w 917747"/>
              <a:gd name="connsiteY0" fmla="*/ 1154698 h 1162719"/>
              <a:gd name="connsiteX1" fmla="*/ 890337 w 917747"/>
              <a:gd name="connsiteY1" fmla="*/ 248319 h 1162719"/>
              <a:gd name="connsiteX2" fmla="*/ 842211 w 917747"/>
              <a:gd name="connsiteY2" fmla="*/ 31750 h 1162719"/>
              <a:gd name="connsiteX3" fmla="*/ 625642 w 917747"/>
              <a:gd name="connsiteY3" fmla="*/ 31750 h 1162719"/>
              <a:gd name="connsiteX4" fmla="*/ 0 w 917747"/>
              <a:gd name="connsiteY4" fmla="*/ 938129 h 1162719"/>
              <a:gd name="connsiteX5" fmla="*/ 24063 w 917747"/>
              <a:gd name="connsiteY5" fmla="*/ 1162719 h 1162719"/>
              <a:gd name="connsiteX6" fmla="*/ 256674 w 917747"/>
              <a:gd name="connsiteY6" fmla="*/ 1154698 h 1162719"/>
              <a:gd name="connsiteX0" fmla="*/ 256674 w 917747"/>
              <a:gd name="connsiteY0" fmla="*/ 1166461 h 1174482"/>
              <a:gd name="connsiteX1" fmla="*/ 890337 w 917747"/>
              <a:gd name="connsiteY1" fmla="*/ 260082 h 1174482"/>
              <a:gd name="connsiteX2" fmla="*/ 842211 w 917747"/>
              <a:gd name="connsiteY2" fmla="*/ 43513 h 1174482"/>
              <a:gd name="connsiteX3" fmla="*/ 625642 w 917747"/>
              <a:gd name="connsiteY3" fmla="*/ 43513 h 1174482"/>
              <a:gd name="connsiteX4" fmla="*/ 0 w 917747"/>
              <a:gd name="connsiteY4" fmla="*/ 949892 h 1174482"/>
              <a:gd name="connsiteX5" fmla="*/ 24063 w 917747"/>
              <a:gd name="connsiteY5" fmla="*/ 1174482 h 1174482"/>
              <a:gd name="connsiteX6" fmla="*/ 256674 w 917747"/>
              <a:gd name="connsiteY6" fmla="*/ 1166461 h 1174482"/>
              <a:gd name="connsiteX0" fmla="*/ 256674 w 917747"/>
              <a:gd name="connsiteY0" fmla="*/ 1166461 h 1203631"/>
              <a:gd name="connsiteX1" fmla="*/ 890337 w 917747"/>
              <a:gd name="connsiteY1" fmla="*/ 260082 h 1203631"/>
              <a:gd name="connsiteX2" fmla="*/ 842211 w 917747"/>
              <a:gd name="connsiteY2" fmla="*/ 43513 h 1203631"/>
              <a:gd name="connsiteX3" fmla="*/ 625642 w 917747"/>
              <a:gd name="connsiteY3" fmla="*/ 43513 h 1203631"/>
              <a:gd name="connsiteX4" fmla="*/ 0 w 917747"/>
              <a:gd name="connsiteY4" fmla="*/ 949892 h 1203631"/>
              <a:gd name="connsiteX5" fmla="*/ 24063 w 917747"/>
              <a:gd name="connsiteY5" fmla="*/ 1174482 h 1203631"/>
              <a:gd name="connsiteX6" fmla="*/ 256674 w 917747"/>
              <a:gd name="connsiteY6" fmla="*/ 1166461 h 1203631"/>
              <a:gd name="connsiteX0" fmla="*/ 256674 w 917747"/>
              <a:gd name="connsiteY0" fmla="*/ 1166461 h 1211739"/>
              <a:gd name="connsiteX1" fmla="*/ 890337 w 917747"/>
              <a:gd name="connsiteY1" fmla="*/ 260082 h 1211739"/>
              <a:gd name="connsiteX2" fmla="*/ 842211 w 917747"/>
              <a:gd name="connsiteY2" fmla="*/ 43513 h 1211739"/>
              <a:gd name="connsiteX3" fmla="*/ 625642 w 917747"/>
              <a:gd name="connsiteY3" fmla="*/ 43513 h 1211739"/>
              <a:gd name="connsiteX4" fmla="*/ 0 w 917747"/>
              <a:gd name="connsiteY4" fmla="*/ 949892 h 1211739"/>
              <a:gd name="connsiteX5" fmla="*/ 24063 w 917747"/>
              <a:gd name="connsiteY5" fmla="*/ 1174482 h 1211739"/>
              <a:gd name="connsiteX6" fmla="*/ 256674 w 917747"/>
              <a:gd name="connsiteY6" fmla="*/ 1166461 h 1211739"/>
              <a:gd name="connsiteX0" fmla="*/ 262919 w 923992"/>
              <a:gd name="connsiteY0" fmla="*/ 1166461 h 1211739"/>
              <a:gd name="connsiteX1" fmla="*/ 896582 w 923992"/>
              <a:gd name="connsiteY1" fmla="*/ 260082 h 1211739"/>
              <a:gd name="connsiteX2" fmla="*/ 848456 w 923992"/>
              <a:gd name="connsiteY2" fmla="*/ 43513 h 1211739"/>
              <a:gd name="connsiteX3" fmla="*/ 631887 w 923992"/>
              <a:gd name="connsiteY3" fmla="*/ 43513 h 1211739"/>
              <a:gd name="connsiteX4" fmla="*/ 6245 w 923992"/>
              <a:gd name="connsiteY4" fmla="*/ 949892 h 1211739"/>
              <a:gd name="connsiteX5" fmla="*/ 30308 w 923992"/>
              <a:gd name="connsiteY5" fmla="*/ 1174482 h 1211739"/>
              <a:gd name="connsiteX6" fmla="*/ 262919 w 923992"/>
              <a:gd name="connsiteY6" fmla="*/ 1166461 h 1211739"/>
              <a:gd name="connsiteX0" fmla="*/ 256674 w 917747"/>
              <a:gd name="connsiteY0" fmla="*/ 1166461 h 1211739"/>
              <a:gd name="connsiteX1" fmla="*/ 890337 w 917747"/>
              <a:gd name="connsiteY1" fmla="*/ 260082 h 1211739"/>
              <a:gd name="connsiteX2" fmla="*/ 842211 w 917747"/>
              <a:gd name="connsiteY2" fmla="*/ 43513 h 1211739"/>
              <a:gd name="connsiteX3" fmla="*/ 625642 w 917747"/>
              <a:gd name="connsiteY3" fmla="*/ 43513 h 1211739"/>
              <a:gd name="connsiteX4" fmla="*/ 0 w 917747"/>
              <a:gd name="connsiteY4" fmla="*/ 949892 h 1211739"/>
              <a:gd name="connsiteX5" fmla="*/ 24063 w 917747"/>
              <a:gd name="connsiteY5" fmla="*/ 1174482 h 1211739"/>
              <a:gd name="connsiteX6" fmla="*/ 256674 w 917747"/>
              <a:gd name="connsiteY6" fmla="*/ 1166461 h 121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747" h="1211739">
                <a:moveTo>
                  <a:pt x="256674" y="1166461"/>
                </a:moveTo>
                <a:lnTo>
                  <a:pt x="890337" y="260082"/>
                </a:lnTo>
                <a:cubicBezTo>
                  <a:pt x="931445" y="192655"/>
                  <a:pt x="934453" y="96653"/>
                  <a:pt x="842211" y="43513"/>
                </a:cubicBezTo>
                <a:cubicBezTo>
                  <a:pt x="765259" y="-27925"/>
                  <a:pt x="712119" y="650"/>
                  <a:pt x="625642" y="43513"/>
                </a:cubicBezTo>
                <a:lnTo>
                  <a:pt x="0" y="949892"/>
                </a:lnTo>
                <a:cubicBezTo>
                  <a:pt x="-39604" y="1024755"/>
                  <a:pt x="-31583" y="1094856"/>
                  <a:pt x="24063" y="1174482"/>
                </a:cubicBezTo>
                <a:cubicBezTo>
                  <a:pt x="153988" y="1243245"/>
                  <a:pt x="202950" y="1202473"/>
                  <a:pt x="256674" y="1166461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6" name="Freeform 39">
            <a:extLst>
              <a:ext uri="{FF2B5EF4-FFF2-40B4-BE49-F238E27FC236}">
                <a16:creationId xmlns:a16="http://schemas.microsoft.com/office/drawing/2014/main" id="{BB0022C6-541F-413F-B960-0BE5AD9EFE2C}"/>
              </a:ext>
            </a:extLst>
          </p:cNvPr>
          <p:cNvSpPr/>
          <p:nvPr/>
        </p:nvSpPr>
        <p:spPr bwMode="auto">
          <a:xfrm>
            <a:off x="6121857" y="2510136"/>
            <a:ext cx="1319647" cy="3334194"/>
          </a:xfrm>
          <a:custGeom>
            <a:avLst/>
            <a:gdLst>
              <a:gd name="connsiteX0" fmla="*/ 1010653 w 1283368"/>
              <a:gd name="connsiteY0" fmla="*/ 16042 h 3296653"/>
              <a:gd name="connsiteX1" fmla="*/ 40105 w 1283368"/>
              <a:gd name="connsiteY1" fmla="*/ 1435768 h 3296653"/>
              <a:gd name="connsiteX2" fmla="*/ 0 w 1283368"/>
              <a:gd name="connsiteY2" fmla="*/ 1668379 h 3296653"/>
              <a:gd name="connsiteX3" fmla="*/ 8021 w 1283368"/>
              <a:gd name="connsiteY3" fmla="*/ 3136232 h 3296653"/>
              <a:gd name="connsiteX4" fmla="*/ 176463 w 1283368"/>
              <a:gd name="connsiteY4" fmla="*/ 3296653 h 3296653"/>
              <a:gd name="connsiteX5" fmla="*/ 368968 w 1283368"/>
              <a:gd name="connsiteY5" fmla="*/ 3152274 h 3296653"/>
              <a:gd name="connsiteX6" fmla="*/ 376990 w 1283368"/>
              <a:gd name="connsiteY6" fmla="*/ 1532021 h 3296653"/>
              <a:gd name="connsiteX7" fmla="*/ 1283368 w 1283368"/>
              <a:gd name="connsiteY7" fmla="*/ 232611 h 3296653"/>
              <a:gd name="connsiteX8" fmla="*/ 1259305 w 1283368"/>
              <a:gd name="connsiteY8" fmla="*/ 0 h 3296653"/>
              <a:gd name="connsiteX9" fmla="*/ 1010653 w 1283368"/>
              <a:gd name="connsiteY9" fmla="*/ 16042 h 3296653"/>
              <a:gd name="connsiteX0" fmla="*/ 1010653 w 1307114"/>
              <a:gd name="connsiteY0" fmla="*/ 16042 h 3296653"/>
              <a:gd name="connsiteX1" fmla="*/ 40105 w 1307114"/>
              <a:gd name="connsiteY1" fmla="*/ 1435768 h 3296653"/>
              <a:gd name="connsiteX2" fmla="*/ 0 w 1307114"/>
              <a:gd name="connsiteY2" fmla="*/ 1668379 h 3296653"/>
              <a:gd name="connsiteX3" fmla="*/ 8021 w 1307114"/>
              <a:gd name="connsiteY3" fmla="*/ 3136232 h 3296653"/>
              <a:gd name="connsiteX4" fmla="*/ 176463 w 1307114"/>
              <a:gd name="connsiteY4" fmla="*/ 3296653 h 3296653"/>
              <a:gd name="connsiteX5" fmla="*/ 368968 w 1307114"/>
              <a:gd name="connsiteY5" fmla="*/ 3152274 h 3296653"/>
              <a:gd name="connsiteX6" fmla="*/ 376990 w 1307114"/>
              <a:gd name="connsiteY6" fmla="*/ 1532021 h 3296653"/>
              <a:gd name="connsiteX7" fmla="*/ 1283368 w 1307114"/>
              <a:gd name="connsiteY7" fmla="*/ 232611 h 3296653"/>
              <a:gd name="connsiteX8" fmla="*/ 1259305 w 1307114"/>
              <a:gd name="connsiteY8" fmla="*/ 0 h 3296653"/>
              <a:gd name="connsiteX9" fmla="*/ 1010653 w 1307114"/>
              <a:gd name="connsiteY9" fmla="*/ 16042 h 3296653"/>
              <a:gd name="connsiteX0" fmla="*/ 1010653 w 1307114"/>
              <a:gd name="connsiteY0" fmla="*/ 50145 h 3330756"/>
              <a:gd name="connsiteX1" fmla="*/ 40105 w 1307114"/>
              <a:gd name="connsiteY1" fmla="*/ 1469871 h 3330756"/>
              <a:gd name="connsiteX2" fmla="*/ 0 w 1307114"/>
              <a:gd name="connsiteY2" fmla="*/ 1702482 h 3330756"/>
              <a:gd name="connsiteX3" fmla="*/ 8021 w 1307114"/>
              <a:gd name="connsiteY3" fmla="*/ 3170335 h 3330756"/>
              <a:gd name="connsiteX4" fmla="*/ 176463 w 1307114"/>
              <a:gd name="connsiteY4" fmla="*/ 3330756 h 3330756"/>
              <a:gd name="connsiteX5" fmla="*/ 368968 w 1307114"/>
              <a:gd name="connsiteY5" fmla="*/ 3186377 h 3330756"/>
              <a:gd name="connsiteX6" fmla="*/ 376990 w 1307114"/>
              <a:gd name="connsiteY6" fmla="*/ 1566124 h 3330756"/>
              <a:gd name="connsiteX7" fmla="*/ 1283368 w 1307114"/>
              <a:gd name="connsiteY7" fmla="*/ 266714 h 3330756"/>
              <a:gd name="connsiteX8" fmla="*/ 1259305 w 1307114"/>
              <a:gd name="connsiteY8" fmla="*/ 34103 h 3330756"/>
              <a:gd name="connsiteX9" fmla="*/ 1010653 w 1307114"/>
              <a:gd name="connsiteY9" fmla="*/ 50145 h 3330756"/>
              <a:gd name="connsiteX0" fmla="*/ 1010653 w 1307114"/>
              <a:gd name="connsiteY0" fmla="*/ 50145 h 3330756"/>
              <a:gd name="connsiteX1" fmla="*/ 40105 w 1307114"/>
              <a:gd name="connsiteY1" fmla="*/ 1469871 h 3330756"/>
              <a:gd name="connsiteX2" fmla="*/ 0 w 1307114"/>
              <a:gd name="connsiteY2" fmla="*/ 1702482 h 3330756"/>
              <a:gd name="connsiteX3" fmla="*/ 8021 w 1307114"/>
              <a:gd name="connsiteY3" fmla="*/ 3170335 h 3330756"/>
              <a:gd name="connsiteX4" fmla="*/ 176463 w 1307114"/>
              <a:gd name="connsiteY4" fmla="*/ 3330756 h 3330756"/>
              <a:gd name="connsiteX5" fmla="*/ 368968 w 1307114"/>
              <a:gd name="connsiteY5" fmla="*/ 3186377 h 3330756"/>
              <a:gd name="connsiteX6" fmla="*/ 376990 w 1307114"/>
              <a:gd name="connsiteY6" fmla="*/ 1566124 h 3330756"/>
              <a:gd name="connsiteX7" fmla="*/ 1283368 w 1307114"/>
              <a:gd name="connsiteY7" fmla="*/ 266714 h 3330756"/>
              <a:gd name="connsiteX8" fmla="*/ 1259305 w 1307114"/>
              <a:gd name="connsiteY8" fmla="*/ 34103 h 3330756"/>
              <a:gd name="connsiteX9" fmla="*/ 1010653 w 1307114"/>
              <a:gd name="connsiteY9" fmla="*/ 50145 h 3330756"/>
              <a:gd name="connsiteX0" fmla="*/ 1010653 w 1307114"/>
              <a:gd name="connsiteY0" fmla="*/ 50145 h 3330756"/>
              <a:gd name="connsiteX1" fmla="*/ 40105 w 1307114"/>
              <a:gd name="connsiteY1" fmla="*/ 1469871 h 3330756"/>
              <a:gd name="connsiteX2" fmla="*/ 0 w 1307114"/>
              <a:gd name="connsiteY2" fmla="*/ 1702482 h 3330756"/>
              <a:gd name="connsiteX3" fmla="*/ 8021 w 1307114"/>
              <a:gd name="connsiteY3" fmla="*/ 3170335 h 3330756"/>
              <a:gd name="connsiteX4" fmla="*/ 176463 w 1307114"/>
              <a:gd name="connsiteY4" fmla="*/ 3330756 h 3330756"/>
              <a:gd name="connsiteX5" fmla="*/ 368968 w 1307114"/>
              <a:gd name="connsiteY5" fmla="*/ 3186377 h 3330756"/>
              <a:gd name="connsiteX6" fmla="*/ 376990 w 1307114"/>
              <a:gd name="connsiteY6" fmla="*/ 1566124 h 3330756"/>
              <a:gd name="connsiteX7" fmla="*/ 1283368 w 1307114"/>
              <a:gd name="connsiteY7" fmla="*/ 266714 h 3330756"/>
              <a:gd name="connsiteX8" fmla="*/ 1259305 w 1307114"/>
              <a:gd name="connsiteY8" fmla="*/ 34103 h 3330756"/>
              <a:gd name="connsiteX9" fmla="*/ 1010653 w 1307114"/>
              <a:gd name="connsiteY9" fmla="*/ 50145 h 3330756"/>
              <a:gd name="connsiteX0" fmla="*/ 1010653 w 1307114"/>
              <a:gd name="connsiteY0" fmla="*/ 61604 h 3342215"/>
              <a:gd name="connsiteX1" fmla="*/ 40105 w 1307114"/>
              <a:gd name="connsiteY1" fmla="*/ 1481330 h 3342215"/>
              <a:gd name="connsiteX2" fmla="*/ 0 w 1307114"/>
              <a:gd name="connsiteY2" fmla="*/ 1713941 h 3342215"/>
              <a:gd name="connsiteX3" fmla="*/ 8021 w 1307114"/>
              <a:gd name="connsiteY3" fmla="*/ 3181794 h 3342215"/>
              <a:gd name="connsiteX4" fmla="*/ 176463 w 1307114"/>
              <a:gd name="connsiteY4" fmla="*/ 3342215 h 3342215"/>
              <a:gd name="connsiteX5" fmla="*/ 368968 w 1307114"/>
              <a:gd name="connsiteY5" fmla="*/ 3197836 h 3342215"/>
              <a:gd name="connsiteX6" fmla="*/ 376990 w 1307114"/>
              <a:gd name="connsiteY6" fmla="*/ 1577583 h 3342215"/>
              <a:gd name="connsiteX7" fmla="*/ 1283368 w 1307114"/>
              <a:gd name="connsiteY7" fmla="*/ 278173 h 3342215"/>
              <a:gd name="connsiteX8" fmla="*/ 1259305 w 1307114"/>
              <a:gd name="connsiteY8" fmla="*/ 45562 h 3342215"/>
              <a:gd name="connsiteX9" fmla="*/ 1010653 w 1307114"/>
              <a:gd name="connsiteY9" fmla="*/ 61604 h 3342215"/>
              <a:gd name="connsiteX0" fmla="*/ 1010653 w 1319647"/>
              <a:gd name="connsiteY0" fmla="*/ 61604 h 3342215"/>
              <a:gd name="connsiteX1" fmla="*/ 40105 w 1319647"/>
              <a:gd name="connsiteY1" fmla="*/ 1481330 h 3342215"/>
              <a:gd name="connsiteX2" fmla="*/ 0 w 1319647"/>
              <a:gd name="connsiteY2" fmla="*/ 1713941 h 3342215"/>
              <a:gd name="connsiteX3" fmla="*/ 8021 w 1319647"/>
              <a:gd name="connsiteY3" fmla="*/ 3181794 h 3342215"/>
              <a:gd name="connsiteX4" fmla="*/ 176463 w 1319647"/>
              <a:gd name="connsiteY4" fmla="*/ 3342215 h 3342215"/>
              <a:gd name="connsiteX5" fmla="*/ 368968 w 1319647"/>
              <a:gd name="connsiteY5" fmla="*/ 3197836 h 3342215"/>
              <a:gd name="connsiteX6" fmla="*/ 376990 w 1319647"/>
              <a:gd name="connsiteY6" fmla="*/ 1577583 h 3342215"/>
              <a:gd name="connsiteX7" fmla="*/ 1283368 w 1319647"/>
              <a:gd name="connsiteY7" fmla="*/ 278173 h 3342215"/>
              <a:gd name="connsiteX8" fmla="*/ 1259305 w 1319647"/>
              <a:gd name="connsiteY8" fmla="*/ 45562 h 3342215"/>
              <a:gd name="connsiteX9" fmla="*/ 1010653 w 1319647"/>
              <a:gd name="connsiteY9" fmla="*/ 61604 h 3342215"/>
              <a:gd name="connsiteX0" fmla="*/ 1010653 w 1319647"/>
              <a:gd name="connsiteY0" fmla="*/ 61604 h 3342215"/>
              <a:gd name="connsiteX1" fmla="*/ 40105 w 1319647"/>
              <a:gd name="connsiteY1" fmla="*/ 1481330 h 3342215"/>
              <a:gd name="connsiteX2" fmla="*/ 0 w 1319647"/>
              <a:gd name="connsiteY2" fmla="*/ 1713941 h 3342215"/>
              <a:gd name="connsiteX3" fmla="*/ 8021 w 1319647"/>
              <a:gd name="connsiteY3" fmla="*/ 3181794 h 3342215"/>
              <a:gd name="connsiteX4" fmla="*/ 176463 w 1319647"/>
              <a:gd name="connsiteY4" fmla="*/ 3342215 h 3342215"/>
              <a:gd name="connsiteX5" fmla="*/ 368968 w 1319647"/>
              <a:gd name="connsiteY5" fmla="*/ 3197836 h 3342215"/>
              <a:gd name="connsiteX6" fmla="*/ 376990 w 1319647"/>
              <a:gd name="connsiteY6" fmla="*/ 1577583 h 3342215"/>
              <a:gd name="connsiteX7" fmla="*/ 1283368 w 1319647"/>
              <a:gd name="connsiteY7" fmla="*/ 278173 h 3342215"/>
              <a:gd name="connsiteX8" fmla="*/ 1259305 w 1319647"/>
              <a:gd name="connsiteY8" fmla="*/ 45562 h 3342215"/>
              <a:gd name="connsiteX9" fmla="*/ 1010653 w 1319647"/>
              <a:gd name="connsiteY9" fmla="*/ 61604 h 3342215"/>
              <a:gd name="connsiteX0" fmla="*/ 1010653 w 1319647"/>
              <a:gd name="connsiteY0" fmla="*/ 61604 h 3342215"/>
              <a:gd name="connsiteX1" fmla="*/ 40105 w 1319647"/>
              <a:gd name="connsiteY1" fmla="*/ 1481330 h 3342215"/>
              <a:gd name="connsiteX2" fmla="*/ 0 w 1319647"/>
              <a:gd name="connsiteY2" fmla="*/ 1713941 h 3342215"/>
              <a:gd name="connsiteX3" fmla="*/ 8021 w 1319647"/>
              <a:gd name="connsiteY3" fmla="*/ 3181794 h 3342215"/>
              <a:gd name="connsiteX4" fmla="*/ 176463 w 1319647"/>
              <a:gd name="connsiteY4" fmla="*/ 3342215 h 3342215"/>
              <a:gd name="connsiteX5" fmla="*/ 368968 w 1319647"/>
              <a:gd name="connsiteY5" fmla="*/ 3197836 h 3342215"/>
              <a:gd name="connsiteX6" fmla="*/ 376990 w 1319647"/>
              <a:gd name="connsiteY6" fmla="*/ 1577583 h 3342215"/>
              <a:gd name="connsiteX7" fmla="*/ 1283368 w 1319647"/>
              <a:gd name="connsiteY7" fmla="*/ 278173 h 3342215"/>
              <a:gd name="connsiteX8" fmla="*/ 1259305 w 1319647"/>
              <a:gd name="connsiteY8" fmla="*/ 45562 h 3342215"/>
              <a:gd name="connsiteX9" fmla="*/ 1010653 w 1319647"/>
              <a:gd name="connsiteY9" fmla="*/ 61604 h 3342215"/>
              <a:gd name="connsiteX0" fmla="*/ 1010653 w 1319647"/>
              <a:gd name="connsiteY0" fmla="*/ 61604 h 3334194"/>
              <a:gd name="connsiteX1" fmla="*/ 40105 w 1319647"/>
              <a:gd name="connsiteY1" fmla="*/ 1481330 h 3334194"/>
              <a:gd name="connsiteX2" fmla="*/ 0 w 1319647"/>
              <a:gd name="connsiteY2" fmla="*/ 1713941 h 3334194"/>
              <a:gd name="connsiteX3" fmla="*/ 8021 w 1319647"/>
              <a:gd name="connsiteY3" fmla="*/ 3181794 h 3334194"/>
              <a:gd name="connsiteX4" fmla="*/ 176463 w 1319647"/>
              <a:gd name="connsiteY4" fmla="*/ 3334194 h 3334194"/>
              <a:gd name="connsiteX5" fmla="*/ 368968 w 1319647"/>
              <a:gd name="connsiteY5" fmla="*/ 3197836 h 3334194"/>
              <a:gd name="connsiteX6" fmla="*/ 376990 w 1319647"/>
              <a:gd name="connsiteY6" fmla="*/ 1577583 h 3334194"/>
              <a:gd name="connsiteX7" fmla="*/ 1283368 w 1319647"/>
              <a:gd name="connsiteY7" fmla="*/ 278173 h 3334194"/>
              <a:gd name="connsiteX8" fmla="*/ 1259305 w 1319647"/>
              <a:gd name="connsiteY8" fmla="*/ 45562 h 3334194"/>
              <a:gd name="connsiteX9" fmla="*/ 1010653 w 1319647"/>
              <a:gd name="connsiteY9" fmla="*/ 61604 h 3334194"/>
              <a:gd name="connsiteX0" fmla="*/ 1010653 w 1319647"/>
              <a:gd name="connsiteY0" fmla="*/ 61604 h 3334194"/>
              <a:gd name="connsiteX1" fmla="*/ 40105 w 1319647"/>
              <a:gd name="connsiteY1" fmla="*/ 1481330 h 3334194"/>
              <a:gd name="connsiteX2" fmla="*/ 0 w 1319647"/>
              <a:gd name="connsiteY2" fmla="*/ 1713941 h 3334194"/>
              <a:gd name="connsiteX3" fmla="*/ 8021 w 1319647"/>
              <a:gd name="connsiteY3" fmla="*/ 3181794 h 3334194"/>
              <a:gd name="connsiteX4" fmla="*/ 176463 w 1319647"/>
              <a:gd name="connsiteY4" fmla="*/ 3334194 h 3334194"/>
              <a:gd name="connsiteX5" fmla="*/ 368968 w 1319647"/>
              <a:gd name="connsiteY5" fmla="*/ 3197836 h 3334194"/>
              <a:gd name="connsiteX6" fmla="*/ 376990 w 1319647"/>
              <a:gd name="connsiteY6" fmla="*/ 1577583 h 3334194"/>
              <a:gd name="connsiteX7" fmla="*/ 1283368 w 1319647"/>
              <a:gd name="connsiteY7" fmla="*/ 278173 h 3334194"/>
              <a:gd name="connsiteX8" fmla="*/ 1259305 w 1319647"/>
              <a:gd name="connsiteY8" fmla="*/ 45562 h 3334194"/>
              <a:gd name="connsiteX9" fmla="*/ 1010653 w 1319647"/>
              <a:gd name="connsiteY9" fmla="*/ 61604 h 3334194"/>
              <a:gd name="connsiteX0" fmla="*/ 1010653 w 1319647"/>
              <a:gd name="connsiteY0" fmla="*/ 61604 h 3334194"/>
              <a:gd name="connsiteX1" fmla="*/ 40105 w 1319647"/>
              <a:gd name="connsiteY1" fmla="*/ 1481330 h 3334194"/>
              <a:gd name="connsiteX2" fmla="*/ 0 w 1319647"/>
              <a:gd name="connsiteY2" fmla="*/ 1713941 h 3334194"/>
              <a:gd name="connsiteX3" fmla="*/ 8021 w 1319647"/>
              <a:gd name="connsiteY3" fmla="*/ 3181794 h 3334194"/>
              <a:gd name="connsiteX4" fmla="*/ 176463 w 1319647"/>
              <a:gd name="connsiteY4" fmla="*/ 3334194 h 3334194"/>
              <a:gd name="connsiteX5" fmla="*/ 368968 w 1319647"/>
              <a:gd name="connsiteY5" fmla="*/ 3197836 h 3334194"/>
              <a:gd name="connsiteX6" fmla="*/ 376990 w 1319647"/>
              <a:gd name="connsiteY6" fmla="*/ 1577583 h 3334194"/>
              <a:gd name="connsiteX7" fmla="*/ 1283368 w 1319647"/>
              <a:gd name="connsiteY7" fmla="*/ 278173 h 3334194"/>
              <a:gd name="connsiteX8" fmla="*/ 1259305 w 1319647"/>
              <a:gd name="connsiteY8" fmla="*/ 45562 h 3334194"/>
              <a:gd name="connsiteX9" fmla="*/ 1010653 w 1319647"/>
              <a:gd name="connsiteY9" fmla="*/ 61604 h 3334194"/>
              <a:gd name="connsiteX0" fmla="*/ 1010653 w 1319647"/>
              <a:gd name="connsiteY0" fmla="*/ 61604 h 3334194"/>
              <a:gd name="connsiteX1" fmla="*/ 16293 w 1319647"/>
              <a:gd name="connsiteY1" fmla="*/ 1500380 h 3334194"/>
              <a:gd name="connsiteX2" fmla="*/ 0 w 1319647"/>
              <a:gd name="connsiteY2" fmla="*/ 1713941 h 3334194"/>
              <a:gd name="connsiteX3" fmla="*/ 8021 w 1319647"/>
              <a:gd name="connsiteY3" fmla="*/ 3181794 h 3334194"/>
              <a:gd name="connsiteX4" fmla="*/ 176463 w 1319647"/>
              <a:gd name="connsiteY4" fmla="*/ 3334194 h 3334194"/>
              <a:gd name="connsiteX5" fmla="*/ 368968 w 1319647"/>
              <a:gd name="connsiteY5" fmla="*/ 3197836 h 3334194"/>
              <a:gd name="connsiteX6" fmla="*/ 376990 w 1319647"/>
              <a:gd name="connsiteY6" fmla="*/ 1577583 h 3334194"/>
              <a:gd name="connsiteX7" fmla="*/ 1283368 w 1319647"/>
              <a:gd name="connsiteY7" fmla="*/ 278173 h 3334194"/>
              <a:gd name="connsiteX8" fmla="*/ 1259305 w 1319647"/>
              <a:gd name="connsiteY8" fmla="*/ 45562 h 3334194"/>
              <a:gd name="connsiteX9" fmla="*/ 1010653 w 1319647"/>
              <a:gd name="connsiteY9" fmla="*/ 61604 h 333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9647" h="3334194">
                <a:moveTo>
                  <a:pt x="1010653" y="61604"/>
                </a:moveTo>
                <a:lnTo>
                  <a:pt x="16293" y="1500380"/>
                </a:lnTo>
                <a:lnTo>
                  <a:pt x="0" y="1713941"/>
                </a:lnTo>
                <a:cubicBezTo>
                  <a:pt x="2674" y="2203225"/>
                  <a:pt x="5347" y="2692510"/>
                  <a:pt x="8021" y="3181794"/>
                </a:cubicBezTo>
                <a:cubicBezTo>
                  <a:pt x="16042" y="3251310"/>
                  <a:pt x="32084" y="3320826"/>
                  <a:pt x="176463" y="3334194"/>
                </a:cubicBezTo>
                <a:cubicBezTo>
                  <a:pt x="352925" y="3310132"/>
                  <a:pt x="344905" y="3262004"/>
                  <a:pt x="368968" y="3197836"/>
                </a:cubicBezTo>
                <a:lnTo>
                  <a:pt x="376990" y="1577583"/>
                </a:lnTo>
                <a:lnTo>
                  <a:pt x="1283368" y="278173"/>
                </a:lnTo>
                <a:cubicBezTo>
                  <a:pt x="1315453" y="184594"/>
                  <a:pt x="1355558" y="147163"/>
                  <a:pt x="1259305" y="45562"/>
                </a:cubicBezTo>
                <a:cubicBezTo>
                  <a:pt x="1112252" y="-37323"/>
                  <a:pt x="1085516" y="8131"/>
                  <a:pt x="1010653" y="61604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7" name="Freeform 41">
            <a:extLst>
              <a:ext uri="{FF2B5EF4-FFF2-40B4-BE49-F238E27FC236}">
                <a16:creationId xmlns:a16="http://schemas.microsoft.com/office/drawing/2014/main" id="{A3949322-5B10-4B2A-939A-671047B68305}"/>
              </a:ext>
            </a:extLst>
          </p:cNvPr>
          <p:cNvSpPr/>
          <p:nvPr/>
        </p:nvSpPr>
        <p:spPr bwMode="auto">
          <a:xfrm flipH="1">
            <a:off x="4659958" y="2510136"/>
            <a:ext cx="1312258" cy="3334194"/>
          </a:xfrm>
          <a:custGeom>
            <a:avLst/>
            <a:gdLst>
              <a:gd name="connsiteX0" fmla="*/ 1010653 w 1283368"/>
              <a:gd name="connsiteY0" fmla="*/ 16042 h 3296653"/>
              <a:gd name="connsiteX1" fmla="*/ 40105 w 1283368"/>
              <a:gd name="connsiteY1" fmla="*/ 1435768 h 3296653"/>
              <a:gd name="connsiteX2" fmla="*/ 0 w 1283368"/>
              <a:gd name="connsiteY2" fmla="*/ 1668379 h 3296653"/>
              <a:gd name="connsiteX3" fmla="*/ 8021 w 1283368"/>
              <a:gd name="connsiteY3" fmla="*/ 3136232 h 3296653"/>
              <a:gd name="connsiteX4" fmla="*/ 176463 w 1283368"/>
              <a:gd name="connsiteY4" fmla="*/ 3296653 h 3296653"/>
              <a:gd name="connsiteX5" fmla="*/ 368968 w 1283368"/>
              <a:gd name="connsiteY5" fmla="*/ 3152274 h 3296653"/>
              <a:gd name="connsiteX6" fmla="*/ 376990 w 1283368"/>
              <a:gd name="connsiteY6" fmla="*/ 1532021 h 3296653"/>
              <a:gd name="connsiteX7" fmla="*/ 1283368 w 1283368"/>
              <a:gd name="connsiteY7" fmla="*/ 232611 h 3296653"/>
              <a:gd name="connsiteX8" fmla="*/ 1259305 w 1283368"/>
              <a:gd name="connsiteY8" fmla="*/ 0 h 3296653"/>
              <a:gd name="connsiteX9" fmla="*/ 1010653 w 1283368"/>
              <a:gd name="connsiteY9" fmla="*/ 16042 h 3296653"/>
              <a:gd name="connsiteX0" fmla="*/ 1010653 w 1307114"/>
              <a:gd name="connsiteY0" fmla="*/ 16042 h 3296653"/>
              <a:gd name="connsiteX1" fmla="*/ 40105 w 1307114"/>
              <a:gd name="connsiteY1" fmla="*/ 1435768 h 3296653"/>
              <a:gd name="connsiteX2" fmla="*/ 0 w 1307114"/>
              <a:gd name="connsiteY2" fmla="*/ 1668379 h 3296653"/>
              <a:gd name="connsiteX3" fmla="*/ 8021 w 1307114"/>
              <a:gd name="connsiteY3" fmla="*/ 3136232 h 3296653"/>
              <a:gd name="connsiteX4" fmla="*/ 176463 w 1307114"/>
              <a:gd name="connsiteY4" fmla="*/ 3296653 h 3296653"/>
              <a:gd name="connsiteX5" fmla="*/ 368968 w 1307114"/>
              <a:gd name="connsiteY5" fmla="*/ 3152274 h 3296653"/>
              <a:gd name="connsiteX6" fmla="*/ 376990 w 1307114"/>
              <a:gd name="connsiteY6" fmla="*/ 1532021 h 3296653"/>
              <a:gd name="connsiteX7" fmla="*/ 1283368 w 1307114"/>
              <a:gd name="connsiteY7" fmla="*/ 232611 h 3296653"/>
              <a:gd name="connsiteX8" fmla="*/ 1259305 w 1307114"/>
              <a:gd name="connsiteY8" fmla="*/ 0 h 3296653"/>
              <a:gd name="connsiteX9" fmla="*/ 1010653 w 1307114"/>
              <a:gd name="connsiteY9" fmla="*/ 16042 h 3296653"/>
              <a:gd name="connsiteX0" fmla="*/ 1010653 w 1307114"/>
              <a:gd name="connsiteY0" fmla="*/ 50145 h 3330756"/>
              <a:gd name="connsiteX1" fmla="*/ 40105 w 1307114"/>
              <a:gd name="connsiteY1" fmla="*/ 1469871 h 3330756"/>
              <a:gd name="connsiteX2" fmla="*/ 0 w 1307114"/>
              <a:gd name="connsiteY2" fmla="*/ 1702482 h 3330756"/>
              <a:gd name="connsiteX3" fmla="*/ 8021 w 1307114"/>
              <a:gd name="connsiteY3" fmla="*/ 3170335 h 3330756"/>
              <a:gd name="connsiteX4" fmla="*/ 176463 w 1307114"/>
              <a:gd name="connsiteY4" fmla="*/ 3330756 h 3330756"/>
              <a:gd name="connsiteX5" fmla="*/ 368968 w 1307114"/>
              <a:gd name="connsiteY5" fmla="*/ 3186377 h 3330756"/>
              <a:gd name="connsiteX6" fmla="*/ 376990 w 1307114"/>
              <a:gd name="connsiteY6" fmla="*/ 1566124 h 3330756"/>
              <a:gd name="connsiteX7" fmla="*/ 1283368 w 1307114"/>
              <a:gd name="connsiteY7" fmla="*/ 266714 h 3330756"/>
              <a:gd name="connsiteX8" fmla="*/ 1259305 w 1307114"/>
              <a:gd name="connsiteY8" fmla="*/ 34103 h 3330756"/>
              <a:gd name="connsiteX9" fmla="*/ 1010653 w 1307114"/>
              <a:gd name="connsiteY9" fmla="*/ 50145 h 3330756"/>
              <a:gd name="connsiteX0" fmla="*/ 1010653 w 1307114"/>
              <a:gd name="connsiteY0" fmla="*/ 50145 h 3330756"/>
              <a:gd name="connsiteX1" fmla="*/ 40105 w 1307114"/>
              <a:gd name="connsiteY1" fmla="*/ 1469871 h 3330756"/>
              <a:gd name="connsiteX2" fmla="*/ 0 w 1307114"/>
              <a:gd name="connsiteY2" fmla="*/ 1702482 h 3330756"/>
              <a:gd name="connsiteX3" fmla="*/ 8021 w 1307114"/>
              <a:gd name="connsiteY3" fmla="*/ 3170335 h 3330756"/>
              <a:gd name="connsiteX4" fmla="*/ 176463 w 1307114"/>
              <a:gd name="connsiteY4" fmla="*/ 3330756 h 3330756"/>
              <a:gd name="connsiteX5" fmla="*/ 368968 w 1307114"/>
              <a:gd name="connsiteY5" fmla="*/ 3186377 h 3330756"/>
              <a:gd name="connsiteX6" fmla="*/ 376990 w 1307114"/>
              <a:gd name="connsiteY6" fmla="*/ 1566124 h 3330756"/>
              <a:gd name="connsiteX7" fmla="*/ 1283368 w 1307114"/>
              <a:gd name="connsiteY7" fmla="*/ 266714 h 3330756"/>
              <a:gd name="connsiteX8" fmla="*/ 1259305 w 1307114"/>
              <a:gd name="connsiteY8" fmla="*/ 34103 h 3330756"/>
              <a:gd name="connsiteX9" fmla="*/ 1010653 w 1307114"/>
              <a:gd name="connsiteY9" fmla="*/ 50145 h 3330756"/>
              <a:gd name="connsiteX0" fmla="*/ 1010653 w 1307114"/>
              <a:gd name="connsiteY0" fmla="*/ 50145 h 3330756"/>
              <a:gd name="connsiteX1" fmla="*/ 40105 w 1307114"/>
              <a:gd name="connsiteY1" fmla="*/ 1469871 h 3330756"/>
              <a:gd name="connsiteX2" fmla="*/ 0 w 1307114"/>
              <a:gd name="connsiteY2" fmla="*/ 1702482 h 3330756"/>
              <a:gd name="connsiteX3" fmla="*/ 8021 w 1307114"/>
              <a:gd name="connsiteY3" fmla="*/ 3170335 h 3330756"/>
              <a:gd name="connsiteX4" fmla="*/ 176463 w 1307114"/>
              <a:gd name="connsiteY4" fmla="*/ 3330756 h 3330756"/>
              <a:gd name="connsiteX5" fmla="*/ 368968 w 1307114"/>
              <a:gd name="connsiteY5" fmla="*/ 3186377 h 3330756"/>
              <a:gd name="connsiteX6" fmla="*/ 376990 w 1307114"/>
              <a:gd name="connsiteY6" fmla="*/ 1566124 h 3330756"/>
              <a:gd name="connsiteX7" fmla="*/ 1283368 w 1307114"/>
              <a:gd name="connsiteY7" fmla="*/ 266714 h 3330756"/>
              <a:gd name="connsiteX8" fmla="*/ 1259305 w 1307114"/>
              <a:gd name="connsiteY8" fmla="*/ 34103 h 3330756"/>
              <a:gd name="connsiteX9" fmla="*/ 1010653 w 1307114"/>
              <a:gd name="connsiteY9" fmla="*/ 50145 h 3330756"/>
              <a:gd name="connsiteX0" fmla="*/ 1010653 w 1307114"/>
              <a:gd name="connsiteY0" fmla="*/ 61604 h 3342215"/>
              <a:gd name="connsiteX1" fmla="*/ 40105 w 1307114"/>
              <a:gd name="connsiteY1" fmla="*/ 1481330 h 3342215"/>
              <a:gd name="connsiteX2" fmla="*/ 0 w 1307114"/>
              <a:gd name="connsiteY2" fmla="*/ 1713941 h 3342215"/>
              <a:gd name="connsiteX3" fmla="*/ 8021 w 1307114"/>
              <a:gd name="connsiteY3" fmla="*/ 3181794 h 3342215"/>
              <a:gd name="connsiteX4" fmla="*/ 176463 w 1307114"/>
              <a:gd name="connsiteY4" fmla="*/ 3342215 h 3342215"/>
              <a:gd name="connsiteX5" fmla="*/ 368968 w 1307114"/>
              <a:gd name="connsiteY5" fmla="*/ 3197836 h 3342215"/>
              <a:gd name="connsiteX6" fmla="*/ 376990 w 1307114"/>
              <a:gd name="connsiteY6" fmla="*/ 1577583 h 3342215"/>
              <a:gd name="connsiteX7" fmla="*/ 1283368 w 1307114"/>
              <a:gd name="connsiteY7" fmla="*/ 278173 h 3342215"/>
              <a:gd name="connsiteX8" fmla="*/ 1259305 w 1307114"/>
              <a:gd name="connsiteY8" fmla="*/ 45562 h 3342215"/>
              <a:gd name="connsiteX9" fmla="*/ 1010653 w 1307114"/>
              <a:gd name="connsiteY9" fmla="*/ 61604 h 3342215"/>
              <a:gd name="connsiteX0" fmla="*/ 1010653 w 1319647"/>
              <a:gd name="connsiteY0" fmla="*/ 61604 h 3342215"/>
              <a:gd name="connsiteX1" fmla="*/ 40105 w 1319647"/>
              <a:gd name="connsiteY1" fmla="*/ 1481330 h 3342215"/>
              <a:gd name="connsiteX2" fmla="*/ 0 w 1319647"/>
              <a:gd name="connsiteY2" fmla="*/ 1713941 h 3342215"/>
              <a:gd name="connsiteX3" fmla="*/ 8021 w 1319647"/>
              <a:gd name="connsiteY3" fmla="*/ 3181794 h 3342215"/>
              <a:gd name="connsiteX4" fmla="*/ 176463 w 1319647"/>
              <a:gd name="connsiteY4" fmla="*/ 3342215 h 3342215"/>
              <a:gd name="connsiteX5" fmla="*/ 368968 w 1319647"/>
              <a:gd name="connsiteY5" fmla="*/ 3197836 h 3342215"/>
              <a:gd name="connsiteX6" fmla="*/ 376990 w 1319647"/>
              <a:gd name="connsiteY6" fmla="*/ 1577583 h 3342215"/>
              <a:gd name="connsiteX7" fmla="*/ 1283368 w 1319647"/>
              <a:gd name="connsiteY7" fmla="*/ 278173 h 3342215"/>
              <a:gd name="connsiteX8" fmla="*/ 1259305 w 1319647"/>
              <a:gd name="connsiteY8" fmla="*/ 45562 h 3342215"/>
              <a:gd name="connsiteX9" fmla="*/ 1010653 w 1319647"/>
              <a:gd name="connsiteY9" fmla="*/ 61604 h 3342215"/>
              <a:gd name="connsiteX0" fmla="*/ 1010653 w 1319647"/>
              <a:gd name="connsiteY0" fmla="*/ 61604 h 3342215"/>
              <a:gd name="connsiteX1" fmla="*/ 40105 w 1319647"/>
              <a:gd name="connsiteY1" fmla="*/ 1481330 h 3342215"/>
              <a:gd name="connsiteX2" fmla="*/ 0 w 1319647"/>
              <a:gd name="connsiteY2" fmla="*/ 1713941 h 3342215"/>
              <a:gd name="connsiteX3" fmla="*/ 8021 w 1319647"/>
              <a:gd name="connsiteY3" fmla="*/ 3181794 h 3342215"/>
              <a:gd name="connsiteX4" fmla="*/ 176463 w 1319647"/>
              <a:gd name="connsiteY4" fmla="*/ 3342215 h 3342215"/>
              <a:gd name="connsiteX5" fmla="*/ 368968 w 1319647"/>
              <a:gd name="connsiteY5" fmla="*/ 3197836 h 3342215"/>
              <a:gd name="connsiteX6" fmla="*/ 376990 w 1319647"/>
              <a:gd name="connsiteY6" fmla="*/ 1577583 h 3342215"/>
              <a:gd name="connsiteX7" fmla="*/ 1283368 w 1319647"/>
              <a:gd name="connsiteY7" fmla="*/ 278173 h 3342215"/>
              <a:gd name="connsiteX8" fmla="*/ 1259305 w 1319647"/>
              <a:gd name="connsiteY8" fmla="*/ 45562 h 3342215"/>
              <a:gd name="connsiteX9" fmla="*/ 1010653 w 1319647"/>
              <a:gd name="connsiteY9" fmla="*/ 61604 h 3342215"/>
              <a:gd name="connsiteX0" fmla="*/ 1010653 w 1319647"/>
              <a:gd name="connsiteY0" fmla="*/ 61604 h 3342215"/>
              <a:gd name="connsiteX1" fmla="*/ 40105 w 1319647"/>
              <a:gd name="connsiteY1" fmla="*/ 1481330 h 3342215"/>
              <a:gd name="connsiteX2" fmla="*/ 0 w 1319647"/>
              <a:gd name="connsiteY2" fmla="*/ 1713941 h 3342215"/>
              <a:gd name="connsiteX3" fmla="*/ 8021 w 1319647"/>
              <a:gd name="connsiteY3" fmla="*/ 3181794 h 3342215"/>
              <a:gd name="connsiteX4" fmla="*/ 176463 w 1319647"/>
              <a:gd name="connsiteY4" fmla="*/ 3342215 h 3342215"/>
              <a:gd name="connsiteX5" fmla="*/ 368968 w 1319647"/>
              <a:gd name="connsiteY5" fmla="*/ 3197836 h 3342215"/>
              <a:gd name="connsiteX6" fmla="*/ 376990 w 1319647"/>
              <a:gd name="connsiteY6" fmla="*/ 1577583 h 3342215"/>
              <a:gd name="connsiteX7" fmla="*/ 1283368 w 1319647"/>
              <a:gd name="connsiteY7" fmla="*/ 278173 h 3342215"/>
              <a:gd name="connsiteX8" fmla="*/ 1259305 w 1319647"/>
              <a:gd name="connsiteY8" fmla="*/ 45562 h 3342215"/>
              <a:gd name="connsiteX9" fmla="*/ 1010653 w 1319647"/>
              <a:gd name="connsiteY9" fmla="*/ 61604 h 3342215"/>
              <a:gd name="connsiteX0" fmla="*/ 1010653 w 1319647"/>
              <a:gd name="connsiteY0" fmla="*/ 61604 h 3334194"/>
              <a:gd name="connsiteX1" fmla="*/ 40105 w 1319647"/>
              <a:gd name="connsiteY1" fmla="*/ 1481330 h 3334194"/>
              <a:gd name="connsiteX2" fmla="*/ 0 w 1319647"/>
              <a:gd name="connsiteY2" fmla="*/ 1713941 h 3334194"/>
              <a:gd name="connsiteX3" fmla="*/ 8021 w 1319647"/>
              <a:gd name="connsiteY3" fmla="*/ 3181794 h 3334194"/>
              <a:gd name="connsiteX4" fmla="*/ 176463 w 1319647"/>
              <a:gd name="connsiteY4" fmla="*/ 3334194 h 3334194"/>
              <a:gd name="connsiteX5" fmla="*/ 368968 w 1319647"/>
              <a:gd name="connsiteY5" fmla="*/ 3197836 h 3334194"/>
              <a:gd name="connsiteX6" fmla="*/ 376990 w 1319647"/>
              <a:gd name="connsiteY6" fmla="*/ 1577583 h 3334194"/>
              <a:gd name="connsiteX7" fmla="*/ 1283368 w 1319647"/>
              <a:gd name="connsiteY7" fmla="*/ 278173 h 3334194"/>
              <a:gd name="connsiteX8" fmla="*/ 1259305 w 1319647"/>
              <a:gd name="connsiteY8" fmla="*/ 45562 h 3334194"/>
              <a:gd name="connsiteX9" fmla="*/ 1010653 w 1319647"/>
              <a:gd name="connsiteY9" fmla="*/ 61604 h 3334194"/>
              <a:gd name="connsiteX0" fmla="*/ 1010653 w 1319647"/>
              <a:gd name="connsiteY0" fmla="*/ 61604 h 3334194"/>
              <a:gd name="connsiteX1" fmla="*/ 40105 w 1319647"/>
              <a:gd name="connsiteY1" fmla="*/ 1481330 h 3334194"/>
              <a:gd name="connsiteX2" fmla="*/ 0 w 1319647"/>
              <a:gd name="connsiteY2" fmla="*/ 1713941 h 3334194"/>
              <a:gd name="connsiteX3" fmla="*/ 8021 w 1319647"/>
              <a:gd name="connsiteY3" fmla="*/ 3181794 h 3334194"/>
              <a:gd name="connsiteX4" fmla="*/ 176463 w 1319647"/>
              <a:gd name="connsiteY4" fmla="*/ 3334194 h 3334194"/>
              <a:gd name="connsiteX5" fmla="*/ 368968 w 1319647"/>
              <a:gd name="connsiteY5" fmla="*/ 3197836 h 3334194"/>
              <a:gd name="connsiteX6" fmla="*/ 376990 w 1319647"/>
              <a:gd name="connsiteY6" fmla="*/ 1577583 h 3334194"/>
              <a:gd name="connsiteX7" fmla="*/ 1283368 w 1319647"/>
              <a:gd name="connsiteY7" fmla="*/ 278173 h 3334194"/>
              <a:gd name="connsiteX8" fmla="*/ 1259305 w 1319647"/>
              <a:gd name="connsiteY8" fmla="*/ 45562 h 3334194"/>
              <a:gd name="connsiteX9" fmla="*/ 1010653 w 1319647"/>
              <a:gd name="connsiteY9" fmla="*/ 61604 h 3334194"/>
              <a:gd name="connsiteX0" fmla="*/ 1010653 w 1319647"/>
              <a:gd name="connsiteY0" fmla="*/ 61604 h 3334194"/>
              <a:gd name="connsiteX1" fmla="*/ 40105 w 1319647"/>
              <a:gd name="connsiteY1" fmla="*/ 1481330 h 3334194"/>
              <a:gd name="connsiteX2" fmla="*/ 0 w 1319647"/>
              <a:gd name="connsiteY2" fmla="*/ 1713941 h 3334194"/>
              <a:gd name="connsiteX3" fmla="*/ 8021 w 1319647"/>
              <a:gd name="connsiteY3" fmla="*/ 3181794 h 3334194"/>
              <a:gd name="connsiteX4" fmla="*/ 176463 w 1319647"/>
              <a:gd name="connsiteY4" fmla="*/ 3334194 h 3334194"/>
              <a:gd name="connsiteX5" fmla="*/ 368968 w 1319647"/>
              <a:gd name="connsiteY5" fmla="*/ 3197836 h 3334194"/>
              <a:gd name="connsiteX6" fmla="*/ 376990 w 1319647"/>
              <a:gd name="connsiteY6" fmla="*/ 1577583 h 3334194"/>
              <a:gd name="connsiteX7" fmla="*/ 1283368 w 1319647"/>
              <a:gd name="connsiteY7" fmla="*/ 278173 h 3334194"/>
              <a:gd name="connsiteX8" fmla="*/ 1259305 w 1319647"/>
              <a:gd name="connsiteY8" fmla="*/ 45562 h 3334194"/>
              <a:gd name="connsiteX9" fmla="*/ 1010653 w 1319647"/>
              <a:gd name="connsiteY9" fmla="*/ 61604 h 3334194"/>
              <a:gd name="connsiteX0" fmla="*/ 1010653 w 1319647"/>
              <a:gd name="connsiteY0" fmla="*/ 61604 h 3334194"/>
              <a:gd name="connsiteX1" fmla="*/ 40105 w 1319647"/>
              <a:gd name="connsiteY1" fmla="*/ 1481330 h 3334194"/>
              <a:gd name="connsiteX2" fmla="*/ 0 w 1319647"/>
              <a:gd name="connsiteY2" fmla="*/ 1713941 h 3334194"/>
              <a:gd name="connsiteX3" fmla="*/ 8021 w 1319647"/>
              <a:gd name="connsiteY3" fmla="*/ 3181794 h 3334194"/>
              <a:gd name="connsiteX4" fmla="*/ 176463 w 1319647"/>
              <a:gd name="connsiteY4" fmla="*/ 3334194 h 3334194"/>
              <a:gd name="connsiteX5" fmla="*/ 368968 w 1319647"/>
              <a:gd name="connsiteY5" fmla="*/ 3197836 h 3334194"/>
              <a:gd name="connsiteX6" fmla="*/ 376990 w 1319647"/>
              <a:gd name="connsiteY6" fmla="*/ 1577583 h 3334194"/>
              <a:gd name="connsiteX7" fmla="*/ 1283368 w 1319647"/>
              <a:gd name="connsiteY7" fmla="*/ 278173 h 3334194"/>
              <a:gd name="connsiteX8" fmla="*/ 1259305 w 1319647"/>
              <a:gd name="connsiteY8" fmla="*/ 45562 h 3334194"/>
              <a:gd name="connsiteX9" fmla="*/ 1010653 w 1319647"/>
              <a:gd name="connsiteY9" fmla="*/ 61604 h 3334194"/>
              <a:gd name="connsiteX0" fmla="*/ 1003264 w 1312258"/>
              <a:gd name="connsiteY0" fmla="*/ 61604 h 3334194"/>
              <a:gd name="connsiteX1" fmla="*/ 32716 w 1312258"/>
              <a:gd name="connsiteY1" fmla="*/ 1481330 h 3334194"/>
              <a:gd name="connsiteX2" fmla="*/ 2136 w 1312258"/>
              <a:gd name="connsiteY2" fmla="*/ 1713941 h 3334194"/>
              <a:gd name="connsiteX3" fmla="*/ 632 w 1312258"/>
              <a:gd name="connsiteY3" fmla="*/ 3181794 h 3334194"/>
              <a:gd name="connsiteX4" fmla="*/ 169074 w 1312258"/>
              <a:gd name="connsiteY4" fmla="*/ 3334194 h 3334194"/>
              <a:gd name="connsiteX5" fmla="*/ 361579 w 1312258"/>
              <a:gd name="connsiteY5" fmla="*/ 3197836 h 3334194"/>
              <a:gd name="connsiteX6" fmla="*/ 369601 w 1312258"/>
              <a:gd name="connsiteY6" fmla="*/ 1577583 h 3334194"/>
              <a:gd name="connsiteX7" fmla="*/ 1275979 w 1312258"/>
              <a:gd name="connsiteY7" fmla="*/ 278173 h 3334194"/>
              <a:gd name="connsiteX8" fmla="*/ 1251916 w 1312258"/>
              <a:gd name="connsiteY8" fmla="*/ 45562 h 3334194"/>
              <a:gd name="connsiteX9" fmla="*/ 1003264 w 1312258"/>
              <a:gd name="connsiteY9" fmla="*/ 61604 h 333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2258" h="3334194">
                <a:moveTo>
                  <a:pt x="1003264" y="61604"/>
                </a:moveTo>
                <a:lnTo>
                  <a:pt x="32716" y="1481330"/>
                </a:lnTo>
                <a:cubicBezTo>
                  <a:pt x="19348" y="1558867"/>
                  <a:pt x="5979" y="1593541"/>
                  <a:pt x="2136" y="1713941"/>
                </a:cubicBezTo>
                <a:cubicBezTo>
                  <a:pt x="4810" y="2203225"/>
                  <a:pt x="-2042" y="2692510"/>
                  <a:pt x="632" y="3181794"/>
                </a:cubicBezTo>
                <a:cubicBezTo>
                  <a:pt x="8653" y="3251310"/>
                  <a:pt x="24695" y="3320826"/>
                  <a:pt x="169074" y="3334194"/>
                </a:cubicBezTo>
                <a:cubicBezTo>
                  <a:pt x="345536" y="3310132"/>
                  <a:pt x="337516" y="3262004"/>
                  <a:pt x="361579" y="3197836"/>
                </a:cubicBezTo>
                <a:lnTo>
                  <a:pt x="369601" y="1577583"/>
                </a:lnTo>
                <a:lnTo>
                  <a:pt x="1275979" y="278173"/>
                </a:lnTo>
                <a:cubicBezTo>
                  <a:pt x="1308064" y="184594"/>
                  <a:pt x="1348169" y="147163"/>
                  <a:pt x="1251916" y="45562"/>
                </a:cubicBezTo>
                <a:cubicBezTo>
                  <a:pt x="1104863" y="-37323"/>
                  <a:pt x="1078127" y="8131"/>
                  <a:pt x="1003264" y="61604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B6A8A9-E045-403B-84B4-A9FDF1E5E6FE}"/>
              </a:ext>
            </a:extLst>
          </p:cNvPr>
          <p:cNvSpPr/>
          <p:nvPr/>
        </p:nvSpPr>
        <p:spPr bwMode="auto">
          <a:xfrm>
            <a:off x="5281805" y="5132147"/>
            <a:ext cx="313209" cy="81733"/>
          </a:xfrm>
          <a:prstGeom prst="rect">
            <a:avLst/>
          </a:prstGeom>
          <a:solidFill>
            <a:schemeClr val="accent2"/>
          </a:solidFill>
          <a:ln w="2857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CC11F7-B727-4E73-9972-67F5E2791270}"/>
              </a:ext>
            </a:extLst>
          </p:cNvPr>
          <p:cNvSpPr txBox="1"/>
          <p:nvPr/>
        </p:nvSpPr>
        <p:spPr>
          <a:xfrm>
            <a:off x="1332080" y="2313596"/>
            <a:ext cx="2317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Antigen-binding site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2EAFFC-59F4-45B8-9224-597C06B7AA87}"/>
              </a:ext>
            </a:extLst>
          </p:cNvPr>
          <p:cNvSpPr txBox="1"/>
          <p:nvPr/>
        </p:nvSpPr>
        <p:spPr>
          <a:xfrm>
            <a:off x="7944370" y="2297827"/>
            <a:ext cx="24169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>
                <a:solidFill>
                  <a:srgbClr val="000000"/>
                </a:solidFill>
                <a:cs typeface="Calibri" panose="020F0502020204030204" pitchFamily="34" charset="0"/>
              </a:rPr>
              <a:t>Monoclonal antibody 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elective for antigen with expression on target tumor cell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8A9DBF-D351-4C92-B226-471BBE5C675B}"/>
              </a:ext>
            </a:extLst>
          </p:cNvPr>
          <p:cNvSpPr txBox="1"/>
          <p:nvPr/>
        </p:nvSpPr>
        <p:spPr>
          <a:xfrm>
            <a:off x="7886488" y="5213353"/>
            <a:ext cx="2488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Cytotoxic drug </a:t>
            </a:r>
          </a:p>
          <a:p>
            <a:pPr defTabSz="914377"/>
            <a:r>
              <a:rPr lang="en-US" sz="1600" b="0">
                <a:solidFill>
                  <a:srgbClr val="000000"/>
                </a:solidFill>
                <a:cs typeface="Calibri" panose="020F0502020204030204" pitchFamily="34" charset="0"/>
              </a:rPr>
              <a:t>p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ayload </a:t>
            </a:r>
            <a:r>
              <a:rPr lang="en-US" sz="1600" b="0" dirty="0">
                <a:solidFill>
                  <a:schemeClr val="bg1"/>
                </a:solidFill>
                <a:cs typeface="Calibri" panose="020F0502020204030204" pitchFamily="34" charset="0"/>
              </a:rPr>
              <a:t>vity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C33D78-6F63-4454-97BA-81C7E5B0F8F3}"/>
              </a:ext>
            </a:extLst>
          </p:cNvPr>
          <p:cNvSpPr txBox="1"/>
          <p:nvPr/>
        </p:nvSpPr>
        <p:spPr>
          <a:xfrm>
            <a:off x="3110264" y="4940067"/>
            <a:ext cx="15408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Stable linker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releases payload in target cell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14C1968-1BA5-4C3A-BAD6-6C25AF867DDF}"/>
              </a:ext>
            </a:extLst>
          </p:cNvPr>
          <p:cNvGrpSpPr/>
          <p:nvPr/>
        </p:nvGrpSpPr>
        <p:grpSpPr>
          <a:xfrm>
            <a:off x="6885778" y="2836436"/>
            <a:ext cx="1000711" cy="352766"/>
            <a:chOff x="6410742" y="2719137"/>
            <a:chExt cx="1000711" cy="352766"/>
          </a:xfrm>
        </p:grpSpPr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5C1684DF-1287-4503-8EC2-4F66281DDDF1}"/>
                </a:ext>
              </a:extLst>
            </p:cNvPr>
            <p:cNvSpPr/>
            <p:nvPr/>
          </p:nvSpPr>
          <p:spPr bwMode="auto">
            <a:xfrm>
              <a:off x="6481011" y="2719137"/>
              <a:ext cx="930442" cy="280737"/>
            </a:xfrm>
            <a:custGeom>
              <a:avLst/>
              <a:gdLst>
                <a:gd name="connsiteX0" fmla="*/ 930442 w 930442"/>
                <a:gd name="connsiteY0" fmla="*/ 0 h 280737"/>
                <a:gd name="connsiteX1" fmla="*/ 200526 w 930442"/>
                <a:gd name="connsiteY1" fmla="*/ 0 h 280737"/>
                <a:gd name="connsiteX2" fmla="*/ 0 w 930442"/>
                <a:gd name="connsiteY2" fmla="*/ 280737 h 2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0442" h="280737">
                  <a:moveTo>
                    <a:pt x="930442" y="0"/>
                  </a:moveTo>
                  <a:lnTo>
                    <a:pt x="200526" y="0"/>
                  </a:lnTo>
                  <a:lnTo>
                    <a:pt x="0" y="280737"/>
                  </a:lnTo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C87D508-6106-4E4E-B304-BA0A94D29190}"/>
                </a:ext>
              </a:extLst>
            </p:cNvPr>
            <p:cNvSpPr/>
            <p:nvPr/>
          </p:nvSpPr>
          <p:spPr bwMode="auto">
            <a:xfrm>
              <a:off x="6410742" y="2962175"/>
              <a:ext cx="109728" cy="109728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5AB32A0-BA49-48E5-AA57-2D797AF26459}"/>
              </a:ext>
            </a:extLst>
          </p:cNvPr>
          <p:cNvGrpSpPr/>
          <p:nvPr/>
        </p:nvGrpSpPr>
        <p:grpSpPr>
          <a:xfrm rot="10800000">
            <a:off x="4510031" y="5137520"/>
            <a:ext cx="1000711" cy="352766"/>
            <a:chOff x="6410742" y="2719137"/>
            <a:chExt cx="1000711" cy="352766"/>
          </a:xfrm>
        </p:grpSpPr>
        <p:sp>
          <p:nvSpPr>
            <p:cNvPr id="28" name="Freeform 36">
              <a:extLst>
                <a:ext uri="{FF2B5EF4-FFF2-40B4-BE49-F238E27FC236}">
                  <a16:creationId xmlns:a16="http://schemas.microsoft.com/office/drawing/2014/main" id="{DE75BE5A-05FF-4C62-B376-9FA9FC320610}"/>
                </a:ext>
              </a:extLst>
            </p:cNvPr>
            <p:cNvSpPr/>
            <p:nvPr/>
          </p:nvSpPr>
          <p:spPr bwMode="auto">
            <a:xfrm>
              <a:off x="6481011" y="2719137"/>
              <a:ext cx="930442" cy="280737"/>
            </a:xfrm>
            <a:custGeom>
              <a:avLst/>
              <a:gdLst>
                <a:gd name="connsiteX0" fmla="*/ 930442 w 930442"/>
                <a:gd name="connsiteY0" fmla="*/ 0 h 280737"/>
                <a:gd name="connsiteX1" fmla="*/ 200526 w 930442"/>
                <a:gd name="connsiteY1" fmla="*/ 0 h 280737"/>
                <a:gd name="connsiteX2" fmla="*/ 0 w 930442"/>
                <a:gd name="connsiteY2" fmla="*/ 280737 h 2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0442" h="280737">
                  <a:moveTo>
                    <a:pt x="930442" y="0"/>
                  </a:moveTo>
                  <a:lnTo>
                    <a:pt x="200526" y="0"/>
                  </a:lnTo>
                  <a:lnTo>
                    <a:pt x="0" y="280737"/>
                  </a:lnTo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55F3290-8CD0-4529-82A2-E103433FC7C9}"/>
                </a:ext>
              </a:extLst>
            </p:cNvPr>
            <p:cNvSpPr/>
            <p:nvPr/>
          </p:nvSpPr>
          <p:spPr bwMode="auto">
            <a:xfrm>
              <a:off x="6410742" y="2962175"/>
              <a:ext cx="109728" cy="109728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4B70A3-594C-4B1E-8BD4-0E2B11F11399}"/>
              </a:ext>
            </a:extLst>
          </p:cNvPr>
          <p:cNvCxnSpPr/>
          <p:nvPr/>
        </p:nvCxnSpPr>
        <p:spPr bwMode="auto">
          <a:xfrm flipV="1">
            <a:off x="5618657" y="4042625"/>
            <a:ext cx="310694" cy="29052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ED12530-BE7D-464D-BEB7-2EC22B496F2A}"/>
              </a:ext>
            </a:extLst>
          </p:cNvPr>
          <p:cNvCxnSpPr>
            <a:endCxn id="16" idx="6"/>
          </p:cNvCxnSpPr>
          <p:nvPr/>
        </p:nvCxnSpPr>
        <p:spPr bwMode="auto">
          <a:xfrm>
            <a:off x="6164090" y="4040355"/>
            <a:ext cx="334757" cy="47364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10DB09F-A0DC-4A8F-8745-324F292FAF2B}"/>
              </a:ext>
            </a:extLst>
          </p:cNvPr>
          <p:cNvCxnSpPr/>
          <p:nvPr/>
        </p:nvCxnSpPr>
        <p:spPr bwMode="auto">
          <a:xfrm>
            <a:off x="5618657" y="4902874"/>
            <a:ext cx="332874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6E154E0-AF2D-4BE0-842B-21AC14E4AAF7}"/>
              </a:ext>
            </a:extLst>
          </p:cNvPr>
          <p:cNvCxnSpPr/>
          <p:nvPr/>
        </p:nvCxnSpPr>
        <p:spPr bwMode="auto">
          <a:xfrm>
            <a:off x="6132005" y="4902874"/>
            <a:ext cx="360948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A02E60-8FED-43F5-997A-92EBFCEA7961}"/>
              </a:ext>
            </a:extLst>
          </p:cNvPr>
          <p:cNvCxnSpPr/>
          <p:nvPr/>
        </p:nvCxnSpPr>
        <p:spPr bwMode="auto">
          <a:xfrm>
            <a:off x="6587077" y="3351453"/>
            <a:ext cx="652036" cy="46509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1797E1F-D38F-4949-8FE3-0BB720D454FF}"/>
              </a:ext>
            </a:extLst>
          </p:cNvPr>
          <p:cNvCxnSpPr/>
          <p:nvPr/>
        </p:nvCxnSpPr>
        <p:spPr bwMode="auto">
          <a:xfrm flipV="1">
            <a:off x="4842477" y="3335411"/>
            <a:ext cx="645078" cy="481132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7B5566BB-EC21-4531-AA1C-5B650D430366}"/>
              </a:ext>
            </a:extLst>
          </p:cNvPr>
          <p:cNvSpPr/>
          <p:nvPr/>
        </p:nvSpPr>
        <p:spPr bwMode="auto">
          <a:xfrm rot="19486446">
            <a:off x="5135337" y="3507181"/>
            <a:ext cx="91440" cy="150731"/>
          </a:xfrm>
          <a:prstGeom prst="rect">
            <a:avLst/>
          </a:prstGeom>
          <a:solidFill>
            <a:schemeClr val="accent3"/>
          </a:solidFill>
          <a:ln w="2857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0D9D901-8913-448D-B804-1C985A5FCFE1}"/>
              </a:ext>
            </a:extLst>
          </p:cNvPr>
          <p:cNvSpPr/>
          <p:nvPr/>
        </p:nvSpPr>
        <p:spPr bwMode="auto">
          <a:xfrm rot="2113554" flipV="1">
            <a:off x="6875784" y="3508403"/>
            <a:ext cx="91440" cy="150731"/>
          </a:xfrm>
          <a:prstGeom prst="rect">
            <a:avLst/>
          </a:prstGeom>
          <a:solidFill>
            <a:schemeClr val="accent3"/>
          </a:solidFill>
          <a:ln w="2857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39" name="7-Point Star 14">
            <a:extLst>
              <a:ext uri="{FF2B5EF4-FFF2-40B4-BE49-F238E27FC236}">
                <a16:creationId xmlns:a16="http://schemas.microsoft.com/office/drawing/2014/main" id="{EB497A3A-B30F-42C5-BD75-8E85DE9714BB}"/>
              </a:ext>
            </a:extLst>
          </p:cNvPr>
          <p:cNvSpPr/>
          <p:nvPr/>
        </p:nvSpPr>
        <p:spPr bwMode="auto">
          <a:xfrm rot="20253103">
            <a:off x="5038853" y="5003811"/>
            <a:ext cx="296779" cy="296779"/>
          </a:xfrm>
          <a:prstGeom prst="star7">
            <a:avLst/>
          </a:prstGeom>
          <a:solidFill>
            <a:schemeClr val="accent1"/>
          </a:solidFill>
          <a:ln w="190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40" name="7-Point Star 2">
            <a:extLst>
              <a:ext uri="{FF2B5EF4-FFF2-40B4-BE49-F238E27FC236}">
                <a16:creationId xmlns:a16="http://schemas.microsoft.com/office/drawing/2014/main" id="{23F610B4-E2D4-4B0C-911A-84DDD4A7ADE5}"/>
              </a:ext>
            </a:extLst>
          </p:cNvPr>
          <p:cNvSpPr/>
          <p:nvPr/>
        </p:nvSpPr>
        <p:spPr bwMode="auto">
          <a:xfrm>
            <a:off x="6769474" y="5023594"/>
            <a:ext cx="296779" cy="296779"/>
          </a:xfrm>
          <a:prstGeom prst="star7">
            <a:avLst/>
          </a:prstGeom>
          <a:solidFill>
            <a:schemeClr val="accent1"/>
          </a:solidFill>
          <a:ln w="190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6FC4483-2F21-416F-B849-49381F1EFD17}"/>
              </a:ext>
            </a:extLst>
          </p:cNvPr>
          <p:cNvGrpSpPr/>
          <p:nvPr/>
        </p:nvGrpSpPr>
        <p:grpSpPr>
          <a:xfrm flipV="1">
            <a:off x="6877112" y="5137146"/>
            <a:ext cx="1000711" cy="352766"/>
            <a:chOff x="6410742" y="2719137"/>
            <a:chExt cx="1000711" cy="352766"/>
          </a:xfrm>
        </p:grpSpPr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2535F0EC-C5EA-4A0C-B80E-D47111D7BD79}"/>
                </a:ext>
              </a:extLst>
            </p:cNvPr>
            <p:cNvSpPr/>
            <p:nvPr/>
          </p:nvSpPr>
          <p:spPr bwMode="auto">
            <a:xfrm>
              <a:off x="6481011" y="2719137"/>
              <a:ext cx="930442" cy="280737"/>
            </a:xfrm>
            <a:custGeom>
              <a:avLst/>
              <a:gdLst>
                <a:gd name="connsiteX0" fmla="*/ 930442 w 930442"/>
                <a:gd name="connsiteY0" fmla="*/ 0 h 280737"/>
                <a:gd name="connsiteX1" fmla="*/ 200526 w 930442"/>
                <a:gd name="connsiteY1" fmla="*/ 0 h 280737"/>
                <a:gd name="connsiteX2" fmla="*/ 0 w 930442"/>
                <a:gd name="connsiteY2" fmla="*/ 280737 h 2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0442" h="280737">
                  <a:moveTo>
                    <a:pt x="930442" y="0"/>
                  </a:moveTo>
                  <a:lnTo>
                    <a:pt x="200526" y="0"/>
                  </a:lnTo>
                  <a:lnTo>
                    <a:pt x="0" y="280737"/>
                  </a:lnTo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4249CCC-6360-4E96-8E49-DA2B8294A551}"/>
                </a:ext>
              </a:extLst>
            </p:cNvPr>
            <p:cNvSpPr/>
            <p:nvPr/>
          </p:nvSpPr>
          <p:spPr bwMode="auto">
            <a:xfrm>
              <a:off x="6410742" y="2962175"/>
              <a:ext cx="109728" cy="109728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98362B5-5B09-4518-B9A6-3FFD80220445}"/>
              </a:ext>
            </a:extLst>
          </p:cNvPr>
          <p:cNvGrpSpPr/>
          <p:nvPr/>
        </p:nvGrpSpPr>
        <p:grpSpPr>
          <a:xfrm flipH="1">
            <a:off x="3659247" y="2503290"/>
            <a:ext cx="1000711" cy="352766"/>
            <a:chOff x="6410742" y="2719137"/>
            <a:chExt cx="1000711" cy="352766"/>
          </a:xfrm>
        </p:grpSpPr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8A99FEC7-7EB4-4471-A3A5-B17F5B6E0C6A}"/>
                </a:ext>
              </a:extLst>
            </p:cNvPr>
            <p:cNvSpPr/>
            <p:nvPr/>
          </p:nvSpPr>
          <p:spPr bwMode="auto">
            <a:xfrm>
              <a:off x="6481011" y="2719137"/>
              <a:ext cx="930442" cy="280737"/>
            </a:xfrm>
            <a:custGeom>
              <a:avLst/>
              <a:gdLst>
                <a:gd name="connsiteX0" fmla="*/ 930442 w 930442"/>
                <a:gd name="connsiteY0" fmla="*/ 0 h 280737"/>
                <a:gd name="connsiteX1" fmla="*/ 200526 w 930442"/>
                <a:gd name="connsiteY1" fmla="*/ 0 h 280737"/>
                <a:gd name="connsiteX2" fmla="*/ 0 w 930442"/>
                <a:gd name="connsiteY2" fmla="*/ 280737 h 2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0442" h="280737">
                  <a:moveTo>
                    <a:pt x="930442" y="0"/>
                  </a:moveTo>
                  <a:lnTo>
                    <a:pt x="200526" y="0"/>
                  </a:lnTo>
                  <a:lnTo>
                    <a:pt x="0" y="280737"/>
                  </a:lnTo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7074E19-6338-4E13-94AE-BEC6A6442747}"/>
                </a:ext>
              </a:extLst>
            </p:cNvPr>
            <p:cNvSpPr/>
            <p:nvPr/>
          </p:nvSpPr>
          <p:spPr bwMode="auto">
            <a:xfrm>
              <a:off x="6410742" y="2962175"/>
              <a:ext cx="109728" cy="109728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sp>
        <p:nvSpPr>
          <p:cNvPr id="47" name="Explosion 1 20">
            <a:extLst>
              <a:ext uri="{FF2B5EF4-FFF2-40B4-BE49-F238E27FC236}">
                <a16:creationId xmlns:a16="http://schemas.microsoft.com/office/drawing/2014/main" id="{8574A829-7BA2-4CA2-A3A3-7E3F9B849EE2}"/>
              </a:ext>
            </a:extLst>
          </p:cNvPr>
          <p:cNvSpPr/>
          <p:nvPr/>
        </p:nvSpPr>
        <p:spPr bwMode="auto">
          <a:xfrm>
            <a:off x="3656956" y="2893054"/>
            <a:ext cx="502839" cy="619355"/>
          </a:xfrm>
          <a:prstGeom prst="irregularSeal1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1876324-5870-4345-AB70-79232CE79B33}"/>
              </a:ext>
            </a:extLst>
          </p:cNvPr>
          <p:cNvSpPr txBox="1"/>
          <p:nvPr/>
        </p:nvSpPr>
        <p:spPr>
          <a:xfrm>
            <a:off x="1971426" y="3033454"/>
            <a:ext cx="1789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cs typeface="Calibri" panose="020F0502020204030204" pitchFamily="34" charset="0"/>
              </a:rPr>
              <a:t>Tumor antigen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3CA727-30CD-5967-304E-9AFB5255326E}"/>
              </a:ext>
            </a:extLst>
          </p:cNvPr>
          <p:cNvSpPr txBox="1"/>
          <p:nvPr/>
        </p:nvSpPr>
        <p:spPr bwMode="auto">
          <a:xfrm>
            <a:off x="330802" y="3526933"/>
            <a:ext cx="4062637" cy="7386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bg2"/>
                </a:solidFill>
              </a:rPr>
              <a:t>High homogenous expression on tumor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bg2"/>
                </a:solidFill>
              </a:rPr>
              <a:t>Low/no expression on healthy cells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1400" b="0">
                <a:solidFill>
                  <a:schemeClr val="bg2"/>
                </a:solidFill>
              </a:rPr>
              <a:t>High affinity/avidity for Ab recognition</a:t>
            </a:r>
          </a:p>
        </p:txBody>
      </p:sp>
    </p:spTree>
    <p:extLst>
      <p:ext uri="{BB962C8B-B14F-4D97-AF65-F5344CB8AC3E}">
        <p14:creationId xmlns:p14="http://schemas.microsoft.com/office/powerpoint/2010/main" val="619738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5C9D1A-3B3D-2647-877B-FC4FD8CED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TROP-2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4AB56F-BEC5-8E42-95F7-656A03574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5864922" cy="4754880"/>
          </a:xfrm>
        </p:spPr>
        <p:txBody>
          <a:bodyPr/>
          <a:lstStyle/>
          <a:p>
            <a:r>
              <a:rPr lang="en-US" sz="1800"/>
              <a:t>TROP-2 is human trophoblast cell surface glycoprotein antigen 2 and is encoded by the </a:t>
            </a:r>
            <a:r>
              <a:rPr lang="en-US" sz="1800" i="1"/>
              <a:t>TACSTD2</a:t>
            </a:r>
            <a:r>
              <a:rPr lang="en-US" sz="1800"/>
              <a:t> gene</a:t>
            </a:r>
            <a:endParaRPr lang="en-US" sz="1800" i="1"/>
          </a:p>
          <a:p>
            <a:r>
              <a:rPr lang="en-US" sz="1800"/>
              <a:t>TROP-2 may be a modulator of an epithelial adhesion molecule and possesses stem cell</a:t>
            </a:r>
            <a:r>
              <a:rPr lang="en-US" sz="1800">
                <a:cs typeface="Calibri" panose="020F0502020204030204" pitchFamily="34" charset="0"/>
              </a:rPr>
              <a:t>–</a:t>
            </a:r>
            <a:r>
              <a:rPr lang="en-US" sz="1800"/>
              <a:t>like properties associated with cell regeneration</a:t>
            </a:r>
          </a:p>
          <a:p>
            <a:r>
              <a:rPr lang="en-US" sz="1800"/>
              <a:t>TROP-2 is a transmembrane glycoprotein overexpressed in many solid tumors, including </a:t>
            </a:r>
            <a:br>
              <a:rPr lang="en-US" sz="1800"/>
            </a:br>
            <a:r>
              <a:rPr lang="en-US" sz="1800"/>
              <a:t>breast cancer</a:t>
            </a:r>
            <a:r>
              <a:rPr lang="en-US" sz="1800" baseline="30000"/>
              <a:t>1-3</a:t>
            </a:r>
            <a:endParaRPr lang="en-US" sz="1800"/>
          </a:p>
          <a:p>
            <a:r>
              <a:rPr lang="en-US" sz="1800"/>
              <a:t>Role of TROP-2 in tumorigenesis is still under investigation</a:t>
            </a:r>
          </a:p>
          <a:p>
            <a:r>
              <a:rPr lang="en-US" sz="1800"/>
              <a:t>However, preclinical evidence indicates that TROP-2 is involved in multiple signaling pathways</a:t>
            </a:r>
            <a:r>
              <a:rPr lang="en-US" sz="1800" baseline="30000"/>
              <a:t>1</a:t>
            </a:r>
          </a:p>
          <a:p>
            <a:pPr marL="0" indent="0">
              <a:buNone/>
            </a:pPr>
            <a:endParaRPr lang="en-US" sz="18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E5B417-DF8B-6CCA-44F7-CF1088948F5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1. </a:t>
            </a:r>
            <a:r>
              <a:rPr lang="en-US" dirty="0"/>
              <a:t>Shvartsur</a:t>
            </a:r>
            <a:r>
              <a:rPr lang="en-US"/>
              <a:t>. Genes Cancer. 2015;6:84. 2. Jiang. Oncol Lett. 2013;6:375. 3. Jeon. BMC Cancer. 2022;22:1014.</a:t>
            </a:r>
            <a:br>
              <a:rPr lang="en-US"/>
            </a:br>
            <a:r>
              <a:rPr lang="en-US"/>
              <a:t>Figure modified from </a:t>
            </a:r>
            <a:r>
              <a:rPr lang="en-US" dirty="0"/>
              <a:t>Shvartsur</a:t>
            </a:r>
            <a:r>
              <a:rPr lang="en-US"/>
              <a:t>. Genes Cancer. 2015;6:84. Licensed under https://creativecommons.org/licenses/by/3.0/.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797050-8084-684F-8C5E-969D0F2534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5921" y="1039207"/>
            <a:ext cx="5645001" cy="50951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4424E8-3D91-4C20-8E60-6E4D9226D25F}"/>
              </a:ext>
            </a:extLst>
          </p:cNvPr>
          <p:cNvSpPr txBox="1"/>
          <p:nvPr/>
        </p:nvSpPr>
        <p:spPr bwMode="auto">
          <a:xfrm>
            <a:off x="7240024" y="652140"/>
            <a:ext cx="39649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TROP-2: Cell Signaling</a:t>
            </a:r>
            <a:r>
              <a:rPr kumimoji="0" lang="en-US" sz="18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74016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77CD2-A17A-5851-DA4C-9D45F33FC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06F4839A-D678-C6F7-CF1E-11B507E04F67}"/>
              </a:ext>
            </a:extLst>
          </p:cNvPr>
          <p:cNvSpPr/>
          <p:nvPr/>
        </p:nvSpPr>
        <p:spPr bwMode="auto">
          <a:xfrm>
            <a:off x="5731268" y="2330523"/>
            <a:ext cx="698642" cy="441788"/>
          </a:xfrm>
          <a:custGeom>
            <a:avLst/>
            <a:gdLst>
              <a:gd name="connsiteX0" fmla="*/ 0 w 606175"/>
              <a:gd name="connsiteY0" fmla="*/ 246579 h 246579"/>
              <a:gd name="connsiteX1" fmla="*/ 51371 w 606175"/>
              <a:gd name="connsiteY1" fmla="*/ 0 h 246579"/>
              <a:gd name="connsiteX2" fmla="*/ 606175 w 606175"/>
              <a:gd name="connsiteY2" fmla="*/ 0 h 24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246579">
                <a:moveTo>
                  <a:pt x="0" y="246579"/>
                </a:moveTo>
                <a:lnTo>
                  <a:pt x="51371" y="0"/>
                </a:lnTo>
                <a:lnTo>
                  <a:pt x="606175" y="0"/>
                </a:lnTo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6618B52-4A3D-41C3-9CBF-C7CE4B3426F9}"/>
              </a:ext>
            </a:extLst>
          </p:cNvPr>
          <p:cNvSpPr/>
          <p:nvPr/>
        </p:nvSpPr>
        <p:spPr bwMode="auto">
          <a:xfrm flipH="1">
            <a:off x="4794607" y="2465798"/>
            <a:ext cx="606175" cy="407541"/>
          </a:xfrm>
          <a:custGeom>
            <a:avLst/>
            <a:gdLst>
              <a:gd name="connsiteX0" fmla="*/ 0 w 606175"/>
              <a:gd name="connsiteY0" fmla="*/ 246579 h 246579"/>
              <a:gd name="connsiteX1" fmla="*/ 51371 w 606175"/>
              <a:gd name="connsiteY1" fmla="*/ 0 h 246579"/>
              <a:gd name="connsiteX2" fmla="*/ 606175 w 606175"/>
              <a:gd name="connsiteY2" fmla="*/ 0 h 24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246579">
                <a:moveTo>
                  <a:pt x="0" y="246579"/>
                </a:moveTo>
                <a:lnTo>
                  <a:pt x="51371" y="0"/>
                </a:lnTo>
                <a:lnTo>
                  <a:pt x="606175" y="0"/>
                </a:lnTo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8ADBD6-BC77-0467-9124-379F1944C3C7}"/>
              </a:ext>
            </a:extLst>
          </p:cNvPr>
          <p:cNvSpPr txBox="1"/>
          <p:nvPr/>
        </p:nvSpPr>
        <p:spPr bwMode="auto">
          <a:xfrm>
            <a:off x="6161068" y="2162712"/>
            <a:ext cx="1303365" cy="73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/>
              <a:t>5%</a:t>
            </a:r>
            <a:br>
              <a:rPr lang="en-US" b="0"/>
            </a:br>
            <a:r>
              <a:rPr lang="en-US" sz="1400" b="0"/>
              <a:t>None</a:t>
            </a:r>
            <a:br>
              <a:rPr lang="en-US" sz="1400" b="0"/>
            </a:br>
            <a:r>
              <a:rPr lang="en-US" sz="1400" b="0"/>
              <a:t>H-score = 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A5AC6B-E19B-17B0-BF4B-06AACB89FA72}"/>
              </a:ext>
            </a:extLst>
          </p:cNvPr>
          <p:cNvSpPr txBox="1"/>
          <p:nvPr/>
        </p:nvSpPr>
        <p:spPr bwMode="auto">
          <a:xfrm>
            <a:off x="3626777" y="2307986"/>
            <a:ext cx="1652500" cy="73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/>
              <a:t>12%</a:t>
            </a:r>
            <a:br>
              <a:rPr lang="en-US" b="0"/>
            </a:br>
            <a:r>
              <a:rPr lang="en-US" sz="1400" b="0"/>
              <a:t>Weak</a:t>
            </a:r>
            <a:br>
              <a:rPr lang="en-US" sz="1400" b="0"/>
            </a:br>
            <a:r>
              <a:rPr lang="en-US" sz="1400" b="0"/>
              <a:t>0 &lt; H-score ≤10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CFB7A3E1-B7F2-FD1B-7233-45476C72518E}"/>
              </a:ext>
            </a:extLst>
          </p:cNvPr>
          <p:cNvSpPr/>
          <p:nvPr/>
        </p:nvSpPr>
        <p:spPr bwMode="auto">
          <a:xfrm>
            <a:off x="2198670" y="2321961"/>
            <a:ext cx="698642" cy="441788"/>
          </a:xfrm>
          <a:custGeom>
            <a:avLst/>
            <a:gdLst>
              <a:gd name="connsiteX0" fmla="*/ 0 w 606175"/>
              <a:gd name="connsiteY0" fmla="*/ 246579 h 246579"/>
              <a:gd name="connsiteX1" fmla="*/ 51371 w 606175"/>
              <a:gd name="connsiteY1" fmla="*/ 0 h 246579"/>
              <a:gd name="connsiteX2" fmla="*/ 606175 w 606175"/>
              <a:gd name="connsiteY2" fmla="*/ 0 h 24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246579">
                <a:moveTo>
                  <a:pt x="0" y="246579"/>
                </a:moveTo>
                <a:lnTo>
                  <a:pt x="51371" y="0"/>
                </a:lnTo>
                <a:lnTo>
                  <a:pt x="606175" y="0"/>
                </a:lnTo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1D62D7D9-630F-E5EE-8CB1-FB49175C092F}"/>
              </a:ext>
            </a:extLst>
          </p:cNvPr>
          <p:cNvSpPr/>
          <p:nvPr/>
        </p:nvSpPr>
        <p:spPr bwMode="auto">
          <a:xfrm flipH="1">
            <a:off x="1262010" y="2618198"/>
            <a:ext cx="606175" cy="246579"/>
          </a:xfrm>
          <a:custGeom>
            <a:avLst/>
            <a:gdLst>
              <a:gd name="connsiteX0" fmla="*/ 0 w 606175"/>
              <a:gd name="connsiteY0" fmla="*/ 246579 h 246579"/>
              <a:gd name="connsiteX1" fmla="*/ 51371 w 606175"/>
              <a:gd name="connsiteY1" fmla="*/ 0 h 246579"/>
              <a:gd name="connsiteX2" fmla="*/ 606175 w 606175"/>
              <a:gd name="connsiteY2" fmla="*/ 0 h 24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75" h="246579">
                <a:moveTo>
                  <a:pt x="0" y="246579"/>
                </a:moveTo>
                <a:lnTo>
                  <a:pt x="51371" y="0"/>
                </a:lnTo>
                <a:lnTo>
                  <a:pt x="606175" y="0"/>
                </a:lnTo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B7FD15EC-4291-85D7-243D-B0BBDC68C7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TROP-2 Expression in Metastatic Breast Cancer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78125E2-3041-CE5C-E301-72496A657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4770" y="1638299"/>
            <a:ext cx="4206568" cy="4451603"/>
          </a:xfrm>
        </p:spPr>
        <p:txBody>
          <a:bodyPr/>
          <a:lstStyle/>
          <a:p>
            <a:r>
              <a:rPr lang="en-US"/>
              <a:t>High TROP-2 expression rates observed in TNBC and HR+/HER2- MBC</a:t>
            </a:r>
          </a:p>
          <a:p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9F1CE8-1956-F0D7-A197-10889E7BBD1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/>
              <a:t>Bardia. JCO. 2017:35:2141. Goldenberg. </a:t>
            </a:r>
            <a:r>
              <a:rPr lang="en-US" dirty="0"/>
              <a:t>Oncotarget</a:t>
            </a:r>
            <a:r>
              <a:rPr lang="en-US"/>
              <a:t>. 2015;6:22496. Rugo. SABCS 2022. </a:t>
            </a:r>
            <a:r>
              <a:rPr lang="en-US" dirty="0"/>
              <a:t>Abstr</a:t>
            </a:r>
            <a:r>
              <a:rPr lang="en-US"/>
              <a:t> GS1-11.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EAD6E2-B272-806F-90BE-112B64F38BA4}"/>
              </a:ext>
            </a:extLst>
          </p:cNvPr>
          <p:cNvSpPr txBox="1"/>
          <p:nvPr/>
        </p:nvSpPr>
        <p:spPr bwMode="auto">
          <a:xfrm>
            <a:off x="876428" y="1502737"/>
            <a:ext cx="28784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Metastatic TNBC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(N = 48)</a:t>
            </a:r>
            <a:r>
              <a:rPr lang="en-US" sz="2000" baseline="30000"/>
              <a:t>*†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02E2B2-41B3-CA49-A5F0-6187DE719605}"/>
              </a:ext>
            </a:extLst>
          </p:cNvPr>
          <p:cNvSpPr txBox="1"/>
          <p:nvPr/>
        </p:nvSpPr>
        <p:spPr bwMode="auto">
          <a:xfrm>
            <a:off x="4187053" y="1502737"/>
            <a:ext cx="33428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HR+/HER2- MBC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/>
              <a:t>(N = 238)</a:t>
            </a:r>
            <a:r>
              <a:rPr lang="en-US" sz="2000" baseline="30000"/>
              <a:t>‡§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5B0678-BFB6-8E87-00CF-21EF9E9786A8}"/>
              </a:ext>
            </a:extLst>
          </p:cNvPr>
          <p:cNvSpPr txBox="1"/>
          <p:nvPr/>
        </p:nvSpPr>
        <p:spPr bwMode="auto">
          <a:xfrm>
            <a:off x="231078" y="5383285"/>
            <a:ext cx="117402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/>
              <a:t>*TROP-2 IHC scores using archival samples from SG-treated patients (primary tumors: 60%, miscellaneous metastases: 40%). </a:t>
            </a:r>
            <a:r>
              <a:rPr lang="en-US" sz="1200" b="0" baseline="30000" dirty="0"/>
              <a:t>†</a:t>
            </a:r>
            <a:r>
              <a:rPr lang="en-US" sz="1200" b="0"/>
              <a:t>IHC scoring was based on staining intensity of &gt;10% of tumor cells in the specimen: strong (IHC 3+), moderate (IHC 2+), weak (IHC 1+), or absent (negative). If &lt;10% of the tumor cells positive, sample scored as negative. </a:t>
            </a:r>
            <a:r>
              <a:rPr lang="en-US" sz="1200" b="0" baseline="30000"/>
              <a:t>‡</a:t>
            </a:r>
            <a:r>
              <a:rPr lang="en-US" sz="1200" b="0"/>
              <a:t>TROP-2 expression was determined using primary or metastatic archival tumor tissue. </a:t>
            </a:r>
            <a:r>
              <a:rPr lang="en-US" sz="1200" b="0" baseline="30000"/>
              <a:t>§</a:t>
            </a:r>
            <a:r>
              <a:rPr lang="en-US" sz="1200" b="0"/>
              <a:t>Membrane TROP-2 expression assessed by a validated research IHC assay at a CAP/CLIA central laboratory.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5656B8CF-C78D-D76B-F24D-3FC0E792BB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5414931"/>
              </p:ext>
            </p:extLst>
          </p:nvPr>
        </p:nvGraphicFramePr>
        <p:xfrm>
          <a:off x="204028" y="2624496"/>
          <a:ext cx="4223204" cy="2815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BE13741C-E1A2-52B8-CD20-CA43422C9B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0591126"/>
              </p:ext>
            </p:extLst>
          </p:nvPr>
        </p:nvGraphicFramePr>
        <p:xfrm>
          <a:off x="3746900" y="2622784"/>
          <a:ext cx="4223204" cy="2815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004A7ADF-5E92-DA39-DFA8-AD0989D0BEA4}"/>
              </a:ext>
            </a:extLst>
          </p:cNvPr>
          <p:cNvSpPr txBox="1"/>
          <p:nvPr/>
        </p:nvSpPr>
        <p:spPr bwMode="auto">
          <a:xfrm>
            <a:off x="1469203" y="4093396"/>
            <a:ext cx="1715785" cy="92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2"/>
                </a:solidFill>
              </a:rPr>
              <a:t>88%</a:t>
            </a:r>
            <a:br>
              <a:rPr lang="en-US" b="0">
                <a:solidFill>
                  <a:schemeClr val="bg2"/>
                </a:solidFill>
              </a:rPr>
            </a:br>
            <a:r>
              <a:rPr lang="en-US" sz="1400" b="0">
                <a:solidFill>
                  <a:schemeClr val="bg2"/>
                </a:solidFill>
              </a:rPr>
              <a:t>Moderate to strong</a:t>
            </a:r>
            <a:br>
              <a:rPr lang="en-US" sz="1400" b="0">
                <a:solidFill>
                  <a:schemeClr val="bg2"/>
                </a:solidFill>
              </a:rPr>
            </a:br>
            <a:r>
              <a:rPr lang="en-US" sz="1400" b="0">
                <a:solidFill>
                  <a:schemeClr val="bg2"/>
                </a:solidFill>
              </a:rPr>
              <a:t>IHC 2+ to 3+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8B82B4-B0C1-75B5-79DD-F8ADF3F27810}"/>
              </a:ext>
            </a:extLst>
          </p:cNvPr>
          <p:cNvSpPr txBox="1"/>
          <p:nvPr/>
        </p:nvSpPr>
        <p:spPr bwMode="auto">
          <a:xfrm>
            <a:off x="5022349" y="4093396"/>
            <a:ext cx="17157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2"/>
                </a:solidFill>
              </a:rPr>
              <a:t>82%</a:t>
            </a:r>
            <a:br>
              <a:rPr lang="en-US" b="0">
                <a:solidFill>
                  <a:schemeClr val="bg2"/>
                </a:solidFill>
              </a:rPr>
            </a:br>
            <a:r>
              <a:rPr lang="en-US" sz="1400" b="0">
                <a:solidFill>
                  <a:schemeClr val="bg2"/>
                </a:solidFill>
              </a:rPr>
              <a:t>Moderate to strong</a:t>
            </a:r>
            <a:br>
              <a:rPr lang="en-US" sz="1400" b="0">
                <a:solidFill>
                  <a:schemeClr val="bg2"/>
                </a:solidFill>
              </a:rPr>
            </a:br>
            <a:r>
              <a:rPr lang="en-US" sz="1400" b="0">
                <a:solidFill>
                  <a:schemeClr val="bg2"/>
                </a:solidFill>
              </a:rPr>
              <a:t>10 &lt; H-score ≥100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2E6D03-0AE0-7BFD-03E4-ED5BA03B1EFB}"/>
              </a:ext>
            </a:extLst>
          </p:cNvPr>
          <p:cNvSpPr txBox="1"/>
          <p:nvPr/>
        </p:nvSpPr>
        <p:spPr bwMode="auto">
          <a:xfrm>
            <a:off x="2628470" y="2154150"/>
            <a:ext cx="998307" cy="72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/>
              <a:t>4%</a:t>
            </a:r>
            <a:br>
              <a:rPr lang="en-US" b="0"/>
            </a:br>
            <a:r>
              <a:rPr lang="en-US" sz="1400" b="0"/>
              <a:t>None</a:t>
            </a:r>
            <a:br>
              <a:rPr lang="en-US" sz="1400" b="0"/>
            </a:br>
            <a:r>
              <a:rPr lang="en-US" sz="1400" b="0"/>
              <a:t>IHC 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70B17F-9B0F-00F8-CFFC-A652893B4C10}"/>
              </a:ext>
            </a:extLst>
          </p:cNvPr>
          <p:cNvSpPr txBox="1"/>
          <p:nvPr/>
        </p:nvSpPr>
        <p:spPr bwMode="auto">
          <a:xfrm>
            <a:off x="563437" y="2453536"/>
            <a:ext cx="998307" cy="72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/>
              <a:t>8%</a:t>
            </a:r>
            <a:br>
              <a:rPr lang="en-US" b="0"/>
            </a:br>
            <a:r>
              <a:rPr lang="en-US" sz="1400" b="0"/>
              <a:t>Weak</a:t>
            </a:r>
            <a:br>
              <a:rPr lang="en-US" sz="1400" b="0"/>
            </a:br>
            <a:r>
              <a:rPr lang="en-US" sz="1400" b="0"/>
              <a:t>IHC 1</a:t>
            </a:r>
          </a:p>
        </p:txBody>
      </p:sp>
    </p:spTree>
    <p:extLst>
      <p:ext uri="{BB962C8B-B14F-4D97-AF65-F5344CB8AC3E}">
        <p14:creationId xmlns:p14="http://schemas.microsoft.com/office/powerpoint/2010/main" val="2090423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93543-F0F4-05BE-968F-026BD4CBC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064741-FCE8-44F9-2C5D-CC325B97156E}"/>
              </a:ext>
            </a:extLst>
          </p:cNvPr>
          <p:cNvSpPr/>
          <p:nvPr/>
        </p:nvSpPr>
        <p:spPr>
          <a:xfrm>
            <a:off x="231078" y="1809750"/>
            <a:ext cx="3709986" cy="707419"/>
          </a:xfrm>
          <a:prstGeom prst="roundRect">
            <a:avLst>
              <a:gd name="adj" fmla="val 1262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F82FA78-D9EF-9757-5198-C23FE5D9771A}"/>
              </a:ext>
            </a:extLst>
          </p:cNvPr>
          <p:cNvSpPr/>
          <p:nvPr/>
        </p:nvSpPr>
        <p:spPr>
          <a:xfrm>
            <a:off x="4245866" y="1809750"/>
            <a:ext cx="3709986" cy="707419"/>
          </a:xfrm>
          <a:prstGeom prst="roundRect">
            <a:avLst>
              <a:gd name="adj" fmla="val 1262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506CC1-DBAC-B47A-2831-3D00C7FE80C8}"/>
              </a:ext>
            </a:extLst>
          </p:cNvPr>
          <p:cNvSpPr/>
          <p:nvPr/>
        </p:nvSpPr>
        <p:spPr>
          <a:xfrm>
            <a:off x="8260653" y="1809750"/>
            <a:ext cx="3709986" cy="707419"/>
          </a:xfrm>
          <a:prstGeom prst="roundRect">
            <a:avLst>
              <a:gd name="adj" fmla="val 1262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9DA788-5D53-91B9-B6D9-8CE1C8EA5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 panose="020F0502020204030204" pitchFamily="34" charset="0"/>
              </a:rPr>
              <a:t>Why TROP-2 Matters Clinically in TNBC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7A0BB-9B48-FA05-ED70-2E39D26BDB7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Jeon. BMC Cancer. 2022;22:1014. 2. Shvartsur. Genes Cancer. 2015;6:84. 3. Izci. Sci Rep. 2022;12:22498. 4. Bardia. JCO. 2024;42:1738. 5. Sacituzumab govitecan PI. 6. Datopotamab deruxtecan PI.</a:t>
            </a: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03E0567-4FC2-FA6F-0E4A-0461E7EC48A3}"/>
              </a:ext>
            </a:extLst>
          </p:cNvPr>
          <p:cNvSpPr/>
          <p:nvPr/>
        </p:nvSpPr>
        <p:spPr>
          <a:xfrm>
            <a:off x="246318" y="1311690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i="1">
                <a:solidFill>
                  <a:srgbClr val="444444"/>
                </a:solidFill>
                <a:ea typeface="Arial" pitchFamily="34" charset="-122"/>
                <a:cs typeface="Arial" pitchFamily="34" charset="-120"/>
              </a:rPr>
              <a:t>A broadly expressed target that supports ADC treatment, but not a stand-alone biomarker decision</a:t>
            </a: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24B2A44E-8A41-6CB6-CE89-6CACE514092F}"/>
              </a:ext>
            </a:extLst>
          </p:cNvPr>
          <p:cNvSpPr/>
          <p:nvPr/>
        </p:nvSpPr>
        <p:spPr>
          <a:xfrm>
            <a:off x="310992" y="1971435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1</a:t>
            </a:r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017BA8E4-BD7A-3829-C5A6-EC6F7470F3F8}"/>
              </a:ext>
            </a:extLst>
          </p:cNvPr>
          <p:cNvSpPr/>
          <p:nvPr/>
        </p:nvSpPr>
        <p:spPr>
          <a:xfrm>
            <a:off x="834390" y="1879995"/>
            <a:ext cx="2971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Common enough to be a practical ADC target</a:t>
            </a: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E034E022-CDB4-136E-C54F-77360C1BA636}"/>
              </a:ext>
            </a:extLst>
          </p:cNvPr>
          <p:cNvSpPr/>
          <p:nvPr/>
        </p:nvSpPr>
        <p:spPr>
          <a:xfrm>
            <a:off x="464820" y="2590561"/>
            <a:ext cx="3578924" cy="8790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Moderate to strong </a:t>
            </a: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membranous TROP-2 expression in primary untreated, post-neoadjuvant, and metastatic TNBC cohorts, </a:t>
            </a: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respectively</a:t>
            </a:r>
            <a:r>
              <a:rPr lang="en-US" sz="1400" baseline="300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1</a:t>
            </a:r>
            <a:endParaRPr lang="en-US" sz="1400">
              <a:solidFill>
                <a:srgbClr val="111111"/>
              </a:solidFill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74EC912D-34C6-4D8F-0D90-9C607E3466EE}"/>
              </a:ext>
            </a:extLst>
          </p:cNvPr>
          <p:cNvSpPr/>
          <p:nvPr/>
        </p:nvSpPr>
        <p:spPr>
          <a:xfrm>
            <a:off x="4304348" y="1971435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2</a:t>
            </a:r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1A03B618-6D0B-62C7-B5E4-1020C4176292}"/>
              </a:ext>
            </a:extLst>
          </p:cNvPr>
          <p:cNvSpPr/>
          <p:nvPr/>
        </p:nvSpPr>
        <p:spPr>
          <a:xfrm>
            <a:off x="4797743" y="1879995"/>
            <a:ext cx="2971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Biologically relevant, but prognostically nuanced</a:t>
            </a:r>
          </a:p>
        </p:txBody>
      </p:sp>
      <p:sp>
        <p:nvSpPr>
          <p:cNvPr id="50" name="Text 9">
            <a:extLst>
              <a:ext uri="{FF2B5EF4-FFF2-40B4-BE49-F238E27FC236}">
                <a16:creationId xmlns:a16="http://schemas.microsoft.com/office/drawing/2014/main" id="{C873BA9B-14ED-8E95-0BA4-3A36F2082D06}"/>
              </a:ext>
            </a:extLst>
          </p:cNvPr>
          <p:cNvSpPr/>
          <p:nvPr/>
        </p:nvSpPr>
        <p:spPr>
          <a:xfrm>
            <a:off x="4376928" y="2590561"/>
            <a:ext cx="3578924" cy="136879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TROP-2 has been linked to proliferation, invasive behavior, and metastatic potential; however, early-stage TNBC cohorts have not shown consistent independent prognostic value</a:t>
            </a:r>
            <a:r>
              <a:rPr lang="en-US" sz="1400" baseline="300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2,3</a:t>
            </a:r>
          </a:p>
        </p:txBody>
      </p:sp>
      <p:sp>
        <p:nvSpPr>
          <p:cNvPr id="51" name="Text 10">
            <a:extLst>
              <a:ext uri="{FF2B5EF4-FFF2-40B4-BE49-F238E27FC236}">
                <a16:creationId xmlns:a16="http://schemas.microsoft.com/office/drawing/2014/main" id="{9CB7E07C-AD7A-62F0-AE46-559634701E61}"/>
              </a:ext>
            </a:extLst>
          </p:cNvPr>
          <p:cNvSpPr/>
          <p:nvPr/>
        </p:nvSpPr>
        <p:spPr>
          <a:xfrm>
            <a:off x="8337042" y="1971435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3</a:t>
            </a:r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52" name="Text 11">
            <a:extLst>
              <a:ext uri="{FF2B5EF4-FFF2-40B4-BE49-F238E27FC236}">
                <a16:creationId xmlns:a16="http://schemas.microsoft.com/office/drawing/2014/main" id="{5752EF21-890C-CC1C-8DC6-103B7563CD66}"/>
              </a:ext>
            </a:extLst>
          </p:cNvPr>
          <p:cNvSpPr/>
          <p:nvPr/>
        </p:nvSpPr>
        <p:spPr>
          <a:xfrm>
            <a:off x="8868537" y="1879995"/>
            <a:ext cx="2971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Clinically actionable through ADC design</a:t>
            </a:r>
          </a:p>
        </p:txBody>
      </p:sp>
      <p:sp>
        <p:nvSpPr>
          <p:cNvPr id="54" name="Text 13">
            <a:extLst>
              <a:ext uri="{FF2B5EF4-FFF2-40B4-BE49-F238E27FC236}">
                <a16:creationId xmlns:a16="http://schemas.microsoft.com/office/drawing/2014/main" id="{2A73C628-EAA3-6ADA-3E5D-ABD642263C43}"/>
              </a:ext>
            </a:extLst>
          </p:cNvPr>
          <p:cNvSpPr/>
          <p:nvPr/>
        </p:nvSpPr>
        <p:spPr>
          <a:xfrm>
            <a:off x="8435340" y="2590560"/>
            <a:ext cx="3578924" cy="20191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r>
              <a:rPr lang="en-US" sz="1400" dirty="0"/>
              <a:t>SG established a postchemotherapy standard in ASCENT and now has 1L approvals as monotherapy for PD-1/PD-L1 inhibitor–ineligible disease and with pembrolizumab for PD-L1 CPS ≥10 disease. Dato-DXd is also approved in 1L PD-1/PD-L1 inhibitor–ineligible TNBC. TROP-2 testing is not required for either agent</a:t>
            </a:r>
            <a:r>
              <a:rPr lang="en-US" sz="1400" baseline="30000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4-6</a:t>
            </a: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73DF0AE-06C1-62F6-C243-112403254291}"/>
              </a:ext>
            </a:extLst>
          </p:cNvPr>
          <p:cNvSpPr/>
          <p:nvPr/>
        </p:nvSpPr>
        <p:spPr>
          <a:xfrm>
            <a:off x="440151" y="4012643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E851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82.0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851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%/</a:t>
            </a: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E851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89.4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851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%/</a:t>
            </a: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E851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88.5%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Shape 16">
            <a:extLst>
              <a:ext uri="{FF2B5EF4-FFF2-40B4-BE49-F238E27FC236}">
                <a16:creationId xmlns:a16="http://schemas.microsoft.com/office/drawing/2014/main" id="{D1B33D60-1F6D-0A0C-B3CC-9E1E1D46C2AA}"/>
              </a:ext>
            </a:extLst>
          </p:cNvPr>
          <p:cNvSpPr/>
          <p:nvPr/>
        </p:nvSpPr>
        <p:spPr>
          <a:xfrm>
            <a:off x="2895687" y="4886445"/>
            <a:ext cx="2164287" cy="1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Shape 17">
            <a:extLst>
              <a:ext uri="{FF2B5EF4-FFF2-40B4-BE49-F238E27FC236}">
                <a16:creationId xmlns:a16="http://schemas.microsoft.com/office/drawing/2014/main" id="{431B4CC7-7FD9-506C-C95F-D0860981A5DE}"/>
              </a:ext>
            </a:extLst>
          </p:cNvPr>
          <p:cNvSpPr/>
          <p:nvPr/>
        </p:nvSpPr>
        <p:spPr>
          <a:xfrm>
            <a:off x="7165847" y="4882405"/>
            <a:ext cx="1913051" cy="8081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Shape 18">
            <a:extLst>
              <a:ext uri="{FF2B5EF4-FFF2-40B4-BE49-F238E27FC236}">
                <a16:creationId xmlns:a16="http://schemas.microsoft.com/office/drawing/2014/main" id="{6A2D4EB5-13AA-5C43-D053-894EC05F1DB4}"/>
              </a:ext>
            </a:extLst>
          </p:cNvPr>
          <p:cNvSpPr/>
          <p:nvPr/>
        </p:nvSpPr>
        <p:spPr>
          <a:xfrm>
            <a:off x="1094320" y="4602981"/>
            <a:ext cx="1645920" cy="566928"/>
          </a:xfrm>
          <a:prstGeom prst="roundRect">
            <a:avLst>
              <a:gd name="adj" fmla="val 14516"/>
            </a:avLst>
          </a:prstGeom>
          <a:solidFill>
            <a:schemeClr val="accent1">
              <a:lumMod val="20000"/>
              <a:lumOff val="80000"/>
            </a:schemeClr>
          </a:solidFill>
          <a:ln w="889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Text 19">
            <a:extLst>
              <a:ext uri="{FF2B5EF4-FFF2-40B4-BE49-F238E27FC236}">
                <a16:creationId xmlns:a16="http://schemas.microsoft.com/office/drawing/2014/main" id="{0268EA49-6231-18DA-A62A-9BE4C26C6EEE}"/>
              </a:ext>
            </a:extLst>
          </p:cNvPr>
          <p:cNvSpPr/>
          <p:nvPr/>
        </p:nvSpPr>
        <p:spPr>
          <a:xfrm>
            <a:off x="1185760" y="4795005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High target prevalence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Shape 20">
            <a:extLst>
              <a:ext uri="{FF2B5EF4-FFF2-40B4-BE49-F238E27FC236}">
                <a16:creationId xmlns:a16="http://schemas.microsoft.com/office/drawing/2014/main" id="{6EAAD1B7-3401-6DFC-19DF-6A0CF0F86CE6}"/>
              </a:ext>
            </a:extLst>
          </p:cNvPr>
          <p:cNvSpPr/>
          <p:nvPr/>
        </p:nvSpPr>
        <p:spPr>
          <a:xfrm>
            <a:off x="5181600" y="4602981"/>
            <a:ext cx="1828800" cy="566928"/>
          </a:xfrm>
          <a:prstGeom prst="roundRect">
            <a:avLst>
              <a:gd name="adj" fmla="val 14516"/>
            </a:avLst>
          </a:prstGeom>
          <a:solidFill>
            <a:schemeClr val="accent6">
              <a:lumMod val="20000"/>
              <a:lumOff val="80000"/>
              <a:alpha val="60000"/>
            </a:schemeClr>
          </a:solidFill>
          <a:ln w="8890">
            <a:solidFill>
              <a:schemeClr val="accent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Text 21">
            <a:extLst>
              <a:ext uri="{FF2B5EF4-FFF2-40B4-BE49-F238E27FC236}">
                <a16:creationId xmlns:a16="http://schemas.microsoft.com/office/drawing/2014/main" id="{0E69BAC4-4DDE-5E10-EE89-AA34DCA15B7E}"/>
              </a:ext>
            </a:extLst>
          </p:cNvPr>
          <p:cNvSpPr/>
          <p:nvPr/>
        </p:nvSpPr>
        <p:spPr>
          <a:xfrm>
            <a:off x="5318760" y="4795005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Biologic rationale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Shape 22">
            <a:extLst>
              <a:ext uri="{FF2B5EF4-FFF2-40B4-BE49-F238E27FC236}">
                <a16:creationId xmlns:a16="http://schemas.microsoft.com/office/drawing/2014/main" id="{6B57ED3D-6821-51D0-ADBC-5232A55CC313}"/>
              </a:ext>
            </a:extLst>
          </p:cNvPr>
          <p:cNvSpPr/>
          <p:nvPr/>
        </p:nvSpPr>
        <p:spPr>
          <a:xfrm>
            <a:off x="9197859" y="4602981"/>
            <a:ext cx="1920240" cy="566928"/>
          </a:xfrm>
          <a:prstGeom prst="roundRect">
            <a:avLst>
              <a:gd name="adj" fmla="val 14516"/>
            </a:avLst>
          </a:prstGeom>
          <a:solidFill>
            <a:schemeClr val="accent2">
              <a:lumMod val="10000"/>
              <a:lumOff val="90000"/>
            </a:schemeClr>
          </a:solidFill>
          <a:ln w="8890">
            <a:solidFill>
              <a:schemeClr val="accent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 23">
            <a:extLst>
              <a:ext uri="{FF2B5EF4-FFF2-40B4-BE49-F238E27FC236}">
                <a16:creationId xmlns:a16="http://schemas.microsoft.com/office/drawing/2014/main" id="{5039ECD3-8772-F098-22B3-2B76EE5174C1}"/>
              </a:ext>
            </a:extLst>
          </p:cNvPr>
          <p:cNvSpPr/>
          <p:nvPr/>
        </p:nvSpPr>
        <p:spPr>
          <a:xfrm>
            <a:off x="9353307" y="4795005"/>
            <a:ext cx="1600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Treatment planning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039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0CF3E-6C1F-CC12-0F79-8843F9496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6150-9764-4C7A-7EFC-86C965291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 panose="020F0502020204030204" pitchFamily="34" charset="0"/>
              </a:rPr>
              <a:t>Interpreting TROP-2 Expression in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FE80E-9338-B21E-C7B6-03BDC492D54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Jeon. BMC Cancer. 2022;22:1014. 2. Sacituzumab govitecan PI. 3. Datopotamab deruxtecan PI. 4. Izci. Sci Rep. 2022;12:22498. 5. Bardia. JCO. 2024;42:1738. 6. Li. Exp Hematol Oncol. 2025;14:41.</a:t>
            </a: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CD8AB8D9-14BE-0065-5DCA-55CD30D7DA21}"/>
              </a:ext>
            </a:extLst>
          </p:cNvPr>
          <p:cNvSpPr/>
          <p:nvPr/>
        </p:nvSpPr>
        <p:spPr>
          <a:xfrm>
            <a:off x="231078" y="1736919"/>
            <a:ext cx="3474720" cy="3337560"/>
          </a:xfrm>
          <a:prstGeom prst="roundRect">
            <a:avLst>
              <a:gd name="adj" fmla="val 2466"/>
            </a:avLst>
          </a:prstGeom>
          <a:solidFill>
            <a:schemeClr val="accent1">
              <a:lumMod val="20000"/>
              <a:lumOff val="80000"/>
            </a:schemeClr>
          </a:solidFill>
          <a:ln w="889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78A1F841-B292-85C7-2817-8810546BC0D1}"/>
              </a:ext>
            </a:extLst>
          </p:cNvPr>
          <p:cNvSpPr/>
          <p:nvPr/>
        </p:nvSpPr>
        <p:spPr>
          <a:xfrm>
            <a:off x="459678" y="1965519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Do not use TROP-2 as a simple gate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DF951AE1-6936-1E38-3285-2D39B3669708}"/>
              </a:ext>
            </a:extLst>
          </p:cNvPr>
          <p:cNvSpPr/>
          <p:nvPr/>
        </p:nvSpPr>
        <p:spPr>
          <a:xfrm>
            <a:off x="459678" y="2521706"/>
            <a:ext cx="2971800" cy="168711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Moderate to strong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expression is common in TNBC, including metastatic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samples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1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Current SG and Dato-DXd labels do not require TROP-2 testing for eligible TNBC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use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2,3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Expression/prognostic relationships are not uniform across early vs metastatic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TNBC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4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31C24784-F446-1331-1613-86F268E997B8}"/>
              </a:ext>
            </a:extLst>
          </p:cNvPr>
          <p:cNvSpPr/>
          <p:nvPr/>
        </p:nvSpPr>
        <p:spPr>
          <a:xfrm>
            <a:off x="4361688" y="1736919"/>
            <a:ext cx="3474720" cy="3337560"/>
          </a:xfrm>
          <a:prstGeom prst="roundRect">
            <a:avLst>
              <a:gd name="adj" fmla="val 2466"/>
            </a:avLst>
          </a:prstGeom>
          <a:solidFill>
            <a:schemeClr val="accent6">
              <a:lumMod val="20000"/>
              <a:lumOff val="80000"/>
              <a:alpha val="60000"/>
            </a:schemeClr>
          </a:solidFill>
          <a:ln w="8890">
            <a:solidFill>
              <a:schemeClr val="accent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F931425D-69DB-FA77-1F34-B636FCE67980}"/>
              </a:ext>
            </a:extLst>
          </p:cNvPr>
          <p:cNvSpPr/>
          <p:nvPr/>
        </p:nvSpPr>
        <p:spPr>
          <a:xfrm>
            <a:off x="4590288" y="1965519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Use TROP-2 to explain ADC rationale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71511916-3482-3CEF-2AE4-AE51FE979ED5}"/>
              </a:ext>
            </a:extLst>
          </p:cNvPr>
          <p:cNvSpPr/>
          <p:nvPr/>
        </p:nvSpPr>
        <p:spPr>
          <a:xfrm>
            <a:off x="4590287" y="2521706"/>
            <a:ext cx="3145503" cy="1828347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High target prevalence helps explain why TROP-2 ADCs are clinically relevant in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TNBC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1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ASCENT biomarker analyses support benefit across TROP-2 expression categories, with treatment choice still driven by clinical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context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5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Heterogeneity makes bystander effect and payload selection clinically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meaningful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6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5" name="Shape 9">
            <a:extLst>
              <a:ext uri="{FF2B5EF4-FFF2-40B4-BE49-F238E27FC236}">
                <a16:creationId xmlns:a16="http://schemas.microsoft.com/office/drawing/2014/main" id="{D99569E9-C32C-D678-34E6-37443BC82ECA}"/>
              </a:ext>
            </a:extLst>
          </p:cNvPr>
          <p:cNvSpPr/>
          <p:nvPr/>
        </p:nvSpPr>
        <p:spPr>
          <a:xfrm>
            <a:off x="8486202" y="1736919"/>
            <a:ext cx="3474720" cy="3337560"/>
          </a:xfrm>
          <a:prstGeom prst="roundRect">
            <a:avLst>
              <a:gd name="adj" fmla="val 2466"/>
            </a:avLst>
          </a:prstGeom>
          <a:solidFill>
            <a:schemeClr val="accent2">
              <a:lumMod val="10000"/>
              <a:lumOff val="90000"/>
            </a:schemeClr>
          </a:solidFill>
          <a:ln w="8890">
            <a:solidFill>
              <a:schemeClr val="accent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89087AA6-0979-6B1E-A06E-E5DC2725C53D}"/>
              </a:ext>
            </a:extLst>
          </p:cNvPr>
          <p:cNvSpPr/>
          <p:nvPr/>
        </p:nvSpPr>
        <p:spPr>
          <a:xfrm>
            <a:off x="8714802" y="1965519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Prioritize tests that change decisions now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29F28F87-D65F-E0DB-697A-9021EC30F035}"/>
              </a:ext>
            </a:extLst>
          </p:cNvPr>
          <p:cNvSpPr/>
          <p:nvPr/>
        </p:nvSpPr>
        <p:spPr>
          <a:xfrm>
            <a:off x="8714802" y="2521706"/>
            <a:ext cx="3121598" cy="222897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Confirm ER/PR/HER2 and repeat biopsy when clinically appropriate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PD-L1 CPS remains central for frontline immunotherapy eligibility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gBRCA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status informs PARP inhibitor options; HER2-low status may inform later-line T-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DXd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options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0" name="Text 14">
            <a:extLst>
              <a:ext uri="{FF2B5EF4-FFF2-40B4-BE49-F238E27FC236}">
                <a16:creationId xmlns:a16="http://schemas.microsoft.com/office/drawing/2014/main" id="{414AF5B6-3F0D-FA89-B170-1F685599DE0C}"/>
              </a:ext>
            </a:extLst>
          </p:cNvPr>
          <p:cNvSpPr/>
          <p:nvPr/>
        </p:nvSpPr>
        <p:spPr>
          <a:xfrm>
            <a:off x="231078" y="5303079"/>
            <a:ext cx="11740260" cy="79292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Bottom line: TROP-2 supports “why this target,” whereas disease setting, prior therapy, comorbidities, PD-L1, </a:t>
            </a:r>
            <a:r>
              <a:rPr kumimoji="0" lang="en-US" b="1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BRCA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, HER2 expression, and access determine “what next”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643540E5-7E8B-DE8E-8F71-FE85506B2BDE}"/>
              </a:ext>
            </a:extLst>
          </p:cNvPr>
          <p:cNvSpPr/>
          <p:nvPr/>
        </p:nvSpPr>
        <p:spPr>
          <a:xfrm>
            <a:off x="8055831" y="3189306"/>
            <a:ext cx="220662" cy="432786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FA42F82E-B9D6-2BB5-A186-A087177CA3EF}"/>
              </a:ext>
            </a:extLst>
          </p:cNvPr>
          <p:cNvSpPr/>
          <p:nvPr/>
        </p:nvSpPr>
        <p:spPr>
          <a:xfrm>
            <a:off x="3925221" y="3189306"/>
            <a:ext cx="220662" cy="432786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908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57307B-4BF4-4F40-AC9D-8E2C32CE4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270707"/>
            <a:ext cx="5796454" cy="1713270"/>
          </a:xfrm>
        </p:spPr>
        <p:txBody>
          <a:bodyPr/>
          <a:lstStyle/>
          <a:p>
            <a:pPr marL="0" indent="0" algn="ctr">
              <a:spcAft>
                <a:spcPts val="0"/>
              </a:spcAft>
              <a:buNone/>
            </a:pPr>
            <a:r>
              <a:rPr lang="en-US" b="1" dirty="0"/>
              <a:t>SG</a:t>
            </a:r>
            <a:r>
              <a:rPr lang="en-US" b="1" baseline="30000" dirty="0"/>
              <a:t>1-3</a:t>
            </a:r>
          </a:p>
          <a:p>
            <a:pPr>
              <a:spcAft>
                <a:spcPts val="0"/>
              </a:spcAft>
            </a:pPr>
            <a:r>
              <a:rPr lang="en-US" sz="1600" dirty="0"/>
              <a:t>Humanized anti–TROP-2 IgG1 monoclonal antibody (RS7)</a:t>
            </a:r>
          </a:p>
          <a:p>
            <a:pPr>
              <a:spcAft>
                <a:spcPts val="0"/>
              </a:spcAft>
            </a:pPr>
            <a:r>
              <a:rPr lang="en-US" sz="1600" dirty="0"/>
              <a:t>Attached to topoisomerase I inhibitor payload </a:t>
            </a:r>
            <a:br>
              <a:rPr lang="en-US" sz="1600" dirty="0"/>
            </a:br>
            <a:r>
              <a:rPr lang="en-US" sz="1600" dirty="0"/>
              <a:t>(camptothecin derivative; SN-38)</a:t>
            </a:r>
          </a:p>
          <a:p>
            <a:pPr>
              <a:spcAft>
                <a:spcPts val="0"/>
              </a:spcAft>
            </a:pPr>
            <a:r>
              <a:rPr lang="en-US" sz="1600" dirty="0"/>
              <a:t>Proprietary cleavable hydrolyzable linker (CL2A)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C903B14-44C6-F238-5AAD-CD0D46649A1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270707"/>
            <a:ext cx="5644122" cy="1713270"/>
          </a:xfrm>
        </p:spPr>
        <p:txBody>
          <a:bodyPr/>
          <a:lstStyle/>
          <a:p>
            <a:pPr marL="0" indent="0" algn="ctr">
              <a:spcAft>
                <a:spcPts val="0"/>
              </a:spcAft>
              <a:buNone/>
            </a:pPr>
            <a:r>
              <a:rPr lang="en-US" b="1" dirty="0"/>
              <a:t>Dato-DXd</a:t>
            </a:r>
            <a:r>
              <a:rPr lang="en-US" b="1" baseline="30000" dirty="0"/>
              <a:t>4-6</a:t>
            </a:r>
          </a:p>
          <a:p>
            <a:pPr>
              <a:spcAft>
                <a:spcPts val="0"/>
              </a:spcAft>
            </a:pPr>
            <a:r>
              <a:rPr lang="en-US" sz="1600" dirty="0"/>
              <a:t>Humanized anti–TROP-2 IgG1 monoclonal antibody (datopotamab)</a:t>
            </a:r>
          </a:p>
          <a:p>
            <a:pPr>
              <a:spcAft>
                <a:spcPts val="0"/>
              </a:spcAft>
            </a:pPr>
            <a:r>
              <a:rPr lang="en-US" sz="1600" dirty="0"/>
              <a:t>Attached to topoisomerase I inhibitor payload </a:t>
            </a:r>
            <a:br>
              <a:rPr lang="en-US" sz="1600" dirty="0"/>
            </a:br>
            <a:r>
              <a:rPr lang="en-US" sz="1600" dirty="0"/>
              <a:t>(exatecan derivative)</a:t>
            </a:r>
          </a:p>
          <a:p>
            <a:pPr>
              <a:spcAft>
                <a:spcPts val="0"/>
              </a:spcAft>
            </a:pPr>
            <a:r>
              <a:rPr lang="en-US" sz="1600" dirty="0"/>
              <a:t>Tetrapeptide-based cleavable linker</a:t>
            </a:r>
          </a:p>
          <a:p>
            <a:pPr>
              <a:spcAft>
                <a:spcPts val="0"/>
              </a:spcAft>
            </a:pPr>
            <a:endParaRPr lang="en-US" dirty="0"/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91F08DB0-590D-B720-3734-016EB6FF799F}"/>
              </a:ext>
            </a:extLst>
          </p:cNvPr>
          <p:cNvGrpSpPr/>
          <p:nvPr/>
        </p:nvGrpSpPr>
        <p:grpSpPr>
          <a:xfrm>
            <a:off x="8316712" y="3409404"/>
            <a:ext cx="2198950" cy="2550599"/>
            <a:chOff x="323644" y="1743085"/>
            <a:chExt cx="2198950" cy="2550599"/>
          </a:xfrm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5D8AB93-F841-6289-445B-62927F6DA006}"/>
                </a:ext>
              </a:extLst>
            </p:cNvPr>
            <p:cNvSpPr/>
            <p:nvPr/>
          </p:nvSpPr>
          <p:spPr bwMode="auto">
            <a:xfrm>
              <a:off x="1354372" y="2609258"/>
              <a:ext cx="129135" cy="469988"/>
            </a:xfrm>
            <a:custGeom>
              <a:avLst/>
              <a:gdLst>
                <a:gd name="connsiteX0" fmla="*/ 233464 w 233464"/>
                <a:gd name="connsiteY0" fmla="*/ 233464 h 233464"/>
                <a:gd name="connsiteX1" fmla="*/ 145915 w 233464"/>
                <a:gd name="connsiteY1" fmla="*/ 87549 h 233464"/>
                <a:gd name="connsiteX2" fmla="*/ 0 w 233464"/>
                <a:gd name="connsiteY2" fmla="*/ 0 h 233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464" h="233464">
                  <a:moveTo>
                    <a:pt x="233464" y="233464"/>
                  </a:moveTo>
                  <a:cubicBezTo>
                    <a:pt x="209145" y="179962"/>
                    <a:pt x="184826" y="126460"/>
                    <a:pt x="145915" y="87549"/>
                  </a:cubicBezTo>
                  <a:cubicBezTo>
                    <a:pt x="107004" y="48638"/>
                    <a:pt x="53502" y="24319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86DE4E5D-91F1-C3F5-08E8-0488A82EC5AA}"/>
                </a:ext>
              </a:extLst>
            </p:cNvPr>
            <p:cNvSpPr/>
            <p:nvPr/>
          </p:nvSpPr>
          <p:spPr bwMode="auto">
            <a:xfrm flipH="1">
              <a:off x="1799814" y="2609258"/>
              <a:ext cx="145375" cy="473766"/>
            </a:xfrm>
            <a:custGeom>
              <a:avLst/>
              <a:gdLst>
                <a:gd name="connsiteX0" fmla="*/ 233464 w 233464"/>
                <a:gd name="connsiteY0" fmla="*/ 233464 h 233464"/>
                <a:gd name="connsiteX1" fmla="*/ 145915 w 233464"/>
                <a:gd name="connsiteY1" fmla="*/ 87549 h 233464"/>
                <a:gd name="connsiteX2" fmla="*/ 0 w 233464"/>
                <a:gd name="connsiteY2" fmla="*/ 0 h 233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464" h="233464">
                  <a:moveTo>
                    <a:pt x="233464" y="233464"/>
                  </a:moveTo>
                  <a:cubicBezTo>
                    <a:pt x="209145" y="179962"/>
                    <a:pt x="184826" y="126460"/>
                    <a:pt x="145915" y="87549"/>
                  </a:cubicBezTo>
                  <a:cubicBezTo>
                    <a:pt x="107004" y="48638"/>
                    <a:pt x="53502" y="24319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081D87D2-1C00-6092-63EE-B55541B2EF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03577" y="3592109"/>
              <a:ext cx="0" cy="190868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BA9DF18C-3999-4265-F10A-F87A3526C414}"/>
                </a:ext>
              </a:extLst>
            </p:cNvPr>
            <p:cNvSpPr/>
            <p:nvPr/>
          </p:nvSpPr>
          <p:spPr bwMode="auto">
            <a:xfrm>
              <a:off x="1393543" y="3722836"/>
              <a:ext cx="186621" cy="570848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DBED55DB-ED2E-64F0-5BCE-E2CFC1CA0818}"/>
                </a:ext>
              </a:extLst>
            </p:cNvPr>
            <p:cNvSpPr/>
            <p:nvPr/>
          </p:nvSpPr>
          <p:spPr bwMode="auto">
            <a:xfrm>
              <a:off x="1710267" y="3722836"/>
              <a:ext cx="186621" cy="570848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2C6CC44A-738E-8010-E103-0999FDB3FFB6}"/>
                </a:ext>
              </a:extLst>
            </p:cNvPr>
            <p:cNvSpPr/>
            <p:nvPr/>
          </p:nvSpPr>
          <p:spPr bwMode="auto">
            <a:xfrm>
              <a:off x="1428634" y="2933182"/>
              <a:ext cx="88737" cy="88737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0400C25F-87B9-DEC2-4B01-2E6BE877E385}"/>
                </a:ext>
              </a:extLst>
            </p:cNvPr>
            <p:cNvSpPr/>
            <p:nvPr/>
          </p:nvSpPr>
          <p:spPr bwMode="auto">
            <a:xfrm>
              <a:off x="1393543" y="3062043"/>
              <a:ext cx="186621" cy="570848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180D2D12-4CBE-F239-BF5B-0F00D01E198B}"/>
                </a:ext>
              </a:extLst>
            </p:cNvPr>
            <p:cNvSpPr/>
            <p:nvPr/>
          </p:nvSpPr>
          <p:spPr bwMode="auto">
            <a:xfrm>
              <a:off x="1710267" y="3062043"/>
              <a:ext cx="186621" cy="570848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8FF62B8-0B0E-A8E9-AC0D-77F8B4954503}"/>
                </a:ext>
              </a:extLst>
            </p:cNvPr>
            <p:cNvSpPr/>
            <p:nvPr/>
          </p:nvSpPr>
          <p:spPr bwMode="auto">
            <a:xfrm>
              <a:off x="1430063" y="2729710"/>
              <a:ext cx="88737" cy="88737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6EA9475D-19AF-7DCB-B862-AC15DF355F47}"/>
                </a:ext>
              </a:extLst>
            </p:cNvPr>
            <p:cNvSpPr/>
            <p:nvPr/>
          </p:nvSpPr>
          <p:spPr bwMode="auto">
            <a:xfrm>
              <a:off x="1779578" y="2932172"/>
              <a:ext cx="88737" cy="88737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2EAE46DB-66DD-83B4-2023-A10E26939AC6}"/>
                </a:ext>
              </a:extLst>
            </p:cNvPr>
            <p:cNvSpPr/>
            <p:nvPr/>
          </p:nvSpPr>
          <p:spPr bwMode="auto">
            <a:xfrm>
              <a:off x="1787504" y="2772895"/>
              <a:ext cx="88737" cy="88737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4D1F6426-D52E-75A9-DD67-DEFFFFB7CDA8}"/>
                </a:ext>
              </a:extLst>
            </p:cNvPr>
            <p:cNvGrpSpPr/>
            <p:nvPr/>
          </p:nvGrpSpPr>
          <p:grpSpPr>
            <a:xfrm rot="21332271">
              <a:off x="1749411" y="1743085"/>
              <a:ext cx="773183" cy="1200756"/>
              <a:chOff x="1779300" y="1754975"/>
              <a:chExt cx="773183" cy="1200756"/>
            </a:xfrm>
          </p:grpSpPr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B1901225-3CE6-F984-AB5D-69EDA38BF73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846285" y="2417492"/>
                <a:ext cx="109989" cy="101022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29001EAD-6BC3-2A19-B178-7506FAAC34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223221" y="2790425"/>
                <a:ext cx="109989" cy="101022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4E1B082B-C1D8-A5D7-0804-1166631BD9AB}"/>
                  </a:ext>
                </a:extLst>
              </p:cNvPr>
              <p:cNvGrpSpPr/>
              <p:nvPr/>
            </p:nvGrpSpPr>
            <p:grpSpPr>
              <a:xfrm rot="2587634">
                <a:off x="2174965" y="1754975"/>
                <a:ext cx="190126" cy="1036719"/>
                <a:chOff x="757634" y="4319798"/>
                <a:chExt cx="118872" cy="648186"/>
              </a:xfrm>
            </p:grpSpPr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E07B0939-73D6-B414-F8CF-C1EABE377E58}"/>
                    </a:ext>
                  </a:extLst>
                </p:cNvPr>
                <p:cNvSpPr/>
                <p:nvPr/>
              </p:nvSpPr>
              <p:spPr bwMode="auto">
                <a:xfrm>
                  <a:off x="757634" y="4676706"/>
                  <a:ext cx="118872" cy="291278"/>
                </a:xfrm>
                <a:prstGeom prst="rect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C79A9D8A-AF38-914F-CA9D-65C567B892CE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EA689A66-E4FA-36C9-F386-B434F59F8C13}"/>
                  </a:ext>
                </a:extLst>
              </p:cNvPr>
              <p:cNvGrpSpPr/>
              <p:nvPr/>
            </p:nvGrpSpPr>
            <p:grpSpPr>
              <a:xfrm rot="2587634">
                <a:off x="2362357" y="1946135"/>
                <a:ext cx="190126" cy="1009596"/>
                <a:chOff x="757634" y="4319798"/>
                <a:chExt cx="118872" cy="631228"/>
              </a:xfrm>
            </p:grpSpPr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0231FE05-148E-C125-EC01-F4B201892815}"/>
                    </a:ext>
                  </a:extLst>
                </p:cNvPr>
                <p:cNvSpPr/>
                <p:nvPr/>
              </p:nvSpPr>
              <p:spPr bwMode="auto">
                <a:xfrm>
                  <a:off x="757634" y="4676706"/>
                  <a:ext cx="118872" cy="274320"/>
                </a:xfrm>
                <a:prstGeom prst="rect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410565F9-803C-07F1-225A-AE6E946A1058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6AEE7F30-D5CC-9843-8778-6944EE9A3228}"/>
                  </a:ext>
                </a:extLst>
              </p:cNvPr>
              <p:cNvSpPr/>
              <p:nvPr/>
            </p:nvSpPr>
            <p:spPr bwMode="auto">
              <a:xfrm rot="2638634" flipH="1">
                <a:off x="1943537" y="2530088"/>
                <a:ext cx="88737" cy="88737"/>
              </a:xfrm>
              <a:prstGeom prst="rect">
                <a:avLst/>
              </a:prstGeom>
              <a:solidFill>
                <a:schemeClr val="accent4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154309F7-C223-5FD9-E4B1-84B99CD7D4EE}"/>
                  </a:ext>
                </a:extLst>
              </p:cNvPr>
              <p:cNvSpPr/>
              <p:nvPr/>
            </p:nvSpPr>
            <p:spPr bwMode="auto">
              <a:xfrm rot="2638634" flipH="1">
                <a:off x="2144243" y="2707042"/>
                <a:ext cx="88737" cy="88737"/>
              </a:xfrm>
              <a:prstGeom prst="rect">
                <a:avLst/>
              </a:prstGeom>
              <a:solidFill>
                <a:schemeClr val="accent4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53BC0906-06FC-C9DE-2491-09A3C8071D3B}"/>
                  </a:ext>
                </a:extLst>
              </p:cNvPr>
              <p:cNvSpPr/>
              <p:nvPr/>
            </p:nvSpPr>
            <p:spPr bwMode="auto">
              <a:xfrm>
                <a:off x="2267536" y="2832752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6F269B29-F61B-2087-AB39-6354ED27F13E}"/>
                  </a:ext>
                </a:extLst>
              </p:cNvPr>
              <p:cNvSpPr/>
              <p:nvPr/>
            </p:nvSpPr>
            <p:spPr bwMode="auto">
              <a:xfrm>
                <a:off x="1779300" y="2350584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E5140CBB-40C3-7237-FE02-4617DD5A1CFF}"/>
                </a:ext>
              </a:extLst>
            </p:cNvPr>
            <p:cNvGrpSpPr/>
            <p:nvPr/>
          </p:nvGrpSpPr>
          <p:grpSpPr>
            <a:xfrm rot="414132">
              <a:off x="323644" y="2122374"/>
              <a:ext cx="1216322" cy="802491"/>
              <a:chOff x="380708" y="2212458"/>
              <a:chExt cx="1216322" cy="802491"/>
            </a:xfrm>
          </p:grpSpPr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FBA7027F-2B36-E296-7B4A-DC9651EA43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054195" y="2852962"/>
                <a:ext cx="81922" cy="864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0F9DEC05-D942-09DB-87AB-C1D3AF02C24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442291" y="2451872"/>
                <a:ext cx="81922" cy="864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7E9CD1C5-9C8A-B3B4-94C2-CD45BC1BE533}"/>
                  </a:ext>
                </a:extLst>
              </p:cNvPr>
              <p:cNvGrpSpPr/>
              <p:nvPr/>
            </p:nvGrpSpPr>
            <p:grpSpPr>
              <a:xfrm rot="18760257">
                <a:off x="972263" y="1806455"/>
                <a:ext cx="190128" cy="1002133"/>
                <a:chOff x="757634" y="4319798"/>
                <a:chExt cx="118873" cy="626562"/>
              </a:xfrm>
            </p:grpSpPr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050179A2-377D-F753-0C81-EEDC2EDD9A59}"/>
                    </a:ext>
                  </a:extLst>
                </p:cNvPr>
                <p:cNvSpPr/>
                <p:nvPr/>
              </p:nvSpPr>
              <p:spPr bwMode="auto">
                <a:xfrm>
                  <a:off x="757635" y="4676705"/>
                  <a:ext cx="118872" cy="269655"/>
                </a:xfrm>
                <a:prstGeom prst="rect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0" name="Rectangle 179">
                  <a:extLst>
                    <a:ext uri="{FF2B5EF4-FFF2-40B4-BE49-F238E27FC236}">
                      <a16:creationId xmlns:a16="http://schemas.microsoft.com/office/drawing/2014/main" id="{E74FA6C4-FDE7-53C4-12D7-E668F56ED621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3F47BF23-99D6-6846-11BE-2A44223C8134}"/>
                  </a:ext>
                </a:extLst>
              </p:cNvPr>
              <p:cNvGrpSpPr/>
              <p:nvPr/>
            </p:nvGrpSpPr>
            <p:grpSpPr>
              <a:xfrm rot="18760257">
                <a:off x="790441" y="2002660"/>
                <a:ext cx="190127" cy="1009594"/>
                <a:chOff x="757633" y="4319798"/>
                <a:chExt cx="118873" cy="631227"/>
              </a:xfrm>
            </p:grpSpPr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833D5B41-C75A-2AC4-4F4A-6B1B7584702D}"/>
                    </a:ext>
                  </a:extLst>
                </p:cNvPr>
                <p:cNvSpPr/>
                <p:nvPr/>
              </p:nvSpPr>
              <p:spPr bwMode="auto">
                <a:xfrm>
                  <a:off x="757633" y="4676705"/>
                  <a:ext cx="118872" cy="274320"/>
                </a:xfrm>
                <a:prstGeom prst="rect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8C12E50D-1AC2-E5C0-B88E-0BEA98105112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CD5BF5A1-71B7-5903-E707-736016E0BF07}"/>
                  </a:ext>
                </a:extLst>
              </p:cNvPr>
              <p:cNvSpPr/>
              <p:nvPr/>
            </p:nvSpPr>
            <p:spPr bwMode="auto">
              <a:xfrm rot="18757678">
                <a:off x="1314665" y="2536837"/>
                <a:ext cx="88737" cy="88737"/>
              </a:xfrm>
              <a:prstGeom prst="rect">
                <a:avLst/>
              </a:prstGeom>
              <a:solidFill>
                <a:schemeClr val="accent4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884C1620-91B6-F222-33CA-D4F39937575B}"/>
                  </a:ext>
                </a:extLst>
              </p:cNvPr>
              <p:cNvSpPr/>
              <p:nvPr/>
            </p:nvSpPr>
            <p:spPr bwMode="auto">
              <a:xfrm rot="18757678">
                <a:off x="1142833" y="2737484"/>
                <a:ext cx="88737" cy="88737"/>
              </a:xfrm>
              <a:prstGeom prst="rect">
                <a:avLst/>
              </a:prstGeom>
              <a:solidFill>
                <a:schemeClr val="accent4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593CA5A8-7DD1-A6DB-6ECD-6754CFE16400}"/>
                  </a:ext>
                </a:extLst>
              </p:cNvPr>
              <p:cNvSpPr/>
              <p:nvPr/>
            </p:nvSpPr>
            <p:spPr bwMode="auto">
              <a:xfrm>
                <a:off x="1474762" y="2370676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BFC43B8E-A53E-5ABF-64EF-29FDF08E0427}"/>
                  </a:ext>
                </a:extLst>
              </p:cNvPr>
              <p:cNvSpPr/>
              <p:nvPr/>
            </p:nvSpPr>
            <p:spPr bwMode="auto">
              <a:xfrm>
                <a:off x="974870" y="2892681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F26E78D-581F-8FD1-0AE7-DDC3B3ACCE27}"/>
              </a:ext>
            </a:extLst>
          </p:cNvPr>
          <p:cNvGrpSpPr/>
          <p:nvPr/>
        </p:nvGrpSpPr>
        <p:grpSpPr>
          <a:xfrm>
            <a:off x="4341712" y="4171889"/>
            <a:ext cx="1502877" cy="646331"/>
            <a:chOff x="4591397" y="4095576"/>
            <a:chExt cx="1502877" cy="646331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5BD75C4F-56BB-8E79-4694-7A3917B3C2AE}"/>
                </a:ext>
              </a:extLst>
            </p:cNvPr>
            <p:cNvSpPr txBox="1"/>
            <p:nvPr/>
          </p:nvSpPr>
          <p:spPr bwMode="auto">
            <a:xfrm>
              <a:off x="4688120" y="4095576"/>
              <a:ext cx="140615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Drug linker</a:t>
              </a:r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2838BA30-1A8C-A3DF-00D4-628E2D117D3C}"/>
                </a:ext>
              </a:extLst>
            </p:cNvPr>
            <p:cNvSpPr/>
            <p:nvPr/>
          </p:nvSpPr>
          <p:spPr bwMode="auto">
            <a:xfrm rot="9016371" flipH="1">
              <a:off x="4591397" y="4478546"/>
              <a:ext cx="159691" cy="159691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89F1F002-0260-AA7B-5214-1A19AEBD4CCA}"/>
              </a:ext>
            </a:extLst>
          </p:cNvPr>
          <p:cNvSpPr txBox="1">
            <a:spLocks/>
          </p:cNvSpPr>
          <p:nvPr/>
        </p:nvSpPr>
        <p:spPr>
          <a:xfrm>
            <a:off x="3078157" y="4990583"/>
            <a:ext cx="6071120" cy="1100107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anchor="ctr"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Bystander antitumor effect of SG and Dato-DXd </a:t>
            </a:r>
            <a:b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results in elimination of target tumor cells, as well as neighboring TROP-2–negative tumor cells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4F3022-4EDA-E64A-4B1F-49EDE1BF7D47}"/>
              </a:ext>
            </a:extLst>
          </p:cNvPr>
          <p:cNvSpPr/>
          <p:nvPr/>
        </p:nvSpPr>
        <p:spPr>
          <a:xfrm>
            <a:off x="3735715" y="3222149"/>
            <a:ext cx="23284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  <a:sym typeface="Arial"/>
              </a:rPr>
              <a:t>SG</a:t>
            </a:r>
          </a:p>
          <a:p>
            <a:pPr marL="285750" marR="0" lvl="0" indent="-285750" algn="l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  <a:sym typeface="Arial"/>
              </a:rPr>
              <a:t>Drug-to-antibody ratio (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  <a:sym typeface="Arial"/>
              </a:rPr>
              <a:t>7.6:1.0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  <a:sym typeface="Arial"/>
              </a:rPr>
              <a:t>)</a:t>
            </a:r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9E287CB1-326A-E269-03E3-4A7EAF3B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499619"/>
            <a:ext cx="11191665" cy="565219"/>
          </a:xfrm>
        </p:spPr>
        <p:txBody>
          <a:bodyPr/>
          <a:lstStyle/>
          <a:p>
            <a:r>
              <a:rPr lang="en-US" sz="3600" dirty="0"/>
              <a:t>TROP-2‒Directed ADCs: SG and Dato-DXd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2B1A98-5A5A-87C7-BC67-C3244149ABE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1. Goldenberg. </a:t>
            </a:r>
            <a:r>
              <a:rPr lang="en-US" dirty="0"/>
              <a:t>MAbs</a:t>
            </a:r>
            <a:r>
              <a:rPr lang="en-US"/>
              <a:t>. 2019;11:987. 2. Goldenberg. </a:t>
            </a:r>
            <a:r>
              <a:rPr lang="en-US" dirty="0"/>
              <a:t>Oncotarget</a:t>
            </a:r>
            <a:r>
              <a:rPr lang="en-US"/>
              <a:t>. 2015;6:22496. 3. Kopp. Mol Cancer. 2023;22:102. </a:t>
            </a:r>
            <a:br>
              <a:rPr lang="en-US" dirty="0"/>
            </a:br>
            <a:r>
              <a:rPr lang="en-US"/>
              <a:t>4. Shimizu. JCO. 2023;41:4678. 5. Okajima. Mol Cancer Ther. 2021;20:2329. 6. Yasuda. AACR 2023. </a:t>
            </a:r>
            <a:r>
              <a:rPr lang="en-US" dirty="0"/>
              <a:t>Abstr</a:t>
            </a:r>
            <a:r>
              <a:rPr lang="en-US"/>
              <a:t> 4893.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DA25AAE-AE06-DA3E-3CC4-89EC1A16A99E}"/>
              </a:ext>
            </a:extLst>
          </p:cNvPr>
          <p:cNvGrpSpPr/>
          <p:nvPr/>
        </p:nvGrpSpPr>
        <p:grpSpPr>
          <a:xfrm>
            <a:off x="1204831" y="3365593"/>
            <a:ext cx="2205503" cy="2558452"/>
            <a:chOff x="885517" y="2664178"/>
            <a:chExt cx="2205503" cy="2558452"/>
          </a:xfrm>
        </p:grpSpPr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0C1C7F7F-4D47-449D-DF59-2EB615140E96}"/>
                </a:ext>
              </a:extLst>
            </p:cNvPr>
            <p:cNvGrpSpPr/>
            <p:nvPr/>
          </p:nvGrpSpPr>
          <p:grpSpPr>
            <a:xfrm rot="19234022">
              <a:off x="1888295" y="3466449"/>
              <a:ext cx="646537" cy="564989"/>
              <a:chOff x="2316656" y="3292790"/>
              <a:chExt cx="646537" cy="564989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F8CF1428-B2D2-7512-78DA-380F003B723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1332271">
                <a:off x="2387835" y="3354793"/>
                <a:ext cx="109989" cy="101022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30E318CB-9211-A89B-264E-A34E057EFDA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1332271">
                <a:off x="2792643" y="3697270"/>
                <a:ext cx="109989" cy="101022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11DBA73D-E8DB-4C76-1D3B-D6F09E1C519A}"/>
                  </a:ext>
                </a:extLst>
              </p:cNvPr>
              <p:cNvSpPr/>
              <p:nvPr/>
            </p:nvSpPr>
            <p:spPr bwMode="auto">
              <a:xfrm rot="21332271">
                <a:off x="2840925" y="3735511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id="{15381028-2957-A883-A520-D0572EABED4F}"/>
                  </a:ext>
                </a:extLst>
              </p:cNvPr>
              <p:cNvSpPr/>
              <p:nvPr/>
            </p:nvSpPr>
            <p:spPr bwMode="auto">
              <a:xfrm rot="21332271">
                <a:off x="2316656" y="3292790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3C772B77-3F79-FF66-A199-E4921650B9C8}"/>
                </a:ext>
              </a:extLst>
            </p:cNvPr>
            <p:cNvGrpSpPr/>
            <p:nvPr/>
          </p:nvGrpSpPr>
          <p:grpSpPr>
            <a:xfrm rot="19234022">
              <a:off x="1886470" y="3632383"/>
              <a:ext cx="646537" cy="564989"/>
              <a:chOff x="2316656" y="3292790"/>
              <a:chExt cx="646537" cy="564989"/>
            </a:xfrm>
          </p:grpSpPr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BB561FB3-456C-41ED-CC6F-D5DB6403187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1332271">
                <a:off x="2402549" y="3366893"/>
                <a:ext cx="109989" cy="101022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66B42B11-C33C-C93F-343B-5321ED2418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1332271">
                <a:off x="2751073" y="3686726"/>
                <a:ext cx="137160" cy="101022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D6273ED5-894F-A8AE-E2BF-43607A8C6BA8}"/>
                  </a:ext>
                </a:extLst>
              </p:cNvPr>
              <p:cNvSpPr/>
              <p:nvPr/>
            </p:nvSpPr>
            <p:spPr bwMode="auto">
              <a:xfrm rot="21332271">
                <a:off x="2840925" y="3735511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1DA9FF0C-8DE2-8A3E-FF34-CD39902C7981}"/>
                  </a:ext>
                </a:extLst>
              </p:cNvPr>
              <p:cNvSpPr/>
              <p:nvPr/>
            </p:nvSpPr>
            <p:spPr bwMode="auto">
              <a:xfrm rot="21332271">
                <a:off x="2316656" y="3292790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BA06B2A5-E7C2-C587-9E76-44F84C4582AA}"/>
                </a:ext>
              </a:extLst>
            </p:cNvPr>
            <p:cNvSpPr/>
            <p:nvPr/>
          </p:nvSpPr>
          <p:spPr bwMode="auto">
            <a:xfrm>
              <a:off x="1929693" y="3538204"/>
              <a:ext cx="129135" cy="469988"/>
            </a:xfrm>
            <a:custGeom>
              <a:avLst/>
              <a:gdLst>
                <a:gd name="connsiteX0" fmla="*/ 233464 w 233464"/>
                <a:gd name="connsiteY0" fmla="*/ 233464 h 233464"/>
                <a:gd name="connsiteX1" fmla="*/ 145915 w 233464"/>
                <a:gd name="connsiteY1" fmla="*/ 87549 h 233464"/>
                <a:gd name="connsiteX2" fmla="*/ 0 w 233464"/>
                <a:gd name="connsiteY2" fmla="*/ 0 h 233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464" h="233464">
                  <a:moveTo>
                    <a:pt x="233464" y="233464"/>
                  </a:moveTo>
                  <a:cubicBezTo>
                    <a:pt x="209145" y="179962"/>
                    <a:pt x="184826" y="126460"/>
                    <a:pt x="145915" y="87549"/>
                  </a:cubicBezTo>
                  <a:cubicBezTo>
                    <a:pt x="107004" y="48638"/>
                    <a:pt x="53502" y="24319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89FE77C1-9709-004B-D41C-1D95DB9D15FF}"/>
                </a:ext>
              </a:extLst>
            </p:cNvPr>
            <p:cNvSpPr/>
            <p:nvPr/>
          </p:nvSpPr>
          <p:spPr bwMode="auto">
            <a:xfrm flipH="1">
              <a:off x="2348239" y="3538204"/>
              <a:ext cx="145375" cy="473766"/>
            </a:xfrm>
            <a:custGeom>
              <a:avLst/>
              <a:gdLst>
                <a:gd name="connsiteX0" fmla="*/ 233464 w 233464"/>
                <a:gd name="connsiteY0" fmla="*/ 233464 h 233464"/>
                <a:gd name="connsiteX1" fmla="*/ 145915 w 233464"/>
                <a:gd name="connsiteY1" fmla="*/ 87549 h 233464"/>
                <a:gd name="connsiteX2" fmla="*/ 0 w 233464"/>
                <a:gd name="connsiteY2" fmla="*/ 0 h 233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464" h="233464">
                  <a:moveTo>
                    <a:pt x="233464" y="233464"/>
                  </a:moveTo>
                  <a:cubicBezTo>
                    <a:pt x="209145" y="179962"/>
                    <a:pt x="184826" y="126460"/>
                    <a:pt x="145915" y="87549"/>
                  </a:cubicBezTo>
                  <a:cubicBezTo>
                    <a:pt x="107004" y="48638"/>
                    <a:pt x="53502" y="24319"/>
                    <a:pt x="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FAED0A26-1EEF-5E31-9FCD-2D870CF467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5450" y="4521055"/>
              <a:ext cx="0" cy="190868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66864A3-6DA1-9435-CE8B-C82DA9B22EB8}"/>
                </a:ext>
              </a:extLst>
            </p:cNvPr>
            <p:cNvSpPr/>
            <p:nvPr/>
          </p:nvSpPr>
          <p:spPr bwMode="auto">
            <a:xfrm>
              <a:off x="1955416" y="4651782"/>
              <a:ext cx="186621" cy="570848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3747B058-BB1C-5673-F87F-375FDF8871A2}"/>
                </a:ext>
              </a:extLst>
            </p:cNvPr>
            <p:cNvSpPr/>
            <p:nvPr/>
          </p:nvSpPr>
          <p:spPr bwMode="auto">
            <a:xfrm>
              <a:off x="2272140" y="4651782"/>
              <a:ext cx="186621" cy="570848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C9690DC7-083F-8537-66B4-F43BEFB85CB2}"/>
                </a:ext>
              </a:extLst>
            </p:cNvPr>
            <p:cNvSpPr/>
            <p:nvPr/>
          </p:nvSpPr>
          <p:spPr bwMode="auto">
            <a:xfrm>
              <a:off x="1955416" y="3990989"/>
              <a:ext cx="186621" cy="570848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7DBF84A9-3B4C-2C8F-973E-105DC703CA4A}"/>
                </a:ext>
              </a:extLst>
            </p:cNvPr>
            <p:cNvSpPr/>
            <p:nvPr/>
          </p:nvSpPr>
          <p:spPr bwMode="auto">
            <a:xfrm>
              <a:off x="2272140" y="3990989"/>
              <a:ext cx="186621" cy="570848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30551D84-9252-0A9D-9F67-F44562817596}"/>
                </a:ext>
              </a:extLst>
            </p:cNvPr>
            <p:cNvGrpSpPr/>
            <p:nvPr/>
          </p:nvGrpSpPr>
          <p:grpSpPr>
            <a:xfrm rot="2319905">
              <a:off x="2700252" y="2664178"/>
              <a:ext cx="190126" cy="1036719"/>
              <a:chOff x="757634" y="4319798"/>
              <a:chExt cx="118872" cy="648186"/>
            </a:xfrm>
          </p:grpSpPr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BF51B7C4-340A-8DB7-9874-67C521F363D4}"/>
                  </a:ext>
                </a:extLst>
              </p:cNvPr>
              <p:cNvSpPr/>
              <p:nvPr/>
            </p:nvSpPr>
            <p:spPr bwMode="auto">
              <a:xfrm>
                <a:off x="757634" y="4676706"/>
                <a:ext cx="118872" cy="291278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0CA6BDBB-30E8-EE74-AED6-FC44749DCE78}"/>
                  </a:ext>
                </a:extLst>
              </p:cNvPr>
              <p:cNvSpPr/>
              <p:nvPr/>
            </p:nvSpPr>
            <p:spPr bwMode="auto">
              <a:xfrm>
                <a:off x="757634" y="4319798"/>
                <a:ext cx="118872" cy="36576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31DF5D3E-5E68-4364-9C04-3435D87828B2}"/>
                </a:ext>
              </a:extLst>
            </p:cNvPr>
            <p:cNvGrpSpPr/>
            <p:nvPr/>
          </p:nvGrpSpPr>
          <p:grpSpPr>
            <a:xfrm rot="2319905">
              <a:off x="2900894" y="2840220"/>
              <a:ext cx="190126" cy="1009596"/>
              <a:chOff x="757634" y="4319798"/>
              <a:chExt cx="118872" cy="631228"/>
            </a:xfrm>
          </p:grpSpPr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5D01FF77-EA14-C829-30BF-9178FCEC9E6A}"/>
                  </a:ext>
                </a:extLst>
              </p:cNvPr>
              <p:cNvSpPr/>
              <p:nvPr/>
            </p:nvSpPr>
            <p:spPr bwMode="auto">
              <a:xfrm>
                <a:off x="757634" y="4676706"/>
                <a:ext cx="118872" cy="274320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F10201E6-92BA-F732-BB53-43CBD9EA7DCD}"/>
                  </a:ext>
                </a:extLst>
              </p:cNvPr>
              <p:cNvSpPr/>
              <p:nvPr/>
            </p:nvSpPr>
            <p:spPr bwMode="auto">
              <a:xfrm>
                <a:off x="757634" y="4319798"/>
                <a:ext cx="118872" cy="36576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6822356C-FE6E-DB5A-7E33-977B34831AF6}"/>
                </a:ext>
              </a:extLst>
            </p:cNvPr>
            <p:cNvGrpSpPr/>
            <p:nvPr/>
          </p:nvGrpSpPr>
          <p:grpSpPr>
            <a:xfrm>
              <a:off x="2316656" y="3292790"/>
              <a:ext cx="646537" cy="564989"/>
              <a:chOff x="2316656" y="3292790"/>
              <a:chExt cx="646537" cy="564989"/>
            </a:xfrm>
          </p:grpSpPr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9DE042F3-345A-FFE5-CF54-D8BD2B9626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1332271">
                <a:off x="2387835" y="3354793"/>
                <a:ext cx="109989" cy="101022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D78DE428-4B4A-E4D5-D067-60571AF7E3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1332271">
                <a:off x="2792643" y="3697270"/>
                <a:ext cx="109989" cy="101022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273132CD-3FCE-82DF-8B57-30C200B2C5A2}"/>
                  </a:ext>
                </a:extLst>
              </p:cNvPr>
              <p:cNvSpPr/>
              <p:nvPr/>
            </p:nvSpPr>
            <p:spPr bwMode="auto">
              <a:xfrm rot="21332271">
                <a:off x="2840925" y="3735511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5C5A825F-C663-31E8-209B-75AB5B486E92}"/>
                  </a:ext>
                </a:extLst>
              </p:cNvPr>
              <p:cNvSpPr/>
              <p:nvPr/>
            </p:nvSpPr>
            <p:spPr bwMode="auto">
              <a:xfrm rot="21332271">
                <a:off x="2316656" y="3292790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79B4529E-5126-1F72-9429-BFD216C25850}"/>
                </a:ext>
              </a:extLst>
            </p:cNvPr>
            <p:cNvGrpSpPr/>
            <p:nvPr/>
          </p:nvGrpSpPr>
          <p:grpSpPr>
            <a:xfrm rot="414132">
              <a:off x="885517" y="3051320"/>
              <a:ext cx="1216322" cy="802491"/>
              <a:chOff x="380708" y="2212458"/>
              <a:chExt cx="1216322" cy="802491"/>
            </a:xfrm>
          </p:grpSpPr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600BF6CB-81B6-45FE-72BC-990A8D92D0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054195" y="2852962"/>
                <a:ext cx="81922" cy="864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2F422FA4-3253-DD1B-5DAD-A4C53BF72E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442291" y="2451872"/>
                <a:ext cx="81922" cy="8648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59E5308B-7947-4292-3297-6A33E9EB8FB7}"/>
                  </a:ext>
                </a:extLst>
              </p:cNvPr>
              <p:cNvGrpSpPr/>
              <p:nvPr/>
            </p:nvGrpSpPr>
            <p:grpSpPr>
              <a:xfrm rot="18760257">
                <a:off x="972263" y="1806455"/>
                <a:ext cx="190128" cy="1002133"/>
                <a:chOff x="757634" y="4319798"/>
                <a:chExt cx="118873" cy="626562"/>
              </a:xfrm>
            </p:grpSpPr>
            <p:sp>
              <p:nvSpPr>
                <p:cNvPr id="220" name="Rectangle 219">
                  <a:extLst>
                    <a:ext uri="{FF2B5EF4-FFF2-40B4-BE49-F238E27FC236}">
                      <a16:creationId xmlns:a16="http://schemas.microsoft.com/office/drawing/2014/main" id="{68078610-D6C3-BE50-62A9-6EC42FF7F00C}"/>
                    </a:ext>
                  </a:extLst>
                </p:cNvPr>
                <p:cNvSpPr/>
                <p:nvPr/>
              </p:nvSpPr>
              <p:spPr bwMode="auto">
                <a:xfrm>
                  <a:off x="757635" y="4676705"/>
                  <a:ext cx="118872" cy="269655"/>
                </a:xfrm>
                <a:prstGeom prst="rect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9ECA2BC6-8EE2-B589-A412-A8460BB230D9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E6532B56-8818-3F91-2B95-0312E136668E}"/>
                  </a:ext>
                </a:extLst>
              </p:cNvPr>
              <p:cNvGrpSpPr/>
              <p:nvPr/>
            </p:nvGrpSpPr>
            <p:grpSpPr>
              <a:xfrm rot="18760257">
                <a:off x="790441" y="2002660"/>
                <a:ext cx="190127" cy="1009594"/>
                <a:chOff x="757633" y="4319798"/>
                <a:chExt cx="118873" cy="631227"/>
              </a:xfrm>
            </p:grpSpPr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915503FA-0292-74A3-FB5E-CE22195189F4}"/>
                    </a:ext>
                  </a:extLst>
                </p:cNvPr>
                <p:cNvSpPr/>
                <p:nvPr/>
              </p:nvSpPr>
              <p:spPr bwMode="auto">
                <a:xfrm>
                  <a:off x="757633" y="4676705"/>
                  <a:ext cx="118872" cy="274320"/>
                </a:xfrm>
                <a:prstGeom prst="rect">
                  <a:avLst/>
                </a:prstGeom>
                <a:solidFill>
                  <a:schemeClr val="accent3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9" name="Rectangle 218">
                  <a:extLst>
                    <a:ext uri="{FF2B5EF4-FFF2-40B4-BE49-F238E27FC236}">
                      <a16:creationId xmlns:a16="http://schemas.microsoft.com/office/drawing/2014/main" id="{C4F3FE6F-3300-3B54-CDC4-B159F42699FC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E5EF3A33-AD81-33CF-7943-72C6EC862B3B}"/>
                  </a:ext>
                </a:extLst>
              </p:cNvPr>
              <p:cNvSpPr/>
              <p:nvPr/>
            </p:nvSpPr>
            <p:spPr bwMode="auto">
              <a:xfrm>
                <a:off x="1474762" y="2370676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1EC90644-F7A8-F2BA-9E2D-91BB58B9CD25}"/>
                  </a:ext>
                </a:extLst>
              </p:cNvPr>
              <p:cNvSpPr/>
              <p:nvPr/>
            </p:nvSpPr>
            <p:spPr bwMode="auto">
              <a:xfrm>
                <a:off x="974870" y="2892681"/>
                <a:ext cx="122268" cy="122268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4AE49658-3722-DCB9-3AF4-6DAF964FBEB0}"/>
              </a:ext>
            </a:extLst>
          </p:cNvPr>
          <p:cNvSpPr/>
          <p:nvPr/>
        </p:nvSpPr>
        <p:spPr>
          <a:xfrm>
            <a:off x="6199354" y="3216545"/>
            <a:ext cx="23284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  <a:sym typeface="Arial"/>
              </a:rPr>
              <a:t>Dato-DXd</a:t>
            </a:r>
          </a:p>
          <a:p>
            <a:pPr marL="285750" marR="0" lvl="0" indent="-285750" algn="l" defTabSz="6094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  <a:sym typeface="Arial"/>
              </a:rPr>
              <a:t>Drug-to-antibody ratio (4:1)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AEAFFCD-656A-7B37-0636-1FC0A64ACC7E}"/>
              </a:ext>
            </a:extLst>
          </p:cNvPr>
          <p:cNvGrpSpPr/>
          <p:nvPr/>
        </p:nvGrpSpPr>
        <p:grpSpPr>
          <a:xfrm>
            <a:off x="5929197" y="4449818"/>
            <a:ext cx="2195384" cy="369332"/>
            <a:chOff x="6465636" y="4351825"/>
            <a:chExt cx="2195384" cy="369332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29FD75C5-0462-094A-0DE1-84B1DCB95612}"/>
                </a:ext>
              </a:extLst>
            </p:cNvPr>
            <p:cNvSpPr/>
            <p:nvPr/>
          </p:nvSpPr>
          <p:spPr bwMode="auto">
            <a:xfrm>
              <a:off x="6465636" y="4464882"/>
              <a:ext cx="143130" cy="143130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12963CC-38E9-95E3-B806-DD95C1AC81EE}"/>
                </a:ext>
              </a:extLst>
            </p:cNvPr>
            <p:cNvSpPr txBox="1"/>
            <p:nvPr/>
          </p:nvSpPr>
          <p:spPr bwMode="auto">
            <a:xfrm>
              <a:off x="6563971" y="4351825"/>
              <a:ext cx="209704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Cysteine residue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6347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BB613-3F29-2E1E-8964-758CDA907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C459B-F145-8913-58B9-2C95EC965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 panose="020F0502020204030204" pitchFamily="34" charset="0"/>
              </a:rPr>
              <a:t>Bystander Effect: Why ADC Design Matters in Heterogeneous TNBC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B9954-3C27-A9CD-40DE-F781081B9B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378013" cy="327025"/>
          </a:xfrm>
        </p:spPr>
        <p:txBody>
          <a:bodyPr/>
          <a:lstStyle/>
          <a:p>
            <a:r>
              <a:rPr lang="en-US" dirty="0"/>
              <a:t>Li. Exp Hematol Oncol. 2025;14:41. Sacituzumab </a:t>
            </a:r>
            <a:r>
              <a:rPr lang="en-US" dirty="0" err="1"/>
              <a:t>govitecan</a:t>
            </a:r>
            <a:r>
              <a:rPr lang="en-US" dirty="0"/>
              <a:t> PI. Yang. Eur J Med Res. 2025;30:569. Coates. Cancer Discov. 2021;11:2436.</a:t>
            </a: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B89AEFF9-7F97-300F-7582-6F82C2744311}"/>
              </a:ext>
            </a:extLst>
          </p:cNvPr>
          <p:cNvSpPr/>
          <p:nvPr/>
        </p:nvSpPr>
        <p:spPr>
          <a:xfrm>
            <a:off x="274320" y="1317084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A better adaptation: connect target heterogeneity, payload diffusion, and resistance-aware sequencing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C5789090-A378-5473-A226-7B0E6F734A40}"/>
              </a:ext>
            </a:extLst>
          </p:cNvPr>
          <p:cNvSpPr/>
          <p:nvPr/>
        </p:nvSpPr>
        <p:spPr>
          <a:xfrm>
            <a:off x="685800" y="2118656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Heterogeneous target expression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87E3F243-6793-783F-BFDD-7C595B7BECE6}"/>
              </a:ext>
            </a:extLst>
          </p:cNvPr>
          <p:cNvSpPr/>
          <p:nvPr/>
        </p:nvSpPr>
        <p:spPr>
          <a:xfrm>
            <a:off x="1143000" y="2868464"/>
            <a:ext cx="384048" cy="384048"/>
          </a:xfrm>
          <a:prstGeom prst="ellipse">
            <a:avLst/>
          </a:prstGeom>
          <a:solidFill>
            <a:schemeClr val="accent1"/>
          </a:solidFill>
          <a:ln w="635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D7B07F67-FB6F-4475-2021-EF482C7EB1B5}"/>
              </a:ext>
            </a:extLst>
          </p:cNvPr>
          <p:cNvSpPr/>
          <p:nvPr/>
        </p:nvSpPr>
        <p:spPr>
          <a:xfrm>
            <a:off x="1783080" y="2685584"/>
            <a:ext cx="384048" cy="384048"/>
          </a:xfrm>
          <a:prstGeom prst="ellipse">
            <a:avLst/>
          </a:prstGeom>
          <a:solidFill>
            <a:schemeClr val="accent1"/>
          </a:solidFill>
          <a:ln w="635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690D01CD-64F8-98B4-B7B7-462CA8C3EAE3}"/>
              </a:ext>
            </a:extLst>
          </p:cNvPr>
          <p:cNvSpPr/>
          <p:nvPr/>
        </p:nvSpPr>
        <p:spPr>
          <a:xfrm>
            <a:off x="2423160" y="3005624"/>
            <a:ext cx="384048" cy="38404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AD675E67-11DA-BD53-C6CB-6206CAC85E0A}"/>
              </a:ext>
            </a:extLst>
          </p:cNvPr>
          <p:cNvSpPr/>
          <p:nvPr/>
        </p:nvSpPr>
        <p:spPr>
          <a:xfrm>
            <a:off x="1188720" y="3618272"/>
            <a:ext cx="384048" cy="384048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84FDF054-B589-9CC7-AC5C-F8BD8C4D0D74}"/>
              </a:ext>
            </a:extLst>
          </p:cNvPr>
          <p:cNvSpPr/>
          <p:nvPr/>
        </p:nvSpPr>
        <p:spPr>
          <a:xfrm>
            <a:off x="1965960" y="3691424"/>
            <a:ext cx="384048" cy="384048"/>
          </a:xfrm>
          <a:prstGeom prst="ellipse">
            <a:avLst/>
          </a:prstGeom>
          <a:solidFill>
            <a:schemeClr val="accent1"/>
          </a:solidFill>
          <a:ln w="635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5" name="Shape 9">
            <a:extLst>
              <a:ext uri="{FF2B5EF4-FFF2-40B4-BE49-F238E27FC236}">
                <a16:creationId xmlns:a16="http://schemas.microsoft.com/office/drawing/2014/main" id="{A7A0FF5F-DD42-2166-3731-E62535A6F46E}"/>
              </a:ext>
            </a:extLst>
          </p:cNvPr>
          <p:cNvSpPr/>
          <p:nvPr/>
        </p:nvSpPr>
        <p:spPr>
          <a:xfrm>
            <a:off x="2761488" y="3508544"/>
            <a:ext cx="384048" cy="38404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14F4083B-B3DC-247B-3F94-2C9BCB9A4CCB}"/>
              </a:ext>
            </a:extLst>
          </p:cNvPr>
          <p:cNvSpPr/>
          <p:nvPr/>
        </p:nvSpPr>
        <p:spPr>
          <a:xfrm>
            <a:off x="938403" y="4404994"/>
            <a:ext cx="315468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TROP-2 high   </a:t>
            </a:r>
          </a:p>
          <a:p>
            <a:pPr lvl="0"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TROP-2 low   </a:t>
            </a:r>
          </a:p>
          <a:p>
            <a:pPr lvl="0"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TROP-2 negative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52F8C4B8-3659-748A-DEA6-CE9DAC2910C3}"/>
              </a:ext>
            </a:extLst>
          </p:cNvPr>
          <p:cNvSpPr/>
          <p:nvPr/>
        </p:nvSpPr>
        <p:spPr>
          <a:xfrm>
            <a:off x="685800" y="5017643"/>
            <a:ext cx="3200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TNBC can contain antigen-high, antigen-low, and antigen-negative subclones.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8" name="Shape 12">
            <a:extLst>
              <a:ext uri="{FF2B5EF4-FFF2-40B4-BE49-F238E27FC236}">
                <a16:creationId xmlns:a16="http://schemas.microsoft.com/office/drawing/2014/main" id="{1B49D422-28DF-DE06-C5DD-F8D68796DBD8}"/>
              </a:ext>
            </a:extLst>
          </p:cNvPr>
          <p:cNvSpPr/>
          <p:nvPr/>
        </p:nvSpPr>
        <p:spPr>
          <a:xfrm>
            <a:off x="3610302" y="3531404"/>
            <a:ext cx="718239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70A892A8-15BF-067F-3F28-4EB811155B38}"/>
              </a:ext>
            </a:extLst>
          </p:cNvPr>
          <p:cNvSpPr/>
          <p:nvPr/>
        </p:nvSpPr>
        <p:spPr>
          <a:xfrm>
            <a:off x="4616169" y="2118656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Payload release + diffusion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EC8EA1A8-C19B-1BF0-9A95-94A6414B832A}"/>
              </a:ext>
            </a:extLst>
          </p:cNvPr>
          <p:cNvSpPr/>
          <p:nvPr/>
        </p:nvSpPr>
        <p:spPr>
          <a:xfrm>
            <a:off x="4481038" y="2635291"/>
            <a:ext cx="3196342" cy="2382352"/>
          </a:xfrm>
          <a:prstGeom prst="roundRect">
            <a:avLst>
              <a:gd name="adj" fmla="val 5143"/>
            </a:avLst>
          </a:prstGeom>
          <a:solidFill>
            <a:schemeClr val="bg2"/>
          </a:solidFill>
          <a:ln w="889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3E0FA5EF-FF68-E658-3417-04DD6FF7F022}"/>
              </a:ext>
            </a:extLst>
          </p:cNvPr>
          <p:cNvSpPr/>
          <p:nvPr/>
        </p:nvSpPr>
        <p:spPr>
          <a:xfrm>
            <a:off x="4645684" y="2782525"/>
            <a:ext cx="3031696" cy="1054671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Cleavable linker releases payload after binding/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internalization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Cell-permeable payload can affect nearby tumor cells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Mechanism is biologically plausible; clinical impact varies by ADC and tumor context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2" name="Shape 16">
            <a:extLst>
              <a:ext uri="{FF2B5EF4-FFF2-40B4-BE49-F238E27FC236}">
                <a16:creationId xmlns:a16="http://schemas.microsoft.com/office/drawing/2014/main" id="{9B33AE7D-B80C-785A-A72C-5F263CFA0049}"/>
              </a:ext>
            </a:extLst>
          </p:cNvPr>
          <p:cNvSpPr/>
          <p:nvPr/>
        </p:nvSpPr>
        <p:spPr>
          <a:xfrm>
            <a:off x="4800600" y="4605994"/>
            <a:ext cx="1234440" cy="310896"/>
          </a:xfrm>
          <a:prstGeom prst="roundRect">
            <a:avLst>
              <a:gd name="adj" fmla="val 17647"/>
            </a:avLst>
          </a:prstGeom>
          <a:solidFill>
            <a:schemeClr val="accent1">
              <a:lumMod val="20000"/>
              <a:lumOff val="80000"/>
            </a:schemeClr>
          </a:solidFill>
          <a:ln w="7620">
            <a:solidFill>
              <a:srgbClr val="E8511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9D6663DB-D120-A6CC-A02E-F09F1E5A9C89}"/>
              </a:ext>
            </a:extLst>
          </p:cNvPr>
          <p:cNvSpPr/>
          <p:nvPr/>
        </p:nvSpPr>
        <p:spPr>
          <a:xfrm>
            <a:off x="4846320" y="4696636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E851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SG: SN-38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4" name="Shape 18">
            <a:extLst>
              <a:ext uri="{FF2B5EF4-FFF2-40B4-BE49-F238E27FC236}">
                <a16:creationId xmlns:a16="http://schemas.microsoft.com/office/drawing/2014/main" id="{E478CFFB-E63E-DE47-AF97-C77DFED72CA8}"/>
              </a:ext>
            </a:extLst>
          </p:cNvPr>
          <p:cNvSpPr/>
          <p:nvPr/>
        </p:nvSpPr>
        <p:spPr>
          <a:xfrm>
            <a:off x="6172200" y="4605994"/>
            <a:ext cx="1234440" cy="310896"/>
          </a:xfrm>
          <a:prstGeom prst="roundRect">
            <a:avLst>
              <a:gd name="adj" fmla="val 17647"/>
            </a:avLst>
          </a:prstGeom>
          <a:solidFill>
            <a:schemeClr val="bg1">
              <a:lumMod val="85000"/>
            </a:schemeClr>
          </a:solidFill>
          <a:ln w="7620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5" name="Text 19">
            <a:extLst>
              <a:ext uri="{FF2B5EF4-FFF2-40B4-BE49-F238E27FC236}">
                <a16:creationId xmlns:a16="http://schemas.microsoft.com/office/drawing/2014/main" id="{AFAB18D9-2E2B-FF45-94B3-B94393825638}"/>
              </a:ext>
            </a:extLst>
          </p:cNvPr>
          <p:cNvSpPr/>
          <p:nvPr/>
        </p:nvSpPr>
        <p:spPr>
          <a:xfrm>
            <a:off x="6217920" y="4696636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Dato-DXd: DXd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7" name="Text 21">
            <a:extLst>
              <a:ext uri="{FF2B5EF4-FFF2-40B4-BE49-F238E27FC236}">
                <a16:creationId xmlns:a16="http://schemas.microsoft.com/office/drawing/2014/main" id="{1FC23D0F-AFE5-8111-1B9B-9814A4EA88C7}"/>
              </a:ext>
            </a:extLst>
          </p:cNvPr>
          <p:cNvSpPr/>
          <p:nvPr/>
        </p:nvSpPr>
        <p:spPr>
          <a:xfrm>
            <a:off x="8808722" y="2118656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Clinical implication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8" name="Shape 22">
            <a:extLst>
              <a:ext uri="{FF2B5EF4-FFF2-40B4-BE49-F238E27FC236}">
                <a16:creationId xmlns:a16="http://schemas.microsoft.com/office/drawing/2014/main" id="{9095E7C1-7856-5EE5-FFA6-D54DC03AD4B6}"/>
              </a:ext>
            </a:extLst>
          </p:cNvPr>
          <p:cNvSpPr/>
          <p:nvPr/>
        </p:nvSpPr>
        <p:spPr>
          <a:xfrm>
            <a:off x="8700613" y="2635291"/>
            <a:ext cx="2977037" cy="1955821"/>
          </a:xfrm>
          <a:prstGeom prst="roundRect">
            <a:avLst>
              <a:gd name="adj" fmla="val 5143"/>
            </a:avLst>
          </a:prstGeom>
          <a:solidFill>
            <a:schemeClr val="bg2"/>
          </a:solidFill>
          <a:ln w="889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F327F4A2-C542-17E4-5045-699BA0F561FD}"/>
              </a:ext>
            </a:extLst>
          </p:cNvPr>
          <p:cNvSpPr/>
          <p:nvPr/>
        </p:nvSpPr>
        <p:spPr>
          <a:xfrm>
            <a:off x="8763002" y="2740183"/>
            <a:ext cx="2834640" cy="1472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Bystander killing may help when TROP-2 expression is spatially heterogeneous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Do not assume identical behavior across TROP-2 ADCs: linker, payload, and DAR differ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27000" marR="0" lvl="0" indent="-127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Resistance can involve both target and payload biology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Shape 7">
            <a:extLst>
              <a:ext uri="{FF2B5EF4-FFF2-40B4-BE49-F238E27FC236}">
                <a16:creationId xmlns:a16="http://schemas.microsoft.com/office/drawing/2014/main" id="{D3174D66-FA8D-BA92-9D6B-E960231371B4}"/>
              </a:ext>
            </a:extLst>
          </p:cNvPr>
          <p:cNvSpPr/>
          <p:nvPr/>
        </p:nvSpPr>
        <p:spPr>
          <a:xfrm>
            <a:off x="703898" y="4781612"/>
            <a:ext cx="162878" cy="162878"/>
          </a:xfrm>
          <a:prstGeom prst="ellipse">
            <a:avLst/>
          </a:prstGeom>
          <a:solidFill>
            <a:schemeClr val="bg1">
              <a:lumMod val="50000"/>
            </a:schemeClr>
          </a:solidFill>
          <a:ln w="635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E149D16D-370A-9C7A-C315-E8B0F54F648A}"/>
              </a:ext>
            </a:extLst>
          </p:cNvPr>
          <p:cNvSpPr/>
          <p:nvPr/>
        </p:nvSpPr>
        <p:spPr>
          <a:xfrm>
            <a:off x="703898" y="4591112"/>
            <a:ext cx="162878" cy="16287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D0AD125D-F480-FAF3-3D77-E7DEBA200C7E}"/>
              </a:ext>
            </a:extLst>
          </p:cNvPr>
          <p:cNvSpPr/>
          <p:nvPr/>
        </p:nvSpPr>
        <p:spPr>
          <a:xfrm>
            <a:off x="703898" y="4400612"/>
            <a:ext cx="162878" cy="162878"/>
          </a:xfrm>
          <a:prstGeom prst="ellipse">
            <a:avLst/>
          </a:prstGeom>
          <a:solidFill>
            <a:schemeClr val="accent1"/>
          </a:solidFill>
          <a:ln w="635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2F759804-2CD9-1CD0-1064-96DDF2E1B2D7}"/>
              </a:ext>
            </a:extLst>
          </p:cNvPr>
          <p:cNvSpPr/>
          <p:nvPr/>
        </p:nvSpPr>
        <p:spPr>
          <a:xfrm>
            <a:off x="7829877" y="3531404"/>
            <a:ext cx="718239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249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708DC-B834-94AA-D481-DB0313A95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8C439-58AC-B8FD-1024-EBED7AB0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 panose="020F0502020204030204" pitchFamily="34" charset="0"/>
              </a:rPr>
              <a:t>ADC Design Features Help Anticipate Toxicity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5DB83E-5D9D-97BD-1516-CF8E30D5B01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8" y="6302375"/>
            <a:ext cx="8209041" cy="327025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defRPr/>
            </a:pPr>
            <a:r>
              <a:rPr lang="en-US" dirty="0"/>
              <a:t>1. Sacituzumab </a:t>
            </a:r>
            <a:r>
              <a:rPr lang="en-US" dirty="0" err="1"/>
              <a:t>govitecan</a:t>
            </a:r>
            <a:r>
              <a:rPr lang="en-US" dirty="0"/>
              <a:t> PI. 2. Sacituzumab govitecan PI. 3. Yang. Eur J Med Res. 2025;30:569. 4. </a:t>
            </a:r>
            <a:r>
              <a:rPr lang="en-US" dirty="0">
                <a:solidFill>
                  <a:srgbClr val="1A1A1A"/>
                </a:solidFill>
                <a:ea typeface="Arial" pitchFamily="34" charset="-122"/>
                <a:cs typeface="Arial" pitchFamily="34" charset="-120"/>
              </a:rPr>
              <a:t>Datopotamab deruxtecan PI.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3700FD83-2D2A-D934-B1E9-CFD5E729387F}"/>
              </a:ext>
            </a:extLst>
          </p:cNvPr>
          <p:cNvSpPr/>
          <p:nvPr/>
        </p:nvSpPr>
        <p:spPr>
          <a:xfrm>
            <a:off x="685800" y="1764883"/>
            <a:ext cx="5303520" cy="3566160"/>
          </a:xfrm>
          <a:prstGeom prst="roundRect">
            <a:avLst>
              <a:gd name="adj" fmla="val 2308"/>
            </a:avLst>
          </a:prstGeom>
          <a:solidFill>
            <a:schemeClr val="accent1">
              <a:lumMod val="20000"/>
              <a:lumOff val="80000"/>
            </a:schemeClr>
          </a:solidFill>
          <a:ln w="889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500FAA43-92BD-E9B4-7C6C-DB4CC0B17D44}"/>
              </a:ext>
            </a:extLst>
          </p:cNvPr>
          <p:cNvSpPr/>
          <p:nvPr/>
        </p:nvSpPr>
        <p:spPr>
          <a:xfrm>
            <a:off x="960120" y="1902551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Sacituzumab Govitecan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C90DFB92-88CC-FB97-AE4C-215ADFD7D9C0}"/>
              </a:ext>
            </a:extLst>
          </p:cNvPr>
          <p:cNvSpPr/>
          <p:nvPr/>
        </p:nvSpPr>
        <p:spPr>
          <a:xfrm>
            <a:off x="960120" y="2313523"/>
            <a:ext cx="46177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TROP-2 mAb + SN-38 via hydrolyzable CL2A linker; DAR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7.6:1</a:t>
            </a:r>
            <a:r>
              <a:rPr lang="en-US" sz="1400" dirty="0">
                <a:solidFill>
                  <a:srgbClr val="1F1F1F"/>
                </a:solidFill>
                <a:ea typeface="Arial" pitchFamily="34" charset="-122"/>
                <a:cs typeface="Arial" pitchFamily="34" charset="-120"/>
              </a:rPr>
              <a:t>.0</a:t>
            </a:r>
            <a:r>
              <a:rPr lang="en-US" sz="1400" baseline="30000" dirty="0">
                <a:solidFill>
                  <a:srgbClr val="1F1F1F"/>
                </a:solidFill>
                <a:ea typeface="Arial" pitchFamily="34" charset="-122"/>
                <a:cs typeface="Arial" pitchFamily="34" charset="-120"/>
              </a:rPr>
              <a:t>1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D6C648DA-9C32-650F-BFA0-FF765E4C520A}"/>
              </a:ext>
            </a:extLst>
          </p:cNvPr>
          <p:cNvSpPr/>
          <p:nvPr/>
        </p:nvSpPr>
        <p:spPr>
          <a:xfrm>
            <a:off x="960120" y="2789011"/>
            <a:ext cx="1234440" cy="310896"/>
          </a:xfrm>
          <a:prstGeom prst="roundRect">
            <a:avLst>
              <a:gd name="adj" fmla="val 17647"/>
            </a:avLst>
          </a:prstGeom>
          <a:solidFill>
            <a:schemeClr val="accent2"/>
          </a:solidFill>
          <a:ln w="7620">
            <a:noFill/>
            <a:prstDash val="solid"/>
          </a:ln>
        </p:spPr>
        <p:txBody>
          <a:bodyPr/>
          <a:lstStyle/>
          <a:p>
            <a:pPr lvl="0" algn="ctr">
              <a:defRPr/>
            </a:pPr>
            <a:r>
              <a:rPr lang="en-US" sz="140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Payload</a:t>
            </a:r>
            <a:endParaRPr lang="en-US" sz="1400">
              <a:solidFill>
                <a:schemeClr val="bg2"/>
              </a:solidFill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820C7D4A-B422-C0BA-5074-E9CB3C2439B8}"/>
              </a:ext>
            </a:extLst>
          </p:cNvPr>
          <p:cNvSpPr/>
          <p:nvPr/>
        </p:nvSpPr>
        <p:spPr>
          <a:xfrm>
            <a:off x="1415415" y="1824319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E94D469A-FA05-5E96-6F1F-69AD6609B482}"/>
              </a:ext>
            </a:extLst>
          </p:cNvPr>
          <p:cNvSpPr/>
          <p:nvPr/>
        </p:nvSpPr>
        <p:spPr>
          <a:xfrm>
            <a:off x="2331720" y="2871307"/>
            <a:ext cx="3108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SN-38/topoisomerase I inhibitor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D15E6F80-6817-B636-AF9B-566D5069C5D8}"/>
              </a:ext>
            </a:extLst>
          </p:cNvPr>
          <p:cNvSpPr/>
          <p:nvPr/>
        </p:nvSpPr>
        <p:spPr>
          <a:xfrm>
            <a:off x="960120" y="3282052"/>
            <a:ext cx="1234440" cy="310896"/>
          </a:xfrm>
          <a:prstGeom prst="roundRect">
            <a:avLst>
              <a:gd name="adj" fmla="val 17647"/>
            </a:avLst>
          </a:prstGeom>
          <a:solidFill>
            <a:schemeClr val="accent1"/>
          </a:solidFill>
          <a:ln w="7620">
            <a:noFill/>
            <a:prstDash val="solid"/>
          </a:ln>
        </p:spPr>
        <p:txBody>
          <a:bodyPr/>
          <a:lstStyle/>
          <a:p>
            <a:pPr algn="ctr">
              <a:defRPr/>
            </a:pPr>
            <a:r>
              <a:rPr lang="en-US" sz="140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Watch for</a:t>
            </a:r>
            <a:endParaRPr lang="en-US" sz="1400">
              <a:solidFill>
                <a:schemeClr val="bg2"/>
              </a:solidFill>
            </a:endParaRPr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4C9BC8FD-AC93-9F73-9C82-BC4E512826D0}"/>
              </a:ext>
            </a:extLst>
          </p:cNvPr>
          <p:cNvSpPr/>
          <p:nvPr/>
        </p:nvSpPr>
        <p:spPr>
          <a:xfrm>
            <a:off x="2331720" y="3364348"/>
            <a:ext cx="3108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Neutropenia and diarrhea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BE38F4E7-839B-299A-5C16-F1EF3996CE4A}"/>
              </a:ext>
            </a:extLst>
          </p:cNvPr>
          <p:cNvSpPr/>
          <p:nvPr/>
        </p:nvSpPr>
        <p:spPr>
          <a:xfrm>
            <a:off x="960120" y="3776563"/>
            <a:ext cx="4572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Label safety data: neutropenia 64% overall/49% grade 3/4; diarrhea 64% overall/11% grade 3/4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Text 13">
            <a:extLst>
              <a:ext uri="{FF2B5EF4-FFF2-40B4-BE49-F238E27FC236}">
                <a16:creationId xmlns:a16="http://schemas.microsoft.com/office/drawing/2014/main" id="{7D393778-73EE-C6B8-4561-4FBBE9F3F74B}"/>
              </a:ext>
            </a:extLst>
          </p:cNvPr>
          <p:cNvSpPr/>
          <p:nvPr/>
        </p:nvSpPr>
        <p:spPr>
          <a:xfrm>
            <a:off x="960120" y="4416643"/>
            <a:ext cx="461772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Clinical planning: CBC monitoring, G-CSF when risk is elevated, early loperamide/supportive care for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diarrhea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2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Shape 14">
            <a:extLst>
              <a:ext uri="{FF2B5EF4-FFF2-40B4-BE49-F238E27FC236}">
                <a16:creationId xmlns:a16="http://schemas.microsoft.com/office/drawing/2014/main" id="{1999C2E2-5D79-88EF-A7EF-19A4E98AD817}"/>
              </a:ext>
            </a:extLst>
          </p:cNvPr>
          <p:cNvSpPr/>
          <p:nvPr/>
        </p:nvSpPr>
        <p:spPr>
          <a:xfrm>
            <a:off x="6263640" y="1764883"/>
            <a:ext cx="5303520" cy="3566160"/>
          </a:xfrm>
          <a:prstGeom prst="roundRect">
            <a:avLst>
              <a:gd name="adj" fmla="val 2308"/>
            </a:avLst>
          </a:prstGeom>
          <a:solidFill>
            <a:schemeClr val="accent6">
              <a:lumMod val="20000"/>
              <a:lumOff val="80000"/>
              <a:alpha val="60000"/>
            </a:schemeClr>
          </a:solidFill>
          <a:ln w="8890">
            <a:solidFill>
              <a:schemeClr val="accent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532F524A-4DA3-69E0-31C0-219ED1126ED3}"/>
              </a:ext>
            </a:extLst>
          </p:cNvPr>
          <p:cNvSpPr/>
          <p:nvPr/>
        </p:nvSpPr>
        <p:spPr>
          <a:xfrm>
            <a:off x="6537960" y="1902551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Datopotamab Deruxtecan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869E079B-B5AB-3D86-1193-BB4E5B481F6A}"/>
              </a:ext>
            </a:extLst>
          </p:cNvPr>
          <p:cNvSpPr/>
          <p:nvPr/>
        </p:nvSpPr>
        <p:spPr>
          <a:xfrm>
            <a:off x="6537960" y="2313523"/>
            <a:ext cx="46177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TROP-2 mAb + DXd/exatecan derivative via tetrapeptide-based cleavable linker; DAR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4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3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0" name="Text 19">
            <a:extLst>
              <a:ext uri="{FF2B5EF4-FFF2-40B4-BE49-F238E27FC236}">
                <a16:creationId xmlns:a16="http://schemas.microsoft.com/office/drawing/2014/main" id="{1B8315BC-85C0-4330-5545-413B9EAF655E}"/>
              </a:ext>
            </a:extLst>
          </p:cNvPr>
          <p:cNvSpPr/>
          <p:nvPr/>
        </p:nvSpPr>
        <p:spPr>
          <a:xfrm>
            <a:off x="7909560" y="2871307"/>
            <a:ext cx="3108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DXd/topoisomerase I inhibitor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Text 22">
            <a:extLst>
              <a:ext uri="{FF2B5EF4-FFF2-40B4-BE49-F238E27FC236}">
                <a16:creationId xmlns:a16="http://schemas.microsoft.com/office/drawing/2014/main" id="{127EFAD8-D38B-4175-7E4D-D0A450769A3E}"/>
              </a:ext>
            </a:extLst>
          </p:cNvPr>
          <p:cNvSpPr/>
          <p:nvPr/>
        </p:nvSpPr>
        <p:spPr>
          <a:xfrm>
            <a:off x="7909560" y="3364348"/>
            <a:ext cx="3108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Stomatitis, ocular AEs, ILD/pneumonitis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4" name="Text 23">
            <a:extLst>
              <a:ext uri="{FF2B5EF4-FFF2-40B4-BE49-F238E27FC236}">
                <a16:creationId xmlns:a16="http://schemas.microsoft.com/office/drawing/2014/main" id="{204C61B4-DBF9-DEB0-A43C-2C72992F8318}"/>
              </a:ext>
            </a:extLst>
          </p:cNvPr>
          <p:cNvSpPr/>
          <p:nvPr/>
        </p:nvSpPr>
        <p:spPr>
          <a:xfrm>
            <a:off x="6537959" y="3776563"/>
            <a:ext cx="4844415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TROPION-Breast02 label safety data: stomatitis 63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%/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8% grade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3/4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; dry eye 26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%/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1.3%; keratitis 26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%/6%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4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0" name="Text 24">
            <a:extLst>
              <a:ext uri="{FF2B5EF4-FFF2-40B4-BE49-F238E27FC236}">
                <a16:creationId xmlns:a16="http://schemas.microsoft.com/office/drawing/2014/main" id="{1C096DD7-4AEB-88C3-0A0D-0024D6BA51FB}"/>
              </a:ext>
            </a:extLst>
          </p:cNvPr>
          <p:cNvSpPr/>
          <p:nvPr/>
        </p:nvSpPr>
        <p:spPr>
          <a:xfrm>
            <a:off x="6537960" y="4416642"/>
            <a:ext cx="4617720" cy="74590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Clinical planning: steroid mouthwash/cryotherapy, lubricating eye drops, avoid contact lenses, prompt ILD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evaluation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4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1D8F00DE-7324-5385-F204-610424690174}"/>
              </a:ext>
            </a:extLst>
          </p:cNvPr>
          <p:cNvSpPr/>
          <p:nvPr/>
        </p:nvSpPr>
        <p:spPr>
          <a:xfrm>
            <a:off x="274320" y="1317084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The antibody finds the tumor; the linker and payload help define the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adverse event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 profile</a:t>
            </a:r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60707CAB-A579-9D6E-50E1-0617252B7E76}"/>
              </a:ext>
            </a:extLst>
          </p:cNvPr>
          <p:cNvSpPr/>
          <p:nvPr/>
        </p:nvSpPr>
        <p:spPr>
          <a:xfrm>
            <a:off x="6537959" y="2789011"/>
            <a:ext cx="1234440" cy="310896"/>
          </a:xfrm>
          <a:prstGeom prst="roundRect">
            <a:avLst>
              <a:gd name="adj" fmla="val 17647"/>
            </a:avLst>
          </a:prstGeom>
          <a:solidFill>
            <a:schemeClr val="accent2"/>
          </a:solidFill>
          <a:ln w="7620">
            <a:noFill/>
            <a:prstDash val="solid"/>
          </a:ln>
        </p:spPr>
        <p:txBody>
          <a:bodyPr/>
          <a:lstStyle/>
          <a:p>
            <a:pPr lvl="0" algn="ctr">
              <a:defRPr/>
            </a:pPr>
            <a:r>
              <a:rPr lang="en-US" sz="140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Payload</a:t>
            </a:r>
            <a:endParaRPr lang="en-US" sz="1400">
              <a:solidFill>
                <a:schemeClr val="bg2"/>
              </a:solidFill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C40E46AC-DD30-F830-CA8E-57214F69F759}"/>
              </a:ext>
            </a:extLst>
          </p:cNvPr>
          <p:cNvSpPr/>
          <p:nvPr/>
        </p:nvSpPr>
        <p:spPr>
          <a:xfrm>
            <a:off x="6537959" y="3282052"/>
            <a:ext cx="1234440" cy="310896"/>
          </a:xfrm>
          <a:prstGeom prst="roundRect">
            <a:avLst>
              <a:gd name="adj" fmla="val 17647"/>
            </a:avLst>
          </a:prstGeom>
          <a:solidFill>
            <a:schemeClr val="accent1"/>
          </a:solidFill>
          <a:ln w="7620">
            <a:noFill/>
            <a:prstDash val="solid"/>
          </a:ln>
        </p:spPr>
        <p:txBody>
          <a:bodyPr/>
          <a:lstStyle/>
          <a:p>
            <a:pPr algn="ctr">
              <a:defRPr/>
            </a:pPr>
            <a:r>
              <a:rPr lang="en-US" sz="1400" b="1">
                <a:solidFill>
                  <a:schemeClr val="bg2"/>
                </a:solidFill>
                <a:ea typeface="Arial" pitchFamily="34" charset="-122"/>
                <a:cs typeface="Arial" pitchFamily="34" charset="-120"/>
              </a:rPr>
              <a:t>Watch for</a:t>
            </a:r>
            <a:endParaRPr lang="en-US" sz="14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48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EED22-3B7C-C350-E731-BE85D6D8E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C3E8D-1E96-1FEF-E6E6-9C7A75B73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Multidisciplinary ADC Planning Starts Before the First Dose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3156A-D830-CB98-01F3-EEDE0BE12FC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488081" y="6302375"/>
            <a:ext cx="8259394" cy="327025"/>
          </a:xfrm>
        </p:spPr>
        <p:txBody>
          <a:bodyPr/>
          <a:lstStyle/>
          <a:p>
            <a:r>
              <a:rPr lang="en-US" dirty="0"/>
              <a:t>1. Sacituzumab govitecan PI. 2. Datopotamab deruxtecan PI. 3. ESMO Living Guideline: Metastatic Breast Cancer/TNBC. 2025.</a:t>
            </a: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8B43AF0C-5E7F-77CB-6B98-A2673C80F168}"/>
              </a:ext>
            </a:extLst>
          </p:cNvPr>
          <p:cNvSpPr/>
          <p:nvPr/>
        </p:nvSpPr>
        <p:spPr>
          <a:xfrm>
            <a:off x="553273" y="2202970"/>
            <a:ext cx="1874520" cy="2730975"/>
          </a:xfrm>
          <a:prstGeom prst="roundRect">
            <a:avLst>
              <a:gd name="adj" fmla="val 4390"/>
            </a:avLst>
          </a:prstGeom>
          <a:solidFill>
            <a:schemeClr val="bg2"/>
          </a:solidFill>
          <a:ln w="8890">
            <a:solidFill>
              <a:schemeClr val="tx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164BFAAC-D37F-E4C2-3080-4804A4F8B7DF}"/>
              </a:ext>
            </a:extLst>
          </p:cNvPr>
          <p:cNvSpPr/>
          <p:nvPr/>
        </p:nvSpPr>
        <p:spPr>
          <a:xfrm>
            <a:off x="681289" y="2394995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1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4F0E734C-3FE0-4B5E-5851-C36458A0B3E5}"/>
              </a:ext>
            </a:extLst>
          </p:cNvPr>
          <p:cNvSpPr/>
          <p:nvPr/>
        </p:nvSpPr>
        <p:spPr>
          <a:xfrm>
            <a:off x="1056193" y="2376707"/>
            <a:ext cx="12252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Pathology + biomarkers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4971FA90-2915-4C77-B68A-5CE113C6B789}"/>
              </a:ext>
            </a:extLst>
          </p:cNvPr>
          <p:cNvSpPr/>
          <p:nvPr/>
        </p:nvSpPr>
        <p:spPr>
          <a:xfrm>
            <a:off x="699577" y="2843051"/>
            <a:ext cx="1572768" cy="0"/>
          </a:xfrm>
          <a:prstGeom prst="line">
            <a:avLst/>
          </a:prstGeom>
          <a:noFill/>
          <a:ln w="1016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30683777-C2A4-6DB2-FBB7-DA2DF9B5CA69}"/>
              </a:ext>
            </a:extLst>
          </p:cNvPr>
          <p:cNvSpPr/>
          <p:nvPr/>
        </p:nvSpPr>
        <p:spPr>
          <a:xfrm>
            <a:off x="717865" y="3053363"/>
            <a:ext cx="1536192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Confirm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TNBC status; document HER2 IHC/ISH; order PD-L1 CPS and germline testing when needed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5" name="Shape 9">
            <a:extLst>
              <a:ext uri="{FF2B5EF4-FFF2-40B4-BE49-F238E27FC236}">
                <a16:creationId xmlns:a16="http://schemas.microsoft.com/office/drawing/2014/main" id="{05A15501-7F4F-AB23-74D8-6DE8748DDE8F}"/>
              </a:ext>
            </a:extLst>
          </p:cNvPr>
          <p:cNvSpPr/>
          <p:nvPr/>
        </p:nvSpPr>
        <p:spPr>
          <a:xfrm>
            <a:off x="2866705" y="2202970"/>
            <a:ext cx="1874520" cy="2730975"/>
          </a:xfrm>
          <a:prstGeom prst="roundRect">
            <a:avLst>
              <a:gd name="adj" fmla="val 4390"/>
            </a:avLst>
          </a:prstGeom>
          <a:solidFill>
            <a:schemeClr val="bg2"/>
          </a:solidFill>
          <a:ln w="8890">
            <a:solidFill>
              <a:schemeClr val="tx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70B43270-53CB-C153-E373-B89505F56631}"/>
              </a:ext>
            </a:extLst>
          </p:cNvPr>
          <p:cNvSpPr/>
          <p:nvPr/>
        </p:nvSpPr>
        <p:spPr>
          <a:xfrm>
            <a:off x="2994721" y="2394995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2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CC978052-FC29-408D-79D4-8D9B1A9F7F2F}"/>
              </a:ext>
            </a:extLst>
          </p:cNvPr>
          <p:cNvSpPr/>
          <p:nvPr/>
        </p:nvSpPr>
        <p:spPr>
          <a:xfrm>
            <a:off x="3369625" y="2376707"/>
            <a:ext cx="12252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Treatment decision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8" name="Shape 12">
            <a:extLst>
              <a:ext uri="{FF2B5EF4-FFF2-40B4-BE49-F238E27FC236}">
                <a16:creationId xmlns:a16="http://schemas.microsoft.com/office/drawing/2014/main" id="{0096FC35-EDA4-D0B1-45D7-C0BBDBA09C31}"/>
              </a:ext>
            </a:extLst>
          </p:cNvPr>
          <p:cNvSpPr/>
          <p:nvPr/>
        </p:nvSpPr>
        <p:spPr>
          <a:xfrm>
            <a:off x="3013009" y="2843051"/>
            <a:ext cx="1572768" cy="0"/>
          </a:xfrm>
          <a:prstGeom prst="line">
            <a:avLst/>
          </a:prstGeom>
          <a:noFill/>
          <a:ln w="1016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86AC7C7B-BE47-B5F5-609B-DA14C72C7D8F}"/>
              </a:ext>
            </a:extLst>
          </p:cNvPr>
          <p:cNvSpPr/>
          <p:nvPr/>
        </p:nvSpPr>
        <p:spPr>
          <a:xfrm>
            <a:off x="3031297" y="3053363"/>
            <a:ext cx="1536192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Map disease setting, prior IO/chemo exposure, performance status, organ function, and patient goals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1" name="Shape 15">
            <a:extLst>
              <a:ext uri="{FF2B5EF4-FFF2-40B4-BE49-F238E27FC236}">
                <a16:creationId xmlns:a16="http://schemas.microsoft.com/office/drawing/2014/main" id="{FF56F351-2EB8-3738-E174-7B41B5C599F4}"/>
              </a:ext>
            </a:extLst>
          </p:cNvPr>
          <p:cNvSpPr/>
          <p:nvPr/>
        </p:nvSpPr>
        <p:spPr>
          <a:xfrm>
            <a:off x="5180137" y="2202970"/>
            <a:ext cx="1874520" cy="2730975"/>
          </a:xfrm>
          <a:prstGeom prst="roundRect">
            <a:avLst>
              <a:gd name="adj" fmla="val 4390"/>
            </a:avLst>
          </a:prstGeom>
          <a:solidFill>
            <a:schemeClr val="bg2"/>
          </a:solidFill>
          <a:ln w="8890">
            <a:solidFill>
              <a:schemeClr val="tx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2" name="Text 16">
            <a:extLst>
              <a:ext uri="{FF2B5EF4-FFF2-40B4-BE49-F238E27FC236}">
                <a16:creationId xmlns:a16="http://schemas.microsoft.com/office/drawing/2014/main" id="{E5E42F1C-888B-9BFF-9307-113E44FABDE2}"/>
              </a:ext>
            </a:extLst>
          </p:cNvPr>
          <p:cNvSpPr/>
          <p:nvPr/>
        </p:nvSpPr>
        <p:spPr>
          <a:xfrm>
            <a:off x="5308153" y="2394995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5495FE1B-57AA-4D3D-08BE-557FD6E9A322}"/>
              </a:ext>
            </a:extLst>
          </p:cNvPr>
          <p:cNvSpPr/>
          <p:nvPr/>
        </p:nvSpPr>
        <p:spPr>
          <a:xfrm>
            <a:off x="5683057" y="2376707"/>
            <a:ext cx="12252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Pharmacy + access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4" name="Shape 18">
            <a:extLst>
              <a:ext uri="{FF2B5EF4-FFF2-40B4-BE49-F238E27FC236}">
                <a16:creationId xmlns:a16="http://schemas.microsoft.com/office/drawing/2014/main" id="{E9277BF9-B46F-8B96-6764-849E8582D4D3}"/>
              </a:ext>
            </a:extLst>
          </p:cNvPr>
          <p:cNvSpPr/>
          <p:nvPr/>
        </p:nvSpPr>
        <p:spPr>
          <a:xfrm>
            <a:off x="5326441" y="2843051"/>
            <a:ext cx="1572768" cy="0"/>
          </a:xfrm>
          <a:prstGeom prst="line">
            <a:avLst/>
          </a:prstGeom>
          <a:noFill/>
          <a:ln w="1016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5" name="Text 19">
            <a:extLst>
              <a:ext uri="{FF2B5EF4-FFF2-40B4-BE49-F238E27FC236}">
                <a16:creationId xmlns:a16="http://schemas.microsoft.com/office/drawing/2014/main" id="{193CB672-8F4D-0BEB-EC1E-D821B7600E7B}"/>
              </a:ext>
            </a:extLst>
          </p:cNvPr>
          <p:cNvSpPr/>
          <p:nvPr/>
        </p:nvSpPr>
        <p:spPr>
          <a:xfrm>
            <a:off x="5248717" y="3053363"/>
            <a:ext cx="1728216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Dose/schedule review, authorization,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drug acquisition, premedications, dose-modification plan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7" name="Shape 21">
            <a:extLst>
              <a:ext uri="{FF2B5EF4-FFF2-40B4-BE49-F238E27FC236}">
                <a16:creationId xmlns:a16="http://schemas.microsoft.com/office/drawing/2014/main" id="{238884F0-A59B-2186-BD82-2499C8C53DD2}"/>
              </a:ext>
            </a:extLst>
          </p:cNvPr>
          <p:cNvSpPr/>
          <p:nvPr/>
        </p:nvSpPr>
        <p:spPr>
          <a:xfrm>
            <a:off x="7493569" y="2202970"/>
            <a:ext cx="1874520" cy="2730975"/>
          </a:xfrm>
          <a:prstGeom prst="roundRect">
            <a:avLst>
              <a:gd name="adj" fmla="val 4390"/>
            </a:avLst>
          </a:prstGeom>
          <a:solidFill>
            <a:schemeClr val="bg2"/>
          </a:solidFill>
          <a:ln w="8890">
            <a:solidFill>
              <a:schemeClr val="tx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8" name="Text 22">
            <a:extLst>
              <a:ext uri="{FF2B5EF4-FFF2-40B4-BE49-F238E27FC236}">
                <a16:creationId xmlns:a16="http://schemas.microsoft.com/office/drawing/2014/main" id="{E39B55B4-7316-F630-0539-44742F871D50}"/>
              </a:ext>
            </a:extLst>
          </p:cNvPr>
          <p:cNvSpPr/>
          <p:nvPr/>
        </p:nvSpPr>
        <p:spPr>
          <a:xfrm>
            <a:off x="7621585" y="2394995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41662209-0122-B144-2AA2-C7C8045BC2DD}"/>
              </a:ext>
            </a:extLst>
          </p:cNvPr>
          <p:cNvSpPr/>
          <p:nvPr/>
        </p:nvSpPr>
        <p:spPr>
          <a:xfrm>
            <a:off x="7996489" y="2376707"/>
            <a:ext cx="12252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Nursing + monitoring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1" name="Shape 24">
            <a:extLst>
              <a:ext uri="{FF2B5EF4-FFF2-40B4-BE49-F238E27FC236}">
                <a16:creationId xmlns:a16="http://schemas.microsoft.com/office/drawing/2014/main" id="{4DDC6D14-BAEE-7CBE-46BD-C28CF8B47BE5}"/>
              </a:ext>
            </a:extLst>
          </p:cNvPr>
          <p:cNvSpPr/>
          <p:nvPr/>
        </p:nvSpPr>
        <p:spPr>
          <a:xfrm>
            <a:off x="7639873" y="2843051"/>
            <a:ext cx="1572768" cy="0"/>
          </a:xfrm>
          <a:prstGeom prst="line">
            <a:avLst/>
          </a:prstGeom>
          <a:noFill/>
          <a:ln w="1016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2" name="Text 25">
            <a:extLst>
              <a:ext uri="{FF2B5EF4-FFF2-40B4-BE49-F238E27FC236}">
                <a16:creationId xmlns:a16="http://schemas.microsoft.com/office/drawing/2014/main" id="{DDF45EFA-0B62-DB5C-F84F-8D16A6CABD74}"/>
              </a:ext>
            </a:extLst>
          </p:cNvPr>
          <p:cNvSpPr/>
          <p:nvPr/>
        </p:nvSpPr>
        <p:spPr>
          <a:xfrm>
            <a:off x="7658161" y="3053363"/>
            <a:ext cx="1536192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CBC timing, symptom triage, diarrhea/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stomatitis education, ocular and pulmonary symptom checks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4" name="Shape 27">
            <a:extLst>
              <a:ext uri="{FF2B5EF4-FFF2-40B4-BE49-F238E27FC236}">
                <a16:creationId xmlns:a16="http://schemas.microsoft.com/office/drawing/2014/main" id="{4177CA51-AD55-EC58-C50E-2DFE2DB185D5}"/>
              </a:ext>
            </a:extLst>
          </p:cNvPr>
          <p:cNvSpPr/>
          <p:nvPr/>
        </p:nvSpPr>
        <p:spPr>
          <a:xfrm>
            <a:off x="9807001" y="2202970"/>
            <a:ext cx="1874520" cy="2730975"/>
          </a:xfrm>
          <a:prstGeom prst="roundRect">
            <a:avLst>
              <a:gd name="adj" fmla="val 4390"/>
            </a:avLst>
          </a:prstGeom>
          <a:solidFill>
            <a:schemeClr val="bg2"/>
          </a:solidFill>
          <a:ln w="8890">
            <a:solidFill>
              <a:schemeClr val="tx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320C510B-D99F-667D-8CEF-2D580491C61D}"/>
              </a:ext>
            </a:extLst>
          </p:cNvPr>
          <p:cNvSpPr/>
          <p:nvPr/>
        </p:nvSpPr>
        <p:spPr>
          <a:xfrm>
            <a:off x="9935017" y="2394995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5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6" name="Text 29">
            <a:extLst>
              <a:ext uri="{FF2B5EF4-FFF2-40B4-BE49-F238E27FC236}">
                <a16:creationId xmlns:a16="http://schemas.microsoft.com/office/drawing/2014/main" id="{E77AA7B8-0789-E879-1315-1D9EDFA46A1C}"/>
              </a:ext>
            </a:extLst>
          </p:cNvPr>
          <p:cNvSpPr/>
          <p:nvPr/>
        </p:nvSpPr>
        <p:spPr>
          <a:xfrm>
            <a:off x="10309921" y="2376707"/>
            <a:ext cx="12252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Supportive care loop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7" name="Shape 30">
            <a:extLst>
              <a:ext uri="{FF2B5EF4-FFF2-40B4-BE49-F238E27FC236}">
                <a16:creationId xmlns:a16="http://schemas.microsoft.com/office/drawing/2014/main" id="{36D4329B-A09A-4C17-360D-B5942CB61D3A}"/>
              </a:ext>
            </a:extLst>
          </p:cNvPr>
          <p:cNvSpPr/>
          <p:nvPr/>
        </p:nvSpPr>
        <p:spPr>
          <a:xfrm>
            <a:off x="9953305" y="2843051"/>
            <a:ext cx="1572768" cy="0"/>
          </a:xfrm>
          <a:prstGeom prst="line">
            <a:avLst/>
          </a:prstGeom>
          <a:noFill/>
          <a:ln w="1016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8" name="Text 31">
            <a:extLst>
              <a:ext uri="{FF2B5EF4-FFF2-40B4-BE49-F238E27FC236}">
                <a16:creationId xmlns:a16="http://schemas.microsoft.com/office/drawing/2014/main" id="{727B07B5-5C7C-5C87-74AB-8F2A3DFD778B}"/>
              </a:ext>
            </a:extLst>
          </p:cNvPr>
          <p:cNvSpPr/>
          <p:nvPr/>
        </p:nvSpPr>
        <p:spPr>
          <a:xfrm>
            <a:off x="9971593" y="3053363"/>
            <a:ext cx="1536192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Early G-CSF decisions, antidiarrheal plan, oral/ocular prophylaxis, referrals when needed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D06CE724-A0D8-9E05-7B39-4A7E3C5691DE}"/>
              </a:ext>
            </a:extLst>
          </p:cNvPr>
          <p:cNvSpPr/>
          <p:nvPr/>
        </p:nvSpPr>
        <p:spPr>
          <a:xfrm>
            <a:off x="274320" y="1317083"/>
            <a:ext cx="11247120" cy="4373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Successful integration requires coordinated pathology, treatment selection, pharmacy, nursing, and supportive-care workflows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DEAA566F-C3F7-A10C-BFBB-F47260316462}"/>
              </a:ext>
            </a:extLst>
          </p:cNvPr>
          <p:cNvSpPr/>
          <p:nvPr/>
        </p:nvSpPr>
        <p:spPr>
          <a:xfrm>
            <a:off x="2536918" y="3352064"/>
            <a:ext cx="220662" cy="432786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519EA1AC-27FB-7179-4C9F-A375452ECAD1}"/>
              </a:ext>
            </a:extLst>
          </p:cNvPr>
          <p:cNvSpPr/>
          <p:nvPr/>
        </p:nvSpPr>
        <p:spPr>
          <a:xfrm>
            <a:off x="4841968" y="3352064"/>
            <a:ext cx="220662" cy="432786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213D120C-3C2A-9B34-72F7-3B4C744F1332}"/>
              </a:ext>
            </a:extLst>
          </p:cNvPr>
          <p:cNvSpPr/>
          <p:nvPr/>
        </p:nvSpPr>
        <p:spPr>
          <a:xfrm>
            <a:off x="7156543" y="3352064"/>
            <a:ext cx="220662" cy="432786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227569F0-5D64-F2FB-5E27-26BE240542F0}"/>
              </a:ext>
            </a:extLst>
          </p:cNvPr>
          <p:cNvSpPr/>
          <p:nvPr/>
        </p:nvSpPr>
        <p:spPr>
          <a:xfrm>
            <a:off x="9480643" y="3352064"/>
            <a:ext cx="220662" cy="432786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341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28DA1-0EC8-AE59-1FF0-3A77691ED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88234B0-F430-E28F-31EB-BE64C86AE20B}"/>
              </a:ext>
            </a:extLst>
          </p:cNvPr>
          <p:cNvSpPr/>
          <p:nvPr/>
        </p:nvSpPr>
        <p:spPr bwMode="auto">
          <a:xfrm>
            <a:off x="5991633" y="3126129"/>
            <a:ext cx="2178688" cy="210123"/>
          </a:xfrm>
          <a:custGeom>
            <a:avLst/>
            <a:gdLst>
              <a:gd name="connsiteX0" fmla="*/ 0 w 1949771"/>
              <a:gd name="connsiteY0" fmla="*/ 171019 h 245736"/>
              <a:gd name="connsiteX1" fmla="*/ 373587 w 1949771"/>
              <a:gd name="connsiteY1" fmla="*/ 67837 h 245736"/>
              <a:gd name="connsiteX2" fmla="*/ 711595 w 1949771"/>
              <a:gd name="connsiteY2" fmla="*/ 25142 h 245736"/>
              <a:gd name="connsiteX3" fmla="*/ 999791 w 1949771"/>
              <a:gd name="connsiteY3" fmla="*/ 236 h 245736"/>
              <a:gd name="connsiteX4" fmla="*/ 1355589 w 1949771"/>
              <a:gd name="connsiteY4" fmla="*/ 39374 h 245736"/>
              <a:gd name="connsiteX5" fmla="*/ 1601089 w 1949771"/>
              <a:gd name="connsiteY5" fmla="*/ 85627 h 245736"/>
              <a:gd name="connsiteX6" fmla="*/ 1825242 w 1949771"/>
              <a:gd name="connsiteY6" fmla="*/ 178135 h 245736"/>
              <a:gd name="connsiteX7" fmla="*/ 1949771 w 1949771"/>
              <a:gd name="connsiteY7" fmla="*/ 245736 h 245736"/>
              <a:gd name="connsiteX0" fmla="*/ 0 w 1949771"/>
              <a:gd name="connsiteY0" fmla="*/ 171291 h 246008"/>
              <a:gd name="connsiteX1" fmla="*/ 373587 w 1949771"/>
              <a:gd name="connsiteY1" fmla="*/ 68109 h 246008"/>
              <a:gd name="connsiteX2" fmla="*/ 999791 w 1949771"/>
              <a:gd name="connsiteY2" fmla="*/ 508 h 246008"/>
              <a:gd name="connsiteX3" fmla="*/ 1355589 w 1949771"/>
              <a:gd name="connsiteY3" fmla="*/ 39646 h 246008"/>
              <a:gd name="connsiteX4" fmla="*/ 1601089 w 1949771"/>
              <a:gd name="connsiteY4" fmla="*/ 85899 h 246008"/>
              <a:gd name="connsiteX5" fmla="*/ 1825242 w 1949771"/>
              <a:gd name="connsiteY5" fmla="*/ 178407 h 246008"/>
              <a:gd name="connsiteX6" fmla="*/ 1949771 w 1949771"/>
              <a:gd name="connsiteY6" fmla="*/ 246008 h 246008"/>
              <a:gd name="connsiteX0" fmla="*/ 0 w 1949771"/>
              <a:gd name="connsiteY0" fmla="*/ 170932 h 245649"/>
              <a:gd name="connsiteX1" fmla="*/ 373587 w 1949771"/>
              <a:gd name="connsiteY1" fmla="*/ 67750 h 245649"/>
              <a:gd name="connsiteX2" fmla="*/ 999791 w 1949771"/>
              <a:gd name="connsiteY2" fmla="*/ 149 h 245649"/>
              <a:gd name="connsiteX3" fmla="*/ 1601089 w 1949771"/>
              <a:gd name="connsiteY3" fmla="*/ 85540 h 245649"/>
              <a:gd name="connsiteX4" fmla="*/ 1825242 w 1949771"/>
              <a:gd name="connsiteY4" fmla="*/ 178048 h 245649"/>
              <a:gd name="connsiteX5" fmla="*/ 1949771 w 1949771"/>
              <a:gd name="connsiteY5" fmla="*/ 245649 h 245649"/>
              <a:gd name="connsiteX0" fmla="*/ 0 w 1949771"/>
              <a:gd name="connsiteY0" fmla="*/ 170932 h 245649"/>
              <a:gd name="connsiteX1" fmla="*/ 373587 w 1949771"/>
              <a:gd name="connsiteY1" fmla="*/ 67750 h 245649"/>
              <a:gd name="connsiteX2" fmla="*/ 999791 w 1949771"/>
              <a:gd name="connsiteY2" fmla="*/ 149 h 245649"/>
              <a:gd name="connsiteX3" fmla="*/ 1601089 w 1949771"/>
              <a:gd name="connsiteY3" fmla="*/ 85540 h 245649"/>
              <a:gd name="connsiteX4" fmla="*/ 1949771 w 1949771"/>
              <a:gd name="connsiteY4" fmla="*/ 245649 h 245649"/>
              <a:gd name="connsiteX0" fmla="*/ 0 w 1949771"/>
              <a:gd name="connsiteY0" fmla="*/ 156754 h 231471"/>
              <a:gd name="connsiteX1" fmla="*/ 373587 w 1949771"/>
              <a:gd name="connsiteY1" fmla="*/ 53572 h 231471"/>
              <a:gd name="connsiteX2" fmla="*/ 999791 w 1949771"/>
              <a:gd name="connsiteY2" fmla="*/ 203 h 231471"/>
              <a:gd name="connsiteX3" fmla="*/ 1601089 w 1949771"/>
              <a:gd name="connsiteY3" fmla="*/ 71362 h 231471"/>
              <a:gd name="connsiteX4" fmla="*/ 1949771 w 1949771"/>
              <a:gd name="connsiteY4" fmla="*/ 231471 h 231471"/>
              <a:gd name="connsiteX0" fmla="*/ 0 w 1956887"/>
              <a:gd name="connsiteY0" fmla="*/ 156754 h 210123"/>
              <a:gd name="connsiteX1" fmla="*/ 373587 w 1956887"/>
              <a:gd name="connsiteY1" fmla="*/ 53572 h 210123"/>
              <a:gd name="connsiteX2" fmla="*/ 999791 w 1956887"/>
              <a:gd name="connsiteY2" fmla="*/ 203 h 210123"/>
              <a:gd name="connsiteX3" fmla="*/ 1601089 w 1956887"/>
              <a:gd name="connsiteY3" fmla="*/ 71362 h 210123"/>
              <a:gd name="connsiteX4" fmla="*/ 1956887 w 1956887"/>
              <a:gd name="connsiteY4" fmla="*/ 210123 h 210123"/>
              <a:gd name="connsiteX0" fmla="*/ 0 w 1956887"/>
              <a:gd name="connsiteY0" fmla="*/ 156754 h 210123"/>
              <a:gd name="connsiteX1" fmla="*/ 373587 w 1956887"/>
              <a:gd name="connsiteY1" fmla="*/ 53572 h 210123"/>
              <a:gd name="connsiteX2" fmla="*/ 999791 w 1956887"/>
              <a:gd name="connsiteY2" fmla="*/ 203 h 210123"/>
              <a:gd name="connsiteX3" fmla="*/ 1601089 w 1956887"/>
              <a:gd name="connsiteY3" fmla="*/ 71362 h 210123"/>
              <a:gd name="connsiteX4" fmla="*/ 1956887 w 1956887"/>
              <a:gd name="connsiteY4" fmla="*/ 210123 h 210123"/>
              <a:gd name="connsiteX0" fmla="*/ 0 w 1956887"/>
              <a:gd name="connsiteY0" fmla="*/ 156754 h 210123"/>
              <a:gd name="connsiteX1" fmla="*/ 373587 w 1956887"/>
              <a:gd name="connsiteY1" fmla="*/ 53572 h 210123"/>
              <a:gd name="connsiteX2" fmla="*/ 999791 w 1956887"/>
              <a:gd name="connsiteY2" fmla="*/ 203 h 210123"/>
              <a:gd name="connsiteX3" fmla="*/ 1601089 w 1956887"/>
              <a:gd name="connsiteY3" fmla="*/ 71362 h 210123"/>
              <a:gd name="connsiteX4" fmla="*/ 1956887 w 1956887"/>
              <a:gd name="connsiteY4" fmla="*/ 210123 h 21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887" h="210123">
                <a:moveTo>
                  <a:pt x="0" y="156754"/>
                </a:moveTo>
                <a:cubicBezTo>
                  <a:pt x="127494" y="117319"/>
                  <a:pt x="206955" y="79664"/>
                  <a:pt x="373587" y="53572"/>
                </a:cubicBezTo>
                <a:cubicBezTo>
                  <a:pt x="540219" y="27480"/>
                  <a:pt x="795207" y="-2762"/>
                  <a:pt x="999791" y="203"/>
                </a:cubicBezTo>
                <a:cubicBezTo>
                  <a:pt x="1204375" y="3168"/>
                  <a:pt x="1434457" y="22143"/>
                  <a:pt x="1601089" y="71362"/>
                </a:cubicBezTo>
                <a:cubicBezTo>
                  <a:pt x="1767721" y="120581"/>
                  <a:pt x="1884245" y="176767"/>
                  <a:pt x="1956887" y="210123"/>
                </a:cubicBezTo>
              </a:path>
            </a:pathLst>
          </a:custGeom>
          <a:noFill/>
          <a:ln w="28575">
            <a:solidFill>
              <a:schemeClr val="tx2">
                <a:lumMod val="9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6E4D25-8774-92DA-54B8-77F2455C09C3}"/>
              </a:ext>
            </a:extLst>
          </p:cNvPr>
          <p:cNvGrpSpPr/>
          <p:nvPr/>
        </p:nvGrpSpPr>
        <p:grpSpPr>
          <a:xfrm rot="17268555">
            <a:off x="6687627" y="2936818"/>
            <a:ext cx="378311" cy="407460"/>
            <a:chOff x="9372274" y="3458586"/>
            <a:chExt cx="743159" cy="800420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A79ECAF-25A0-D30B-0814-6D4659398258}"/>
                </a:ext>
              </a:extLst>
            </p:cNvPr>
            <p:cNvGrpSpPr/>
            <p:nvPr/>
          </p:nvGrpSpPr>
          <p:grpSpPr>
            <a:xfrm rot="3782084">
              <a:off x="9523892" y="3306968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87458F7-B9E6-4465-B5CD-12EA17D69233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C0982A95-09F3-3E01-EB90-B8ADD567D6B1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5DF0938-BDFB-29BC-D7D8-E01301B17E44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6D9DCAC-6846-07A1-AA7F-15840516BA8A}"/>
                </a:ext>
              </a:extLst>
            </p:cNvPr>
            <p:cNvGrpSpPr/>
            <p:nvPr/>
          </p:nvGrpSpPr>
          <p:grpSpPr>
            <a:xfrm rot="3925055">
              <a:off x="9616495" y="3502994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37B95D7-56C9-CA3D-E23B-D24D4983BE4D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A468F7C3-5D75-CCD4-B95C-075322A3456A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12B6B2D-7837-F99E-4828-D5462E07F865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FFEFBF7-061C-378B-AC9E-C1E9C8D7994E}"/>
                </a:ext>
              </a:extLst>
            </p:cNvPr>
            <p:cNvGrpSpPr/>
            <p:nvPr/>
          </p:nvGrpSpPr>
          <p:grpSpPr>
            <a:xfrm rot="4126599">
              <a:off x="9697292" y="3701324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95AC96F-F470-A35C-4851-70580B909A82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0270699C-0DC9-79E1-1DD0-0363B02D5858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3B5183A5-DCB3-F2C8-177A-6D31D9D7A2F1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294635C-524E-36AA-EF38-804038DB0A2E}"/>
                </a:ext>
              </a:extLst>
            </p:cNvPr>
            <p:cNvGrpSpPr/>
            <p:nvPr/>
          </p:nvGrpSpPr>
          <p:grpSpPr>
            <a:xfrm rot="4288009">
              <a:off x="9767042" y="3910615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3BFD7B9-ED29-69DB-BDDA-36FFDD516165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0DBB95E-2766-7CCB-41C7-6A1D7B4430EB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951EBB87-12C9-4DDE-973C-6E8C5E0B5943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0D181A-FB4D-0B88-4747-A108331A4714}"/>
              </a:ext>
            </a:extLst>
          </p:cNvPr>
          <p:cNvGrpSpPr/>
          <p:nvPr/>
        </p:nvGrpSpPr>
        <p:grpSpPr>
          <a:xfrm rot="17477498">
            <a:off x="7767836" y="2973114"/>
            <a:ext cx="287057" cy="542317"/>
            <a:chOff x="9664500" y="4272918"/>
            <a:chExt cx="563897" cy="1065335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2CB010E-30A9-7E4D-C47D-E927A9B1CAF0}"/>
                </a:ext>
              </a:extLst>
            </p:cNvPr>
            <p:cNvGrpSpPr/>
            <p:nvPr/>
          </p:nvGrpSpPr>
          <p:grpSpPr>
            <a:xfrm rot="4538980">
              <a:off x="9816118" y="4121300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0380F00A-60E0-521B-FAC6-4F982249781B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678519F-887C-5E74-CFFB-E3D39D1C9C7B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5A41BF24-093F-5818-8105-2686164A0B74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5490249-1A14-E6D5-44C6-BE59FEFCEB39}"/>
                </a:ext>
              </a:extLst>
            </p:cNvPr>
            <p:cNvGrpSpPr/>
            <p:nvPr/>
          </p:nvGrpSpPr>
          <p:grpSpPr>
            <a:xfrm rot="4687235">
              <a:off x="9861326" y="4335333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4A41A1F-534E-F1D9-07BB-53326C92CA23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0EC97E1-3323-8874-F76C-0B820458D868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BFDAA83E-5F68-6FB0-856F-D3E7976F2DB5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EC11EF0-63CE-345D-B533-F44CDF5FA942}"/>
                </a:ext>
              </a:extLst>
            </p:cNvPr>
            <p:cNvGrpSpPr/>
            <p:nvPr/>
          </p:nvGrpSpPr>
          <p:grpSpPr>
            <a:xfrm rot="5084896">
              <a:off x="9878060" y="4560207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39D4129-5D4C-4B27-0B02-B8B30F52134E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3B02273F-D944-11CB-4E10-B1B2F7B9EAA5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68B4DF6-97AB-8F73-8607-57D3A1750F42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A0D9E8A-3E58-181C-DC34-024BF7548BD7}"/>
                </a:ext>
              </a:extLst>
            </p:cNvPr>
            <p:cNvGrpSpPr/>
            <p:nvPr/>
          </p:nvGrpSpPr>
          <p:grpSpPr>
            <a:xfrm rot="5335132">
              <a:off x="9872853" y="4780725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EED7E08-9B2A-70A4-ED8A-BBE746C12DF1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4F84FCF0-205B-F129-696B-C3132F8A095C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B8A4704D-C203-7A9A-5AAB-D9E769EDB721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E497656-2753-F513-A9BC-9E63D5D0B568}"/>
                </a:ext>
              </a:extLst>
            </p:cNvPr>
            <p:cNvGrpSpPr/>
            <p:nvPr/>
          </p:nvGrpSpPr>
          <p:grpSpPr>
            <a:xfrm rot="5523200">
              <a:off x="9880006" y="4989862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8EAFAAD-E8E4-31B0-174F-83865BAFEF78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2C3BE2C-EDBB-DCFB-E32C-70BA0D4B2029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A3C0EF0A-4284-2F09-93E1-1968A31F36E2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F202271-9307-E40E-6919-5D29DBE4FADF}"/>
              </a:ext>
            </a:extLst>
          </p:cNvPr>
          <p:cNvGrpSpPr/>
          <p:nvPr/>
        </p:nvGrpSpPr>
        <p:grpSpPr>
          <a:xfrm rot="15506617">
            <a:off x="6062456" y="3001798"/>
            <a:ext cx="264043" cy="459977"/>
            <a:chOff x="9709708" y="4486951"/>
            <a:chExt cx="518689" cy="851302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1628BC3-26BA-8EC3-07AF-36C2954B32BC}"/>
                </a:ext>
              </a:extLst>
            </p:cNvPr>
            <p:cNvGrpSpPr/>
            <p:nvPr/>
          </p:nvGrpSpPr>
          <p:grpSpPr>
            <a:xfrm rot="4687235">
              <a:off x="9861326" y="4335333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5AEA1BC7-20DD-9634-2FC5-A692B30BE475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D3674ED2-8411-9C00-1AB6-2B20A3E17AA6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F410479-CEAD-AC73-9E1E-7CEBCA4E1A9A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2B94B4B-5022-D6C7-8CEE-9165CCDCA712}"/>
                </a:ext>
              </a:extLst>
            </p:cNvPr>
            <p:cNvGrpSpPr/>
            <p:nvPr/>
          </p:nvGrpSpPr>
          <p:grpSpPr>
            <a:xfrm rot="5084896">
              <a:off x="9878060" y="4560207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91B55580-A961-1923-D253-41C9EB3A17E5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0D90BE02-3B30-5A7E-59DC-B8388EA68B9F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81404EBC-423D-440E-8B5E-FD3FE185D54C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06AE5D0-8982-7758-A8F5-ACD6BB44E3C7}"/>
                </a:ext>
              </a:extLst>
            </p:cNvPr>
            <p:cNvGrpSpPr/>
            <p:nvPr/>
          </p:nvGrpSpPr>
          <p:grpSpPr>
            <a:xfrm rot="5335132">
              <a:off x="9872853" y="4780725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D124218B-C878-7844-1C75-20EFE4B7B4EF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8A0C428-1AFB-B6E7-824A-D980D51EF039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8D40571-DF0E-20F8-F6FC-2FDC8F256F16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C922DA2-3F01-4C18-562F-17809EE1B348}"/>
                </a:ext>
              </a:extLst>
            </p:cNvPr>
            <p:cNvGrpSpPr/>
            <p:nvPr/>
          </p:nvGrpSpPr>
          <p:grpSpPr>
            <a:xfrm rot="5523200">
              <a:off x="9880006" y="4989862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0DA6306-D450-66E4-5C85-4E008136A8EF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351D9DD-B9E9-F575-4129-BFAEDA316308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99AC8FF-D799-AA5C-7174-F540342E82D5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B24CA2C-0B06-F667-24A5-341210CE020E}"/>
              </a:ext>
            </a:extLst>
          </p:cNvPr>
          <p:cNvGrpSpPr/>
          <p:nvPr/>
        </p:nvGrpSpPr>
        <p:grpSpPr>
          <a:xfrm rot="15207661">
            <a:off x="6391372" y="3044840"/>
            <a:ext cx="272140" cy="221289"/>
            <a:chOff x="9637199" y="5343651"/>
            <a:chExt cx="534595" cy="409551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6AB4160-12F0-C1A6-B57D-C2E1F8BD1A6B}"/>
                </a:ext>
              </a:extLst>
            </p:cNvPr>
            <p:cNvGrpSpPr/>
            <p:nvPr/>
          </p:nvGrpSpPr>
          <p:grpSpPr>
            <a:xfrm rot="5835679">
              <a:off x="9788817" y="5404811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E4C334F-1AA3-78E0-46C6-E9E6C4576477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834D9B46-0583-E92B-968B-CBFC52A1D526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E7913F11-91F5-BB13-55C2-BEE794D90C72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2FE9C78-4021-D422-4888-88DB043CE987}"/>
                </a:ext>
              </a:extLst>
            </p:cNvPr>
            <p:cNvGrpSpPr/>
            <p:nvPr/>
          </p:nvGrpSpPr>
          <p:grpSpPr>
            <a:xfrm rot="5630925">
              <a:off x="9823403" y="5192033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B0DEDDBB-28D3-82A1-2304-D1A84C6C67F1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A760C698-9BC3-C881-A7C3-016800B85478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A7CCF2F-1A05-3477-08CD-A2ACCFFC9925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7" name="Oval 66">
            <a:extLst>
              <a:ext uri="{FF2B5EF4-FFF2-40B4-BE49-F238E27FC236}">
                <a16:creationId xmlns:a16="http://schemas.microsoft.com/office/drawing/2014/main" id="{03353031-5F2B-8FE7-7715-9474F77FE958}"/>
              </a:ext>
            </a:extLst>
          </p:cNvPr>
          <p:cNvSpPr/>
          <p:nvPr/>
        </p:nvSpPr>
        <p:spPr bwMode="auto">
          <a:xfrm>
            <a:off x="4066544" y="3726595"/>
            <a:ext cx="1541776" cy="1408096"/>
          </a:xfrm>
          <a:prstGeom prst="ellipse">
            <a:avLst/>
          </a:prstGeom>
          <a:noFill/>
          <a:ln w="28575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6B30C24-A83E-ECA4-A45D-054506061CCA}"/>
              </a:ext>
            </a:extLst>
          </p:cNvPr>
          <p:cNvSpPr/>
          <p:nvPr/>
        </p:nvSpPr>
        <p:spPr bwMode="auto">
          <a:xfrm>
            <a:off x="1757684" y="3763725"/>
            <a:ext cx="1442716" cy="1317625"/>
          </a:xfrm>
          <a:prstGeom prst="ellipse">
            <a:avLst/>
          </a:prstGeom>
          <a:noFill/>
          <a:ln w="28575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A0066C0-B072-D3C1-82D7-F00916F29712}"/>
              </a:ext>
            </a:extLst>
          </p:cNvPr>
          <p:cNvSpPr/>
          <p:nvPr/>
        </p:nvSpPr>
        <p:spPr bwMode="auto">
          <a:xfrm>
            <a:off x="1369064" y="4792426"/>
            <a:ext cx="585928" cy="591938"/>
          </a:xfrm>
          <a:prstGeom prst="ellipse">
            <a:avLst/>
          </a:prstGeom>
          <a:noFill/>
          <a:ln w="28575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64CDEA8-6E29-A309-21D6-EC5C5B1D5A8D}"/>
              </a:ext>
            </a:extLst>
          </p:cNvPr>
          <p:cNvSpPr/>
          <p:nvPr/>
        </p:nvSpPr>
        <p:spPr bwMode="auto">
          <a:xfrm>
            <a:off x="1071311" y="3754508"/>
            <a:ext cx="585928" cy="585928"/>
          </a:xfrm>
          <a:prstGeom prst="ellipse">
            <a:avLst/>
          </a:prstGeom>
          <a:noFill/>
          <a:ln w="28575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Title 3">
            <a:extLst>
              <a:ext uri="{FF2B5EF4-FFF2-40B4-BE49-F238E27FC236}">
                <a16:creationId xmlns:a16="http://schemas.microsoft.com/office/drawing/2014/main" id="{56BDB385-AC66-5F62-409A-CB3E5D634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960922" cy="502445"/>
          </a:xfrm>
        </p:spPr>
        <p:txBody>
          <a:bodyPr/>
          <a:lstStyle/>
          <a:p>
            <a:r>
              <a:rPr lang="en-US" dirty="0"/>
              <a:t>Implications of Resistance Mechanisms for ADC Sequencing</a:t>
            </a:r>
          </a:p>
        </p:txBody>
      </p:sp>
      <p:sp>
        <p:nvSpPr>
          <p:cNvPr id="857" name="Content Placeholder 856">
            <a:extLst>
              <a:ext uri="{FF2B5EF4-FFF2-40B4-BE49-F238E27FC236}">
                <a16:creationId xmlns:a16="http://schemas.microsoft.com/office/drawing/2014/main" id="{A1814AFB-D413-2E7F-69EB-D101D89A93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47307" y="6284445"/>
            <a:ext cx="6651872" cy="350601"/>
          </a:xfrm>
        </p:spPr>
        <p:txBody>
          <a:bodyPr/>
          <a:lstStyle/>
          <a:p>
            <a:r>
              <a:rPr lang="en-US"/>
              <a:t>Adapted from Coates. Cancer </a:t>
            </a:r>
            <a:r>
              <a:rPr lang="en-US" dirty="0"/>
              <a:t>Discov</a:t>
            </a:r>
            <a:r>
              <a:rPr lang="en-US"/>
              <a:t>. 2021;11:2436. Creative Commons Attribution-</a:t>
            </a:r>
            <a:r>
              <a:rPr lang="en-US" dirty="0"/>
              <a:t>NonCommercial</a:t>
            </a:r>
            <a:r>
              <a:rPr lang="en-US"/>
              <a:t>-</a:t>
            </a:r>
            <a:r>
              <a:rPr lang="en-US" dirty="0"/>
              <a:t>NoDerivs</a:t>
            </a:r>
            <a:r>
              <a:rPr lang="en-US"/>
              <a:t> International 4.0 License.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3B41A90-C72C-828D-774F-70FCC9960D96}"/>
              </a:ext>
            </a:extLst>
          </p:cNvPr>
          <p:cNvGrpSpPr/>
          <p:nvPr/>
        </p:nvGrpSpPr>
        <p:grpSpPr>
          <a:xfrm>
            <a:off x="8110626" y="1690221"/>
            <a:ext cx="3860712" cy="1690610"/>
            <a:chOff x="5097687" y="1048875"/>
            <a:chExt cx="5147617" cy="225414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8ECD54F-29C1-02AB-B21D-5496691B1D59}"/>
                </a:ext>
              </a:extLst>
            </p:cNvPr>
            <p:cNvSpPr txBox="1"/>
            <p:nvPr/>
          </p:nvSpPr>
          <p:spPr>
            <a:xfrm>
              <a:off x="5097687" y="1897559"/>
              <a:ext cx="2411343" cy="41037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TROP-2 mutation 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C9010F47-E974-820F-DEDD-AF44F4B22C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1977" y="2177145"/>
              <a:ext cx="926223" cy="48985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FB46560-5FB7-766E-55E7-85D85FEB8E4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35091" y="1749200"/>
              <a:ext cx="999309" cy="31054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552DEEE-FBC7-2E46-9AAE-1ADAA6797CD6}"/>
                </a:ext>
              </a:extLst>
            </p:cNvPr>
            <p:cNvSpPr txBox="1"/>
            <p:nvPr/>
          </p:nvSpPr>
          <p:spPr>
            <a:xfrm>
              <a:off x="5865919" y="1048875"/>
              <a:ext cx="2988729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TROP-2–targeted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ADC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91BF198-FEFF-3502-89A5-EFDCBC3EFCD3}"/>
                </a:ext>
              </a:extLst>
            </p:cNvPr>
            <p:cNvSpPr txBox="1"/>
            <p:nvPr/>
          </p:nvSpPr>
          <p:spPr>
            <a:xfrm>
              <a:off x="6364854" y="2605396"/>
              <a:ext cx="1916887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Non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‒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TROP-2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‒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targeted ADC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F6BB92A-31A8-CC97-1444-A5C3B262769A}"/>
                </a:ext>
              </a:extLst>
            </p:cNvPr>
            <p:cNvSpPr txBox="1"/>
            <p:nvPr/>
          </p:nvSpPr>
          <p:spPr>
            <a:xfrm>
              <a:off x="8494184" y="1526034"/>
              <a:ext cx="1751120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No response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4D9B7A0-FCF4-1F40-3994-9DFE06FCFA8F}"/>
                </a:ext>
              </a:extLst>
            </p:cNvPr>
            <p:cNvSpPr txBox="1"/>
            <p:nvPr/>
          </p:nvSpPr>
          <p:spPr>
            <a:xfrm>
              <a:off x="8494184" y="2443834"/>
              <a:ext cx="1404659" cy="410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Response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3B4698B-1EA9-2608-B523-4643E4D63507}"/>
              </a:ext>
            </a:extLst>
          </p:cNvPr>
          <p:cNvGrpSpPr/>
          <p:nvPr/>
        </p:nvGrpSpPr>
        <p:grpSpPr>
          <a:xfrm>
            <a:off x="8221979" y="4073518"/>
            <a:ext cx="3725144" cy="1716625"/>
            <a:chOff x="5327437" y="958013"/>
            <a:chExt cx="4966858" cy="228883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2E8CAFF-5902-FDFD-6AB5-19E29ECA0EFA}"/>
                </a:ext>
              </a:extLst>
            </p:cNvPr>
            <p:cNvSpPr txBox="1"/>
            <p:nvPr/>
          </p:nvSpPr>
          <p:spPr>
            <a:xfrm>
              <a:off x="5327437" y="1736489"/>
              <a:ext cx="2107322" cy="697627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TOPO-I mutation </a:t>
              </a: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50EBAA58-89A8-ED4C-5641-D9616370F9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1977" y="2177145"/>
              <a:ext cx="926223" cy="48985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1BEBF1F-A694-F658-7D4A-7AA5AF0BCE9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35091" y="1749200"/>
              <a:ext cx="999309" cy="31054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35053E5-004D-2251-B0FF-6A0122373A97}"/>
                </a:ext>
              </a:extLst>
            </p:cNvPr>
            <p:cNvSpPr txBox="1"/>
            <p:nvPr/>
          </p:nvSpPr>
          <p:spPr>
            <a:xfrm>
              <a:off x="5781385" y="958013"/>
              <a:ext cx="3255591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TOPO-I inhibitor payload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ADC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3B6B05B-58C2-E5E4-1252-2C195D69100A}"/>
                </a:ext>
              </a:extLst>
            </p:cNvPr>
            <p:cNvSpPr txBox="1"/>
            <p:nvPr/>
          </p:nvSpPr>
          <p:spPr>
            <a:xfrm>
              <a:off x="5716526" y="2549221"/>
              <a:ext cx="2725531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Non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‒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TOPO-I inhibitor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payload ADC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B2B202A-0206-11AA-E26C-1D7245A92861}"/>
                </a:ext>
              </a:extLst>
            </p:cNvPr>
            <p:cNvSpPr txBox="1"/>
            <p:nvPr/>
          </p:nvSpPr>
          <p:spPr>
            <a:xfrm>
              <a:off x="8558350" y="1526035"/>
              <a:ext cx="1735945" cy="410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No response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D984D09-5317-D156-ACD5-246919C5459C}"/>
                </a:ext>
              </a:extLst>
            </p:cNvPr>
            <p:cNvSpPr txBox="1"/>
            <p:nvPr/>
          </p:nvSpPr>
          <p:spPr>
            <a:xfrm>
              <a:off x="8558350" y="2443834"/>
              <a:ext cx="1404658" cy="410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Response</a:t>
              </a: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415D06D2-9080-7B60-5F68-8474944221B4}"/>
              </a:ext>
            </a:extLst>
          </p:cNvPr>
          <p:cNvSpPr txBox="1"/>
          <p:nvPr/>
        </p:nvSpPr>
        <p:spPr bwMode="auto">
          <a:xfrm>
            <a:off x="891540" y="1489156"/>
            <a:ext cx="72466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Model for Parallel Polyclonal Acquired Resistance to SG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4D3A874-3CA1-CCDD-297F-B95505F0F97E}"/>
              </a:ext>
            </a:extLst>
          </p:cNvPr>
          <p:cNvGrpSpPr/>
          <p:nvPr/>
        </p:nvGrpSpPr>
        <p:grpSpPr>
          <a:xfrm rot="5400000">
            <a:off x="2301595" y="3774331"/>
            <a:ext cx="332445" cy="1373723"/>
            <a:chOff x="855158" y="4484102"/>
            <a:chExt cx="437557" cy="1201737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1" name="Freeform 5">
              <a:extLst>
                <a:ext uri="{FF2B5EF4-FFF2-40B4-BE49-F238E27FC236}">
                  <a16:creationId xmlns:a16="http://schemas.microsoft.com/office/drawing/2014/main" id="{12B81AF7-A004-63D7-36C9-16ED9C6B2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223" y="4495694"/>
              <a:ext cx="317296" cy="23185"/>
            </a:xfrm>
            <a:custGeom>
              <a:avLst/>
              <a:gdLst>
                <a:gd name="T0" fmla="*/ 1183 w 1183"/>
                <a:gd name="T1" fmla="*/ 54 h 54"/>
                <a:gd name="T2" fmla="*/ 1183 w 1183"/>
                <a:gd name="T3" fmla="*/ 54 h 54"/>
                <a:gd name="T4" fmla="*/ 1147 w 1183"/>
                <a:gd name="T5" fmla="*/ 40 h 54"/>
                <a:gd name="T6" fmla="*/ 1111 w 1183"/>
                <a:gd name="T7" fmla="*/ 26 h 54"/>
                <a:gd name="T8" fmla="*/ 1034 w 1183"/>
                <a:gd name="T9" fmla="*/ 0 h 54"/>
                <a:gd name="T10" fmla="*/ 0 w 1183"/>
                <a:gd name="T11" fmla="*/ 0 h 54"/>
                <a:gd name="T12" fmla="*/ 0 w 1183"/>
                <a:gd name="T13" fmla="*/ 0 h 54"/>
                <a:gd name="T14" fmla="*/ 6 w 1183"/>
                <a:gd name="T15" fmla="*/ 13 h 54"/>
                <a:gd name="T16" fmla="*/ 16 w 1183"/>
                <a:gd name="T17" fmla="*/ 27 h 54"/>
                <a:gd name="T18" fmla="*/ 26 w 1183"/>
                <a:gd name="T19" fmla="*/ 40 h 54"/>
                <a:gd name="T20" fmla="*/ 39 w 1183"/>
                <a:gd name="T21" fmla="*/ 54 h 54"/>
                <a:gd name="T22" fmla="*/ 1183 w 1183"/>
                <a:gd name="T2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3" h="54">
                  <a:moveTo>
                    <a:pt x="1183" y="54"/>
                  </a:moveTo>
                  <a:lnTo>
                    <a:pt x="1183" y="54"/>
                  </a:lnTo>
                  <a:lnTo>
                    <a:pt x="1147" y="40"/>
                  </a:lnTo>
                  <a:lnTo>
                    <a:pt x="1111" y="26"/>
                  </a:lnTo>
                  <a:lnTo>
                    <a:pt x="103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13"/>
                  </a:lnTo>
                  <a:lnTo>
                    <a:pt x="16" y="27"/>
                  </a:lnTo>
                  <a:lnTo>
                    <a:pt x="26" y="40"/>
                  </a:lnTo>
                  <a:lnTo>
                    <a:pt x="39" y="54"/>
                  </a:lnTo>
                  <a:lnTo>
                    <a:pt x="118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" name="Freeform 6">
              <a:extLst>
                <a:ext uri="{FF2B5EF4-FFF2-40B4-BE49-F238E27FC236}">
                  <a16:creationId xmlns:a16="http://schemas.microsoft.com/office/drawing/2014/main" id="{0276C5CD-2D84-A1EC-5683-20D3B3A86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28" y="4561384"/>
              <a:ext cx="316759" cy="27049"/>
            </a:xfrm>
            <a:custGeom>
              <a:avLst/>
              <a:gdLst>
                <a:gd name="T0" fmla="*/ 1141 w 1180"/>
                <a:gd name="T1" fmla="*/ 0 h 55"/>
                <a:gd name="T2" fmla="*/ 0 w 1180"/>
                <a:gd name="T3" fmla="*/ 0 h 55"/>
                <a:gd name="T4" fmla="*/ 0 w 1180"/>
                <a:gd name="T5" fmla="*/ 0 h 55"/>
                <a:gd name="T6" fmla="*/ 36 w 1180"/>
                <a:gd name="T7" fmla="*/ 14 h 55"/>
                <a:gd name="T8" fmla="*/ 72 w 1180"/>
                <a:gd name="T9" fmla="*/ 28 h 55"/>
                <a:gd name="T10" fmla="*/ 149 w 1180"/>
                <a:gd name="T11" fmla="*/ 55 h 55"/>
                <a:gd name="T12" fmla="*/ 1180 w 1180"/>
                <a:gd name="T13" fmla="*/ 55 h 55"/>
                <a:gd name="T14" fmla="*/ 1180 w 1180"/>
                <a:gd name="T15" fmla="*/ 55 h 55"/>
                <a:gd name="T16" fmla="*/ 1173 w 1180"/>
                <a:gd name="T17" fmla="*/ 41 h 55"/>
                <a:gd name="T18" fmla="*/ 1165 w 1180"/>
                <a:gd name="T19" fmla="*/ 27 h 55"/>
                <a:gd name="T20" fmla="*/ 1154 w 1180"/>
                <a:gd name="T21" fmla="*/ 14 h 55"/>
                <a:gd name="T22" fmla="*/ 1141 w 1180"/>
                <a:gd name="T23" fmla="*/ 0 h 55"/>
                <a:gd name="T24" fmla="*/ 1141 w 1180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0" h="55">
                  <a:moveTo>
                    <a:pt x="1141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6" y="14"/>
                  </a:lnTo>
                  <a:lnTo>
                    <a:pt x="72" y="28"/>
                  </a:lnTo>
                  <a:lnTo>
                    <a:pt x="149" y="55"/>
                  </a:lnTo>
                  <a:lnTo>
                    <a:pt x="1180" y="55"/>
                  </a:lnTo>
                  <a:lnTo>
                    <a:pt x="1180" y="55"/>
                  </a:lnTo>
                  <a:lnTo>
                    <a:pt x="1173" y="41"/>
                  </a:lnTo>
                  <a:lnTo>
                    <a:pt x="1165" y="27"/>
                  </a:lnTo>
                  <a:lnTo>
                    <a:pt x="1154" y="14"/>
                  </a:lnTo>
                  <a:lnTo>
                    <a:pt x="1141" y="0"/>
                  </a:lnTo>
                  <a:lnTo>
                    <a:pt x="114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" name="Freeform 7">
              <a:extLst>
                <a:ext uri="{FF2B5EF4-FFF2-40B4-BE49-F238E27FC236}">
                  <a16:creationId xmlns:a16="http://schemas.microsoft.com/office/drawing/2014/main" id="{A47B08CD-C637-D8F5-9B38-AA0F0EE7B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205" y="4630938"/>
              <a:ext cx="180392" cy="23185"/>
            </a:xfrm>
            <a:custGeom>
              <a:avLst/>
              <a:gdLst>
                <a:gd name="T0" fmla="*/ 595 w 672"/>
                <a:gd name="T1" fmla="*/ 54 h 54"/>
                <a:gd name="T2" fmla="*/ 595 w 672"/>
                <a:gd name="T3" fmla="*/ 54 h 54"/>
                <a:gd name="T4" fmla="*/ 619 w 672"/>
                <a:gd name="T5" fmla="*/ 41 h 54"/>
                <a:gd name="T6" fmla="*/ 638 w 672"/>
                <a:gd name="T7" fmla="*/ 28 h 54"/>
                <a:gd name="T8" fmla="*/ 658 w 672"/>
                <a:gd name="T9" fmla="*/ 14 h 54"/>
                <a:gd name="T10" fmla="*/ 672 w 672"/>
                <a:gd name="T11" fmla="*/ 0 h 54"/>
                <a:gd name="T12" fmla="*/ 0 w 672"/>
                <a:gd name="T13" fmla="*/ 0 h 54"/>
                <a:gd name="T14" fmla="*/ 0 w 672"/>
                <a:gd name="T15" fmla="*/ 0 h 54"/>
                <a:gd name="T16" fmla="*/ 84 w 672"/>
                <a:gd name="T17" fmla="*/ 27 h 54"/>
                <a:gd name="T18" fmla="*/ 167 w 672"/>
                <a:gd name="T19" fmla="*/ 54 h 54"/>
                <a:gd name="T20" fmla="*/ 595 w 672"/>
                <a:gd name="T2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2" h="54">
                  <a:moveTo>
                    <a:pt x="595" y="54"/>
                  </a:moveTo>
                  <a:lnTo>
                    <a:pt x="595" y="54"/>
                  </a:lnTo>
                  <a:lnTo>
                    <a:pt x="619" y="41"/>
                  </a:lnTo>
                  <a:lnTo>
                    <a:pt x="638" y="28"/>
                  </a:lnTo>
                  <a:lnTo>
                    <a:pt x="658" y="14"/>
                  </a:lnTo>
                  <a:lnTo>
                    <a:pt x="67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4" y="27"/>
                  </a:lnTo>
                  <a:lnTo>
                    <a:pt x="167" y="54"/>
                  </a:lnTo>
                  <a:lnTo>
                    <a:pt x="595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" name="Freeform 8">
              <a:extLst>
                <a:ext uri="{FF2B5EF4-FFF2-40B4-BE49-F238E27FC236}">
                  <a16:creationId xmlns:a16="http://schemas.microsoft.com/office/drawing/2014/main" id="{E7574FC4-9662-1BE8-33FF-E91AE3ECD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668" y="4828007"/>
              <a:ext cx="180928" cy="23185"/>
            </a:xfrm>
            <a:custGeom>
              <a:avLst/>
              <a:gdLst>
                <a:gd name="T0" fmla="*/ 597 w 674"/>
                <a:gd name="T1" fmla="*/ 0 h 53"/>
                <a:gd name="T2" fmla="*/ 167 w 674"/>
                <a:gd name="T3" fmla="*/ 0 h 53"/>
                <a:gd name="T4" fmla="*/ 167 w 674"/>
                <a:gd name="T5" fmla="*/ 0 h 53"/>
                <a:gd name="T6" fmla="*/ 85 w 674"/>
                <a:gd name="T7" fmla="*/ 27 h 53"/>
                <a:gd name="T8" fmla="*/ 0 w 674"/>
                <a:gd name="T9" fmla="*/ 53 h 53"/>
                <a:gd name="T10" fmla="*/ 674 w 674"/>
                <a:gd name="T11" fmla="*/ 53 h 53"/>
                <a:gd name="T12" fmla="*/ 674 w 674"/>
                <a:gd name="T13" fmla="*/ 53 h 53"/>
                <a:gd name="T14" fmla="*/ 660 w 674"/>
                <a:gd name="T15" fmla="*/ 40 h 53"/>
                <a:gd name="T16" fmla="*/ 642 w 674"/>
                <a:gd name="T17" fmla="*/ 26 h 53"/>
                <a:gd name="T18" fmla="*/ 621 w 674"/>
                <a:gd name="T19" fmla="*/ 12 h 53"/>
                <a:gd name="T20" fmla="*/ 597 w 674"/>
                <a:gd name="T21" fmla="*/ 0 h 53"/>
                <a:gd name="T22" fmla="*/ 597 w 674"/>
                <a:gd name="T2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4" h="53">
                  <a:moveTo>
                    <a:pt x="597" y="0"/>
                  </a:moveTo>
                  <a:lnTo>
                    <a:pt x="167" y="0"/>
                  </a:lnTo>
                  <a:lnTo>
                    <a:pt x="167" y="0"/>
                  </a:lnTo>
                  <a:lnTo>
                    <a:pt x="85" y="27"/>
                  </a:lnTo>
                  <a:lnTo>
                    <a:pt x="0" y="53"/>
                  </a:lnTo>
                  <a:lnTo>
                    <a:pt x="674" y="53"/>
                  </a:lnTo>
                  <a:lnTo>
                    <a:pt x="674" y="53"/>
                  </a:lnTo>
                  <a:lnTo>
                    <a:pt x="660" y="40"/>
                  </a:lnTo>
                  <a:lnTo>
                    <a:pt x="642" y="26"/>
                  </a:lnTo>
                  <a:lnTo>
                    <a:pt x="621" y="12"/>
                  </a:lnTo>
                  <a:lnTo>
                    <a:pt x="597" y="0"/>
                  </a:lnTo>
                  <a:lnTo>
                    <a:pt x="5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" name="Freeform 9">
              <a:extLst>
                <a:ext uri="{FF2B5EF4-FFF2-40B4-BE49-F238E27FC236}">
                  <a16:creationId xmlns:a16="http://schemas.microsoft.com/office/drawing/2014/main" id="{71750782-4DE6-DD4A-B971-5E7900D35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28" y="4897561"/>
              <a:ext cx="316759" cy="23185"/>
            </a:xfrm>
            <a:custGeom>
              <a:avLst/>
              <a:gdLst>
                <a:gd name="T0" fmla="*/ 0 w 1180"/>
                <a:gd name="T1" fmla="*/ 55 h 55"/>
                <a:gd name="T2" fmla="*/ 1139 w 1180"/>
                <a:gd name="T3" fmla="*/ 55 h 55"/>
                <a:gd name="T4" fmla="*/ 1139 w 1180"/>
                <a:gd name="T5" fmla="*/ 55 h 55"/>
                <a:gd name="T6" fmla="*/ 1154 w 1180"/>
                <a:gd name="T7" fmla="*/ 41 h 55"/>
                <a:gd name="T8" fmla="*/ 1165 w 1180"/>
                <a:gd name="T9" fmla="*/ 27 h 55"/>
                <a:gd name="T10" fmla="*/ 1173 w 1180"/>
                <a:gd name="T11" fmla="*/ 13 h 55"/>
                <a:gd name="T12" fmla="*/ 1180 w 1180"/>
                <a:gd name="T13" fmla="*/ 0 h 55"/>
                <a:gd name="T14" fmla="*/ 149 w 1180"/>
                <a:gd name="T15" fmla="*/ 0 h 55"/>
                <a:gd name="T16" fmla="*/ 149 w 1180"/>
                <a:gd name="T17" fmla="*/ 0 h 55"/>
                <a:gd name="T18" fmla="*/ 110 w 1180"/>
                <a:gd name="T19" fmla="*/ 12 h 55"/>
                <a:gd name="T20" fmla="*/ 72 w 1180"/>
                <a:gd name="T21" fmla="*/ 26 h 55"/>
                <a:gd name="T22" fmla="*/ 36 w 1180"/>
                <a:gd name="T23" fmla="*/ 40 h 55"/>
                <a:gd name="T24" fmla="*/ 0 w 1180"/>
                <a:gd name="T25" fmla="*/ 55 h 55"/>
                <a:gd name="T26" fmla="*/ 0 w 1180"/>
                <a:gd name="T2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0" h="55">
                  <a:moveTo>
                    <a:pt x="0" y="55"/>
                  </a:moveTo>
                  <a:lnTo>
                    <a:pt x="1139" y="55"/>
                  </a:lnTo>
                  <a:lnTo>
                    <a:pt x="1139" y="55"/>
                  </a:lnTo>
                  <a:lnTo>
                    <a:pt x="1154" y="41"/>
                  </a:lnTo>
                  <a:lnTo>
                    <a:pt x="1165" y="27"/>
                  </a:lnTo>
                  <a:lnTo>
                    <a:pt x="1173" y="13"/>
                  </a:lnTo>
                  <a:lnTo>
                    <a:pt x="1180" y="0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10" y="12"/>
                  </a:lnTo>
                  <a:lnTo>
                    <a:pt x="72" y="26"/>
                  </a:lnTo>
                  <a:lnTo>
                    <a:pt x="36" y="4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" name="Freeform 10">
              <a:extLst>
                <a:ext uri="{FF2B5EF4-FFF2-40B4-BE49-F238E27FC236}">
                  <a16:creationId xmlns:a16="http://schemas.microsoft.com/office/drawing/2014/main" id="{FB17CE92-16EF-D175-424D-0E89D2908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686" y="4963251"/>
              <a:ext cx="316759" cy="23185"/>
            </a:xfrm>
            <a:custGeom>
              <a:avLst/>
              <a:gdLst>
                <a:gd name="T0" fmla="*/ 0 w 1180"/>
                <a:gd name="T1" fmla="*/ 56 h 56"/>
                <a:gd name="T2" fmla="*/ 1031 w 1180"/>
                <a:gd name="T3" fmla="*/ 56 h 56"/>
                <a:gd name="T4" fmla="*/ 1031 w 1180"/>
                <a:gd name="T5" fmla="*/ 56 h 56"/>
                <a:gd name="T6" fmla="*/ 1071 w 1180"/>
                <a:gd name="T7" fmla="*/ 42 h 56"/>
                <a:gd name="T8" fmla="*/ 1108 w 1180"/>
                <a:gd name="T9" fmla="*/ 28 h 56"/>
                <a:gd name="T10" fmla="*/ 1146 w 1180"/>
                <a:gd name="T11" fmla="*/ 14 h 56"/>
                <a:gd name="T12" fmla="*/ 1180 w 1180"/>
                <a:gd name="T13" fmla="*/ 0 h 56"/>
                <a:gd name="T14" fmla="*/ 41 w 1180"/>
                <a:gd name="T15" fmla="*/ 0 h 56"/>
                <a:gd name="T16" fmla="*/ 41 w 1180"/>
                <a:gd name="T17" fmla="*/ 0 h 56"/>
                <a:gd name="T18" fmla="*/ 28 w 1180"/>
                <a:gd name="T19" fmla="*/ 14 h 56"/>
                <a:gd name="T20" fmla="*/ 16 w 1180"/>
                <a:gd name="T21" fmla="*/ 27 h 56"/>
                <a:gd name="T22" fmla="*/ 7 w 1180"/>
                <a:gd name="T23" fmla="*/ 41 h 56"/>
                <a:gd name="T24" fmla="*/ 0 w 1180"/>
                <a:gd name="T25" fmla="*/ 56 h 56"/>
                <a:gd name="T26" fmla="*/ 0 w 118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0" h="56">
                  <a:moveTo>
                    <a:pt x="0" y="56"/>
                  </a:moveTo>
                  <a:lnTo>
                    <a:pt x="1031" y="56"/>
                  </a:lnTo>
                  <a:lnTo>
                    <a:pt x="1031" y="56"/>
                  </a:lnTo>
                  <a:lnTo>
                    <a:pt x="1071" y="42"/>
                  </a:lnTo>
                  <a:lnTo>
                    <a:pt x="1108" y="28"/>
                  </a:lnTo>
                  <a:lnTo>
                    <a:pt x="1146" y="14"/>
                  </a:lnTo>
                  <a:lnTo>
                    <a:pt x="1180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28" y="14"/>
                  </a:lnTo>
                  <a:lnTo>
                    <a:pt x="16" y="27"/>
                  </a:lnTo>
                  <a:lnTo>
                    <a:pt x="7" y="41"/>
                  </a:lnTo>
                  <a:lnTo>
                    <a:pt x="0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" name="Freeform 11">
              <a:extLst>
                <a:ext uri="{FF2B5EF4-FFF2-40B4-BE49-F238E27FC236}">
                  <a16:creationId xmlns:a16="http://schemas.microsoft.com/office/drawing/2014/main" id="{D66B4584-F284-E1B2-C747-187F2C08B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740" y="5028941"/>
              <a:ext cx="183076" cy="23185"/>
            </a:xfrm>
            <a:custGeom>
              <a:avLst/>
              <a:gdLst>
                <a:gd name="T0" fmla="*/ 79 w 680"/>
                <a:gd name="T1" fmla="*/ 55 h 55"/>
                <a:gd name="T2" fmla="*/ 509 w 680"/>
                <a:gd name="T3" fmla="*/ 55 h 55"/>
                <a:gd name="T4" fmla="*/ 509 w 680"/>
                <a:gd name="T5" fmla="*/ 55 h 55"/>
                <a:gd name="T6" fmla="*/ 595 w 680"/>
                <a:gd name="T7" fmla="*/ 27 h 55"/>
                <a:gd name="T8" fmla="*/ 680 w 680"/>
                <a:gd name="T9" fmla="*/ 0 h 55"/>
                <a:gd name="T10" fmla="*/ 0 w 680"/>
                <a:gd name="T11" fmla="*/ 0 h 55"/>
                <a:gd name="T12" fmla="*/ 0 w 680"/>
                <a:gd name="T13" fmla="*/ 0 h 55"/>
                <a:gd name="T14" fmla="*/ 16 w 680"/>
                <a:gd name="T15" fmla="*/ 14 h 55"/>
                <a:gd name="T16" fmla="*/ 34 w 680"/>
                <a:gd name="T17" fmla="*/ 27 h 55"/>
                <a:gd name="T18" fmla="*/ 55 w 680"/>
                <a:gd name="T19" fmla="*/ 42 h 55"/>
                <a:gd name="T20" fmla="*/ 79 w 680"/>
                <a:gd name="T21" fmla="*/ 55 h 55"/>
                <a:gd name="T22" fmla="*/ 79 w 680"/>
                <a:gd name="T2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0" h="55">
                  <a:moveTo>
                    <a:pt x="79" y="55"/>
                  </a:moveTo>
                  <a:lnTo>
                    <a:pt x="509" y="55"/>
                  </a:lnTo>
                  <a:lnTo>
                    <a:pt x="509" y="55"/>
                  </a:lnTo>
                  <a:lnTo>
                    <a:pt x="595" y="27"/>
                  </a:lnTo>
                  <a:lnTo>
                    <a:pt x="68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6" y="14"/>
                  </a:lnTo>
                  <a:lnTo>
                    <a:pt x="34" y="27"/>
                  </a:lnTo>
                  <a:lnTo>
                    <a:pt x="55" y="42"/>
                  </a:lnTo>
                  <a:lnTo>
                    <a:pt x="79" y="55"/>
                  </a:lnTo>
                  <a:lnTo>
                    <a:pt x="7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8" name="Freeform 12">
              <a:extLst>
                <a:ext uri="{FF2B5EF4-FFF2-40B4-BE49-F238E27FC236}">
                  <a16:creationId xmlns:a16="http://schemas.microsoft.com/office/drawing/2014/main" id="{B514BA50-5121-CA3F-729D-F4FEC3C14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740" y="5229874"/>
              <a:ext cx="182539" cy="23185"/>
            </a:xfrm>
            <a:custGeom>
              <a:avLst/>
              <a:gdLst>
                <a:gd name="T0" fmla="*/ 79 w 679"/>
                <a:gd name="T1" fmla="*/ 0 h 54"/>
                <a:gd name="T2" fmla="*/ 79 w 679"/>
                <a:gd name="T3" fmla="*/ 0 h 54"/>
                <a:gd name="T4" fmla="*/ 55 w 679"/>
                <a:gd name="T5" fmla="*/ 12 h 54"/>
                <a:gd name="T6" fmla="*/ 34 w 679"/>
                <a:gd name="T7" fmla="*/ 26 h 54"/>
                <a:gd name="T8" fmla="*/ 16 w 679"/>
                <a:gd name="T9" fmla="*/ 40 h 54"/>
                <a:gd name="T10" fmla="*/ 0 w 679"/>
                <a:gd name="T11" fmla="*/ 54 h 54"/>
                <a:gd name="T12" fmla="*/ 679 w 679"/>
                <a:gd name="T13" fmla="*/ 54 h 54"/>
                <a:gd name="T14" fmla="*/ 679 w 679"/>
                <a:gd name="T15" fmla="*/ 54 h 54"/>
                <a:gd name="T16" fmla="*/ 593 w 679"/>
                <a:gd name="T17" fmla="*/ 27 h 54"/>
                <a:gd name="T18" fmla="*/ 507 w 679"/>
                <a:gd name="T19" fmla="*/ 0 h 54"/>
                <a:gd name="T20" fmla="*/ 79 w 679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9" h="54">
                  <a:moveTo>
                    <a:pt x="79" y="0"/>
                  </a:moveTo>
                  <a:lnTo>
                    <a:pt x="79" y="0"/>
                  </a:lnTo>
                  <a:lnTo>
                    <a:pt x="55" y="12"/>
                  </a:lnTo>
                  <a:lnTo>
                    <a:pt x="34" y="26"/>
                  </a:lnTo>
                  <a:lnTo>
                    <a:pt x="16" y="40"/>
                  </a:lnTo>
                  <a:lnTo>
                    <a:pt x="0" y="54"/>
                  </a:lnTo>
                  <a:lnTo>
                    <a:pt x="679" y="54"/>
                  </a:lnTo>
                  <a:lnTo>
                    <a:pt x="679" y="54"/>
                  </a:lnTo>
                  <a:lnTo>
                    <a:pt x="593" y="27"/>
                  </a:lnTo>
                  <a:lnTo>
                    <a:pt x="507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9" name="Freeform 13">
              <a:extLst>
                <a:ext uri="{FF2B5EF4-FFF2-40B4-BE49-F238E27FC236}">
                  <a16:creationId xmlns:a16="http://schemas.microsoft.com/office/drawing/2014/main" id="{01A95DBD-1C05-F513-A99A-32F141ED2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686" y="5295564"/>
              <a:ext cx="317833" cy="27049"/>
            </a:xfrm>
            <a:custGeom>
              <a:avLst/>
              <a:gdLst>
                <a:gd name="T0" fmla="*/ 0 w 1185"/>
                <a:gd name="T1" fmla="*/ 0 h 55"/>
                <a:gd name="T2" fmla="*/ 0 w 1185"/>
                <a:gd name="T3" fmla="*/ 0 h 55"/>
                <a:gd name="T4" fmla="*/ 7 w 1185"/>
                <a:gd name="T5" fmla="*/ 13 h 55"/>
                <a:gd name="T6" fmla="*/ 16 w 1185"/>
                <a:gd name="T7" fmla="*/ 27 h 55"/>
                <a:gd name="T8" fmla="*/ 28 w 1185"/>
                <a:gd name="T9" fmla="*/ 41 h 55"/>
                <a:gd name="T10" fmla="*/ 41 w 1185"/>
                <a:gd name="T11" fmla="*/ 55 h 55"/>
                <a:gd name="T12" fmla="*/ 1185 w 1185"/>
                <a:gd name="T13" fmla="*/ 55 h 55"/>
                <a:gd name="T14" fmla="*/ 1185 w 1185"/>
                <a:gd name="T15" fmla="*/ 55 h 55"/>
                <a:gd name="T16" fmla="*/ 1147 w 1185"/>
                <a:gd name="T17" fmla="*/ 40 h 55"/>
                <a:gd name="T18" fmla="*/ 1110 w 1185"/>
                <a:gd name="T19" fmla="*/ 26 h 55"/>
                <a:gd name="T20" fmla="*/ 1071 w 1185"/>
                <a:gd name="T21" fmla="*/ 12 h 55"/>
                <a:gd name="T22" fmla="*/ 1031 w 1185"/>
                <a:gd name="T23" fmla="*/ 0 h 55"/>
                <a:gd name="T24" fmla="*/ 0 w 1185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5" h="55">
                  <a:moveTo>
                    <a:pt x="0" y="0"/>
                  </a:moveTo>
                  <a:lnTo>
                    <a:pt x="0" y="0"/>
                  </a:lnTo>
                  <a:lnTo>
                    <a:pt x="7" y="13"/>
                  </a:lnTo>
                  <a:lnTo>
                    <a:pt x="16" y="27"/>
                  </a:lnTo>
                  <a:lnTo>
                    <a:pt x="28" y="41"/>
                  </a:lnTo>
                  <a:lnTo>
                    <a:pt x="41" y="55"/>
                  </a:lnTo>
                  <a:lnTo>
                    <a:pt x="1185" y="55"/>
                  </a:lnTo>
                  <a:lnTo>
                    <a:pt x="1185" y="55"/>
                  </a:lnTo>
                  <a:lnTo>
                    <a:pt x="1147" y="40"/>
                  </a:lnTo>
                  <a:lnTo>
                    <a:pt x="1110" y="26"/>
                  </a:lnTo>
                  <a:lnTo>
                    <a:pt x="1071" y="12"/>
                  </a:lnTo>
                  <a:lnTo>
                    <a:pt x="103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0" name="Freeform 14">
              <a:extLst>
                <a:ext uri="{FF2B5EF4-FFF2-40B4-BE49-F238E27FC236}">
                  <a16:creationId xmlns:a16="http://schemas.microsoft.com/office/drawing/2014/main" id="{1FDF4984-36C3-D441-F84E-2130EDC60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91" y="5365118"/>
              <a:ext cx="317296" cy="23185"/>
            </a:xfrm>
            <a:custGeom>
              <a:avLst/>
              <a:gdLst>
                <a:gd name="T0" fmla="*/ 1142 w 1183"/>
                <a:gd name="T1" fmla="*/ 0 h 56"/>
                <a:gd name="T2" fmla="*/ 0 w 1183"/>
                <a:gd name="T3" fmla="*/ 0 h 56"/>
                <a:gd name="T4" fmla="*/ 0 w 1183"/>
                <a:gd name="T5" fmla="*/ 0 h 56"/>
                <a:gd name="T6" fmla="*/ 36 w 1183"/>
                <a:gd name="T7" fmla="*/ 14 h 56"/>
                <a:gd name="T8" fmla="*/ 73 w 1183"/>
                <a:gd name="T9" fmla="*/ 28 h 56"/>
                <a:gd name="T10" fmla="*/ 112 w 1183"/>
                <a:gd name="T11" fmla="*/ 42 h 56"/>
                <a:gd name="T12" fmla="*/ 152 w 1183"/>
                <a:gd name="T13" fmla="*/ 56 h 56"/>
                <a:gd name="T14" fmla="*/ 1183 w 1183"/>
                <a:gd name="T15" fmla="*/ 56 h 56"/>
                <a:gd name="T16" fmla="*/ 1183 w 1183"/>
                <a:gd name="T17" fmla="*/ 56 h 56"/>
                <a:gd name="T18" fmla="*/ 1176 w 1183"/>
                <a:gd name="T19" fmla="*/ 41 h 56"/>
                <a:gd name="T20" fmla="*/ 1168 w 1183"/>
                <a:gd name="T21" fmla="*/ 27 h 56"/>
                <a:gd name="T22" fmla="*/ 1157 w 1183"/>
                <a:gd name="T23" fmla="*/ 14 h 56"/>
                <a:gd name="T24" fmla="*/ 1142 w 1183"/>
                <a:gd name="T25" fmla="*/ 0 h 56"/>
                <a:gd name="T26" fmla="*/ 1142 w 1183"/>
                <a:gd name="T2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3" h="56">
                  <a:moveTo>
                    <a:pt x="114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6" y="14"/>
                  </a:lnTo>
                  <a:lnTo>
                    <a:pt x="73" y="28"/>
                  </a:lnTo>
                  <a:lnTo>
                    <a:pt x="112" y="42"/>
                  </a:lnTo>
                  <a:lnTo>
                    <a:pt x="152" y="56"/>
                  </a:lnTo>
                  <a:lnTo>
                    <a:pt x="1183" y="56"/>
                  </a:lnTo>
                  <a:lnTo>
                    <a:pt x="1183" y="56"/>
                  </a:lnTo>
                  <a:lnTo>
                    <a:pt x="1176" y="41"/>
                  </a:lnTo>
                  <a:lnTo>
                    <a:pt x="1168" y="27"/>
                  </a:lnTo>
                  <a:lnTo>
                    <a:pt x="1157" y="14"/>
                  </a:lnTo>
                  <a:lnTo>
                    <a:pt x="1142" y="0"/>
                  </a:lnTo>
                  <a:lnTo>
                    <a:pt x="11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1" name="Freeform 15">
              <a:extLst>
                <a:ext uri="{FF2B5EF4-FFF2-40B4-BE49-F238E27FC236}">
                  <a16:creationId xmlns:a16="http://schemas.microsoft.com/office/drawing/2014/main" id="{14318417-C4F2-D49E-85C4-403C08961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131" y="5430808"/>
              <a:ext cx="182002" cy="23185"/>
            </a:xfrm>
            <a:custGeom>
              <a:avLst/>
              <a:gdLst>
                <a:gd name="T0" fmla="*/ 598 w 677"/>
                <a:gd name="T1" fmla="*/ 55 h 55"/>
                <a:gd name="T2" fmla="*/ 598 w 677"/>
                <a:gd name="T3" fmla="*/ 55 h 55"/>
                <a:gd name="T4" fmla="*/ 622 w 677"/>
                <a:gd name="T5" fmla="*/ 42 h 55"/>
                <a:gd name="T6" fmla="*/ 645 w 677"/>
                <a:gd name="T7" fmla="*/ 28 h 55"/>
                <a:gd name="T8" fmla="*/ 662 w 677"/>
                <a:gd name="T9" fmla="*/ 14 h 55"/>
                <a:gd name="T10" fmla="*/ 677 w 677"/>
                <a:gd name="T11" fmla="*/ 0 h 55"/>
                <a:gd name="T12" fmla="*/ 0 w 677"/>
                <a:gd name="T13" fmla="*/ 0 h 55"/>
                <a:gd name="T14" fmla="*/ 0 w 677"/>
                <a:gd name="T15" fmla="*/ 0 h 55"/>
                <a:gd name="T16" fmla="*/ 84 w 677"/>
                <a:gd name="T17" fmla="*/ 27 h 55"/>
                <a:gd name="T18" fmla="*/ 170 w 677"/>
                <a:gd name="T19" fmla="*/ 55 h 55"/>
                <a:gd name="T20" fmla="*/ 598 w 677"/>
                <a:gd name="T2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55">
                  <a:moveTo>
                    <a:pt x="598" y="55"/>
                  </a:moveTo>
                  <a:lnTo>
                    <a:pt x="598" y="55"/>
                  </a:lnTo>
                  <a:lnTo>
                    <a:pt x="622" y="42"/>
                  </a:lnTo>
                  <a:lnTo>
                    <a:pt x="645" y="28"/>
                  </a:lnTo>
                  <a:lnTo>
                    <a:pt x="662" y="14"/>
                  </a:lnTo>
                  <a:lnTo>
                    <a:pt x="67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4" y="27"/>
                  </a:lnTo>
                  <a:lnTo>
                    <a:pt x="170" y="55"/>
                  </a:lnTo>
                  <a:lnTo>
                    <a:pt x="59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2" name="Freeform 16">
              <a:extLst>
                <a:ext uri="{FF2B5EF4-FFF2-40B4-BE49-F238E27FC236}">
                  <a16:creationId xmlns:a16="http://schemas.microsoft.com/office/drawing/2014/main" id="{24A39C4D-DEB1-1842-5543-759E6D19E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057" y="5631742"/>
              <a:ext cx="183076" cy="23185"/>
            </a:xfrm>
            <a:custGeom>
              <a:avLst/>
              <a:gdLst>
                <a:gd name="T0" fmla="*/ 601 w 680"/>
                <a:gd name="T1" fmla="*/ 0 h 54"/>
                <a:gd name="T2" fmla="*/ 171 w 680"/>
                <a:gd name="T3" fmla="*/ 0 h 54"/>
                <a:gd name="T4" fmla="*/ 171 w 680"/>
                <a:gd name="T5" fmla="*/ 0 h 54"/>
                <a:gd name="T6" fmla="*/ 85 w 680"/>
                <a:gd name="T7" fmla="*/ 27 h 54"/>
                <a:gd name="T8" fmla="*/ 0 w 680"/>
                <a:gd name="T9" fmla="*/ 54 h 54"/>
                <a:gd name="T10" fmla="*/ 680 w 680"/>
                <a:gd name="T11" fmla="*/ 54 h 54"/>
                <a:gd name="T12" fmla="*/ 680 w 680"/>
                <a:gd name="T13" fmla="*/ 54 h 54"/>
                <a:gd name="T14" fmla="*/ 665 w 680"/>
                <a:gd name="T15" fmla="*/ 41 h 54"/>
                <a:gd name="T16" fmla="*/ 648 w 680"/>
                <a:gd name="T17" fmla="*/ 27 h 54"/>
                <a:gd name="T18" fmla="*/ 625 w 680"/>
                <a:gd name="T19" fmla="*/ 13 h 54"/>
                <a:gd name="T20" fmla="*/ 601 w 680"/>
                <a:gd name="T21" fmla="*/ 0 h 54"/>
                <a:gd name="T22" fmla="*/ 601 w 680"/>
                <a:gd name="T2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0" h="54">
                  <a:moveTo>
                    <a:pt x="601" y="0"/>
                  </a:moveTo>
                  <a:lnTo>
                    <a:pt x="171" y="0"/>
                  </a:lnTo>
                  <a:lnTo>
                    <a:pt x="171" y="0"/>
                  </a:lnTo>
                  <a:lnTo>
                    <a:pt x="85" y="27"/>
                  </a:lnTo>
                  <a:lnTo>
                    <a:pt x="0" y="54"/>
                  </a:lnTo>
                  <a:lnTo>
                    <a:pt x="680" y="54"/>
                  </a:lnTo>
                  <a:lnTo>
                    <a:pt x="680" y="54"/>
                  </a:lnTo>
                  <a:lnTo>
                    <a:pt x="665" y="41"/>
                  </a:lnTo>
                  <a:lnTo>
                    <a:pt x="648" y="27"/>
                  </a:lnTo>
                  <a:lnTo>
                    <a:pt x="625" y="13"/>
                  </a:lnTo>
                  <a:lnTo>
                    <a:pt x="601" y="0"/>
                  </a:lnTo>
                  <a:lnTo>
                    <a:pt x="60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" name="Freeform 17">
              <a:extLst>
                <a:ext uri="{FF2B5EF4-FFF2-40B4-BE49-F238E27FC236}">
                  <a16:creationId xmlns:a16="http://schemas.microsoft.com/office/drawing/2014/main" id="{E1BA7D22-3EB6-5759-508D-6788EA5F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695" y="4754589"/>
              <a:ext cx="437020" cy="776685"/>
            </a:xfrm>
            <a:custGeom>
              <a:avLst/>
              <a:gdLst>
                <a:gd name="T0" fmla="*/ 50 w 1628"/>
                <a:gd name="T1" fmla="*/ 1278 h 1817"/>
                <a:gd name="T2" fmla="*/ 105 w 1628"/>
                <a:gd name="T3" fmla="*/ 1349 h 1817"/>
                <a:gd name="T4" fmla="*/ 205 w 1628"/>
                <a:gd name="T5" fmla="*/ 1414 h 1817"/>
                <a:gd name="T6" fmla="*/ 343 w 1628"/>
                <a:gd name="T7" fmla="*/ 1472 h 1817"/>
                <a:gd name="T8" fmla="*/ 782 w 1628"/>
                <a:gd name="T9" fmla="*/ 1614 h 1817"/>
                <a:gd name="T10" fmla="*/ 1108 w 1628"/>
                <a:gd name="T11" fmla="*/ 1723 h 1817"/>
                <a:gd name="T12" fmla="*/ 1033 w 1628"/>
                <a:gd name="T13" fmla="*/ 1779 h 1817"/>
                <a:gd name="T14" fmla="*/ 747 w 1628"/>
                <a:gd name="T15" fmla="*/ 1766 h 1817"/>
                <a:gd name="T16" fmla="*/ 432 w 1628"/>
                <a:gd name="T17" fmla="*/ 1653 h 1817"/>
                <a:gd name="T18" fmla="*/ 293 w 1628"/>
                <a:gd name="T19" fmla="*/ 1588 h 1817"/>
                <a:gd name="T20" fmla="*/ 173 w 1628"/>
                <a:gd name="T21" fmla="*/ 1516 h 1817"/>
                <a:gd name="T22" fmla="*/ 81 w 1628"/>
                <a:gd name="T23" fmla="*/ 1434 h 1817"/>
                <a:gd name="T24" fmla="*/ 21 w 1628"/>
                <a:gd name="T25" fmla="*/ 1343 h 1817"/>
                <a:gd name="T26" fmla="*/ 0 w 1628"/>
                <a:gd name="T27" fmla="*/ 1240 h 1817"/>
                <a:gd name="T28" fmla="*/ 9 w 1628"/>
                <a:gd name="T29" fmla="*/ 1168 h 1817"/>
                <a:gd name="T30" fmla="*/ 51 w 1628"/>
                <a:gd name="T31" fmla="*/ 1081 h 1817"/>
                <a:gd name="T32" fmla="*/ 123 w 1628"/>
                <a:gd name="T33" fmla="*/ 1003 h 1817"/>
                <a:gd name="T34" fmla="*/ 220 w 1628"/>
                <a:gd name="T35" fmla="*/ 933 h 1817"/>
                <a:gd name="T36" fmla="*/ 335 w 1628"/>
                <a:gd name="T37" fmla="*/ 870 h 1817"/>
                <a:gd name="T38" fmla="*/ 572 w 1628"/>
                <a:gd name="T39" fmla="*/ 772 h 1817"/>
                <a:gd name="T40" fmla="*/ 792 w 1628"/>
                <a:gd name="T41" fmla="*/ 698 h 1817"/>
                <a:gd name="T42" fmla="*/ 1216 w 1628"/>
                <a:gd name="T43" fmla="*/ 563 h 1817"/>
                <a:gd name="T44" fmla="*/ 1416 w 1628"/>
                <a:gd name="T45" fmla="*/ 482 h 1817"/>
                <a:gd name="T46" fmla="*/ 1500 w 1628"/>
                <a:gd name="T47" fmla="*/ 433 h 1817"/>
                <a:gd name="T48" fmla="*/ 1558 w 1628"/>
                <a:gd name="T49" fmla="*/ 380 h 1817"/>
                <a:gd name="T50" fmla="*/ 1584 w 1628"/>
                <a:gd name="T51" fmla="*/ 322 h 1817"/>
                <a:gd name="T52" fmla="*/ 1579 w 1628"/>
                <a:gd name="T53" fmla="*/ 272 h 1817"/>
                <a:gd name="T54" fmla="*/ 1534 w 1628"/>
                <a:gd name="T55" fmla="*/ 208 h 1817"/>
                <a:gd name="T56" fmla="*/ 1451 w 1628"/>
                <a:gd name="T57" fmla="*/ 150 h 1817"/>
                <a:gd name="T58" fmla="*/ 1336 w 1628"/>
                <a:gd name="T59" fmla="*/ 96 h 1817"/>
                <a:gd name="T60" fmla="*/ 1343 w 1628"/>
                <a:gd name="T61" fmla="*/ 36 h 1817"/>
                <a:gd name="T62" fmla="*/ 1435 w 1628"/>
                <a:gd name="T63" fmla="*/ 15 h 1817"/>
                <a:gd name="T64" fmla="*/ 1519 w 1628"/>
                <a:gd name="T65" fmla="*/ 82 h 1817"/>
                <a:gd name="T66" fmla="*/ 1583 w 1628"/>
                <a:gd name="T67" fmla="*/ 156 h 1817"/>
                <a:gd name="T68" fmla="*/ 1620 w 1628"/>
                <a:gd name="T69" fmla="*/ 239 h 1817"/>
                <a:gd name="T70" fmla="*/ 1628 w 1628"/>
                <a:gd name="T71" fmla="*/ 307 h 1817"/>
                <a:gd name="T72" fmla="*/ 1610 w 1628"/>
                <a:gd name="T73" fmla="*/ 401 h 1817"/>
                <a:gd name="T74" fmla="*/ 1560 w 1628"/>
                <a:gd name="T75" fmla="*/ 486 h 1817"/>
                <a:gd name="T76" fmla="*/ 1482 w 1628"/>
                <a:gd name="T77" fmla="*/ 563 h 1817"/>
                <a:gd name="T78" fmla="*/ 1380 w 1628"/>
                <a:gd name="T79" fmla="*/ 631 h 1817"/>
                <a:gd name="T80" fmla="*/ 1260 w 1628"/>
                <a:gd name="T81" fmla="*/ 693 h 1817"/>
                <a:gd name="T82" fmla="*/ 983 w 1628"/>
                <a:gd name="T83" fmla="*/ 800 h 1817"/>
                <a:gd name="T84" fmla="*/ 544 w 1628"/>
                <a:gd name="T85" fmla="*/ 938 h 1817"/>
                <a:gd name="T86" fmla="*/ 290 w 1628"/>
                <a:gd name="T87" fmla="*/ 1027 h 1817"/>
                <a:gd name="T88" fmla="*/ 167 w 1628"/>
                <a:gd name="T89" fmla="*/ 1087 h 1817"/>
                <a:gd name="T90" fmla="*/ 95 w 1628"/>
                <a:gd name="T91" fmla="*/ 1138 h 1817"/>
                <a:gd name="T92" fmla="*/ 51 w 1628"/>
                <a:gd name="T93" fmla="*/ 1194 h 1817"/>
                <a:gd name="T94" fmla="*/ 42 w 1628"/>
                <a:gd name="T95" fmla="*/ 124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28" h="1817">
                  <a:moveTo>
                    <a:pt x="42" y="1240"/>
                  </a:moveTo>
                  <a:lnTo>
                    <a:pt x="42" y="1240"/>
                  </a:lnTo>
                  <a:lnTo>
                    <a:pt x="43" y="1259"/>
                  </a:lnTo>
                  <a:lnTo>
                    <a:pt x="50" y="1278"/>
                  </a:lnTo>
                  <a:lnTo>
                    <a:pt x="58" y="1297"/>
                  </a:lnTo>
                  <a:lnTo>
                    <a:pt x="71" y="1315"/>
                  </a:lnTo>
                  <a:lnTo>
                    <a:pt x="85" y="1332"/>
                  </a:lnTo>
                  <a:lnTo>
                    <a:pt x="105" y="1349"/>
                  </a:lnTo>
                  <a:lnTo>
                    <a:pt x="126" y="1366"/>
                  </a:lnTo>
                  <a:lnTo>
                    <a:pt x="150" y="1382"/>
                  </a:lnTo>
                  <a:lnTo>
                    <a:pt x="176" y="1398"/>
                  </a:lnTo>
                  <a:lnTo>
                    <a:pt x="205" y="1414"/>
                  </a:lnTo>
                  <a:lnTo>
                    <a:pt x="236" y="1429"/>
                  </a:lnTo>
                  <a:lnTo>
                    <a:pt x="270" y="1444"/>
                  </a:lnTo>
                  <a:lnTo>
                    <a:pt x="306" y="1458"/>
                  </a:lnTo>
                  <a:lnTo>
                    <a:pt x="343" y="1472"/>
                  </a:lnTo>
                  <a:lnTo>
                    <a:pt x="423" y="1501"/>
                  </a:lnTo>
                  <a:lnTo>
                    <a:pt x="507" y="1529"/>
                  </a:lnTo>
                  <a:lnTo>
                    <a:pt x="596" y="1557"/>
                  </a:lnTo>
                  <a:lnTo>
                    <a:pt x="782" y="1614"/>
                  </a:lnTo>
                  <a:lnTo>
                    <a:pt x="876" y="1644"/>
                  </a:lnTo>
                  <a:lnTo>
                    <a:pt x="970" y="1675"/>
                  </a:lnTo>
                  <a:lnTo>
                    <a:pt x="1063" y="1707"/>
                  </a:lnTo>
                  <a:lnTo>
                    <a:pt x="1108" y="1723"/>
                  </a:lnTo>
                  <a:lnTo>
                    <a:pt x="1152" y="1740"/>
                  </a:lnTo>
                  <a:lnTo>
                    <a:pt x="1152" y="1740"/>
                  </a:lnTo>
                  <a:lnTo>
                    <a:pt x="1093" y="1760"/>
                  </a:lnTo>
                  <a:lnTo>
                    <a:pt x="1033" y="1779"/>
                  </a:lnTo>
                  <a:lnTo>
                    <a:pt x="910" y="1817"/>
                  </a:lnTo>
                  <a:lnTo>
                    <a:pt x="910" y="1817"/>
                  </a:lnTo>
                  <a:lnTo>
                    <a:pt x="828" y="1791"/>
                  </a:lnTo>
                  <a:lnTo>
                    <a:pt x="747" y="1766"/>
                  </a:lnTo>
                  <a:lnTo>
                    <a:pt x="666" y="1739"/>
                  </a:lnTo>
                  <a:lnTo>
                    <a:pt x="585" y="1712"/>
                  </a:lnTo>
                  <a:lnTo>
                    <a:pt x="507" y="1683"/>
                  </a:lnTo>
                  <a:lnTo>
                    <a:pt x="432" y="1653"/>
                  </a:lnTo>
                  <a:lnTo>
                    <a:pt x="395" y="1638"/>
                  </a:lnTo>
                  <a:lnTo>
                    <a:pt x="359" y="1622"/>
                  </a:lnTo>
                  <a:lnTo>
                    <a:pt x="325" y="1605"/>
                  </a:lnTo>
                  <a:lnTo>
                    <a:pt x="293" y="1588"/>
                  </a:lnTo>
                  <a:lnTo>
                    <a:pt x="260" y="1571"/>
                  </a:lnTo>
                  <a:lnTo>
                    <a:pt x="230" y="1553"/>
                  </a:lnTo>
                  <a:lnTo>
                    <a:pt x="201" y="1535"/>
                  </a:lnTo>
                  <a:lnTo>
                    <a:pt x="173" y="1516"/>
                  </a:lnTo>
                  <a:lnTo>
                    <a:pt x="147" y="1497"/>
                  </a:lnTo>
                  <a:lnTo>
                    <a:pt x="123" y="1476"/>
                  </a:lnTo>
                  <a:lnTo>
                    <a:pt x="100" y="1455"/>
                  </a:lnTo>
                  <a:lnTo>
                    <a:pt x="81" y="1434"/>
                  </a:lnTo>
                  <a:lnTo>
                    <a:pt x="63" y="1413"/>
                  </a:lnTo>
                  <a:lnTo>
                    <a:pt x="47" y="1389"/>
                  </a:lnTo>
                  <a:lnTo>
                    <a:pt x="32" y="1366"/>
                  </a:lnTo>
                  <a:lnTo>
                    <a:pt x="21" y="1343"/>
                  </a:lnTo>
                  <a:lnTo>
                    <a:pt x="11" y="1318"/>
                  </a:lnTo>
                  <a:lnTo>
                    <a:pt x="4" y="1293"/>
                  </a:lnTo>
                  <a:lnTo>
                    <a:pt x="0" y="1267"/>
                  </a:lnTo>
                  <a:lnTo>
                    <a:pt x="0" y="1240"/>
                  </a:lnTo>
                  <a:lnTo>
                    <a:pt x="0" y="1240"/>
                  </a:lnTo>
                  <a:lnTo>
                    <a:pt x="0" y="1215"/>
                  </a:lnTo>
                  <a:lnTo>
                    <a:pt x="3" y="1191"/>
                  </a:lnTo>
                  <a:lnTo>
                    <a:pt x="9" y="1168"/>
                  </a:lnTo>
                  <a:lnTo>
                    <a:pt x="17" y="1146"/>
                  </a:lnTo>
                  <a:lnTo>
                    <a:pt x="27" y="1123"/>
                  </a:lnTo>
                  <a:lnTo>
                    <a:pt x="39" y="1102"/>
                  </a:lnTo>
                  <a:lnTo>
                    <a:pt x="51" y="1081"/>
                  </a:lnTo>
                  <a:lnTo>
                    <a:pt x="68" y="1061"/>
                  </a:lnTo>
                  <a:lnTo>
                    <a:pt x="84" y="1041"/>
                  </a:lnTo>
                  <a:lnTo>
                    <a:pt x="103" y="1022"/>
                  </a:lnTo>
                  <a:lnTo>
                    <a:pt x="123" y="1003"/>
                  </a:lnTo>
                  <a:lnTo>
                    <a:pt x="145" y="984"/>
                  </a:lnTo>
                  <a:lnTo>
                    <a:pt x="168" y="968"/>
                  </a:lnTo>
                  <a:lnTo>
                    <a:pt x="194" y="949"/>
                  </a:lnTo>
                  <a:lnTo>
                    <a:pt x="220" y="933"/>
                  </a:lnTo>
                  <a:lnTo>
                    <a:pt x="248" y="917"/>
                  </a:lnTo>
                  <a:lnTo>
                    <a:pt x="275" y="901"/>
                  </a:lnTo>
                  <a:lnTo>
                    <a:pt x="304" y="885"/>
                  </a:lnTo>
                  <a:lnTo>
                    <a:pt x="335" y="870"/>
                  </a:lnTo>
                  <a:lnTo>
                    <a:pt x="367" y="855"/>
                  </a:lnTo>
                  <a:lnTo>
                    <a:pt x="432" y="827"/>
                  </a:lnTo>
                  <a:lnTo>
                    <a:pt x="500" y="799"/>
                  </a:lnTo>
                  <a:lnTo>
                    <a:pt x="572" y="772"/>
                  </a:lnTo>
                  <a:lnTo>
                    <a:pt x="644" y="747"/>
                  </a:lnTo>
                  <a:lnTo>
                    <a:pt x="717" y="723"/>
                  </a:lnTo>
                  <a:lnTo>
                    <a:pt x="792" y="698"/>
                  </a:lnTo>
                  <a:lnTo>
                    <a:pt x="792" y="698"/>
                  </a:lnTo>
                  <a:lnTo>
                    <a:pt x="939" y="653"/>
                  </a:lnTo>
                  <a:lnTo>
                    <a:pt x="1084" y="607"/>
                  </a:lnTo>
                  <a:lnTo>
                    <a:pt x="1152" y="585"/>
                  </a:lnTo>
                  <a:lnTo>
                    <a:pt x="1216" y="563"/>
                  </a:lnTo>
                  <a:lnTo>
                    <a:pt x="1280" y="540"/>
                  </a:lnTo>
                  <a:lnTo>
                    <a:pt x="1338" y="518"/>
                  </a:lnTo>
                  <a:lnTo>
                    <a:pt x="1391" y="494"/>
                  </a:lnTo>
                  <a:lnTo>
                    <a:pt x="1416" y="482"/>
                  </a:lnTo>
                  <a:lnTo>
                    <a:pt x="1438" y="470"/>
                  </a:lnTo>
                  <a:lnTo>
                    <a:pt x="1461" y="458"/>
                  </a:lnTo>
                  <a:lnTo>
                    <a:pt x="1482" y="446"/>
                  </a:lnTo>
                  <a:lnTo>
                    <a:pt x="1500" y="433"/>
                  </a:lnTo>
                  <a:lnTo>
                    <a:pt x="1518" y="419"/>
                  </a:lnTo>
                  <a:lnTo>
                    <a:pt x="1532" y="407"/>
                  </a:lnTo>
                  <a:lnTo>
                    <a:pt x="1547" y="393"/>
                  </a:lnTo>
                  <a:lnTo>
                    <a:pt x="1558" y="380"/>
                  </a:lnTo>
                  <a:lnTo>
                    <a:pt x="1568" y="365"/>
                  </a:lnTo>
                  <a:lnTo>
                    <a:pt x="1576" y="352"/>
                  </a:lnTo>
                  <a:lnTo>
                    <a:pt x="1581" y="337"/>
                  </a:lnTo>
                  <a:lnTo>
                    <a:pt x="1584" y="322"/>
                  </a:lnTo>
                  <a:lnTo>
                    <a:pt x="1586" y="307"/>
                  </a:lnTo>
                  <a:lnTo>
                    <a:pt x="1586" y="307"/>
                  </a:lnTo>
                  <a:lnTo>
                    <a:pt x="1584" y="289"/>
                  </a:lnTo>
                  <a:lnTo>
                    <a:pt x="1579" y="272"/>
                  </a:lnTo>
                  <a:lnTo>
                    <a:pt x="1573" y="255"/>
                  </a:lnTo>
                  <a:lnTo>
                    <a:pt x="1563" y="239"/>
                  </a:lnTo>
                  <a:lnTo>
                    <a:pt x="1550" y="223"/>
                  </a:lnTo>
                  <a:lnTo>
                    <a:pt x="1534" y="208"/>
                  </a:lnTo>
                  <a:lnTo>
                    <a:pt x="1518" y="194"/>
                  </a:lnTo>
                  <a:lnTo>
                    <a:pt x="1497" y="179"/>
                  </a:lnTo>
                  <a:lnTo>
                    <a:pt x="1476" y="164"/>
                  </a:lnTo>
                  <a:lnTo>
                    <a:pt x="1451" y="150"/>
                  </a:lnTo>
                  <a:lnTo>
                    <a:pt x="1425" y="136"/>
                  </a:lnTo>
                  <a:lnTo>
                    <a:pt x="1398" y="123"/>
                  </a:lnTo>
                  <a:lnTo>
                    <a:pt x="1367" y="109"/>
                  </a:lnTo>
                  <a:lnTo>
                    <a:pt x="1336" y="96"/>
                  </a:lnTo>
                  <a:lnTo>
                    <a:pt x="1270" y="70"/>
                  </a:lnTo>
                  <a:lnTo>
                    <a:pt x="1270" y="70"/>
                  </a:lnTo>
                  <a:lnTo>
                    <a:pt x="1307" y="53"/>
                  </a:lnTo>
                  <a:lnTo>
                    <a:pt x="1343" y="36"/>
                  </a:lnTo>
                  <a:lnTo>
                    <a:pt x="1377" y="18"/>
                  </a:lnTo>
                  <a:lnTo>
                    <a:pt x="1411" y="0"/>
                  </a:lnTo>
                  <a:lnTo>
                    <a:pt x="1411" y="0"/>
                  </a:lnTo>
                  <a:lnTo>
                    <a:pt x="1435" y="15"/>
                  </a:lnTo>
                  <a:lnTo>
                    <a:pt x="1458" y="31"/>
                  </a:lnTo>
                  <a:lnTo>
                    <a:pt x="1481" y="48"/>
                  </a:lnTo>
                  <a:lnTo>
                    <a:pt x="1500" y="65"/>
                  </a:lnTo>
                  <a:lnTo>
                    <a:pt x="1519" y="82"/>
                  </a:lnTo>
                  <a:lnTo>
                    <a:pt x="1537" y="100"/>
                  </a:lnTo>
                  <a:lnTo>
                    <a:pt x="1553" y="118"/>
                  </a:lnTo>
                  <a:lnTo>
                    <a:pt x="1570" y="137"/>
                  </a:lnTo>
                  <a:lnTo>
                    <a:pt x="1583" y="156"/>
                  </a:lnTo>
                  <a:lnTo>
                    <a:pt x="1594" y="177"/>
                  </a:lnTo>
                  <a:lnTo>
                    <a:pt x="1605" y="197"/>
                  </a:lnTo>
                  <a:lnTo>
                    <a:pt x="1613" y="218"/>
                  </a:lnTo>
                  <a:lnTo>
                    <a:pt x="1620" y="239"/>
                  </a:lnTo>
                  <a:lnTo>
                    <a:pt x="1625" y="260"/>
                  </a:lnTo>
                  <a:lnTo>
                    <a:pt x="1628" y="284"/>
                  </a:lnTo>
                  <a:lnTo>
                    <a:pt x="1628" y="307"/>
                  </a:lnTo>
                  <a:lnTo>
                    <a:pt x="1628" y="307"/>
                  </a:lnTo>
                  <a:lnTo>
                    <a:pt x="1628" y="331"/>
                  </a:lnTo>
                  <a:lnTo>
                    <a:pt x="1623" y="356"/>
                  </a:lnTo>
                  <a:lnTo>
                    <a:pt x="1618" y="379"/>
                  </a:lnTo>
                  <a:lnTo>
                    <a:pt x="1610" y="401"/>
                  </a:lnTo>
                  <a:lnTo>
                    <a:pt x="1600" y="424"/>
                  </a:lnTo>
                  <a:lnTo>
                    <a:pt x="1589" y="446"/>
                  </a:lnTo>
                  <a:lnTo>
                    <a:pt x="1576" y="466"/>
                  </a:lnTo>
                  <a:lnTo>
                    <a:pt x="1560" y="486"/>
                  </a:lnTo>
                  <a:lnTo>
                    <a:pt x="1544" y="506"/>
                  </a:lnTo>
                  <a:lnTo>
                    <a:pt x="1524" y="525"/>
                  </a:lnTo>
                  <a:lnTo>
                    <a:pt x="1503" y="544"/>
                  </a:lnTo>
                  <a:lnTo>
                    <a:pt x="1482" y="563"/>
                  </a:lnTo>
                  <a:lnTo>
                    <a:pt x="1458" y="581"/>
                  </a:lnTo>
                  <a:lnTo>
                    <a:pt x="1434" y="598"/>
                  </a:lnTo>
                  <a:lnTo>
                    <a:pt x="1408" y="614"/>
                  </a:lnTo>
                  <a:lnTo>
                    <a:pt x="1380" y="631"/>
                  </a:lnTo>
                  <a:lnTo>
                    <a:pt x="1353" y="647"/>
                  </a:lnTo>
                  <a:lnTo>
                    <a:pt x="1322" y="663"/>
                  </a:lnTo>
                  <a:lnTo>
                    <a:pt x="1293" y="678"/>
                  </a:lnTo>
                  <a:lnTo>
                    <a:pt x="1260" y="693"/>
                  </a:lnTo>
                  <a:lnTo>
                    <a:pt x="1195" y="722"/>
                  </a:lnTo>
                  <a:lnTo>
                    <a:pt x="1126" y="749"/>
                  </a:lnTo>
                  <a:lnTo>
                    <a:pt x="1056" y="775"/>
                  </a:lnTo>
                  <a:lnTo>
                    <a:pt x="983" y="800"/>
                  </a:lnTo>
                  <a:lnTo>
                    <a:pt x="909" y="824"/>
                  </a:lnTo>
                  <a:lnTo>
                    <a:pt x="836" y="848"/>
                  </a:lnTo>
                  <a:lnTo>
                    <a:pt x="687" y="893"/>
                  </a:lnTo>
                  <a:lnTo>
                    <a:pt x="544" y="938"/>
                  </a:lnTo>
                  <a:lnTo>
                    <a:pt x="476" y="960"/>
                  </a:lnTo>
                  <a:lnTo>
                    <a:pt x="410" y="982"/>
                  </a:lnTo>
                  <a:lnTo>
                    <a:pt x="348" y="1005"/>
                  </a:lnTo>
                  <a:lnTo>
                    <a:pt x="290" y="1027"/>
                  </a:lnTo>
                  <a:lnTo>
                    <a:pt x="236" y="1050"/>
                  </a:lnTo>
                  <a:lnTo>
                    <a:pt x="212" y="1063"/>
                  </a:lnTo>
                  <a:lnTo>
                    <a:pt x="188" y="1075"/>
                  </a:lnTo>
                  <a:lnTo>
                    <a:pt x="167" y="1087"/>
                  </a:lnTo>
                  <a:lnTo>
                    <a:pt x="145" y="1099"/>
                  </a:lnTo>
                  <a:lnTo>
                    <a:pt x="128" y="1112"/>
                  </a:lnTo>
                  <a:lnTo>
                    <a:pt x="110" y="1125"/>
                  </a:lnTo>
                  <a:lnTo>
                    <a:pt x="95" y="1138"/>
                  </a:lnTo>
                  <a:lnTo>
                    <a:pt x="81" y="1152"/>
                  </a:lnTo>
                  <a:lnTo>
                    <a:pt x="69" y="1166"/>
                  </a:lnTo>
                  <a:lnTo>
                    <a:pt x="60" y="1180"/>
                  </a:lnTo>
                  <a:lnTo>
                    <a:pt x="51" y="1194"/>
                  </a:lnTo>
                  <a:lnTo>
                    <a:pt x="47" y="1209"/>
                  </a:lnTo>
                  <a:lnTo>
                    <a:pt x="43" y="1224"/>
                  </a:lnTo>
                  <a:lnTo>
                    <a:pt x="42" y="1240"/>
                  </a:lnTo>
                  <a:lnTo>
                    <a:pt x="42" y="12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" name="Freeform 18">
              <a:extLst>
                <a:ext uri="{FF2B5EF4-FFF2-40B4-BE49-F238E27FC236}">
                  <a16:creationId xmlns:a16="http://schemas.microsoft.com/office/drawing/2014/main" id="{FFE9D9FC-987A-1C27-A6B1-1775B84C0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614" y="5554459"/>
              <a:ext cx="96101" cy="131380"/>
            </a:xfrm>
            <a:custGeom>
              <a:avLst/>
              <a:gdLst>
                <a:gd name="T0" fmla="*/ 0 w 358"/>
                <a:gd name="T1" fmla="*/ 70 h 307"/>
                <a:gd name="T2" fmla="*/ 0 w 358"/>
                <a:gd name="T3" fmla="*/ 70 h 307"/>
                <a:gd name="T4" fmla="*/ 66 w 358"/>
                <a:gd name="T5" fmla="*/ 96 h 307"/>
                <a:gd name="T6" fmla="*/ 97 w 358"/>
                <a:gd name="T7" fmla="*/ 109 h 307"/>
                <a:gd name="T8" fmla="*/ 126 w 358"/>
                <a:gd name="T9" fmla="*/ 123 h 307"/>
                <a:gd name="T10" fmla="*/ 155 w 358"/>
                <a:gd name="T11" fmla="*/ 136 h 307"/>
                <a:gd name="T12" fmla="*/ 181 w 358"/>
                <a:gd name="T13" fmla="*/ 150 h 307"/>
                <a:gd name="T14" fmla="*/ 206 w 358"/>
                <a:gd name="T15" fmla="*/ 164 h 307"/>
                <a:gd name="T16" fmla="*/ 227 w 358"/>
                <a:gd name="T17" fmla="*/ 179 h 307"/>
                <a:gd name="T18" fmla="*/ 246 w 358"/>
                <a:gd name="T19" fmla="*/ 194 h 307"/>
                <a:gd name="T20" fmla="*/ 264 w 358"/>
                <a:gd name="T21" fmla="*/ 208 h 307"/>
                <a:gd name="T22" fmla="*/ 279 w 358"/>
                <a:gd name="T23" fmla="*/ 223 h 307"/>
                <a:gd name="T24" fmla="*/ 292 w 358"/>
                <a:gd name="T25" fmla="*/ 239 h 307"/>
                <a:gd name="T26" fmla="*/ 301 w 358"/>
                <a:gd name="T27" fmla="*/ 255 h 307"/>
                <a:gd name="T28" fmla="*/ 309 w 358"/>
                <a:gd name="T29" fmla="*/ 272 h 307"/>
                <a:gd name="T30" fmla="*/ 314 w 358"/>
                <a:gd name="T31" fmla="*/ 289 h 307"/>
                <a:gd name="T32" fmla="*/ 316 w 358"/>
                <a:gd name="T33" fmla="*/ 307 h 307"/>
                <a:gd name="T34" fmla="*/ 358 w 358"/>
                <a:gd name="T35" fmla="*/ 307 h 307"/>
                <a:gd name="T36" fmla="*/ 358 w 358"/>
                <a:gd name="T37" fmla="*/ 307 h 307"/>
                <a:gd name="T38" fmla="*/ 356 w 358"/>
                <a:gd name="T39" fmla="*/ 284 h 307"/>
                <a:gd name="T40" fmla="*/ 355 w 358"/>
                <a:gd name="T41" fmla="*/ 260 h 307"/>
                <a:gd name="T42" fmla="*/ 350 w 358"/>
                <a:gd name="T43" fmla="*/ 239 h 307"/>
                <a:gd name="T44" fmla="*/ 343 w 358"/>
                <a:gd name="T45" fmla="*/ 218 h 307"/>
                <a:gd name="T46" fmla="*/ 334 w 358"/>
                <a:gd name="T47" fmla="*/ 197 h 307"/>
                <a:gd name="T48" fmla="*/ 324 w 358"/>
                <a:gd name="T49" fmla="*/ 177 h 307"/>
                <a:gd name="T50" fmla="*/ 313 w 358"/>
                <a:gd name="T51" fmla="*/ 156 h 307"/>
                <a:gd name="T52" fmla="*/ 298 w 358"/>
                <a:gd name="T53" fmla="*/ 137 h 307"/>
                <a:gd name="T54" fmla="*/ 283 w 358"/>
                <a:gd name="T55" fmla="*/ 118 h 307"/>
                <a:gd name="T56" fmla="*/ 267 w 358"/>
                <a:gd name="T57" fmla="*/ 100 h 307"/>
                <a:gd name="T58" fmla="*/ 249 w 358"/>
                <a:gd name="T59" fmla="*/ 82 h 307"/>
                <a:gd name="T60" fmla="*/ 230 w 358"/>
                <a:gd name="T61" fmla="*/ 65 h 307"/>
                <a:gd name="T62" fmla="*/ 209 w 358"/>
                <a:gd name="T63" fmla="*/ 48 h 307"/>
                <a:gd name="T64" fmla="*/ 188 w 358"/>
                <a:gd name="T65" fmla="*/ 31 h 307"/>
                <a:gd name="T66" fmla="*/ 165 w 358"/>
                <a:gd name="T67" fmla="*/ 15 h 307"/>
                <a:gd name="T68" fmla="*/ 141 w 358"/>
                <a:gd name="T69" fmla="*/ 0 h 307"/>
                <a:gd name="T70" fmla="*/ 141 w 358"/>
                <a:gd name="T71" fmla="*/ 0 h 307"/>
                <a:gd name="T72" fmla="*/ 107 w 358"/>
                <a:gd name="T73" fmla="*/ 18 h 307"/>
                <a:gd name="T74" fmla="*/ 73 w 358"/>
                <a:gd name="T75" fmla="*/ 36 h 307"/>
                <a:gd name="T76" fmla="*/ 37 w 358"/>
                <a:gd name="T77" fmla="*/ 53 h 307"/>
                <a:gd name="T78" fmla="*/ 0 w 358"/>
                <a:gd name="T79" fmla="*/ 70 h 307"/>
                <a:gd name="T80" fmla="*/ 0 w 358"/>
                <a:gd name="T81" fmla="*/ 7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8" h="307">
                  <a:moveTo>
                    <a:pt x="0" y="70"/>
                  </a:moveTo>
                  <a:lnTo>
                    <a:pt x="0" y="70"/>
                  </a:lnTo>
                  <a:lnTo>
                    <a:pt x="66" y="96"/>
                  </a:lnTo>
                  <a:lnTo>
                    <a:pt x="97" y="109"/>
                  </a:lnTo>
                  <a:lnTo>
                    <a:pt x="126" y="123"/>
                  </a:lnTo>
                  <a:lnTo>
                    <a:pt x="155" y="136"/>
                  </a:lnTo>
                  <a:lnTo>
                    <a:pt x="181" y="150"/>
                  </a:lnTo>
                  <a:lnTo>
                    <a:pt x="206" y="164"/>
                  </a:lnTo>
                  <a:lnTo>
                    <a:pt x="227" y="179"/>
                  </a:lnTo>
                  <a:lnTo>
                    <a:pt x="246" y="194"/>
                  </a:lnTo>
                  <a:lnTo>
                    <a:pt x="264" y="208"/>
                  </a:lnTo>
                  <a:lnTo>
                    <a:pt x="279" y="223"/>
                  </a:lnTo>
                  <a:lnTo>
                    <a:pt x="292" y="239"/>
                  </a:lnTo>
                  <a:lnTo>
                    <a:pt x="301" y="255"/>
                  </a:lnTo>
                  <a:lnTo>
                    <a:pt x="309" y="272"/>
                  </a:lnTo>
                  <a:lnTo>
                    <a:pt x="314" y="289"/>
                  </a:lnTo>
                  <a:lnTo>
                    <a:pt x="316" y="307"/>
                  </a:lnTo>
                  <a:lnTo>
                    <a:pt x="358" y="307"/>
                  </a:lnTo>
                  <a:lnTo>
                    <a:pt x="358" y="307"/>
                  </a:lnTo>
                  <a:lnTo>
                    <a:pt x="356" y="284"/>
                  </a:lnTo>
                  <a:lnTo>
                    <a:pt x="355" y="260"/>
                  </a:lnTo>
                  <a:lnTo>
                    <a:pt x="350" y="239"/>
                  </a:lnTo>
                  <a:lnTo>
                    <a:pt x="343" y="218"/>
                  </a:lnTo>
                  <a:lnTo>
                    <a:pt x="334" y="197"/>
                  </a:lnTo>
                  <a:lnTo>
                    <a:pt x="324" y="177"/>
                  </a:lnTo>
                  <a:lnTo>
                    <a:pt x="313" y="156"/>
                  </a:lnTo>
                  <a:lnTo>
                    <a:pt x="298" y="137"/>
                  </a:lnTo>
                  <a:lnTo>
                    <a:pt x="283" y="118"/>
                  </a:lnTo>
                  <a:lnTo>
                    <a:pt x="267" y="100"/>
                  </a:lnTo>
                  <a:lnTo>
                    <a:pt x="249" y="82"/>
                  </a:lnTo>
                  <a:lnTo>
                    <a:pt x="230" y="65"/>
                  </a:lnTo>
                  <a:lnTo>
                    <a:pt x="209" y="48"/>
                  </a:lnTo>
                  <a:lnTo>
                    <a:pt x="188" y="31"/>
                  </a:lnTo>
                  <a:lnTo>
                    <a:pt x="165" y="15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07" y="18"/>
                  </a:lnTo>
                  <a:lnTo>
                    <a:pt x="73" y="36"/>
                  </a:lnTo>
                  <a:lnTo>
                    <a:pt x="37" y="53"/>
                  </a:lnTo>
                  <a:lnTo>
                    <a:pt x="0" y="70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" name="Freeform 19">
              <a:extLst>
                <a:ext uri="{FF2B5EF4-FFF2-40B4-BE49-F238E27FC236}">
                  <a16:creationId xmlns:a16="http://schemas.microsoft.com/office/drawing/2014/main" id="{08A71242-19B9-00D4-3CC5-7EFDE57A9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58" y="4484102"/>
              <a:ext cx="309780" cy="247303"/>
            </a:xfrm>
            <a:custGeom>
              <a:avLst/>
              <a:gdLst>
                <a:gd name="T0" fmla="*/ 911 w 1154"/>
                <a:gd name="T1" fmla="*/ 577 h 577"/>
                <a:gd name="T2" fmla="*/ 911 w 1154"/>
                <a:gd name="T3" fmla="*/ 577 h 577"/>
                <a:gd name="T4" fmla="*/ 1035 w 1154"/>
                <a:gd name="T5" fmla="*/ 539 h 577"/>
                <a:gd name="T6" fmla="*/ 1095 w 1154"/>
                <a:gd name="T7" fmla="*/ 520 h 577"/>
                <a:gd name="T8" fmla="*/ 1154 w 1154"/>
                <a:gd name="T9" fmla="*/ 500 h 577"/>
                <a:gd name="T10" fmla="*/ 1154 w 1154"/>
                <a:gd name="T11" fmla="*/ 500 h 577"/>
                <a:gd name="T12" fmla="*/ 1110 w 1154"/>
                <a:gd name="T13" fmla="*/ 483 h 577"/>
                <a:gd name="T14" fmla="*/ 1065 w 1154"/>
                <a:gd name="T15" fmla="*/ 467 h 577"/>
                <a:gd name="T16" fmla="*/ 972 w 1154"/>
                <a:gd name="T17" fmla="*/ 435 h 577"/>
                <a:gd name="T18" fmla="*/ 878 w 1154"/>
                <a:gd name="T19" fmla="*/ 404 h 577"/>
                <a:gd name="T20" fmla="*/ 783 w 1154"/>
                <a:gd name="T21" fmla="*/ 374 h 577"/>
                <a:gd name="T22" fmla="*/ 598 w 1154"/>
                <a:gd name="T23" fmla="*/ 317 h 577"/>
                <a:gd name="T24" fmla="*/ 509 w 1154"/>
                <a:gd name="T25" fmla="*/ 289 h 577"/>
                <a:gd name="T26" fmla="*/ 423 w 1154"/>
                <a:gd name="T27" fmla="*/ 261 h 577"/>
                <a:gd name="T28" fmla="*/ 343 w 1154"/>
                <a:gd name="T29" fmla="*/ 233 h 577"/>
                <a:gd name="T30" fmla="*/ 306 w 1154"/>
                <a:gd name="T31" fmla="*/ 218 h 577"/>
                <a:gd name="T32" fmla="*/ 272 w 1154"/>
                <a:gd name="T33" fmla="*/ 204 h 577"/>
                <a:gd name="T34" fmla="*/ 238 w 1154"/>
                <a:gd name="T35" fmla="*/ 189 h 577"/>
                <a:gd name="T36" fmla="*/ 207 w 1154"/>
                <a:gd name="T37" fmla="*/ 174 h 577"/>
                <a:gd name="T38" fmla="*/ 178 w 1154"/>
                <a:gd name="T39" fmla="*/ 158 h 577"/>
                <a:gd name="T40" fmla="*/ 151 w 1154"/>
                <a:gd name="T41" fmla="*/ 142 h 577"/>
                <a:gd name="T42" fmla="*/ 126 w 1154"/>
                <a:gd name="T43" fmla="*/ 126 h 577"/>
                <a:gd name="T44" fmla="*/ 105 w 1154"/>
                <a:gd name="T45" fmla="*/ 109 h 577"/>
                <a:gd name="T46" fmla="*/ 87 w 1154"/>
                <a:gd name="T47" fmla="*/ 92 h 577"/>
                <a:gd name="T48" fmla="*/ 71 w 1154"/>
                <a:gd name="T49" fmla="*/ 75 h 577"/>
                <a:gd name="T50" fmla="*/ 60 w 1154"/>
                <a:gd name="T51" fmla="*/ 57 h 577"/>
                <a:gd name="T52" fmla="*/ 50 w 1154"/>
                <a:gd name="T53" fmla="*/ 38 h 577"/>
                <a:gd name="T54" fmla="*/ 45 w 1154"/>
                <a:gd name="T55" fmla="*/ 19 h 577"/>
                <a:gd name="T56" fmla="*/ 44 w 1154"/>
                <a:gd name="T57" fmla="*/ 0 h 577"/>
                <a:gd name="T58" fmla="*/ 0 w 1154"/>
                <a:gd name="T59" fmla="*/ 0 h 577"/>
                <a:gd name="T60" fmla="*/ 0 w 1154"/>
                <a:gd name="T61" fmla="*/ 0 h 577"/>
                <a:gd name="T62" fmla="*/ 2 w 1154"/>
                <a:gd name="T63" fmla="*/ 27 h 577"/>
                <a:gd name="T64" fmla="*/ 6 w 1154"/>
                <a:gd name="T65" fmla="*/ 53 h 577"/>
                <a:gd name="T66" fmla="*/ 13 w 1154"/>
                <a:gd name="T67" fmla="*/ 78 h 577"/>
                <a:gd name="T68" fmla="*/ 23 w 1154"/>
                <a:gd name="T69" fmla="*/ 103 h 577"/>
                <a:gd name="T70" fmla="*/ 34 w 1154"/>
                <a:gd name="T71" fmla="*/ 127 h 577"/>
                <a:gd name="T72" fmla="*/ 47 w 1154"/>
                <a:gd name="T73" fmla="*/ 149 h 577"/>
                <a:gd name="T74" fmla="*/ 63 w 1154"/>
                <a:gd name="T75" fmla="*/ 173 h 577"/>
                <a:gd name="T76" fmla="*/ 83 w 1154"/>
                <a:gd name="T77" fmla="*/ 194 h 577"/>
                <a:gd name="T78" fmla="*/ 102 w 1154"/>
                <a:gd name="T79" fmla="*/ 215 h 577"/>
                <a:gd name="T80" fmla="*/ 125 w 1154"/>
                <a:gd name="T81" fmla="*/ 236 h 577"/>
                <a:gd name="T82" fmla="*/ 149 w 1154"/>
                <a:gd name="T83" fmla="*/ 257 h 577"/>
                <a:gd name="T84" fmla="*/ 175 w 1154"/>
                <a:gd name="T85" fmla="*/ 276 h 577"/>
                <a:gd name="T86" fmla="*/ 203 w 1154"/>
                <a:gd name="T87" fmla="*/ 295 h 577"/>
                <a:gd name="T88" fmla="*/ 232 w 1154"/>
                <a:gd name="T89" fmla="*/ 313 h 577"/>
                <a:gd name="T90" fmla="*/ 262 w 1154"/>
                <a:gd name="T91" fmla="*/ 331 h 577"/>
                <a:gd name="T92" fmla="*/ 293 w 1154"/>
                <a:gd name="T93" fmla="*/ 348 h 577"/>
                <a:gd name="T94" fmla="*/ 327 w 1154"/>
                <a:gd name="T95" fmla="*/ 365 h 577"/>
                <a:gd name="T96" fmla="*/ 361 w 1154"/>
                <a:gd name="T97" fmla="*/ 382 h 577"/>
                <a:gd name="T98" fmla="*/ 397 w 1154"/>
                <a:gd name="T99" fmla="*/ 398 h 577"/>
                <a:gd name="T100" fmla="*/ 433 w 1154"/>
                <a:gd name="T101" fmla="*/ 413 h 577"/>
                <a:gd name="T102" fmla="*/ 509 w 1154"/>
                <a:gd name="T103" fmla="*/ 443 h 577"/>
                <a:gd name="T104" fmla="*/ 587 w 1154"/>
                <a:gd name="T105" fmla="*/ 472 h 577"/>
                <a:gd name="T106" fmla="*/ 666 w 1154"/>
                <a:gd name="T107" fmla="*/ 499 h 577"/>
                <a:gd name="T108" fmla="*/ 749 w 1154"/>
                <a:gd name="T109" fmla="*/ 526 h 577"/>
                <a:gd name="T110" fmla="*/ 830 w 1154"/>
                <a:gd name="T111" fmla="*/ 551 h 577"/>
                <a:gd name="T112" fmla="*/ 911 w 1154"/>
                <a:gd name="T113" fmla="*/ 577 h 577"/>
                <a:gd name="T114" fmla="*/ 911 w 1154"/>
                <a:gd name="T115" fmla="*/ 577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4" h="577">
                  <a:moveTo>
                    <a:pt x="911" y="577"/>
                  </a:moveTo>
                  <a:lnTo>
                    <a:pt x="911" y="577"/>
                  </a:lnTo>
                  <a:lnTo>
                    <a:pt x="1035" y="539"/>
                  </a:lnTo>
                  <a:lnTo>
                    <a:pt x="1095" y="520"/>
                  </a:lnTo>
                  <a:lnTo>
                    <a:pt x="1154" y="500"/>
                  </a:lnTo>
                  <a:lnTo>
                    <a:pt x="1154" y="500"/>
                  </a:lnTo>
                  <a:lnTo>
                    <a:pt x="1110" y="483"/>
                  </a:lnTo>
                  <a:lnTo>
                    <a:pt x="1065" y="467"/>
                  </a:lnTo>
                  <a:lnTo>
                    <a:pt x="972" y="435"/>
                  </a:lnTo>
                  <a:lnTo>
                    <a:pt x="878" y="404"/>
                  </a:lnTo>
                  <a:lnTo>
                    <a:pt x="783" y="374"/>
                  </a:lnTo>
                  <a:lnTo>
                    <a:pt x="598" y="317"/>
                  </a:lnTo>
                  <a:lnTo>
                    <a:pt x="509" y="289"/>
                  </a:lnTo>
                  <a:lnTo>
                    <a:pt x="423" y="261"/>
                  </a:lnTo>
                  <a:lnTo>
                    <a:pt x="343" y="233"/>
                  </a:lnTo>
                  <a:lnTo>
                    <a:pt x="306" y="218"/>
                  </a:lnTo>
                  <a:lnTo>
                    <a:pt x="272" y="204"/>
                  </a:lnTo>
                  <a:lnTo>
                    <a:pt x="238" y="189"/>
                  </a:lnTo>
                  <a:lnTo>
                    <a:pt x="207" y="174"/>
                  </a:lnTo>
                  <a:lnTo>
                    <a:pt x="178" y="158"/>
                  </a:lnTo>
                  <a:lnTo>
                    <a:pt x="151" y="142"/>
                  </a:lnTo>
                  <a:lnTo>
                    <a:pt x="126" y="126"/>
                  </a:lnTo>
                  <a:lnTo>
                    <a:pt x="105" y="109"/>
                  </a:lnTo>
                  <a:lnTo>
                    <a:pt x="87" y="92"/>
                  </a:lnTo>
                  <a:lnTo>
                    <a:pt x="71" y="75"/>
                  </a:lnTo>
                  <a:lnTo>
                    <a:pt x="60" y="57"/>
                  </a:lnTo>
                  <a:lnTo>
                    <a:pt x="50" y="38"/>
                  </a:lnTo>
                  <a:lnTo>
                    <a:pt x="45" y="19"/>
                  </a:lnTo>
                  <a:lnTo>
                    <a:pt x="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7"/>
                  </a:lnTo>
                  <a:lnTo>
                    <a:pt x="6" y="53"/>
                  </a:lnTo>
                  <a:lnTo>
                    <a:pt x="13" y="78"/>
                  </a:lnTo>
                  <a:lnTo>
                    <a:pt x="23" y="103"/>
                  </a:lnTo>
                  <a:lnTo>
                    <a:pt x="34" y="127"/>
                  </a:lnTo>
                  <a:lnTo>
                    <a:pt x="47" y="149"/>
                  </a:lnTo>
                  <a:lnTo>
                    <a:pt x="63" y="173"/>
                  </a:lnTo>
                  <a:lnTo>
                    <a:pt x="83" y="194"/>
                  </a:lnTo>
                  <a:lnTo>
                    <a:pt x="102" y="215"/>
                  </a:lnTo>
                  <a:lnTo>
                    <a:pt x="125" y="236"/>
                  </a:lnTo>
                  <a:lnTo>
                    <a:pt x="149" y="257"/>
                  </a:lnTo>
                  <a:lnTo>
                    <a:pt x="175" y="276"/>
                  </a:lnTo>
                  <a:lnTo>
                    <a:pt x="203" y="295"/>
                  </a:lnTo>
                  <a:lnTo>
                    <a:pt x="232" y="313"/>
                  </a:lnTo>
                  <a:lnTo>
                    <a:pt x="262" y="331"/>
                  </a:lnTo>
                  <a:lnTo>
                    <a:pt x="293" y="348"/>
                  </a:lnTo>
                  <a:lnTo>
                    <a:pt x="327" y="365"/>
                  </a:lnTo>
                  <a:lnTo>
                    <a:pt x="361" y="382"/>
                  </a:lnTo>
                  <a:lnTo>
                    <a:pt x="397" y="398"/>
                  </a:lnTo>
                  <a:lnTo>
                    <a:pt x="433" y="413"/>
                  </a:lnTo>
                  <a:lnTo>
                    <a:pt x="509" y="443"/>
                  </a:lnTo>
                  <a:lnTo>
                    <a:pt x="587" y="472"/>
                  </a:lnTo>
                  <a:lnTo>
                    <a:pt x="666" y="499"/>
                  </a:lnTo>
                  <a:lnTo>
                    <a:pt x="749" y="526"/>
                  </a:lnTo>
                  <a:lnTo>
                    <a:pt x="830" y="551"/>
                  </a:lnTo>
                  <a:lnTo>
                    <a:pt x="911" y="577"/>
                  </a:lnTo>
                  <a:lnTo>
                    <a:pt x="911" y="5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" name="Freeform 20">
              <a:extLst>
                <a:ext uri="{FF2B5EF4-FFF2-40B4-BE49-F238E27FC236}">
                  <a16:creationId xmlns:a16="http://schemas.microsoft.com/office/drawing/2014/main" id="{88F2ADDB-CC02-C93D-237A-BC577F4E6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45" y="5152592"/>
              <a:ext cx="394070" cy="533247"/>
            </a:xfrm>
            <a:custGeom>
              <a:avLst/>
              <a:gdLst>
                <a:gd name="T0" fmla="*/ 557 w 1468"/>
                <a:gd name="T1" fmla="*/ 0 h 1244"/>
                <a:gd name="T2" fmla="*/ 373 w 1468"/>
                <a:gd name="T3" fmla="*/ 57 h 1244"/>
                <a:gd name="T4" fmla="*/ 316 w 1468"/>
                <a:gd name="T5" fmla="*/ 76 h 1244"/>
                <a:gd name="T6" fmla="*/ 405 w 1468"/>
                <a:gd name="T7" fmla="*/ 110 h 1244"/>
                <a:gd name="T8" fmla="*/ 591 w 1468"/>
                <a:gd name="T9" fmla="*/ 173 h 1244"/>
                <a:gd name="T10" fmla="*/ 872 w 1468"/>
                <a:gd name="T11" fmla="*/ 259 h 1244"/>
                <a:gd name="T12" fmla="*/ 1045 w 1468"/>
                <a:gd name="T13" fmla="*/ 315 h 1244"/>
                <a:gd name="T14" fmla="*/ 1162 w 1468"/>
                <a:gd name="T15" fmla="*/ 359 h 1244"/>
                <a:gd name="T16" fmla="*/ 1230 w 1468"/>
                <a:gd name="T17" fmla="*/ 388 h 1244"/>
                <a:gd name="T18" fmla="*/ 1291 w 1468"/>
                <a:gd name="T19" fmla="*/ 418 h 1244"/>
                <a:gd name="T20" fmla="*/ 1342 w 1468"/>
                <a:gd name="T21" fmla="*/ 451 h 1244"/>
                <a:gd name="T22" fmla="*/ 1381 w 1468"/>
                <a:gd name="T23" fmla="*/ 484 h 1244"/>
                <a:gd name="T24" fmla="*/ 1410 w 1468"/>
                <a:gd name="T25" fmla="*/ 520 h 1244"/>
                <a:gd name="T26" fmla="*/ 1423 w 1468"/>
                <a:gd name="T27" fmla="*/ 557 h 1244"/>
                <a:gd name="T28" fmla="*/ 1426 w 1468"/>
                <a:gd name="T29" fmla="*/ 577 h 1244"/>
                <a:gd name="T30" fmla="*/ 1424 w 1468"/>
                <a:gd name="T31" fmla="*/ 590 h 1244"/>
                <a:gd name="T32" fmla="*/ 1419 w 1468"/>
                <a:gd name="T33" fmla="*/ 614 h 1244"/>
                <a:gd name="T34" fmla="*/ 1408 w 1468"/>
                <a:gd name="T35" fmla="*/ 638 h 1244"/>
                <a:gd name="T36" fmla="*/ 1390 w 1468"/>
                <a:gd name="T37" fmla="*/ 660 h 1244"/>
                <a:gd name="T38" fmla="*/ 1369 w 1468"/>
                <a:gd name="T39" fmla="*/ 681 h 1244"/>
                <a:gd name="T40" fmla="*/ 1343 w 1468"/>
                <a:gd name="T41" fmla="*/ 702 h 1244"/>
                <a:gd name="T42" fmla="*/ 1296 w 1468"/>
                <a:gd name="T43" fmla="*/ 733 h 1244"/>
                <a:gd name="T44" fmla="*/ 1218 w 1468"/>
                <a:gd name="T45" fmla="*/ 771 h 1244"/>
                <a:gd name="T46" fmla="*/ 1129 w 1468"/>
                <a:gd name="T47" fmla="*/ 808 h 1244"/>
                <a:gd name="T48" fmla="*/ 1029 w 1468"/>
                <a:gd name="T49" fmla="*/ 844 h 1244"/>
                <a:gd name="T50" fmla="*/ 864 w 1468"/>
                <a:gd name="T51" fmla="*/ 897 h 1244"/>
                <a:gd name="T52" fmla="*/ 509 w 1468"/>
                <a:gd name="T53" fmla="*/ 1009 h 1244"/>
                <a:gd name="T54" fmla="*/ 392 w 1468"/>
                <a:gd name="T55" fmla="*/ 1049 h 1244"/>
                <a:gd name="T56" fmla="*/ 280 w 1468"/>
                <a:gd name="T57" fmla="*/ 1092 h 1244"/>
                <a:gd name="T58" fmla="*/ 177 w 1468"/>
                <a:gd name="T59" fmla="*/ 1139 h 1244"/>
                <a:gd name="T60" fmla="*/ 83 w 1468"/>
                <a:gd name="T61" fmla="*/ 1189 h 1244"/>
                <a:gd name="T62" fmla="*/ 0 w 1468"/>
                <a:gd name="T63" fmla="*/ 1244 h 1244"/>
                <a:gd name="T64" fmla="*/ 280 w 1468"/>
                <a:gd name="T65" fmla="*/ 1244 h 1244"/>
                <a:gd name="T66" fmla="*/ 467 w 1468"/>
                <a:gd name="T67" fmla="*/ 1184 h 1244"/>
                <a:gd name="T68" fmla="*/ 763 w 1468"/>
                <a:gd name="T69" fmla="*/ 1090 h 1244"/>
                <a:gd name="T70" fmla="*/ 911 w 1468"/>
                <a:gd name="T71" fmla="*/ 1039 h 1244"/>
                <a:gd name="T72" fmla="*/ 1005 w 1468"/>
                <a:gd name="T73" fmla="*/ 1003 h 1244"/>
                <a:gd name="T74" fmla="*/ 1094 w 1468"/>
                <a:gd name="T75" fmla="*/ 965 h 1244"/>
                <a:gd name="T76" fmla="*/ 1178 w 1468"/>
                <a:gd name="T77" fmla="*/ 924 h 1244"/>
                <a:gd name="T78" fmla="*/ 1253 w 1468"/>
                <a:gd name="T79" fmla="*/ 880 h 1244"/>
                <a:gd name="T80" fmla="*/ 1319 w 1468"/>
                <a:gd name="T81" fmla="*/ 834 h 1244"/>
                <a:gd name="T82" fmla="*/ 1376 w 1468"/>
                <a:gd name="T83" fmla="*/ 784 h 1244"/>
                <a:gd name="T84" fmla="*/ 1419 w 1468"/>
                <a:gd name="T85" fmla="*/ 730 h 1244"/>
                <a:gd name="T86" fmla="*/ 1444 w 1468"/>
                <a:gd name="T87" fmla="*/ 687 h 1244"/>
                <a:gd name="T88" fmla="*/ 1455 w 1468"/>
                <a:gd name="T89" fmla="*/ 657 h 1244"/>
                <a:gd name="T90" fmla="*/ 1463 w 1468"/>
                <a:gd name="T91" fmla="*/ 626 h 1244"/>
                <a:gd name="T92" fmla="*/ 1468 w 1468"/>
                <a:gd name="T93" fmla="*/ 594 h 1244"/>
                <a:gd name="T94" fmla="*/ 1468 w 1468"/>
                <a:gd name="T95" fmla="*/ 577 h 1244"/>
                <a:gd name="T96" fmla="*/ 1466 w 1468"/>
                <a:gd name="T97" fmla="*/ 551 h 1244"/>
                <a:gd name="T98" fmla="*/ 1457 w 1468"/>
                <a:gd name="T99" fmla="*/ 499 h 1244"/>
                <a:gd name="T100" fmla="*/ 1436 w 1468"/>
                <a:gd name="T101" fmla="*/ 450 h 1244"/>
                <a:gd name="T102" fmla="*/ 1405 w 1468"/>
                <a:gd name="T103" fmla="*/ 404 h 1244"/>
                <a:gd name="T104" fmla="*/ 1366 w 1468"/>
                <a:gd name="T105" fmla="*/ 361 h 1244"/>
                <a:gd name="T106" fmla="*/ 1319 w 1468"/>
                <a:gd name="T107" fmla="*/ 321 h 1244"/>
                <a:gd name="T108" fmla="*/ 1267 w 1468"/>
                <a:gd name="T109" fmla="*/ 282 h 1244"/>
                <a:gd name="T110" fmla="*/ 1207 w 1468"/>
                <a:gd name="T111" fmla="*/ 246 h 1244"/>
                <a:gd name="T112" fmla="*/ 1142 w 1468"/>
                <a:gd name="T113" fmla="*/ 211 h 1244"/>
                <a:gd name="T114" fmla="*/ 1071 w 1468"/>
                <a:gd name="T115" fmla="*/ 180 h 1244"/>
                <a:gd name="T116" fmla="*/ 961 w 1468"/>
                <a:gd name="T117" fmla="*/ 134 h 1244"/>
                <a:gd name="T118" fmla="*/ 802 w 1468"/>
                <a:gd name="T119" fmla="*/ 78 h 1244"/>
                <a:gd name="T120" fmla="*/ 638 w 1468"/>
                <a:gd name="T121" fmla="*/ 25 h 1244"/>
                <a:gd name="T122" fmla="*/ 557 w 1468"/>
                <a:gd name="T123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8" h="1244">
                  <a:moveTo>
                    <a:pt x="557" y="0"/>
                  </a:moveTo>
                  <a:lnTo>
                    <a:pt x="557" y="0"/>
                  </a:lnTo>
                  <a:lnTo>
                    <a:pt x="433" y="39"/>
                  </a:lnTo>
                  <a:lnTo>
                    <a:pt x="373" y="57"/>
                  </a:lnTo>
                  <a:lnTo>
                    <a:pt x="316" y="76"/>
                  </a:lnTo>
                  <a:lnTo>
                    <a:pt x="316" y="76"/>
                  </a:lnTo>
                  <a:lnTo>
                    <a:pt x="360" y="94"/>
                  </a:lnTo>
                  <a:lnTo>
                    <a:pt x="405" y="110"/>
                  </a:lnTo>
                  <a:lnTo>
                    <a:pt x="497" y="142"/>
                  </a:lnTo>
                  <a:lnTo>
                    <a:pt x="591" y="173"/>
                  </a:lnTo>
                  <a:lnTo>
                    <a:pt x="685" y="202"/>
                  </a:lnTo>
                  <a:lnTo>
                    <a:pt x="872" y="259"/>
                  </a:lnTo>
                  <a:lnTo>
                    <a:pt x="961" y="288"/>
                  </a:lnTo>
                  <a:lnTo>
                    <a:pt x="1045" y="315"/>
                  </a:lnTo>
                  <a:lnTo>
                    <a:pt x="1125" y="344"/>
                  </a:lnTo>
                  <a:lnTo>
                    <a:pt x="1162" y="359"/>
                  </a:lnTo>
                  <a:lnTo>
                    <a:pt x="1197" y="374"/>
                  </a:lnTo>
                  <a:lnTo>
                    <a:pt x="1230" y="388"/>
                  </a:lnTo>
                  <a:lnTo>
                    <a:pt x="1262" y="403"/>
                  </a:lnTo>
                  <a:lnTo>
                    <a:pt x="1291" y="418"/>
                  </a:lnTo>
                  <a:lnTo>
                    <a:pt x="1317" y="434"/>
                  </a:lnTo>
                  <a:lnTo>
                    <a:pt x="1342" y="451"/>
                  </a:lnTo>
                  <a:lnTo>
                    <a:pt x="1363" y="467"/>
                  </a:lnTo>
                  <a:lnTo>
                    <a:pt x="1381" y="484"/>
                  </a:lnTo>
                  <a:lnTo>
                    <a:pt x="1397" y="502"/>
                  </a:lnTo>
                  <a:lnTo>
                    <a:pt x="1410" y="520"/>
                  </a:lnTo>
                  <a:lnTo>
                    <a:pt x="1418" y="538"/>
                  </a:lnTo>
                  <a:lnTo>
                    <a:pt x="1423" y="557"/>
                  </a:lnTo>
                  <a:lnTo>
                    <a:pt x="1426" y="577"/>
                  </a:lnTo>
                  <a:lnTo>
                    <a:pt x="1426" y="577"/>
                  </a:lnTo>
                  <a:lnTo>
                    <a:pt x="1426" y="577"/>
                  </a:lnTo>
                  <a:lnTo>
                    <a:pt x="1424" y="590"/>
                  </a:lnTo>
                  <a:lnTo>
                    <a:pt x="1423" y="602"/>
                  </a:lnTo>
                  <a:lnTo>
                    <a:pt x="1419" y="614"/>
                  </a:lnTo>
                  <a:lnTo>
                    <a:pt x="1415" y="626"/>
                  </a:lnTo>
                  <a:lnTo>
                    <a:pt x="1408" y="638"/>
                  </a:lnTo>
                  <a:lnTo>
                    <a:pt x="1400" y="648"/>
                  </a:lnTo>
                  <a:lnTo>
                    <a:pt x="1390" y="660"/>
                  </a:lnTo>
                  <a:lnTo>
                    <a:pt x="1381" y="670"/>
                  </a:lnTo>
                  <a:lnTo>
                    <a:pt x="1369" y="681"/>
                  </a:lnTo>
                  <a:lnTo>
                    <a:pt x="1356" y="692"/>
                  </a:lnTo>
                  <a:lnTo>
                    <a:pt x="1343" y="702"/>
                  </a:lnTo>
                  <a:lnTo>
                    <a:pt x="1329" y="713"/>
                  </a:lnTo>
                  <a:lnTo>
                    <a:pt x="1296" y="733"/>
                  </a:lnTo>
                  <a:lnTo>
                    <a:pt x="1259" y="752"/>
                  </a:lnTo>
                  <a:lnTo>
                    <a:pt x="1218" y="771"/>
                  </a:lnTo>
                  <a:lnTo>
                    <a:pt x="1176" y="790"/>
                  </a:lnTo>
                  <a:lnTo>
                    <a:pt x="1129" y="808"/>
                  </a:lnTo>
                  <a:lnTo>
                    <a:pt x="1081" y="826"/>
                  </a:lnTo>
                  <a:lnTo>
                    <a:pt x="1029" y="844"/>
                  </a:lnTo>
                  <a:lnTo>
                    <a:pt x="975" y="862"/>
                  </a:lnTo>
                  <a:lnTo>
                    <a:pt x="864" y="897"/>
                  </a:lnTo>
                  <a:lnTo>
                    <a:pt x="627" y="970"/>
                  </a:lnTo>
                  <a:lnTo>
                    <a:pt x="509" y="1009"/>
                  </a:lnTo>
                  <a:lnTo>
                    <a:pt x="449" y="1029"/>
                  </a:lnTo>
                  <a:lnTo>
                    <a:pt x="392" y="1049"/>
                  </a:lnTo>
                  <a:lnTo>
                    <a:pt x="335" y="1070"/>
                  </a:lnTo>
                  <a:lnTo>
                    <a:pt x="280" y="1092"/>
                  </a:lnTo>
                  <a:lnTo>
                    <a:pt x="227" y="1115"/>
                  </a:lnTo>
                  <a:lnTo>
                    <a:pt x="177" y="1139"/>
                  </a:lnTo>
                  <a:lnTo>
                    <a:pt x="128" y="1163"/>
                  </a:lnTo>
                  <a:lnTo>
                    <a:pt x="83" y="1189"/>
                  </a:lnTo>
                  <a:lnTo>
                    <a:pt x="39" y="1215"/>
                  </a:lnTo>
                  <a:lnTo>
                    <a:pt x="0" y="1244"/>
                  </a:lnTo>
                  <a:lnTo>
                    <a:pt x="280" y="1244"/>
                  </a:lnTo>
                  <a:lnTo>
                    <a:pt x="280" y="1244"/>
                  </a:lnTo>
                  <a:lnTo>
                    <a:pt x="371" y="1213"/>
                  </a:lnTo>
                  <a:lnTo>
                    <a:pt x="467" y="1184"/>
                  </a:lnTo>
                  <a:lnTo>
                    <a:pt x="664" y="1122"/>
                  </a:lnTo>
                  <a:lnTo>
                    <a:pt x="763" y="1090"/>
                  </a:lnTo>
                  <a:lnTo>
                    <a:pt x="862" y="1056"/>
                  </a:lnTo>
                  <a:lnTo>
                    <a:pt x="911" y="1039"/>
                  </a:lnTo>
                  <a:lnTo>
                    <a:pt x="959" y="1021"/>
                  </a:lnTo>
                  <a:lnTo>
                    <a:pt x="1005" y="1003"/>
                  </a:lnTo>
                  <a:lnTo>
                    <a:pt x="1050" y="984"/>
                  </a:lnTo>
                  <a:lnTo>
                    <a:pt x="1094" y="965"/>
                  </a:lnTo>
                  <a:lnTo>
                    <a:pt x="1137" y="945"/>
                  </a:lnTo>
                  <a:lnTo>
                    <a:pt x="1178" y="924"/>
                  </a:lnTo>
                  <a:lnTo>
                    <a:pt x="1217" y="903"/>
                  </a:lnTo>
                  <a:lnTo>
                    <a:pt x="1253" y="880"/>
                  </a:lnTo>
                  <a:lnTo>
                    <a:pt x="1288" y="858"/>
                  </a:lnTo>
                  <a:lnTo>
                    <a:pt x="1319" y="834"/>
                  </a:lnTo>
                  <a:lnTo>
                    <a:pt x="1348" y="809"/>
                  </a:lnTo>
                  <a:lnTo>
                    <a:pt x="1376" y="784"/>
                  </a:lnTo>
                  <a:lnTo>
                    <a:pt x="1398" y="757"/>
                  </a:lnTo>
                  <a:lnTo>
                    <a:pt x="1419" y="730"/>
                  </a:lnTo>
                  <a:lnTo>
                    <a:pt x="1437" y="702"/>
                  </a:lnTo>
                  <a:lnTo>
                    <a:pt x="1444" y="687"/>
                  </a:lnTo>
                  <a:lnTo>
                    <a:pt x="1450" y="673"/>
                  </a:lnTo>
                  <a:lnTo>
                    <a:pt x="1455" y="657"/>
                  </a:lnTo>
                  <a:lnTo>
                    <a:pt x="1460" y="642"/>
                  </a:lnTo>
                  <a:lnTo>
                    <a:pt x="1463" y="626"/>
                  </a:lnTo>
                  <a:lnTo>
                    <a:pt x="1466" y="610"/>
                  </a:lnTo>
                  <a:lnTo>
                    <a:pt x="1468" y="594"/>
                  </a:lnTo>
                  <a:lnTo>
                    <a:pt x="1468" y="577"/>
                  </a:lnTo>
                  <a:lnTo>
                    <a:pt x="1468" y="577"/>
                  </a:lnTo>
                  <a:lnTo>
                    <a:pt x="1468" y="577"/>
                  </a:lnTo>
                  <a:lnTo>
                    <a:pt x="1466" y="551"/>
                  </a:lnTo>
                  <a:lnTo>
                    <a:pt x="1463" y="524"/>
                  </a:lnTo>
                  <a:lnTo>
                    <a:pt x="1457" y="499"/>
                  </a:lnTo>
                  <a:lnTo>
                    <a:pt x="1447" y="474"/>
                  </a:lnTo>
                  <a:lnTo>
                    <a:pt x="1436" y="450"/>
                  </a:lnTo>
                  <a:lnTo>
                    <a:pt x="1421" y="427"/>
                  </a:lnTo>
                  <a:lnTo>
                    <a:pt x="1405" y="404"/>
                  </a:lnTo>
                  <a:lnTo>
                    <a:pt x="1387" y="382"/>
                  </a:lnTo>
                  <a:lnTo>
                    <a:pt x="1366" y="361"/>
                  </a:lnTo>
                  <a:lnTo>
                    <a:pt x="1343" y="341"/>
                  </a:lnTo>
                  <a:lnTo>
                    <a:pt x="1319" y="321"/>
                  </a:lnTo>
                  <a:lnTo>
                    <a:pt x="1295" y="301"/>
                  </a:lnTo>
                  <a:lnTo>
                    <a:pt x="1267" y="282"/>
                  </a:lnTo>
                  <a:lnTo>
                    <a:pt x="1238" y="263"/>
                  </a:lnTo>
                  <a:lnTo>
                    <a:pt x="1207" y="246"/>
                  </a:lnTo>
                  <a:lnTo>
                    <a:pt x="1175" y="228"/>
                  </a:lnTo>
                  <a:lnTo>
                    <a:pt x="1142" y="211"/>
                  </a:lnTo>
                  <a:lnTo>
                    <a:pt x="1107" y="195"/>
                  </a:lnTo>
                  <a:lnTo>
                    <a:pt x="1071" y="180"/>
                  </a:lnTo>
                  <a:lnTo>
                    <a:pt x="1035" y="164"/>
                  </a:lnTo>
                  <a:lnTo>
                    <a:pt x="961" y="134"/>
                  </a:lnTo>
                  <a:lnTo>
                    <a:pt x="881" y="105"/>
                  </a:lnTo>
                  <a:lnTo>
                    <a:pt x="802" y="78"/>
                  </a:lnTo>
                  <a:lnTo>
                    <a:pt x="721" y="51"/>
                  </a:lnTo>
                  <a:lnTo>
                    <a:pt x="638" y="25"/>
                  </a:lnTo>
                  <a:lnTo>
                    <a:pt x="557" y="0"/>
                  </a:lnTo>
                  <a:lnTo>
                    <a:pt x="5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" name="Freeform 21">
              <a:extLst>
                <a:ext uri="{FF2B5EF4-FFF2-40B4-BE49-F238E27FC236}">
                  <a16:creationId xmlns:a16="http://schemas.microsoft.com/office/drawing/2014/main" id="{BE8E0F65-99DF-0A67-48A9-C1FFE1F0C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695" y="4484102"/>
              <a:ext cx="437020" cy="645306"/>
            </a:xfrm>
            <a:custGeom>
              <a:avLst/>
              <a:gdLst>
                <a:gd name="T0" fmla="*/ 43 w 1628"/>
                <a:gd name="T1" fmla="*/ 1217 h 1506"/>
                <a:gd name="T2" fmla="*/ 64 w 1628"/>
                <a:gd name="T3" fmla="*/ 1266 h 1506"/>
                <a:gd name="T4" fmla="*/ 110 w 1628"/>
                <a:gd name="T5" fmla="*/ 1313 h 1506"/>
                <a:gd name="T6" fmla="*/ 176 w 1628"/>
                <a:gd name="T7" fmla="*/ 1356 h 1506"/>
                <a:gd name="T8" fmla="*/ 259 w 1628"/>
                <a:gd name="T9" fmla="*/ 1397 h 1506"/>
                <a:gd name="T10" fmla="*/ 358 w 1628"/>
                <a:gd name="T11" fmla="*/ 1437 h 1506"/>
                <a:gd name="T12" fmla="*/ 251 w 1628"/>
                <a:gd name="T13" fmla="*/ 1487 h 1506"/>
                <a:gd name="T14" fmla="*/ 192 w 1628"/>
                <a:gd name="T15" fmla="*/ 1490 h 1506"/>
                <a:gd name="T16" fmla="*/ 128 w 1628"/>
                <a:gd name="T17" fmla="*/ 1441 h 1506"/>
                <a:gd name="T18" fmla="*/ 73 w 1628"/>
                <a:gd name="T19" fmla="*/ 1387 h 1506"/>
                <a:gd name="T20" fmla="*/ 34 w 1628"/>
                <a:gd name="T21" fmla="*/ 1330 h 1506"/>
                <a:gd name="T22" fmla="*/ 8 w 1628"/>
                <a:gd name="T23" fmla="*/ 1267 h 1506"/>
                <a:gd name="T24" fmla="*/ 0 w 1628"/>
                <a:gd name="T25" fmla="*/ 1199 h 1506"/>
                <a:gd name="T26" fmla="*/ 3 w 1628"/>
                <a:gd name="T27" fmla="*/ 1150 h 1506"/>
                <a:gd name="T28" fmla="*/ 27 w 1628"/>
                <a:gd name="T29" fmla="*/ 1081 h 1506"/>
                <a:gd name="T30" fmla="*/ 68 w 1628"/>
                <a:gd name="T31" fmla="*/ 1019 h 1506"/>
                <a:gd name="T32" fmla="*/ 123 w 1628"/>
                <a:gd name="T33" fmla="*/ 962 h 1506"/>
                <a:gd name="T34" fmla="*/ 194 w 1628"/>
                <a:gd name="T35" fmla="*/ 908 h 1506"/>
                <a:gd name="T36" fmla="*/ 275 w 1628"/>
                <a:gd name="T37" fmla="*/ 859 h 1506"/>
                <a:gd name="T38" fmla="*/ 367 w 1628"/>
                <a:gd name="T39" fmla="*/ 813 h 1506"/>
                <a:gd name="T40" fmla="*/ 572 w 1628"/>
                <a:gd name="T41" fmla="*/ 730 h 1506"/>
                <a:gd name="T42" fmla="*/ 792 w 1628"/>
                <a:gd name="T43" fmla="*/ 657 h 1506"/>
                <a:gd name="T44" fmla="*/ 1152 w 1628"/>
                <a:gd name="T45" fmla="*/ 546 h 1506"/>
                <a:gd name="T46" fmla="*/ 1338 w 1628"/>
                <a:gd name="T47" fmla="*/ 478 h 1506"/>
                <a:gd name="T48" fmla="*/ 1440 w 1628"/>
                <a:gd name="T49" fmla="*/ 432 h 1506"/>
                <a:gd name="T50" fmla="*/ 1500 w 1628"/>
                <a:gd name="T51" fmla="*/ 393 h 1506"/>
                <a:gd name="T52" fmla="*/ 1547 w 1628"/>
                <a:gd name="T53" fmla="*/ 354 h 1506"/>
                <a:gd name="T54" fmla="*/ 1576 w 1628"/>
                <a:gd name="T55" fmla="*/ 312 h 1506"/>
                <a:gd name="T56" fmla="*/ 1586 w 1628"/>
                <a:gd name="T57" fmla="*/ 266 h 1506"/>
                <a:gd name="T58" fmla="*/ 1584 w 1628"/>
                <a:gd name="T59" fmla="*/ 246 h 1506"/>
                <a:gd name="T60" fmla="*/ 1555 w 1628"/>
                <a:gd name="T61" fmla="*/ 189 h 1506"/>
                <a:gd name="T62" fmla="*/ 1498 w 1628"/>
                <a:gd name="T63" fmla="*/ 137 h 1506"/>
                <a:gd name="T64" fmla="*/ 1414 w 1628"/>
                <a:gd name="T65" fmla="*/ 88 h 1506"/>
                <a:gd name="T66" fmla="*/ 1310 w 1628"/>
                <a:gd name="T67" fmla="*/ 43 h 1506"/>
                <a:gd name="T68" fmla="*/ 1189 w 1628"/>
                <a:gd name="T69" fmla="*/ 0 h 1506"/>
                <a:gd name="T70" fmla="*/ 1484 w 1628"/>
                <a:gd name="T71" fmla="*/ 14 h 1506"/>
                <a:gd name="T72" fmla="*/ 1532 w 1628"/>
                <a:gd name="T73" fmla="*/ 58 h 1506"/>
                <a:gd name="T74" fmla="*/ 1573 w 1628"/>
                <a:gd name="T75" fmla="*/ 105 h 1506"/>
                <a:gd name="T76" fmla="*/ 1604 w 1628"/>
                <a:gd name="T77" fmla="*/ 155 h 1506"/>
                <a:gd name="T78" fmla="*/ 1622 w 1628"/>
                <a:gd name="T79" fmla="*/ 209 h 1506"/>
                <a:gd name="T80" fmla="*/ 1628 w 1628"/>
                <a:gd name="T81" fmla="*/ 266 h 1506"/>
                <a:gd name="T82" fmla="*/ 1623 w 1628"/>
                <a:gd name="T83" fmla="*/ 315 h 1506"/>
                <a:gd name="T84" fmla="*/ 1600 w 1628"/>
                <a:gd name="T85" fmla="*/ 383 h 1506"/>
                <a:gd name="T86" fmla="*/ 1560 w 1628"/>
                <a:gd name="T87" fmla="*/ 445 h 1506"/>
                <a:gd name="T88" fmla="*/ 1503 w 1628"/>
                <a:gd name="T89" fmla="*/ 503 h 1506"/>
                <a:gd name="T90" fmla="*/ 1434 w 1628"/>
                <a:gd name="T91" fmla="*/ 556 h 1506"/>
                <a:gd name="T92" fmla="*/ 1353 w 1628"/>
                <a:gd name="T93" fmla="*/ 605 h 1506"/>
                <a:gd name="T94" fmla="*/ 1260 w 1628"/>
                <a:gd name="T95" fmla="*/ 651 h 1506"/>
                <a:gd name="T96" fmla="*/ 1056 w 1628"/>
                <a:gd name="T97" fmla="*/ 734 h 1506"/>
                <a:gd name="T98" fmla="*/ 836 w 1628"/>
                <a:gd name="T99" fmla="*/ 808 h 1506"/>
                <a:gd name="T100" fmla="*/ 476 w 1628"/>
                <a:gd name="T101" fmla="*/ 920 h 1506"/>
                <a:gd name="T102" fmla="*/ 290 w 1628"/>
                <a:gd name="T103" fmla="*/ 988 h 1506"/>
                <a:gd name="T104" fmla="*/ 188 w 1628"/>
                <a:gd name="T105" fmla="*/ 1036 h 1506"/>
                <a:gd name="T106" fmla="*/ 128 w 1628"/>
                <a:gd name="T107" fmla="*/ 1073 h 1506"/>
                <a:gd name="T108" fmla="*/ 81 w 1628"/>
                <a:gd name="T109" fmla="*/ 1112 h 1506"/>
                <a:gd name="T110" fmla="*/ 51 w 1628"/>
                <a:gd name="T111" fmla="*/ 1155 h 1506"/>
                <a:gd name="T112" fmla="*/ 42 w 1628"/>
                <a:gd name="T113" fmla="*/ 1199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28" h="1506">
                  <a:moveTo>
                    <a:pt x="42" y="1199"/>
                  </a:moveTo>
                  <a:lnTo>
                    <a:pt x="42" y="1199"/>
                  </a:lnTo>
                  <a:lnTo>
                    <a:pt x="43" y="1217"/>
                  </a:lnTo>
                  <a:lnTo>
                    <a:pt x="48" y="1234"/>
                  </a:lnTo>
                  <a:lnTo>
                    <a:pt x="55" y="1250"/>
                  </a:lnTo>
                  <a:lnTo>
                    <a:pt x="64" y="1266"/>
                  </a:lnTo>
                  <a:lnTo>
                    <a:pt x="77" y="1282"/>
                  </a:lnTo>
                  <a:lnTo>
                    <a:pt x="92" y="1298"/>
                  </a:lnTo>
                  <a:lnTo>
                    <a:pt x="110" y="1313"/>
                  </a:lnTo>
                  <a:lnTo>
                    <a:pt x="131" y="1327"/>
                  </a:lnTo>
                  <a:lnTo>
                    <a:pt x="152" y="1341"/>
                  </a:lnTo>
                  <a:lnTo>
                    <a:pt x="176" y="1356"/>
                  </a:lnTo>
                  <a:lnTo>
                    <a:pt x="202" y="1370"/>
                  </a:lnTo>
                  <a:lnTo>
                    <a:pt x="230" y="1384"/>
                  </a:lnTo>
                  <a:lnTo>
                    <a:pt x="259" y="1397"/>
                  </a:lnTo>
                  <a:lnTo>
                    <a:pt x="291" y="1410"/>
                  </a:lnTo>
                  <a:lnTo>
                    <a:pt x="358" y="1437"/>
                  </a:lnTo>
                  <a:lnTo>
                    <a:pt x="358" y="1437"/>
                  </a:lnTo>
                  <a:lnTo>
                    <a:pt x="320" y="1453"/>
                  </a:lnTo>
                  <a:lnTo>
                    <a:pt x="285" y="1471"/>
                  </a:lnTo>
                  <a:lnTo>
                    <a:pt x="251" y="1487"/>
                  </a:lnTo>
                  <a:lnTo>
                    <a:pt x="217" y="1506"/>
                  </a:lnTo>
                  <a:lnTo>
                    <a:pt x="217" y="1506"/>
                  </a:lnTo>
                  <a:lnTo>
                    <a:pt x="192" y="1490"/>
                  </a:lnTo>
                  <a:lnTo>
                    <a:pt x="170" y="1474"/>
                  </a:lnTo>
                  <a:lnTo>
                    <a:pt x="147" y="1458"/>
                  </a:lnTo>
                  <a:lnTo>
                    <a:pt x="128" y="1441"/>
                  </a:lnTo>
                  <a:lnTo>
                    <a:pt x="108" y="1423"/>
                  </a:lnTo>
                  <a:lnTo>
                    <a:pt x="90" y="1406"/>
                  </a:lnTo>
                  <a:lnTo>
                    <a:pt x="73" y="1387"/>
                  </a:lnTo>
                  <a:lnTo>
                    <a:pt x="58" y="1369"/>
                  </a:lnTo>
                  <a:lnTo>
                    <a:pt x="45" y="1350"/>
                  </a:lnTo>
                  <a:lnTo>
                    <a:pt x="34" y="1330"/>
                  </a:lnTo>
                  <a:lnTo>
                    <a:pt x="22" y="1309"/>
                  </a:lnTo>
                  <a:lnTo>
                    <a:pt x="14" y="1288"/>
                  </a:lnTo>
                  <a:lnTo>
                    <a:pt x="8" y="1267"/>
                  </a:lnTo>
                  <a:lnTo>
                    <a:pt x="3" y="1245"/>
                  </a:lnTo>
                  <a:lnTo>
                    <a:pt x="0" y="1222"/>
                  </a:lnTo>
                  <a:lnTo>
                    <a:pt x="0" y="1199"/>
                  </a:lnTo>
                  <a:lnTo>
                    <a:pt x="0" y="1199"/>
                  </a:lnTo>
                  <a:lnTo>
                    <a:pt x="0" y="1175"/>
                  </a:lnTo>
                  <a:lnTo>
                    <a:pt x="3" y="1150"/>
                  </a:lnTo>
                  <a:lnTo>
                    <a:pt x="9" y="1127"/>
                  </a:lnTo>
                  <a:lnTo>
                    <a:pt x="17" y="1104"/>
                  </a:lnTo>
                  <a:lnTo>
                    <a:pt x="27" y="1081"/>
                  </a:lnTo>
                  <a:lnTo>
                    <a:pt x="39" y="1060"/>
                  </a:lnTo>
                  <a:lnTo>
                    <a:pt x="51" y="1039"/>
                  </a:lnTo>
                  <a:lnTo>
                    <a:pt x="68" y="1019"/>
                  </a:lnTo>
                  <a:lnTo>
                    <a:pt x="84" y="999"/>
                  </a:lnTo>
                  <a:lnTo>
                    <a:pt x="103" y="980"/>
                  </a:lnTo>
                  <a:lnTo>
                    <a:pt x="123" y="962"/>
                  </a:lnTo>
                  <a:lnTo>
                    <a:pt x="145" y="943"/>
                  </a:lnTo>
                  <a:lnTo>
                    <a:pt x="168" y="926"/>
                  </a:lnTo>
                  <a:lnTo>
                    <a:pt x="194" y="908"/>
                  </a:lnTo>
                  <a:lnTo>
                    <a:pt x="220" y="891"/>
                  </a:lnTo>
                  <a:lnTo>
                    <a:pt x="248" y="875"/>
                  </a:lnTo>
                  <a:lnTo>
                    <a:pt x="275" y="859"/>
                  </a:lnTo>
                  <a:lnTo>
                    <a:pt x="304" y="843"/>
                  </a:lnTo>
                  <a:lnTo>
                    <a:pt x="335" y="828"/>
                  </a:lnTo>
                  <a:lnTo>
                    <a:pt x="367" y="813"/>
                  </a:lnTo>
                  <a:lnTo>
                    <a:pt x="432" y="785"/>
                  </a:lnTo>
                  <a:lnTo>
                    <a:pt x="500" y="757"/>
                  </a:lnTo>
                  <a:lnTo>
                    <a:pt x="572" y="730"/>
                  </a:lnTo>
                  <a:lnTo>
                    <a:pt x="644" y="706"/>
                  </a:lnTo>
                  <a:lnTo>
                    <a:pt x="717" y="682"/>
                  </a:lnTo>
                  <a:lnTo>
                    <a:pt x="792" y="657"/>
                  </a:lnTo>
                  <a:lnTo>
                    <a:pt x="941" y="612"/>
                  </a:lnTo>
                  <a:lnTo>
                    <a:pt x="1084" y="567"/>
                  </a:lnTo>
                  <a:lnTo>
                    <a:pt x="1152" y="546"/>
                  </a:lnTo>
                  <a:lnTo>
                    <a:pt x="1218" y="524"/>
                  </a:lnTo>
                  <a:lnTo>
                    <a:pt x="1280" y="501"/>
                  </a:lnTo>
                  <a:lnTo>
                    <a:pt x="1338" y="478"/>
                  </a:lnTo>
                  <a:lnTo>
                    <a:pt x="1391" y="455"/>
                  </a:lnTo>
                  <a:lnTo>
                    <a:pt x="1416" y="443"/>
                  </a:lnTo>
                  <a:lnTo>
                    <a:pt x="1440" y="432"/>
                  </a:lnTo>
                  <a:lnTo>
                    <a:pt x="1461" y="419"/>
                  </a:lnTo>
                  <a:lnTo>
                    <a:pt x="1482" y="406"/>
                  </a:lnTo>
                  <a:lnTo>
                    <a:pt x="1500" y="393"/>
                  </a:lnTo>
                  <a:lnTo>
                    <a:pt x="1518" y="381"/>
                  </a:lnTo>
                  <a:lnTo>
                    <a:pt x="1532" y="368"/>
                  </a:lnTo>
                  <a:lnTo>
                    <a:pt x="1547" y="354"/>
                  </a:lnTo>
                  <a:lnTo>
                    <a:pt x="1558" y="340"/>
                  </a:lnTo>
                  <a:lnTo>
                    <a:pt x="1568" y="327"/>
                  </a:lnTo>
                  <a:lnTo>
                    <a:pt x="1576" y="312"/>
                  </a:lnTo>
                  <a:lnTo>
                    <a:pt x="1581" y="297"/>
                  </a:lnTo>
                  <a:lnTo>
                    <a:pt x="1584" y="282"/>
                  </a:lnTo>
                  <a:lnTo>
                    <a:pt x="1586" y="266"/>
                  </a:lnTo>
                  <a:lnTo>
                    <a:pt x="1586" y="266"/>
                  </a:lnTo>
                  <a:lnTo>
                    <a:pt x="1586" y="256"/>
                  </a:lnTo>
                  <a:lnTo>
                    <a:pt x="1584" y="246"/>
                  </a:lnTo>
                  <a:lnTo>
                    <a:pt x="1578" y="227"/>
                  </a:lnTo>
                  <a:lnTo>
                    <a:pt x="1568" y="208"/>
                  </a:lnTo>
                  <a:lnTo>
                    <a:pt x="1555" y="189"/>
                  </a:lnTo>
                  <a:lnTo>
                    <a:pt x="1539" y="171"/>
                  </a:lnTo>
                  <a:lnTo>
                    <a:pt x="1519" y="154"/>
                  </a:lnTo>
                  <a:lnTo>
                    <a:pt x="1498" y="137"/>
                  </a:lnTo>
                  <a:lnTo>
                    <a:pt x="1472" y="121"/>
                  </a:lnTo>
                  <a:lnTo>
                    <a:pt x="1445" y="104"/>
                  </a:lnTo>
                  <a:lnTo>
                    <a:pt x="1414" y="88"/>
                  </a:lnTo>
                  <a:lnTo>
                    <a:pt x="1382" y="73"/>
                  </a:lnTo>
                  <a:lnTo>
                    <a:pt x="1346" y="58"/>
                  </a:lnTo>
                  <a:lnTo>
                    <a:pt x="1310" y="43"/>
                  </a:lnTo>
                  <a:lnTo>
                    <a:pt x="1272" y="29"/>
                  </a:lnTo>
                  <a:lnTo>
                    <a:pt x="1231" y="14"/>
                  </a:lnTo>
                  <a:lnTo>
                    <a:pt x="1189" y="0"/>
                  </a:lnTo>
                  <a:lnTo>
                    <a:pt x="1466" y="0"/>
                  </a:lnTo>
                  <a:lnTo>
                    <a:pt x="1466" y="0"/>
                  </a:lnTo>
                  <a:lnTo>
                    <a:pt x="1484" y="14"/>
                  </a:lnTo>
                  <a:lnTo>
                    <a:pt x="1502" y="29"/>
                  </a:lnTo>
                  <a:lnTo>
                    <a:pt x="1518" y="42"/>
                  </a:lnTo>
                  <a:lnTo>
                    <a:pt x="1532" y="58"/>
                  </a:lnTo>
                  <a:lnTo>
                    <a:pt x="1547" y="73"/>
                  </a:lnTo>
                  <a:lnTo>
                    <a:pt x="1562" y="89"/>
                  </a:lnTo>
                  <a:lnTo>
                    <a:pt x="1573" y="105"/>
                  </a:lnTo>
                  <a:lnTo>
                    <a:pt x="1584" y="121"/>
                  </a:lnTo>
                  <a:lnTo>
                    <a:pt x="1594" y="138"/>
                  </a:lnTo>
                  <a:lnTo>
                    <a:pt x="1604" y="155"/>
                  </a:lnTo>
                  <a:lnTo>
                    <a:pt x="1610" y="173"/>
                  </a:lnTo>
                  <a:lnTo>
                    <a:pt x="1617" y="191"/>
                  </a:lnTo>
                  <a:lnTo>
                    <a:pt x="1622" y="209"/>
                  </a:lnTo>
                  <a:lnTo>
                    <a:pt x="1625" y="228"/>
                  </a:lnTo>
                  <a:lnTo>
                    <a:pt x="1628" y="247"/>
                  </a:lnTo>
                  <a:lnTo>
                    <a:pt x="1628" y="266"/>
                  </a:lnTo>
                  <a:lnTo>
                    <a:pt x="1628" y="266"/>
                  </a:lnTo>
                  <a:lnTo>
                    <a:pt x="1628" y="291"/>
                  </a:lnTo>
                  <a:lnTo>
                    <a:pt x="1623" y="315"/>
                  </a:lnTo>
                  <a:lnTo>
                    <a:pt x="1618" y="338"/>
                  </a:lnTo>
                  <a:lnTo>
                    <a:pt x="1610" y="360"/>
                  </a:lnTo>
                  <a:lnTo>
                    <a:pt x="1600" y="383"/>
                  </a:lnTo>
                  <a:lnTo>
                    <a:pt x="1589" y="404"/>
                  </a:lnTo>
                  <a:lnTo>
                    <a:pt x="1576" y="425"/>
                  </a:lnTo>
                  <a:lnTo>
                    <a:pt x="1560" y="445"/>
                  </a:lnTo>
                  <a:lnTo>
                    <a:pt x="1544" y="464"/>
                  </a:lnTo>
                  <a:lnTo>
                    <a:pt x="1524" y="483"/>
                  </a:lnTo>
                  <a:lnTo>
                    <a:pt x="1503" y="503"/>
                  </a:lnTo>
                  <a:lnTo>
                    <a:pt x="1482" y="521"/>
                  </a:lnTo>
                  <a:lnTo>
                    <a:pt x="1458" y="539"/>
                  </a:lnTo>
                  <a:lnTo>
                    <a:pt x="1434" y="556"/>
                  </a:lnTo>
                  <a:lnTo>
                    <a:pt x="1408" y="573"/>
                  </a:lnTo>
                  <a:lnTo>
                    <a:pt x="1380" y="589"/>
                  </a:lnTo>
                  <a:lnTo>
                    <a:pt x="1353" y="605"/>
                  </a:lnTo>
                  <a:lnTo>
                    <a:pt x="1322" y="621"/>
                  </a:lnTo>
                  <a:lnTo>
                    <a:pt x="1293" y="636"/>
                  </a:lnTo>
                  <a:lnTo>
                    <a:pt x="1260" y="651"/>
                  </a:lnTo>
                  <a:lnTo>
                    <a:pt x="1195" y="680"/>
                  </a:lnTo>
                  <a:lnTo>
                    <a:pt x="1126" y="707"/>
                  </a:lnTo>
                  <a:lnTo>
                    <a:pt x="1056" y="734"/>
                  </a:lnTo>
                  <a:lnTo>
                    <a:pt x="983" y="759"/>
                  </a:lnTo>
                  <a:lnTo>
                    <a:pt x="909" y="784"/>
                  </a:lnTo>
                  <a:lnTo>
                    <a:pt x="836" y="808"/>
                  </a:lnTo>
                  <a:lnTo>
                    <a:pt x="687" y="853"/>
                  </a:lnTo>
                  <a:lnTo>
                    <a:pt x="544" y="898"/>
                  </a:lnTo>
                  <a:lnTo>
                    <a:pt x="476" y="920"/>
                  </a:lnTo>
                  <a:lnTo>
                    <a:pt x="410" y="944"/>
                  </a:lnTo>
                  <a:lnTo>
                    <a:pt x="348" y="966"/>
                  </a:lnTo>
                  <a:lnTo>
                    <a:pt x="290" y="988"/>
                  </a:lnTo>
                  <a:lnTo>
                    <a:pt x="236" y="1011"/>
                  </a:lnTo>
                  <a:lnTo>
                    <a:pt x="212" y="1024"/>
                  </a:lnTo>
                  <a:lnTo>
                    <a:pt x="188" y="1036"/>
                  </a:lnTo>
                  <a:lnTo>
                    <a:pt x="167" y="1048"/>
                  </a:lnTo>
                  <a:lnTo>
                    <a:pt x="145" y="1060"/>
                  </a:lnTo>
                  <a:lnTo>
                    <a:pt x="128" y="1073"/>
                  </a:lnTo>
                  <a:lnTo>
                    <a:pt x="110" y="1086"/>
                  </a:lnTo>
                  <a:lnTo>
                    <a:pt x="95" y="1099"/>
                  </a:lnTo>
                  <a:lnTo>
                    <a:pt x="81" y="1112"/>
                  </a:lnTo>
                  <a:lnTo>
                    <a:pt x="69" y="1126"/>
                  </a:lnTo>
                  <a:lnTo>
                    <a:pt x="60" y="1140"/>
                  </a:lnTo>
                  <a:lnTo>
                    <a:pt x="51" y="1155"/>
                  </a:lnTo>
                  <a:lnTo>
                    <a:pt x="47" y="1168"/>
                  </a:lnTo>
                  <a:lnTo>
                    <a:pt x="43" y="1184"/>
                  </a:lnTo>
                  <a:lnTo>
                    <a:pt x="42" y="1199"/>
                  </a:lnTo>
                  <a:lnTo>
                    <a:pt x="42" y="11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B2DE182D-DBAF-86E0-7DD7-7286AF51A288}"/>
              </a:ext>
            </a:extLst>
          </p:cNvPr>
          <p:cNvSpPr txBox="1"/>
          <p:nvPr/>
        </p:nvSpPr>
        <p:spPr bwMode="auto">
          <a:xfrm>
            <a:off x="1219200" y="1959168"/>
            <a:ext cx="21183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Wild Type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9770805-B2DB-64E4-8AF6-996EFCF060E1}"/>
              </a:ext>
            </a:extLst>
          </p:cNvPr>
          <p:cNvSpPr txBox="1"/>
          <p:nvPr/>
        </p:nvSpPr>
        <p:spPr bwMode="auto">
          <a:xfrm>
            <a:off x="3360420" y="1959168"/>
            <a:ext cx="23469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TOPO-I</a:t>
            </a:r>
            <a:r>
              <a:rPr kumimoji="0" lang="en-US" sz="14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E418K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CA20EAC-EC42-D52E-FB46-34AF52DD2C32}"/>
              </a:ext>
            </a:extLst>
          </p:cNvPr>
          <p:cNvSpPr txBox="1"/>
          <p:nvPr/>
        </p:nvSpPr>
        <p:spPr bwMode="auto">
          <a:xfrm>
            <a:off x="5749290" y="1959168"/>
            <a:ext cx="23888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TACSTD2/TROP-2</a:t>
            </a:r>
            <a:r>
              <a:rPr kumimoji="0" lang="en-US" sz="14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T256R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CCC648C-EE6E-CD6C-3238-3DC1D9059C18}"/>
              </a:ext>
            </a:extLst>
          </p:cNvPr>
          <p:cNvSpPr txBox="1"/>
          <p:nvPr/>
        </p:nvSpPr>
        <p:spPr bwMode="auto">
          <a:xfrm>
            <a:off x="891540" y="5632008"/>
            <a:ext cx="24307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TOPO-I inhibition 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dsDNA breaks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D915246-2DF7-9C4F-3226-BAF620A0A79B}"/>
              </a:ext>
            </a:extLst>
          </p:cNvPr>
          <p:cNvSpPr txBox="1"/>
          <p:nvPr/>
        </p:nvSpPr>
        <p:spPr bwMode="auto">
          <a:xfrm>
            <a:off x="3375660" y="5632008"/>
            <a:ext cx="2346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Failed SN38/TOPO-I binding</a:t>
            </a:r>
            <a:endParaRPr kumimoji="0" lang="en-US" sz="1200" b="1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4913D7F-3B84-92F3-86E9-F679B1168684}"/>
              </a:ext>
            </a:extLst>
          </p:cNvPr>
          <p:cNvSpPr txBox="1"/>
          <p:nvPr/>
        </p:nvSpPr>
        <p:spPr bwMode="auto">
          <a:xfrm>
            <a:off x="5730240" y="5632008"/>
            <a:ext cx="2171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Altered TROP-2 localization and binding</a:t>
            </a:r>
            <a:endParaRPr kumimoji="0" lang="en-US" sz="1200" b="1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0842428-B8CE-69E9-E733-A7FB6CA8E44C}"/>
              </a:ext>
            </a:extLst>
          </p:cNvPr>
          <p:cNvGrpSpPr/>
          <p:nvPr/>
        </p:nvGrpSpPr>
        <p:grpSpPr>
          <a:xfrm rot="2598831">
            <a:off x="1235317" y="2335383"/>
            <a:ext cx="267860" cy="293496"/>
            <a:chOff x="5373343" y="3066294"/>
            <a:chExt cx="1801887" cy="1974340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F3D29301-B536-EABE-93A3-8F146512CEC5}"/>
                </a:ext>
              </a:extLst>
            </p:cNvPr>
            <p:cNvGrpSpPr/>
            <p:nvPr/>
          </p:nvGrpSpPr>
          <p:grpSpPr>
            <a:xfrm>
              <a:off x="5886218" y="3700568"/>
              <a:ext cx="807635" cy="589505"/>
              <a:chOff x="7657395" y="3471968"/>
              <a:chExt cx="807635" cy="589505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AF51D4C9-840E-970F-9336-EC5DBB040068}"/>
                  </a:ext>
                </a:extLst>
              </p:cNvPr>
              <p:cNvGrpSpPr/>
              <p:nvPr/>
            </p:nvGrpSpPr>
            <p:grpSpPr>
              <a:xfrm>
                <a:off x="7657395" y="3900010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D40EF4BC-4506-E7AD-1B7E-55DB1FEDD88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CE775193-0716-E6C8-9AAB-A0CEE0CB3996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517F1F85-B438-046F-C1F0-076C156CCD52}"/>
                  </a:ext>
                </a:extLst>
              </p:cNvPr>
              <p:cNvGrpSpPr/>
              <p:nvPr/>
            </p:nvGrpSpPr>
            <p:grpSpPr>
              <a:xfrm rot="10800000">
                <a:off x="8131843" y="3471968"/>
                <a:ext cx="333187" cy="409704"/>
                <a:chOff x="7740510" y="3804169"/>
                <a:chExt cx="333187" cy="409704"/>
              </a:xfrm>
            </p:grpSpPr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A9097910-37F2-FC44-1824-EE15AC2E161F}"/>
                    </a:ext>
                  </a:extLst>
                </p:cNvPr>
                <p:cNvGrpSpPr/>
                <p:nvPr/>
              </p:nvGrpSpPr>
              <p:grpSpPr>
                <a:xfrm>
                  <a:off x="7740510" y="3804169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144" name="Straight Connector 143">
                    <a:extLst>
                      <a:ext uri="{FF2B5EF4-FFF2-40B4-BE49-F238E27FC236}">
                        <a16:creationId xmlns:a16="http://schemas.microsoft.com/office/drawing/2014/main" id="{265C202E-D9EC-F0E1-02EC-3E335E1C0B3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145" name="Oval 144">
                    <a:extLst>
                      <a:ext uri="{FF2B5EF4-FFF2-40B4-BE49-F238E27FC236}">
                        <a16:creationId xmlns:a16="http://schemas.microsoft.com/office/drawing/2014/main" id="{F305D8AD-6ACA-540C-EF3F-E587F7FF54E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4494FD00-91E0-2E24-EA0D-E963C6608093}"/>
                    </a:ext>
                  </a:extLst>
                </p:cNvPr>
                <p:cNvGrpSpPr/>
                <p:nvPr/>
              </p:nvGrpSpPr>
              <p:grpSpPr>
                <a:xfrm>
                  <a:off x="7809795" y="4052410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9CA85A88-8B6A-688E-F494-18D7B45968E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143" name="Oval 142">
                    <a:extLst>
                      <a:ext uri="{FF2B5EF4-FFF2-40B4-BE49-F238E27FC236}">
                        <a16:creationId xmlns:a16="http://schemas.microsoft.com/office/drawing/2014/main" id="{AED6E0D3-D29A-65AD-FB79-B3744924F6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9A288DE4-2A45-FADC-3E78-D9B3C4DD2F3D}"/>
                </a:ext>
              </a:extLst>
            </p:cNvPr>
            <p:cNvGrpSpPr/>
            <p:nvPr/>
          </p:nvGrpSpPr>
          <p:grpSpPr>
            <a:xfrm>
              <a:off x="5585991" y="4465597"/>
              <a:ext cx="667240" cy="514544"/>
              <a:chOff x="7357168" y="4236997"/>
              <a:chExt cx="667240" cy="514544"/>
            </a:xfrm>
          </p:grpSpPr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E2F620D9-4F06-4184-C8E7-EDEDDC0C879A}"/>
                  </a:ext>
                </a:extLst>
              </p:cNvPr>
              <p:cNvGrpSpPr/>
              <p:nvPr/>
            </p:nvGrpSpPr>
            <p:grpSpPr>
              <a:xfrm rot="2862879">
                <a:off x="7305949" y="42882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2708330A-597C-B3E5-227A-B6138F09A01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9A016E55-001F-AEDA-E55F-21631C623CD5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93F0707E-5F45-E48A-7651-B9AF923F5557}"/>
                  </a:ext>
                </a:extLst>
              </p:cNvPr>
              <p:cNvGrpSpPr/>
              <p:nvPr/>
            </p:nvGrpSpPr>
            <p:grpSpPr>
              <a:xfrm rot="13575652">
                <a:off x="7811726" y="45388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C1EF05C8-6B03-A036-7AC0-84C0EBB2D23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A48AE9AC-4C0D-772A-43E1-88500BA66E45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270E5404-98F2-6AD9-57EB-06F45278E740}"/>
                </a:ext>
              </a:extLst>
            </p:cNvPr>
            <p:cNvGrpSpPr/>
            <p:nvPr/>
          </p:nvGrpSpPr>
          <p:grpSpPr>
            <a:xfrm rot="16200000">
              <a:off x="6522901" y="4173200"/>
              <a:ext cx="667240" cy="514544"/>
              <a:chOff x="7509568" y="4389397"/>
              <a:chExt cx="667240" cy="514544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7E77BE27-B35E-7AA1-A29E-DB7713C3D759}"/>
                  </a:ext>
                </a:extLst>
              </p:cNvPr>
              <p:cNvGrpSpPr/>
              <p:nvPr/>
            </p:nvGrpSpPr>
            <p:grpSpPr>
              <a:xfrm rot="2862879">
                <a:off x="7458349" y="44406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33DD0AA0-6C6D-8D8C-293A-2DD81ED42E3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5C1010EC-A31D-0C17-43ED-41683C4B06A4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546A3A4A-0556-9911-C0EE-8FF211EA4983}"/>
                  </a:ext>
                </a:extLst>
              </p:cNvPr>
              <p:cNvGrpSpPr/>
              <p:nvPr/>
            </p:nvGrpSpPr>
            <p:grpSpPr>
              <a:xfrm rot="13575652">
                <a:off x="7964126" y="46912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D191B14A-C6B2-7181-993A-AA63C5E53DE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B85D7A45-A6CB-F152-A949-DC8B648A8575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63B753E-EDA0-160C-8B8F-BBAE1C7B8A44}"/>
                </a:ext>
              </a:extLst>
            </p:cNvPr>
            <p:cNvGrpSpPr/>
            <p:nvPr/>
          </p:nvGrpSpPr>
          <p:grpSpPr>
            <a:xfrm rot="9944751">
              <a:off x="5373343" y="3066294"/>
              <a:ext cx="1801887" cy="1974340"/>
              <a:chOff x="569633" y="1542899"/>
              <a:chExt cx="1245999" cy="1365250"/>
            </a:xfrm>
          </p:grpSpPr>
          <p:cxnSp>
            <p:nvCxnSpPr>
              <p:cNvPr id="122" name="Straight Connector 32">
                <a:extLst>
                  <a:ext uri="{FF2B5EF4-FFF2-40B4-BE49-F238E27FC236}">
                    <a16:creationId xmlns:a16="http://schemas.microsoft.com/office/drawing/2014/main" id="{4E41B93C-BFC4-C69A-3468-F61404D5098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9633" y="1622275"/>
                <a:ext cx="300038" cy="3317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cxnSp>
            <p:nvCxnSpPr>
              <p:cNvPr id="123" name="Straight Connector 34">
                <a:extLst>
                  <a:ext uri="{FF2B5EF4-FFF2-40B4-BE49-F238E27FC236}">
                    <a16:creationId xmlns:a16="http://schemas.microsoft.com/office/drawing/2014/main" id="{2E4DA151-ECC1-191A-7A93-977D7C3DD3B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504482" y="1611162"/>
                <a:ext cx="311150" cy="347663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sp>
            <p:nvSpPr>
              <p:cNvPr id="124" name="Freeform 307">
                <a:extLst>
                  <a:ext uri="{FF2B5EF4-FFF2-40B4-BE49-F238E27FC236}">
                    <a16:creationId xmlns:a16="http://schemas.microsoft.com/office/drawing/2014/main" id="{EC351D9F-0E6E-A808-4A12-CB4EEF7D33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59" y="1547661"/>
                <a:ext cx="500063" cy="135890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273" h="1357576">
                    <a:moveTo>
                      <a:pt x="0" y="0"/>
                    </a:moveTo>
                    <a:lnTo>
                      <a:pt x="493664" y="538543"/>
                    </a:lnTo>
                    <a:cubicBezTo>
                      <a:pt x="495534" y="811554"/>
                      <a:pt x="497403" y="1084565"/>
                      <a:pt x="499273" y="135757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5" name="Freeform 35">
                <a:extLst>
                  <a:ext uri="{FF2B5EF4-FFF2-40B4-BE49-F238E27FC236}">
                    <a16:creationId xmlns:a16="http://schemas.microsoft.com/office/drawing/2014/main" id="{4B4ADE73-AD77-6469-423A-880B8B3B18C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247497" y="1542899"/>
                <a:ext cx="484187" cy="136525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55153 h 1365881"/>
                  <a:gd name="connsiteX2" fmla="*/ 499273 w 499273"/>
                  <a:gd name="connsiteY2" fmla="*/ 1365881 h 1365881"/>
                  <a:gd name="connsiteX0" fmla="*/ 0 w 493828"/>
                  <a:gd name="connsiteY0" fmla="*/ 0 h 1363502"/>
                  <a:gd name="connsiteX1" fmla="*/ 493664 w 493828"/>
                  <a:gd name="connsiteY1" fmla="*/ 555153 h 1363502"/>
                  <a:gd name="connsiteX2" fmla="*/ 482630 w 493828"/>
                  <a:gd name="connsiteY2" fmla="*/ 1363502 h 1363502"/>
                  <a:gd name="connsiteX0" fmla="*/ 0 w 484562"/>
                  <a:gd name="connsiteY0" fmla="*/ 0 h 1363502"/>
                  <a:gd name="connsiteX1" fmla="*/ 484154 w 484562"/>
                  <a:gd name="connsiteY1" fmla="*/ 552774 h 1363502"/>
                  <a:gd name="connsiteX2" fmla="*/ 482630 w 484562"/>
                  <a:gd name="connsiteY2" fmla="*/ 1363502 h 136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4562" h="1363502">
                    <a:moveTo>
                      <a:pt x="0" y="0"/>
                    </a:moveTo>
                    <a:lnTo>
                      <a:pt x="484154" y="552774"/>
                    </a:lnTo>
                    <a:cubicBezTo>
                      <a:pt x="486024" y="825785"/>
                      <a:pt x="480760" y="1090491"/>
                      <a:pt x="482630" y="136350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376430E3-90E7-B27D-701D-409508DF1563}"/>
                </a:ext>
              </a:extLst>
            </p:cNvPr>
            <p:cNvGrpSpPr/>
            <p:nvPr/>
          </p:nvGrpSpPr>
          <p:grpSpPr>
            <a:xfrm>
              <a:off x="5820270" y="3880369"/>
              <a:ext cx="263902" cy="161463"/>
              <a:chOff x="7588110" y="3651769"/>
              <a:chExt cx="263902" cy="161463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4B4B1D3C-4728-A9B1-DA40-F4FBBABEC48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26911" y="3675225"/>
                <a:ext cx="125101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8C66B56B-4D09-6E02-68FC-10F60D5E5F35}"/>
                  </a:ext>
                </a:extLst>
              </p:cNvPr>
              <p:cNvSpPr/>
              <p:nvPr/>
            </p:nvSpPr>
            <p:spPr bwMode="auto">
              <a:xfrm>
                <a:off x="7588110" y="3651769"/>
                <a:ext cx="161463" cy="161463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9806A71D-5506-1D9A-A440-0729B05A1697}"/>
              </a:ext>
            </a:extLst>
          </p:cNvPr>
          <p:cNvSpPr txBox="1"/>
          <p:nvPr/>
        </p:nvSpPr>
        <p:spPr bwMode="auto">
          <a:xfrm>
            <a:off x="1480662" y="2302068"/>
            <a:ext cx="172735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SG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D1A469C-D0D7-EA63-87AC-E421A9A20771}"/>
              </a:ext>
            </a:extLst>
          </p:cNvPr>
          <p:cNvSpPr txBox="1"/>
          <p:nvPr/>
        </p:nvSpPr>
        <p:spPr bwMode="auto">
          <a:xfrm>
            <a:off x="773098" y="2679465"/>
            <a:ext cx="78974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TROP-2</a:t>
            </a: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83022FE1-1C2D-8235-828E-D3A416ECEBF0}"/>
              </a:ext>
            </a:extLst>
          </p:cNvPr>
          <p:cNvGrpSpPr/>
          <p:nvPr/>
        </p:nvGrpSpPr>
        <p:grpSpPr>
          <a:xfrm rot="1524554">
            <a:off x="2698721" y="2639972"/>
            <a:ext cx="267860" cy="293496"/>
            <a:chOff x="5373343" y="3066294"/>
            <a:chExt cx="1801887" cy="1974340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030C5244-FF9F-F19C-D91A-5BD3D4BADA28}"/>
                </a:ext>
              </a:extLst>
            </p:cNvPr>
            <p:cNvGrpSpPr/>
            <p:nvPr/>
          </p:nvGrpSpPr>
          <p:grpSpPr>
            <a:xfrm>
              <a:off x="5886218" y="3700568"/>
              <a:ext cx="807635" cy="589505"/>
              <a:chOff x="7657395" y="3471968"/>
              <a:chExt cx="807635" cy="589505"/>
            </a:xfrm>
          </p:grpSpPr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A6686167-B801-EE88-CD06-ACC74CC3B346}"/>
                  </a:ext>
                </a:extLst>
              </p:cNvPr>
              <p:cNvGrpSpPr/>
              <p:nvPr/>
            </p:nvGrpSpPr>
            <p:grpSpPr>
              <a:xfrm>
                <a:off x="7657395" y="3900010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82" name="Straight Connector 181">
                  <a:extLst>
                    <a:ext uri="{FF2B5EF4-FFF2-40B4-BE49-F238E27FC236}">
                      <a16:creationId xmlns:a16="http://schemas.microsoft.com/office/drawing/2014/main" id="{E0291FBA-5EC0-F06D-1FA2-2489F66BABF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83" name="Oval 182">
                  <a:extLst>
                    <a:ext uri="{FF2B5EF4-FFF2-40B4-BE49-F238E27FC236}">
                      <a16:creationId xmlns:a16="http://schemas.microsoft.com/office/drawing/2014/main" id="{802544D6-858E-D4EE-DDA7-A832C3E6C39D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BACF8D18-FC74-BA52-F418-F10FE2CD9C4B}"/>
                  </a:ext>
                </a:extLst>
              </p:cNvPr>
              <p:cNvGrpSpPr/>
              <p:nvPr/>
            </p:nvGrpSpPr>
            <p:grpSpPr>
              <a:xfrm rot="10800000">
                <a:off x="8131843" y="3471968"/>
                <a:ext cx="333187" cy="409704"/>
                <a:chOff x="7740510" y="3804169"/>
                <a:chExt cx="333187" cy="409704"/>
              </a:xfrm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42BB16F0-89AE-9D9E-1517-9964C3E368DE}"/>
                    </a:ext>
                  </a:extLst>
                </p:cNvPr>
                <p:cNvGrpSpPr/>
                <p:nvPr/>
              </p:nvGrpSpPr>
              <p:grpSpPr>
                <a:xfrm>
                  <a:off x="7740510" y="3804169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180" name="Straight Connector 179">
                    <a:extLst>
                      <a:ext uri="{FF2B5EF4-FFF2-40B4-BE49-F238E27FC236}">
                        <a16:creationId xmlns:a16="http://schemas.microsoft.com/office/drawing/2014/main" id="{B3E0E364-D505-0EA7-B8CF-C63ED83EA1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181" name="Oval 180">
                    <a:extLst>
                      <a:ext uri="{FF2B5EF4-FFF2-40B4-BE49-F238E27FC236}">
                        <a16:creationId xmlns:a16="http://schemas.microsoft.com/office/drawing/2014/main" id="{AA06659B-91FE-570C-D456-DC0D5454EF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77" name="Group 176">
                  <a:extLst>
                    <a:ext uri="{FF2B5EF4-FFF2-40B4-BE49-F238E27FC236}">
                      <a16:creationId xmlns:a16="http://schemas.microsoft.com/office/drawing/2014/main" id="{46A22BF7-3ECA-23BE-3F02-0C19CCF5093A}"/>
                    </a:ext>
                  </a:extLst>
                </p:cNvPr>
                <p:cNvGrpSpPr/>
                <p:nvPr/>
              </p:nvGrpSpPr>
              <p:grpSpPr>
                <a:xfrm>
                  <a:off x="7809795" y="4052410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178" name="Straight Connector 177">
                    <a:extLst>
                      <a:ext uri="{FF2B5EF4-FFF2-40B4-BE49-F238E27FC236}">
                        <a16:creationId xmlns:a16="http://schemas.microsoft.com/office/drawing/2014/main" id="{A2EFC1B1-B3D7-CAB6-22BF-03F609E8D4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179" name="Oval 178">
                    <a:extLst>
                      <a:ext uri="{FF2B5EF4-FFF2-40B4-BE49-F238E27FC236}">
                        <a16:creationId xmlns:a16="http://schemas.microsoft.com/office/drawing/2014/main" id="{3B052F55-E3CE-3484-BCB7-6A753868327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F29B5C52-0951-F5F2-FC9F-A40904C56175}"/>
                </a:ext>
              </a:extLst>
            </p:cNvPr>
            <p:cNvGrpSpPr/>
            <p:nvPr/>
          </p:nvGrpSpPr>
          <p:grpSpPr>
            <a:xfrm>
              <a:off x="5585991" y="4465597"/>
              <a:ext cx="667240" cy="514544"/>
              <a:chOff x="7357168" y="4236997"/>
              <a:chExt cx="667240" cy="514544"/>
            </a:xfrm>
          </p:grpSpPr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B97FB010-261F-D1F7-2499-0AC53D040C3B}"/>
                  </a:ext>
                </a:extLst>
              </p:cNvPr>
              <p:cNvGrpSpPr/>
              <p:nvPr/>
            </p:nvGrpSpPr>
            <p:grpSpPr>
              <a:xfrm rot="2862879">
                <a:off x="7305949" y="42882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18D8256C-23A9-7C11-93B0-44734566313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73" name="Oval 172">
                  <a:extLst>
                    <a:ext uri="{FF2B5EF4-FFF2-40B4-BE49-F238E27FC236}">
                      <a16:creationId xmlns:a16="http://schemas.microsoft.com/office/drawing/2014/main" id="{705CF79E-3D70-85EE-E839-9DF377426D9F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A7CBA173-475D-9D11-BAC2-E726F7BC517F}"/>
                  </a:ext>
                </a:extLst>
              </p:cNvPr>
              <p:cNvGrpSpPr/>
              <p:nvPr/>
            </p:nvGrpSpPr>
            <p:grpSpPr>
              <a:xfrm rot="13575652">
                <a:off x="7811726" y="45388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70" name="Straight Connector 169">
                  <a:extLst>
                    <a:ext uri="{FF2B5EF4-FFF2-40B4-BE49-F238E27FC236}">
                      <a16:creationId xmlns:a16="http://schemas.microsoft.com/office/drawing/2014/main" id="{88A49BF8-C9E8-98A4-F9BD-CADCB6FDBD5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57CDB3B1-26B4-BDC0-0C43-917A0831C081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9759A8CB-1B0D-A0B3-409A-FE5AC9409F95}"/>
                </a:ext>
              </a:extLst>
            </p:cNvPr>
            <p:cNvGrpSpPr/>
            <p:nvPr/>
          </p:nvGrpSpPr>
          <p:grpSpPr>
            <a:xfrm rot="16200000">
              <a:off x="6522901" y="4173200"/>
              <a:ext cx="667240" cy="514544"/>
              <a:chOff x="7509568" y="4389397"/>
              <a:chExt cx="667240" cy="514544"/>
            </a:xfrm>
          </p:grpSpPr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792A00AF-BCE9-1F99-B8CC-4E3F95E7A2BB}"/>
                  </a:ext>
                </a:extLst>
              </p:cNvPr>
              <p:cNvGrpSpPr/>
              <p:nvPr/>
            </p:nvGrpSpPr>
            <p:grpSpPr>
              <a:xfrm rot="2862879">
                <a:off x="7458349" y="44406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05C33AAD-EF1C-D1CF-339B-D5311D5D859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DF1596FD-527B-8A33-C9E1-EDC2D968A608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B6B2806B-27CB-08BC-F85D-1B966498CE08}"/>
                  </a:ext>
                </a:extLst>
              </p:cNvPr>
              <p:cNvGrpSpPr/>
              <p:nvPr/>
            </p:nvGrpSpPr>
            <p:grpSpPr>
              <a:xfrm rot="13575652">
                <a:off x="7964126" y="46912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29AC35D9-6CA4-80C7-2E48-1A4CA5B87C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38B5C870-4A04-7805-1A22-5DA9E4BF5B85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1B4E37CC-B4B4-7705-BF84-1C63024DA2FC}"/>
                </a:ext>
              </a:extLst>
            </p:cNvPr>
            <p:cNvGrpSpPr/>
            <p:nvPr/>
          </p:nvGrpSpPr>
          <p:grpSpPr>
            <a:xfrm rot="9944751">
              <a:off x="5373343" y="3066294"/>
              <a:ext cx="1801887" cy="1974340"/>
              <a:chOff x="569633" y="1542899"/>
              <a:chExt cx="1245999" cy="1365250"/>
            </a:xfrm>
          </p:grpSpPr>
          <p:cxnSp>
            <p:nvCxnSpPr>
              <p:cNvPr id="158" name="Straight Connector 32">
                <a:extLst>
                  <a:ext uri="{FF2B5EF4-FFF2-40B4-BE49-F238E27FC236}">
                    <a16:creationId xmlns:a16="http://schemas.microsoft.com/office/drawing/2014/main" id="{FAD89795-C23D-A039-B2EC-F8387B3DC09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9633" y="1622275"/>
                <a:ext cx="300038" cy="3317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cxnSp>
            <p:nvCxnSpPr>
              <p:cNvPr id="159" name="Straight Connector 34">
                <a:extLst>
                  <a:ext uri="{FF2B5EF4-FFF2-40B4-BE49-F238E27FC236}">
                    <a16:creationId xmlns:a16="http://schemas.microsoft.com/office/drawing/2014/main" id="{6F5E6C91-41B2-7827-24BD-9D0BDAC103E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504482" y="1611162"/>
                <a:ext cx="311150" cy="347663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sp>
            <p:nvSpPr>
              <p:cNvPr id="160" name="Freeform 349">
                <a:extLst>
                  <a:ext uri="{FF2B5EF4-FFF2-40B4-BE49-F238E27FC236}">
                    <a16:creationId xmlns:a16="http://schemas.microsoft.com/office/drawing/2014/main" id="{48A70F2F-3945-F2C5-1F3C-BCA192801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59" y="1547661"/>
                <a:ext cx="500063" cy="135890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273" h="1357576">
                    <a:moveTo>
                      <a:pt x="0" y="0"/>
                    </a:moveTo>
                    <a:lnTo>
                      <a:pt x="493664" y="538543"/>
                    </a:lnTo>
                    <a:cubicBezTo>
                      <a:pt x="495534" y="811554"/>
                      <a:pt x="497403" y="1084565"/>
                      <a:pt x="499273" y="135757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1" name="Freeform 35">
                <a:extLst>
                  <a:ext uri="{FF2B5EF4-FFF2-40B4-BE49-F238E27FC236}">
                    <a16:creationId xmlns:a16="http://schemas.microsoft.com/office/drawing/2014/main" id="{F5A4A6E8-2711-1DA1-8966-DC0E2127BFA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247497" y="1542899"/>
                <a:ext cx="484187" cy="136525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55153 h 1365881"/>
                  <a:gd name="connsiteX2" fmla="*/ 499273 w 499273"/>
                  <a:gd name="connsiteY2" fmla="*/ 1365881 h 1365881"/>
                  <a:gd name="connsiteX0" fmla="*/ 0 w 493828"/>
                  <a:gd name="connsiteY0" fmla="*/ 0 h 1363502"/>
                  <a:gd name="connsiteX1" fmla="*/ 493664 w 493828"/>
                  <a:gd name="connsiteY1" fmla="*/ 555153 h 1363502"/>
                  <a:gd name="connsiteX2" fmla="*/ 482630 w 493828"/>
                  <a:gd name="connsiteY2" fmla="*/ 1363502 h 1363502"/>
                  <a:gd name="connsiteX0" fmla="*/ 0 w 484562"/>
                  <a:gd name="connsiteY0" fmla="*/ 0 h 1363502"/>
                  <a:gd name="connsiteX1" fmla="*/ 484154 w 484562"/>
                  <a:gd name="connsiteY1" fmla="*/ 552774 h 1363502"/>
                  <a:gd name="connsiteX2" fmla="*/ 482630 w 484562"/>
                  <a:gd name="connsiteY2" fmla="*/ 1363502 h 136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4562" h="1363502">
                    <a:moveTo>
                      <a:pt x="0" y="0"/>
                    </a:moveTo>
                    <a:lnTo>
                      <a:pt x="484154" y="552774"/>
                    </a:lnTo>
                    <a:cubicBezTo>
                      <a:pt x="486024" y="825785"/>
                      <a:pt x="480760" y="1090491"/>
                      <a:pt x="482630" y="136350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946D0379-74A4-6149-267E-162F0BF551EF}"/>
                </a:ext>
              </a:extLst>
            </p:cNvPr>
            <p:cNvGrpSpPr/>
            <p:nvPr/>
          </p:nvGrpSpPr>
          <p:grpSpPr>
            <a:xfrm>
              <a:off x="5820270" y="3880369"/>
              <a:ext cx="263902" cy="161463"/>
              <a:chOff x="7588110" y="3651769"/>
              <a:chExt cx="263902" cy="161463"/>
            </a:xfrm>
          </p:grpSpPr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F317E974-B762-0DE9-C64C-E9CEEBE921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26911" y="3675225"/>
                <a:ext cx="125101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173F1D7B-1C14-E592-376F-2EDD13F5FF03}"/>
                  </a:ext>
                </a:extLst>
              </p:cNvPr>
              <p:cNvSpPr/>
              <p:nvPr/>
            </p:nvSpPr>
            <p:spPr bwMode="auto">
              <a:xfrm>
                <a:off x="7588110" y="3651769"/>
                <a:ext cx="161463" cy="161463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84" name="TextBox 183">
            <a:extLst>
              <a:ext uri="{FF2B5EF4-FFF2-40B4-BE49-F238E27FC236}">
                <a16:creationId xmlns:a16="http://schemas.microsoft.com/office/drawing/2014/main" id="{6EB9AD7D-1873-BE79-8273-C36B09DDD51E}"/>
              </a:ext>
            </a:extLst>
          </p:cNvPr>
          <p:cNvSpPr txBox="1"/>
          <p:nvPr/>
        </p:nvSpPr>
        <p:spPr bwMode="auto">
          <a:xfrm>
            <a:off x="584200" y="3445095"/>
            <a:ext cx="11659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Intracellular</a:t>
            </a:r>
          </a:p>
        </p:txBody>
      </p: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35CEA813-53BA-C990-BA46-49B854110B01}"/>
              </a:ext>
            </a:extLst>
          </p:cNvPr>
          <p:cNvCxnSpPr>
            <a:cxnSpLocks/>
          </p:cNvCxnSpPr>
          <p:nvPr/>
        </p:nvCxnSpPr>
        <p:spPr bwMode="auto">
          <a:xfrm flipH="1">
            <a:off x="1584960" y="3519251"/>
            <a:ext cx="311150" cy="25908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AAEDC7AB-DE2C-B34E-B0BE-2E87029810DC}"/>
              </a:ext>
            </a:extLst>
          </p:cNvPr>
          <p:cNvGrpSpPr/>
          <p:nvPr/>
        </p:nvGrpSpPr>
        <p:grpSpPr>
          <a:xfrm rot="19982276">
            <a:off x="1247470" y="3860501"/>
            <a:ext cx="323882" cy="568706"/>
            <a:chOff x="2146631" y="3305429"/>
            <a:chExt cx="323882" cy="568706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0FC402AD-695B-4211-DFB5-D2415B58E4AB}"/>
                </a:ext>
              </a:extLst>
            </p:cNvPr>
            <p:cNvGrpSpPr/>
            <p:nvPr/>
          </p:nvGrpSpPr>
          <p:grpSpPr>
            <a:xfrm rot="869243">
              <a:off x="2146631" y="3305429"/>
              <a:ext cx="323882" cy="354880"/>
              <a:chOff x="5373343" y="3066294"/>
              <a:chExt cx="1801887" cy="1974340"/>
            </a:xfrm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33ABC5C0-C151-42C9-CA59-9B9F601317C4}"/>
                  </a:ext>
                </a:extLst>
              </p:cNvPr>
              <p:cNvGrpSpPr/>
              <p:nvPr/>
            </p:nvGrpSpPr>
            <p:grpSpPr>
              <a:xfrm>
                <a:off x="5886218" y="3700568"/>
                <a:ext cx="807635" cy="589505"/>
                <a:chOff x="7657395" y="3471968"/>
                <a:chExt cx="807635" cy="589505"/>
              </a:xfrm>
            </p:grpSpPr>
            <p:grpSp>
              <p:nvGrpSpPr>
                <p:cNvPr id="212" name="Group 211">
                  <a:extLst>
                    <a:ext uri="{FF2B5EF4-FFF2-40B4-BE49-F238E27FC236}">
                      <a16:creationId xmlns:a16="http://schemas.microsoft.com/office/drawing/2014/main" id="{88634AF3-9A61-6548-F07F-BB403036F264}"/>
                    </a:ext>
                  </a:extLst>
                </p:cNvPr>
                <p:cNvGrpSpPr/>
                <p:nvPr/>
              </p:nvGrpSpPr>
              <p:grpSpPr>
                <a:xfrm>
                  <a:off x="7657395" y="3900010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220" name="Straight Connector 219">
                    <a:extLst>
                      <a:ext uri="{FF2B5EF4-FFF2-40B4-BE49-F238E27FC236}">
                        <a16:creationId xmlns:a16="http://schemas.microsoft.com/office/drawing/2014/main" id="{8AE61A44-E069-8BB1-578D-A7F9A856F65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221" name="Oval 220">
                    <a:extLst>
                      <a:ext uri="{FF2B5EF4-FFF2-40B4-BE49-F238E27FC236}">
                        <a16:creationId xmlns:a16="http://schemas.microsoft.com/office/drawing/2014/main" id="{96832766-D09C-0D7A-2004-E8C64189DB1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13" name="Group 212">
                  <a:extLst>
                    <a:ext uri="{FF2B5EF4-FFF2-40B4-BE49-F238E27FC236}">
                      <a16:creationId xmlns:a16="http://schemas.microsoft.com/office/drawing/2014/main" id="{7358F8D4-5B96-9495-9956-CA7423825E03}"/>
                    </a:ext>
                  </a:extLst>
                </p:cNvPr>
                <p:cNvGrpSpPr/>
                <p:nvPr/>
              </p:nvGrpSpPr>
              <p:grpSpPr>
                <a:xfrm rot="10800000">
                  <a:off x="8131843" y="3471968"/>
                  <a:ext cx="333187" cy="409704"/>
                  <a:chOff x="7740510" y="3804169"/>
                  <a:chExt cx="333187" cy="409704"/>
                </a:xfrm>
              </p:grpSpPr>
              <p:grpSp>
                <p:nvGrpSpPr>
                  <p:cNvPr id="214" name="Group 213">
                    <a:extLst>
                      <a:ext uri="{FF2B5EF4-FFF2-40B4-BE49-F238E27FC236}">
                        <a16:creationId xmlns:a16="http://schemas.microsoft.com/office/drawing/2014/main" id="{518FD59D-58A6-9B58-A489-76D9D3CE357A}"/>
                      </a:ext>
                    </a:extLst>
                  </p:cNvPr>
                  <p:cNvGrpSpPr/>
                  <p:nvPr/>
                </p:nvGrpSpPr>
                <p:grpSpPr>
                  <a:xfrm>
                    <a:off x="7740510" y="3804169"/>
                    <a:ext cx="263902" cy="161463"/>
                    <a:chOff x="7588110" y="3651769"/>
                    <a:chExt cx="263902" cy="161463"/>
                  </a:xfrm>
                </p:grpSpPr>
                <p:cxnSp>
                  <p:nvCxnSpPr>
                    <p:cNvPr id="218" name="Straight Connector 217">
                      <a:extLst>
                        <a:ext uri="{FF2B5EF4-FFF2-40B4-BE49-F238E27FC236}">
                          <a16:creationId xmlns:a16="http://schemas.microsoft.com/office/drawing/2014/main" id="{C24B728C-71FE-9FB9-42CD-EA332F395C7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7726911" y="3675225"/>
                      <a:ext cx="125101" cy="36196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219" name="Oval 218">
                      <a:extLst>
                        <a:ext uri="{FF2B5EF4-FFF2-40B4-BE49-F238E27FC236}">
                          <a16:creationId xmlns:a16="http://schemas.microsoft.com/office/drawing/2014/main" id="{C7306E48-ECF3-A615-3F6D-5CCB64F419E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88110" y="3651769"/>
                      <a:ext cx="161463" cy="161463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 w="19050">
                      <a:noFill/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15" name="Group 214">
                    <a:extLst>
                      <a:ext uri="{FF2B5EF4-FFF2-40B4-BE49-F238E27FC236}">
                        <a16:creationId xmlns:a16="http://schemas.microsoft.com/office/drawing/2014/main" id="{5E967754-DBD2-9B9E-FF80-48951BD263E8}"/>
                      </a:ext>
                    </a:extLst>
                  </p:cNvPr>
                  <p:cNvGrpSpPr/>
                  <p:nvPr/>
                </p:nvGrpSpPr>
                <p:grpSpPr>
                  <a:xfrm>
                    <a:off x="7809795" y="4052410"/>
                    <a:ext cx="263902" cy="161463"/>
                    <a:chOff x="7588110" y="3651769"/>
                    <a:chExt cx="263902" cy="161463"/>
                  </a:xfrm>
                </p:grpSpPr>
                <p:cxnSp>
                  <p:nvCxnSpPr>
                    <p:cNvPr id="216" name="Straight Connector 215">
                      <a:extLst>
                        <a:ext uri="{FF2B5EF4-FFF2-40B4-BE49-F238E27FC236}">
                          <a16:creationId xmlns:a16="http://schemas.microsoft.com/office/drawing/2014/main" id="{D2D0CA8B-6B78-2583-1EBE-4B700CBF214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7726911" y="3675225"/>
                      <a:ext cx="125101" cy="36196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217" name="Oval 216">
                      <a:extLst>
                        <a:ext uri="{FF2B5EF4-FFF2-40B4-BE49-F238E27FC236}">
                          <a16:creationId xmlns:a16="http://schemas.microsoft.com/office/drawing/2014/main" id="{A10F4FCF-DD50-3081-F84B-E9EC377DF8B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88110" y="3651769"/>
                      <a:ext cx="161463" cy="161463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 w="19050">
                      <a:noFill/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1C170779-9EEC-634C-77FF-481166E5FD10}"/>
                  </a:ext>
                </a:extLst>
              </p:cNvPr>
              <p:cNvGrpSpPr/>
              <p:nvPr/>
            </p:nvGrpSpPr>
            <p:grpSpPr>
              <a:xfrm>
                <a:off x="5585991" y="4465597"/>
                <a:ext cx="667240" cy="514544"/>
                <a:chOff x="7357168" y="4236997"/>
                <a:chExt cx="667240" cy="514544"/>
              </a:xfrm>
            </p:grpSpPr>
            <p:grpSp>
              <p:nvGrpSpPr>
                <p:cNvPr id="206" name="Group 205">
                  <a:extLst>
                    <a:ext uri="{FF2B5EF4-FFF2-40B4-BE49-F238E27FC236}">
                      <a16:creationId xmlns:a16="http://schemas.microsoft.com/office/drawing/2014/main" id="{BB169DE5-FB04-EAF2-DBCD-40165DA2EFA3}"/>
                    </a:ext>
                  </a:extLst>
                </p:cNvPr>
                <p:cNvGrpSpPr/>
                <p:nvPr/>
              </p:nvGrpSpPr>
              <p:grpSpPr>
                <a:xfrm rot="2862879">
                  <a:off x="7305949" y="4288216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210" name="Straight Connector 209">
                    <a:extLst>
                      <a:ext uri="{FF2B5EF4-FFF2-40B4-BE49-F238E27FC236}">
                        <a16:creationId xmlns:a16="http://schemas.microsoft.com/office/drawing/2014/main" id="{A873E8AA-04D5-ED6B-D280-2C59797E9A7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211" name="Oval 210">
                    <a:extLst>
                      <a:ext uri="{FF2B5EF4-FFF2-40B4-BE49-F238E27FC236}">
                        <a16:creationId xmlns:a16="http://schemas.microsoft.com/office/drawing/2014/main" id="{03CF9D71-3E9C-7B46-3980-811BB3C8A9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07" name="Group 206">
                  <a:extLst>
                    <a:ext uri="{FF2B5EF4-FFF2-40B4-BE49-F238E27FC236}">
                      <a16:creationId xmlns:a16="http://schemas.microsoft.com/office/drawing/2014/main" id="{056448BE-9171-BBE9-FD3D-C7E6734C4AF0}"/>
                    </a:ext>
                  </a:extLst>
                </p:cNvPr>
                <p:cNvGrpSpPr/>
                <p:nvPr/>
              </p:nvGrpSpPr>
              <p:grpSpPr>
                <a:xfrm rot="13575652">
                  <a:off x="7811726" y="4538858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208" name="Straight Connector 207">
                    <a:extLst>
                      <a:ext uri="{FF2B5EF4-FFF2-40B4-BE49-F238E27FC236}">
                        <a16:creationId xmlns:a16="http://schemas.microsoft.com/office/drawing/2014/main" id="{5E901CDD-B51C-0C4A-FDC9-918D50FFDE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209" name="Oval 208">
                    <a:extLst>
                      <a:ext uri="{FF2B5EF4-FFF2-40B4-BE49-F238E27FC236}">
                        <a16:creationId xmlns:a16="http://schemas.microsoft.com/office/drawing/2014/main" id="{75C338CB-5864-B71E-55DA-DBF9E3EA97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24ED0609-A2B5-2F49-14C8-8ACC037ABF15}"/>
                  </a:ext>
                </a:extLst>
              </p:cNvPr>
              <p:cNvGrpSpPr/>
              <p:nvPr/>
            </p:nvGrpSpPr>
            <p:grpSpPr>
              <a:xfrm rot="16200000">
                <a:off x="6522901" y="4173200"/>
                <a:ext cx="667240" cy="514544"/>
                <a:chOff x="7509568" y="4389397"/>
                <a:chExt cx="667240" cy="514544"/>
              </a:xfrm>
            </p:grpSpPr>
            <p:grpSp>
              <p:nvGrpSpPr>
                <p:cNvPr id="200" name="Group 199">
                  <a:extLst>
                    <a:ext uri="{FF2B5EF4-FFF2-40B4-BE49-F238E27FC236}">
                      <a16:creationId xmlns:a16="http://schemas.microsoft.com/office/drawing/2014/main" id="{DBD2367A-3479-176D-3284-F330C13F7C20}"/>
                    </a:ext>
                  </a:extLst>
                </p:cNvPr>
                <p:cNvGrpSpPr/>
                <p:nvPr/>
              </p:nvGrpSpPr>
              <p:grpSpPr>
                <a:xfrm rot="2862879">
                  <a:off x="7458349" y="4440616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204" name="Straight Connector 203">
                    <a:extLst>
                      <a:ext uri="{FF2B5EF4-FFF2-40B4-BE49-F238E27FC236}">
                        <a16:creationId xmlns:a16="http://schemas.microsoft.com/office/drawing/2014/main" id="{848CF0E6-C145-B056-9446-0FE69503A2B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205" name="Oval 204">
                    <a:extLst>
                      <a:ext uri="{FF2B5EF4-FFF2-40B4-BE49-F238E27FC236}">
                        <a16:creationId xmlns:a16="http://schemas.microsoft.com/office/drawing/2014/main" id="{818CA1B0-D270-9ADF-0444-2BFD557E93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01" name="Group 200">
                  <a:extLst>
                    <a:ext uri="{FF2B5EF4-FFF2-40B4-BE49-F238E27FC236}">
                      <a16:creationId xmlns:a16="http://schemas.microsoft.com/office/drawing/2014/main" id="{D2D1F3C5-EC0D-C901-DD67-6890B56ED911}"/>
                    </a:ext>
                  </a:extLst>
                </p:cNvPr>
                <p:cNvGrpSpPr/>
                <p:nvPr/>
              </p:nvGrpSpPr>
              <p:grpSpPr>
                <a:xfrm rot="13575652">
                  <a:off x="7964126" y="4691258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202" name="Straight Connector 201">
                    <a:extLst>
                      <a:ext uri="{FF2B5EF4-FFF2-40B4-BE49-F238E27FC236}">
                        <a16:creationId xmlns:a16="http://schemas.microsoft.com/office/drawing/2014/main" id="{FA72EBE9-A042-22E5-D6A3-82C3924A4EC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203" name="Oval 202">
                    <a:extLst>
                      <a:ext uri="{FF2B5EF4-FFF2-40B4-BE49-F238E27FC236}">
                        <a16:creationId xmlns:a16="http://schemas.microsoft.com/office/drawing/2014/main" id="{5732314B-2CD2-7A1E-2E99-61D9CCFC39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490369CD-31EF-8655-C48E-994563182C4C}"/>
                  </a:ext>
                </a:extLst>
              </p:cNvPr>
              <p:cNvGrpSpPr/>
              <p:nvPr/>
            </p:nvGrpSpPr>
            <p:grpSpPr>
              <a:xfrm rot="9944751">
                <a:off x="5373343" y="3066294"/>
                <a:ext cx="1801887" cy="1974340"/>
                <a:chOff x="569633" y="1542899"/>
                <a:chExt cx="1245999" cy="1365250"/>
              </a:xfrm>
            </p:grpSpPr>
            <p:cxnSp>
              <p:nvCxnSpPr>
                <p:cNvPr id="196" name="Straight Connector 32">
                  <a:extLst>
                    <a:ext uri="{FF2B5EF4-FFF2-40B4-BE49-F238E27FC236}">
                      <a16:creationId xmlns:a16="http://schemas.microsoft.com/office/drawing/2014/main" id="{262462A8-C0DE-293C-4E96-25966A16C9C8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569633" y="1622275"/>
                  <a:ext cx="300038" cy="331787"/>
                </a:xfrm>
                <a:prstGeom prst="line">
                  <a:avLst/>
                </a:pr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</p:cxnSp>
            <p:cxnSp>
              <p:nvCxnSpPr>
                <p:cNvPr id="197" name="Straight Connector 34">
                  <a:extLst>
                    <a:ext uri="{FF2B5EF4-FFF2-40B4-BE49-F238E27FC236}">
                      <a16:creationId xmlns:a16="http://schemas.microsoft.com/office/drawing/2014/main" id="{BEFBEFED-FCD8-5B12-2FC1-6D2038B0281B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1504482" y="1611162"/>
                  <a:ext cx="311150" cy="347663"/>
                </a:xfrm>
                <a:prstGeom prst="line">
                  <a:avLst/>
                </a:pr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</p:cxnSp>
            <p:sp>
              <p:nvSpPr>
                <p:cNvPr id="198" name="Freeform 462">
                  <a:extLst>
                    <a:ext uri="{FF2B5EF4-FFF2-40B4-BE49-F238E27FC236}">
                      <a16:creationId xmlns:a16="http://schemas.microsoft.com/office/drawing/2014/main" id="{0EE1EC32-79C5-BB5F-83B4-4085DB13EF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659" y="1547661"/>
                  <a:ext cx="500063" cy="1358900"/>
                </a:xfrm>
                <a:custGeom>
                  <a:avLst/>
                  <a:gdLst>
                    <a:gd name="T0" fmla="*/ 0 w 499273"/>
                    <a:gd name="T1" fmla="*/ 0 h 1357576"/>
                    <a:gd name="T2" fmla="*/ 508744 w 499273"/>
                    <a:gd name="T3" fmla="*/ 548973 h 1357576"/>
                    <a:gd name="T4" fmla="*/ 514525 w 499273"/>
                    <a:gd name="T5" fmla="*/ 1383866 h 1357576"/>
                    <a:gd name="T6" fmla="*/ 0 60000 65536"/>
                    <a:gd name="T7" fmla="*/ 0 60000 65536"/>
                    <a:gd name="T8" fmla="*/ 0 60000 65536"/>
                    <a:gd name="T9" fmla="*/ 0 w 499273"/>
                    <a:gd name="T10" fmla="*/ 0 h 1357576"/>
                    <a:gd name="T11" fmla="*/ 499273 w 499273"/>
                    <a:gd name="T12" fmla="*/ 1357576 h 135757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99273" h="1357576">
                      <a:moveTo>
                        <a:pt x="0" y="0"/>
                      </a:moveTo>
                      <a:lnTo>
                        <a:pt x="493664" y="538543"/>
                      </a:lnTo>
                      <a:cubicBezTo>
                        <a:pt x="495534" y="811554"/>
                        <a:pt x="497403" y="1084565"/>
                        <a:pt x="499273" y="1357576"/>
                      </a:cubicBezTo>
                    </a:path>
                  </a:pathLst>
                </a:cu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9" name="Freeform 35">
                  <a:extLst>
                    <a:ext uri="{FF2B5EF4-FFF2-40B4-BE49-F238E27FC236}">
                      <a16:creationId xmlns:a16="http://schemas.microsoft.com/office/drawing/2014/main" id="{5EF9819B-35B5-61FB-DC40-8EA5953EAC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247497" y="1542899"/>
                  <a:ext cx="484187" cy="1365250"/>
                </a:xfrm>
                <a:custGeom>
                  <a:avLst/>
                  <a:gdLst>
                    <a:gd name="T0" fmla="*/ 0 w 499273"/>
                    <a:gd name="T1" fmla="*/ 0 h 1357576"/>
                    <a:gd name="T2" fmla="*/ 508744 w 499273"/>
                    <a:gd name="T3" fmla="*/ 548973 h 1357576"/>
                    <a:gd name="T4" fmla="*/ 514525 w 499273"/>
                    <a:gd name="T5" fmla="*/ 1383866 h 1357576"/>
                    <a:gd name="T6" fmla="*/ 0 60000 65536"/>
                    <a:gd name="T7" fmla="*/ 0 60000 65536"/>
                    <a:gd name="T8" fmla="*/ 0 60000 65536"/>
                    <a:gd name="T9" fmla="*/ 0 w 499273"/>
                    <a:gd name="T10" fmla="*/ 0 h 1357576"/>
                    <a:gd name="T11" fmla="*/ 499273 w 499273"/>
                    <a:gd name="T12" fmla="*/ 1357576 h 1357576"/>
                    <a:gd name="connsiteX0" fmla="*/ 0 w 499273"/>
                    <a:gd name="connsiteY0" fmla="*/ 0 h 1365881"/>
                    <a:gd name="connsiteX1" fmla="*/ 493664 w 499273"/>
                    <a:gd name="connsiteY1" fmla="*/ 538543 h 1365881"/>
                    <a:gd name="connsiteX2" fmla="*/ 499273 w 499273"/>
                    <a:gd name="connsiteY2" fmla="*/ 1365881 h 1365881"/>
                    <a:gd name="connsiteX0" fmla="*/ 0 w 499273"/>
                    <a:gd name="connsiteY0" fmla="*/ 0 h 1365881"/>
                    <a:gd name="connsiteX1" fmla="*/ 493664 w 499273"/>
                    <a:gd name="connsiteY1" fmla="*/ 538543 h 1365881"/>
                    <a:gd name="connsiteX2" fmla="*/ 499273 w 499273"/>
                    <a:gd name="connsiteY2" fmla="*/ 1365881 h 1365881"/>
                    <a:gd name="connsiteX0" fmla="*/ 0 w 499273"/>
                    <a:gd name="connsiteY0" fmla="*/ 0 h 1365881"/>
                    <a:gd name="connsiteX1" fmla="*/ 493664 w 499273"/>
                    <a:gd name="connsiteY1" fmla="*/ 555153 h 1365881"/>
                    <a:gd name="connsiteX2" fmla="*/ 499273 w 499273"/>
                    <a:gd name="connsiteY2" fmla="*/ 1365881 h 1365881"/>
                    <a:gd name="connsiteX0" fmla="*/ 0 w 493828"/>
                    <a:gd name="connsiteY0" fmla="*/ 0 h 1363502"/>
                    <a:gd name="connsiteX1" fmla="*/ 493664 w 493828"/>
                    <a:gd name="connsiteY1" fmla="*/ 555153 h 1363502"/>
                    <a:gd name="connsiteX2" fmla="*/ 482630 w 493828"/>
                    <a:gd name="connsiteY2" fmla="*/ 1363502 h 1363502"/>
                    <a:gd name="connsiteX0" fmla="*/ 0 w 484562"/>
                    <a:gd name="connsiteY0" fmla="*/ 0 h 1363502"/>
                    <a:gd name="connsiteX1" fmla="*/ 484154 w 484562"/>
                    <a:gd name="connsiteY1" fmla="*/ 552774 h 1363502"/>
                    <a:gd name="connsiteX2" fmla="*/ 482630 w 484562"/>
                    <a:gd name="connsiteY2" fmla="*/ 1363502 h 1363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4562" h="1363502">
                      <a:moveTo>
                        <a:pt x="0" y="0"/>
                      </a:moveTo>
                      <a:lnTo>
                        <a:pt x="484154" y="552774"/>
                      </a:lnTo>
                      <a:cubicBezTo>
                        <a:pt x="486024" y="825785"/>
                        <a:pt x="480760" y="1090491"/>
                        <a:pt x="482630" y="1363502"/>
                      </a:cubicBezTo>
                    </a:path>
                  </a:pathLst>
                </a:cu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93" name="Group 192">
                <a:extLst>
                  <a:ext uri="{FF2B5EF4-FFF2-40B4-BE49-F238E27FC236}">
                    <a16:creationId xmlns:a16="http://schemas.microsoft.com/office/drawing/2014/main" id="{181B2D6D-614C-B5D7-CA96-5439BA433F8C}"/>
                  </a:ext>
                </a:extLst>
              </p:cNvPr>
              <p:cNvGrpSpPr/>
              <p:nvPr/>
            </p:nvGrpSpPr>
            <p:grpSpPr>
              <a:xfrm>
                <a:off x="5820270" y="3880369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EBCCF2BB-91EF-2702-3E9F-A436334D47D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21A0BE38-8620-E669-6772-87B1A49A6643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8766E933-BFCE-5E32-DA53-B8E9BE04E0EF}"/>
                </a:ext>
              </a:extLst>
            </p:cNvPr>
            <p:cNvSpPr/>
            <p:nvPr/>
          </p:nvSpPr>
          <p:spPr bwMode="auto">
            <a:xfrm>
              <a:off x="2282825" y="3630295"/>
              <a:ext cx="53340" cy="24384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5415DBB0-527D-E7CD-C64F-C68A50D51573}"/>
              </a:ext>
            </a:extLst>
          </p:cNvPr>
          <p:cNvGrpSpPr/>
          <p:nvPr/>
        </p:nvGrpSpPr>
        <p:grpSpPr>
          <a:xfrm rot="1526124">
            <a:off x="1505663" y="4941672"/>
            <a:ext cx="323882" cy="354880"/>
            <a:chOff x="5373343" y="3066294"/>
            <a:chExt cx="1801887" cy="1974340"/>
          </a:xfrm>
        </p:grpSpPr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CA50E57B-DBF0-2A5F-3118-760E89880F2E}"/>
                </a:ext>
              </a:extLst>
            </p:cNvPr>
            <p:cNvGrpSpPr/>
            <p:nvPr/>
          </p:nvGrpSpPr>
          <p:grpSpPr>
            <a:xfrm>
              <a:off x="6025018" y="3802378"/>
              <a:ext cx="530033" cy="385885"/>
              <a:chOff x="7796195" y="3573778"/>
              <a:chExt cx="530033" cy="385885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0357641A-C659-8515-8469-9B4AD3CA149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96195" y="3923467"/>
                <a:ext cx="125099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B4001A05-7D2E-4509-C1A9-53BA3AE10837}"/>
                  </a:ext>
                </a:extLst>
              </p:cNvPr>
              <p:cNvGrpSpPr/>
              <p:nvPr/>
            </p:nvGrpSpPr>
            <p:grpSpPr>
              <a:xfrm rot="10800000">
                <a:off x="8131846" y="3573778"/>
                <a:ext cx="194382" cy="284437"/>
                <a:chOff x="7879312" y="3827626"/>
                <a:chExt cx="194382" cy="284437"/>
              </a:xfrm>
            </p:grpSpPr>
            <p:cxnSp>
              <p:nvCxnSpPr>
                <p:cNvPr id="238" name="Straight Connector 237">
                  <a:extLst>
                    <a:ext uri="{FF2B5EF4-FFF2-40B4-BE49-F238E27FC236}">
                      <a16:creationId xmlns:a16="http://schemas.microsoft.com/office/drawing/2014/main" id="{90B807A1-C38A-7031-DA2D-5945A67445F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879312" y="3827626"/>
                  <a:ext cx="125100" cy="361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9" name="Straight Connector 238">
                  <a:extLst>
                    <a:ext uri="{FF2B5EF4-FFF2-40B4-BE49-F238E27FC236}">
                      <a16:creationId xmlns:a16="http://schemas.microsoft.com/office/drawing/2014/main" id="{87BB7BCF-4CEB-20C6-9DFC-0D771FEE4F6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48595" y="4075868"/>
                  <a:ext cx="125099" cy="361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8332EE83-1EA7-EDBD-6B0E-ACB5DDA097F4}"/>
                </a:ext>
              </a:extLst>
            </p:cNvPr>
            <p:cNvGrpSpPr/>
            <p:nvPr/>
          </p:nvGrpSpPr>
          <p:grpSpPr>
            <a:xfrm>
              <a:off x="5724301" y="4559984"/>
              <a:ext cx="390011" cy="327700"/>
              <a:chOff x="7495478" y="4331384"/>
              <a:chExt cx="390011" cy="327700"/>
            </a:xfrm>
          </p:grpSpPr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A6E40F0D-9C3A-A49C-D463-E928083A992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862879" flipH="1">
                <a:off x="7451026" y="4375836"/>
                <a:ext cx="125099" cy="361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02F67B36-CCAD-DCC4-D5DF-72DED0CFABB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3575652" flipH="1">
                <a:off x="7804839" y="4578434"/>
                <a:ext cx="125104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D08DEFD1-BBC9-9C64-84AA-8CA13C368062}"/>
                </a:ext>
              </a:extLst>
            </p:cNvPr>
            <p:cNvGrpSpPr/>
            <p:nvPr/>
          </p:nvGrpSpPr>
          <p:grpSpPr>
            <a:xfrm rot="16200000">
              <a:off x="6662477" y="4266925"/>
              <a:ext cx="390016" cy="327703"/>
              <a:chOff x="7647876" y="4483781"/>
              <a:chExt cx="390016" cy="327703"/>
            </a:xfrm>
          </p:grpSpPr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D5D642DF-8333-E326-5880-7DA47629304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862879" flipH="1">
                <a:off x="7603424" y="4528233"/>
                <a:ext cx="125099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C9FEC679-2B2A-4DA1-9432-81EC731E7E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3575652" flipH="1">
                <a:off x="7957245" y="4730837"/>
                <a:ext cx="125099" cy="361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625897A8-1A56-6E2B-81FD-74B73D3C74B7}"/>
                </a:ext>
              </a:extLst>
            </p:cNvPr>
            <p:cNvGrpSpPr/>
            <p:nvPr/>
          </p:nvGrpSpPr>
          <p:grpSpPr>
            <a:xfrm rot="9944751">
              <a:off x="5373343" y="3066294"/>
              <a:ext cx="1801887" cy="1974340"/>
              <a:chOff x="569633" y="1542899"/>
              <a:chExt cx="1245999" cy="1365250"/>
            </a:xfrm>
          </p:grpSpPr>
          <p:cxnSp>
            <p:nvCxnSpPr>
              <p:cNvPr id="228" name="Straight Connector 32">
                <a:extLst>
                  <a:ext uri="{FF2B5EF4-FFF2-40B4-BE49-F238E27FC236}">
                    <a16:creationId xmlns:a16="http://schemas.microsoft.com/office/drawing/2014/main" id="{5B438BC6-2684-5AB9-3159-C84A0DBCF1F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9633" y="1622275"/>
                <a:ext cx="300038" cy="3317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cxnSp>
            <p:nvCxnSpPr>
              <p:cNvPr id="229" name="Straight Connector 34">
                <a:extLst>
                  <a:ext uri="{FF2B5EF4-FFF2-40B4-BE49-F238E27FC236}">
                    <a16:creationId xmlns:a16="http://schemas.microsoft.com/office/drawing/2014/main" id="{6211ADA3-D561-09D0-AAD7-1764869AA6C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504482" y="1611162"/>
                <a:ext cx="311150" cy="347663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sp>
            <p:nvSpPr>
              <p:cNvPr id="230" name="Freeform 500">
                <a:extLst>
                  <a:ext uri="{FF2B5EF4-FFF2-40B4-BE49-F238E27FC236}">
                    <a16:creationId xmlns:a16="http://schemas.microsoft.com/office/drawing/2014/main" id="{FBFC681D-70C2-46A4-05B5-14D554094C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59" y="1547661"/>
                <a:ext cx="500063" cy="135890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273" h="1357576">
                    <a:moveTo>
                      <a:pt x="0" y="0"/>
                    </a:moveTo>
                    <a:lnTo>
                      <a:pt x="493664" y="538543"/>
                    </a:lnTo>
                    <a:cubicBezTo>
                      <a:pt x="495534" y="811554"/>
                      <a:pt x="497403" y="1084565"/>
                      <a:pt x="499273" y="135757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31" name="Freeform 35">
                <a:extLst>
                  <a:ext uri="{FF2B5EF4-FFF2-40B4-BE49-F238E27FC236}">
                    <a16:creationId xmlns:a16="http://schemas.microsoft.com/office/drawing/2014/main" id="{A3E84DBF-A598-DFDA-6980-1B29D80F637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247497" y="1542899"/>
                <a:ext cx="484187" cy="136525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55153 h 1365881"/>
                  <a:gd name="connsiteX2" fmla="*/ 499273 w 499273"/>
                  <a:gd name="connsiteY2" fmla="*/ 1365881 h 1365881"/>
                  <a:gd name="connsiteX0" fmla="*/ 0 w 493828"/>
                  <a:gd name="connsiteY0" fmla="*/ 0 h 1363502"/>
                  <a:gd name="connsiteX1" fmla="*/ 493664 w 493828"/>
                  <a:gd name="connsiteY1" fmla="*/ 555153 h 1363502"/>
                  <a:gd name="connsiteX2" fmla="*/ 482630 w 493828"/>
                  <a:gd name="connsiteY2" fmla="*/ 1363502 h 1363502"/>
                  <a:gd name="connsiteX0" fmla="*/ 0 w 484562"/>
                  <a:gd name="connsiteY0" fmla="*/ 0 h 1363502"/>
                  <a:gd name="connsiteX1" fmla="*/ 484154 w 484562"/>
                  <a:gd name="connsiteY1" fmla="*/ 552774 h 1363502"/>
                  <a:gd name="connsiteX2" fmla="*/ 482630 w 484562"/>
                  <a:gd name="connsiteY2" fmla="*/ 1363502 h 136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4562" h="1363502">
                    <a:moveTo>
                      <a:pt x="0" y="0"/>
                    </a:moveTo>
                    <a:lnTo>
                      <a:pt x="484154" y="552774"/>
                    </a:lnTo>
                    <a:cubicBezTo>
                      <a:pt x="486024" y="825785"/>
                      <a:pt x="480760" y="1090491"/>
                      <a:pt x="482630" y="136350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513A1AC-22FE-0351-9571-FEB6541B064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59069" y="3903826"/>
              <a:ext cx="125099" cy="36195"/>
            </a:xfrm>
            <a:prstGeom prst="line">
              <a:avLst/>
            </a:prstGeom>
            <a:noFill/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40" name="Rectangle 239">
            <a:extLst>
              <a:ext uri="{FF2B5EF4-FFF2-40B4-BE49-F238E27FC236}">
                <a16:creationId xmlns:a16="http://schemas.microsoft.com/office/drawing/2014/main" id="{624141A3-5901-76AD-F78C-87F604616CD8}"/>
              </a:ext>
            </a:extLst>
          </p:cNvPr>
          <p:cNvSpPr/>
          <p:nvPr/>
        </p:nvSpPr>
        <p:spPr bwMode="auto">
          <a:xfrm rot="2856172">
            <a:off x="1536815" y="4858643"/>
            <a:ext cx="53340" cy="243840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E65ABD16-579D-A42E-CEB0-63806198BA44}"/>
              </a:ext>
            </a:extLst>
          </p:cNvPr>
          <p:cNvSpPr txBox="1"/>
          <p:nvPr/>
        </p:nvSpPr>
        <p:spPr bwMode="auto">
          <a:xfrm>
            <a:off x="727885" y="4330886"/>
            <a:ext cx="96535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Endosome</a:t>
            </a:r>
          </a:p>
        </p:txBody>
      </p: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D221CC8D-642B-3360-B62C-082CB7A33525}"/>
              </a:ext>
            </a:extLst>
          </p:cNvPr>
          <p:cNvCxnSpPr>
            <a:cxnSpLocks/>
          </p:cNvCxnSpPr>
          <p:nvPr/>
        </p:nvCxnSpPr>
        <p:spPr bwMode="auto">
          <a:xfrm>
            <a:off x="1248200" y="4562377"/>
            <a:ext cx="153880" cy="282754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3" name="Oval 242">
            <a:extLst>
              <a:ext uri="{FF2B5EF4-FFF2-40B4-BE49-F238E27FC236}">
                <a16:creationId xmlns:a16="http://schemas.microsoft.com/office/drawing/2014/main" id="{B0F450CA-A21D-2E46-1FD6-6C888495F7BC}"/>
              </a:ext>
            </a:extLst>
          </p:cNvPr>
          <p:cNvSpPr/>
          <p:nvPr/>
        </p:nvSpPr>
        <p:spPr bwMode="auto">
          <a:xfrm>
            <a:off x="1789430" y="4970226"/>
            <a:ext cx="57150" cy="57150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5EC09766-BAD1-D8B3-7071-096ECC93A47A}"/>
              </a:ext>
            </a:extLst>
          </p:cNvPr>
          <p:cNvSpPr/>
          <p:nvPr/>
        </p:nvSpPr>
        <p:spPr bwMode="auto">
          <a:xfrm>
            <a:off x="1856105" y="5036901"/>
            <a:ext cx="57150" cy="57150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AED66888-5032-46AE-8AB0-B7BEF25B3CC5}"/>
              </a:ext>
            </a:extLst>
          </p:cNvPr>
          <p:cNvSpPr/>
          <p:nvPr/>
        </p:nvSpPr>
        <p:spPr bwMode="auto">
          <a:xfrm>
            <a:off x="1767205" y="5078176"/>
            <a:ext cx="57150" cy="57150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7E2381E4-5379-D0A0-9F87-5E18F2A701C2}"/>
              </a:ext>
            </a:extLst>
          </p:cNvPr>
          <p:cNvSpPr/>
          <p:nvPr/>
        </p:nvSpPr>
        <p:spPr bwMode="auto">
          <a:xfrm>
            <a:off x="1840230" y="5138501"/>
            <a:ext cx="57150" cy="57150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94A6609D-E50F-76E7-CB64-7423352ADD73}"/>
              </a:ext>
            </a:extLst>
          </p:cNvPr>
          <p:cNvSpPr/>
          <p:nvPr/>
        </p:nvSpPr>
        <p:spPr bwMode="auto">
          <a:xfrm>
            <a:off x="2096134" y="4701620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BBC60E41-7FC7-6C35-85D6-82BB66574BDD}"/>
              </a:ext>
            </a:extLst>
          </p:cNvPr>
          <p:cNvSpPr/>
          <p:nvPr/>
        </p:nvSpPr>
        <p:spPr bwMode="auto">
          <a:xfrm>
            <a:off x="1997709" y="4128850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9821B421-A472-13BC-2052-E67F334E1AC3}"/>
              </a:ext>
            </a:extLst>
          </p:cNvPr>
          <p:cNvSpPr/>
          <p:nvPr/>
        </p:nvSpPr>
        <p:spPr bwMode="auto">
          <a:xfrm>
            <a:off x="2600959" y="3887550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BDAF88FE-1D0E-9B77-12A4-3C53299F9752}"/>
              </a:ext>
            </a:extLst>
          </p:cNvPr>
          <p:cNvSpPr/>
          <p:nvPr/>
        </p:nvSpPr>
        <p:spPr bwMode="auto">
          <a:xfrm>
            <a:off x="2489199" y="4705430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51" name="Oval 250">
            <a:extLst>
              <a:ext uri="{FF2B5EF4-FFF2-40B4-BE49-F238E27FC236}">
                <a16:creationId xmlns:a16="http://schemas.microsoft.com/office/drawing/2014/main" id="{B8153910-1818-6962-02B7-204584043D3C}"/>
              </a:ext>
            </a:extLst>
          </p:cNvPr>
          <p:cNvSpPr/>
          <p:nvPr/>
        </p:nvSpPr>
        <p:spPr bwMode="auto">
          <a:xfrm>
            <a:off x="2921634" y="4646375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8A5F1EE2-B9B9-5BAC-5D21-0B96C59E703B}"/>
              </a:ext>
            </a:extLst>
          </p:cNvPr>
          <p:cNvCxnSpPr>
            <a:cxnSpLocks/>
          </p:cNvCxnSpPr>
          <p:nvPr/>
        </p:nvCxnSpPr>
        <p:spPr bwMode="auto">
          <a:xfrm flipV="1">
            <a:off x="1865630" y="4817826"/>
            <a:ext cx="222250" cy="18415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3" name="TextBox 252">
            <a:extLst>
              <a:ext uri="{FF2B5EF4-FFF2-40B4-BE49-F238E27FC236}">
                <a16:creationId xmlns:a16="http://schemas.microsoft.com/office/drawing/2014/main" id="{8AF531D6-A012-2166-122E-0432024A7696}"/>
              </a:ext>
            </a:extLst>
          </p:cNvPr>
          <p:cNvSpPr txBox="1"/>
          <p:nvPr/>
        </p:nvSpPr>
        <p:spPr bwMode="auto">
          <a:xfrm>
            <a:off x="1807711" y="5228036"/>
            <a:ext cx="96535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Lysosome</a:t>
            </a:r>
          </a:p>
        </p:txBody>
      </p: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82456A24-4F27-28FF-E32C-8369E075470B}"/>
              </a:ext>
            </a:extLst>
          </p:cNvPr>
          <p:cNvGrpSpPr/>
          <p:nvPr/>
        </p:nvGrpSpPr>
        <p:grpSpPr>
          <a:xfrm>
            <a:off x="3337560" y="2254331"/>
            <a:ext cx="2400300" cy="3314700"/>
            <a:chOff x="3444240" y="2392680"/>
            <a:chExt cx="2324100" cy="3215640"/>
          </a:xfrm>
        </p:grpSpPr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F87C2164-1352-FBD5-CA90-C1857C640F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44240" y="2392680"/>
              <a:ext cx="0" cy="3215640"/>
            </a:xfrm>
            <a:prstGeom prst="line">
              <a:avLst/>
            </a:pr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9C6BD877-6BE5-E5B5-E2CF-D91B10D72A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8340" y="2392680"/>
              <a:ext cx="0" cy="3215640"/>
            </a:xfrm>
            <a:prstGeom prst="line">
              <a:avLst/>
            </a:pr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7" name="TextBox 256">
            <a:extLst>
              <a:ext uri="{FF2B5EF4-FFF2-40B4-BE49-F238E27FC236}">
                <a16:creationId xmlns:a16="http://schemas.microsoft.com/office/drawing/2014/main" id="{72BB8702-B7E0-D35A-A383-23B7652BE9E0}"/>
              </a:ext>
            </a:extLst>
          </p:cNvPr>
          <p:cNvSpPr txBox="1"/>
          <p:nvPr/>
        </p:nvSpPr>
        <p:spPr bwMode="auto">
          <a:xfrm>
            <a:off x="1997709" y="3800668"/>
            <a:ext cx="65817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SN-38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FF997298-A818-A13A-3740-C4A7A2100468}"/>
              </a:ext>
            </a:extLst>
          </p:cNvPr>
          <p:cNvSpPr txBox="1"/>
          <p:nvPr/>
        </p:nvSpPr>
        <p:spPr bwMode="auto">
          <a:xfrm>
            <a:off x="2447232" y="3957690"/>
            <a:ext cx="70556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TOPO-I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FA710B07-05AB-E7AF-E68E-AE914F0260F0}"/>
              </a:ext>
            </a:extLst>
          </p:cNvPr>
          <p:cNvSpPr txBox="1"/>
          <p:nvPr/>
        </p:nvSpPr>
        <p:spPr bwMode="auto">
          <a:xfrm>
            <a:off x="2063194" y="4806508"/>
            <a:ext cx="8019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260" name="Lightning Bolt 259">
            <a:extLst>
              <a:ext uri="{FF2B5EF4-FFF2-40B4-BE49-F238E27FC236}">
                <a16:creationId xmlns:a16="http://schemas.microsoft.com/office/drawing/2014/main" id="{4B03DDA1-17A8-8D07-CAD2-803517AC6967}"/>
              </a:ext>
            </a:extLst>
          </p:cNvPr>
          <p:cNvSpPr/>
          <p:nvPr/>
        </p:nvSpPr>
        <p:spPr bwMode="auto">
          <a:xfrm>
            <a:off x="2186940" y="4029791"/>
            <a:ext cx="297180" cy="350520"/>
          </a:xfrm>
          <a:prstGeom prst="lightningBol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61" name="Oval 260">
            <a:extLst>
              <a:ext uri="{FF2B5EF4-FFF2-40B4-BE49-F238E27FC236}">
                <a16:creationId xmlns:a16="http://schemas.microsoft.com/office/drawing/2014/main" id="{220D8C6B-ED63-DE2D-74F0-29CBFEC9D4DE}"/>
              </a:ext>
            </a:extLst>
          </p:cNvPr>
          <p:cNvSpPr/>
          <p:nvPr/>
        </p:nvSpPr>
        <p:spPr bwMode="auto">
          <a:xfrm rot="2117635">
            <a:off x="2546324" y="4112984"/>
            <a:ext cx="191912" cy="315631"/>
          </a:xfrm>
          <a:prstGeom prst="ellipse">
            <a:avLst/>
          </a:prstGeom>
          <a:solidFill>
            <a:schemeClr val="accent6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18955433-F090-3D2F-7FCB-ADA11709E292}"/>
              </a:ext>
            </a:extLst>
          </p:cNvPr>
          <p:cNvSpPr/>
          <p:nvPr/>
        </p:nvSpPr>
        <p:spPr bwMode="auto">
          <a:xfrm>
            <a:off x="2493644" y="4328875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474F2018-A5D8-7799-378F-EA39E0E0EB0A}"/>
              </a:ext>
            </a:extLst>
          </p:cNvPr>
          <p:cNvSpPr/>
          <p:nvPr/>
        </p:nvSpPr>
        <p:spPr bwMode="auto">
          <a:xfrm>
            <a:off x="2476500" y="4540331"/>
            <a:ext cx="289560" cy="160020"/>
          </a:xfrm>
          <a:prstGeom prst="ellipse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83F792DF-4CFE-5D9B-BBCB-53C47230EC1A}"/>
              </a:ext>
            </a:extLst>
          </p:cNvPr>
          <p:cNvSpPr/>
          <p:nvPr/>
        </p:nvSpPr>
        <p:spPr bwMode="auto">
          <a:xfrm>
            <a:off x="3685544" y="4853386"/>
            <a:ext cx="585928" cy="591938"/>
          </a:xfrm>
          <a:prstGeom prst="ellipse">
            <a:avLst/>
          </a:prstGeom>
          <a:noFill/>
          <a:ln w="28575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66F384BE-DC86-EB01-186A-BD895231B5E6}"/>
              </a:ext>
            </a:extLst>
          </p:cNvPr>
          <p:cNvSpPr/>
          <p:nvPr/>
        </p:nvSpPr>
        <p:spPr bwMode="auto">
          <a:xfrm>
            <a:off x="3448751" y="3823088"/>
            <a:ext cx="585928" cy="585928"/>
          </a:xfrm>
          <a:prstGeom prst="ellipse">
            <a:avLst/>
          </a:prstGeom>
          <a:noFill/>
          <a:ln w="28575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038DA905-5F92-8B65-6422-BF48E07BFB59}"/>
              </a:ext>
            </a:extLst>
          </p:cNvPr>
          <p:cNvGrpSpPr/>
          <p:nvPr/>
        </p:nvGrpSpPr>
        <p:grpSpPr>
          <a:xfrm rot="5400000">
            <a:off x="4656557" y="3712750"/>
            <a:ext cx="358143" cy="1479908"/>
            <a:chOff x="855158" y="4484102"/>
            <a:chExt cx="437558" cy="1201737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67" name="Freeform 5">
              <a:extLst>
                <a:ext uri="{FF2B5EF4-FFF2-40B4-BE49-F238E27FC236}">
                  <a16:creationId xmlns:a16="http://schemas.microsoft.com/office/drawing/2014/main" id="{7589A4E9-0E63-8B83-B518-8B244C0C2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223" y="4495694"/>
              <a:ext cx="317296" cy="23185"/>
            </a:xfrm>
            <a:custGeom>
              <a:avLst/>
              <a:gdLst>
                <a:gd name="T0" fmla="*/ 1183 w 1183"/>
                <a:gd name="T1" fmla="*/ 54 h 54"/>
                <a:gd name="T2" fmla="*/ 1183 w 1183"/>
                <a:gd name="T3" fmla="*/ 54 h 54"/>
                <a:gd name="T4" fmla="*/ 1147 w 1183"/>
                <a:gd name="T5" fmla="*/ 40 h 54"/>
                <a:gd name="T6" fmla="*/ 1111 w 1183"/>
                <a:gd name="T7" fmla="*/ 26 h 54"/>
                <a:gd name="T8" fmla="*/ 1034 w 1183"/>
                <a:gd name="T9" fmla="*/ 0 h 54"/>
                <a:gd name="T10" fmla="*/ 0 w 1183"/>
                <a:gd name="T11" fmla="*/ 0 h 54"/>
                <a:gd name="T12" fmla="*/ 0 w 1183"/>
                <a:gd name="T13" fmla="*/ 0 h 54"/>
                <a:gd name="T14" fmla="*/ 6 w 1183"/>
                <a:gd name="T15" fmla="*/ 13 h 54"/>
                <a:gd name="T16" fmla="*/ 16 w 1183"/>
                <a:gd name="T17" fmla="*/ 27 h 54"/>
                <a:gd name="T18" fmla="*/ 26 w 1183"/>
                <a:gd name="T19" fmla="*/ 40 h 54"/>
                <a:gd name="T20" fmla="*/ 39 w 1183"/>
                <a:gd name="T21" fmla="*/ 54 h 54"/>
                <a:gd name="T22" fmla="*/ 1183 w 1183"/>
                <a:gd name="T2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3" h="54">
                  <a:moveTo>
                    <a:pt x="1183" y="54"/>
                  </a:moveTo>
                  <a:lnTo>
                    <a:pt x="1183" y="54"/>
                  </a:lnTo>
                  <a:lnTo>
                    <a:pt x="1147" y="40"/>
                  </a:lnTo>
                  <a:lnTo>
                    <a:pt x="1111" y="26"/>
                  </a:lnTo>
                  <a:lnTo>
                    <a:pt x="103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13"/>
                  </a:lnTo>
                  <a:lnTo>
                    <a:pt x="16" y="27"/>
                  </a:lnTo>
                  <a:lnTo>
                    <a:pt x="26" y="40"/>
                  </a:lnTo>
                  <a:lnTo>
                    <a:pt x="39" y="54"/>
                  </a:lnTo>
                  <a:lnTo>
                    <a:pt x="118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8" name="Freeform 6">
              <a:extLst>
                <a:ext uri="{FF2B5EF4-FFF2-40B4-BE49-F238E27FC236}">
                  <a16:creationId xmlns:a16="http://schemas.microsoft.com/office/drawing/2014/main" id="{467D0A2E-88D1-81B6-EB86-8FCAFCCC3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28" y="4561384"/>
              <a:ext cx="316759" cy="27049"/>
            </a:xfrm>
            <a:custGeom>
              <a:avLst/>
              <a:gdLst>
                <a:gd name="T0" fmla="*/ 1141 w 1180"/>
                <a:gd name="T1" fmla="*/ 0 h 55"/>
                <a:gd name="T2" fmla="*/ 0 w 1180"/>
                <a:gd name="T3" fmla="*/ 0 h 55"/>
                <a:gd name="T4" fmla="*/ 0 w 1180"/>
                <a:gd name="T5" fmla="*/ 0 h 55"/>
                <a:gd name="T6" fmla="*/ 36 w 1180"/>
                <a:gd name="T7" fmla="*/ 14 h 55"/>
                <a:gd name="T8" fmla="*/ 72 w 1180"/>
                <a:gd name="T9" fmla="*/ 28 h 55"/>
                <a:gd name="T10" fmla="*/ 149 w 1180"/>
                <a:gd name="T11" fmla="*/ 55 h 55"/>
                <a:gd name="T12" fmla="*/ 1180 w 1180"/>
                <a:gd name="T13" fmla="*/ 55 h 55"/>
                <a:gd name="T14" fmla="*/ 1180 w 1180"/>
                <a:gd name="T15" fmla="*/ 55 h 55"/>
                <a:gd name="T16" fmla="*/ 1173 w 1180"/>
                <a:gd name="T17" fmla="*/ 41 h 55"/>
                <a:gd name="T18" fmla="*/ 1165 w 1180"/>
                <a:gd name="T19" fmla="*/ 27 h 55"/>
                <a:gd name="T20" fmla="*/ 1154 w 1180"/>
                <a:gd name="T21" fmla="*/ 14 h 55"/>
                <a:gd name="T22" fmla="*/ 1141 w 1180"/>
                <a:gd name="T23" fmla="*/ 0 h 55"/>
                <a:gd name="T24" fmla="*/ 1141 w 1180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0" h="55">
                  <a:moveTo>
                    <a:pt x="1141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6" y="14"/>
                  </a:lnTo>
                  <a:lnTo>
                    <a:pt x="72" y="28"/>
                  </a:lnTo>
                  <a:lnTo>
                    <a:pt x="149" y="55"/>
                  </a:lnTo>
                  <a:lnTo>
                    <a:pt x="1180" y="55"/>
                  </a:lnTo>
                  <a:lnTo>
                    <a:pt x="1180" y="55"/>
                  </a:lnTo>
                  <a:lnTo>
                    <a:pt x="1173" y="41"/>
                  </a:lnTo>
                  <a:lnTo>
                    <a:pt x="1165" y="27"/>
                  </a:lnTo>
                  <a:lnTo>
                    <a:pt x="1154" y="14"/>
                  </a:lnTo>
                  <a:lnTo>
                    <a:pt x="1141" y="0"/>
                  </a:lnTo>
                  <a:lnTo>
                    <a:pt x="114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9" name="Freeform 7">
              <a:extLst>
                <a:ext uri="{FF2B5EF4-FFF2-40B4-BE49-F238E27FC236}">
                  <a16:creationId xmlns:a16="http://schemas.microsoft.com/office/drawing/2014/main" id="{96C76409-E57F-FA28-9BD5-141C5AE08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205" y="4630938"/>
              <a:ext cx="180392" cy="23185"/>
            </a:xfrm>
            <a:custGeom>
              <a:avLst/>
              <a:gdLst>
                <a:gd name="T0" fmla="*/ 595 w 672"/>
                <a:gd name="T1" fmla="*/ 54 h 54"/>
                <a:gd name="T2" fmla="*/ 595 w 672"/>
                <a:gd name="T3" fmla="*/ 54 h 54"/>
                <a:gd name="T4" fmla="*/ 619 w 672"/>
                <a:gd name="T5" fmla="*/ 41 h 54"/>
                <a:gd name="T6" fmla="*/ 638 w 672"/>
                <a:gd name="T7" fmla="*/ 28 h 54"/>
                <a:gd name="T8" fmla="*/ 658 w 672"/>
                <a:gd name="T9" fmla="*/ 14 h 54"/>
                <a:gd name="T10" fmla="*/ 672 w 672"/>
                <a:gd name="T11" fmla="*/ 0 h 54"/>
                <a:gd name="T12" fmla="*/ 0 w 672"/>
                <a:gd name="T13" fmla="*/ 0 h 54"/>
                <a:gd name="T14" fmla="*/ 0 w 672"/>
                <a:gd name="T15" fmla="*/ 0 h 54"/>
                <a:gd name="T16" fmla="*/ 84 w 672"/>
                <a:gd name="T17" fmla="*/ 27 h 54"/>
                <a:gd name="T18" fmla="*/ 167 w 672"/>
                <a:gd name="T19" fmla="*/ 54 h 54"/>
                <a:gd name="T20" fmla="*/ 595 w 672"/>
                <a:gd name="T2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2" h="54">
                  <a:moveTo>
                    <a:pt x="595" y="54"/>
                  </a:moveTo>
                  <a:lnTo>
                    <a:pt x="595" y="54"/>
                  </a:lnTo>
                  <a:lnTo>
                    <a:pt x="619" y="41"/>
                  </a:lnTo>
                  <a:lnTo>
                    <a:pt x="638" y="28"/>
                  </a:lnTo>
                  <a:lnTo>
                    <a:pt x="658" y="14"/>
                  </a:lnTo>
                  <a:lnTo>
                    <a:pt x="67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4" y="27"/>
                  </a:lnTo>
                  <a:lnTo>
                    <a:pt x="167" y="54"/>
                  </a:lnTo>
                  <a:lnTo>
                    <a:pt x="595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0" name="Freeform 8">
              <a:extLst>
                <a:ext uri="{FF2B5EF4-FFF2-40B4-BE49-F238E27FC236}">
                  <a16:creationId xmlns:a16="http://schemas.microsoft.com/office/drawing/2014/main" id="{83E057A1-085E-BE84-A4C5-DAEB2368A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668" y="4828007"/>
              <a:ext cx="180928" cy="23185"/>
            </a:xfrm>
            <a:custGeom>
              <a:avLst/>
              <a:gdLst>
                <a:gd name="T0" fmla="*/ 597 w 674"/>
                <a:gd name="T1" fmla="*/ 0 h 53"/>
                <a:gd name="T2" fmla="*/ 167 w 674"/>
                <a:gd name="T3" fmla="*/ 0 h 53"/>
                <a:gd name="T4" fmla="*/ 167 w 674"/>
                <a:gd name="T5" fmla="*/ 0 h 53"/>
                <a:gd name="T6" fmla="*/ 85 w 674"/>
                <a:gd name="T7" fmla="*/ 27 h 53"/>
                <a:gd name="T8" fmla="*/ 0 w 674"/>
                <a:gd name="T9" fmla="*/ 53 h 53"/>
                <a:gd name="T10" fmla="*/ 674 w 674"/>
                <a:gd name="T11" fmla="*/ 53 h 53"/>
                <a:gd name="T12" fmla="*/ 674 w 674"/>
                <a:gd name="T13" fmla="*/ 53 h 53"/>
                <a:gd name="T14" fmla="*/ 660 w 674"/>
                <a:gd name="T15" fmla="*/ 40 h 53"/>
                <a:gd name="T16" fmla="*/ 642 w 674"/>
                <a:gd name="T17" fmla="*/ 26 h 53"/>
                <a:gd name="T18" fmla="*/ 621 w 674"/>
                <a:gd name="T19" fmla="*/ 12 h 53"/>
                <a:gd name="T20" fmla="*/ 597 w 674"/>
                <a:gd name="T21" fmla="*/ 0 h 53"/>
                <a:gd name="T22" fmla="*/ 597 w 674"/>
                <a:gd name="T2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4" h="53">
                  <a:moveTo>
                    <a:pt x="597" y="0"/>
                  </a:moveTo>
                  <a:lnTo>
                    <a:pt x="167" y="0"/>
                  </a:lnTo>
                  <a:lnTo>
                    <a:pt x="167" y="0"/>
                  </a:lnTo>
                  <a:lnTo>
                    <a:pt x="85" y="27"/>
                  </a:lnTo>
                  <a:lnTo>
                    <a:pt x="0" y="53"/>
                  </a:lnTo>
                  <a:lnTo>
                    <a:pt x="674" y="53"/>
                  </a:lnTo>
                  <a:lnTo>
                    <a:pt x="674" y="53"/>
                  </a:lnTo>
                  <a:lnTo>
                    <a:pt x="660" y="40"/>
                  </a:lnTo>
                  <a:lnTo>
                    <a:pt x="642" y="26"/>
                  </a:lnTo>
                  <a:lnTo>
                    <a:pt x="621" y="12"/>
                  </a:lnTo>
                  <a:lnTo>
                    <a:pt x="597" y="0"/>
                  </a:lnTo>
                  <a:lnTo>
                    <a:pt x="5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1" name="Freeform 9">
              <a:extLst>
                <a:ext uri="{FF2B5EF4-FFF2-40B4-BE49-F238E27FC236}">
                  <a16:creationId xmlns:a16="http://schemas.microsoft.com/office/drawing/2014/main" id="{18E054A1-2AE9-C89A-DC4A-30A8A0CFF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28" y="4897561"/>
              <a:ext cx="316759" cy="23185"/>
            </a:xfrm>
            <a:custGeom>
              <a:avLst/>
              <a:gdLst>
                <a:gd name="T0" fmla="*/ 0 w 1180"/>
                <a:gd name="T1" fmla="*/ 55 h 55"/>
                <a:gd name="T2" fmla="*/ 1139 w 1180"/>
                <a:gd name="T3" fmla="*/ 55 h 55"/>
                <a:gd name="T4" fmla="*/ 1139 w 1180"/>
                <a:gd name="T5" fmla="*/ 55 h 55"/>
                <a:gd name="T6" fmla="*/ 1154 w 1180"/>
                <a:gd name="T7" fmla="*/ 41 h 55"/>
                <a:gd name="T8" fmla="*/ 1165 w 1180"/>
                <a:gd name="T9" fmla="*/ 27 h 55"/>
                <a:gd name="T10" fmla="*/ 1173 w 1180"/>
                <a:gd name="T11" fmla="*/ 13 h 55"/>
                <a:gd name="T12" fmla="*/ 1180 w 1180"/>
                <a:gd name="T13" fmla="*/ 0 h 55"/>
                <a:gd name="T14" fmla="*/ 149 w 1180"/>
                <a:gd name="T15" fmla="*/ 0 h 55"/>
                <a:gd name="T16" fmla="*/ 149 w 1180"/>
                <a:gd name="T17" fmla="*/ 0 h 55"/>
                <a:gd name="T18" fmla="*/ 110 w 1180"/>
                <a:gd name="T19" fmla="*/ 12 h 55"/>
                <a:gd name="T20" fmla="*/ 72 w 1180"/>
                <a:gd name="T21" fmla="*/ 26 h 55"/>
                <a:gd name="T22" fmla="*/ 36 w 1180"/>
                <a:gd name="T23" fmla="*/ 40 h 55"/>
                <a:gd name="T24" fmla="*/ 0 w 1180"/>
                <a:gd name="T25" fmla="*/ 55 h 55"/>
                <a:gd name="T26" fmla="*/ 0 w 1180"/>
                <a:gd name="T2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0" h="55">
                  <a:moveTo>
                    <a:pt x="0" y="55"/>
                  </a:moveTo>
                  <a:lnTo>
                    <a:pt x="1139" y="55"/>
                  </a:lnTo>
                  <a:lnTo>
                    <a:pt x="1139" y="55"/>
                  </a:lnTo>
                  <a:lnTo>
                    <a:pt x="1154" y="41"/>
                  </a:lnTo>
                  <a:lnTo>
                    <a:pt x="1165" y="27"/>
                  </a:lnTo>
                  <a:lnTo>
                    <a:pt x="1173" y="13"/>
                  </a:lnTo>
                  <a:lnTo>
                    <a:pt x="1180" y="0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10" y="12"/>
                  </a:lnTo>
                  <a:lnTo>
                    <a:pt x="72" y="26"/>
                  </a:lnTo>
                  <a:lnTo>
                    <a:pt x="36" y="4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2" name="Freeform 10">
              <a:extLst>
                <a:ext uri="{FF2B5EF4-FFF2-40B4-BE49-F238E27FC236}">
                  <a16:creationId xmlns:a16="http://schemas.microsoft.com/office/drawing/2014/main" id="{6B91D226-59B8-FE6F-3840-1D87A2E09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686" y="4963251"/>
              <a:ext cx="316759" cy="23185"/>
            </a:xfrm>
            <a:custGeom>
              <a:avLst/>
              <a:gdLst>
                <a:gd name="T0" fmla="*/ 0 w 1180"/>
                <a:gd name="T1" fmla="*/ 56 h 56"/>
                <a:gd name="T2" fmla="*/ 1031 w 1180"/>
                <a:gd name="T3" fmla="*/ 56 h 56"/>
                <a:gd name="T4" fmla="*/ 1031 w 1180"/>
                <a:gd name="T5" fmla="*/ 56 h 56"/>
                <a:gd name="T6" fmla="*/ 1071 w 1180"/>
                <a:gd name="T7" fmla="*/ 42 h 56"/>
                <a:gd name="T8" fmla="*/ 1108 w 1180"/>
                <a:gd name="T9" fmla="*/ 28 h 56"/>
                <a:gd name="T10" fmla="*/ 1146 w 1180"/>
                <a:gd name="T11" fmla="*/ 14 h 56"/>
                <a:gd name="T12" fmla="*/ 1180 w 1180"/>
                <a:gd name="T13" fmla="*/ 0 h 56"/>
                <a:gd name="T14" fmla="*/ 41 w 1180"/>
                <a:gd name="T15" fmla="*/ 0 h 56"/>
                <a:gd name="T16" fmla="*/ 41 w 1180"/>
                <a:gd name="T17" fmla="*/ 0 h 56"/>
                <a:gd name="T18" fmla="*/ 28 w 1180"/>
                <a:gd name="T19" fmla="*/ 14 h 56"/>
                <a:gd name="T20" fmla="*/ 16 w 1180"/>
                <a:gd name="T21" fmla="*/ 27 h 56"/>
                <a:gd name="T22" fmla="*/ 7 w 1180"/>
                <a:gd name="T23" fmla="*/ 41 h 56"/>
                <a:gd name="T24" fmla="*/ 0 w 1180"/>
                <a:gd name="T25" fmla="*/ 56 h 56"/>
                <a:gd name="T26" fmla="*/ 0 w 118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0" h="56">
                  <a:moveTo>
                    <a:pt x="0" y="56"/>
                  </a:moveTo>
                  <a:lnTo>
                    <a:pt x="1031" y="56"/>
                  </a:lnTo>
                  <a:lnTo>
                    <a:pt x="1031" y="56"/>
                  </a:lnTo>
                  <a:lnTo>
                    <a:pt x="1071" y="42"/>
                  </a:lnTo>
                  <a:lnTo>
                    <a:pt x="1108" y="28"/>
                  </a:lnTo>
                  <a:lnTo>
                    <a:pt x="1146" y="14"/>
                  </a:lnTo>
                  <a:lnTo>
                    <a:pt x="1180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28" y="14"/>
                  </a:lnTo>
                  <a:lnTo>
                    <a:pt x="16" y="27"/>
                  </a:lnTo>
                  <a:lnTo>
                    <a:pt x="7" y="41"/>
                  </a:lnTo>
                  <a:lnTo>
                    <a:pt x="0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3" name="Freeform 11">
              <a:extLst>
                <a:ext uri="{FF2B5EF4-FFF2-40B4-BE49-F238E27FC236}">
                  <a16:creationId xmlns:a16="http://schemas.microsoft.com/office/drawing/2014/main" id="{37C805E8-066E-E0A2-20FC-5CFFC60A7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740" y="5028941"/>
              <a:ext cx="183076" cy="23185"/>
            </a:xfrm>
            <a:custGeom>
              <a:avLst/>
              <a:gdLst>
                <a:gd name="T0" fmla="*/ 79 w 680"/>
                <a:gd name="T1" fmla="*/ 55 h 55"/>
                <a:gd name="T2" fmla="*/ 509 w 680"/>
                <a:gd name="T3" fmla="*/ 55 h 55"/>
                <a:gd name="T4" fmla="*/ 509 w 680"/>
                <a:gd name="T5" fmla="*/ 55 h 55"/>
                <a:gd name="T6" fmla="*/ 595 w 680"/>
                <a:gd name="T7" fmla="*/ 27 h 55"/>
                <a:gd name="T8" fmla="*/ 680 w 680"/>
                <a:gd name="T9" fmla="*/ 0 h 55"/>
                <a:gd name="T10" fmla="*/ 0 w 680"/>
                <a:gd name="T11" fmla="*/ 0 h 55"/>
                <a:gd name="T12" fmla="*/ 0 w 680"/>
                <a:gd name="T13" fmla="*/ 0 h 55"/>
                <a:gd name="T14" fmla="*/ 16 w 680"/>
                <a:gd name="T15" fmla="*/ 14 h 55"/>
                <a:gd name="T16" fmla="*/ 34 w 680"/>
                <a:gd name="T17" fmla="*/ 27 h 55"/>
                <a:gd name="T18" fmla="*/ 55 w 680"/>
                <a:gd name="T19" fmla="*/ 42 h 55"/>
                <a:gd name="T20" fmla="*/ 79 w 680"/>
                <a:gd name="T21" fmla="*/ 55 h 55"/>
                <a:gd name="T22" fmla="*/ 79 w 680"/>
                <a:gd name="T2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0" h="55">
                  <a:moveTo>
                    <a:pt x="79" y="55"/>
                  </a:moveTo>
                  <a:lnTo>
                    <a:pt x="509" y="55"/>
                  </a:lnTo>
                  <a:lnTo>
                    <a:pt x="509" y="55"/>
                  </a:lnTo>
                  <a:lnTo>
                    <a:pt x="595" y="27"/>
                  </a:lnTo>
                  <a:lnTo>
                    <a:pt x="68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6" y="14"/>
                  </a:lnTo>
                  <a:lnTo>
                    <a:pt x="34" y="27"/>
                  </a:lnTo>
                  <a:lnTo>
                    <a:pt x="55" y="42"/>
                  </a:lnTo>
                  <a:lnTo>
                    <a:pt x="79" y="55"/>
                  </a:lnTo>
                  <a:lnTo>
                    <a:pt x="7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4" name="Freeform 12">
              <a:extLst>
                <a:ext uri="{FF2B5EF4-FFF2-40B4-BE49-F238E27FC236}">
                  <a16:creationId xmlns:a16="http://schemas.microsoft.com/office/drawing/2014/main" id="{B4030B08-03B9-31A3-43B2-B57CAC3F6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740" y="5229874"/>
              <a:ext cx="182539" cy="23185"/>
            </a:xfrm>
            <a:custGeom>
              <a:avLst/>
              <a:gdLst>
                <a:gd name="T0" fmla="*/ 79 w 679"/>
                <a:gd name="T1" fmla="*/ 0 h 54"/>
                <a:gd name="T2" fmla="*/ 79 w 679"/>
                <a:gd name="T3" fmla="*/ 0 h 54"/>
                <a:gd name="T4" fmla="*/ 55 w 679"/>
                <a:gd name="T5" fmla="*/ 12 h 54"/>
                <a:gd name="T6" fmla="*/ 34 w 679"/>
                <a:gd name="T7" fmla="*/ 26 h 54"/>
                <a:gd name="T8" fmla="*/ 16 w 679"/>
                <a:gd name="T9" fmla="*/ 40 h 54"/>
                <a:gd name="T10" fmla="*/ 0 w 679"/>
                <a:gd name="T11" fmla="*/ 54 h 54"/>
                <a:gd name="T12" fmla="*/ 679 w 679"/>
                <a:gd name="T13" fmla="*/ 54 h 54"/>
                <a:gd name="T14" fmla="*/ 679 w 679"/>
                <a:gd name="T15" fmla="*/ 54 h 54"/>
                <a:gd name="T16" fmla="*/ 593 w 679"/>
                <a:gd name="T17" fmla="*/ 27 h 54"/>
                <a:gd name="T18" fmla="*/ 507 w 679"/>
                <a:gd name="T19" fmla="*/ 0 h 54"/>
                <a:gd name="T20" fmla="*/ 79 w 679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9" h="54">
                  <a:moveTo>
                    <a:pt x="79" y="0"/>
                  </a:moveTo>
                  <a:lnTo>
                    <a:pt x="79" y="0"/>
                  </a:lnTo>
                  <a:lnTo>
                    <a:pt x="55" y="12"/>
                  </a:lnTo>
                  <a:lnTo>
                    <a:pt x="34" y="26"/>
                  </a:lnTo>
                  <a:lnTo>
                    <a:pt x="16" y="40"/>
                  </a:lnTo>
                  <a:lnTo>
                    <a:pt x="0" y="54"/>
                  </a:lnTo>
                  <a:lnTo>
                    <a:pt x="679" y="54"/>
                  </a:lnTo>
                  <a:lnTo>
                    <a:pt x="679" y="54"/>
                  </a:lnTo>
                  <a:lnTo>
                    <a:pt x="593" y="27"/>
                  </a:lnTo>
                  <a:lnTo>
                    <a:pt x="507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5" name="Freeform 13">
              <a:extLst>
                <a:ext uri="{FF2B5EF4-FFF2-40B4-BE49-F238E27FC236}">
                  <a16:creationId xmlns:a16="http://schemas.microsoft.com/office/drawing/2014/main" id="{11D61B95-7139-3971-45B9-7006BA582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686" y="5295564"/>
              <a:ext cx="317833" cy="27049"/>
            </a:xfrm>
            <a:custGeom>
              <a:avLst/>
              <a:gdLst>
                <a:gd name="T0" fmla="*/ 0 w 1185"/>
                <a:gd name="T1" fmla="*/ 0 h 55"/>
                <a:gd name="T2" fmla="*/ 0 w 1185"/>
                <a:gd name="T3" fmla="*/ 0 h 55"/>
                <a:gd name="T4" fmla="*/ 7 w 1185"/>
                <a:gd name="T5" fmla="*/ 13 h 55"/>
                <a:gd name="T6" fmla="*/ 16 w 1185"/>
                <a:gd name="T7" fmla="*/ 27 h 55"/>
                <a:gd name="T8" fmla="*/ 28 w 1185"/>
                <a:gd name="T9" fmla="*/ 41 h 55"/>
                <a:gd name="T10" fmla="*/ 41 w 1185"/>
                <a:gd name="T11" fmla="*/ 55 h 55"/>
                <a:gd name="T12" fmla="*/ 1185 w 1185"/>
                <a:gd name="T13" fmla="*/ 55 h 55"/>
                <a:gd name="T14" fmla="*/ 1185 w 1185"/>
                <a:gd name="T15" fmla="*/ 55 h 55"/>
                <a:gd name="T16" fmla="*/ 1147 w 1185"/>
                <a:gd name="T17" fmla="*/ 40 h 55"/>
                <a:gd name="T18" fmla="*/ 1110 w 1185"/>
                <a:gd name="T19" fmla="*/ 26 h 55"/>
                <a:gd name="T20" fmla="*/ 1071 w 1185"/>
                <a:gd name="T21" fmla="*/ 12 h 55"/>
                <a:gd name="T22" fmla="*/ 1031 w 1185"/>
                <a:gd name="T23" fmla="*/ 0 h 55"/>
                <a:gd name="T24" fmla="*/ 0 w 1185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5" h="55">
                  <a:moveTo>
                    <a:pt x="0" y="0"/>
                  </a:moveTo>
                  <a:lnTo>
                    <a:pt x="0" y="0"/>
                  </a:lnTo>
                  <a:lnTo>
                    <a:pt x="7" y="13"/>
                  </a:lnTo>
                  <a:lnTo>
                    <a:pt x="16" y="27"/>
                  </a:lnTo>
                  <a:lnTo>
                    <a:pt x="28" y="41"/>
                  </a:lnTo>
                  <a:lnTo>
                    <a:pt x="41" y="55"/>
                  </a:lnTo>
                  <a:lnTo>
                    <a:pt x="1185" y="55"/>
                  </a:lnTo>
                  <a:lnTo>
                    <a:pt x="1185" y="55"/>
                  </a:lnTo>
                  <a:lnTo>
                    <a:pt x="1147" y="40"/>
                  </a:lnTo>
                  <a:lnTo>
                    <a:pt x="1110" y="26"/>
                  </a:lnTo>
                  <a:lnTo>
                    <a:pt x="1071" y="12"/>
                  </a:lnTo>
                  <a:lnTo>
                    <a:pt x="103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6" name="Freeform 14">
              <a:extLst>
                <a:ext uri="{FF2B5EF4-FFF2-40B4-BE49-F238E27FC236}">
                  <a16:creationId xmlns:a16="http://schemas.microsoft.com/office/drawing/2014/main" id="{95FDB5BA-28F4-7816-E56B-064C03E01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91" y="5365118"/>
              <a:ext cx="317296" cy="23185"/>
            </a:xfrm>
            <a:custGeom>
              <a:avLst/>
              <a:gdLst>
                <a:gd name="T0" fmla="*/ 1142 w 1183"/>
                <a:gd name="T1" fmla="*/ 0 h 56"/>
                <a:gd name="T2" fmla="*/ 0 w 1183"/>
                <a:gd name="T3" fmla="*/ 0 h 56"/>
                <a:gd name="T4" fmla="*/ 0 w 1183"/>
                <a:gd name="T5" fmla="*/ 0 h 56"/>
                <a:gd name="T6" fmla="*/ 36 w 1183"/>
                <a:gd name="T7" fmla="*/ 14 h 56"/>
                <a:gd name="T8" fmla="*/ 73 w 1183"/>
                <a:gd name="T9" fmla="*/ 28 h 56"/>
                <a:gd name="T10" fmla="*/ 112 w 1183"/>
                <a:gd name="T11" fmla="*/ 42 h 56"/>
                <a:gd name="T12" fmla="*/ 152 w 1183"/>
                <a:gd name="T13" fmla="*/ 56 h 56"/>
                <a:gd name="T14" fmla="*/ 1183 w 1183"/>
                <a:gd name="T15" fmla="*/ 56 h 56"/>
                <a:gd name="T16" fmla="*/ 1183 w 1183"/>
                <a:gd name="T17" fmla="*/ 56 h 56"/>
                <a:gd name="T18" fmla="*/ 1176 w 1183"/>
                <a:gd name="T19" fmla="*/ 41 h 56"/>
                <a:gd name="T20" fmla="*/ 1168 w 1183"/>
                <a:gd name="T21" fmla="*/ 27 h 56"/>
                <a:gd name="T22" fmla="*/ 1157 w 1183"/>
                <a:gd name="T23" fmla="*/ 14 h 56"/>
                <a:gd name="T24" fmla="*/ 1142 w 1183"/>
                <a:gd name="T25" fmla="*/ 0 h 56"/>
                <a:gd name="T26" fmla="*/ 1142 w 1183"/>
                <a:gd name="T2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3" h="56">
                  <a:moveTo>
                    <a:pt x="114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6" y="14"/>
                  </a:lnTo>
                  <a:lnTo>
                    <a:pt x="73" y="28"/>
                  </a:lnTo>
                  <a:lnTo>
                    <a:pt x="112" y="42"/>
                  </a:lnTo>
                  <a:lnTo>
                    <a:pt x="152" y="56"/>
                  </a:lnTo>
                  <a:lnTo>
                    <a:pt x="1183" y="56"/>
                  </a:lnTo>
                  <a:lnTo>
                    <a:pt x="1183" y="56"/>
                  </a:lnTo>
                  <a:lnTo>
                    <a:pt x="1176" y="41"/>
                  </a:lnTo>
                  <a:lnTo>
                    <a:pt x="1168" y="27"/>
                  </a:lnTo>
                  <a:lnTo>
                    <a:pt x="1157" y="14"/>
                  </a:lnTo>
                  <a:lnTo>
                    <a:pt x="1142" y="0"/>
                  </a:lnTo>
                  <a:lnTo>
                    <a:pt x="11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7" name="Freeform 15">
              <a:extLst>
                <a:ext uri="{FF2B5EF4-FFF2-40B4-BE49-F238E27FC236}">
                  <a16:creationId xmlns:a16="http://schemas.microsoft.com/office/drawing/2014/main" id="{1D7F07D6-4513-0902-E5C7-6B95C7C45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131" y="5430808"/>
              <a:ext cx="182002" cy="23185"/>
            </a:xfrm>
            <a:custGeom>
              <a:avLst/>
              <a:gdLst>
                <a:gd name="T0" fmla="*/ 598 w 677"/>
                <a:gd name="T1" fmla="*/ 55 h 55"/>
                <a:gd name="T2" fmla="*/ 598 w 677"/>
                <a:gd name="T3" fmla="*/ 55 h 55"/>
                <a:gd name="T4" fmla="*/ 622 w 677"/>
                <a:gd name="T5" fmla="*/ 42 h 55"/>
                <a:gd name="T6" fmla="*/ 645 w 677"/>
                <a:gd name="T7" fmla="*/ 28 h 55"/>
                <a:gd name="T8" fmla="*/ 662 w 677"/>
                <a:gd name="T9" fmla="*/ 14 h 55"/>
                <a:gd name="T10" fmla="*/ 677 w 677"/>
                <a:gd name="T11" fmla="*/ 0 h 55"/>
                <a:gd name="T12" fmla="*/ 0 w 677"/>
                <a:gd name="T13" fmla="*/ 0 h 55"/>
                <a:gd name="T14" fmla="*/ 0 w 677"/>
                <a:gd name="T15" fmla="*/ 0 h 55"/>
                <a:gd name="T16" fmla="*/ 84 w 677"/>
                <a:gd name="T17" fmla="*/ 27 h 55"/>
                <a:gd name="T18" fmla="*/ 170 w 677"/>
                <a:gd name="T19" fmla="*/ 55 h 55"/>
                <a:gd name="T20" fmla="*/ 598 w 677"/>
                <a:gd name="T2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55">
                  <a:moveTo>
                    <a:pt x="598" y="55"/>
                  </a:moveTo>
                  <a:lnTo>
                    <a:pt x="598" y="55"/>
                  </a:lnTo>
                  <a:lnTo>
                    <a:pt x="622" y="42"/>
                  </a:lnTo>
                  <a:lnTo>
                    <a:pt x="645" y="28"/>
                  </a:lnTo>
                  <a:lnTo>
                    <a:pt x="662" y="14"/>
                  </a:lnTo>
                  <a:lnTo>
                    <a:pt x="67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4" y="27"/>
                  </a:lnTo>
                  <a:lnTo>
                    <a:pt x="170" y="55"/>
                  </a:lnTo>
                  <a:lnTo>
                    <a:pt x="59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8" name="Freeform 16">
              <a:extLst>
                <a:ext uri="{FF2B5EF4-FFF2-40B4-BE49-F238E27FC236}">
                  <a16:creationId xmlns:a16="http://schemas.microsoft.com/office/drawing/2014/main" id="{E27DCB05-21BF-CE1E-D02E-D7507630D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057" y="5631742"/>
              <a:ext cx="183076" cy="23185"/>
            </a:xfrm>
            <a:custGeom>
              <a:avLst/>
              <a:gdLst>
                <a:gd name="T0" fmla="*/ 601 w 680"/>
                <a:gd name="T1" fmla="*/ 0 h 54"/>
                <a:gd name="T2" fmla="*/ 171 w 680"/>
                <a:gd name="T3" fmla="*/ 0 h 54"/>
                <a:gd name="T4" fmla="*/ 171 w 680"/>
                <a:gd name="T5" fmla="*/ 0 h 54"/>
                <a:gd name="T6" fmla="*/ 85 w 680"/>
                <a:gd name="T7" fmla="*/ 27 h 54"/>
                <a:gd name="T8" fmla="*/ 0 w 680"/>
                <a:gd name="T9" fmla="*/ 54 h 54"/>
                <a:gd name="T10" fmla="*/ 680 w 680"/>
                <a:gd name="T11" fmla="*/ 54 h 54"/>
                <a:gd name="T12" fmla="*/ 680 w 680"/>
                <a:gd name="T13" fmla="*/ 54 h 54"/>
                <a:gd name="T14" fmla="*/ 665 w 680"/>
                <a:gd name="T15" fmla="*/ 41 h 54"/>
                <a:gd name="T16" fmla="*/ 648 w 680"/>
                <a:gd name="T17" fmla="*/ 27 h 54"/>
                <a:gd name="T18" fmla="*/ 625 w 680"/>
                <a:gd name="T19" fmla="*/ 13 h 54"/>
                <a:gd name="T20" fmla="*/ 601 w 680"/>
                <a:gd name="T21" fmla="*/ 0 h 54"/>
                <a:gd name="T22" fmla="*/ 601 w 680"/>
                <a:gd name="T2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0" h="54">
                  <a:moveTo>
                    <a:pt x="601" y="0"/>
                  </a:moveTo>
                  <a:lnTo>
                    <a:pt x="171" y="0"/>
                  </a:lnTo>
                  <a:lnTo>
                    <a:pt x="171" y="0"/>
                  </a:lnTo>
                  <a:lnTo>
                    <a:pt x="85" y="27"/>
                  </a:lnTo>
                  <a:lnTo>
                    <a:pt x="0" y="54"/>
                  </a:lnTo>
                  <a:lnTo>
                    <a:pt x="680" y="54"/>
                  </a:lnTo>
                  <a:lnTo>
                    <a:pt x="680" y="54"/>
                  </a:lnTo>
                  <a:lnTo>
                    <a:pt x="665" y="41"/>
                  </a:lnTo>
                  <a:lnTo>
                    <a:pt x="648" y="27"/>
                  </a:lnTo>
                  <a:lnTo>
                    <a:pt x="625" y="13"/>
                  </a:lnTo>
                  <a:lnTo>
                    <a:pt x="601" y="0"/>
                  </a:lnTo>
                  <a:lnTo>
                    <a:pt x="60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9" name="Freeform 17">
              <a:extLst>
                <a:ext uri="{FF2B5EF4-FFF2-40B4-BE49-F238E27FC236}">
                  <a16:creationId xmlns:a16="http://schemas.microsoft.com/office/drawing/2014/main" id="{2547F184-1E5F-24E6-0BBC-D047837EE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696" y="4754590"/>
              <a:ext cx="437020" cy="776685"/>
            </a:xfrm>
            <a:custGeom>
              <a:avLst/>
              <a:gdLst>
                <a:gd name="T0" fmla="*/ 50 w 1628"/>
                <a:gd name="T1" fmla="*/ 1278 h 1817"/>
                <a:gd name="T2" fmla="*/ 105 w 1628"/>
                <a:gd name="T3" fmla="*/ 1349 h 1817"/>
                <a:gd name="T4" fmla="*/ 205 w 1628"/>
                <a:gd name="T5" fmla="*/ 1414 h 1817"/>
                <a:gd name="T6" fmla="*/ 343 w 1628"/>
                <a:gd name="T7" fmla="*/ 1472 h 1817"/>
                <a:gd name="T8" fmla="*/ 782 w 1628"/>
                <a:gd name="T9" fmla="*/ 1614 h 1817"/>
                <a:gd name="T10" fmla="*/ 1108 w 1628"/>
                <a:gd name="T11" fmla="*/ 1723 h 1817"/>
                <a:gd name="T12" fmla="*/ 1033 w 1628"/>
                <a:gd name="T13" fmla="*/ 1779 h 1817"/>
                <a:gd name="T14" fmla="*/ 747 w 1628"/>
                <a:gd name="T15" fmla="*/ 1766 h 1817"/>
                <a:gd name="T16" fmla="*/ 432 w 1628"/>
                <a:gd name="T17" fmla="*/ 1653 h 1817"/>
                <a:gd name="T18" fmla="*/ 293 w 1628"/>
                <a:gd name="T19" fmla="*/ 1588 h 1817"/>
                <a:gd name="T20" fmla="*/ 173 w 1628"/>
                <a:gd name="T21" fmla="*/ 1516 h 1817"/>
                <a:gd name="T22" fmla="*/ 81 w 1628"/>
                <a:gd name="T23" fmla="*/ 1434 h 1817"/>
                <a:gd name="T24" fmla="*/ 21 w 1628"/>
                <a:gd name="T25" fmla="*/ 1343 h 1817"/>
                <a:gd name="T26" fmla="*/ 0 w 1628"/>
                <a:gd name="T27" fmla="*/ 1240 h 1817"/>
                <a:gd name="T28" fmla="*/ 9 w 1628"/>
                <a:gd name="T29" fmla="*/ 1168 h 1817"/>
                <a:gd name="T30" fmla="*/ 51 w 1628"/>
                <a:gd name="T31" fmla="*/ 1081 h 1817"/>
                <a:gd name="T32" fmla="*/ 123 w 1628"/>
                <a:gd name="T33" fmla="*/ 1003 h 1817"/>
                <a:gd name="T34" fmla="*/ 220 w 1628"/>
                <a:gd name="T35" fmla="*/ 933 h 1817"/>
                <a:gd name="T36" fmla="*/ 335 w 1628"/>
                <a:gd name="T37" fmla="*/ 870 h 1817"/>
                <a:gd name="T38" fmla="*/ 572 w 1628"/>
                <a:gd name="T39" fmla="*/ 772 h 1817"/>
                <a:gd name="T40" fmla="*/ 792 w 1628"/>
                <a:gd name="T41" fmla="*/ 698 h 1817"/>
                <a:gd name="T42" fmla="*/ 1216 w 1628"/>
                <a:gd name="T43" fmla="*/ 563 h 1817"/>
                <a:gd name="T44" fmla="*/ 1416 w 1628"/>
                <a:gd name="T45" fmla="*/ 482 h 1817"/>
                <a:gd name="T46" fmla="*/ 1500 w 1628"/>
                <a:gd name="T47" fmla="*/ 433 h 1817"/>
                <a:gd name="T48" fmla="*/ 1558 w 1628"/>
                <a:gd name="T49" fmla="*/ 380 h 1817"/>
                <a:gd name="T50" fmla="*/ 1584 w 1628"/>
                <a:gd name="T51" fmla="*/ 322 h 1817"/>
                <a:gd name="T52" fmla="*/ 1579 w 1628"/>
                <a:gd name="T53" fmla="*/ 272 h 1817"/>
                <a:gd name="T54" fmla="*/ 1534 w 1628"/>
                <a:gd name="T55" fmla="*/ 208 h 1817"/>
                <a:gd name="T56" fmla="*/ 1451 w 1628"/>
                <a:gd name="T57" fmla="*/ 150 h 1817"/>
                <a:gd name="T58" fmla="*/ 1336 w 1628"/>
                <a:gd name="T59" fmla="*/ 96 h 1817"/>
                <a:gd name="T60" fmla="*/ 1343 w 1628"/>
                <a:gd name="T61" fmla="*/ 36 h 1817"/>
                <a:gd name="T62" fmla="*/ 1435 w 1628"/>
                <a:gd name="T63" fmla="*/ 15 h 1817"/>
                <a:gd name="T64" fmla="*/ 1519 w 1628"/>
                <a:gd name="T65" fmla="*/ 82 h 1817"/>
                <a:gd name="T66" fmla="*/ 1583 w 1628"/>
                <a:gd name="T67" fmla="*/ 156 h 1817"/>
                <a:gd name="T68" fmla="*/ 1620 w 1628"/>
                <a:gd name="T69" fmla="*/ 239 h 1817"/>
                <a:gd name="T70" fmla="*/ 1628 w 1628"/>
                <a:gd name="T71" fmla="*/ 307 h 1817"/>
                <a:gd name="T72" fmla="*/ 1610 w 1628"/>
                <a:gd name="T73" fmla="*/ 401 h 1817"/>
                <a:gd name="T74" fmla="*/ 1560 w 1628"/>
                <a:gd name="T75" fmla="*/ 486 h 1817"/>
                <a:gd name="T76" fmla="*/ 1482 w 1628"/>
                <a:gd name="T77" fmla="*/ 563 h 1817"/>
                <a:gd name="T78" fmla="*/ 1380 w 1628"/>
                <a:gd name="T79" fmla="*/ 631 h 1817"/>
                <a:gd name="T80" fmla="*/ 1260 w 1628"/>
                <a:gd name="T81" fmla="*/ 693 h 1817"/>
                <a:gd name="T82" fmla="*/ 983 w 1628"/>
                <a:gd name="T83" fmla="*/ 800 h 1817"/>
                <a:gd name="T84" fmla="*/ 544 w 1628"/>
                <a:gd name="T85" fmla="*/ 938 h 1817"/>
                <a:gd name="T86" fmla="*/ 290 w 1628"/>
                <a:gd name="T87" fmla="*/ 1027 h 1817"/>
                <a:gd name="T88" fmla="*/ 167 w 1628"/>
                <a:gd name="T89" fmla="*/ 1087 h 1817"/>
                <a:gd name="T90" fmla="*/ 95 w 1628"/>
                <a:gd name="T91" fmla="*/ 1138 h 1817"/>
                <a:gd name="T92" fmla="*/ 51 w 1628"/>
                <a:gd name="T93" fmla="*/ 1194 h 1817"/>
                <a:gd name="T94" fmla="*/ 42 w 1628"/>
                <a:gd name="T95" fmla="*/ 124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28" h="1817">
                  <a:moveTo>
                    <a:pt x="42" y="1240"/>
                  </a:moveTo>
                  <a:lnTo>
                    <a:pt x="42" y="1240"/>
                  </a:lnTo>
                  <a:lnTo>
                    <a:pt x="43" y="1259"/>
                  </a:lnTo>
                  <a:lnTo>
                    <a:pt x="50" y="1278"/>
                  </a:lnTo>
                  <a:lnTo>
                    <a:pt x="58" y="1297"/>
                  </a:lnTo>
                  <a:lnTo>
                    <a:pt x="71" y="1315"/>
                  </a:lnTo>
                  <a:lnTo>
                    <a:pt x="85" y="1332"/>
                  </a:lnTo>
                  <a:lnTo>
                    <a:pt x="105" y="1349"/>
                  </a:lnTo>
                  <a:lnTo>
                    <a:pt x="126" y="1366"/>
                  </a:lnTo>
                  <a:lnTo>
                    <a:pt x="150" y="1382"/>
                  </a:lnTo>
                  <a:lnTo>
                    <a:pt x="176" y="1398"/>
                  </a:lnTo>
                  <a:lnTo>
                    <a:pt x="205" y="1414"/>
                  </a:lnTo>
                  <a:lnTo>
                    <a:pt x="236" y="1429"/>
                  </a:lnTo>
                  <a:lnTo>
                    <a:pt x="270" y="1444"/>
                  </a:lnTo>
                  <a:lnTo>
                    <a:pt x="306" y="1458"/>
                  </a:lnTo>
                  <a:lnTo>
                    <a:pt x="343" y="1472"/>
                  </a:lnTo>
                  <a:lnTo>
                    <a:pt x="423" y="1501"/>
                  </a:lnTo>
                  <a:lnTo>
                    <a:pt x="507" y="1529"/>
                  </a:lnTo>
                  <a:lnTo>
                    <a:pt x="596" y="1557"/>
                  </a:lnTo>
                  <a:lnTo>
                    <a:pt x="782" y="1614"/>
                  </a:lnTo>
                  <a:lnTo>
                    <a:pt x="876" y="1644"/>
                  </a:lnTo>
                  <a:lnTo>
                    <a:pt x="970" y="1675"/>
                  </a:lnTo>
                  <a:lnTo>
                    <a:pt x="1063" y="1707"/>
                  </a:lnTo>
                  <a:lnTo>
                    <a:pt x="1108" y="1723"/>
                  </a:lnTo>
                  <a:lnTo>
                    <a:pt x="1152" y="1740"/>
                  </a:lnTo>
                  <a:lnTo>
                    <a:pt x="1152" y="1740"/>
                  </a:lnTo>
                  <a:lnTo>
                    <a:pt x="1093" y="1760"/>
                  </a:lnTo>
                  <a:lnTo>
                    <a:pt x="1033" y="1779"/>
                  </a:lnTo>
                  <a:lnTo>
                    <a:pt x="910" y="1817"/>
                  </a:lnTo>
                  <a:lnTo>
                    <a:pt x="910" y="1817"/>
                  </a:lnTo>
                  <a:lnTo>
                    <a:pt x="828" y="1791"/>
                  </a:lnTo>
                  <a:lnTo>
                    <a:pt x="747" y="1766"/>
                  </a:lnTo>
                  <a:lnTo>
                    <a:pt x="666" y="1739"/>
                  </a:lnTo>
                  <a:lnTo>
                    <a:pt x="585" y="1712"/>
                  </a:lnTo>
                  <a:lnTo>
                    <a:pt x="507" y="1683"/>
                  </a:lnTo>
                  <a:lnTo>
                    <a:pt x="432" y="1653"/>
                  </a:lnTo>
                  <a:lnTo>
                    <a:pt x="395" y="1638"/>
                  </a:lnTo>
                  <a:lnTo>
                    <a:pt x="359" y="1622"/>
                  </a:lnTo>
                  <a:lnTo>
                    <a:pt x="325" y="1605"/>
                  </a:lnTo>
                  <a:lnTo>
                    <a:pt x="293" y="1588"/>
                  </a:lnTo>
                  <a:lnTo>
                    <a:pt x="260" y="1571"/>
                  </a:lnTo>
                  <a:lnTo>
                    <a:pt x="230" y="1553"/>
                  </a:lnTo>
                  <a:lnTo>
                    <a:pt x="201" y="1535"/>
                  </a:lnTo>
                  <a:lnTo>
                    <a:pt x="173" y="1516"/>
                  </a:lnTo>
                  <a:lnTo>
                    <a:pt x="147" y="1497"/>
                  </a:lnTo>
                  <a:lnTo>
                    <a:pt x="123" y="1476"/>
                  </a:lnTo>
                  <a:lnTo>
                    <a:pt x="100" y="1455"/>
                  </a:lnTo>
                  <a:lnTo>
                    <a:pt x="81" y="1434"/>
                  </a:lnTo>
                  <a:lnTo>
                    <a:pt x="63" y="1413"/>
                  </a:lnTo>
                  <a:lnTo>
                    <a:pt x="47" y="1389"/>
                  </a:lnTo>
                  <a:lnTo>
                    <a:pt x="32" y="1366"/>
                  </a:lnTo>
                  <a:lnTo>
                    <a:pt x="21" y="1343"/>
                  </a:lnTo>
                  <a:lnTo>
                    <a:pt x="11" y="1318"/>
                  </a:lnTo>
                  <a:lnTo>
                    <a:pt x="4" y="1293"/>
                  </a:lnTo>
                  <a:lnTo>
                    <a:pt x="0" y="1267"/>
                  </a:lnTo>
                  <a:lnTo>
                    <a:pt x="0" y="1240"/>
                  </a:lnTo>
                  <a:lnTo>
                    <a:pt x="0" y="1240"/>
                  </a:lnTo>
                  <a:lnTo>
                    <a:pt x="0" y="1215"/>
                  </a:lnTo>
                  <a:lnTo>
                    <a:pt x="3" y="1191"/>
                  </a:lnTo>
                  <a:lnTo>
                    <a:pt x="9" y="1168"/>
                  </a:lnTo>
                  <a:lnTo>
                    <a:pt x="17" y="1146"/>
                  </a:lnTo>
                  <a:lnTo>
                    <a:pt x="27" y="1123"/>
                  </a:lnTo>
                  <a:lnTo>
                    <a:pt x="39" y="1102"/>
                  </a:lnTo>
                  <a:lnTo>
                    <a:pt x="51" y="1081"/>
                  </a:lnTo>
                  <a:lnTo>
                    <a:pt x="68" y="1061"/>
                  </a:lnTo>
                  <a:lnTo>
                    <a:pt x="84" y="1041"/>
                  </a:lnTo>
                  <a:lnTo>
                    <a:pt x="103" y="1022"/>
                  </a:lnTo>
                  <a:lnTo>
                    <a:pt x="123" y="1003"/>
                  </a:lnTo>
                  <a:lnTo>
                    <a:pt x="145" y="984"/>
                  </a:lnTo>
                  <a:lnTo>
                    <a:pt x="168" y="968"/>
                  </a:lnTo>
                  <a:lnTo>
                    <a:pt x="194" y="949"/>
                  </a:lnTo>
                  <a:lnTo>
                    <a:pt x="220" y="933"/>
                  </a:lnTo>
                  <a:lnTo>
                    <a:pt x="248" y="917"/>
                  </a:lnTo>
                  <a:lnTo>
                    <a:pt x="275" y="901"/>
                  </a:lnTo>
                  <a:lnTo>
                    <a:pt x="304" y="885"/>
                  </a:lnTo>
                  <a:lnTo>
                    <a:pt x="335" y="870"/>
                  </a:lnTo>
                  <a:lnTo>
                    <a:pt x="367" y="855"/>
                  </a:lnTo>
                  <a:lnTo>
                    <a:pt x="432" y="827"/>
                  </a:lnTo>
                  <a:lnTo>
                    <a:pt x="500" y="799"/>
                  </a:lnTo>
                  <a:lnTo>
                    <a:pt x="572" y="772"/>
                  </a:lnTo>
                  <a:lnTo>
                    <a:pt x="644" y="747"/>
                  </a:lnTo>
                  <a:lnTo>
                    <a:pt x="717" y="723"/>
                  </a:lnTo>
                  <a:lnTo>
                    <a:pt x="792" y="698"/>
                  </a:lnTo>
                  <a:lnTo>
                    <a:pt x="792" y="698"/>
                  </a:lnTo>
                  <a:lnTo>
                    <a:pt x="939" y="653"/>
                  </a:lnTo>
                  <a:lnTo>
                    <a:pt x="1084" y="607"/>
                  </a:lnTo>
                  <a:lnTo>
                    <a:pt x="1152" y="585"/>
                  </a:lnTo>
                  <a:lnTo>
                    <a:pt x="1216" y="563"/>
                  </a:lnTo>
                  <a:lnTo>
                    <a:pt x="1280" y="540"/>
                  </a:lnTo>
                  <a:lnTo>
                    <a:pt x="1338" y="518"/>
                  </a:lnTo>
                  <a:lnTo>
                    <a:pt x="1391" y="494"/>
                  </a:lnTo>
                  <a:lnTo>
                    <a:pt x="1416" y="482"/>
                  </a:lnTo>
                  <a:lnTo>
                    <a:pt x="1438" y="470"/>
                  </a:lnTo>
                  <a:lnTo>
                    <a:pt x="1461" y="458"/>
                  </a:lnTo>
                  <a:lnTo>
                    <a:pt x="1482" y="446"/>
                  </a:lnTo>
                  <a:lnTo>
                    <a:pt x="1500" y="433"/>
                  </a:lnTo>
                  <a:lnTo>
                    <a:pt x="1518" y="419"/>
                  </a:lnTo>
                  <a:lnTo>
                    <a:pt x="1532" y="407"/>
                  </a:lnTo>
                  <a:lnTo>
                    <a:pt x="1547" y="393"/>
                  </a:lnTo>
                  <a:lnTo>
                    <a:pt x="1558" y="380"/>
                  </a:lnTo>
                  <a:lnTo>
                    <a:pt x="1568" y="365"/>
                  </a:lnTo>
                  <a:lnTo>
                    <a:pt x="1576" y="352"/>
                  </a:lnTo>
                  <a:lnTo>
                    <a:pt x="1581" y="337"/>
                  </a:lnTo>
                  <a:lnTo>
                    <a:pt x="1584" y="322"/>
                  </a:lnTo>
                  <a:lnTo>
                    <a:pt x="1586" y="307"/>
                  </a:lnTo>
                  <a:lnTo>
                    <a:pt x="1586" y="307"/>
                  </a:lnTo>
                  <a:lnTo>
                    <a:pt x="1584" y="289"/>
                  </a:lnTo>
                  <a:lnTo>
                    <a:pt x="1579" y="272"/>
                  </a:lnTo>
                  <a:lnTo>
                    <a:pt x="1573" y="255"/>
                  </a:lnTo>
                  <a:lnTo>
                    <a:pt x="1563" y="239"/>
                  </a:lnTo>
                  <a:lnTo>
                    <a:pt x="1550" y="223"/>
                  </a:lnTo>
                  <a:lnTo>
                    <a:pt x="1534" y="208"/>
                  </a:lnTo>
                  <a:lnTo>
                    <a:pt x="1518" y="194"/>
                  </a:lnTo>
                  <a:lnTo>
                    <a:pt x="1497" y="179"/>
                  </a:lnTo>
                  <a:lnTo>
                    <a:pt x="1476" y="164"/>
                  </a:lnTo>
                  <a:lnTo>
                    <a:pt x="1451" y="150"/>
                  </a:lnTo>
                  <a:lnTo>
                    <a:pt x="1425" y="136"/>
                  </a:lnTo>
                  <a:lnTo>
                    <a:pt x="1398" y="123"/>
                  </a:lnTo>
                  <a:lnTo>
                    <a:pt x="1367" y="109"/>
                  </a:lnTo>
                  <a:lnTo>
                    <a:pt x="1336" y="96"/>
                  </a:lnTo>
                  <a:lnTo>
                    <a:pt x="1270" y="70"/>
                  </a:lnTo>
                  <a:lnTo>
                    <a:pt x="1270" y="70"/>
                  </a:lnTo>
                  <a:lnTo>
                    <a:pt x="1307" y="53"/>
                  </a:lnTo>
                  <a:lnTo>
                    <a:pt x="1343" y="36"/>
                  </a:lnTo>
                  <a:lnTo>
                    <a:pt x="1377" y="18"/>
                  </a:lnTo>
                  <a:lnTo>
                    <a:pt x="1411" y="0"/>
                  </a:lnTo>
                  <a:lnTo>
                    <a:pt x="1411" y="0"/>
                  </a:lnTo>
                  <a:lnTo>
                    <a:pt x="1435" y="15"/>
                  </a:lnTo>
                  <a:lnTo>
                    <a:pt x="1458" y="31"/>
                  </a:lnTo>
                  <a:lnTo>
                    <a:pt x="1481" y="48"/>
                  </a:lnTo>
                  <a:lnTo>
                    <a:pt x="1500" y="65"/>
                  </a:lnTo>
                  <a:lnTo>
                    <a:pt x="1519" y="82"/>
                  </a:lnTo>
                  <a:lnTo>
                    <a:pt x="1537" y="100"/>
                  </a:lnTo>
                  <a:lnTo>
                    <a:pt x="1553" y="118"/>
                  </a:lnTo>
                  <a:lnTo>
                    <a:pt x="1570" y="137"/>
                  </a:lnTo>
                  <a:lnTo>
                    <a:pt x="1583" y="156"/>
                  </a:lnTo>
                  <a:lnTo>
                    <a:pt x="1594" y="177"/>
                  </a:lnTo>
                  <a:lnTo>
                    <a:pt x="1605" y="197"/>
                  </a:lnTo>
                  <a:lnTo>
                    <a:pt x="1613" y="218"/>
                  </a:lnTo>
                  <a:lnTo>
                    <a:pt x="1620" y="239"/>
                  </a:lnTo>
                  <a:lnTo>
                    <a:pt x="1625" y="260"/>
                  </a:lnTo>
                  <a:lnTo>
                    <a:pt x="1628" y="284"/>
                  </a:lnTo>
                  <a:lnTo>
                    <a:pt x="1628" y="307"/>
                  </a:lnTo>
                  <a:lnTo>
                    <a:pt x="1628" y="307"/>
                  </a:lnTo>
                  <a:lnTo>
                    <a:pt x="1628" y="331"/>
                  </a:lnTo>
                  <a:lnTo>
                    <a:pt x="1623" y="356"/>
                  </a:lnTo>
                  <a:lnTo>
                    <a:pt x="1618" y="379"/>
                  </a:lnTo>
                  <a:lnTo>
                    <a:pt x="1610" y="401"/>
                  </a:lnTo>
                  <a:lnTo>
                    <a:pt x="1600" y="424"/>
                  </a:lnTo>
                  <a:lnTo>
                    <a:pt x="1589" y="446"/>
                  </a:lnTo>
                  <a:lnTo>
                    <a:pt x="1576" y="466"/>
                  </a:lnTo>
                  <a:lnTo>
                    <a:pt x="1560" y="486"/>
                  </a:lnTo>
                  <a:lnTo>
                    <a:pt x="1544" y="506"/>
                  </a:lnTo>
                  <a:lnTo>
                    <a:pt x="1524" y="525"/>
                  </a:lnTo>
                  <a:lnTo>
                    <a:pt x="1503" y="544"/>
                  </a:lnTo>
                  <a:lnTo>
                    <a:pt x="1482" y="563"/>
                  </a:lnTo>
                  <a:lnTo>
                    <a:pt x="1458" y="581"/>
                  </a:lnTo>
                  <a:lnTo>
                    <a:pt x="1434" y="598"/>
                  </a:lnTo>
                  <a:lnTo>
                    <a:pt x="1408" y="614"/>
                  </a:lnTo>
                  <a:lnTo>
                    <a:pt x="1380" y="631"/>
                  </a:lnTo>
                  <a:lnTo>
                    <a:pt x="1353" y="647"/>
                  </a:lnTo>
                  <a:lnTo>
                    <a:pt x="1322" y="663"/>
                  </a:lnTo>
                  <a:lnTo>
                    <a:pt x="1293" y="678"/>
                  </a:lnTo>
                  <a:lnTo>
                    <a:pt x="1260" y="693"/>
                  </a:lnTo>
                  <a:lnTo>
                    <a:pt x="1195" y="722"/>
                  </a:lnTo>
                  <a:lnTo>
                    <a:pt x="1126" y="749"/>
                  </a:lnTo>
                  <a:lnTo>
                    <a:pt x="1056" y="775"/>
                  </a:lnTo>
                  <a:lnTo>
                    <a:pt x="983" y="800"/>
                  </a:lnTo>
                  <a:lnTo>
                    <a:pt x="909" y="824"/>
                  </a:lnTo>
                  <a:lnTo>
                    <a:pt x="836" y="848"/>
                  </a:lnTo>
                  <a:lnTo>
                    <a:pt x="687" y="893"/>
                  </a:lnTo>
                  <a:lnTo>
                    <a:pt x="544" y="938"/>
                  </a:lnTo>
                  <a:lnTo>
                    <a:pt x="476" y="960"/>
                  </a:lnTo>
                  <a:lnTo>
                    <a:pt x="410" y="982"/>
                  </a:lnTo>
                  <a:lnTo>
                    <a:pt x="348" y="1005"/>
                  </a:lnTo>
                  <a:lnTo>
                    <a:pt x="290" y="1027"/>
                  </a:lnTo>
                  <a:lnTo>
                    <a:pt x="236" y="1050"/>
                  </a:lnTo>
                  <a:lnTo>
                    <a:pt x="212" y="1063"/>
                  </a:lnTo>
                  <a:lnTo>
                    <a:pt x="188" y="1075"/>
                  </a:lnTo>
                  <a:lnTo>
                    <a:pt x="167" y="1087"/>
                  </a:lnTo>
                  <a:lnTo>
                    <a:pt x="145" y="1099"/>
                  </a:lnTo>
                  <a:lnTo>
                    <a:pt x="128" y="1112"/>
                  </a:lnTo>
                  <a:lnTo>
                    <a:pt x="110" y="1125"/>
                  </a:lnTo>
                  <a:lnTo>
                    <a:pt x="95" y="1138"/>
                  </a:lnTo>
                  <a:lnTo>
                    <a:pt x="81" y="1152"/>
                  </a:lnTo>
                  <a:lnTo>
                    <a:pt x="69" y="1166"/>
                  </a:lnTo>
                  <a:lnTo>
                    <a:pt x="60" y="1180"/>
                  </a:lnTo>
                  <a:lnTo>
                    <a:pt x="51" y="1194"/>
                  </a:lnTo>
                  <a:lnTo>
                    <a:pt x="47" y="1209"/>
                  </a:lnTo>
                  <a:lnTo>
                    <a:pt x="43" y="1224"/>
                  </a:lnTo>
                  <a:lnTo>
                    <a:pt x="42" y="1240"/>
                  </a:lnTo>
                  <a:lnTo>
                    <a:pt x="42" y="12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0" name="Freeform 18">
              <a:extLst>
                <a:ext uri="{FF2B5EF4-FFF2-40B4-BE49-F238E27FC236}">
                  <a16:creationId xmlns:a16="http://schemas.microsoft.com/office/drawing/2014/main" id="{C52F27EC-C457-30B2-BC1B-B9B458C9A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614" y="5554459"/>
              <a:ext cx="96101" cy="131380"/>
            </a:xfrm>
            <a:custGeom>
              <a:avLst/>
              <a:gdLst>
                <a:gd name="T0" fmla="*/ 0 w 358"/>
                <a:gd name="T1" fmla="*/ 70 h 307"/>
                <a:gd name="T2" fmla="*/ 0 w 358"/>
                <a:gd name="T3" fmla="*/ 70 h 307"/>
                <a:gd name="T4" fmla="*/ 66 w 358"/>
                <a:gd name="T5" fmla="*/ 96 h 307"/>
                <a:gd name="T6" fmla="*/ 97 w 358"/>
                <a:gd name="T7" fmla="*/ 109 h 307"/>
                <a:gd name="T8" fmla="*/ 126 w 358"/>
                <a:gd name="T9" fmla="*/ 123 h 307"/>
                <a:gd name="T10" fmla="*/ 155 w 358"/>
                <a:gd name="T11" fmla="*/ 136 h 307"/>
                <a:gd name="T12" fmla="*/ 181 w 358"/>
                <a:gd name="T13" fmla="*/ 150 h 307"/>
                <a:gd name="T14" fmla="*/ 206 w 358"/>
                <a:gd name="T15" fmla="*/ 164 h 307"/>
                <a:gd name="T16" fmla="*/ 227 w 358"/>
                <a:gd name="T17" fmla="*/ 179 h 307"/>
                <a:gd name="T18" fmla="*/ 246 w 358"/>
                <a:gd name="T19" fmla="*/ 194 h 307"/>
                <a:gd name="T20" fmla="*/ 264 w 358"/>
                <a:gd name="T21" fmla="*/ 208 h 307"/>
                <a:gd name="T22" fmla="*/ 279 w 358"/>
                <a:gd name="T23" fmla="*/ 223 h 307"/>
                <a:gd name="T24" fmla="*/ 292 w 358"/>
                <a:gd name="T25" fmla="*/ 239 h 307"/>
                <a:gd name="T26" fmla="*/ 301 w 358"/>
                <a:gd name="T27" fmla="*/ 255 h 307"/>
                <a:gd name="T28" fmla="*/ 309 w 358"/>
                <a:gd name="T29" fmla="*/ 272 h 307"/>
                <a:gd name="T30" fmla="*/ 314 w 358"/>
                <a:gd name="T31" fmla="*/ 289 h 307"/>
                <a:gd name="T32" fmla="*/ 316 w 358"/>
                <a:gd name="T33" fmla="*/ 307 h 307"/>
                <a:gd name="T34" fmla="*/ 358 w 358"/>
                <a:gd name="T35" fmla="*/ 307 h 307"/>
                <a:gd name="T36" fmla="*/ 358 w 358"/>
                <a:gd name="T37" fmla="*/ 307 h 307"/>
                <a:gd name="T38" fmla="*/ 356 w 358"/>
                <a:gd name="T39" fmla="*/ 284 h 307"/>
                <a:gd name="T40" fmla="*/ 355 w 358"/>
                <a:gd name="T41" fmla="*/ 260 h 307"/>
                <a:gd name="T42" fmla="*/ 350 w 358"/>
                <a:gd name="T43" fmla="*/ 239 h 307"/>
                <a:gd name="T44" fmla="*/ 343 w 358"/>
                <a:gd name="T45" fmla="*/ 218 h 307"/>
                <a:gd name="T46" fmla="*/ 334 w 358"/>
                <a:gd name="T47" fmla="*/ 197 h 307"/>
                <a:gd name="T48" fmla="*/ 324 w 358"/>
                <a:gd name="T49" fmla="*/ 177 h 307"/>
                <a:gd name="T50" fmla="*/ 313 w 358"/>
                <a:gd name="T51" fmla="*/ 156 h 307"/>
                <a:gd name="T52" fmla="*/ 298 w 358"/>
                <a:gd name="T53" fmla="*/ 137 h 307"/>
                <a:gd name="T54" fmla="*/ 283 w 358"/>
                <a:gd name="T55" fmla="*/ 118 h 307"/>
                <a:gd name="T56" fmla="*/ 267 w 358"/>
                <a:gd name="T57" fmla="*/ 100 h 307"/>
                <a:gd name="T58" fmla="*/ 249 w 358"/>
                <a:gd name="T59" fmla="*/ 82 h 307"/>
                <a:gd name="T60" fmla="*/ 230 w 358"/>
                <a:gd name="T61" fmla="*/ 65 h 307"/>
                <a:gd name="T62" fmla="*/ 209 w 358"/>
                <a:gd name="T63" fmla="*/ 48 h 307"/>
                <a:gd name="T64" fmla="*/ 188 w 358"/>
                <a:gd name="T65" fmla="*/ 31 h 307"/>
                <a:gd name="T66" fmla="*/ 165 w 358"/>
                <a:gd name="T67" fmla="*/ 15 h 307"/>
                <a:gd name="T68" fmla="*/ 141 w 358"/>
                <a:gd name="T69" fmla="*/ 0 h 307"/>
                <a:gd name="T70" fmla="*/ 141 w 358"/>
                <a:gd name="T71" fmla="*/ 0 h 307"/>
                <a:gd name="T72" fmla="*/ 107 w 358"/>
                <a:gd name="T73" fmla="*/ 18 h 307"/>
                <a:gd name="T74" fmla="*/ 73 w 358"/>
                <a:gd name="T75" fmla="*/ 36 h 307"/>
                <a:gd name="T76" fmla="*/ 37 w 358"/>
                <a:gd name="T77" fmla="*/ 53 h 307"/>
                <a:gd name="T78" fmla="*/ 0 w 358"/>
                <a:gd name="T79" fmla="*/ 70 h 307"/>
                <a:gd name="T80" fmla="*/ 0 w 358"/>
                <a:gd name="T81" fmla="*/ 7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8" h="307">
                  <a:moveTo>
                    <a:pt x="0" y="70"/>
                  </a:moveTo>
                  <a:lnTo>
                    <a:pt x="0" y="70"/>
                  </a:lnTo>
                  <a:lnTo>
                    <a:pt x="66" y="96"/>
                  </a:lnTo>
                  <a:lnTo>
                    <a:pt x="97" y="109"/>
                  </a:lnTo>
                  <a:lnTo>
                    <a:pt x="126" y="123"/>
                  </a:lnTo>
                  <a:lnTo>
                    <a:pt x="155" y="136"/>
                  </a:lnTo>
                  <a:lnTo>
                    <a:pt x="181" y="150"/>
                  </a:lnTo>
                  <a:lnTo>
                    <a:pt x="206" y="164"/>
                  </a:lnTo>
                  <a:lnTo>
                    <a:pt x="227" y="179"/>
                  </a:lnTo>
                  <a:lnTo>
                    <a:pt x="246" y="194"/>
                  </a:lnTo>
                  <a:lnTo>
                    <a:pt x="264" y="208"/>
                  </a:lnTo>
                  <a:lnTo>
                    <a:pt x="279" y="223"/>
                  </a:lnTo>
                  <a:lnTo>
                    <a:pt x="292" y="239"/>
                  </a:lnTo>
                  <a:lnTo>
                    <a:pt x="301" y="255"/>
                  </a:lnTo>
                  <a:lnTo>
                    <a:pt x="309" y="272"/>
                  </a:lnTo>
                  <a:lnTo>
                    <a:pt x="314" y="289"/>
                  </a:lnTo>
                  <a:lnTo>
                    <a:pt x="316" y="307"/>
                  </a:lnTo>
                  <a:lnTo>
                    <a:pt x="358" y="307"/>
                  </a:lnTo>
                  <a:lnTo>
                    <a:pt x="358" y="307"/>
                  </a:lnTo>
                  <a:lnTo>
                    <a:pt x="356" y="284"/>
                  </a:lnTo>
                  <a:lnTo>
                    <a:pt x="355" y="260"/>
                  </a:lnTo>
                  <a:lnTo>
                    <a:pt x="350" y="239"/>
                  </a:lnTo>
                  <a:lnTo>
                    <a:pt x="343" y="218"/>
                  </a:lnTo>
                  <a:lnTo>
                    <a:pt x="334" y="197"/>
                  </a:lnTo>
                  <a:lnTo>
                    <a:pt x="324" y="177"/>
                  </a:lnTo>
                  <a:lnTo>
                    <a:pt x="313" y="156"/>
                  </a:lnTo>
                  <a:lnTo>
                    <a:pt x="298" y="137"/>
                  </a:lnTo>
                  <a:lnTo>
                    <a:pt x="283" y="118"/>
                  </a:lnTo>
                  <a:lnTo>
                    <a:pt x="267" y="100"/>
                  </a:lnTo>
                  <a:lnTo>
                    <a:pt x="249" y="82"/>
                  </a:lnTo>
                  <a:lnTo>
                    <a:pt x="230" y="65"/>
                  </a:lnTo>
                  <a:lnTo>
                    <a:pt x="209" y="48"/>
                  </a:lnTo>
                  <a:lnTo>
                    <a:pt x="188" y="31"/>
                  </a:lnTo>
                  <a:lnTo>
                    <a:pt x="165" y="15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07" y="18"/>
                  </a:lnTo>
                  <a:lnTo>
                    <a:pt x="73" y="36"/>
                  </a:lnTo>
                  <a:lnTo>
                    <a:pt x="37" y="53"/>
                  </a:lnTo>
                  <a:lnTo>
                    <a:pt x="0" y="70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1" name="Freeform 19">
              <a:extLst>
                <a:ext uri="{FF2B5EF4-FFF2-40B4-BE49-F238E27FC236}">
                  <a16:creationId xmlns:a16="http://schemas.microsoft.com/office/drawing/2014/main" id="{ECD688B2-B1E4-D7B0-0136-946700149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58" y="4484102"/>
              <a:ext cx="309780" cy="247303"/>
            </a:xfrm>
            <a:custGeom>
              <a:avLst/>
              <a:gdLst>
                <a:gd name="T0" fmla="*/ 911 w 1154"/>
                <a:gd name="T1" fmla="*/ 577 h 577"/>
                <a:gd name="T2" fmla="*/ 911 w 1154"/>
                <a:gd name="T3" fmla="*/ 577 h 577"/>
                <a:gd name="T4" fmla="*/ 1035 w 1154"/>
                <a:gd name="T5" fmla="*/ 539 h 577"/>
                <a:gd name="T6" fmla="*/ 1095 w 1154"/>
                <a:gd name="T7" fmla="*/ 520 h 577"/>
                <a:gd name="T8" fmla="*/ 1154 w 1154"/>
                <a:gd name="T9" fmla="*/ 500 h 577"/>
                <a:gd name="T10" fmla="*/ 1154 w 1154"/>
                <a:gd name="T11" fmla="*/ 500 h 577"/>
                <a:gd name="T12" fmla="*/ 1110 w 1154"/>
                <a:gd name="T13" fmla="*/ 483 h 577"/>
                <a:gd name="T14" fmla="*/ 1065 w 1154"/>
                <a:gd name="T15" fmla="*/ 467 h 577"/>
                <a:gd name="T16" fmla="*/ 972 w 1154"/>
                <a:gd name="T17" fmla="*/ 435 h 577"/>
                <a:gd name="T18" fmla="*/ 878 w 1154"/>
                <a:gd name="T19" fmla="*/ 404 h 577"/>
                <a:gd name="T20" fmla="*/ 783 w 1154"/>
                <a:gd name="T21" fmla="*/ 374 h 577"/>
                <a:gd name="T22" fmla="*/ 598 w 1154"/>
                <a:gd name="T23" fmla="*/ 317 h 577"/>
                <a:gd name="T24" fmla="*/ 509 w 1154"/>
                <a:gd name="T25" fmla="*/ 289 h 577"/>
                <a:gd name="T26" fmla="*/ 423 w 1154"/>
                <a:gd name="T27" fmla="*/ 261 h 577"/>
                <a:gd name="T28" fmla="*/ 343 w 1154"/>
                <a:gd name="T29" fmla="*/ 233 h 577"/>
                <a:gd name="T30" fmla="*/ 306 w 1154"/>
                <a:gd name="T31" fmla="*/ 218 h 577"/>
                <a:gd name="T32" fmla="*/ 272 w 1154"/>
                <a:gd name="T33" fmla="*/ 204 h 577"/>
                <a:gd name="T34" fmla="*/ 238 w 1154"/>
                <a:gd name="T35" fmla="*/ 189 h 577"/>
                <a:gd name="T36" fmla="*/ 207 w 1154"/>
                <a:gd name="T37" fmla="*/ 174 h 577"/>
                <a:gd name="T38" fmla="*/ 178 w 1154"/>
                <a:gd name="T39" fmla="*/ 158 h 577"/>
                <a:gd name="T40" fmla="*/ 151 w 1154"/>
                <a:gd name="T41" fmla="*/ 142 h 577"/>
                <a:gd name="T42" fmla="*/ 126 w 1154"/>
                <a:gd name="T43" fmla="*/ 126 h 577"/>
                <a:gd name="T44" fmla="*/ 105 w 1154"/>
                <a:gd name="T45" fmla="*/ 109 h 577"/>
                <a:gd name="T46" fmla="*/ 87 w 1154"/>
                <a:gd name="T47" fmla="*/ 92 h 577"/>
                <a:gd name="T48" fmla="*/ 71 w 1154"/>
                <a:gd name="T49" fmla="*/ 75 h 577"/>
                <a:gd name="T50" fmla="*/ 60 w 1154"/>
                <a:gd name="T51" fmla="*/ 57 h 577"/>
                <a:gd name="T52" fmla="*/ 50 w 1154"/>
                <a:gd name="T53" fmla="*/ 38 h 577"/>
                <a:gd name="T54" fmla="*/ 45 w 1154"/>
                <a:gd name="T55" fmla="*/ 19 h 577"/>
                <a:gd name="T56" fmla="*/ 44 w 1154"/>
                <a:gd name="T57" fmla="*/ 0 h 577"/>
                <a:gd name="T58" fmla="*/ 0 w 1154"/>
                <a:gd name="T59" fmla="*/ 0 h 577"/>
                <a:gd name="T60" fmla="*/ 0 w 1154"/>
                <a:gd name="T61" fmla="*/ 0 h 577"/>
                <a:gd name="T62" fmla="*/ 2 w 1154"/>
                <a:gd name="T63" fmla="*/ 27 h 577"/>
                <a:gd name="T64" fmla="*/ 6 w 1154"/>
                <a:gd name="T65" fmla="*/ 53 h 577"/>
                <a:gd name="T66" fmla="*/ 13 w 1154"/>
                <a:gd name="T67" fmla="*/ 78 h 577"/>
                <a:gd name="T68" fmla="*/ 23 w 1154"/>
                <a:gd name="T69" fmla="*/ 103 h 577"/>
                <a:gd name="T70" fmla="*/ 34 w 1154"/>
                <a:gd name="T71" fmla="*/ 127 h 577"/>
                <a:gd name="T72" fmla="*/ 47 w 1154"/>
                <a:gd name="T73" fmla="*/ 149 h 577"/>
                <a:gd name="T74" fmla="*/ 63 w 1154"/>
                <a:gd name="T75" fmla="*/ 173 h 577"/>
                <a:gd name="T76" fmla="*/ 83 w 1154"/>
                <a:gd name="T77" fmla="*/ 194 h 577"/>
                <a:gd name="T78" fmla="*/ 102 w 1154"/>
                <a:gd name="T79" fmla="*/ 215 h 577"/>
                <a:gd name="T80" fmla="*/ 125 w 1154"/>
                <a:gd name="T81" fmla="*/ 236 h 577"/>
                <a:gd name="T82" fmla="*/ 149 w 1154"/>
                <a:gd name="T83" fmla="*/ 257 h 577"/>
                <a:gd name="T84" fmla="*/ 175 w 1154"/>
                <a:gd name="T85" fmla="*/ 276 h 577"/>
                <a:gd name="T86" fmla="*/ 203 w 1154"/>
                <a:gd name="T87" fmla="*/ 295 h 577"/>
                <a:gd name="T88" fmla="*/ 232 w 1154"/>
                <a:gd name="T89" fmla="*/ 313 h 577"/>
                <a:gd name="T90" fmla="*/ 262 w 1154"/>
                <a:gd name="T91" fmla="*/ 331 h 577"/>
                <a:gd name="T92" fmla="*/ 293 w 1154"/>
                <a:gd name="T93" fmla="*/ 348 h 577"/>
                <a:gd name="T94" fmla="*/ 327 w 1154"/>
                <a:gd name="T95" fmla="*/ 365 h 577"/>
                <a:gd name="T96" fmla="*/ 361 w 1154"/>
                <a:gd name="T97" fmla="*/ 382 h 577"/>
                <a:gd name="T98" fmla="*/ 397 w 1154"/>
                <a:gd name="T99" fmla="*/ 398 h 577"/>
                <a:gd name="T100" fmla="*/ 433 w 1154"/>
                <a:gd name="T101" fmla="*/ 413 h 577"/>
                <a:gd name="T102" fmla="*/ 509 w 1154"/>
                <a:gd name="T103" fmla="*/ 443 h 577"/>
                <a:gd name="T104" fmla="*/ 587 w 1154"/>
                <a:gd name="T105" fmla="*/ 472 h 577"/>
                <a:gd name="T106" fmla="*/ 666 w 1154"/>
                <a:gd name="T107" fmla="*/ 499 h 577"/>
                <a:gd name="T108" fmla="*/ 749 w 1154"/>
                <a:gd name="T109" fmla="*/ 526 h 577"/>
                <a:gd name="T110" fmla="*/ 830 w 1154"/>
                <a:gd name="T111" fmla="*/ 551 h 577"/>
                <a:gd name="T112" fmla="*/ 911 w 1154"/>
                <a:gd name="T113" fmla="*/ 577 h 577"/>
                <a:gd name="T114" fmla="*/ 911 w 1154"/>
                <a:gd name="T115" fmla="*/ 577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4" h="577">
                  <a:moveTo>
                    <a:pt x="911" y="577"/>
                  </a:moveTo>
                  <a:lnTo>
                    <a:pt x="911" y="577"/>
                  </a:lnTo>
                  <a:lnTo>
                    <a:pt x="1035" y="539"/>
                  </a:lnTo>
                  <a:lnTo>
                    <a:pt x="1095" y="520"/>
                  </a:lnTo>
                  <a:lnTo>
                    <a:pt x="1154" y="500"/>
                  </a:lnTo>
                  <a:lnTo>
                    <a:pt x="1154" y="500"/>
                  </a:lnTo>
                  <a:lnTo>
                    <a:pt x="1110" y="483"/>
                  </a:lnTo>
                  <a:lnTo>
                    <a:pt x="1065" y="467"/>
                  </a:lnTo>
                  <a:lnTo>
                    <a:pt x="972" y="435"/>
                  </a:lnTo>
                  <a:lnTo>
                    <a:pt x="878" y="404"/>
                  </a:lnTo>
                  <a:lnTo>
                    <a:pt x="783" y="374"/>
                  </a:lnTo>
                  <a:lnTo>
                    <a:pt x="598" y="317"/>
                  </a:lnTo>
                  <a:lnTo>
                    <a:pt x="509" y="289"/>
                  </a:lnTo>
                  <a:lnTo>
                    <a:pt x="423" y="261"/>
                  </a:lnTo>
                  <a:lnTo>
                    <a:pt x="343" y="233"/>
                  </a:lnTo>
                  <a:lnTo>
                    <a:pt x="306" y="218"/>
                  </a:lnTo>
                  <a:lnTo>
                    <a:pt x="272" y="204"/>
                  </a:lnTo>
                  <a:lnTo>
                    <a:pt x="238" y="189"/>
                  </a:lnTo>
                  <a:lnTo>
                    <a:pt x="207" y="174"/>
                  </a:lnTo>
                  <a:lnTo>
                    <a:pt x="178" y="158"/>
                  </a:lnTo>
                  <a:lnTo>
                    <a:pt x="151" y="142"/>
                  </a:lnTo>
                  <a:lnTo>
                    <a:pt x="126" y="126"/>
                  </a:lnTo>
                  <a:lnTo>
                    <a:pt x="105" y="109"/>
                  </a:lnTo>
                  <a:lnTo>
                    <a:pt x="87" y="92"/>
                  </a:lnTo>
                  <a:lnTo>
                    <a:pt x="71" y="75"/>
                  </a:lnTo>
                  <a:lnTo>
                    <a:pt x="60" y="57"/>
                  </a:lnTo>
                  <a:lnTo>
                    <a:pt x="50" y="38"/>
                  </a:lnTo>
                  <a:lnTo>
                    <a:pt x="45" y="19"/>
                  </a:lnTo>
                  <a:lnTo>
                    <a:pt x="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7"/>
                  </a:lnTo>
                  <a:lnTo>
                    <a:pt x="6" y="53"/>
                  </a:lnTo>
                  <a:lnTo>
                    <a:pt x="13" y="78"/>
                  </a:lnTo>
                  <a:lnTo>
                    <a:pt x="23" y="103"/>
                  </a:lnTo>
                  <a:lnTo>
                    <a:pt x="34" y="127"/>
                  </a:lnTo>
                  <a:lnTo>
                    <a:pt x="47" y="149"/>
                  </a:lnTo>
                  <a:lnTo>
                    <a:pt x="63" y="173"/>
                  </a:lnTo>
                  <a:lnTo>
                    <a:pt x="83" y="194"/>
                  </a:lnTo>
                  <a:lnTo>
                    <a:pt x="102" y="215"/>
                  </a:lnTo>
                  <a:lnTo>
                    <a:pt x="125" y="236"/>
                  </a:lnTo>
                  <a:lnTo>
                    <a:pt x="149" y="257"/>
                  </a:lnTo>
                  <a:lnTo>
                    <a:pt x="175" y="276"/>
                  </a:lnTo>
                  <a:lnTo>
                    <a:pt x="203" y="295"/>
                  </a:lnTo>
                  <a:lnTo>
                    <a:pt x="232" y="313"/>
                  </a:lnTo>
                  <a:lnTo>
                    <a:pt x="262" y="331"/>
                  </a:lnTo>
                  <a:lnTo>
                    <a:pt x="293" y="348"/>
                  </a:lnTo>
                  <a:lnTo>
                    <a:pt x="327" y="365"/>
                  </a:lnTo>
                  <a:lnTo>
                    <a:pt x="361" y="382"/>
                  </a:lnTo>
                  <a:lnTo>
                    <a:pt x="397" y="398"/>
                  </a:lnTo>
                  <a:lnTo>
                    <a:pt x="433" y="413"/>
                  </a:lnTo>
                  <a:lnTo>
                    <a:pt x="509" y="443"/>
                  </a:lnTo>
                  <a:lnTo>
                    <a:pt x="587" y="472"/>
                  </a:lnTo>
                  <a:lnTo>
                    <a:pt x="666" y="499"/>
                  </a:lnTo>
                  <a:lnTo>
                    <a:pt x="749" y="526"/>
                  </a:lnTo>
                  <a:lnTo>
                    <a:pt x="830" y="551"/>
                  </a:lnTo>
                  <a:lnTo>
                    <a:pt x="911" y="577"/>
                  </a:lnTo>
                  <a:lnTo>
                    <a:pt x="911" y="5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2" name="Freeform 20">
              <a:extLst>
                <a:ext uri="{FF2B5EF4-FFF2-40B4-BE49-F238E27FC236}">
                  <a16:creationId xmlns:a16="http://schemas.microsoft.com/office/drawing/2014/main" id="{8F761EAC-2006-119E-6028-35E4E3D43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45" y="5152592"/>
              <a:ext cx="394070" cy="533247"/>
            </a:xfrm>
            <a:custGeom>
              <a:avLst/>
              <a:gdLst>
                <a:gd name="T0" fmla="*/ 557 w 1468"/>
                <a:gd name="T1" fmla="*/ 0 h 1244"/>
                <a:gd name="T2" fmla="*/ 373 w 1468"/>
                <a:gd name="T3" fmla="*/ 57 h 1244"/>
                <a:gd name="T4" fmla="*/ 316 w 1468"/>
                <a:gd name="T5" fmla="*/ 76 h 1244"/>
                <a:gd name="T6" fmla="*/ 405 w 1468"/>
                <a:gd name="T7" fmla="*/ 110 h 1244"/>
                <a:gd name="T8" fmla="*/ 591 w 1468"/>
                <a:gd name="T9" fmla="*/ 173 h 1244"/>
                <a:gd name="T10" fmla="*/ 872 w 1468"/>
                <a:gd name="T11" fmla="*/ 259 h 1244"/>
                <a:gd name="T12" fmla="*/ 1045 w 1468"/>
                <a:gd name="T13" fmla="*/ 315 h 1244"/>
                <a:gd name="T14" fmla="*/ 1162 w 1468"/>
                <a:gd name="T15" fmla="*/ 359 h 1244"/>
                <a:gd name="T16" fmla="*/ 1230 w 1468"/>
                <a:gd name="T17" fmla="*/ 388 h 1244"/>
                <a:gd name="T18" fmla="*/ 1291 w 1468"/>
                <a:gd name="T19" fmla="*/ 418 h 1244"/>
                <a:gd name="T20" fmla="*/ 1342 w 1468"/>
                <a:gd name="T21" fmla="*/ 451 h 1244"/>
                <a:gd name="T22" fmla="*/ 1381 w 1468"/>
                <a:gd name="T23" fmla="*/ 484 h 1244"/>
                <a:gd name="T24" fmla="*/ 1410 w 1468"/>
                <a:gd name="T25" fmla="*/ 520 h 1244"/>
                <a:gd name="T26" fmla="*/ 1423 w 1468"/>
                <a:gd name="T27" fmla="*/ 557 h 1244"/>
                <a:gd name="T28" fmla="*/ 1426 w 1468"/>
                <a:gd name="T29" fmla="*/ 577 h 1244"/>
                <a:gd name="T30" fmla="*/ 1424 w 1468"/>
                <a:gd name="T31" fmla="*/ 590 h 1244"/>
                <a:gd name="T32" fmla="*/ 1419 w 1468"/>
                <a:gd name="T33" fmla="*/ 614 h 1244"/>
                <a:gd name="T34" fmla="*/ 1408 w 1468"/>
                <a:gd name="T35" fmla="*/ 638 h 1244"/>
                <a:gd name="T36" fmla="*/ 1390 w 1468"/>
                <a:gd name="T37" fmla="*/ 660 h 1244"/>
                <a:gd name="T38" fmla="*/ 1369 w 1468"/>
                <a:gd name="T39" fmla="*/ 681 h 1244"/>
                <a:gd name="T40" fmla="*/ 1343 w 1468"/>
                <a:gd name="T41" fmla="*/ 702 h 1244"/>
                <a:gd name="T42" fmla="*/ 1296 w 1468"/>
                <a:gd name="T43" fmla="*/ 733 h 1244"/>
                <a:gd name="T44" fmla="*/ 1218 w 1468"/>
                <a:gd name="T45" fmla="*/ 771 h 1244"/>
                <a:gd name="T46" fmla="*/ 1129 w 1468"/>
                <a:gd name="T47" fmla="*/ 808 h 1244"/>
                <a:gd name="T48" fmla="*/ 1029 w 1468"/>
                <a:gd name="T49" fmla="*/ 844 h 1244"/>
                <a:gd name="T50" fmla="*/ 864 w 1468"/>
                <a:gd name="T51" fmla="*/ 897 h 1244"/>
                <a:gd name="T52" fmla="*/ 509 w 1468"/>
                <a:gd name="T53" fmla="*/ 1009 h 1244"/>
                <a:gd name="T54" fmla="*/ 392 w 1468"/>
                <a:gd name="T55" fmla="*/ 1049 h 1244"/>
                <a:gd name="T56" fmla="*/ 280 w 1468"/>
                <a:gd name="T57" fmla="*/ 1092 h 1244"/>
                <a:gd name="T58" fmla="*/ 177 w 1468"/>
                <a:gd name="T59" fmla="*/ 1139 h 1244"/>
                <a:gd name="T60" fmla="*/ 83 w 1468"/>
                <a:gd name="T61" fmla="*/ 1189 h 1244"/>
                <a:gd name="T62" fmla="*/ 0 w 1468"/>
                <a:gd name="T63" fmla="*/ 1244 h 1244"/>
                <a:gd name="T64" fmla="*/ 280 w 1468"/>
                <a:gd name="T65" fmla="*/ 1244 h 1244"/>
                <a:gd name="T66" fmla="*/ 467 w 1468"/>
                <a:gd name="T67" fmla="*/ 1184 h 1244"/>
                <a:gd name="T68" fmla="*/ 763 w 1468"/>
                <a:gd name="T69" fmla="*/ 1090 h 1244"/>
                <a:gd name="T70" fmla="*/ 911 w 1468"/>
                <a:gd name="T71" fmla="*/ 1039 h 1244"/>
                <a:gd name="T72" fmla="*/ 1005 w 1468"/>
                <a:gd name="T73" fmla="*/ 1003 h 1244"/>
                <a:gd name="T74" fmla="*/ 1094 w 1468"/>
                <a:gd name="T75" fmla="*/ 965 h 1244"/>
                <a:gd name="T76" fmla="*/ 1178 w 1468"/>
                <a:gd name="T77" fmla="*/ 924 h 1244"/>
                <a:gd name="T78" fmla="*/ 1253 w 1468"/>
                <a:gd name="T79" fmla="*/ 880 h 1244"/>
                <a:gd name="T80" fmla="*/ 1319 w 1468"/>
                <a:gd name="T81" fmla="*/ 834 h 1244"/>
                <a:gd name="T82" fmla="*/ 1376 w 1468"/>
                <a:gd name="T83" fmla="*/ 784 h 1244"/>
                <a:gd name="T84" fmla="*/ 1419 w 1468"/>
                <a:gd name="T85" fmla="*/ 730 h 1244"/>
                <a:gd name="T86" fmla="*/ 1444 w 1468"/>
                <a:gd name="T87" fmla="*/ 687 h 1244"/>
                <a:gd name="T88" fmla="*/ 1455 w 1468"/>
                <a:gd name="T89" fmla="*/ 657 h 1244"/>
                <a:gd name="T90" fmla="*/ 1463 w 1468"/>
                <a:gd name="T91" fmla="*/ 626 h 1244"/>
                <a:gd name="T92" fmla="*/ 1468 w 1468"/>
                <a:gd name="T93" fmla="*/ 594 h 1244"/>
                <a:gd name="T94" fmla="*/ 1468 w 1468"/>
                <a:gd name="T95" fmla="*/ 577 h 1244"/>
                <a:gd name="T96" fmla="*/ 1466 w 1468"/>
                <a:gd name="T97" fmla="*/ 551 h 1244"/>
                <a:gd name="T98" fmla="*/ 1457 w 1468"/>
                <a:gd name="T99" fmla="*/ 499 h 1244"/>
                <a:gd name="T100" fmla="*/ 1436 w 1468"/>
                <a:gd name="T101" fmla="*/ 450 h 1244"/>
                <a:gd name="T102" fmla="*/ 1405 w 1468"/>
                <a:gd name="T103" fmla="*/ 404 h 1244"/>
                <a:gd name="T104" fmla="*/ 1366 w 1468"/>
                <a:gd name="T105" fmla="*/ 361 h 1244"/>
                <a:gd name="T106" fmla="*/ 1319 w 1468"/>
                <a:gd name="T107" fmla="*/ 321 h 1244"/>
                <a:gd name="T108" fmla="*/ 1267 w 1468"/>
                <a:gd name="T109" fmla="*/ 282 h 1244"/>
                <a:gd name="T110" fmla="*/ 1207 w 1468"/>
                <a:gd name="T111" fmla="*/ 246 h 1244"/>
                <a:gd name="T112" fmla="*/ 1142 w 1468"/>
                <a:gd name="T113" fmla="*/ 211 h 1244"/>
                <a:gd name="T114" fmla="*/ 1071 w 1468"/>
                <a:gd name="T115" fmla="*/ 180 h 1244"/>
                <a:gd name="T116" fmla="*/ 961 w 1468"/>
                <a:gd name="T117" fmla="*/ 134 h 1244"/>
                <a:gd name="T118" fmla="*/ 802 w 1468"/>
                <a:gd name="T119" fmla="*/ 78 h 1244"/>
                <a:gd name="T120" fmla="*/ 638 w 1468"/>
                <a:gd name="T121" fmla="*/ 25 h 1244"/>
                <a:gd name="T122" fmla="*/ 557 w 1468"/>
                <a:gd name="T123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8" h="1244">
                  <a:moveTo>
                    <a:pt x="557" y="0"/>
                  </a:moveTo>
                  <a:lnTo>
                    <a:pt x="557" y="0"/>
                  </a:lnTo>
                  <a:lnTo>
                    <a:pt x="433" y="39"/>
                  </a:lnTo>
                  <a:lnTo>
                    <a:pt x="373" y="57"/>
                  </a:lnTo>
                  <a:lnTo>
                    <a:pt x="316" y="76"/>
                  </a:lnTo>
                  <a:lnTo>
                    <a:pt x="316" y="76"/>
                  </a:lnTo>
                  <a:lnTo>
                    <a:pt x="360" y="94"/>
                  </a:lnTo>
                  <a:lnTo>
                    <a:pt x="405" y="110"/>
                  </a:lnTo>
                  <a:lnTo>
                    <a:pt x="497" y="142"/>
                  </a:lnTo>
                  <a:lnTo>
                    <a:pt x="591" y="173"/>
                  </a:lnTo>
                  <a:lnTo>
                    <a:pt x="685" y="202"/>
                  </a:lnTo>
                  <a:lnTo>
                    <a:pt x="872" y="259"/>
                  </a:lnTo>
                  <a:lnTo>
                    <a:pt x="961" y="288"/>
                  </a:lnTo>
                  <a:lnTo>
                    <a:pt x="1045" y="315"/>
                  </a:lnTo>
                  <a:lnTo>
                    <a:pt x="1125" y="344"/>
                  </a:lnTo>
                  <a:lnTo>
                    <a:pt x="1162" y="359"/>
                  </a:lnTo>
                  <a:lnTo>
                    <a:pt x="1197" y="374"/>
                  </a:lnTo>
                  <a:lnTo>
                    <a:pt x="1230" y="388"/>
                  </a:lnTo>
                  <a:lnTo>
                    <a:pt x="1262" y="403"/>
                  </a:lnTo>
                  <a:lnTo>
                    <a:pt x="1291" y="418"/>
                  </a:lnTo>
                  <a:lnTo>
                    <a:pt x="1317" y="434"/>
                  </a:lnTo>
                  <a:lnTo>
                    <a:pt x="1342" y="451"/>
                  </a:lnTo>
                  <a:lnTo>
                    <a:pt x="1363" y="467"/>
                  </a:lnTo>
                  <a:lnTo>
                    <a:pt x="1381" y="484"/>
                  </a:lnTo>
                  <a:lnTo>
                    <a:pt x="1397" y="502"/>
                  </a:lnTo>
                  <a:lnTo>
                    <a:pt x="1410" y="520"/>
                  </a:lnTo>
                  <a:lnTo>
                    <a:pt x="1418" y="538"/>
                  </a:lnTo>
                  <a:lnTo>
                    <a:pt x="1423" y="557"/>
                  </a:lnTo>
                  <a:lnTo>
                    <a:pt x="1426" y="577"/>
                  </a:lnTo>
                  <a:lnTo>
                    <a:pt x="1426" y="577"/>
                  </a:lnTo>
                  <a:lnTo>
                    <a:pt x="1426" y="577"/>
                  </a:lnTo>
                  <a:lnTo>
                    <a:pt x="1424" y="590"/>
                  </a:lnTo>
                  <a:lnTo>
                    <a:pt x="1423" y="602"/>
                  </a:lnTo>
                  <a:lnTo>
                    <a:pt x="1419" y="614"/>
                  </a:lnTo>
                  <a:lnTo>
                    <a:pt x="1415" y="626"/>
                  </a:lnTo>
                  <a:lnTo>
                    <a:pt x="1408" y="638"/>
                  </a:lnTo>
                  <a:lnTo>
                    <a:pt x="1400" y="648"/>
                  </a:lnTo>
                  <a:lnTo>
                    <a:pt x="1390" y="660"/>
                  </a:lnTo>
                  <a:lnTo>
                    <a:pt x="1381" y="670"/>
                  </a:lnTo>
                  <a:lnTo>
                    <a:pt x="1369" y="681"/>
                  </a:lnTo>
                  <a:lnTo>
                    <a:pt x="1356" y="692"/>
                  </a:lnTo>
                  <a:lnTo>
                    <a:pt x="1343" y="702"/>
                  </a:lnTo>
                  <a:lnTo>
                    <a:pt x="1329" y="713"/>
                  </a:lnTo>
                  <a:lnTo>
                    <a:pt x="1296" y="733"/>
                  </a:lnTo>
                  <a:lnTo>
                    <a:pt x="1259" y="752"/>
                  </a:lnTo>
                  <a:lnTo>
                    <a:pt x="1218" y="771"/>
                  </a:lnTo>
                  <a:lnTo>
                    <a:pt x="1176" y="790"/>
                  </a:lnTo>
                  <a:lnTo>
                    <a:pt x="1129" y="808"/>
                  </a:lnTo>
                  <a:lnTo>
                    <a:pt x="1081" y="826"/>
                  </a:lnTo>
                  <a:lnTo>
                    <a:pt x="1029" y="844"/>
                  </a:lnTo>
                  <a:lnTo>
                    <a:pt x="975" y="862"/>
                  </a:lnTo>
                  <a:lnTo>
                    <a:pt x="864" y="897"/>
                  </a:lnTo>
                  <a:lnTo>
                    <a:pt x="627" y="970"/>
                  </a:lnTo>
                  <a:lnTo>
                    <a:pt x="509" y="1009"/>
                  </a:lnTo>
                  <a:lnTo>
                    <a:pt x="449" y="1029"/>
                  </a:lnTo>
                  <a:lnTo>
                    <a:pt x="392" y="1049"/>
                  </a:lnTo>
                  <a:lnTo>
                    <a:pt x="335" y="1070"/>
                  </a:lnTo>
                  <a:lnTo>
                    <a:pt x="280" y="1092"/>
                  </a:lnTo>
                  <a:lnTo>
                    <a:pt x="227" y="1115"/>
                  </a:lnTo>
                  <a:lnTo>
                    <a:pt x="177" y="1139"/>
                  </a:lnTo>
                  <a:lnTo>
                    <a:pt x="128" y="1163"/>
                  </a:lnTo>
                  <a:lnTo>
                    <a:pt x="83" y="1189"/>
                  </a:lnTo>
                  <a:lnTo>
                    <a:pt x="39" y="1215"/>
                  </a:lnTo>
                  <a:lnTo>
                    <a:pt x="0" y="1244"/>
                  </a:lnTo>
                  <a:lnTo>
                    <a:pt x="280" y="1244"/>
                  </a:lnTo>
                  <a:lnTo>
                    <a:pt x="280" y="1244"/>
                  </a:lnTo>
                  <a:lnTo>
                    <a:pt x="371" y="1213"/>
                  </a:lnTo>
                  <a:lnTo>
                    <a:pt x="467" y="1184"/>
                  </a:lnTo>
                  <a:lnTo>
                    <a:pt x="664" y="1122"/>
                  </a:lnTo>
                  <a:lnTo>
                    <a:pt x="763" y="1090"/>
                  </a:lnTo>
                  <a:lnTo>
                    <a:pt x="862" y="1056"/>
                  </a:lnTo>
                  <a:lnTo>
                    <a:pt x="911" y="1039"/>
                  </a:lnTo>
                  <a:lnTo>
                    <a:pt x="959" y="1021"/>
                  </a:lnTo>
                  <a:lnTo>
                    <a:pt x="1005" y="1003"/>
                  </a:lnTo>
                  <a:lnTo>
                    <a:pt x="1050" y="984"/>
                  </a:lnTo>
                  <a:lnTo>
                    <a:pt x="1094" y="965"/>
                  </a:lnTo>
                  <a:lnTo>
                    <a:pt x="1137" y="945"/>
                  </a:lnTo>
                  <a:lnTo>
                    <a:pt x="1178" y="924"/>
                  </a:lnTo>
                  <a:lnTo>
                    <a:pt x="1217" y="903"/>
                  </a:lnTo>
                  <a:lnTo>
                    <a:pt x="1253" y="880"/>
                  </a:lnTo>
                  <a:lnTo>
                    <a:pt x="1288" y="858"/>
                  </a:lnTo>
                  <a:lnTo>
                    <a:pt x="1319" y="834"/>
                  </a:lnTo>
                  <a:lnTo>
                    <a:pt x="1348" y="809"/>
                  </a:lnTo>
                  <a:lnTo>
                    <a:pt x="1376" y="784"/>
                  </a:lnTo>
                  <a:lnTo>
                    <a:pt x="1398" y="757"/>
                  </a:lnTo>
                  <a:lnTo>
                    <a:pt x="1419" y="730"/>
                  </a:lnTo>
                  <a:lnTo>
                    <a:pt x="1437" y="702"/>
                  </a:lnTo>
                  <a:lnTo>
                    <a:pt x="1444" y="687"/>
                  </a:lnTo>
                  <a:lnTo>
                    <a:pt x="1450" y="673"/>
                  </a:lnTo>
                  <a:lnTo>
                    <a:pt x="1455" y="657"/>
                  </a:lnTo>
                  <a:lnTo>
                    <a:pt x="1460" y="642"/>
                  </a:lnTo>
                  <a:lnTo>
                    <a:pt x="1463" y="626"/>
                  </a:lnTo>
                  <a:lnTo>
                    <a:pt x="1466" y="610"/>
                  </a:lnTo>
                  <a:lnTo>
                    <a:pt x="1468" y="594"/>
                  </a:lnTo>
                  <a:lnTo>
                    <a:pt x="1468" y="577"/>
                  </a:lnTo>
                  <a:lnTo>
                    <a:pt x="1468" y="577"/>
                  </a:lnTo>
                  <a:lnTo>
                    <a:pt x="1468" y="577"/>
                  </a:lnTo>
                  <a:lnTo>
                    <a:pt x="1466" y="551"/>
                  </a:lnTo>
                  <a:lnTo>
                    <a:pt x="1463" y="524"/>
                  </a:lnTo>
                  <a:lnTo>
                    <a:pt x="1457" y="499"/>
                  </a:lnTo>
                  <a:lnTo>
                    <a:pt x="1447" y="474"/>
                  </a:lnTo>
                  <a:lnTo>
                    <a:pt x="1436" y="450"/>
                  </a:lnTo>
                  <a:lnTo>
                    <a:pt x="1421" y="427"/>
                  </a:lnTo>
                  <a:lnTo>
                    <a:pt x="1405" y="404"/>
                  </a:lnTo>
                  <a:lnTo>
                    <a:pt x="1387" y="382"/>
                  </a:lnTo>
                  <a:lnTo>
                    <a:pt x="1366" y="361"/>
                  </a:lnTo>
                  <a:lnTo>
                    <a:pt x="1343" y="341"/>
                  </a:lnTo>
                  <a:lnTo>
                    <a:pt x="1319" y="321"/>
                  </a:lnTo>
                  <a:lnTo>
                    <a:pt x="1295" y="301"/>
                  </a:lnTo>
                  <a:lnTo>
                    <a:pt x="1267" y="282"/>
                  </a:lnTo>
                  <a:lnTo>
                    <a:pt x="1238" y="263"/>
                  </a:lnTo>
                  <a:lnTo>
                    <a:pt x="1207" y="246"/>
                  </a:lnTo>
                  <a:lnTo>
                    <a:pt x="1175" y="228"/>
                  </a:lnTo>
                  <a:lnTo>
                    <a:pt x="1142" y="211"/>
                  </a:lnTo>
                  <a:lnTo>
                    <a:pt x="1107" y="195"/>
                  </a:lnTo>
                  <a:lnTo>
                    <a:pt x="1071" y="180"/>
                  </a:lnTo>
                  <a:lnTo>
                    <a:pt x="1035" y="164"/>
                  </a:lnTo>
                  <a:lnTo>
                    <a:pt x="961" y="134"/>
                  </a:lnTo>
                  <a:lnTo>
                    <a:pt x="881" y="105"/>
                  </a:lnTo>
                  <a:lnTo>
                    <a:pt x="802" y="78"/>
                  </a:lnTo>
                  <a:lnTo>
                    <a:pt x="721" y="51"/>
                  </a:lnTo>
                  <a:lnTo>
                    <a:pt x="638" y="25"/>
                  </a:lnTo>
                  <a:lnTo>
                    <a:pt x="557" y="0"/>
                  </a:lnTo>
                  <a:lnTo>
                    <a:pt x="5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3" name="Freeform 21">
              <a:extLst>
                <a:ext uri="{FF2B5EF4-FFF2-40B4-BE49-F238E27FC236}">
                  <a16:creationId xmlns:a16="http://schemas.microsoft.com/office/drawing/2014/main" id="{55817A4E-2F9A-B5F3-B446-A74F331E7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695" y="4484102"/>
              <a:ext cx="437020" cy="645306"/>
            </a:xfrm>
            <a:custGeom>
              <a:avLst/>
              <a:gdLst>
                <a:gd name="T0" fmla="*/ 43 w 1628"/>
                <a:gd name="T1" fmla="*/ 1217 h 1506"/>
                <a:gd name="T2" fmla="*/ 64 w 1628"/>
                <a:gd name="T3" fmla="*/ 1266 h 1506"/>
                <a:gd name="T4" fmla="*/ 110 w 1628"/>
                <a:gd name="T5" fmla="*/ 1313 h 1506"/>
                <a:gd name="T6" fmla="*/ 176 w 1628"/>
                <a:gd name="T7" fmla="*/ 1356 h 1506"/>
                <a:gd name="T8" fmla="*/ 259 w 1628"/>
                <a:gd name="T9" fmla="*/ 1397 h 1506"/>
                <a:gd name="T10" fmla="*/ 358 w 1628"/>
                <a:gd name="T11" fmla="*/ 1437 h 1506"/>
                <a:gd name="T12" fmla="*/ 251 w 1628"/>
                <a:gd name="T13" fmla="*/ 1487 h 1506"/>
                <a:gd name="T14" fmla="*/ 192 w 1628"/>
                <a:gd name="T15" fmla="*/ 1490 h 1506"/>
                <a:gd name="T16" fmla="*/ 128 w 1628"/>
                <a:gd name="T17" fmla="*/ 1441 h 1506"/>
                <a:gd name="T18" fmla="*/ 73 w 1628"/>
                <a:gd name="T19" fmla="*/ 1387 h 1506"/>
                <a:gd name="T20" fmla="*/ 34 w 1628"/>
                <a:gd name="T21" fmla="*/ 1330 h 1506"/>
                <a:gd name="T22" fmla="*/ 8 w 1628"/>
                <a:gd name="T23" fmla="*/ 1267 h 1506"/>
                <a:gd name="T24" fmla="*/ 0 w 1628"/>
                <a:gd name="T25" fmla="*/ 1199 h 1506"/>
                <a:gd name="T26" fmla="*/ 3 w 1628"/>
                <a:gd name="T27" fmla="*/ 1150 h 1506"/>
                <a:gd name="T28" fmla="*/ 27 w 1628"/>
                <a:gd name="T29" fmla="*/ 1081 h 1506"/>
                <a:gd name="T30" fmla="*/ 68 w 1628"/>
                <a:gd name="T31" fmla="*/ 1019 h 1506"/>
                <a:gd name="T32" fmla="*/ 123 w 1628"/>
                <a:gd name="T33" fmla="*/ 962 h 1506"/>
                <a:gd name="T34" fmla="*/ 194 w 1628"/>
                <a:gd name="T35" fmla="*/ 908 h 1506"/>
                <a:gd name="T36" fmla="*/ 275 w 1628"/>
                <a:gd name="T37" fmla="*/ 859 h 1506"/>
                <a:gd name="T38" fmla="*/ 367 w 1628"/>
                <a:gd name="T39" fmla="*/ 813 h 1506"/>
                <a:gd name="T40" fmla="*/ 572 w 1628"/>
                <a:gd name="T41" fmla="*/ 730 h 1506"/>
                <a:gd name="T42" fmla="*/ 792 w 1628"/>
                <a:gd name="T43" fmla="*/ 657 h 1506"/>
                <a:gd name="T44" fmla="*/ 1152 w 1628"/>
                <a:gd name="T45" fmla="*/ 546 h 1506"/>
                <a:gd name="T46" fmla="*/ 1338 w 1628"/>
                <a:gd name="T47" fmla="*/ 478 h 1506"/>
                <a:gd name="T48" fmla="*/ 1440 w 1628"/>
                <a:gd name="T49" fmla="*/ 432 h 1506"/>
                <a:gd name="T50" fmla="*/ 1500 w 1628"/>
                <a:gd name="T51" fmla="*/ 393 h 1506"/>
                <a:gd name="T52" fmla="*/ 1547 w 1628"/>
                <a:gd name="T53" fmla="*/ 354 h 1506"/>
                <a:gd name="T54" fmla="*/ 1576 w 1628"/>
                <a:gd name="T55" fmla="*/ 312 h 1506"/>
                <a:gd name="T56" fmla="*/ 1586 w 1628"/>
                <a:gd name="T57" fmla="*/ 266 h 1506"/>
                <a:gd name="T58" fmla="*/ 1584 w 1628"/>
                <a:gd name="T59" fmla="*/ 246 h 1506"/>
                <a:gd name="T60" fmla="*/ 1555 w 1628"/>
                <a:gd name="T61" fmla="*/ 189 h 1506"/>
                <a:gd name="T62" fmla="*/ 1498 w 1628"/>
                <a:gd name="T63" fmla="*/ 137 h 1506"/>
                <a:gd name="T64" fmla="*/ 1414 w 1628"/>
                <a:gd name="T65" fmla="*/ 88 h 1506"/>
                <a:gd name="T66" fmla="*/ 1310 w 1628"/>
                <a:gd name="T67" fmla="*/ 43 h 1506"/>
                <a:gd name="T68" fmla="*/ 1189 w 1628"/>
                <a:gd name="T69" fmla="*/ 0 h 1506"/>
                <a:gd name="T70" fmla="*/ 1484 w 1628"/>
                <a:gd name="T71" fmla="*/ 14 h 1506"/>
                <a:gd name="T72" fmla="*/ 1532 w 1628"/>
                <a:gd name="T73" fmla="*/ 58 h 1506"/>
                <a:gd name="T74" fmla="*/ 1573 w 1628"/>
                <a:gd name="T75" fmla="*/ 105 h 1506"/>
                <a:gd name="T76" fmla="*/ 1604 w 1628"/>
                <a:gd name="T77" fmla="*/ 155 h 1506"/>
                <a:gd name="T78" fmla="*/ 1622 w 1628"/>
                <a:gd name="T79" fmla="*/ 209 h 1506"/>
                <a:gd name="T80" fmla="*/ 1628 w 1628"/>
                <a:gd name="T81" fmla="*/ 266 h 1506"/>
                <a:gd name="T82" fmla="*/ 1623 w 1628"/>
                <a:gd name="T83" fmla="*/ 315 h 1506"/>
                <a:gd name="T84" fmla="*/ 1600 w 1628"/>
                <a:gd name="T85" fmla="*/ 383 h 1506"/>
                <a:gd name="T86" fmla="*/ 1560 w 1628"/>
                <a:gd name="T87" fmla="*/ 445 h 1506"/>
                <a:gd name="T88" fmla="*/ 1503 w 1628"/>
                <a:gd name="T89" fmla="*/ 503 h 1506"/>
                <a:gd name="T90" fmla="*/ 1434 w 1628"/>
                <a:gd name="T91" fmla="*/ 556 h 1506"/>
                <a:gd name="T92" fmla="*/ 1353 w 1628"/>
                <a:gd name="T93" fmla="*/ 605 h 1506"/>
                <a:gd name="T94" fmla="*/ 1260 w 1628"/>
                <a:gd name="T95" fmla="*/ 651 h 1506"/>
                <a:gd name="T96" fmla="*/ 1056 w 1628"/>
                <a:gd name="T97" fmla="*/ 734 h 1506"/>
                <a:gd name="T98" fmla="*/ 836 w 1628"/>
                <a:gd name="T99" fmla="*/ 808 h 1506"/>
                <a:gd name="T100" fmla="*/ 476 w 1628"/>
                <a:gd name="T101" fmla="*/ 920 h 1506"/>
                <a:gd name="T102" fmla="*/ 290 w 1628"/>
                <a:gd name="T103" fmla="*/ 988 h 1506"/>
                <a:gd name="T104" fmla="*/ 188 w 1628"/>
                <a:gd name="T105" fmla="*/ 1036 h 1506"/>
                <a:gd name="T106" fmla="*/ 128 w 1628"/>
                <a:gd name="T107" fmla="*/ 1073 h 1506"/>
                <a:gd name="T108" fmla="*/ 81 w 1628"/>
                <a:gd name="T109" fmla="*/ 1112 h 1506"/>
                <a:gd name="T110" fmla="*/ 51 w 1628"/>
                <a:gd name="T111" fmla="*/ 1155 h 1506"/>
                <a:gd name="T112" fmla="*/ 42 w 1628"/>
                <a:gd name="T113" fmla="*/ 1199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28" h="1506">
                  <a:moveTo>
                    <a:pt x="42" y="1199"/>
                  </a:moveTo>
                  <a:lnTo>
                    <a:pt x="42" y="1199"/>
                  </a:lnTo>
                  <a:lnTo>
                    <a:pt x="43" y="1217"/>
                  </a:lnTo>
                  <a:lnTo>
                    <a:pt x="48" y="1234"/>
                  </a:lnTo>
                  <a:lnTo>
                    <a:pt x="55" y="1250"/>
                  </a:lnTo>
                  <a:lnTo>
                    <a:pt x="64" y="1266"/>
                  </a:lnTo>
                  <a:lnTo>
                    <a:pt x="77" y="1282"/>
                  </a:lnTo>
                  <a:lnTo>
                    <a:pt x="92" y="1298"/>
                  </a:lnTo>
                  <a:lnTo>
                    <a:pt x="110" y="1313"/>
                  </a:lnTo>
                  <a:lnTo>
                    <a:pt x="131" y="1327"/>
                  </a:lnTo>
                  <a:lnTo>
                    <a:pt x="152" y="1341"/>
                  </a:lnTo>
                  <a:lnTo>
                    <a:pt x="176" y="1356"/>
                  </a:lnTo>
                  <a:lnTo>
                    <a:pt x="202" y="1370"/>
                  </a:lnTo>
                  <a:lnTo>
                    <a:pt x="230" y="1384"/>
                  </a:lnTo>
                  <a:lnTo>
                    <a:pt x="259" y="1397"/>
                  </a:lnTo>
                  <a:lnTo>
                    <a:pt x="291" y="1410"/>
                  </a:lnTo>
                  <a:lnTo>
                    <a:pt x="358" y="1437"/>
                  </a:lnTo>
                  <a:lnTo>
                    <a:pt x="358" y="1437"/>
                  </a:lnTo>
                  <a:lnTo>
                    <a:pt x="320" y="1453"/>
                  </a:lnTo>
                  <a:lnTo>
                    <a:pt x="285" y="1471"/>
                  </a:lnTo>
                  <a:lnTo>
                    <a:pt x="251" y="1487"/>
                  </a:lnTo>
                  <a:lnTo>
                    <a:pt x="217" y="1506"/>
                  </a:lnTo>
                  <a:lnTo>
                    <a:pt x="217" y="1506"/>
                  </a:lnTo>
                  <a:lnTo>
                    <a:pt x="192" y="1490"/>
                  </a:lnTo>
                  <a:lnTo>
                    <a:pt x="170" y="1474"/>
                  </a:lnTo>
                  <a:lnTo>
                    <a:pt x="147" y="1458"/>
                  </a:lnTo>
                  <a:lnTo>
                    <a:pt x="128" y="1441"/>
                  </a:lnTo>
                  <a:lnTo>
                    <a:pt x="108" y="1423"/>
                  </a:lnTo>
                  <a:lnTo>
                    <a:pt x="90" y="1406"/>
                  </a:lnTo>
                  <a:lnTo>
                    <a:pt x="73" y="1387"/>
                  </a:lnTo>
                  <a:lnTo>
                    <a:pt x="58" y="1369"/>
                  </a:lnTo>
                  <a:lnTo>
                    <a:pt x="45" y="1350"/>
                  </a:lnTo>
                  <a:lnTo>
                    <a:pt x="34" y="1330"/>
                  </a:lnTo>
                  <a:lnTo>
                    <a:pt x="22" y="1309"/>
                  </a:lnTo>
                  <a:lnTo>
                    <a:pt x="14" y="1288"/>
                  </a:lnTo>
                  <a:lnTo>
                    <a:pt x="8" y="1267"/>
                  </a:lnTo>
                  <a:lnTo>
                    <a:pt x="3" y="1245"/>
                  </a:lnTo>
                  <a:lnTo>
                    <a:pt x="0" y="1222"/>
                  </a:lnTo>
                  <a:lnTo>
                    <a:pt x="0" y="1199"/>
                  </a:lnTo>
                  <a:lnTo>
                    <a:pt x="0" y="1199"/>
                  </a:lnTo>
                  <a:lnTo>
                    <a:pt x="0" y="1175"/>
                  </a:lnTo>
                  <a:lnTo>
                    <a:pt x="3" y="1150"/>
                  </a:lnTo>
                  <a:lnTo>
                    <a:pt x="9" y="1127"/>
                  </a:lnTo>
                  <a:lnTo>
                    <a:pt x="17" y="1104"/>
                  </a:lnTo>
                  <a:lnTo>
                    <a:pt x="27" y="1081"/>
                  </a:lnTo>
                  <a:lnTo>
                    <a:pt x="39" y="1060"/>
                  </a:lnTo>
                  <a:lnTo>
                    <a:pt x="51" y="1039"/>
                  </a:lnTo>
                  <a:lnTo>
                    <a:pt x="68" y="1019"/>
                  </a:lnTo>
                  <a:lnTo>
                    <a:pt x="84" y="999"/>
                  </a:lnTo>
                  <a:lnTo>
                    <a:pt x="103" y="980"/>
                  </a:lnTo>
                  <a:lnTo>
                    <a:pt x="123" y="962"/>
                  </a:lnTo>
                  <a:lnTo>
                    <a:pt x="145" y="943"/>
                  </a:lnTo>
                  <a:lnTo>
                    <a:pt x="168" y="926"/>
                  </a:lnTo>
                  <a:lnTo>
                    <a:pt x="194" y="908"/>
                  </a:lnTo>
                  <a:lnTo>
                    <a:pt x="220" y="891"/>
                  </a:lnTo>
                  <a:lnTo>
                    <a:pt x="248" y="875"/>
                  </a:lnTo>
                  <a:lnTo>
                    <a:pt x="275" y="859"/>
                  </a:lnTo>
                  <a:lnTo>
                    <a:pt x="304" y="843"/>
                  </a:lnTo>
                  <a:lnTo>
                    <a:pt x="335" y="828"/>
                  </a:lnTo>
                  <a:lnTo>
                    <a:pt x="367" y="813"/>
                  </a:lnTo>
                  <a:lnTo>
                    <a:pt x="432" y="785"/>
                  </a:lnTo>
                  <a:lnTo>
                    <a:pt x="500" y="757"/>
                  </a:lnTo>
                  <a:lnTo>
                    <a:pt x="572" y="730"/>
                  </a:lnTo>
                  <a:lnTo>
                    <a:pt x="644" y="706"/>
                  </a:lnTo>
                  <a:lnTo>
                    <a:pt x="717" y="682"/>
                  </a:lnTo>
                  <a:lnTo>
                    <a:pt x="792" y="657"/>
                  </a:lnTo>
                  <a:lnTo>
                    <a:pt x="941" y="612"/>
                  </a:lnTo>
                  <a:lnTo>
                    <a:pt x="1084" y="567"/>
                  </a:lnTo>
                  <a:lnTo>
                    <a:pt x="1152" y="546"/>
                  </a:lnTo>
                  <a:lnTo>
                    <a:pt x="1218" y="524"/>
                  </a:lnTo>
                  <a:lnTo>
                    <a:pt x="1280" y="501"/>
                  </a:lnTo>
                  <a:lnTo>
                    <a:pt x="1338" y="478"/>
                  </a:lnTo>
                  <a:lnTo>
                    <a:pt x="1391" y="455"/>
                  </a:lnTo>
                  <a:lnTo>
                    <a:pt x="1416" y="443"/>
                  </a:lnTo>
                  <a:lnTo>
                    <a:pt x="1440" y="432"/>
                  </a:lnTo>
                  <a:lnTo>
                    <a:pt x="1461" y="419"/>
                  </a:lnTo>
                  <a:lnTo>
                    <a:pt x="1482" y="406"/>
                  </a:lnTo>
                  <a:lnTo>
                    <a:pt x="1500" y="393"/>
                  </a:lnTo>
                  <a:lnTo>
                    <a:pt x="1518" y="381"/>
                  </a:lnTo>
                  <a:lnTo>
                    <a:pt x="1532" y="368"/>
                  </a:lnTo>
                  <a:lnTo>
                    <a:pt x="1547" y="354"/>
                  </a:lnTo>
                  <a:lnTo>
                    <a:pt x="1558" y="340"/>
                  </a:lnTo>
                  <a:lnTo>
                    <a:pt x="1568" y="327"/>
                  </a:lnTo>
                  <a:lnTo>
                    <a:pt x="1576" y="312"/>
                  </a:lnTo>
                  <a:lnTo>
                    <a:pt x="1581" y="297"/>
                  </a:lnTo>
                  <a:lnTo>
                    <a:pt x="1584" y="282"/>
                  </a:lnTo>
                  <a:lnTo>
                    <a:pt x="1586" y="266"/>
                  </a:lnTo>
                  <a:lnTo>
                    <a:pt x="1586" y="266"/>
                  </a:lnTo>
                  <a:lnTo>
                    <a:pt x="1586" y="256"/>
                  </a:lnTo>
                  <a:lnTo>
                    <a:pt x="1584" y="246"/>
                  </a:lnTo>
                  <a:lnTo>
                    <a:pt x="1578" y="227"/>
                  </a:lnTo>
                  <a:lnTo>
                    <a:pt x="1568" y="208"/>
                  </a:lnTo>
                  <a:lnTo>
                    <a:pt x="1555" y="189"/>
                  </a:lnTo>
                  <a:lnTo>
                    <a:pt x="1539" y="171"/>
                  </a:lnTo>
                  <a:lnTo>
                    <a:pt x="1519" y="154"/>
                  </a:lnTo>
                  <a:lnTo>
                    <a:pt x="1498" y="137"/>
                  </a:lnTo>
                  <a:lnTo>
                    <a:pt x="1472" y="121"/>
                  </a:lnTo>
                  <a:lnTo>
                    <a:pt x="1445" y="104"/>
                  </a:lnTo>
                  <a:lnTo>
                    <a:pt x="1414" y="88"/>
                  </a:lnTo>
                  <a:lnTo>
                    <a:pt x="1382" y="73"/>
                  </a:lnTo>
                  <a:lnTo>
                    <a:pt x="1346" y="58"/>
                  </a:lnTo>
                  <a:lnTo>
                    <a:pt x="1310" y="43"/>
                  </a:lnTo>
                  <a:lnTo>
                    <a:pt x="1272" y="29"/>
                  </a:lnTo>
                  <a:lnTo>
                    <a:pt x="1231" y="14"/>
                  </a:lnTo>
                  <a:lnTo>
                    <a:pt x="1189" y="0"/>
                  </a:lnTo>
                  <a:lnTo>
                    <a:pt x="1466" y="0"/>
                  </a:lnTo>
                  <a:lnTo>
                    <a:pt x="1466" y="0"/>
                  </a:lnTo>
                  <a:lnTo>
                    <a:pt x="1484" y="14"/>
                  </a:lnTo>
                  <a:lnTo>
                    <a:pt x="1502" y="29"/>
                  </a:lnTo>
                  <a:lnTo>
                    <a:pt x="1518" y="42"/>
                  </a:lnTo>
                  <a:lnTo>
                    <a:pt x="1532" y="58"/>
                  </a:lnTo>
                  <a:lnTo>
                    <a:pt x="1547" y="73"/>
                  </a:lnTo>
                  <a:lnTo>
                    <a:pt x="1562" y="89"/>
                  </a:lnTo>
                  <a:lnTo>
                    <a:pt x="1573" y="105"/>
                  </a:lnTo>
                  <a:lnTo>
                    <a:pt x="1584" y="121"/>
                  </a:lnTo>
                  <a:lnTo>
                    <a:pt x="1594" y="138"/>
                  </a:lnTo>
                  <a:lnTo>
                    <a:pt x="1604" y="155"/>
                  </a:lnTo>
                  <a:lnTo>
                    <a:pt x="1610" y="173"/>
                  </a:lnTo>
                  <a:lnTo>
                    <a:pt x="1617" y="191"/>
                  </a:lnTo>
                  <a:lnTo>
                    <a:pt x="1622" y="209"/>
                  </a:lnTo>
                  <a:lnTo>
                    <a:pt x="1625" y="228"/>
                  </a:lnTo>
                  <a:lnTo>
                    <a:pt x="1628" y="247"/>
                  </a:lnTo>
                  <a:lnTo>
                    <a:pt x="1628" y="266"/>
                  </a:lnTo>
                  <a:lnTo>
                    <a:pt x="1628" y="266"/>
                  </a:lnTo>
                  <a:lnTo>
                    <a:pt x="1628" y="291"/>
                  </a:lnTo>
                  <a:lnTo>
                    <a:pt x="1623" y="315"/>
                  </a:lnTo>
                  <a:lnTo>
                    <a:pt x="1618" y="338"/>
                  </a:lnTo>
                  <a:lnTo>
                    <a:pt x="1610" y="360"/>
                  </a:lnTo>
                  <a:lnTo>
                    <a:pt x="1600" y="383"/>
                  </a:lnTo>
                  <a:lnTo>
                    <a:pt x="1589" y="404"/>
                  </a:lnTo>
                  <a:lnTo>
                    <a:pt x="1576" y="425"/>
                  </a:lnTo>
                  <a:lnTo>
                    <a:pt x="1560" y="445"/>
                  </a:lnTo>
                  <a:lnTo>
                    <a:pt x="1544" y="464"/>
                  </a:lnTo>
                  <a:lnTo>
                    <a:pt x="1524" y="483"/>
                  </a:lnTo>
                  <a:lnTo>
                    <a:pt x="1503" y="503"/>
                  </a:lnTo>
                  <a:lnTo>
                    <a:pt x="1482" y="521"/>
                  </a:lnTo>
                  <a:lnTo>
                    <a:pt x="1458" y="539"/>
                  </a:lnTo>
                  <a:lnTo>
                    <a:pt x="1434" y="556"/>
                  </a:lnTo>
                  <a:lnTo>
                    <a:pt x="1408" y="573"/>
                  </a:lnTo>
                  <a:lnTo>
                    <a:pt x="1380" y="589"/>
                  </a:lnTo>
                  <a:lnTo>
                    <a:pt x="1353" y="605"/>
                  </a:lnTo>
                  <a:lnTo>
                    <a:pt x="1322" y="621"/>
                  </a:lnTo>
                  <a:lnTo>
                    <a:pt x="1293" y="636"/>
                  </a:lnTo>
                  <a:lnTo>
                    <a:pt x="1260" y="651"/>
                  </a:lnTo>
                  <a:lnTo>
                    <a:pt x="1195" y="680"/>
                  </a:lnTo>
                  <a:lnTo>
                    <a:pt x="1126" y="707"/>
                  </a:lnTo>
                  <a:lnTo>
                    <a:pt x="1056" y="734"/>
                  </a:lnTo>
                  <a:lnTo>
                    <a:pt x="983" y="759"/>
                  </a:lnTo>
                  <a:lnTo>
                    <a:pt x="909" y="784"/>
                  </a:lnTo>
                  <a:lnTo>
                    <a:pt x="836" y="808"/>
                  </a:lnTo>
                  <a:lnTo>
                    <a:pt x="687" y="853"/>
                  </a:lnTo>
                  <a:lnTo>
                    <a:pt x="544" y="898"/>
                  </a:lnTo>
                  <a:lnTo>
                    <a:pt x="476" y="920"/>
                  </a:lnTo>
                  <a:lnTo>
                    <a:pt x="410" y="944"/>
                  </a:lnTo>
                  <a:lnTo>
                    <a:pt x="348" y="966"/>
                  </a:lnTo>
                  <a:lnTo>
                    <a:pt x="290" y="988"/>
                  </a:lnTo>
                  <a:lnTo>
                    <a:pt x="236" y="1011"/>
                  </a:lnTo>
                  <a:lnTo>
                    <a:pt x="212" y="1024"/>
                  </a:lnTo>
                  <a:lnTo>
                    <a:pt x="188" y="1036"/>
                  </a:lnTo>
                  <a:lnTo>
                    <a:pt x="167" y="1048"/>
                  </a:lnTo>
                  <a:lnTo>
                    <a:pt x="145" y="1060"/>
                  </a:lnTo>
                  <a:lnTo>
                    <a:pt x="128" y="1073"/>
                  </a:lnTo>
                  <a:lnTo>
                    <a:pt x="110" y="1086"/>
                  </a:lnTo>
                  <a:lnTo>
                    <a:pt x="95" y="1099"/>
                  </a:lnTo>
                  <a:lnTo>
                    <a:pt x="81" y="1112"/>
                  </a:lnTo>
                  <a:lnTo>
                    <a:pt x="69" y="1126"/>
                  </a:lnTo>
                  <a:lnTo>
                    <a:pt x="60" y="1140"/>
                  </a:lnTo>
                  <a:lnTo>
                    <a:pt x="51" y="1155"/>
                  </a:lnTo>
                  <a:lnTo>
                    <a:pt x="47" y="1168"/>
                  </a:lnTo>
                  <a:lnTo>
                    <a:pt x="43" y="1184"/>
                  </a:lnTo>
                  <a:lnTo>
                    <a:pt x="42" y="1199"/>
                  </a:lnTo>
                  <a:lnTo>
                    <a:pt x="42" y="11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D9F0AFE5-F7BD-EEF2-CC40-0388D91FD454}"/>
              </a:ext>
            </a:extLst>
          </p:cNvPr>
          <p:cNvCxnSpPr>
            <a:cxnSpLocks/>
          </p:cNvCxnSpPr>
          <p:nvPr/>
        </p:nvCxnSpPr>
        <p:spPr bwMode="auto">
          <a:xfrm flipH="1">
            <a:off x="4733420" y="3286576"/>
            <a:ext cx="383540" cy="13589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1A9050CE-3449-8807-2FF5-8938EE0BD59A}"/>
              </a:ext>
            </a:extLst>
          </p:cNvPr>
          <p:cNvCxnSpPr>
            <a:cxnSpLocks/>
          </p:cNvCxnSpPr>
          <p:nvPr/>
        </p:nvCxnSpPr>
        <p:spPr bwMode="auto">
          <a:xfrm flipH="1">
            <a:off x="3893820" y="3526871"/>
            <a:ext cx="311150" cy="25908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6B3B0A33-0188-73E1-2F36-A94F48F311BB}"/>
              </a:ext>
            </a:extLst>
          </p:cNvPr>
          <p:cNvGrpSpPr/>
          <p:nvPr/>
        </p:nvGrpSpPr>
        <p:grpSpPr>
          <a:xfrm rot="19982276">
            <a:off x="3624910" y="3929081"/>
            <a:ext cx="323882" cy="568706"/>
            <a:chOff x="2146631" y="3305429"/>
            <a:chExt cx="323882" cy="568706"/>
          </a:xfrm>
        </p:grpSpPr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DC66580A-3F30-ED91-2960-EDE9FEC97145}"/>
                </a:ext>
              </a:extLst>
            </p:cNvPr>
            <p:cNvGrpSpPr/>
            <p:nvPr/>
          </p:nvGrpSpPr>
          <p:grpSpPr>
            <a:xfrm rot="869243">
              <a:off x="2146631" y="3305429"/>
              <a:ext cx="323882" cy="354880"/>
              <a:chOff x="5373343" y="3066294"/>
              <a:chExt cx="1801887" cy="1974340"/>
            </a:xfrm>
          </p:grpSpPr>
          <p:grpSp>
            <p:nvGrpSpPr>
              <p:cNvPr id="289" name="Group 288">
                <a:extLst>
                  <a:ext uri="{FF2B5EF4-FFF2-40B4-BE49-F238E27FC236}">
                    <a16:creationId xmlns:a16="http://schemas.microsoft.com/office/drawing/2014/main" id="{ED3A6EDF-3D2C-CCC3-71A6-D8C1E5010B37}"/>
                  </a:ext>
                </a:extLst>
              </p:cNvPr>
              <p:cNvGrpSpPr/>
              <p:nvPr/>
            </p:nvGrpSpPr>
            <p:grpSpPr>
              <a:xfrm>
                <a:off x="5886218" y="3700568"/>
                <a:ext cx="807635" cy="589505"/>
                <a:chOff x="7657395" y="3471968"/>
                <a:chExt cx="807635" cy="589505"/>
              </a:xfrm>
            </p:grpSpPr>
            <p:grpSp>
              <p:nvGrpSpPr>
                <p:cNvPr id="312" name="Group 311">
                  <a:extLst>
                    <a:ext uri="{FF2B5EF4-FFF2-40B4-BE49-F238E27FC236}">
                      <a16:creationId xmlns:a16="http://schemas.microsoft.com/office/drawing/2014/main" id="{7C692B4B-8998-DCC6-CF7A-30E39C1ADD9C}"/>
                    </a:ext>
                  </a:extLst>
                </p:cNvPr>
                <p:cNvGrpSpPr/>
                <p:nvPr/>
              </p:nvGrpSpPr>
              <p:grpSpPr>
                <a:xfrm>
                  <a:off x="7657395" y="3900010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320" name="Straight Connector 319">
                    <a:extLst>
                      <a:ext uri="{FF2B5EF4-FFF2-40B4-BE49-F238E27FC236}">
                        <a16:creationId xmlns:a16="http://schemas.microsoft.com/office/drawing/2014/main" id="{1CA3200C-0543-D51D-0507-DF83F5CD18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321" name="Oval 320">
                    <a:extLst>
                      <a:ext uri="{FF2B5EF4-FFF2-40B4-BE49-F238E27FC236}">
                        <a16:creationId xmlns:a16="http://schemas.microsoft.com/office/drawing/2014/main" id="{007A0F64-7250-C815-83D5-541BCC6144B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13" name="Group 312">
                  <a:extLst>
                    <a:ext uri="{FF2B5EF4-FFF2-40B4-BE49-F238E27FC236}">
                      <a16:creationId xmlns:a16="http://schemas.microsoft.com/office/drawing/2014/main" id="{C2E2E6D6-0D00-782B-344B-215F21D5BE1F}"/>
                    </a:ext>
                  </a:extLst>
                </p:cNvPr>
                <p:cNvGrpSpPr/>
                <p:nvPr/>
              </p:nvGrpSpPr>
              <p:grpSpPr>
                <a:xfrm rot="10800000">
                  <a:off x="8131843" y="3471968"/>
                  <a:ext cx="333187" cy="409704"/>
                  <a:chOff x="7740510" y="3804169"/>
                  <a:chExt cx="333187" cy="409704"/>
                </a:xfrm>
              </p:grpSpPr>
              <p:grpSp>
                <p:nvGrpSpPr>
                  <p:cNvPr id="314" name="Group 313">
                    <a:extLst>
                      <a:ext uri="{FF2B5EF4-FFF2-40B4-BE49-F238E27FC236}">
                        <a16:creationId xmlns:a16="http://schemas.microsoft.com/office/drawing/2014/main" id="{34126225-79B6-0DD6-7F61-1CD77B8DAE41}"/>
                      </a:ext>
                    </a:extLst>
                  </p:cNvPr>
                  <p:cNvGrpSpPr/>
                  <p:nvPr/>
                </p:nvGrpSpPr>
                <p:grpSpPr>
                  <a:xfrm>
                    <a:off x="7740510" y="3804169"/>
                    <a:ext cx="263902" cy="161463"/>
                    <a:chOff x="7588110" y="3651769"/>
                    <a:chExt cx="263902" cy="161463"/>
                  </a:xfrm>
                </p:grpSpPr>
                <p:cxnSp>
                  <p:nvCxnSpPr>
                    <p:cNvPr id="318" name="Straight Connector 317">
                      <a:extLst>
                        <a:ext uri="{FF2B5EF4-FFF2-40B4-BE49-F238E27FC236}">
                          <a16:creationId xmlns:a16="http://schemas.microsoft.com/office/drawing/2014/main" id="{34E8EB63-8031-413E-0A9D-3C64A4D7D3E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7726911" y="3675225"/>
                      <a:ext cx="125101" cy="36196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319" name="Oval 318">
                      <a:extLst>
                        <a:ext uri="{FF2B5EF4-FFF2-40B4-BE49-F238E27FC236}">
                          <a16:creationId xmlns:a16="http://schemas.microsoft.com/office/drawing/2014/main" id="{56D6A496-F126-83F4-2AF1-D8E5FA29A81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88110" y="3651769"/>
                      <a:ext cx="161463" cy="161463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 w="19050">
                      <a:noFill/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315" name="Group 314">
                    <a:extLst>
                      <a:ext uri="{FF2B5EF4-FFF2-40B4-BE49-F238E27FC236}">
                        <a16:creationId xmlns:a16="http://schemas.microsoft.com/office/drawing/2014/main" id="{656957AE-BA85-0B08-F729-870793C16A28}"/>
                      </a:ext>
                    </a:extLst>
                  </p:cNvPr>
                  <p:cNvGrpSpPr/>
                  <p:nvPr/>
                </p:nvGrpSpPr>
                <p:grpSpPr>
                  <a:xfrm>
                    <a:off x="7809795" y="4052410"/>
                    <a:ext cx="263902" cy="161463"/>
                    <a:chOff x="7588110" y="3651769"/>
                    <a:chExt cx="263902" cy="161463"/>
                  </a:xfrm>
                </p:grpSpPr>
                <p:cxnSp>
                  <p:nvCxnSpPr>
                    <p:cNvPr id="316" name="Straight Connector 315">
                      <a:extLst>
                        <a:ext uri="{FF2B5EF4-FFF2-40B4-BE49-F238E27FC236}">
                          <a16:creationId xmlns:a16="http://schemas.microsoft.com/office/drawing/2014/main" id="{632BA702-AE7B-1881-4B32-4F341A238D5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7726911" y="3675225"/>
                      <a:ext cx="125101" cy="36196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317" name="Oval 316">
                      <a:extLst>
                        <a:ext uri="{FF2B5EF4-FFF2-40B4-BE49-F238E27FC236}">
                          <a16:creationId xmlns:a16="http://schemas.microsoft.com/office/drawing/2014/main" id="{D8CE222E-6C28-8581-FC92-32D20609247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88110" y="3651769"/>
                      <a:ext cx="161463" cy="161463"/>
                    </a:xfrm>
                    <a:prstGeom prst="ellipse">
                      <a:avLst/>
                    </a:prstGeom>
                    <a:solidFill>
                      <a:schemeClr val="accent4"/>
                    </a:solidFill>
                    <a:ln w="19050">
                      <a:noFill/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290" name="Group 289">
                <a:extLst>
                  <a:ext uri="{FF2B5EF4-FFF2-40B4-BE49-F238E27FC236}">
                    <a16:creationId xmlns:a16="http://schemas.microsoft.com/office/drawing/2014/main" id="{B7FC245A-95B8-C37D-DBDC-AB29D2835216}"/>
                  </a:ext>
                </a:extLst>
              </p:cNvPr>
              <p:cNvGrpSpPr/>
              <p:nvPr/>
            </p:nvGrpSpPr>
            <p:grpSpPr>
              <a:xfrm>
                <a:off x="5585991" y="4465597"/>
                <a:ext cx="667240" cy="514544"/>
                <a:chOff x="7357168" y="4236997"/>
                <a:chExt cx="667240" cy="514544"/>
              </a:xfrm>
            </p:grpSpPr>
            <p:grpSp>
              <p:nvGrpSpPr>
                <p:cNvPr id="306" name="Group 305">
                  <a:extLst>
                    <a:ext uri="{FF2B5EF4-FFF2-40B4-BE49-F238E27FC236}">
                      <a16:creationId xmlns:a16="http://schemas.microsoft.com/office/drawing/2014/main" id="{1BD9F546-93AE-0169-E8C3-AECD08148D42}"/>
                    </a:ext>
                  </a:extLst>
                </p:cNvPr>
                <p:cNvGrpSpPr/>
                <p:nvPr/>
              </p:nvGrpSpPr>
              <p:grpSpPr>
                <a:xfrm rot="2862879">
                  <a:off x="7305949" y="4288216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310" name="Straight Connector 309">
                    <a:extLst>
                      <a:ext uri="{FF2B5EF4-FFF2-40B4-BE49-F238E27FC236}">
                        <a16:creationId xmlns:a16="http://schemas.microsoft.com/office/drawing/2014/main" id="{6111E396-BCA3-CC2F-1BAC-DC0DD3EE36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311" name="Oval 310">
                    <a:extLst>
                      <a:ext uri="{FF2B5EF4-FFF2-40B4-BE49-F238E27FC236}">
                        <a16:creationId xmlns:a16="http://schemas.microsoft.com/office/drawing/2014/main" id="{ADE1804E-6333-F0DE-DF13-82E0863CFE9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07" name="Group 306">
                  <a:extLst>
                    <a:ext uri="{FF2B5EF4-FFF2-40B4-BE49-F238E27FC236}">
                      <a16:creationId xmlns:a16="http://schemas.microsoft.com/office/drawing/2014/main" id="{856E2596-E55D-36C5-BB84-8FC6F690F03F}"/>
                    </a:ext>
                  </a:extLst>
                </p:cNvPr>
                <p:cNvGrpSpPr/>
                <p:nvPr/>
              </p:nvGrpSpPr>
              <p:grpSpPr>
                <a:xfrm rot="13575652">
                  <a:off x="7811726" y="4538858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308" name="Straight Connector 307">
                    <a:extLst>
                      <a:ext uri="{FF2B5EF4-FFF2-40B4-BE49-F238E27FC236}">
                        <a16:creationId xmlns:a16="http://schemas.microsoft.com/office/drawing/2014/main" id="{5EEB4031-7F14-6325-FDD3-1C4CAB2663D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309" name="Oval 308">
                    <a:extLst>
                      <a:ext uri="{FF2B5EF4-FFF2-40B4-BE49-F238E27FC236}">
                        <a16:creationId xmlns:a16="http://schemas.microsoft.com/office/drawing/2014/main" id="{E3F3D6AA-3C26-8C53-A1BD-C157476EA4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91" name="Group 290">
                <a:extLst>
                  <a:ext uri="{FF2B5EF4-FFF2-40B4-BE49-F238E27FC236}">
                    <a16:creationId xmlns:a16="http://schemas.microsoft.com/office/drawing/2014/main" id="{838BD943-EB80-FBCF-53D7-6DEE24C7C9F5}"/>
                  </a:ext>
                </a:extLst>
              </p:cNvPr>
              <p:cNvGrpSpPr/>
              <p:nvPr/>
            </p:nvGrpSpPr>
            <p:grpSpPr>
              <a:xfrm rot="16200000">
                <a:off x="6522901" y="4173200"/>
                <a:ext cx="667240" cy="514544"/>
                <a:chOff x="7509568" y="4389397"/>
                <a:chExt cx="667240" cy="514544"/>
              </a:xfrm>
            </p:grpSpPr>
            <p:grpSp>
              <p:nvGrpSpPr>
                <p:cNvPr id="300" name="Group 299">
                  <a:extLst>
                    <a:ext uri="{FF2B5EF4-FFF2-40B4-BE49-F238E27FC236}">
                      <a16:creationId xmlns:a16="http://schemas.microsoft.com/office/drawing/2014/main" id="{36BE2C8E-919C-92D7-E2B0-6983530A6992}"/>
                    </a:ext>
                  </a:extLst>
                </p:cNvPr>
                <p:cNvGrpSpPr/>
                <p:nvPr/>
              </p:nvGrpSpPr>
              <p:grpSpPr>
                <a:xfrm rot="2862879">
                  <a:off x="7458349" y="4440616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304" name="Straight Connector 303">
                    <a:extLst>
                      <a:ext uri="{FF2B5EF4-FFF2-40B4-BE49-F238E27FC236}">
                        <a16:creationId xmlns:a16="http://schemas.microsoft.com/office/drawing/2014/main" id="{66268860-4467-508A-B7D8-4E3DE1CDE11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305" name="Oval 304">
                    <a:extLst>
                      <a:ext uri="{FF2B5EF4-FFF2-40B4-BE49-F238E27FC236}">
                        <a16:creationId xmlns:a16="http://schemas.microsoft.com/office/drawing/2014/main" id="{EF3AD7AA-7C81-D45D-4FCA-72334082A2F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01" name="Group 300">
                  <a:extLst>
                    <a:ext uri="{FF2B5EF4-FFF2-40B4-BE49-F238E27FC236}">
                      <a16:creationId xmlns:a16="http://schemas.microsoft.com/office/drawing/2014/main" id="{7628ECDD-A083-B3FD-7982-40BA98D0D54C}"/>
                    </a:ext>
                  </a:extLst>
                </p:cNvPr>
                <p:cNvGrpSpPr/>
                <p:nvPr/>
              </p:nvGrpSpPr>
              <p:grpSpPr>
                <a:xfrm rot="13575652">
                  <a:off x="7964126" y="4691258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302" name="Straight Connector 301">
                    <a:extLst>
                      <a:ext uri="{FF2B5EF4-FFF2-40B4-BE49-F238E27FC236}">
                        <a16:creationId xmlns:a16="http://schemas.microsoft.com/office/drawing/2014/main" id="{7F95B471-5130-8FC5-CA66-2A461C8E2C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303" name="Oval 302">
                    <a:extLst>
                      <a:ext uri="{FF2B5EF4-FFF2-40B4-BE49-F238E27FC236}">
                        <a16:creationId xmlns:a16="http://schemas.microsoft.com/office/drawing/2014/main" id="{BB020623-3293-2D57-5A5B-1BAFE99232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92" name="Group 291">
                <a:extLst>
                  <a:ext uri="{FF2B5EF4-FFF2-40B4-BE49-F238E27FC236}">
                    <a16:creationId xmlns:a16="http://schemas.microsoft.com/office/drawing/2014/main" id="{5DB7F0F7-DCC6-0780-4919-8C6E30B4A1C0}"/>
                  </a:ext>
                </a:extLst>
              </p:cNvPr>
              <p:cNvGrpSpPr/>
              <p:nvPr/>
            </p:nvGrpSpPr>
            <p:grpSpPr>
              <a:xfrm rot="9944751">
                <a:off x="5373343" y="3066294"/>
                <a:ext cx="1801887" cy="1974340"/>
                <a:chOff x="569633" y="1542899"/>
                <a:chExt cx="1245999" cy="1365250"/>
              </a:xfrm>
            </p:grpSpPr>
            <p:cxnSp>
              <p:nvCxnSpPr>
                <p:cNvPr id="296" name="Straight Connector 32">
                  <a:extLst>
                    <a:ext uri="{FF2B5EF4-FFF2-40B4-BE49-F238E27FC236}">
                      <a16:creationId xmlns:a16="http://schemas.microsoft.com/office/drawing/2014/main" id="{32DB9C5D-6AC2-A68A-59F5-213907EC687D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569633" y="1622275"/>
                  <a:ext cx="300038" cy="331787"/>
                </a:xfrm>
                <a:prstGeom prst="line">
                  <a:avLst/>
                </a:pr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</p:cxnSp>
            <p:cxnSp>
              <p:nvCxnSpPr>
                <p:cNvPr id="297" name="Straight Connector 34">
                  <a:extLst>
                    <a:ext uri="{FF2B5EF4-FFF2-40B4-BE49-F238E27FC236}">
                      <a16:creationId xmlns:a16="http://schemas.microsoft.com/office/drawing/2014/main" id="{27A92C29-F934-C375-5694-18B589D8BEF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1504482" y="1611162"/>
                  <a:ext cx="311150" cy="347663"/>
                </a:xfrm>
                <a:prstGeom prst="line">
                  <a:avLst/>
                </a:pr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</p:cxnSp>
            <p:sp>
              <p:nvSpPr>
                <p:cNvPr id="298" name="Freeform 908">
                  <a:extLst>
                    <a:ext uri="{FF2B5EF4-FFF2-40B4-BE49-F238E27FC236}">
                      <a16:creationId xmlns:a16="http://schemas.microsoft.com/office/drawing/2014/main" id="{C95DF86F-1D56-85A1-2BAB-34ECFEB3F1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659" y="1547661"/>
                  <a:ext cx="500063" cy="1358900"/>
                </a:xfrm>
                <a:custGeom>
                  <a:avLst/>
                  <a:gdLst>
                    <a:gd name="T0" fmla="*/ 0 w 499273"/>
                    <a:gd name="T1" fmla="*/ 0 h 1357576"/>
                    <a:gd name="T2" fmla="*/ 508744 w 499273"/>
                    <a:gd name="T3" fmla="*/ 548973 h 1357576"/>
                    <a:gd name="T4" fmla="*/ 514525 w 499273"/>
                    <a:gd name="T5" fmla="*/ 1383866 h 1357576"/>
                    <a:gd name="T6" fmla="*/ 0 60000 65536"/>
                    <a:gd name="T7" fmla="*/ 0 60000 65536"/>
                    <a:gd name="T8" fmla="*/ 0 60000 65536"/>
                    <a:gd name="T9" fmla="*/ 0 w 499273"/>
                    <a:gd name="T10" fmla="*/ 0 h 1357576"/>
                    <a:gd name="T11" fmla="*/ 499273 w 499273"/>
                    <a:gd name="T12" fmla="*/ 1357576 h 135757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99273" h="1357576">
                      <a:moveTo>
                        <a:pt x="0" y="0"/>
                      </a:moveTo>
                      <a:lnTo>
                        <a:pt x="493664" y="538543"/>
                      </a:lnTo>
                      <a:cubicBezTo>
                        <a:pt x="495534" y="811554"/>
                        <a:pt x="497403" y="1084565"/>
                        <a:pt x="499273" y="1357576"/>
                      </a:cubicBezTo>
                    </a:path>
                  </a:pathLst>
                </a:cu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9" name="Freeform 35">
                  <a:extLst>
                    <a:ext uri="{FF2B5EF4-FFF2-40B4-BE49-F238E27FC236}">
                      <a16:creationId xmlns:a16="http://schemas.microsoft.com/office/drawing/2014/main" id="{E0EFEB10-C6A5-3093-D6D8-77D80AC199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247497" y="1542899"/>
                  <a:ext cx="484187" cy="1365250"/>
                </a:xfrm>
                <a:custGeom>
                  <a:avLst/>
                  <a:gdLst>
                    <a:gd name="T0" fmla="*/ 0 w 499273"/>
                    <a:gd name="T1" fmla="*/ 0 h 1357576"/>
                    <a:gd name="T2" fmla="*/ 508744 w 499273"/>
                    <a:gd name="T3" fmla="*/ 548973 h 1357576"/>
                    <a:gd name="T4" fmla="*/ 514525 w 499273"/>
                    <a:gd name="T5" fmla="*/ 1383866 h 1357576"/>
                    <a:gd name="T6" fmla="*/ 0 60000 65536"/>
                    <a:gd name="T7" fmla="*/ 0 60000 65536"/>
                    <a:gd name="T8" fmla="*/ 0 60000 65536"/>
                    <a:gd name="T9" fmla="*/ 0 w 499273"/>
                    <a:gd name="T10" fmla="*/ 0 h 1357576"/>
                    <a:gd name="T11" fmla="*/ 499273 w 499273"/>
                    <a:gd name="T12" fmla="*/ 1357576 h 1357576"/>
                    <a:gd name="connsiteX0" fmla="*/ 0 w 499273"/>
                    <a:gd name="connsiteY0" fmla="*/ 0 h 1365881"/>
                    <a:gd name="connsiteX1" fmla="*/ 493664 w 499273"/>
                    <a:gd name="connsiteY1" fmla="*/ 538543 h 1365881"/>
                    <a:gd name="connsiteX2" fmla="*/ 499273 w 499273"/>
                    <a:gd name="connsiteY2" fmla="*/ 1365881 h 1365881"/>
                    <a:gd name="connsiteX0" fmla="*/ 0 w 499273"/>
                    <a:gd name="connsiteY0" fmla="*/ 0 h 1365881"/>
                    <a:gd name="connsiteX1" fmla="*/ 493664 w 499273"/>
                    <a:gd name="connsiteY1" fmla="*/ 538543 h 1365881"/>
                    <a:gd name="connsiteX2" fmla="*/ 499273 w 499273"/>
                    <a:gd name="connsiteY2" fmla="*/ 1365881 h 1365881"/>
                    <a:gd name="connsiteX0" fmla="*/ 0 w 499273"/>
                    <a:gd name="connsiteY0" fmla="*/ 0 h 1365881"/>
                    <a:gd name="connsiteX1" fmla="*/ 493664 w 499273"/>
                    <a:gd name="connsiteY1" fmla="*/ 555153 h 1365881"/>
                    <a:gd name="connsiteX2" fmla="*/ 499273 w 499273"/>
                    <a:gd name="connsiteY2" fmla="*/ 1365881 h 1365881"/>
                    <a:gd name="connsiteX0" fmla="*/ 0 w 493828"/>
                    <a:gd name="connsiteY0" fmla="*/ 0 h 1363502"/>
                    <a:gd name="connsiteX1" fmla="*/ 493664 w 493828"/>
                    <a:gd name="connsiteY1" fmla="*/ 555153 h 1363502"/>
                    <a:gd name="connsiteX2" fmla="*/ 482630 w 493828"/>
                    <a:gd name="connsiteY2" fmla="*/ 1363502 h 1363502"/>
                    <a:gd name="connsiteX0" fmla="*/ 0 w 484562"/>
                    <a:gd name="connsiteY0" fmla="*/ 0 h 1363502"/>
                    <a:gd name="connsiteX1" fmla="*/ 484154 w 484562"/>
                    <a:gd name="connsiteY1" fmla="*/ 552774 h 1363502"/>
                    <a:gd name="connsiteX2" fmla="*/ 482630 w 484562"/>
                    <a:gd name="connsiteY2" fmla="*/ 1363502 h 1363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4562" h="1363502">
                      <a:moveTo>
                        <a:pt x="0" y="0"/>
                      </a:moveTo>
                      <a:lnTo>
                        <a:pt x="484154" y="552774"/>
                      </a:lnTo>
                      <a:cubicBezTo>
                        <a:pt x="486024" y="825785"/>
                        <a:pt x="480760" y="1090491"/>
                        <a:pt x="482630" y="1363502"/>
                      </a:cubicBezTo>
                    </a:path>
                  </a:pathLst>
                </a:cu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93" name="Group 292">
                <a:extLst>
                  <a:ext uri="{FF2B5EF4-FFF2-40B4-BE49-F238E27FC236}">
                    <a16:creationId xmlns:a16="http://schemas.microsoft.com/office/drawing/2014/main" id="{BAF069B8-F07D-F734-ED81-8379C94F7AB6}"/>
                  </a:ext>
                </a:extLst>
              </p:cNvPr>
              <p:cNvGrpSpPr/>
              <p:nvPr/>
            </p:nvGrpSpPr>
            <p:grpSpPr>
              <a:xfrm>
                <a:off x="5820270" y="3880369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294" name="Straight Connector 293">
                  <a:extLst>
                    <a:ext uri="{FF2B5EF4-FFF2-40B4-BE49-F238E27FC236}">
                      <a16:creationId xmlns:a16="http://schemas.microsoft.com/office/drawing/2014/main" id="{DB7AF0BE-4BAF-60FA-EAF8-3DD0BB11344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95" name="Oval 294">
                  <a:extLst>
                    <a:ext uri="{FF2B5EF4-FFF2-40B4-BE49-F238E27FC236}">
                      <a16:creationId xmlns:a16="http://schemas.microsoft.com/office/drawing/2014/main" id="{E8313922-D1CD-CEEE-B02C-8BCCB18DC288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FA615E12-842B-E78D-42C3-9DE843FF8245}"/>
                </a:ext>
              </a:extLst>
            </p:cNvPr>
            <p:cNvSpPr/>
            <p:nvPr/>
          </p:nvSpPr>
          <p:spPr bwMode="auto">
            <a:xfrm>
              <a:off x="2282825" y="3630295"/>
              <a:ext cx="53340" cy="24384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CF89CF20-5E00-253A-E235-6ACC6E9115E8}"/>
              </a:ext>
            </a:extLst>
          </p:cNvPr>
          <p:cNvGrpSpPr/>
          <p:nvPr/>
        </p:nvGrpSpPr>
        <p:grpSpPr>
          <a:xfrm rot="1526124">
            <a:off x="3822143" y="5002632"/>
            <a:ext cx="323882" cy="354880"/>
            <a:chOff x="5373343" y="3066294"/>
            <a:chExt cx="1801887" cy="1974340"/>
          </a:xfrm>
        </p:grpSpPr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8990EB39-EB35-C3C0-768A-8D3CFCF09C9E}"/>
                </a:ext>
              </a:extLst>
            </p:cNvPr>
            <p:cNvGrpSpPr/>
            <p:nvPr/>
          </p:nvGrpSpPr>
          <p:grpSpPr>
            <a:xfrm>
              <a:off x="6025018" y="3802378"/>
              <a:ext cx="530033" cy="385885"/>
              <a:chOff x="7796195" y="3573778"/>
              <a:chExt cx="530033" cy="385885"/>
            </a:xfrm>
          </p:grpSpPr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id="{FF38E928-FC25-2223-FBD3-F48283F511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96195" y="3923467"/>
                <a:ext cx="125099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337" name="Group 336">
                <a:extLst>
                  <a:ext uri="{FF2B5EF4-FFF2-40B4-BE49-F238E27FC236}">
                    <a16:creationId xmlns:a16="http://schemas.microsoft.com/office/drawing/2014/main" id="{9EA89AF9-270F-D500-AAB1-162D84BFE783}"/>
                  </a:ext>
                </a:extLst>
              </p:cNvPr>
              <p:cNvGrpSpPr/>
              <p:nvPr/>
            </p:nvGrpSpPr>
            <p:grpSpPr>
              <a:xfrm rot="10800000">
                <a:off x="8131846" y="3573778"/>
                <a:ext cx="194382" cy="284437"/>
                <a:chOff x="7879312" y="3827626"/>
                <a:chExt cx="194382" cy="284437"/>
              </a:xfrm>
            </p:grpSpPr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72BCCD1D-ABB0-A0B3-4332-1FF7E7451DF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879312" y="3827626"/>
                  <a:ext cx="125100" cy="361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FC388A3B-AA56-12E9-0F81-60211098BFA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48595" y="4075868"/>
                  <a:ext cx="125099" cy="361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4F6134E4-C369-0DBE-27FD-68EE5955C506}"/>
                </a:ext>
              </a:extLst>
            </p:cNvPr>
            <p:cNvGrpSpPr/>
            <p:nvPr/>
          </p:nvGrpSpPr>
          <p:grpSpPr>
            <a:xfrm>
              <a:off x="5724301" y="4559984"/>
              <a:ext cx="390011" cy="327700"/>
              <a:chOff x="7495478" y="4331384"/>
              <a:chExt cx="390011" cy="327700"/>
            </a:xfrm>
          </p:grpSpPr>
          <p:cxnSp>
            <p:nvCxnSpPr>
              <p:cNvPr id="334" name="Straight Connector 333">
                <a:extLst>
                  <a:ext uri="{FF2B5EF4-FFF2-40B4-BE49-F238E27FC236}">
                    <a16:creationId xmlns:a16="http://schemas.microsoft.com/office/drawing/2014/main" id="{49DCB572-1A22-C453-2346-AFF504404FD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862879" flipH="1">
                <a:off x="7451026" y="4375836"/>
                <a:ext cx="125099" cy="361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FB93803F-2049-2AE8-0835-8AA07D53AB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3575652" flipH="1">
                <a:off x="7804839" y="4578434"/>
                <a:ext cx="125104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25" name="Group 324">
              <a:extLst>
                <a:ext uri="{FF2B5EF4-FFF2-40B4-BE49-F238E27FC236}">
                  <a16:creationId xmlns:a16="http://schemas.microsoft.com/office/drawing/2014/main" id="{ED2543E1-60C5-DFAF-99CE-4F4418B4202D}"/>
                </a:ext>
              </a:extLst>
            </p:cNvPr>
            <p:cNvGrpSpPr/>
            <p:nvPr/>
          </p:nvGrpSpPr>
          <p:grpSpPr>
            <a:xfrm rot="16200000">
              <a:off x="6662477" y="4266925"/>
              <a:ext cx="390016" cy="327703"/>
              <a:chOff x="7647876" y="4483781"/>
              <a:chExt cx="390016" cy="327703"/>
            </a:xfrm>
          </p:grpSpPr>
          <p:cxnSp>
            <p:nvCxnSpPr>
              <p:cNvPr id="332" name="Straight Connector 331">
                <a:extLst>
                  <a:ext uri="{FF2B5EF4-FFF2-40B4-BE49-F238E27FC236}">
                    <a16:creationId xmlns:a16="http://schemas.microsoft.com/office/drawing/2014/main" id="{E2F10990-FCEE-D5DA-2658-F0230B7B2B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2862879" flipH="1">
                <a:off x="7603424" y="4528233"/>
                <a:ext cx="125099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3" name="Straight Connector 332">
                <a:extLst>
                  <a:ext uri="{FF2B5EF4-FFF2-40B4-BE49-F238E27FC236}">
                    <a16:creationId xmlns:a16="http://schemas.microsoft.com/office/drawing/2014/main" id="{B5455731-C8D9-947D-51B4-0585DF15ED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3575652" flipH="1">
                <a:off x="7957245" y="4730837"/>
                <a:ext cx="125099" cy="361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A062B47D-B536-D7E0-FE8A-3FD99C6E1650}"/>
                </a:ext>
              </a:extLst>
            </p:cNvPr>
            <p:cNvGrpSpPr/>
            <p:nvPr/>
          </p:nvGrpSpPr>
          <p:grpSpPr>
            <a:xfrm rot="9944751">
              <a:off x="5373343" y="3066294"/>
              <a:ext cx="1801887" cy="1974340"/>
              <a:chOff x="569633" y="1542899"/>
              <a:chExt cx="1245999" cy="1365250"/>
            </a:xfrm>
          </p:grpSpPr>
          <p:cxnSp>
            <p:nvCxnSpPr>
              <p:cNvPr id="328" name="Straight Connector 32">
                <a:extLst>
                  <a:ext uri="{FF2B5EF4-FFF2-40B4-BE49-F238E27FC236}">
                    <a16:creationId xmlns:a16="http://schemas.microsoft.com/office/drawing/2014/main" id="{BFBEB90E-7140-C2CF-7CF2-14034E941BB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9633" y="1622275"/>
                <a:ext cx="300038" cy="3317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cxnSp>
            <p:nvCxnSpPr>
              <p:cNvPr id="329" name="Straight Connector 34">
                <a:extLst>
                  <a:ext uri="{FF2B5EF4-FFF2-40B4-BE49-F238E27FC236}">
                    <a16:creationId xmlns:a16="http://schemas.microsoft.com/office/drawing/2014/main" id="{79B9DB8F-93AC-4EC6-D30B-12A8B53C9DB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504482" y="1611162"/>
                <a:ext cx="311150" cy="347663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sp>
            <p:nvSpPr>
              <p:cNvPr id="330" name="Freeform 940">
                <a:extLst>
                  <a:ext uri="{FF2B5EF4-FFF2-40B4-BE49-F238E27FC236}">
                    <a16:creationId xmlns:a16="http://schemas.microsoft.com/office/drawing/2014/main" id="{9F52488F-FB06-897F-B519-DA32F68D76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59" y="1547661"/>
                <a:ext cx="500063" cy="135890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273" h="1357576">
                    <a:moveTo>
                      <a:pt x="0" y="0"/>
                    </a:moveTo>
                    <a:lnTo>
                      <a:pt x="493664" y="538543"/>
                    </a:lnTo>
                    <a:cubicBezTo>
                      <a:pt x="495534" y="811554"/>
                      <a:pt x="497403" y="1084565"/>
                      <a:pt x="499273" y="135757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31" name="Freeform 35">
                <a:extLst>
                  <a:ext uri="{FF2B5EF4-FFF2-40B4-BE49-F238E27FC236}">
                    <a16:creationId xmlns:a16="http://schemas.microsoft.com/office/drawing/2014/main" id="{647D8599-478A-429D-D85E-8DC02B08F1F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247497" y="1542899"/>
                <a:ext cx="484187" cy="136525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55153 h 1365881"/>
                  <a:gd name="connsiteX2" fmla="*/ 499273 w 499273"/>
                  <a:gd name="connsiteY2" fmla="*/ 1365881 h 1365881"/>
                  <a:gd name="connsiteX0" fmla="*/ 0 w 493828"/>
                  <a:gd name="connsiteY0" fmla="*/ 0 h 1363502"/>
                  <a:gd name="connsiteX1" fmla="*/ 493664 w 493828"/>
                  <a:gd name="connsiteY1" fmla="*/ 555153 h 1363502"/>
                  <a:gd name="connsiteX2" fmla="*/ 482630 w 493828"/>
                  <a:gd name="connsiteY2" fmla="*/ 1363502 h 1363502"/>
                  <a:gd name="connsiteX0" fmla="*/ 0 w 484562"/>
                  <a:gd name="connsiteY0" fmla="*/ 0 h 1363502"/>
                  <a:gd name="connsiteX1" fmla="*/ 484154 w 484562"/>
                  <a:gd name="connsiteY1" fmla="*/ 552774 h 1363502"/>
                  <a:gd name="connsiteX2" fmla="*/ 482630 w 484562"/>
                  <a:gd name="connsiteY2" fmla="*/ 1363502 h 136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4562" h="1363502">
                    <a:moveTo>
                      <a:pt x="0" y="0"/>
                    </a:moveTo>
                    <a:lnTo>
                      <a:pt x="484154" y="552774"/>
                    </a:lnTo>
                    <a:cubicBezTo>
                      <a:pt x="486024" y="825785"/>
                      <a:pt x="480760" y="1090491"/>
                      <a:pt x="482630" y="136350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5191B33B-151B-B434-C723-E276155EEE7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959069" y="3903826"/>
              <a:ext cx="125099" cy="36195"/>
            </a:xfrm>
            <a:prstGeom prst="line">
              <a:avLst/>
            </a:prstGeom>
            <a:noFill/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9D3DC20-9434-76BE-111C-D22830C9C0E5}"/>
              </a:ext>
            </a:extLst>
          </p:cNvPr>
          <p:cNvSpPr/>
          <p:nvPr/>
        </p:nvSpPr>
        <p:spPr bwMode="auto">
          <a:xfrm rot="2856172">
            <a:off x="3853295" y="4919603"/>
            <a:ext cx="53340" cy="243840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41" name="Straight Arrow Connector 340">
            <a:extLst>
              <a:ext uri="{FF2B5EF4-FFF2-40B4-BE49-F238E27FC236}">
                <a16:creationId xmlns:a16="http://schemas.microsoft.com/office/drawing/2014/main" id="{F896CAA3-08A4-05BB-02B4-89AF95CD51AE}"/>
              </a:ext>
            </a:extLst>
          </p:cNvPr>
          <p:cNvCxnSpPr>
            <a:cxnSpLocks/>
          </p:cNvCxnSpPr>
          <p:nvPr/>
        </p:nvCxnSpPr>
        <p:spPr bwMode="auto">
          <a:xfrm>
            <a:off x="3717080" y="4470937"/>
            <a:ext cx="115780" cy="351334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2" name="Oval 341">
            <a:extLst>
              <a:ext uri="{FF2B5EF4-FFF2-40B4-BE49-F238E27FC236}">
                <a16:creationId xmlns:a16="http://schemas.microsoft.com/office/drawing/2014/main" id="{0BF8E713-E32C-E9A1-5391-D89CCD75EF90}"/>
              </a:ext>
            </a:extLst>
          </p:cNvPr>
          <p:cNvSpPr/>
          <p:nvPr/>
        </p:nvSpPr>
        <p:spPr bwMode="auto">
          <a:xfrm>
            <a:off x="4105910" y="5031186"/>
            <a:ext cx="57150" cy="57150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E77F736A-C90C-D0C3-9CC9-4316EDDA7299}"/>
              </a:ext>
            </a:extLst>
          </p:cNvPr>
          <p:cNvSpPr/>
          <p:nvPr/>
        </p:nvSpPr>
        <p:spPr bwMode="auto">
          <a:xfrm>
            <a:off x="4172585" y="5097861"/>
            <a:ext cx="57150" cy="57150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E0446060-A5EC-2380-D688-DBED1F1AE420}"/>
              </a:ext>
            </a:extLst>
          </p:cNvPr>
          <p:cNvSpPr/>
          <p:nvPr/>
        </p:nvSpPr>
        <p:spPr bwMode="auto">
          <a:xfrm>
            <a:off x="4083685" y="5139136"/>
            <a:ext cx="57150" cy="57150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DB399A65-8860-39A9-A0E8-733C3487B9EE}"/>
              </a:ext>
            </a:extLst>
          </p:cNvPr>
          <p:cNvSpPr/>
          <p:nvPr/>
        </p:nvSpPr>
        <p:spPr bwMode="auto">
          <a:xfrm>
            <a:off x="4156710" y="5199461"/>
            <a:ext cx="57150" cy="57150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289A2686-5B53-48C9-88B1-19873FCBB781}"/>
              </a:ext>
            </a:extLst>
          </p:cNvPr>
          <p:cNvSpPr/>
          <p:nvPr/>
        </p:nvSpPr>
        <p:spPr bwMode="auto">
          <a:xfrm>
            <a:off x="4404994" y="4709240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54121A67-75B0-5C4F-C860-0D3A30C9C4A9}"/>
              </a:ext>
            </a:extLst>
          </p:cNvPr>
          <p:cNvSpPr/>
          <p:nvPr/>
        </p:nvSpPr>
        <p:spPr bwMode="auto">
          <a:xfrm>
            <a:off x="4306569" y="4136470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F06260C5-1A05-9A36-FD87-012297D32A26}"/>
              </a:ext>
            </a:extLst>
          </p:cNvPr>
          <p:cNvSpPr/>
          <p:nvPr/>
        </p:nvSpPr>
        <p:spPr bwMode="auto">
          <a:xfrm>
            <a:off x="4909819" y="3895170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A21B3051-906D-8BB7-CCCA-496705DC73FB}"/>
              </a:ext>
            </a:extLst>
          </p:cNvPr>
          <p:cNvSpPr/>
          <p:nvPr/>
        </p:nvSpPr>
        <p:spPr bwMode="auto">
          <a:xfrm>
            <a:off x="5230494" y="4653995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50" name="Straight Arrow Connector 349">
            <a:extLst>
              <a:ext uri="{FF2B5EF4-FFF2-40B4-BE49-F238E27FC236}">
                <a16:creationId xmlns:a16="http://schemas.microsoft.com/office/drawing/2014/main" id="{0046861D-42C6-1319-B954-39F9236F8B9A}"/>
              </a:ext>
            </a:extLst>
          </p:cNvPr>
          <p:cNvCxnSpPr>
            <a:cxnSpLocks/>
          </p:cNvCxnSpPr>
          <p:nvPr/>
        </p:nvCxnSpPr>
        <p:spPr bwMode="auto">
          <a:xfrm flipV="1">
            <a:off x="4182110" y="4878786"/>
            <a:ext cx="222250" cy="18415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51" name="TextBox 350">
            <a:extLst>
              <a:ext uri="{FF2B5EF4-FFF2-40B4-BE49-F238E27FC236}">
                <a16:creationId xmlns:a16="http://schemas.microsoft.com/office/drawing/2014/main" id="{798766C4-78D9-4DCC-B69E-BEA697157FBF}"/>
              </a:ext>
            </a:extLst>
          </p:cNvPr>
          <p:cNvSpPr txBox="1"/>
          <p:nvPr/>
        </p:nvSpPr>
        <p:spPr bwMode="auto">
          <a:xfrm>
            <a:off x="4955202" y="3968585"/>
            <a:ext cx="717491" cy="39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E418K</a:t>
            </a:r>
            <a:b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TOPO-I</a:t>
            </a:r>
          </a:p>
        </p:txBody>
      </p: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C5E3C2F7-30A5-EF15-DDA6-623B4374CF95}"/>
              </a:ext>
            </a:extLst>
          </p:cNvPr>
          <p:cNvGrpSpPr/>
          <p:nvPr/>
        </p:nvGrpSpPr>
        <p:grpSpPr>
          <a:xfrm rot="791766">
            <a:off x="4752339" y="4074884"/>
            <a:ext cx="264277" cy="315631"/>
            <a:chOff x="4843779" y="4228473"/>
            <a:chExt cx="264277" cy="315631"/>
          </a:xfrm>
        </p:grpSpPr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D5E9855B-6D20-EA06-C428-3705ED391FC1}"/>
                </a:ext>
              </a:extLst>
            </p:cNvPr>
            <p:cNvSpPr/>
            <p:nvPr/>
          </p:nvSpPr>
          <p:spPr bwMode="auto">
            <a:xfrm rot="2117635">
              <a:off x="4916144" y="4228473"/>
              <a:ext cx="191912" cy="315631"/>
            </a:xfrm>
            <a:prstGeom prst="ellipse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641C870C-BD2C-90D8-E20B-46264B838661}"/>
                </a:ext>
              </a:extLst>
            </p:cNvPr>
            <p:cNvSpPr/>
            <p:nvPr/>
          </p:nvSpPr>
          <p:spPr bwMode="auto">
            <a:xfrm>
              <a:off x="4843779" y="4302759"/>
              <a:ext cx="136525" cy="136525"/>
            </a:xfrm>
            <a:prstGeom prst="ellipse">
              <a:avLst/>
            </a:prstGeom>
            <a:solidFill>
              <a:schemeClr val="bg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55" name="Lightning Bolt 354">
            <a:extLst>
              <a:ext uri="{FF2B5EF4-FFF2-40B4-BE49-F238E27FC236}">
                <a16:creationId xmlns:a16="http://schemas.microsoft.com/office/drawing/2014/main" id="{31FEEF4F-7F1A-6775-6FA9-67F47EF92C73}"/>
              </a:ext>
            </a:extLst>
          </p:cNvPr>
          <p:cNvSpPr/>
          <p:nvPr/>
        </p:nvSpPr>
        <p:spPr bwMode="auto">
          <a:xfrm>
            <a:off x="4495800" y="3813109"/>
            <a:ext cx="358140" cy="422422"/>
          </a:xfrm>
          <a:prstGeom prst="lightningBolt">
            <a:avLst/>
          </a:prstGeom>
          <a:solidFill>
            <a:schemeClr val="accent5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674C1FAA-6615-D29F-FE6D-84B41CD04815}"/>
              </a:ext>
            </a:extLst>
          </p:cNvPr>
          <p:cNvSpPr/>
          <p:nvPr/>
        </p:nvSpPr>
        <p:spPr bwMode="auto">
          <a:xfrm>
            <a:off x="4841874" y="4836875"/>
            <a:ext cx="136525" cy="136525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57" name="&quot;No&quot; Symbol 72">
            <a:extLst>
              <a:ext uri="{FF2B5EF4-FFF2-40B4-BE49-F238E27FC236}">
                <a16:creationId xmlns:a16="http://schemas.microsoft.com/office/drawing/2014/main" id="{E46AB172-3CB2-F730-8539-3D8CEA5989E4}"/>
              </a:ext>
            </a:extLst>
          </p:cNvPr>
          <p:cNvSpPr/>
          <p:nvPr/>
        </p:nvSpPr>
        <p:spPr>
          <a:xfrm>
            <a:off x="4563932" y="3900252"/>
            <a:ext cx="259079" cy="259079"/>
          </a:xfrm>
          <a:prstGeom prst="noSmoking">
            <a:avLst>
              <a:gd name="adj" fmla="val 4869"/>
            </a:avLst>
          </a:prstGeom>
          <a:solidFill>
            <a:schemeClr val="accent3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70C5A28E-3FAF-889B-ED6B-8CB190331057}"/>
              </a:ext>
            </a:extLst>
          </p:cNvPr>
          <p:cNvSpPr/>
          <p:nvPr/>
        </p:nvSpPr>
        <p:spPr bwMode="auto">
          <a:xfrm>
            <a:off x="6414893" y="3786871"/>
            <a:ext cx="1541776" cy="1408096"/>
          </a:xfrm>
          <a:prstGeom prst="ellipse">
            <a:avLst/>
          </a:prstGeom>
          <a:noFill/>
          <a:ln w="28575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59" name="Group 358">
            <a:extLst>
              <a:ext uri="{FF2B5EF4-FFF2-40B4-BE49-F238E27FC236}">
                <a16:creationId xmlns:a16="http://schemas.microsoft.com/office/drawing/2014/main" id="{6384BAC0-3E3D-F5FE-1567-5A2CC708164F}"/>
              </a:ext>
            </a:extLst>
          </p:cNvPr>
          <p:cNvGrpSpPr/>
          <p:nvPr/>
        </p:nvGrpSpPr>
        <p:grpSpPr>
          <a:xfrm rot="5400000">
            <a:off x="7004906" y="3773025"/>
            <a:ext cx="358142" cy="1479908"/>
            <a:chOff x="855158" y="4484102"/>
            <a:chExt cx="437557" cy="1201737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60" name="Freeform 5">
              <a:extLst>
                <a:ext uri="{FF2B5EF4-FFF2-40B4-BE49-F238E27FC236}">
                  <a16:creationId xmlns:a16="http://schemas.microsoft.com/office/drawing/2014/main" id="{769A7C2E-76F3-B8A6-E61A-35BFD9D54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223" y="4495694"/>
              <a:ext cx="317296" cy="23185"/>
            </a:xfrm>
            <a:custGeom>
              <a:avLst/>
              <a:gdLst>
                <a:gd name="T0" fmla="*/ 1183 w 1183"/>
                <a:gd name="T1" fmla="*/ 54 h 54"/>
                <a:gd name="T2" fmla="*/ 1183 w 1183"/>
                <a:gd name="T3" fmla="*/ 54 h 54"/>
                <a:gd name="T4" fmla="*/ 1147 w 1183"/>
                <a:gd name="T5" fmla="*/ 40 h 54"/>
                <a:gd name="T6" fmla="*/ 1111 w 1183"/>
                <a:gd name="T7" fmla="*/ 26 h 54"/>
                <a:gd name="T8" fmla="*/ 1034 w 1183"/>
                <a:gd name="T9" fmla="*/ 0 h 54"/>
                <a:gd name="T10" fmla="*/ 0 w 1183"/>
                <a:gd name="T11" fmla="*/ 0 h 54"/>
                <a:gd name="T12" fmla="*/ 0 w 1183"/>
                <a:gd name="T13" fmla="*/ 0 h 54"/>
                <a:gd name="T14" fmla="*/ 6 w 1183"/>
                <a:gd name="T15" fmla="*/ 13 h 54"/>
                <a:gd name="T16" fmla="*/ 16 w 1183"/>
                <a:gd name="T17" fmla="*/ 27 h 54"/>
                <a:gd name="T18" fmla="*/ 26 w 1183"/>
                <a:gd name="T19" fmla="*/ 40 h 54"/>
                <a:gd name="T20" fmla="*/ 39 w 1183"/>
                <a:gd name="T21" fmla="*/ 54 h 54"/>
                <a:gd name="T22" fmla="*/ 1183 w 1183"/>
                <a:gd name="T2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3" h="54">
                  <a:moveTo>
                    <a:pt x="1183" y="54"/>
                  </a:moveTo>
                  <a:lnTo>
                    <a:pt x="1183" y="54"/>
                  </a:lnTo>
                  <a:lnTo>
                    <a:pt x="1147" y="40"/>
                  </a:lnTo>
                  <a:lnTo>
                    <a:pt x="1111" y="26"/>
                  </a:lnTo>
                  <a:lnTo>
                    <a:pt x="103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13"/>
                  </a:lnTo>
                  <a:lnTo>
                    <a:pt x="16" y="27"/>
                  </a:lnTo>
                  <a:lnTo>
                    <a:pt x="26" y="40"/>
                  </a:lnTo>
                  <a:lnTo>
                    <a:pt x="39" y="54"/>
                  </a:lnTo>
                  <a:lnTo>
                    <a:pt x="118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1" name="Freeform 6">
              <a:extLst>
                <a:ext uri="{FF2B5EF4-FFF2-40B4-BE49-F238E27FC236}">
                  <a16:creationId xmlns:a16="http://schemas.microsoft.com/office/drawing/2014/main" id="{E9FF674D-BB48-B5CF-79C1-F2A2102C4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28" y="4561384"/>
              <a:ext cx="316759" cy="27049"/>
            </a:xfrm>
            <a:custGeom>
              <a:avLst/>
              <a:gdLst>
                <a:gd name="T0" fmla="*/ 1141 w 1180"/>
                <a:gd name="T1" fmla="*/ 0 h 55"/>
                <a:gd name="T2" fmla="*/ 0 w 1180"/>
                <a:gd name="T3" fmla="*/ 0 h 55"/>
                <a:gd name="T4" fmla="*/ 0 w 1180"/>
                <a:gd name="T5" fmla="*/ 0 h 55"/>
                <a:gd name="T6" fmla="*/ 36 w 1180"/>
                <a:gd name="T7" fmla="*/ 14 h 55"/>
                <a:gd name="T8" fmla="*/ 72 w 1180"/>
                <a:gd name="T9" fmla="*/ 28 h 55"/>
                <a:gd name="T10" fmla="*/ 149 w 1180"/>
                <a:gd name="T11" fmla="*/ 55 h 55"/>
                <a:gd name="T12" fmla="*/ 1180 w 1180"/>
                <a:gd name="T13" fmla="*/ 55 h 55"/>
                <a:gd name="T14" fmla="*/ 1180 w 1180"/>
                <a:gd name="T15" fmla="*/ 55 h 55"/>
                <a:gd name="T16" fmla="*/ 1173 w 1180"/>
                <a:gd name="T17" fmla="*/ 41 h 55"/>
                <a:gd name="T18" fmla="*/ 1165 w 1180"/>
                <a:gd name="T19" fmla="*/ 27 h 55"/>
                <a:gd name="T20" fmla="*/ 1154 w 1180"/>
                <a:gd name="T21" fmla="*/ 14 h 55"/>
                <a:gd name="T22" fmla="*/ 1141 w 1180"/>
                <a:gd name="T23" fmla="*/ 0 h 55"/>
                <a:gd name="T24" fmla="*/ 1141 w 1180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0" h="55">
                  <a:moveTo>
                    <a:pt x="1141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6" y="14"/>
                  </a:lnTo>
                  <a:lnTo>
                    <a:pt x="72" y="28"/>
                  </a:lnTo>
                  <a:lnTo>
                    <a:pt x="149" y="55"/>
                  </a:lnTo>
                  <a:lnTo>
                    <a:pt x="1180" y="55"/>
                  </a:lnTo>
                  <a:lnTo>
                    <a:pt x="1180" y="55"/>
                  </a:lnTo>
                  <a:lnTo>
                    <a:pt x="1173" y="41"/>
                  </a:lnTo>
                  <a:lnTo>
                    <a:pt x="1165" y="27"/>
                  </a:lnTo>
                  <a:lnTo>
                    <a:pt x="1154" y="14"/>
                  </a:lnTo>
                  <a:lnTo>
                    <a:pt x="1141" y="0"/>
                  </a:lnTo>
                  <a:lnTo>
                    <a:pt x="114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2" name="Freeform 7">
              <a:extLst>
                <a:ext uri="{FF2B5EF4-FFF2-40B4-BE49-F238E27FC236}">
                  <a16:creationId xmlns:a16="http://schemas.microsoft.com/office/drawing/2014/main" id="{DA41A0D5-3C9A-9BC3-2BCA-B528E4ECF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205" y="4630938"/>
              <a:ext cx="180392" cy="23185"/>
            </a:xfrm>
            <a:custGeom>
              <a:avLst/>
              <a:gdLst>
                <a:gd name="T0" fmla="*/ 595 w 672"/>
                <a:gd name="T1" fmla="*/ 54 h 54"/>
                <a:gd name="T2" fmla="*/ 595 w 672"/>
                <a:gd name="T3" fmla="*/ 54 h 54"/>
                <a:gd name="T4" fmla="*/ 619 w 672"/>
                <a:gd name="T5" fmla="*/ 41 h 54"/>
                <a:gd name="T6" fmla="*/ 638 w 672"/>
                <a:gd name="T7" fmla="*/ 28 h 54"/>
                <a:gd name="T8" fmla="*/ 658 w 672"/>
                <a:gd name="T9" fmla="*/ 14 h 54"/>
                <a:gd name="T10" fmla="*/ 672 w 672"/>
                <a:gd name="T11" fmla="*/ 0 h 54"/>
                <a:gd name="T12" fmla="*/ 0 w 672"/>
                <a:gd name="T13" fmla="*/ 0 h 54"/>
                <a:gd name="T14" fmla="*/ 0 w 672"/>
                <a:gd name="T15" fmla="*/ 0 h 54"/>
                <a:gd name="T16" fmla="*/ 84 w 672"/>
                <a:gd name="T17" fmla="*/ 27 h 54"/>
                <a:gd name="T18" fmla="*/ 167 w 672"/>
                <a:gd name="T19" fmla="*/ 54 h 54"/>
                <a:gd name="T20" fmla="*/ 595 w 672"/>
                <a:gd name="T2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2" h="54">
                  <a:moveTo>
                    <a:pt x="595" y="54"/>
                  </a:moveTo>
                  <a:lnTo>
                    <a:pt x="595" y="54"/>
                  </a:lnTo>
                  <a:lnTo>
                    <a:pt x="619" y="41"/>
                  </a:lnTo>
                  <a:lnTo>
                    <a:pt x="638" y="28"/>
                  </a:lnTo>
                  <a:lnTo>
                    <a:pt x="658" y="14"/>
                  </a:lnTo>
                  <a:lnTo>
                    <a:pt x="67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4" y="27"/>
                  </a:lnTo>
                  <a:lnTo>
                    <a:pt x="167" y="54"/>
                  </a:lnTo>
                  <a:lnTo>
                    <a:pt x="595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3" name="Freeform 8">
              <a:extLst>
                <a:ext uri="{FF2B5EF4-FFF2-40B4-BE49-F238E27FC236}">
                  <a16:creationId xmlns:a16="http://schemas.microsoft.com/office/drawing/2014/main" id="{95DC7A41-B2B3-BB85-D10E-F1433F020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668" y="4828007"/>
              <a:ext cx="180928" cy="23185"/>
            </a:xfrm>
            <a:custGeom>
              <a:avLst/>
              <a:gdLst>
                <a:gd name="T0" fmla="*/ 597 w 674"/>
                <a:gd name="T1" fmla="*/ 0 h 53"/>
                <a:gd name="T2" fmla="*/ 167 w 674"/>
                <a:gd name="T3" fmla="*/ 0 h 53"/>
                <a:gd name="T4" fmla="*/ 167 w 674"/>
                <a:gd name="T5" fmla="*/ 0 h 53"/>
                <a:gd name="T6" fmla="*/ 85 w 674"/>
                <a:gd name="T7" fmla="*/ 27 h 53"/>
                <a:gd name="T8" fmla="*/ 0 w 674"/>
                <a:gd name="T9" fmla="*/ 53 h 53"/>
                <a:gd name="T10" fmla="*/ 674 w 674"/>
                <a:gd name="T11" fmla="*/ 53 h 53"/>
                <a:gd name="T12" fmla="*/ 674 w 674"/>
                <a:gd name="T13" fmla="*/ 53 h 53"/>
                <a:gd name="T14" fmla="*/ 660 w 674"/>
                <a:gd name="T15" fmla="*/ 40 h 53"/>
                <a:gd name="T16" fmla="*/ 642 w 674"/>
                <a:gd name="T17" fmla="*/ 26 h 53"/>
                <a:gd name="T18" fmla="*/ 621 w 674"/>
                <a:gd name="T19" fmla="*/ 12 h 53"/>
                <a:gd name="T20" fmla="*/ 597 w 674"/>
                <a:gd name="T21" fmla="*/ 0 h 53"/>
                <a:gd name="T22" fmla="*/ 597 w 674"/>
                <a:gd name="T2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4" h="53">
                  <a:moveTo>
                    <a:pt x="597" y="0"/>
                  </a:moveTo>
                  <a:lnTo>
                    <a:pt x="167" y="0"/>
                  </a:lnTo>
                  <a:lnTo>
                    <a:pt x="167" y="0"/>
                  </a:lnTo>
                  <a:lnTo>
                    <a:pt x="85" y="27"/>
                  </a:lnTo>
                  <a:lnTo>
                    <a:pt x="0" y="53"/>
                  </a:lnTo>
                  <a:lnTo>
                    <a:pt x="674" y="53"/>
                  </a:lnTo>
                  <a:lnTo>
                    <a:pt x="674" y="53"/>
                  </a:lnTo>
                  <a:lnTo>
                    <a:pt x="660" y="40"/>
                  </a:lnTo>
                  <a:lnTo>
                    <a:pt x="642" y="26"/>
                  </a:lnTo>
                  <a:lnTo>
                    <a:pt x="621" y="12"/>
                  </a:lnTo>
                  <a:lnTo>
                    <a:pt x="597" y="0"/>
                  </a:lnTo>
                  <a:lnTo>
                    <a:pt x="5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4" name="Freeform 9">
              <a:extLst>
                <a:ext uri="{FF2B5EF4-FFF2-40B4-BE49-F238E27FC236}">
                  <a16:creationId xmlns:a16="http://schemas.microsoft.com/office/drawing/2014/main" id="{18359F4C-09AF-9D2B-EFDF-FF648E300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28" y="4897561"/>
              <a:ext cx="316759" cy="23185"/>
            </a:xfrm>
            <a:custGeom>
              <a:avLst/>
              <a:gdLst>
                <a:gd name="T0" fmla="*/ 0 w 1180"/>
                <a:gd name="T1" fmla="*/ 55 h 55"/>
                <a:gd name="T2" fmla="*/ 1139 w 1180"/>
                <a:gd name="T3" fmla="*/ 55 h 55"/>
                <a:gd name="T4" fmla="*/ 1139 w 1180"/>
                <a:gd name="T5" fmla="*/ 55 h 55"/>
                <a:gd name="T6" fmla="*/ 1154 w 1180"/>
                <a:gd name="T7" fmla="*/ 41 h 55"/>
                <a:gd name="T8" fmla="*/ 1165 w 1180"/>
                <a:gd name="T9" fmla="*/ 27 h 55"/>
                <a:gd name="T10" fmla="*/ 1173 w 1180"/>
                <a:gd name="T11" fmla="*/ 13 h 55"/>
                <a:gd name="T12" fmla="*/ 1180 w 1180"/>
                <a:gd name="T13" fmla="*/ 0 h 55"/>
                <a:gd name="T14" fmla="*/ 149 w 1180"/>
                <a:gd name="T15" fmla="*/ 0 h 55"/>
                <a:gd name="T16" fmla="*/ 149 w 1180"/>
                <a:gd name="T17" fmla="*/ 0 h 55"/>
                <a:gd name="T18" fmla="*/ 110 w 1180"/>
                <a:gd name="T19" fmla="*/ 12 h 55"/>
                <a:gd name="T20" fmla="*/ 72 w 1180"/>
                <a:gd name="T21" fmla="*/ 26 h 55"/>
                <a:gd name="T22" fmla="*/ 36 w 1180"/>
                <a:gd name="T23" fmla="*/ 40 h 55"/>
                <a:gd name="T24" fmla="*/ 0 w 1180"/>
                <a:gd name="T25" fmla="*/ 55 h 55"/>
                <a:gd name="T26" fmla="*/ 0 w 1180"/>
                <a:gd name="T2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0" h="55">
                  <a:moveTo>
                    <a:pt x="0" y="55"/>
                  </a:moveTo>
                  <a:lnTo>
                    <a:pt x="1139" y="55"/>
                  </a:lnTo>
                  <a:lnTo>
                    <a:pt x="1139" y="55"/>
                  </a:lnTo>
                  <a:lnTo>
                    <a:pt x="1154" y="41"/>
                  </a:lnTo>
                  <a:lnTo>
                    <a:pt x="1165" y="27"/>
                  </a:lnTo>
                  <a:lnTo>
                    <a:pt x="1173" y="13"/>
                  </a:lnTo>
                  <a:lnTo>
                    <a:pt x="1180" y="0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10" y="12"/>
                  </a:lnTo>
                  <a:lnTo>
                    <a:pt x="72" y="26"/>
                  </a:lnTo>
                  <a:lnTo>
                    <a:pt x="36" y="4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5" name="Freeform 10">
              <a:extLst>
                <a:ext uri="{FF2B5EF4-FFF2-40B4-BE49-F238E27FC236}">
                  <a16:creationId xmlns:a16="http://schemas.microsoft.com/office/drawing/2014/main" id="{0AC01795-FF2C-1164-4740-694FA1D4D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686" y="4963251"/>
              <a:ext cx="316759" cy="23185"/>
            </a:xfrm>
            <a:custGeom>
              <a:avLst/>
              <a:gdLst>
                <a:gd name="T0" fmla="*/ 0 w 1180"/>
                <a:gd name="T1" fmla="*/ 56 h 56"/>
                <a:gd name="T2" fmla="*/ 1031 w 1180"/>
                <a:gd name="T3" fmla="*/ 56 h 56"/>
                <a:gd name="T4" fmla="*/ 1031 w 1180"/>
                <a:gd name="T5" fmla="*/ 56 h 56"/>
                <a:gd name="T6" fmla="*/ 1071 w 1180"/>
                <a:gd name="T7" fmla="*/ 42 h 56"/>
                <a:gd name="T8" fmla="*/ 1108 w 1180"/>
                <a:gd name="T9" fmla="*/ 28 h 56"/>
                <a:gd name="T10" fmla="*/ 1146 w 1180"/>
                <a:gd name="T11" fmla="*/ 14 h 56"/>
                <a:gd name="T12" fmla="*/ 1180 w 1180"/>
                <a:gd name="T13" fmla="*/ 0 h 56"/>
                <a:gd name="T14" fmla="*/ 41 w 1180"/>
                <a:gd name="T15" fmla="*/ 0 h 56"/>
                <a:gd name="T16" fmla="*/ 41 w 1180"/>
                <a:gd name="T17" fmla="*/ 0 h 56"/>
                <a:gd name="T18" fmla="*/ 28 w 1180"/>
                <a:gd name="T19" fmla="*/ 14 h 56"/>
                <a:gd name="T20" fmla="*/ 16 w 1180"/>
                <a:gd name="T21" fmla="*/ 27 h 56"/>
                <a:gd name="T22" fmla="*/ 7 w 1180"/>
                <a:gd name="T23" fmla="*/ 41 h 56"/>
                <a:gd name="T24" fmla="*/ 0 w 1180"/>
                <a:gd name="T25" fmla="*/ 56 h 56"/>
                <a:gd name="T26" fmla="*/ 0 w 118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0" h="56">
                  <a:moveTo>
                    <a:pt x="0" y="56"/>
                  </a:moveTo>
                  <a:lnTo>
                    <a:pt x="1031" y="56"/>
                  </a:lnTo>
                  <a:lnTo>
                    <a:pt x="1031" y="56"/>
                  </a:lnTo>
                  <a:lnTo>
                    <a:pt x="1071" y="42"/>
                  </a:lnTo>
                  <a:lnTo>
                    <a:pt x="1108" y="28"/>
                  </a:lnTo>
                  <a:lnTo>
                    <a:pt x="1146" y="14"/>
                  </a:lnTo>
                  <a:lnTo>
                    <a:pt x="1180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28" y="14"/>
                  </a:lnTo>
                  <a:lnTo>
                    <a:pt x="16" y="27"/>
                  </a:lnTo>
                  <a:lnTo>
                    <a:pt x="7" y="41"/>
                  </a:lnTo>
                  <a:lnTo>
                    <a:pt x="0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6" name="Freeform 11">
              <a:extLst>
                <a:ext uri="{FF2B5EF4-FFF2-40B4-BE49-F238E27FC236}">
                  <a16:creationId xmlns:a16="http://schemas.microsoft.com/office/drawing/2014/main" id="{C911B44B-DE94-EAE7-5186-77D2F486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740" y="5028941"/>
              <a:ext cx="183076" cy="23185"/>
            </a:xfrm>
            <a:custGeom>
              <a:avLst/>
              <a:gdLst>
                <a:gd name="T0" fmla="*/ 79 w 680"/>
                <a:gd name="T1" fmla="*/ 55 h 55"/>
                <a:gd name="T2" fmla="*/ 509 w 680"/>
                <a:gd name="T3" fmla="*/ 55 h 55"/>
                <a:gd name="T4" fmla="*/ 509 w 680"/>
                <a:gd name="T5" fmla="*/ 55 h 55"/>
                <a:gd name="T6" fmla="*/ 595 w 680"/>
                <a:gd name="T7" fmla="*/ 27 h 55"/>
                <a:gd name="T8" fmla="*/ 680 w 680"/>
                <a:gd name="T9" fmla="*/ 0 h 55"/>
                <a:gd name="T10" fmla="*/ 0 w 680"/>
                <a:gd name="T11" fmla="*/ 0 h 55"/>
                <a:gd name="T12" fmla="*/ 0 w 680"/>
                <a:gd name="T13" fmla="*/ 0 h 55"/>
                <a:gd name="T14" fmla="*/ 16 w 680"/>
                <a:gd name="T15" fmla="*/ 14 h 55"/>
                <a:gd name="T16" fmla="*/ 34 w 680"/>
                <a:gd name="T17" fmla="*/ 27 h 55"/>
                <a:gd name="T18" fmla="*/ 55 w 680"/>
                <a:gd name="T19" fmla="*/ 42 h 55"/>
                <a:gd name="T20" fmla="*/ 79 w 680"/>
                <a:gd name="T21" fmla="*/ 55 h 55"/>
                <a:gd name="T22" fmla="*/ 79 w 680"/>
                <a:gd name="T2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0" h="55">
                  <a:moveTo>
                    <a:pt x="79" y="55"/>
                  </a:moveTo>
                  <a:lnTo>
                    <a:pt x="509" y="55"/>
                  </a:lnTo>
                  <a:lnTo>
                    <a:pt x="509" y="55"/>
                  </a:lnTo>
                  <a:lnTo>
                    <a:pt x="595" y="27"/>
                  </a:lnTo>
                  <a:lnTo>
                    <a:pt x="68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6" y="14"/>
                  </a:lnTo>
                  <a:lnTo>
                    <a:pt x="34" y="27"/>
                  </a:lnTo>
                  <a:lnTo>
                    <a:pt x="55" y="42"/>
                  </a:lnTo>
                  <a:lnTo>
                    <a:pt x="79" y="55"/>
                  </a:lnTo>
                  <a:lnTo>
                    <a:pt x="7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7" name="Freeform 12">
              <a:extLst>
                <a:ext uri="{FF2B5EF4-FFF2-40B4-BE49-F238E27FC236}">
                  <a16:creationId xmlns:a16="http://schemas.microsoft.com/office/drawing/2014/main" id="{7ACEEC4A-3ABF-0030-F09E-F4F56B909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740" y="5229874"/>
              <a:ext cx="182539" cy="23185"/>
            </a:xfrm>
            <a:custGeom>
              <a:avLst/>
              <a:gdLst>
                <a:gd name="T0" fmla="*/ 79 w 679"/>
                <a:gd name="T1" fmla="*/ 0 h 54"/>
                <a:gd name="T2" fmla="*/ 79 w 679"/>
                <a:gd name="T3" fmla="*/ 0 h 54"/>
                <a:gd name="T4" fmla="*/ 55 w 679"/>
                <a:gd name="T5" fmla="*/ 12 h 54"/>
                <a:gd name="T6" fmla="*/ 34 w 679"/>
                <a:gd name="T7" fmla="*/ 26 h 54"/>
                <a:gd name="T8" fmla="*/ 16 w 679"/>
                <a:gd name="T9" fmla="*/ 40 h 54"/>
                <a:gd name="T10" fmla="*/ 0 w 679"/>
                <a:gd name="T11" fmla="*/ 54 h 54"/>
                <a:gd name="T12" fmla="*/ 679 w 679"/>
                <a:gd name="T13" fmla="*/ 54 h 54"/>
                <a:gd name="T14" fmla="*/ 679 w 679"/>
                <a:gd name="T15" fmla="*/ 54 h 54"/>
                <a:gd name="T16" fmla="*/ 593 w 679"/>
                <a:gd name="T17" fmla="*/ 27 h 54"/>
                <a:gd name="T18" fmla="*/ 507 w 679"/>
                <a:gd name="T19" fmla="*/ 0 h 54"/>
                <a:gd name="T20" fmla="*/ 79 w 679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9" h="54">
                  <a:moveTo>
                    <a:pt x="79" y="0"/>
                  </a:moveTo>
                  <a:lnTo>
                    <a:pt x="79" y="0"/>
                  </a:lnTo>
                  <a:lnTo>
                    <a:pt x="55" y="12"/>
                  </a:lnTo>
                  <a:lnTo>
                    <a:pt x="34" y="26"/>
                  </a:lnTo>
                  <a:lnTo>
                    <a:pt x="16" y="40"/>
                  </a:lnTo>
                  <a:lnTo>
                    <a:pt x="0" y="54"/>
                  </a:lnTo>
                  <a:lnTo>
                    <a:pt x="679" y="54"/>
                  </a:lnTo>
                  <a:lnTo>
                    <a:pt x="679" y="54"/>
                  </a:lnTo>
                  <a:lnTo>
                    <a:pt x="593" y="27"/>
                  </a:lnTo>
                  <a:lnTo>
                    <a:pt x="507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8" name="Freeform 13">
              <a:extLst>
                <a:ext uri="{FF2B5EF4-FFF2-40B4-BE49-F238E27FC236}">
                  <a16:creationId xmlns:a16="http://schemas.microsoft.com/office/drawing/2014/main" id="{1B777C7C-883B-A888-A9CB-50A8241D9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686" y="5295564"/>
              <a:ext cx="317833" cy="27049"/>
            </a:xfrm>
            <a:custGeom>
              <a:avLst/>
              <a:gdLst>
                <a:gd name="T0" fmla="*/ 0 w 1185"/>
                <a:gd name="T1" fmla="*/ 0 h 55"/>
                <a:gd name="T2" fmla="*/ 0 w 1185"/>
                <a:gd name="T3" fmla="*/ 0 h 55"/>
                <a:gd name="T4" fmla="*/ 7 w 1185"/>
                <a:gd name="T5" fmla="*/ 13 h 55"/>
                <a:gd name="T6" fmla="*/ 16 w 1185"/>
                <a:gd name="T7" fmla="*/ 27 h 55"/>
                <a:gd name="T8" fmla="*/ 28 w 1185"/>
                <a:gd name="T9" fmla="*/ 41 h 55"/>
                <a:gd name="T10" fmla="*/ 41 w 1185"/>
                <a:gd name="T11" fmla="*/ 55 h 55"/>
                <a:gd name="T12" fmla="*/ 1185 w 1185"/>
                <a:gd name="T13" fmla="*/ 55 h 55"/>
                <a:gd name="T14" fmla="*/ 1185 w 1185"/>
                <a:gd name="T15" fmla="*/ 55 h 55"/>
                <a:gd name="T16" fmla="*/ 1147 w 1185"/>
                <a:gd name="T17" fmla="*/ 40 h 55"/>
                <a:gd name="T18" fmla="*/ 1110 w 1185"/>
                <a:gd name="T19" fmla="*/ 26 h 55"/>
                <a:gd name="T20" fmla="*/ 1071 w 1185"/>
                <a:gd name="T21" fmla="*/ 12 h 55"/>
                <a:gd name="T22" fmla="*/ 1031 w 1185"/>
                <a:gd name="T23" fmla="*/ 0 h 55"/>
                <a:gd name="T24" fmla="*/ 0 w 1185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5" h="55">
                  <a:moveTo>
                    <a:pt x="0" y="0"/>
                  </a:moveTo>
                  <a:lnTo>
                    <a:pt x="0" y="0"/>
                  </a:lnTo>
                  <a:lnTo>
                    <a:pt x="7" y="13"/>
                  </a:lnTo>
                  <a:lnTo>
                    <a:pt x="16" y="27"/>
                  </a:lnTo>
                  <a:lnTo>
                    <a:pt x="28" y="41"/>
                  </a:lnTo>
                  <a:lnTo>
                    <a:pt x="41" y="55"/>
                  </a:lnTo>
                  <a:lnTo>
                    <a:pt x="1185" y="55"/>
                  </a:lnTo>
                  <a:lnTo>
                    <a:pt x="1185" y="55"/>
                  </a:lnTo>
                  <a:lnTo>
                    <a:pt x="1147" y="40"/>
                  </a:lnTo>
                  <a:lnTo>
                    <a:pt x="1110" y="26"/>
                  </a:lnTo>
                  <a:lnTo>
                    <a:pt x="1071" y="12"/>
                  </a:lnTo>
                  <a:lnTo>
                    <a:pt x="103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9" name="Freeform 14">
              <a:extLst>
                <a:ext uri="{FF2B5EF4-FFF2-40B4-BE49-F238E27FC236}">
                  <a16:creationId xmlns:a16="http://schemas.microsoft.com/office/drawing/2014/main" id="{142BA69B-CC83-20EA-FA10-D1097CE4D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91" y="5365118"/>
              <a:ext cx="317296" cy="23185"/>
            </a:xfrm>
            <a:custGeom>
              <a:avLst/>
              <a:gdLst>
                <a:gd name="T0" fmla="*/ 1142 w 1183"/>
                <a:gd name="T1" fmla="*/ 0 h 56"/>
                <a:gd name="T2" fmla="*/ 0 w 1183"/>
                <a:gd name="T3" fmla="*/ 0 h 56"/>
                <a:gd name="T4" fmla="*/ 0 w 1183"/>
                <a:gd name="T5" fmla="*/ 0 h 56"/>
                <a:gd name="T6" fmla="*/ 36 w 1183"/>
                <a:gd name="T7" fmla="*/ 14 h 56"/>
                <a:gd name="T8" fmla="*/ 73 w 1183"/>
                <a:gd name="T9" fmla="*/ 28 h 56"/>
                <a:gd name="T10" fmla="*/ 112 w 1183"/>
                <a:gd name="T11" fmla="*/ 42 h 56"/>
                <a:gd name="T12" fmla="*/ 152 w 1183"/>
                <a:gd name="T13" fmla="*/ 56 h 56"/>
                <a:gd name="T14" fmla="*/ 1183 w 1183"/>
                <a:gd name="T15" fmla="*/ 56 h 56"/>
                <a:gd name="T16" fmla="*/ 1183 w 1183"/>
                <a:gd name="T17" fmla="*/ 56 h 56"/>
                <a:gd name="T18" fmla="*/ 1176 w 1183"/>
                <a:gd name="T19" fmla="*/ 41 h 56"/>
                <a:gd name="T20" fmla="*/ 1168 w 1183"/>
                <a:gd name="T21" fmla="*/ 27 h 56"/>
                <a:gd name="T22" fmla="*/ 1157 w 1183"/>
                <a:gd name="T23" fmla="*/ 14 h 56"/>
                <a:gd name="T24" fmla="*/ 1142 w 1183"/>
                <a:gd name="T25" fmla="*/ 0 h 56"/>
                <a:gd name="T26" fmla="*/ 1142 w 1183"/>
                <a:gd name="T2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3" h="56">
                  <a:moveTo>
                    <a:pt x="114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6" y="14"/>
                  </a:lnTo>
                  <a:lnTo>
                    <a:pt x="73" y="28"/>
                  </a:lnTo>
                  <a:lnTo>
                    <a:pt x="112" y="42"/>
                  </a:lnTo>
                  <a:lnTo>
                    <a:pt x="152" y="56"/>
                  </a:lnTo>
                  <a:lnTo>
                    <a:pt x="1183" y="56"/>
                  </a:lnTo>
                  <a:lnTo>
                    <a:pt x="1183" y="56"/>
                  </a:lnTo>
                  <a:lnTo>
                    <a:pt x="1176" y="41"/>
                  </a:lnTo>
                  <a:lnTo>
                    <a:pt x="1168" y="27"/>
                  </a:lnTo>
                  <a:lnTo>
                    <a:pt x="1157" y="14"/>
                  </a:lnTo>
                  <a:lnTo>
                    <a:pt x="1142" y="0"/>
                  </a:lnTo>
                  <a:lnTo>
                    <a:pt x="11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0" name="Freeform 15">
              <a:extLst>
                <a:ext uri="{FF2B5EF4-FFF2-40B4-BE49-F238E27FC236}">
                  <a16:creationId xmlns:a16="http://schemas.microsoft.com/office/drawing/2014/main" id="{2C9EA6B1-0062-D2F6-7924-7BAE727EF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131" y="5430808"/>
              <a:ext cx="182002" cy="23185"/>
            </a:xfrm>
            <a:custGeom>
              <a:avLst/>
              <a:gdLst>
                <a:gd name="T0" fmla="*/ 598 w 677"/>
                <a:gd name="T1" fmla="*/ 55 h 55"/>
                <a:gd name="T2" fmla="*/ 598 w 677"/>
                <a:gd name="T3" fmla="*/ 55 h 55"/>
                <a:gd name="T4" fmla="*/ 622 w 677"/>
                <a:gd name="T5" fmla="*/ 42 h 55"/>
                <a:gd name="T6" fmla="*/ 645 w 677"/>
                <a:gd name="T7" fmla="*/ 28 h 55"/>
                <a:gd name="T8" fmla="*/ 662 w 677"/>
                <a:gd name="T9" fmla="*/ 14 h 55"/>
                <a:gd name="T10" fmla="*/ 677 w 677"/>
                <a:gd name="T11" fmla="*/ 0 h 55"/>
                <a:gd name="T12" fmla="*/ 0 w 677"/>
                <a:gd name="T13" fmla="*/ 0 h 55"/>
                <a:gd name="T14" fmla="*/ 0 w 677"/>
                <a:gd name="T15" fmla="*/ 0 h 55"/>
                <a:gd name="T16" fmla="*/ 84 w 677"/>
                <a:gd name="T17" fmla="*/ 27 h 55"/>
                <a:gd name="T18" fmla="*/ 170 w 677"/>
                <a:gd name="T19" fmla="*/ 55 h 55"/>
                <a:gd name="T20" fmla="*/ 598 w 677"/>
                <a:gd name="T2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55">
                  <a:moveTo>
                    <a:pt x="598" y="55"/>
                  </a:moveTo>
                  <a:lnTo>
                    <a:pt x="598" y="55"/>
                  </a:lnTo>
                  <a:lnTo>
                    <a:pt x="622" y="42"/>
                  </a:lnTo>
                  <a:lnTo>
                    <a:pt x="645" y="28"/>
                  </a:lnTo>
                  <a:lnTo>
                    <a:pt x="662" y="14"/>
                  </a:lnTo>
                  <a:lnTo>
                    <a:pt x="67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4" y="27"/>
                  </a:lnTo>
                  <a:lnTo>
                    <a:pt x="170" y="55"/>
                  </a:lnTo>
                  <a:lnTo>
                    <a:pt x="59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1" name="Freeform 16">
              <a:extLst>
                <a:ext uri="{FF2B5EF4-FFF2-40B4-BE49-F238E27FC236}">
                  <a16:creationId xmlns:a16="http://schemas.microsoft.com/office/drawing/2014/main" id="{DFE9ACE2-4C32-C0C6-E11E-5F0A5D9C4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057" y="5631742"/>
              <a:ext cx="183076" cy="23185"/>
            </a:xfrm>
            <a:custGeom>
              <a:avLst/>
              <a:gdLst>
                <a:gd name="T0" fmla="*/ 601 w 680"/>
                <a:gd name="T1" fmla="*/ 0 h 54"/>
                <a:gd name="T2" fmla="*/ 171 w 680"/>
                <a:gd name="T3" fmla="*/ 0 h 54"/>
                <a:gd name="T4" fmla="*/ 171 w 680"/>
                <a:gd name="T5" fmla="*/ 0 h 54"/>
                <a:gd name="T6" fmla="*/ 85 w 680"/>
                <a:gd name="T7" fmla="*/ 27 h 54"/>
                <a:gd name="T8" fmla="*/ 0 w 680"/>
                <a:gd name="T9" fmla="*/ 54 h 54"/>
                <a:gd name="T10" fmla="*/ 680 w 680"/>
                <a:gd name="T11" fmla="*/ 54 h 54"/>
                <a:gd name="T12" fmla="*/ 680 w 680"/>
                <a:gd name="T13" fmla="*/ 54 h 54"/>
                <a:gd name="T14" fmla="*/ 665 w 680"/>
                <a:gd name="T15" fmla="*/ 41 h 54"/>
                <a:gd name="T16" fmla="*/ 648 w 680"/>
                <a:gd name="T17" fmla="*/ 27 h 54"/>
                <a:gd name="T18" fmla="*/ 625 w 680"/>
                <a:gd name="T19" fmla="*/ 13 h 54"/>
                <a:gd name="T20" fmla="*/ 601 w 680"/>
                <a:gd name="T21" fmla="*/ 0 h 54"/>
                <a:gd name="T22" fmla="*/ 601 w 680"/>
                <a:gd name="T2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0" h="54">
                  <a:moveTo>
                    <a:pt x="601" y="0"/>
                  </a:moveTo>
                  <a:lnTo>
                    <a:pt x="171" y="0"/>
                  </a:lnTo>
                  <a:lnTo>
                    <a:pt x="171" y="0"/>
                  </a:lnTo>
                  <a:lnTo>
                    <a:pt x="85" y="27"/>
                  </a:lnTo>
                  <a:lnTo>
                    <a:pt x="0" y="54"/>
                  </a:lnTo>
                  <a:lnTo>
                    <a:pt x="680" y="54"/>
                  </a:lnTo>
                  <a:lnTo>
                    <a:pt x="680" y="54"/>
                  </a:lnTo>
                  <a:lnTo>
                    <a:pt x="665" y="41"/>
                  </a:lnTo>
                  <a:lnTo>
                    <a:pt x="648" y="27"/>
                  </a:lnTo>
                  <a:lnTo>
                    <a:pt x="625" y="13"/>
                  </a:lnTo>
                  <a:lnTo>
                    <a:pt x="601" y="0"/>
                  </a:lnTo>
                  <a:lnTo>
                    <a:pt x="60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2" name="Freeform 17">
              <a:extLst>
                <a:ext uri="{FF2B5EF4-FFF2-40B4-BE49-F238E27FC236}">
                  <a16:creationId xmlns:a16="http://schemas.microsoft.com/office/drawing/2014/main" id="{95112308-9018-E0DE-FFD3-5A8E5B58D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695" y="4754589"/>
              <a:ext cx="437020" cy="776685"/>
            </a:xfrm>
            <a:custGeom>
              <a:avLst/>
              <a:gdLst>
                <a:gd name="T0" fmla="*/ 50 w 1628"/>
                <a:gd name="T1" fmla="*/ 1278 h 1817"/>
                <a:gd name="T2" fmla="*/ 105 w 1628"/>
                <a:gd name="T3" fmla="*/ 1349 h 1817"/>
                <a:gd name="T4" fmla="*/ 205 w 1628"/>
                <a:gd name="T5" fmla="*/ 1414 h 1817"/>
                <a:gd name="T6" fmla="*/ 343 w 1628"/>
                <a:gd name="T7" fmla="*/ 1472 h 1817"/>
                <a:gd name="T8" fmla="*/ 782 w 1628"/>
                <a:gd name="T9" fmla="*/ 1614 h 1817"/>
                <a:gd name="T10" fmla="*/ 1108 w 1628"/>
                <a:gd name="T11" fmla="*/ 1723 h 1817"/>
                <a:gd name="T12" fmla="*/ 1033 w 1628"/>
                <a:gd name="T13" fmla="*/ 1779 h 1817"/>
                <a:gd name="T14" fmla="*/ 747 w 1628"/>
                <a:gd name="T15" fmla="*/ 1766 h 1817"/>
                <a:gd name="T16" fmla="*/ 432 w 1628"/>
                <a:gd name="T17" fmla="*/ 1653 h 1817"/>
                <a:gd name="T18" fmla="*/ 293 w 1628"/>
                <a:gd name="T19" fmla="*/ 1588 h 1817"/>
                <a:gd name="T20" fmla="*/ 173 w 1628"/>
                <a:gd name="T21" fmla="*/ 1516 h 1817"/>
                <a:gd name="T22" fmla="*/ 81 w 1628"/>
                <a:gd name="T23" fmla="*/ 1434 h 1817"/>
                <a:gd name="T24" fmla="*/ 21 w 1628"/>
                <a:gd name="T25" fmla="*/ 1343 h 1817"/>
                <a:gd name="T26" fmla="*/ 0 w 1628"/>
                <a:gd name="T27" fmla="*/ 1240 h 1817"/>
                <a:gd name="T28" fmla="*/ 9 w 1628"/>
                <a:gd name="T29" fmla="*/ 1168 h 1817"/>
                <a:gd name="T30" fmla="*/ 51 w 1628"/>
                <a:gd name="T31" fmla="*/ 1081 h 1817"/>
                <a:gd name="T32" fmla="*/ 123 w 1628"/>
                <a:gd name="T33" fmla="*/ 1003 h 1817"/>
                <a:gd name="T34" fmla="*/ 220 w 1628"/>
                <a:gd name="T35" fmla="*/ 933 h 1817"/>
                <a:gd name="T36" fmla="*/ 335 w 1628"/>
                <a:gd name="T37" fmla="*/ 870 h 1817"/>
                <a:gd name="T38" fmla="*/ 572 w 1628"/>
                <a:gd name="T39" fmla="*/ 772 h 1817"/>
                <a:gd name="T40" fmla="*/ 792 w 1628"/>
                <a:gd name="T41" fmla="*/ 698 h 1817"/>
                <a:gd name="T42" fmla="*/ 1216 w 1628"/>
                <a:gd name="T43" fmla="*/ 563 h 1817"/>
                <a:gd name="T44" fmla="*/ 1416 w 1628"/>
                <a:gd name="T45" fmla="*/ 482 h 1817"/>
                <a:gd name="T46" fmla="*/ 1500 w 1628"/>
                <a:gd name="T47" fmla="*/ 433 h 1817"/>
                <a:gd name="T48" fmla="*/ 1558 w 1628"/>
                <a:gd name="T49" fmla="*/ 380 h 1817"/>
                <a:gd name="T50" fmla="*/ 1584 w 1628"/>
                <a:gd name="T51" fmla="*/ 322 h 1817"/>
                <a:gd name="T52" fmla="*/ 1579 w 1628"/>
                <a:gd name="T53" fmla="*/ 272 h 1817"/>
                <a:gd name="T54" fmla="*/ 1534 w 1628"/>
                <a:gd name="T55" fmla="*/ 208 h 1817"/>
                <a:gd name="T56" fmla="*/ 1451 w 1628"/>
                <a:gd name="T57" fmla="*/ 150 h 1817"/>
                <a:gd name="T58" fmla="*/ 1336 w 1628"/>
                <a:gd name="T59" fmla="*/ 96 h 1817"/>
                <a:gd name="T60" fmla="*/ 1343 w 1628"/>
                <a:gd name="T61" fmla="*/ 36 h 1817"/>
                <a:gd name="T62" fmla="*/ 1435 w 1628"/>
                <a:gd name="T63" fmla="*/ 15 h 1817"/>
                <a:gd name="T64" fmla="*/ 1519 w 1628"/>
                <a:gd name="T65" fmla="*/ 82 h 1817"/>
                <a:gd name="T66" fmla="*/ 1583 w 1628"/>
                <a:gd name="T67" fmla="*/ 156 h 1817"/>
                <a:gd name="T68" fmla="*/ 1620 w 1628"/>
                <a:gd name="T69" fmla="*/ 239 h 1817"/>
                <a:gd name="T70" fmla="*/ 1628 w 1628"/>
                <a:gd name="T71" fmla="*/ 307 h 1817"/>
                <a:gd name="T72" fmla="*/ 1610 w 1628"/>
                <a:gd name="T73" fmla="*/ 401 h 1817"/>
                <a:gd name="T74" fmla="*/ 1560 w 1628"/>
                <a:gd name="T75" fmla="*/ 486 h 1817"/>
                <a:gd name="T76" fmla="*/ 1482 w 1628"/>
                <a:gd name="T77" fmla="*/ 563 h 1817"/>
                <a:gd name="T78" fmla="*/ 1380 w 1628"/>
                <a:gd name="T79" fmla="*/ 631 h 1817"/>
                <a:gd name="T80" fmla="*/ 1260 w 1628"/>
                <a:gd name="T81" fmla="*/ 693 h 1817"/>
                <a:gd name="T82" fmla="*/ 983 w 1628"/>
                <a:gd name="T83" fmla="*/ 800 h 1817"/>
                <a:gd name="T84" fmla="*/ 544 w 1628"/>
                <a:gd name="T85" fmla="*/ 938 h 1817"/>
                <a:gd name="T86" fmla="*/ 290 w 1628"/>
                <a:gd name="T87" fmla="*/ 1027 h 1817"/>
                <a:gd name="T88" fmla="*/ 167 w 1628"/>
                <a:gd name="T89" fmla="*/ 1087 h 1817"/>
                <a:gd name="T90" fmla="*/ 95 w 1628"/>
                <a:gd name="T91" fmla="*/ 1138 h 1817"/>
                <a:gd name="T92" fmla="*/ 51 w 1628"/>
                <a:gd name="T93" fmla="*/ 1194 h 1817"/>
                <a:gd name="T94" fmla="*/ 42 w 1628"/>
                <a:gd name="T95" fmla="*/ 124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28" h="1817">
                  <a:moveTo>
                    <a:pt x="42" y="1240"/>
                  </a:moveTo>
                  <a:lnTo>
                    <a:pt x="42" y="1240"/>
                  </a:lnTo>
                  <a:lnTo>
                    <a:pt x="43" y="1259"/>
                  </a:lnTo>
                  <a:lnTo>
                    <a:pt x="50" y="1278"/>
                  </a:lnTo>
                  <a:lnTo>
                    <a:pt x="58" y="1297"/>
                  </a:lnTo>
                  <a:lnTo>
                    <a:pt x="71" y="1315"/>
                  </a:lnTo>
                  <a:lnTo>
                    <a:pt x="85" y="1332"/>
                  </a:lnTo>
                  <a:lnTo>
                    <a:pt x="105" y="1349"/>
                  </a:lnTo>
                  <a:lnTo>
                    <a:pt x="126" y="1366"/>
                  </a:lnTo>
                  <a:lnTo>
                    <a:pt x="150" y="1382"/>
                  </a:lnTo>
                  <a:lnTo>
                    <a:pt x="176" y="1398"/>
                  </a:lnTo>
                  <a:lnTo>
                    <a:pt x="205" y="1414"/>
                  </a:lnTo>
                  <a:lnTo>
                    <a:pt x="236" y="1429"/>
                  </a:lnTo>
                  <a:lnTo>
                    <a:pt x="270" y="1444"/>
                  </a:lnTo>
                  <a:lnTo>
                    <a:pt x="306" y="1458"/>
                  </a:lnTo>
                  <a:lnTo>
                    <a:pt x="343" y="1472"/>
                  </a:lnTo>
                  <a:lnTo>
                    <a:pt x="423" y="1501"/>
                  </a:lnTo>
                  <a:lnTo>
                    <a:pt x="507" y="1529"/>
                  </a:lnTo>
                  <a:lnTo>
                    <a:pt x="596" y="1557"/>
                  </a:lnTo>
                  <a:lnTo>
                    <a:pt x="782" y="1614"/>
                  </a:lnTo>
                  <a:lnTo>
                    <a:pt x="876" y="1644"/>
                  </a:lnTo>
                  <a:lnTo>
                    <a:pt x="970" y="1675"/>
                  </a:lnTo>
                  <a:lnTo>
                    <a:pt x="1063" y="1707"/>
                  </a:lnTo>
                  <a:lnTo>
                    <a:pt x="1108" y="1723"/>
                  </a:lnTo>
                  <a:lnTo>
                    <a:pt x="1152" y="1740"/>
                  </a:lnTo>
                  <a:lnTo>
                    <a:pt x="1152" y="1740"/>
                  </a:lnTo>
                  <a:lnTo>
                    <a:pt x="1093" y="1760"/>
                  </a:lnTo>
                  <a:lnTo>
                    <a:pt x="1033" y="1779"/>
                  </a:lnTo>
                  <a:lnTo>
                    <a:pt x="910" y="1817"/>
                  </a:lnTo>
                  <a:lnTo>
                    <a:pt x="910" y="1817"/>
                  </a:lnTo>
                  <a:lnTo>
                    <a:pt x="828" y="1791"/>
                  </a:lnTo>
                  <a:lnTo>
                    <a:pt x="747" y="1766"/>
                  </a:lnTo>
                  <a:lnTo>
                    <a:pt x="666" y="1739"/>
                  </a:lnTo>
                  <a:lnTo>
                    <a:pt x="585" y="1712"/>
                  </a:lnTo>
                  <a:lnTo>
                    <a:pt x="507" y="1683"/>
                  </a:lnTo>
                  <a:lnTo>
                    <a:pt x="432" y="1653"/>
                  </a:lnTo>
                  <a:lnTo>
                    <a:pt x="395" y="1638"/>
                  </a:lnTo>
                  <a:lnTo>
                    <a:pt x="359" y="1622"/>
                  </a:lnTo>
                  <a:lnTo>
                    <a:pt x="325" y="1605"/>
                  </a:lnTo>
                  <a:lnTo>
                    <a:pt x="293" y="1588"/>
                  </a:lnTo>
                  <a:lnTo>
                    <a:pt x="260" y="1571"/>
                  </a:lnTo>
                  <a:lnTo>
                    <a:pt x="230" y="1553"/>
                  </a:lnTo>
                  <a:lnTo>
                    <a:pt x="201" y="1535"/>
                  </a:lnTo>
                  <a:lnTo>
                    <a:pt x="173" y="1516"/>
                  </a:lnTo>
                  <a:lnTo>
                    <a:pt x="147" y="1497"/>
                  </a:lnTo>
                  <a:lnTo>
                    <a:pt x="123" y="1476"/>
                  </a:lnTo>
                  <a:lnTo>
                    <a:pt x="100" y="1455"/>
                  </a:lnTo>
                  <a:lnTo>
                    <a:pt x="81" y="1434"/>
                  </a:lnTo>
                  <a:lnTo>
                    <a:pt x="63" y="1413"/>
                  </a:lnTo>
                  <a:lnTo>
                    <a:pt x="47" y="1389"/>
                  </a:lnTo>
                  <a:lnTo>
                    <a:pt x="32" y="1366"/>
                  </a:lnTo>
                  <a:lnTo>
                    <a:pt x="21" y="1343"/>
                  </a:lnTo>
                  <a:lnTo>
                    <a:pt x="11" y="1318"/>
                  </a:lnTo>
                  <a:lnTo>
                    <a:pt x="4" y="1293"/>
                  </a:lnTo>
                  <a:lnTo>
                    <a:pt x="0" y="1267"/>
                  </a:lnTo>
                  <a:lnTo>
                    <a:pt x="0" y="1240"/>
                  </a:lnTo>
                  <a:lnTo>
                    <a:pt x="0" y="1240"/>
                  </a:lnTo>
                  <a:lnTo>
                    <a:pt x="0" y="1215"/>
                  </a:lnTo>
                  <a:lnTo>
                    <a:pt x="3" y="1191"/>
                  </a:lnTo>
                  <a:lnTo>
                    <a:pt x="9" y="1168"/>
                  </a:lnTo>
                  <a:lnTo>
                    <a:pt x="17" y="1146"/>
                  </a:lnTo>
                  <a:lnTo>
                    <a:pt x="27" y="1123"/>
                  </a:lnTo>
                  <a:lnTo>
                    <a:pt x="39" y="1102"/>
                  </a:lnTo>
                  <a:lnTo>
                    <a:pt x="51" y="1081"/>
                  </a:lnTo>
                  <a:lnTo>
                    <a:pt x="68" y="1061"/>
                  </a:lnTo>
                  <a:lnTo>
                    <a:pt x="84" y="1041"/>
                  </a:lnTo>
                  <a:lnTo>
                    <a:pt x="103" y="1022"/>
                  </a:lnTo>
                  <a:lnTo>
                    <a:pt x="123" y="1003"/>
                  </a:lnTo>
                  <a:lnTo>
                    <a:pt x="145" y="984"/>
                  </a:lnTo>
                  <a:lnTo>
                    <a:pt x="168" y="968"/>
                  </a:lnTo>
                  <a:lnTo>
                    <a:pt x="194" y="949"/>
                  </a:lnTo>
                  <a:lnTo>
                    <a:pt x="220" y="933"/>
                  </a:lnTo>
                  <a:lnTo>
                    <a:pt x="248" y="917"/>
                  </a:lnTo>
                  <a:lnTo>
                    <a:pt x="275" y="901"/>
                  </a:lnTo>
                  <a:lnTo>
                    <a:pt x="304" y="885"/>
                  </a:lnTo>
                  <a:lnTo>
                    <a:pt x="335" y="870"/>
                  </a:lnTo>
                  <a:lnTo>
                    <a:pt x="367" y="855"/>
                  </a:lnTo>
                  <a:lnTo>
                    <a:pt x="432" y="827"/>
                  </a:lnTo>
                  <a:lnTo>
                    <a:pt x="500" y="799"/>
                  </a:lnTo>
                  <a:lnTo>
                    <a:pt x="572" y="772"/>
                  </a:lnTo>
                  <a:lnTo>
                    <a:pt x="644" y="747"/>
                  </a:lnTo>
                  <a:lnTo>
                    <a:pt x="717" y="723"/>
                  </a:lnTo>
                  <a:lnTo>
                    <a:pt x="792" y="698"/>
                  </a:lnTo>
                  <a:lnTo>
                    <a:pt x="792" y="698"/>
                  </a:lnTo>
                  <a:lnTo>
                    <a:pt x="939" y="653"/>
                  </a:lnTo>
                  <a:lnTo>
                    <a:pt x="1084" y="607"/>
                  </a:lnTo>
                  <a:lnTo>
                    <a:pt x="1152" y="585"/>
                  </a:lnTo>
                  <a:lnTo>
                    <a:pt x="1216" y="563"/>
                  </a:lnTo>
                  <a:lnTo>
                    <a:pt x="1280" y="540"/>
                  </a:lnTo>
                  <a:lnTo>
                    <a:pt x="1338" y="518"/>
                  </a:lnTo>
                  <a:lnTo>
                    <a:pt x="1391" y="494"/>
                  </a:lnTo>
                  <a:lnTo>
                    <a:pt x="1416" y="482"/>
                  </a:lnTo>
                  <a:lnTo>
                    <a:pt x="1438" y="470"/>
                  </a:lnTo>
                  <a:lnTo>
                    <a:pt x="1461" y="458"/>
                  </a:lnTo>
                  <a:lnTo>
                    <a:pt x="1482" y="446"/>
                  </a:lnTo>
                  <a:lnTo>
                    <a:pt x="1500" y="433"/>
                  </a:lnTo>
                  <a:lnTo>
                    <a:pt x="1518" y="419"/>
                  </a:lnTo>
                  <a:lnTo>
                    <a:pt x="1532" y="407"/>
                  </a:lnTo>
                  <a:lnTo>
                    <a:pt x="1547" y="393"/>
                  </a:lnTo>
                  <a:lnTo>
                    <a:pt x="1558" y="380"/>
                  </a:lnTo>
                  <a:lnTo>
                    <a:pt x="1568" y="365"/>
                  </a:lnTo>
                  <a:lnTo>
                    <a:pt x="1576" y="352"/>
                  </a:lnTo>
                  <a:lnTo>
                    <a:pt x="1581" y="337"/>
                  </a:lnTo>
                  <a:lnTo>
                    <a:pt x="1584" y="322"/>
                  </a:lnTo>
                  <a:lnTo>
                    <a:pt x="1586" y="307"/>
                  </a:lnTo>
                  <a:lnTo>
                    <a:pt x="1586" y="307"/>
                  </a:lnTo>
                  <a:lnTo>
                    <a:pt x="1584" y="289"/>
                  </a:lnTo>
                  <a:lnTo>
                    <a:pt x="1579" y="272"/>
                  </a:lnTo>
                  <a:lnTo>
                    <a:pt x="1573" y="255"/>
                  </a:lnTo>
                  <a:lnTo>
                    <a:pt x="1563" y="239"/>
                  </a:lnTo>
                  <a:lnTo>
                    <a:pt x="1550" y="223"/>
                  </a:lnTo>
                  <a:lnTo>
                    <a:pt x="1534" y="208"/>
                  </a:lnTo>
                  <a:lnTo>
                    <a:pt x="1518" y="194"/>
                  </a:lnTo>
                  <a:lnTo>
                    <a:pt x="1497" y="179"/>
                  </a:lnTo>
                  <a:lnTo>
                    <a:pt x="1476" y="164"/>
                  </a:lnTo>
                  <a:lnTo>
                    <a:pt x="1451" y="150"/>
                  </a:lnTo>
                  <a:lnTo>
                    <a:pt x="1425" y="136"/>
                  </a:lnTo>
                  <a:lnTo>
                    <a:pt x="1398" y="123"/>
                  </a:lnTo>
                  <a:lnTo>
                    <a:pt x="1367" y="109"/>
                  </a:lnTo>
                  <a:lnTo>
                    <a:pt x="1336" y="96"/>
                  </a:lnTo>
                  <a:lnTo>
                    <a:pt x="1270" y="70"/>
                  </a:lnTo>
                  <a:lnTo>
                    <a:pt x="1270" y="70"/>
                  </a:lnTo>
                  <a:lnTo>
                    <a:pt x="1307" y="53"/>
                  </a:lnTo>
                  <a:lnTo>
                    <a:pt x="1343" y="36"/>
                  </a:lnTo>
                  <a:lnTo>
                    <a:pt x="1377" y="18"/>
                  </a:lnTo>
                  <a:lnTo>
                    <a:pt x="1411" y="0"/>
                  </a:lnTo>
                  <a:lnTo>
                    <a:pt x="1411" y="0"/>
                  </a:lnTo>
                  <a:lnTo>
                    <a:pt x="1435" y="15"/>
                  </a:lnTo>
                  <a:lnTo>
                    <a:pt x="1458" y="31"/>
                  </a:lnTo>
                  <a:lnTo>
                    <a:pt x="1481" y="48"/>
                  </a:lnTo>
                  <a:lnTo>
                    <a:pt x="1500" y="65"/>
                  </a:lnTo>
                  <a:lnTo>
                    <a:pt x="1519" y="82"/>
                  </a:lnTo>
                  <a:lnTo>
                    <a:pt x="1537" y="100"/>
                  </a:lnTo>
                  <a:lnTo>
                    <a:pt x="1553" y="118"/>
                  </a:lnTo>
                  <a:lnTo>
                    <a:pt x="1570" y="137"/>
                  </a:lnTo>
                  <a:lnTo>
                    <a:pt x="1583" y="156"/>
                  </a:lnTo>
                  <a:lnTo>
                    <a:pt x="1594" y="177"/>
                  </a:lnTo>
                  <a:lnTo>
                    <a:pt x="1605" y="197"/>
                  </a:lnTo>
                  <a:lnTo>
                    <a:pt x="1613" y="218"/>
                  </a:lnTo>
                  <a:lnTo>
                    <a:pt x="1620" y="239"/>
                  </a:lnTo>
                  <a:lnTo>
                    <a:pt x="1625" y="260"/>
                  </a:lnTo>
                  <a:lnTo>
                    <a:pt x="1628" y="284"/>
                  </a:lnTo>
                  <a:lnTo>
                    <a:pt x="1628" y="307"/>
                  </a:lnTo>
                  <a:lnTo>
                    <a:pt x="1628" y="307"/>
                  </a:lnTo>
                  <a:lnTo>
                    <a:pt x="1628" y="331"/>
                  </a:lnTo>
                  <a:lnTo>
                    <a:pt x="1623" y="356"/>
                  </a:lnTo>
                  <a:lnTo>
                    <a:pt x="1618" y="379"/>
                  </a:lnTo>
                  <a:lnTo>
                    <a:pt x="1610" y="401"/>
                  </a:lnTo>
                  <a:lnTo>
                    <a:pt x="1600" y="424"/>
                  </a:lnTo>
                  <a:lnTo>
                    <a:pt x="1589" y="446"/>
                  </a:lnTo>
                  <a:lnTo>
                    <a:pt x="1576" y="466"/>
                  </a:lnTo>
                  <a:lnTo>
                    <a:pt x="1560" y="486"/>
                  </a:lnTo>
                  <a:lnTo>
                    <a:pt x="1544" y="506"/>
                  </a:lnTo>
                  <a:lnTo>
                    <a:pt x="1524" y="525"/>
                  </a:lnTo>
                  <a:lnTo>
                    <a:pt x="1503" y="544"/>
                  </a:lnTo>
                  <a:lnTo>
                    <a:pt x="1482" y="563"/>
                  </a:lnTo>
                  <a:lnTo>
                    <a:pt x="1458" y="581"/>
                  </a:lnTo>
                  <a:lnTo>
                    <a:pt x="1434" y="598"/>
                  </a:lnTo>
                  <a:lnTo>
                    <a:pt x="1408" y="614"/>
                  </a:lnTo>
                  <a:lnTo>
                    <a:pt x="1380" y="631"/>
                  </a:lnTo>
                  <a:lnTo>
                    <a:pt x="1353" y="647"/>
                  </a:lnTo>
                  <a:lnTo>
                    <a:pt x="1322" y="663"/>
                  </a:lnTo>
                  <a:lnTo>
                    <a:pt x="1293" y="678"/>
                  </a:lnTo>
                  <a:lnTo>
                    <a:pt x="1260" y="693"/>
                  </a:lnTo>
                  <a:lnTo>
                    <a:pt x="1195" y="722"/>
                  </a:lnTo>
                  <a:lnTo>
                    <a:pt x="1126" y="749"/>
                  </a:lnTo>
                  <a:lnTo>
                    <a:pt x="1056" y="775"/>
                  </a:lnTo>
                  <a:lnTo>
                    <a:pt x="983" y="800"/>
                  </a:lnTo>
                  <a:lnTo>
                    <a:pt x="909" y="824"/>
                  </a:lnTo>
                  <a:lnTo>
                    <a:pt x="836" y="848"/>
                  </a:lnTo>
                  <a:lnTo>
                    <a:pt x="687" y="893"/>
                  </a:lnTo>
                  <a:lnTo>
                    <a:pt x="544" y="938"/>
                  </a:lnTo>
                  <a:lnTo>
                    <a:pt x="476" y="960"/>
                  </a:lnTo>
                  <a:lnTo>
                    <a:pt x="410" y="982"/>
                  </a:lnTo>
                  <a:lnTo>
                    <a:pt x="348" y="1005"/>
                  </a:lnTo>
                  <a:lnTo>
                    <a:pt x="290" y="1027"/>
                  </a:lnTo>
                  <a:lnTo>
                    <a:pt x="236" y="1050"/>
                  </a:lnTo>
                  <a:lnTo>
                    <a:pt x="212" y="1063"/>
                  </a:lnTo>
                  <a:lnTo>
                    <a:pt x="188" y="1075"/>
                  </a:lnTo>
                  <a:lnTo>
                    <a:pt x="167" y="1087"/>
                  </a:lnTo>
                  <a:lnTo>
                    <a:pt x="145" y="1099"/>
                  </a:lnTo>
                  <a:lnTo>
                    <a:pt x="128" y="1112"/>
                  </a:lnTo>
                  <a:lnTo>
                    <a:pt x="110" y="1125"/>
                  </a:lnTo>
                  <a:lnTo>
                    <a:pt x="95" y="1138"/>
                  </a:lnTo>
                  <a:lnTo>
                    <a:pt x="81" y="1152"/>
                  </a:lnTo>
                  <a:lnTo>
                    <a:pt x="69" y="1166"/>
                  </a:lnTo>
                  <a:lnTo>
                    <a:pt x="60" y="1180"/>
                  </a:lnTo>
                  <a:lnTo>
                    <a:pt x="51" y="1194"/>
                  </a:lnTo>
                  <a:lnTo>
                    <a:pt x="47" y="1209"/>
                  </a:lnTo>
                  <a:lnTo>
                    <a:pt x="43" y="1224"/>
                  </a:lnTo>
                  <a:lnTo>
                    <a:pt x="42" y="1240"/>
                  </a:lnTo>
                  <a:lnTo>
                    <a:pt x="42" y="12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3" name="Freeform 18">
              <a:extLst>
                <a:ext uri="{FF2B5EF4-FFF2-40B4-BE49-F238E27FC236}">
                  <a16:creationId xmlns:a16="http://schemas.microsoft.com/office/drawing/2014/main" id="{9290CAA1-EFAD-CCA7-EF9D-CE198C666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614" y="5554459"/>
              <a:ext cx="96101" cy="131380"/>
            </a:xfrm>
            <a:custGeom>
              <a:avLst/>
              <a:gdLst>
                <a:gd name="T0" fmla="*/ 0 w 358"/>
                <a:gd name="T1" fmla="*/ 70 h 307"/>
                <a:gd name="T2" fmla="*/ 0 w 358"/>
                <a:gd name="T3" fmla="*/ 70 h 307"/>
                <a:gd name="T4" fmla="*/ 66 w 358"/>
                <a:gd name="T5" fmla="*/ 96 h 307"/>
                <a:gd name="T6" fmla="*/ 97 w 358"/>
                <a:gd name="T7" fmla="*/ 109 h 307"/>
                <a:gd name="T8" fmla="*/ 126 w 358"/>
                <a:gd name="T9" fmla="*/ 123 h 307"/>
                <a:gd name="T10" fmla="*/ 155 w 358"/>
                <a:gd name="T11" fmla="*/ 136 h 307"/>
                <a:gd name="T12" fmla="*/ 181 w 358"/>
                <a:gd name="T13" fmla="*/ 150 h 307"/>
                <a:gd name="T14" fmla="*/ 206 w 358"/>
                <a:gd name="T15" fmla="*/ 164 h 307"/>
                <a:gd name="T16" fmla="*/ 227 w 358"/>
                <a:gd name="T17" fmla="*/ 179 h 307"/>
                <a:gd name="T18" fmla="*/ 246 w 358"/>
                <a:gd name="T19" fmla="*/ 194 h 307"/>
                <a:gd name="T20" fmla="*/ 264 w 358"/>
                <a:gd name="T21" fmla="*/ 208 h 307"/>
                <a:gd name="T22" fmla="*/ 279 w 358"/>
                <a:gd name="T23" fmla="*/ 223 h 307"/>
                <a:gd name="T24" fmla="*/ 292 w 358"/>
                <a:gd name="T25" fmla="*/ 239 h 307"/>
                <a:gd name="T26" fmla="*/ 301 w 358"/>
                <a:gd name="T27" fmla="*/ 255 h 307"/>
                <a:gd name="T28" fmla="*/ 309 w 358"/>
                <a:gd name="T29" fmla="*/ 272 h 307"/>
                <a:gd name="T30" fmla="*/ 314 w 358"/>
                <a:gd name="T31" fmla="*/ 289 h 307"/>
                <a:gd name="T32" fmla="*/ 316 w 358"/>
                <a:gd name="T33" fmla="*/ 307 h 307"/>
                <a:gd name="T34" fmla="*/ 358 w 358"/>
                <a:gd name="T35" fmla="*/ 307 h 307"/>
                <a:gd name="T36" fmla="*/ 358 w 358"/>
                <a:gd name="T37" fmla="*/ 307 h 307"/>
                <a:gd name="T38" fmla="*/ 356 w 358"/>
                <a:gd name="T39" fmla="*/ 284 h 307"/>
                <a:gd name="T40" fmla="*/ 355 w 358"/>
                <a:gd name="T41" fmla="*/ 260 h 307"/>
                <a:gd name="T42" fmla="*/ 350 w 358"/>
                <a:gd name="T43" fmla="*/ 239 h 307"/>
                <a:gd name="T44" fmla="*/ 343 w 358"/>
                <a:gd name="T45" fmla="*/ 218 h 307"/>
                <a:gd name="T46" fmla="*/ 334 w 358"/>
                <a:gd name="T47" fmla="*/ 197 h 307"/>
                <a:gd name="T48" fmla="*/ 324 w 358"/>
                <a:gd name="T49" fmla="*/ 177 h 307"/>
                <a:gd name="T50" fmla="*/ 313 w 358"/>
                <a:gd name="T51" fmla="*/ 156 h 307"/>
                <a:gd name="T52" fmla="*/ 298 w 358"/>
                <a:gd name="T53" fmla="*/ 137 h 307"/>
                <a:gd name="T54" fmla="*/ 283 w 358"/>
                <a:gd name="T55" fmla="*/ 118 h 307"/>
                <a:gd name="T56" fmla="*/ 267 w 358"/>
                <a:gd name="T57" fmla="*/ 100 h 307"/>
                <a:gd name="T58" fmla="*/ 249 w 358"/>
                <a:gd name="T59" fmla="*/ 82 h 307"/>
                <a:gd name="T60" fmla="*/ 230 w 358"/>
                <a:gd name="T61" fmla="*/ 65 h 307"/>
                <a:gd name="T62" fmla="*/ 209 w 358"/>
                <a:gd name="T63" fmla="*/ 48 h 307"/>
                <a:gd name="T64" fmla="*/ 188 w 358"/>
                <a:gd name="T65" fmla="*/ 31 h 307"/>
                <a:gd name="T66" fmla="*/ 165 w 358"/>
                <a:gd name="T67" fmla="*/ 15 h 307"/>
                <a:gd name="T68" fmla="*/ 141 w 358"/>
                <a:gd name="T69" fmla="*/ 0 h 307"/>
                <a:gd name="T70" fmla="*/ 141 w 358"/>
                <a:gd name="T71" fmla="*/ 0 h 307"/>
                <a:gd name="T72" fmla="*/ 107 w 358"/>
                <a:gd name="T73" fmla="*/ 18 h 307"/>
                <a:gd name="T74" fmla="*/ 73 w 358"/>
                <a:gd name="T75" fmla="*/ 36 h 307"/>
                <a:gd name="T76" fmla="*/ 37 w 358"/>
                <a:gd name="T77" fmla="*/ 53 h 307"/>
                <a:gd name="T78" fmla="*/ 0 w 358"/>
                <a:gd name="T79" fmla="*/ 70 h 307"/>
                <a:gd name="T80" fmla="*/ 0 w 358"/>
                <a:gd name="T81" fmla="*/ 7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8" h="307">
                  <a:moveTo>
                    <a:pt x="0" y="70"/>
                  </a:moveTo>
                  <a:lnTo>
                    <a:pt x="0" y="70"/>
                  </a:lnTo>
                  <a:lnTo>
                    <a:pt x="66" y="96"/>
                  </a:lnTo>
                  <a:lnTo>
                    <a:pt x="97" y="109"/>
                  </a:lnTo>
                  <a:lnTo>
                    <a:pt x="126" y="123"/>
                  </a:lnTo>
                  <a:lnTo>
                    <a:pt x="155" y="136"/>
                  </a:lnTo>
                  <a:lnTo>
                    <a:pt x="181" y="150"/>
                  </a:lnTo>
                  <a:lnTo>
                    <a:pt x="206" y="164"/>
                  </a:lnTo>
                  <a:lnTo>
                    <a:pt x="227" y="179"/>
                  </a:lnTo>
                  <a:lnTo>
                    <a:pt x="246" y="194"/>
                  </a:lnTo>
                  <a:lnTo>
                    <a:pt x="264" y="208"/>
                  </a:lnTo>
                  <a:lnTo>
                    <a:pt x="279" y="223"/>
                  </a:lnTo>
                  <a:lnTo>
                    <a:pt x="292" y="239"/>
                  </a:lnTo>
                  <a:lnTo>
                    <a:pt x="301" y="255"/>
                  </a:lnTo>
                  <a:lnTo>
                    <a:pt x="309" y="272"/>
                  </a:lnTo>
                  <a:lnTo>
                    <a:pt x="314" y="289"/>
                  </a:lnTo>
                  <a:lnTo>
                    <a:pt x="316" y="307"/>
                  </a:lnTo>
                  <a:lnTo>
                    <a:pt x="358" y="307"/>
                  </a:lnTo>
                  <a:lnTo>
                    <a:pt x="358" y="307"/>
                  </a:lnTo>
                  <a:lnTo>
                    <a:pt x="356" y="284"/>
                  </a:lnTo>
                  <a:lnTo>
                    <a:pt x="355" y="260"/>
                  </a:lnTo>
                  <a:lnTo>
                    <a:pt x="350" y="239"/>
                  </a:lnTo>
                  <a:lnTo>
                    <a:pt x="343" y="218"/>
                  </a:lnTo>
                  <a:lnTo>
                    <a:pt x="334" y="197"/>
                  </a:lnTo>
                  <a:lnTo>
                    <a:pt x="324" y="177"/>
                  </a:lnTo>
                  <a:lnTo>
                    <a:pt x="313" y="156"/>
                  </a:lnTo>
                  <a:lnTo>
                    <a:pt x="298" y="137"/>
                  </a:lnTo>
                  <a:lnTo>
                    <a:pt x="283" y="118"/>
                  </a:lnTo>
                  <a:lnTo>
                    <a:pt x="267" y="100"/>
                  </a:lnTo>
                  <a:lnTo>
                    <a:pt x="249" y="82"/>
                  </a:lnTo>
                  <a:lnTo>
                    <a:pt x="230" y="65"/>
                  </a:lnTo>
                  <a:lnTo>
                    <a:pt x="209" y="48"/>
                  </a:lnTo>
                  <a:lnTo>
                    <a:pt x="188" y="31"/>
                  </a:lnTo>
                  <a:lnTo>
                    <a:pt x="165" y="15"/>
                  </a:lnTo>
                  <a:lnTo>
                    <a:pt x="141" y="0"/>
                  </a:lnTo>
                  <a:lnTo>
                    <a:pt x="141" y="0"/>
                  </a:lnTo>
                  <a:lnTo>
                    <a:pt x="107" y="18"/>
                  </a:lnTo>
                  <a:lnTo>
                    <a:pt x="73" y="36"/>
                  </a:lnTo>
                  <a:lnTo>
                    <a:pt x="37" y="53"/>
                  </a:lnTo>
                  <a:lnTo>
                    <a:pt x="0" y="70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4" name="Freeform 19">
              <a:extLst>
                <a:ext uri="{FF2B5EF4-FFF2-40B4-BE49-F238E27FC236}">
                  <a16:creationId xmlns:a16="http://schemas.microsoft.com/office/drawing/2014/main" id="{644BCF87-0399-3118-C993-CBEEB73CF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58" y="4484102"/>
              <a:ext cx="309780" cy="247303"/>
            </a:xfrm>
            <a:custGeom>
              <a:avLst/>
              <a:gdLst>
                <a:gd name="T0" fmla="*/ 911 w 1154"/>
                <a:gd name="T1" fmla="*/ 577 h 577"/>
                <a:gd name="T2" fmla="*/ 911 w 1154"/>
                <a:gd name="T3" fmla="*/ 577 h 577"/>
                <a:gd name="T4" fmla="*/ 1035 w 1154"/>
                <a:gd name="T5" fmla="*/ 539 h 577"/>
                <a:gd name="T6" fmla="*/ 1095 w 1154"/>
                <a:gd name="T7" fmla="*/ 520 h 577"/>
                <a:gd name="T8" fmla="*/ 1154 w 1154"/>
                <a:gd name="T9" fmla="*/ 500 h 577"/>
                <a:gd name="T10" fmla="*/ 1154 w 1154"/>
                <a:gd name="T11" fmla="*/ 500 h 577"/>
                <a:gd name="T12" fmla="*/ 1110 w 1154"/>
                <a:gd name="T13" fmla="*/ 483 h 577"/>
                <a:gd name="T14" fmla="*/ 1065 w 1154"/>
                <a:gd name="T15" fmla="*/ 467 h 577"/>
                <a:gd name="T16" fmla="*/ 972 w 1154"/>
                <a:gd name="T17" fmla="*/ 435 h 577"/>
                <a:gd name="T18" fmla="*/ 878 w 1154"/>
                <a:gd name="T19" fmla="*/ 404 h 577"/>
                <a:gd name="T20" fmla="*/ 783 w 1154"/>
                <a:gd name="T21" fmla="*/ 374 h 577"/>
                <a:gd name="T22" fmla="*/ 598 w 1154"/>
                <a:gd name="T23" fmla="*/ 317 h 577"/>
                <a:gd name="T24" fmla="*/ 509 w 1154"/>
                <a:gd name="T25" fmla="*/ 289 h 577"/>
                <a:gd name="T26" fmla="*/ 423 w 1154"/>
                <a:gd name="T27" fmla="*/ 261 h 577"/>
                <a:gd name="T28" fmla="*/ 343 w 1154"/>
                <a:gd name="T29" fmla="*/ 233 h 577"/>
                <a:gd name="T30" fmla="*/ 306 w 1154"/>
                <a:gd name="T31" fmla="*/ 218 h 577"/>
                <a:gd name="T32" fmla="*/ 272 w 1154"/>
                <a:gd name="T33" fmla="*/ 204 h 577"/>
                <a:gd name="T34" fmla="*/ 238 w 1154"/>
                <a:gd name="T35" fmla="*/ 189 h 577"/>
                <a:gd name="T36" fmla="*/ 207 w 1154"/>
                <a:gd name="T37" fmla="*/ 174 h 577"/>
                <a:gd name="T38" fmla="*/ 178 w 1154"/>
                <a:gd name="T39" fmla="*/ 158 h 577"/>
                <a:gd name="T40" fmla="*/ 151 w 1154"/>
                <a:gd name="T41" fmla="*/ 142 h 577"/>
                <a:gd name="T42" fmla="*/ 126 w 1154"/>
                <a:gd name="T43" fmla="*/ 126 h 577"/>
                <a:gd name="T44" fmla="*/ 105 w 1154"/>
                <a:gd name="T45" fmla="*/ 109 h 577"/>
                <a:gd name="T46" fmla="*/ 87 w 1154"/>
                <a:gd name="T47" fmla="*/ 92 h 577"/>
                <a:gd name="T48" fmla="*/ 71 w 1154"/>
                <a:gd name="T49" fmla="*/ 75 h 577"/>
                <a:gd name="T50" fmla="*/ 60 w 1154"/>
                <a:gd name="T51" fmla="*/ 57 h 577"/>
                <a:gd name="T52" fmla="*/ 50 w 1154"/>
                <a:gd name="T53" fmla="*/ 38 h 577"/>
                <a:gd name="T54" fmla="*/ 45 w 1154"/>
                <a:gd name="T55" fmla="*/ 19 h 577"/>
                <a:gd name="T56" fmla="*/ 44 w 1154"/>
                <a:gd name="T57" fmla="*/ 0 h 577"/>
                <a:gd name="T58" fmla="*/ 0 w 1154"/>
                <a:gd name="T59" fmla="*/ 0 h 577"/>
                <a:gd name="T60" fmla="*/ 0 w 1154"/>
                <a:gd name="T61" fmla="*/ 0 h 577"/>
                <a:gd name="T62" fmla="*/ 2 w 1154"/>
                <a:gd name="T63" fmla="*/ 27 h 577"/>
                <a:gd name="T64" fmla="*/ 6 w 1154"/>
                <a:gd name="T65" fmla="*/ 53 h 577"/>
                <a:gd name="T66" fmla="*/ 13 w 1154"/>
                <a:gd name="T67" fmla="*/ 78 h 577"/>
                <a:gd name="T68" fmla="*/ 23 w 1154"/>
                <a:gd name="T69" fmla="*/ 103 h 577"/>
                <a:gd name="T70" fmla="*/ 34 w 1154"/>
                <a:gd name="T71" fmla="*/ 127 h 577"/>
                <a:gd name="T72" fmla="*/ 47 w 1154"/>
                <a:gd name="T73" fmla="*/ 149 h 577"/>
                <a:gd name="T74" fmla="*/ 63 w 1154"/>
                <a:gd name="T75" fmla="*/ 173 h 577"/>
                <a:gd name="T76" fmla="*/ 83 w 1154"/>
                <a:gd name="T77" fmla="*/ 194 h 577"/>
                <a:gd name="T78" fmla="*/ 102 w 1154"/>
                <a:gd name="T79" fmla="*/ 215 h 577"/>
                <a:gd name="T80" fmla="*/ 125 w 1154"/>
                <a:gd name="T81" fmla="*/ 236 h 577"/>
                <a:gd name="T82" fmla="*/ 149 w 1154"/>
                <a:gd name="T83" fmla="*/ 257 h 577"/>
                <a:gd name="T84" fmla="*/ 175 w 1154"/>
                <a:gd name="T85" fmla="*/ 276 h 577"/>
                <a:gd name="T86" fmla="*/ 203 w 1154"/>
                <a:gd name="T87" fmla="*/ 295 h 577"/>
                <a:gd name="T88" fmla="*/ 232 w 1154"/>
                <a:gd name="T89" fmla="*/ 313 h 577"/>
                <a:gd name="T90" fmla="*/ 262 w 1154"/>
                <a:gd name="T91" fmla="*/ 331 h 577"/>
                <a:gd name="T92" fmla="*/ 293 w 1154"/>
                <a:gd name="T93" fmla="*/ 348 h 577"/>
                <a:gd name="T94" fmla="*/ 327 w 1154"/>
                <a:gd name="T95" fmla="*/ 365 h 577"/>
                <a:gd name="T96" fmla="*/ 361 w 1154"/>
                <a:gd name="T97" fmla="*/ 382 h 577"/>
                <a:gd name="T98" fmla="*/ 397 w 1154"/>
                <a:gd name="T99" fmla="*/ 398 h 577"/>
                <a:gd name="T100" fmla="*/ 433 w 1154"/>
                <a:gd name="T101" fmla="*/ 413 h 577"/>
                <a:gd name="T102" fmla="*/ 509 w 1154"/>
                <a:gd name="T103" fmla="*/ 443 h 577"/>
                <a:gd name="T104" fmla="*/ 587 w 1154"/>
                <a:gd name="T105" fmla="*/ 472 h 577"/>
                <a:gd name="T106" fmla="*/ 666 w 1154"/>
                <a:gd name="T107" fmla="*/ 499 h 577"/>
                <a:gd name="T108" fmla="*/ 749 w 1154"/>
                <a:gd name="T109" fmla="*/ 526 h 577"/>
                <a:gd name="T110" fmla="*/ 830 w 1154"/>
                <a:gd name="T111" fmla="*/ 551 h 577"/>
                <a:gd name="T112" fmla="*/ 911 w 1154"/>
                <a:gd name="T113" fmla="*/ 577 h 577"/>
                <a:gd name="T114" fmla="*/ 911 w 1154"/>
                <a:gd name="T115" fmla="*/ 577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4" h="577">
                  <a:moveTo>
                    <a:pt x="911" y="577"/>
                  </a:moveTo>
                  <a:lnTo>
                    <a:pt x="911" y="577"/>
                  </a:lnTo>
                  <a:lnTo>
                    <a:pt x="1035" y="539"/>
                  </a:lnTo>
                  <a:lnTo>
                    <a:pt x="1095" y="520"/>
                  </a:lnTo>
                  <a:lnTo>
                    <a:pt x="1154" y="500"/>
                  </a:lnTo>
                  <a:lnTo>
                    <a:pt x="1154" y="500"/>
                  </a:lnTo>
                  <a:lnTo>
                    <a:pt x="1110" y="483"/>
                  </a:lnTo>
                  <a:lnTo>
                    <a:pt x="1065" y="467"/>
                  </a:lnTo>
                  <a:lnTo>
                    <a:pt x="972" y="435"/>
                  </a:lnTo>
                  <a:lnTo>
                    <a:pt x="878" y="404"/>
                  </a:lnTo>
                  <a:lnTo>
                    <a:pt x="783" y="374"/>
                  </a:lnTo>
                  <a:lnTo>
                    <a:pt x="598" y="317"/>
                  </a:lnTo>
                  <a:lnTo>
                    <a:pt x="509" y="289"/>
                  </a:lnTo>
                  <a:lnTo>
                    <a:pt x="423" y="261"/>
                  </a:lnTo>
                  <a:lnTo>
                    <a:pt x="343" y="233"/>
                  </a:lnTo>
                  <a:lnTo>
                    <a:pt x="306" y="218"/>
                  </a:lnTo>
                  <a:lnTo>
                    <a:pt x="272" y="204"/>
                  </a:lnTo>
                  <a:lnTo>
                    <a:pt x="238" y="189"/>
                  </a:lnTo>
                  <a:lnTo>
                    <a:pt x="207" y="174"/>
                  </a:lnTo>
                  <a:lnTo>
                    <a:pt x="178" y="158"/>
                  </a:lnTo>
                  <a:lnTo>
                    <a:pt x="151" y="142"/>
                  </a:lnTo>
                  <a:lnTo>
                    <a:pt x="126" y="126"/>
                  </a:lnTo>
                  <a:lnTo>
                    <a:pt x="105" y="109"/>
                  </a:lnTo>
                  <a:lnTo>
                    <a:pt x="87" y="92"/>
                  </a:lnTo>
                  <a:lnTo>
                    <a:pt x="71" y="75"/>
                  </a:lnTo>
                  <a:lnTo>
                    <a:pt x="60" y="57"/>
                  </a:lnTo>
                  <a:lnTo>
                    <a:pt x="50" y="38"/>
                  </a:lnTo>
                  <a:lnTo>
                    <a:pt x="45" y="19"/>
                  </a:lnTo>
                  <a:lnTo>
                    <a:pt x="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7"/>
                  </a:lnTo>
                  <a:lnTo>
                    <a:pt x="6" y="53"/>
                  </a:lnTo>
                  <a:lnTo>
                    <a:pt x="13" y="78"/>
                  </a:lnTo>
                  <a:lnTo>
                    <a:pt x="23" y="103"/>
                  </a:lnTo>
                  <a:lnTo>
                    <a:pt x="34" y="127"/>
                  </a:lnTo>
                  <a:lnTo>
                    <a:pt x="47" y="149"/>
                  </a:lnTo>
                  <a:lnTo>
                    <a:pt x="63" y="173"/>
                  </a:lnTo>
                  <a:lnTo>
                    <a:pt x="83" y="194"/>
                  </a:lnTo>
                  <a:lnTo>
                    <a:pt x="102" y="215"/>
                  </a:lnTo>
                  <a:lnTo>
                    <a:pt x="125" y="236"/>
                  </a:lnTo>
                  <a:lnTo>
                    <a:pt x="149" y="257"/>
                  </a:lnTo>
                  <a:lnTo>
                    <a:pt x="175" y="276"/>
                  </a:lnTo>
                  <a:lnTo>
                    <a:pt x="203" y="295"/>
                  </a:lnTo>
                  <a:lnTo>
                    <a:pt x="232" y="313"/>
                  </a:lnTo>
                  <a:lnTo>
                    <a:pt x="262" y="331"/>
                  </a:lnTo>
                  <a:lnTo>
                    <a:pt x="293" y="348"/>
                  </a:lnTo>
                  <a:lnTo>
                    <a:pt x="327" y="365"/>
                  </a:lnTo>
                  <a:lnTo>
                    <a:pt x="361" y="382"/>
                  </a:lnTo>
                  <a:lnTo>
                    <a:pt x="397" y="398"/>
                  </a:lnTo>
                  <a:lnTo>
                    <a:pt x="433" y="413"/>
                  </a:lnTo>
                  <a:lnTo>
                    <a:pt x="509" y="443"/>
                  </a:lnTo>
                  <a:lnTo>
                    <a:pt x="587" y="472"/>
                  </a:lnTo>
                  <a:lnTo>
                    <a:pt x="666" y="499"/>
                  </a:lnTo>
                  <a:lnTo>
                    <a:pt x="749" y="526"/>
                  </a:lnTo>
                  <a:lnTo>
                    <a:pt x="830" y="551"/>
                  </a:lnTo>
                  <a:lnTo>
                    <a:pt x="911" y="577"/>
                  </a:lnTo>
                  <a:lnTo>
                    <a:pt x="911" y="5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5" name="Freeform 20">
              <a:extLst>
                <a:ext uri="{FF2B5EF4-FFF2-40B4-BE49-F238E27FC236}">
                  <a16:creationId xmlns:a16="http://schemas.microsoft.com/office/drawing/2014/main" id="{19D0E071-6FD5-D746-41F8-1F912BB4D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45" y="5152592"/>
              <a:ext cx="394070" cy="533247"/>
            </a:xfrm>
            <a:custGeom>
              <a:avLst/>
              <a:gdLst>
                <a:gd name="T0" fmla="*/ 557 w 1468"/>
                <a:gd name="T1" fmla="*/ 0 h 1244"/>
                <a:gd name="T2" fmla="*/ 373 w 1468"/>
                <a:gd name="T3" fmla="*/ 57 h 1244"/>
                <a:gd name="T4" fmla="*/ 316 w 1468"/>
                <a:gd name="T5" fmla="*/ 76 h 1244"/>
                <a:gd name="T6" fmla="*/ 405 w 1468"/>
                <a:gd name="T7" fmla="*/ 110 h 1244"/>
                <a:gd name="T8" fmla="*/ 591 w 1468"/>
                <a:gd name="T9" fmla="*/ 173 h 1244"/>
                <a:gd name="T10" fmla="*/ 872 w 1468"/>
                <a:gd name="T11" fmla="*/ 259 h 1244"/>
                <a:gd name="T12" fmla="*/ 1045 w 1468"/>
                <a:gd name="T13" fmla="*/ 315 h 1244"/>
                <a:gd name="T14" fmla="*/ 1162 w 1468"/>
                <a:gd name="T15" fmla="*/ 359 h 1244"/>
                <a:gd name="T16" fmla="*/ 1230 w 1468"/>
                <a:gd name="T17" fmla="*/ 388 h 1244"/>
                <a:gd name="T18" fmla="*/ 1291 w 1468"/>
                <a:gd name="T19" fmla="*/ 418 h 1244"/>
                <a:gd name="T20" fmla="*/ 1342 w 1468"/>
                <a:gd name="T21" fmla="*/ 451 h 1244"/>
                <a:gd name="T22" fmla="*/ 1381 w 1468"/>
                <a:gd name="T23" fmla="*/ 484 h 1244"/>
                <a:gd name="T24" fmla="*/ 1410 w 1468"/>
                <a:gd name="T25" fmla="*/ 520 h 1244"/>
                <a:gd name="T26" fmla="*/ 1423 w 1468"/>
                <a:gd name="T27" fmla="*/ 557 h 1244"/>
                <a:gd name="T28" fmla="*/ 1426 w 1468"/>
                <a:gd name="T29" fmla="*/ 577 h 1244"/>
                <a:gd name="T30" fmla="*/ 1424 w 1468"/>
                <a:gd name="T31" fmla="*/ 590 h 1244"/>
                <a:gd name="T32" fmla="*/ 1419 w 1468"/>
                <a:gd name="T33" fmla="*/ 614 h 1244"/>
                <a:gd name="T34" fmla="*/ 1408 w 1468"/>
                <a:gd name="T35" fmla="*/ 638 h 1244"/>
                <a:gd name="T36" fmla="*/ 1390 w 1468"/>
                <a:gd name="T37" fmla="*/ 660 h 1244"/>
                <a:gd name="T38" fmla="*/ 1369 w 1468"/>
                <a:gd name="T39" fmla="*/ 681 h 1244"/>
                <a:gd name="T40" fmla="*/ 1343 w 1468"/>
                <a:gd name="T41" fmla="*/ 702 h 1244"/>
                <a:gd name="T42" fmla="*/ 1296 w 1468"/>
                <a:gd name="T43" fmla="*/ 733 h 1244"/>
                <a:gd name="T44" fmla="*/ 1218 w 1468"/>
                <a:gd name="T45" fmla="*/ 771 h 1244"/>
                <a:gd name="T46" fmla="*/ 1129 w 1468"/>
                <a:gd name="T47" fmla="*/ 808 h 1244"/>
                <a:gd name="T48" fmla="*/ 1029 w 1468"/>
                <a:gd name="T49" fmla="*/ 844 h 1244"/>
                <a:gd name="T50" fmla="*/ 864 w 1468"/>
                <a:gd name="T51" fmla="*/ 897 h 1244"/>
                <a:gd name="T52" fmla="*/ 509 w 1468"/>
                <a:gd name="T53" fmla="*/ 1009 h 1244"/>
                <a:gd name="T54" fmla="*/ 392 w 1468"/>
                <a:gd name="T55" fmla="*/ 1049 h 1244"/>
                <a:gd name="T56" fmla="*/ 280 w 1468"/>
                <a:gd name="T57" fmla="*/ 1092 h 1244"/>
                <a:gd name="T58" fmla="*/ 177 w 1468"/>
                <a:gd name="T59" fmla="*/ 1139 h 1244"/>
                <a:gd name="T60" fmla="*/ 83 w 1468"/>
                <a:gd name="T61" fmla="*/ 1189 h 1244"/>
                <a:gd name="T62" fmla="*/ 0 w 1468"/>
                <a:gd name="T63" fmla="*/ 1244 h 1244"/>
                <a:gd name="T64" fmla="*/ 280 w 1468"/>
                <a:gd name="T65" fmla="*/ 1244 h 1244"/>
                <a:gd name="T66" fmla="*/ 467 w 1468"/>
                <a:gd name="T67" fmla="*/ 1184 h 1244"/>
                <a:gd name="T68" fmla="*/ 763 w 1468"/>
                <a:gd name="T69" fmla="*/ 1090 h 1244"/>
                <a:gd name="T70" fmla="*/ 911 w 1468"/>
                <a:gd name="T71" fmla="*/ 1039 h 1244"/>
                <a:gd name="T72" fmla="*/ 1005 w 1468"/>
                <a:gd name="T73" fmla="*/ 1003 h 1244"/>
                <a:gd name="T74" fmla="*/ 1094 w 1468"/>
                <a:gd name="T75" fmla="*/ 965 h 1244"/>
                <a:gd name="T76" fmla="*/ 1178 w 1468"/>
                <a:gd name="T77" fmla="*/ 924 h 1244"/>
                <a:gd name="T78" fmla="*/ 1253 w 1468"/>
                <a:gd name="T79" fmla="*/ 880 h 1244"/>
                <a:gd name="T80" fmla="*/ 1319 w 1468"/>
                <a:gd name="T81" fmla="*/ 834 h 1244"/>
                <a:gd name="T82" fmla="*/ 1376 w 1468"/>
                <a:gd name="T83" fmla="*/ 784 h 1244"/>
                <a:gd name="T84" fmla="*/ 1419 w 1468"/>
                <a:gd name="T85" fmla="*/ 730 h 1244"/>
                <a:gd name="T86" fmla="*/ 1444 w 1468"/>
                <a:gd name="T87" fmla="*/ 687 h 1244"/>
                <a:gd name="T88" fmla="*/ 1455 w 1468"/>
                <a:gd name="T89" fmla="*/ 657 h 1244"/>
                <a:gd name="T90" fmla="*/ 1463 w 1468"/>
                <a:gd name="T91" fmla="*/ 626 h 1244"/>
                <a:gd name="T92" fmla="*/ 1468 w 1468"/>
                <a:gd name="T93" fmla="*/ 594 h 1244"/>
                <a:gd name="T94" fmla="*/ 1468 w 1468"/>
                <a:gd name="T95" fmla="*/ 577 h 1244"/>
                <a:gd name="T96" fmla="*/ 1466 w 1468"/>
                <a:gd name="T97" fmla="*/ 551 h 1244"/>
                <a:gd name="T98" fmla="*/ 1457 w 1468"/>
                <a:gd name="T99" fmla="*/ 499 h 1244"/>
                <a:gd name="T100" fmla="*/ 1436 w 1468"/>
                <a:gd name="T101" fmla="*/ 450 h 1244"/>
                <a:gd name="T102" fmla="*/ 1405 w 1468"/>
                <a:gd name="T103" fmla="*/ 404 h 1244"/>
                <a:gd name="T104" fmla="*/ 1366 w 1468"/>
                <a:gd name="T105" fmla="*/ 361 h 1244"/>
                <a:gd name="T106" fmla="*/ 1319 w 1468"/>
                <a:gd name="T107" fmla="*/ 321 h 1244"/>
                <a:gd name="T108" fmla="*/ 1267 w 1468"/>
                <a:gd name="T109" fmla="*/ 282 h 1244"/>
                <a:gd name="T110" fmla="*/ 1207 w 1468"/>
                <a:gd name="T111" fmla="*/ 246 h 1244"/>
                <a:gd name="T112" fmla="*/ 1142 w 1468"/>
                <a:gd name="T113" fmla="*/ 211 h 1244"/>
                <a:gd name="T114" fmla="*/ 1071 w 1468"/>
                <a:gd name="T115" fmla="*/ 180 h 1244"/>
                <a:gd name="T116" fmla="*/ 961 w 1468"/>
                <a:gd name="T117" fmla="*/ 134 h 1244"/>
                <a:gd name="T118" fmla="*/ 802 w 1468"/>
                <a:gd name="T119" fmla="*/ 78 h 1244"/>
                <a:gd name="T120" fmla="*/ 638 w 1468"/>
                <a:gd name="T121" fmla="*/ 25 h 1244"/>
                <a:gd name="T122" fmla="*/ 557 w 1468"/>
                <a:gd name="T123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8" h="1244">
                  <a:moveTo>
                    <a:pt x="557" y="0"/>
                  </a:moveTo>
                  <a:lnTo>
                    <a:pt x="557" y="0"/>
                  </a:lnTo>
                  <a:lnTo>
                    <a:pt x="433" y="39"/>
                  </a:lnTo>
                  <a:lnTo>
                    <a:pt x="373" y="57"/>
                  </a:lnTo>
                  <a:lnTo>
                    <a:pt x="316" y="76"/>
                  </a:lnTo>
                  <a:lnTo>
                    <a:pt x="316" y="76"/>
                  </a:lnTo>
                  <a:lnTo>
                    <a:pt x="360" y="94"/>
                  </a:lnTo>
                  <a:lnTo>
                    <a:pt x="405" y="110"/>
                  </a:lnTo>
                  <a:lnTo>
                    <a:pt x="497" y="142"/>
                  </a:lnTo>
                  <a:lnTo>
                    <a:pt x="591" y="173"/>
                  </a:lnTo>
                  <a:lnTo>
                    <a:pt x="685" y="202"/>
                  </a:lnTo>
                  <a:lnTo>
                    <a:pt x="872" y="259"/>
                  </a:lnTo>
                  <a:lnTo>
                    <a:pt x="961" y="288"/>
                  </a:lnTo>
                  <a:lnTo>
                    <a:pt x="1045" y="315"/>
                  </a:lnTo>
                  <a:lnTo>
                    <a:pt x="1125" y="344"/>
                  </a:lnTo>
                  <a:lnTo>
                    <a:pt x="1162" y="359"/>
                  </a:lnTo>
                  <a:lnTo>
                    <a:pt x="1197" y="374"/>
                  </a:lnTo>
                  <a:lnTo>
                    <a:pt x="1230" y="388"/>
                  </a:lnTo>
                  <a:lnTo>
                    <a:pt x="1262" y="403"/>
                  </a:lnTo>
                  <a:lnTo>
                    <a:pt x="1291" y="418"/>
                  </a:lnTo>
                  <a:lnTo>
                    <a:pt x="1317" y="434"/>
                  </a:lnTo>
                  <a:lnTo>
                    <a:pt x="1342" y="451"/>
                  </a:lnTo>
                  <a:lnTo>
                    <a:pt x="1363" y="467"/>
                  </a:lnTo>
                  <a:lnTo>
                    <a:pt x="1381" y="484"/>
                  </a:lnTo>
                  <a:lnTo>
                    <a:pt x="1397" y="502"/>
                  </a:lnTo>
                  <a:lnTo>
                    <a:pt x="1410" y="520"/>
                  </a:lnTo>
                  <a:lnTo>
                    <a:pt x="1418" y="538"/>
                  </a:lnTo>
                  <a:lnTo>
                    <a:pt x="1423" y="557"/>
                  </a:lnTo>
                  <a:lnTo>
                    <a:pt x="1426" y="577"/>
                  </a:lnTo>
                  <a:lnTo>
                    <a:pt x="1426" y="577"/>
                  </a:lnTo>
                  <a:lnTo>
                    <a:pt x="1426" y="577"/>
                  </a:lnTo>
                  <a:lnTo>
                    <a:pt x="1424" y="590"/>
                  </a:lnTo>
                  <a:lnTo>
                    <a:pt x="1423" y="602"/>
                  </a:lnTo>
                  <a:lnTo>
                    <a:pt x="1419" y="614"/>
                  </a:lnTo>
                  <a:lnTo>
                    <a:pt x="1415" y="626"/>
                  </a:lnTo>
                  <a:lnTo>
                    <a:pt x="1408" y="638"/>
                  </a:lnTo>
                  <a:lnTo>
                    <a:pt x="1400" y="648"/>
                  </a:lnTo>
                  <a:lnTo>
                    <a:pt x="1390" y="660"/>
                  </a:lnTo>
                  <a:lnTo>
                    <a:pt x="1381" y="670"/>
                  </a:lnTo>
                  <a:lnTo>
                    <a:pt x="1369" y="681"/>
                  </a:lnTo>
                  <a:lnTo>
                    <a:pt x="1356" y="692"/>
                  </a:lnTo>
                  <a:lnTo>
                    <a:pt x="1343" y="702"/>
                  </a:lnTo>
                  <a:lnTo>
                    <a:pt x="1329" y="713"/>
                  </a:lnTo>
                  <a:lnTo>
                    <a:pt x="1296" y="733"/>
                  </a:lnTo>
                  <a:lnTo>
                    <a:pt x="1259" y="752"/>
                  </a:lnTo>
                  <a:lnTo>
                    <a:pt x="1218" y="771"/>
                  </a:lnTo>
                  <a:lnTo>
                    <a:pt x="1176" y="790"/>
                  </a:lnTo>
                  <a:lnTo>
                    <a:pt x="1129" y="808"/>
                  </a:lnTo>
                  <a:lnTo>
                    <a:pt x="1081" y="826"/>
                  </a:lnTo>
                  <a:lnTo>
                    <a:pt x="1029" y="844"/>
                  </a:lnTo>
                  <a:lnTo>
                    <a:pt x="975" y="862"/>
                  </a:lnTo>
                  <a:lnTo>
                    <a:pt x="864" y="897"/>
                  </a:lnTo>
                  <a:lnTo>
                    <a:pt x="627" y="970"/>
                  </a:lnTo>
                  <a:lnTo>
                    <a:pt x="509" y="1009"/>
                  </a:lnTo>
                  <a:lnTo>
                    <a:pt x="449" y="1029"/>
                  </a:lnTo>
                  <a:lnTo>
                    <a:pt x="392" y="1049"/>
                  </a:lnTo>
                  <a:lnTo>
                    <a:pt x="335" y="1070"/>
                  </a:lnTo>
                  <a:lnTo>
                    <a:pt x="280" y="1092"/>
                  </a:lnTo>
                  <a:lnTo>
                    <a:pt x="227" y="1115"/>
                  </a:lnTo>
                  <a:lnTo>
                    <a:pt x="177" y="1139"/>
                  </a:lnTo>
                  <a:lnTo>
                    <a:pt x="128" y="1163"/>
                  </a:lnTo>
                  <a:lnTo>
                    <a:pt x="83" y="1189"/>
                  </a:lnTo>
                  <a:lnTo>
                    <a:pt x="39" y="1215"/>
                  </a:lnTo>
                  <a:lnTo>
                    <a:pt x="0" y="1244"/>
                  </a:lnTo>
                  <a:lnTo>
                    <a:pt x="280" y="1244"/>
                  </a:lnTo>
                  <a:lnTo>
                    <a:pt x="280" y="1244"/>
                  </a:lnTo>
                  <a:lnTo>
                    <a:pt x="371" y="1213"/>
                  </a:lnTo>
                  <a:lnTo>
                    <a:pt x="467" y="1184"/>
                  </a:lnTo>
                  <a:lnTo>
                    <a:pt x="664" y="1122"/>
                  </a:lnTo>
                  <a:lnTo>
                    <a:pt x="763" y="1090"/>
                  </a:lnTo>
                  <a:lnTo>
                    <a:pt x="862" y="1056"/>
                  </a:lnTo>
                  <a:lnTo>
                    <a:pt x="911" y="1039"/>
                  </a:lnTo>
                  <a:lnTo>
                    <a:pt x="959" y="1021"/>
                  </a:lnTo>
                  <a:lnTo>
                    <a:pt x="1005" y="1003"/>
                  </a:lnTo>
                  <a:lnTo>
                    <a:pt x="1050" y="984"/>
                  </a:lnTo>
                  <a:lnTo>
                    <a:pt x="1094" y="965"/>
                  </a:lnTo>
                  <a:lnTo>
                    <a:pt x="1137" y="945"/>
                  </a:lnTo>
                  <a:lnTo>
                    <a:pt x="1178" y="924"/>
                  </a:lnTo>
                  <a:lnTo>
                    <a:pt x="1217" y="903"/>
                  </a:lnTo>
                  <a:lnTo>
                    <a:pt x="1253" y="880"/>
                  </a:lnTo>
                  <a:lnTo>
                    <a:pt x="1288" y="858"/>
                  </a:lnTo>
                  <a:lnTo>
                    <a:pt x="1319" y="834"/>
                  </a:lnTo>
                  <a:lnTo>
                    <a:pt x="1348" y="809"/>
                  </a:lnTo>
                  <a:lnTo>
                    <a:pt x="1376" y="784"/>
                  </a:lnTo>
                  <a:lnTo>
                    <a:pt x="1398" y="757"/>
                  </a:lnTo>
                  <a:lnTo>
                    <a:pt x="1419" y="730"/>
                  </a:lnTo>
                  <a:lnTo>
                    <a:pt x="1437" y="702"/>
                  </a:lnTo>
                  <a:lnTo>
                    <a:pt x="1444" y="687"/>
                  </a:lnTo>
                  <a:lnTo>
                    <a:pt x="1450" y="673"/>
                  </a:lnTo>
                  <a:lnTo>
                    <a:pt x="1455" y="657"/>
                  </a:lnTo>
                  <a:lnTo>
                    <a:pt x="1460" y="642"/>
                  </a:lnTo>
                  <a:lnTo>
                    <a:pt x="1463" y="626"/>
                  </a:lnTo>
                  <a:lnTo>
                    <a:pt x="1466" y="610"/>
                  </a:lnTo>
                  <a:lnTo>
                    <a:pt x="1468" y="594"/>
                  </a:lnTo>
                  <a:lnTo>
                    <a:pt x="1468" y="577"/>
                  </a:lnTo>
                  <a:lnTo>
                    <a:pt x="1468" y="577"/>
                  </a:lnTo>
                  <a:lnTo>
                    <a:pt x="1468" y="577"/>
                  </a:lnTo>
                  <a:lnTo>
                    <a:pt x="1466" y="551"/>
                  </a:lnTo>
                  <a:lnTo>
                    <a:pt x="1463" y="524"/>
                  </a:lnTo>
                  <a:lnTo>
                    <a:pt x="1457" y="499"/>
                  </a:lnTo>
                  <a:lnTo>
                    <a:pt x="1447" y="474"/>
                  </a:lnTo>
                  <a:lnTo>
                    <a:pt x="1436" y="450"/>
                  </a:lnTo>
                  <a:lnTo>
                    <a:pt x="1421" y="427"/>
                  </a:lnTo>
                  <a:lnTo>
                    <a:pt x="1405" y="404"/>
                  </a:lnTo>
                  <a:lnTo>
                    <a:pt x="1387" y="382"/>
                  </a:lnTo>
                  <a:lnTo>
                    <a:pt x="1366" y="361"/>
                  </a:lnTo>
                  <a:lnTo>
                    <a:pt x="1343" y="341"/>
                  </a:lnTo>
                  <a:lnTo>
                    <a:pt x="1319" y="321"/>
                  </a:lnTo>
                  <a:lnTo>
                    <a:pt x="1295" y="301"/>
                  </a:lnTo>
                  <a:lnTo>
                    <a:pt x="1267" y="282"/>
                  </a:lnTo>
                  <a:lnTo>
                    <a:pt x="1238" y="263"/>
                  </a:lnTo>
                  <a:lnTo>
                    <a:pt x="1207" y="246"/>
                  </a:lnTo>
                  <a:lnTo>
                    <a:pt x="1175" y="228"/>
                  </a:lnTo>
                  <a:lnTo>
                    <a:pt x="1142" y="211"/>
                  </a:lnTo>
                  <a:lnTo>
                    <a:pt x="1107" y="195"/>
                  </a:lnTo>
                  <a:lnTo>
                    <a:pt x="1071" y="180"/>
                  </a:lnTo>
                  <a:lnTo>
                    <a:pt x="1035" y="164"/>
                  </a:lnTo>
                  <a:lnTo>
                    <a:pt x="961" y="134"/>
                  </a:lnTo>
                  <a:lnTo>
                    <a:pt x="881" y="105"/>
                  </a:lnTo>
                  <a:lnTo>
                    <a:pt x="802" y="78"/>
                  </a:lnTo>
                  <a:lnTo>
                    <a:pt x="721" y="51"/>
                  </a:lnTo>
                  <a:lnTo>
                    <a:pt x="638" y="25"/>
                  </a:lnTo>
                  <a:lnTo>
                    <a:pt x="557" y="0"/>
                  </a:lnTo>
                  <a:lnTo>
                    <a:pt x="5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6" name="Freeform 21">
              <a:extLst>
                <a:ext uri="{FF2B5EF4-FFF2-40B4-BE49-F238E27FC236}">
                  <a16:creationId xmlns:a16="http://schemas.microsoft.com/office/drawing/2014/main" id="{8C136105-20BB-327C-68B8-5F5BC5743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695" y="4484102"/>
              <a:ext cx="437020" cy="645306"/>
            </a:xfrm>
            <a:custGeom>
              <a:avLst/>
              <a:gdLst>
                <a:gd name="T0" fmla="*/ 43 w 1628"/>
                <a:gd name="T1" fmla="*/ 1217 h 1506"/>
                <a:gd name="T2" fmla="*/ 64 w 1628"/>
                <a:gd name="T3" fmla="*/ 1266 h 1506"/>
                <a:gd name="T4" fmla="*/ 110 w 1628"/>
                <a:gd name="T5" fmla="*/ 1313 h 1506"/>
                <a:gd name="T6" fmla="*/ 176 w 1628"/>
                <a:gd name="T7" fmla="*/ 1356 h 1506"/>
                <a:gd name="T8" fmla="*/ 259 w 1628"/>
                <a:gd name="T9" fmla="*/ 1397 h 1506"/>
                <a:gd name="T10" fmla="*/ 358 w 1628"/>
                <a:gd name="T11" fmla="*/ 1437 h 1506"/>
                <a:gd name="T12" fmla="*/ 251 w 1628"/>
                <a:gd name="T13" fmla="*/ 1487 h 1506"/>
                <a:gd name="T14" fmla="*/ 192 w 1628"/>
                <a:gd name="T15" fmla="*/ 1490 h 1506"/>
                <a:gd name="T16" fmla="*/ 128 w 1628"/>
                <a:gd name="T17" fmla="*/ 1441 h 1506"/>
                <a:gd name="T18" fmla="*/ 73 w 1628"/>
                <a:gd name="T19" fmla="*/ 1387 h 1506"/>
                <a:gd name="T20" fmla="*/ 34 w 1628"/>
                <a:gd name="T21" fmla="*/ 1330 h 1506"/>
                <a:gd name="T22" fmla="*/ 8 w 1628"/>
                <a:gd name="T23" fmla="*/ 1267 h 1506"/>
                <a:gd name="T24" fmla="*/ 0 w 1628"/>
                <a:gd name="T25" fmla="*/ 1199 h 1506"/>
                <a:gd name="T26" fmla="*/ 3 w 1628"/>
                <a:gd name="T27" fmla="*/ 1150 h 1506"/>
                <a:gd name="T28" fmla="*/ 27 w 1628"/>
                <a:gd name="T29" fmla="*/ 1081 h 1506"/>
                <a:gd name="T30" fmla="*/ 68 w 1628"/>
                <a:gd name="T31" fmla="*/ 1019 h 1506"/>
                <a:gd name="T32" fmla="*/ 123 w 1628"/>
                <a:gd name="T33" fmla="*/ 962 h 1506"/>
                <a:gd name="T34" fmla="*/ 194 w 1628"/>
                <a:gd name="T35" fmla="*/ 908 h 1506"/>
                <a:gd name="T36" fmla="*/ 275 w 1628"/>
                <a:gd name="T37" fmla="*/ 859 h 1506"/>
                <a:gd name="T38" fmla="*/ 367 w 1628"/>
                <a:gd name="T39" fmla="*/ 813 h 1506"/>
                <a:gd name="T40" fmla="*/ 572 w 1628"/>
                <a:gd name="T41" fmla="*/ 730 h 1506"/>
                <a:gd name="T42" fmla="*/ 792 w 1628"/>
                <a:gd name="T43" fmla="*/ 657 h 1506"/>
                <a:gd name="T44" fmla="*/ 1152 w 1628"/>
                <a:gd name="T45" fmla="*/ 546 h 1506"/>
                <a:gd name="T46" fmla="*/ 1338 w 1628"/>
                <a:gd name="T47" fmla="*/ 478 h 1506"/>
                <a:gd name="T48" fmla="*/ 1440 w 1628"/>
                <a:gd name="T49" fmla="*/ 432 h 1506"/>
                <a:gd name="T50" fmla="*/ 1500 w 1628"/>
                <a:gd name="T51" fmla="*/ 393 h 1506"/>
                <a:gd name="T52" fmla="*/ 1547 w 1628"/>
                <a:gd name="T53" fmla="*/ 354 h 1506"/>
                <a:gd name="T54" fmla="*/ 1576 w 1628"/>
                <a:gd name="T55" fmla="*/ 312 h 1506"/>
                <a:gd name="T56" fmla="*/ 1586 w 1628"/>
                <a:gd name="T57" fmla="*/ 266 h 1506"/>
                <a:gd name="T58" fmla="*/ 1584 w 1628"/>
                <a:gd name="T59" fmla="*/ 246 h 1506"/>
                <a:gd name="T60" fmla="*/ 1555 w 1628"/>
                <a:gd name="T61" fmla="*/ 189 h 1506"/>
                <a:gd name="T62" fmla="*/ 1498 w 1628"/>
                <a:gd name="T63" fmla="*/ 137 h 1506"/>
                <a:gd name="T64" fmla="*/ 1414 w 1628"/>
                <a:gd name="T65" fmla="*/ 88 h 1506"/>
                <a:gd name="T66" fmla="*/ 1310 w 1628"/>
                <a:gd name="T67" fmla="*/ 43 h 1506"/>
                <a:gd name="T68" fmla="*/ 1189 w 1628"/>
                <a:gd name="T69" fmla="*/ 0 h 1506"/>
                <a:gd name="T70" fmla="*/ 1484 w 1628"/>
                <a:gd name="T71" fmla="*/ 14 h 1506"/>
                <a:gd name="T72" fmla="*/ 1532 w 1628"/>
                <a:gd name="T73" fmla="*/ 58 h 1506"/>
                <a:gd name="T74" fmla="*/ 1573 w 1628"/>
                <a:gd name="T75" fmla="*/ 105 h 1506"/>
                <a:gd name="T76" fmla="*/ 1604 w 1628"/>
                <a:gd name="T77" fmla="*/ 155 h 1506"/>
                <a:gd name="T78" fmla="*/ 1622 w 1628"/>
                <a:gd name="T79" fmla="*/ 209 h 1506"/>
                <a:gd name="T80" fmla="*/ 1628 w 1628"/>
                <a:gd name="T81" fmla="*/ 266 h 1506"/>
                <a:gd name="T82" fmla="*/ 1623 w 1628"/>
                <a:gd name="T83" fmla="*/ 315 h 1506"/>
                <a:gd name="T84" fmla="*/ 1600 w 1628"/>
                <a:gd name="T85" fmla="*/ 383 h 1506"/>
                <a:gd name="T86" fmla="*/ 1560 w 1628"/>
                <a:gd name="T87" fmla="*/ 445 h 1506"/>
                <a:gd name="T88" fmla="*/ 1503 w 1628"/>
                <a:gd name="T89" fmla="*/ 503 h 1506"/>
                <a:gd name="T90" fmla="*/ 1434 w 1628"/>
                <a:gd name="T91" fmla="*/ 556 h 1506"/>
                <a:gd name="T92" fmla="*/ 1353 w 1628"/>
                <a:gd name="T93" fmla="*/ 605 h 1506"/>
                <a:gd name="T94" fmla="*/ 1260 w 1628"/>
                <a:gd name="T95" fmla="*/ 651 h 1506"/>
                <a:gd name="T96" fmla="*/ 1056 w 1628"/>
                <a:gd name="T97" fmla="*/ 734 h 1506"/>
                <a:gd name="T98" fmla="*/ 836 w 1628"/>
                <a:gd name="T99" fmla="*/ 808 h 1506"/>
                <a:gd name="T100" fmla="*/ 476 w 1628"/>
                <a:gd name="T101" fmla="*/ 920 h 1506"/>
                <a:gd name="T102" fmla="*/ 290 w 1628"/>
                <a:gd name="T103" fmla="*/ 988 h 1506"/>
                <a:gd name="T104" fmla="*/ 188 w 1628"/>
                <a:gd name="T105" fmla="*/ 1036 h 1506"/>
                <a:gd name="T106" fmla="*/ 128 w 1628"/>
                <a:gd name="T107" fmla="*/ 1073 h 1506"/>
                <a:gd name="T108" fmla="*/ 81 w 1628"/>
                <a:gd name="T109" fmla="*/ 1112 h 1506"/>
                <a:gd name="T110" fmla="*/ 51 w 1628"/>
                <a:gd name="T111" fmla="*/ 1155 h 1506"/>
                <a:gd name="T112" fmla="*/ 42 w 1628"/>
                <a:gd name="T113" fmla="*/ 1199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28" h="1506">
                  <a:moveTo>
                    <a:pt x="42" y="1199"/>
                  </a:moveTo>
                  <a:lnTo>
                    <a:pt x="42" y="1199"/>
                  </a:lnTo>
                  <a:lnTo>
                    <a:pt x="43" y="1217"/>
                  </a:lnTo>
                  <a:lnTo>
                    <a:pt x="48" y="1234"/>
                  </a:lnTo>
                  <a:lnTo>
                    <a:pt x="55" y="1250"/>
                  </a:lnTo>
                  <a:lnTo>
                    <a:pt x="64" y="1266"/>
                  </a:lnTo>
                  <a:lnTo>
                    <a:pt x="77" y="1282"/>
                  </a:lnTo>
                  <a:lnTo>
                    <a:pt x="92" y="1298"/>
                  </a:lnTo>
                  <a:lnTo>
                    <a:pt x="110" y="1313"/>
                  </a:lnTo>
                  <a:lnTo>
                    <a:pt x="131" y="1327"/>
                  </a:lnTo>
                  <a:lnTo>
                    <a:pt x="152" y="1341"/>
                  </a:lnTo>
                  <a:lnTo>
                    <a:pt x="176" y="1356"/>
                  </a:lnTo>
                  <a:lnTo>
                    <a:pt x="202" y="1370"/>
                  </a:lnTo>
                  <a:lnTo>
                    <a:pt x="230" y="1384"/>
                  </a:lnTo>
                  <a:lnTo>
                    <a:pt x="259" y="1397"/>
                  </a:lnTo>
                  <a:lnTo>
                    <a:pt x="291" y="1410"/>
                  </a:lnTo>
                  <a:lnTo>
                    <a:pt x="358" y="1437"/>
                  </a:lnTo>
                  <a:lnTo>
                    <a:pt x="358" y="1437"/>
                  </a:lnTo>
                  <a:lnTo>
                    <a:pt x="320" y="1453"/>
                  </a:lnTo>
                  <a:lnTo>
                    <a:pt x="285" y="1471"/>
                  </a:lnTo>
                  <a:lnTo>
                    <a:pt x="251" y="1487"/>
                  </a:lnTo>
                  <a:lnTo>
                    <a:pt x="217" y="1506"/>
                  </a:lnTo>
                  <a:lnTo>
                    <a:pt x="217" y="1506"/>
                  </a:lnTo>
                  <a:lnTo>
                    <a:pt x="192" y="1490"/>
                  </a:lnTo>
                  <a:lnTo>
                    <a:pt x="170" y="1474"/>
                  </a:lnTo>
                  <a:lnTo>
                    <a:pt x="147" y="1458"/>
                  </a:lnTo>
                  <a:lnTo>
                    <a:pt x="128" y="1441"/>
                  </a:lnTo>
                  <a:lnTo>
                    <a:pt x="108" y="1423"/>
                  </a:lnTo>
                  <a:lnTo>
                    <a:pt x="90" y="1406"/>
                  </a:lnTo>
                  <a:lnTo>
                    <a:pt x="73" y="1387"/>
                  </a:lnTo>
                  <a:lnTo>
                    <a:pt x="58" y="1369"/>
                  </a:lnTo>
                  <a:lnTo>
                    <a:pt x="45" y="1350"/>
                  </a:lnTo>
                  <a:lnTo>
                    <a:pt x="34" y="1330"/>
                  </a:lnTo>
                  <a:lnTo>
                    <a:pt x="22" y="1309"/>
                  </a:lnTo>
                  <a:lnTo>
                    <a:pt x="14" y="1288"/>
                  </a:lnTo>
                  <a:lnTo>
                    <a:pt x="8" y="1267"/>
                  </a:lnTo>
                  <a:lnTo>
                    <a:pt x="3" y="1245"/>
                  </a:lnTo>
                  <a:lnTo>
                    <a:pt x="0" y="1222"/>
                  </a:lnTo>
                  <a:lnTo>
                    <a:pt x="0" y="1199"/>
                  </a:lnTo>
                  <a:lnTo>
                    <a:pt x="0" y="1199"/>
                  </a:lnTo>
                  <a:lnTo>
                    <a:pt x="0" y="1175"/>
                  </a:lnTo>
                  <a:lnTo>
                    <a:pt x="3" y="1150"/>
                  </a:lnTo>
                  <a:lnTo>
                    <a:pt x="9" y="1127"/>
                  </a:lnTo>
                  <a:lnTo>
                    <a:pt x="17" y="1104"/>
                  </a:lnTo>
                  <a:lnTo>
                    <a:pt x="27" y="1081"/>
                  </a:lnTo>
                  <a:lnTo>
                    <a:pt x="39" y="1060"/>
                  </a:lnTo>
                  <a:lnTo>
                    <a:pt x="51" y="1039"/>
                  </a:lnTo>
                  <a:lnTo>
                    <a:pt x="68" y="1019"/>
                  </a:lnTo>
                  <a:lnTo>
                    <a:pt x="84" y="999"/>
                  </a:lnTo>
                  <a:lnTo>
                    <a:pt x="103" y="980"/>
                  </a:lnTo>
                  <a:lnTo>
                    <a:pt x="123" y="962"/>
                  </a:lnTo>
                  <a:lnTo>
                    <a:pt x="145" y="943"/>
                  </a:lnTo>
                  <a:lnTo>
                    <a:pt x="168" y="926"/>
                  </a:lnTo>
                  <a:lnTo>
                    <a:pt x="194" y="908"/>
                  </a:lnTo>
                  <a:lnTo>
                    <a:pt x="220" y="891"/>
                  </a:lnTo>
                  <a:lnTo>
                    <a:pt x="248" y="875"/>
                  </a:lnTo>
                  <a:lnTo>
                    <a:pt x="275" y="859"/>
                  </a:lnTo>
                  <a:lnTo>
                    <a:pt x="304" y="843"/>
                  </a:lnTo>
                  <a:lnTo>
                    <a:pt x="335" y="828"/>
                  </a:lnTo>
                  <a:lnTo>
                    <a:pt x="367" y="813"/>
                  </a:lnTo>
                  <a:lnTo>
                    <a:pt x="432" y="785"/>
                  </a:lnTo>
                  <a:lnTo>
                    <a:pt x="500" y="757"/>
                  </a:lnTo>
                  <a:lnTo>
                    <a:pt x="572" y="730"/>
                  </a:lnTo>
                  <a:lnTo>
                    <a:pt x="644" y="706"/>
                  </a:lnTo>
                  <a:lnTo>
                    <a:pt x="717" y="682"/>
                  </a:lnTo>
                  <a:lnTo>
                    <a:pt x="792" y="657"/>
                  </a:lnTo>
                  <a:lnTo>
                    <a:pt x="941" y="612"/>
                  </a:lnTo>
                  <a:lnTo>
                    <a:pt x="1084" y="567"/>
                  </a:lnTo>
                  <a:lnTo>
                    <a:pt x="1152" y="546"/>
                  </a:lnTo>
                  <a:lnTo>
                    <a:pt x="1218" y="524"/>
                  </a:lnTo>
                  <a:lnTo>
                    <a:pt x="1280" y="501"/>
                  </a:lnTo>
                  <a:lnTo>
                    <a:pt x="1338" y="478"/>
                  </a:lnTo>
                  <a:lnTo>
                    <a:pt x="1391" y="455"/>
                  </a:lnTo>
                  <a:lnTo>
                    <a:pt x="1416" y="443"/>
                  </a:lnTo>
                  <a:lnTo>
                    <a:pt x="1440" y="432"/>
                  </a:lnTo>
                  <a:lnTo>
                    <a:pt x="1461" y="419"/>
                  </a:lnTo>
                  <a:lnTo>
                    <a:pt x="1482" y="406"/>
                  </a:lnTo>
                  <a:lnTo>
                    <a:pt x="1500" y="393"/>
                  </a:lnTo>
                  <a:lnTo>
                    <a:pt x="1518" y="381"/>
                  </a:lnTo>
                  <a:lnTo>
                    <a:pt x="1532" y="368"/>
                  </a:lnTo>
                  <a:lnTo>
                    <a:pt x="1547" y="354"/>
                  </a:lnTo>
                  <a:lnTo>
                    <a:pt x="1558" y="340"/>
                  </a:lnTo>
                  <a:lnTo>
                    <a:pt x="1568" y="327"/>
                  </a:lnTo>
                  <a:lnTo>
                    <a:pt x="1576" y="312"/>
                  </a:lnTo>
                  <a:lnTo>
                    <a:pt x="1581" y="297"/>
                  </a:lnTo>
                  <a:lnTo>
                    <a:pt x="1584" y="282"/>
                  </a:lnTo>
                  <a:lnTo>
                    <a:pt x="1586" y="266"/>
                  </a:lnTo>
                  <a:lnTo>
                    <a:pt x="1586" y="266"/>
                  </a:lnTo>
                  <a:lnTo>
                    <a:pt x="1586" y="256"/>
                  </a:lnTo>
                  <a:lnTo>
                    <a:pt x="1584" y="246"/>
                  </a:lnTo>
                  <a:lnTo>
                    <a:pt x="1578" y="227"/>
                  </a:lnTo>
                  <a:lnTo>
                    <a:pt x="1568" y="208"/>
                  </a:lnTo>
                  <a:lnTo>
                    <a:pt x="1555" y="189"/>
                  </a:lnTo>
                  <a:lnTo>
                    <a:pt x="1539" y="171"/>
                  </a:lnTo>
                  <a:lnTo>
                    <a:pt x="1519" y="154"/>
                  </a:lnTo>
                  <a:lnTo>
                    <a:pt x="1498" y="137"/>
                  </a:lnTo>
                  <a:lnTo>
                    <a:pt x="1472" y="121"/>
                  </a:lnTo>
                  <a:lnTo>
                    <a:pt x="1445" y="104"/>
                  </a:lnTo>
                  <a:lnTo>
                    <a:pt x="1414" y="88"/>
                  </a:lnTo>
                  <a:lnTo>
                    <a:pt x="1382" y="73"/>
                  </a:lnTo>
                  <a:lnTo>
                    <a:pt x="1346" y="58"/>
                  </a:lnTo>
                  <a:lnTo>
                    <a:pt x="1310" y="43"/>
                  </a:lnTo>
                  <a:lnTo>
                    <a:pt x="1272" y="29"/>
                  </a:lnTo>
                  <a:lnTo>
                    <a:pt x="1231" y="14"/>
                  </a:lnTo>
                  <a:lnTo>
                    <a:pt x="1189" y="0"/>
                  </a:lnTo>
                  <a:lnTo>
                    <a:pt x="1466" y="0"/>
                  </a:lnTo>
                  <a:lnTo>
                    <a:pt x="1466" y="0"/>
                  </a:lnTo>
                  <a:lnTo>
                    <a:pt x="1484" y="14"/>
                  </a:lnTo>
                  <a:lnTo>
                    <a:pt x="1502" y="29"/>
                  </a:lnTo>
                  <a:lnTo>
                    <a:pt x="1518" y="42"/>
                  </a:lnTo>
                  <a:lnTo>
                    <a:pt x="1532" y="58"/>
                  </a:lnTo>
                  <a:lnTo>
                    <a:pt x="1547" y="73"/>
                  </a:lnTo>
                  <a:lnTo>
                    <a:pt x="1562" y="89"/>
                  </a:lnTo>
                  <a:lnTo>
                    <a:pt x="1573" y="105"/>
                  </a:lnTo>
                  <a:lnTo>
                    <a:pt x="1584" y="121"/>
                  </a:lnTo>
                  <a:lnTo>
                    <a:pt x="1594" y="138"/>
                  </a:lnTo>
                  <a:lnTo>
                    <a:pt x="1604" y="155"/>
                  </a:lnTo>
                  <a:lnTo>
                    <a:pt x="1610" y="173"/>
                  </a:lnTo>
                  <a:lnTo>
                    <a:pt x="1617" y="191"/>
                  </a:lnTo>
                  <a:lnTo>
                    <a:pt x="1622" y="209"/>
                  </a:lnTo>
                  <a:lnTo>
                    <a:pt x="1625" y="228"/>
                  </a:lnTo>
                  <a:lnTo>
                    <a:pt x="1628" y="247"/>
                  </a:lnTo>
                  <a:lnTo>
                    <a:pt x="1628" y="266"/>
                  </a:lnTo>
                  <a:lnTo>
                    <a:pt x="1628" y="266"/>
                  </a:lnTo>
                  <a:lnTo>
                    <a:pt x="1628" y="291"/>
                  </a:lnTo>
                  <a:lnTo>
                    <a:pt x="1623" y="315"/>
                  </a:lnTo>
                  <a:lnTo>
                    <a:pt x="1618" y="338"/>
                  </a:lnTo>
                  <a:lnTo>
                    <a:pt x="1610" y="360"/>
                  </a:lnTo>
                  <a:lnTo>
                    <a:pt x="1600" y="383"/>
                  </a:lnTo>
                  <a:lnTo>
                    <a:pt x="1589" y="404"/>
                  </a:lnTo>
                  <a:lnTo>
                    <a:pt x="1576" y="425"/>
                  </a:lnTo>
                  <a:lnTo>
                    <a:pt x="1560" y="445"/>
                  </a:lnTo>
                  <a:lnTo>
                    <a:pt x="1544" y="464"/>
                  </a:lnTo>
                  <a:lnTo>
                    <a:pt x="1524" y="483"/>
                  </a:lnTo>
                  <a:lnTo>
                    <a:pt x="1503" y="503"/>
                  </a:lnTo>
                  <a:lnTo>
                    <a:pt x="1482" y="521"/>
                  </a:lnTo>
                  <a:lnTo>
                    <a:pt x="1458" y="539"/>
                  </a:lnTo>
                  <a:lnTo>
                    <a:pt x="1434" y="556"/>
                  </a:lnTo>
                  <a:lnTo>
                    <a:pt x="1408" y="573"/>
                  </a:lnTo>
                  <a:lnTo>
                    <a:pt x="1380" y="589"/>
                  </a:lnTo>
                  <a:lnTo>
                    <a:pt x="1353" y="605"/>
                  </a:lnTo>
                  <a:lnTo>
                    <a:pt x="1322" y="621"/>
                  </a:lnTo>
                  <a:lnTo>
                    <a:pt x="1293" y="636"/>
                  </a:lnTo>
                  <a:lnTo>
                    <a:pt x="1260" y="651"/>
                  </a:lnTo>
                  <a:lnTo>
                    <a:pt x="1195" y="680"/>
                  </a:lnTo>
                  <a:lnTo>
                    <a:pt x="1126" y="707"/>
                  </a:lnTo>
                  <a:lnTo>
                    <a:pt x="1056" y="734"/>
                  </a:lnTo>
                  <a:lnTo>
                    <a:pt x="983" y="759"/>
                  </a:lnTo>
                  <a:lnTo>
                    <a:pt x="909" y="784"/>
                  </a:lnTo>
                  <a:lnTo>
                    <a:pt x="836" y="808"/>
                  </a:lnTo>
                  <a:lnTo>
                    <a:pt x="687" y="853"/>
                  </a:lnTo>
                  <a:lnTo>
                    <a:pt x="544" y="898"/>
                  </a:lnTo>
                  <a:lnTo>
                    <a:pt x="476" y="920"/>
                  </a:lnTo>
                  <a:lnTo>
                    <a:pt x="410" y="944"/>
                  </a:lnTo>
                  <a:lnTo>
                    <a:pt x="348" y="966"/>
                  </a:lnTo>
                  <a:lnTo>
                    <a:pt x="290" y="988"/>
                  </a:lnTo>
                  <a:lnTo>
                    <a:pt x="236" y="1011"/>
                  </a:lnTo>
                  <a:lnTo>
                    <a:pt x="212" y="1024"/>
                  </a:lnTo>
                  <a:lnTo>
                    <a:pt x="188" y="1036"/>
                  </a:lnTo>
                  <a:lnTo>
                    <a:pt x="167" y="1048"/>
                  </a:lnTo>
                  <a:lnTo>
                    <a:pt x="145" y="1060"/>
                  </a:lnTo>
                  <a:lnTo>
                    <a:pt x="128" y="1073"/>
                  </a:lnTo>
                  <a:lnTo>
                    <a:pt x="110" y="1086"/>
                  </a:lnTo>
                  <a:lnTo>
                    <a:pt x="95" y="1099"/>
                  </a:lnTo>
                  <a:lnTo>
                    <a:pt x="81" y="1112"/>
                  </a:lnTo>
                  <a:lnTo>
                    <a:pt x="69" y="1126"/>
                  </a:lnTo>
                  <a:lnTo>
                    <a:pt x="60" y="1140"/>
                  </a:lnTo>
                  <a:lnTo>
                    <a:pt x="51" y="1155"/>
                  </a:lnTo>
                  <a:lnTo>
                    <a:pt x="47" y="1168"/>
                  </a:lnTo>
                  <a:lnTo>
                    <a:pt x="43" y="1184"/>
                  </a:lnTo>
                  <a:lnTo>
                    <a:pt x="42" y="1199"/>
                  </a:lnTo>
                  <a:lnTo>
                    <a:pt x="42" y="11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61FF0730-60AB-022E-AE30-8DBC04DA530C}"/>
              </a:ext>
            </a:extLst>
          </p:cNvPr>
          <p:cNvGrpSpPr/>
          <p:nvPr/>
        </p:nvGrpSpPr>
        <p:grpSpPr>
          <a:xfrm rot="19673041">
            <a:off x="6552261" y="2255857"/>
            <a:ext cx="323882" cy="354880"/>
            <a:chOff x="5373343" y="3066294"/>
            <a:chExt cx="1801887" cy="1974340"/>
          </a:xfrm>
        </p:grpSpPr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32E176B4-8F33-9111-4613-2A3E132D2A1F}"/>
                </a:ext>
              </a:extLst>
            </p:cNvPr>
            <p:cNvGrpSpPr/>
            <p:nvPr/>
          </p:nvGrpSpPr>
          <p:grpSpPr>
            <a:xfrm>
              <a:off x="5886218" y="3700568"/>
              <a:ext cx="807635" cy="589505"/>
              <a:chOff x="7657395" y="3471968"/>
              <a:chExt cx="807635" cy="589505"/>
            </a:xfrm>
          </p:grpSpPr>
          <p:grpSp>
            <p:nvGrpSpPr>
              <p:cNvPr id="401" name="Group 400">
                <a:extLst>
                  <a:ext uri="{FF2B5EF4-FFF2-40B4-BE49-F238E27FC236}">
                    <a16:creationId xmlns:a16="http://schemas.microsoft.com/office/drawing/2014/main" id="{5BB77E9C-29D2-D0E5-6C01-7CBD0C2D98B4}"/>
                  </a:ext>
                </a:extLst>
              </p:cNvPr>
              <p:cNvGrpSpPr/>
              <p:nvPr/>
            </p:nvGrpSpPr>
            <p:grpSpPr>
              <a:xfrm>
                <a:off x="7657395" y="3900010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409" name="Straight Connector 408">
                  <a:extLst>
                    <a:ext uri="{FF2B5EF4-FFF2-40B4-BE49-F238E27FC236}">
                      <a16:creationId xmlns:a16="http://schemas.microsoft.com/office/drawing/2014/main" id="{CFC8C063-C9FF-DB00-690B-E70C354B0E5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10" name="Oval 409">
                  <a:extLst>
                    <a:ext uri="{FF2B5EF4-FFF2-40B4-BE49-F238E27FC236}">
                      <a16:creationId xmlns:a16="http://schemas.microsoft.com/office/drawing/2014/main" id="{B486849A-CB45-92A4-BF95-DDB8D260ED6D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02" name="Group 401">
                <a:extLst>
                  <a:ext uri="{FF2B5EF4-FFF2-40B4-BE49-F238E27FC236}">
                    <a16:creationId xmlns:a16="http://schemas.microsoft.com/office/drawing/2014/main" id="{9BB7536F-C9ED-4006-DE02-A64D64AE1643}"/>
                  </a:ext>
                </a:extLst>
              </p:cNvPr>
              <p:cNvGrpSpPr/>
              <p:nvPr/>
            </p:nvGrpSpPr>
            <p:grpSpPr>
              <a:xfrm rot="10800000">
                <a:off x="8131843" y="3471968"/>
                <a:ext cx="333187" cy="409704"/>
                <a:chOff x="7740510" y="3804169"/>
                <a:chExt cx="333187" cy="409704"/>
              </a:xfrm>
            </p:grpSpPr>
            <p:grpSp>
              <p:nvGrpSpPr>
                <p:cNvPr id="403" name="Group 402">
                  <a:extLst>
                    <a:ext uri="{FF2B5EF4-FFF2-40B4-BE49-F238E27FC236}">
                      <a16:creationId xmlns:a16="http://schemas.microsoft.com/office/drawing/2014/main" id="{97969B83-F32D-3F47-409E-BE4533E0672D}"/>
                    </a:ext>
                  </a:extLst>
                </p:cNvPr>
                <p:cNvGrpSpPr/>
                <p:nvPr/>
              </p:nvGrpSpPr>
              <p:grpSpPr>
                <a:xfrm>
                  <a:off x="7740510" y="3804169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407" name="Straight Connector 406">
                    <a:extLst>
                      <a:ext uri="{FF2B5EF4-FFF2-40B4-BE49-F238E27FC236}">
                        <a16:creationId xmlns:a16="http://schemas.microsoft.com/office/drawing/2014/main" id="{605E7449-4A7E-E4DF-9B51-FDB8C3D570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408" name="Oval 407">
                    <a:extLst>
                      <a:ext uri="{FF2B5EF4-FFF2-40B4-BE49-F238E27FC236}">
                        <a16:creationId xmlns:a16="http://schemas.microsoft.com/office/drawing/2014/main" id="{285FDEAD-83F9-421F-41C1-F750E44323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04" name="Group 403">
                  <a:extLst>
                    <a:ext uri="{FF2B5EF4-FFF2-40B4-BE49-F238E27FC236}">
                      <a16:creationId xmlns:a16="http://schemas.microsoft.com/office/drawing/2014/main" id="{9D877C47-6798-C39D-9488-B1EDEC2126D9}"/>
                    </a:ext>
                  </a:extLst>
                </p:cNvPr>
                <p:cNvGrpSpPr/>
                <p:nvPr/>
              </p:nvGrpSpPr>
              <p:grpSpPr>
                <a:xfrm>
                  <a:off x="7809795" y="4052410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405" name="Straight Connector 404">
                    <a:extLst>
                      <a:ext uri="{FF2B5EF4-FFF2-40B4-BE49-F238E27FC236}">
                        <a16:creationId xmlns:a16="http://schemas.microsoft.com/office/drawing/2014/main" id="{E748E4FD-6E45-4985-0CF0-7CA83EA91DF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406" name="Oval 405">
                    <a:extLst>
                      <a:ext uri="{FF2B5EF4-FFF2-40B4-BE49-F238E27FC236}">
                        <a16:creationId xmlns:a16="http://schemas.microsoft.com/office/drawing/2014/main" id="{2FF197F5-4BA2-BB16-7720-B67E64E2E49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C686B5A3-220B-C187-8E14-35354520D017}"/>
                </a:ext>
              </a:extLst>
            </p:cNvPr>
            <p:cNvGrpSpPr/>
            <p:nvPr/>
          </p:nvGrpSpPr>
          <p:grpSpPr>
            <a:xfrm>
              <a:off x="5585991" y="4465597"/>
              <a:ext cx="667240" cy="514544"/>
              <a:chOff x="7357168" y="4236997"/>
              <a:chExt cx="667240" cy="514544"/>
            </a:xfrm>
          </p:grpSpPr>
          <p:grpSp>
            <p:nvGrpSpPr>
              <p:cNvPr id="395" name="Group 394">
                <a:extLst>
                  <a:ext uri="{FF2B5EF4-FFF2-40B4-BE49-F238E27FC236}">
                    <a16:creationId xmlns:a16="http://schemas.microsoft.com/office/drawing/2014/main" id="{9FD283C4-AF7E-0EA6-004C-097232030981}"/>
                  </a:ext>
                </a:extLst>
              </p:cNvPr>
              <p:cNvGrpSpPr/>
              <p:nvPr/>
            </p:nvGrpSpPr>
            <p:grpSpPr>
              <a:xfrm rot="2862879">
                <a:off x="7305949" y="42882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399" name="Straight Connector 398">
                  <a:extLst>
                    <a:ext uri="{FF2B5EF4-FFF2-40B4-BE49-F238E27FC236}">
                      <a16:creationId xmlns:a16="http://schemas.microsoft.com/office/drawing/2014/main" id="{41663C73-5891-8BE6-09DB-06C19CCAB98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00" name="Oval 399">
                  <a:extLst>
                    <a:ext uri="{FF2B5EF4-FFF2-40B4-BE49-F238E27FC236}">
                      <a16:creationId xmlns:a16="http://schemas.microsoft.com/office/drawing/2014/main" id="{696AC600-6F1D-08F7-E8E3-512352DFCC80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96" name="Group 395">
                <a:extLst>
                  <a:ext uri="{FF2B5EF4-FFF2-40B4-BE49-F238E27FC236}">
                    <a16:creationId xmlns:a16="http://schemas.microsoft.com/office/drawing/2014/main" id="{C37B2E48-0361-53B4-C707-39E5F17097FC}"/>
                  </a:ext>
                </a:extLst>
              </p:cNvPr>
              <p:cNvGrpSpPr/>
              <p:nvPr/>
            </p:nvGrpSpPr>
            <p:grpSpPr>
              <a:xfrm rot="13575652">
                <a:off x="7811726" y="45388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397" name="Straight Connector 396">
                  <a:extLst>
                    <a:ext uri="{FF2B5EF4-FFF2-40B4-BE49-F238E27FC236}">
                      <a16:creationId xmlns:a16="http://schemas.microsoft.com/office/drawing/2014/main" id="{3B1B532C-80EA-11E9-95C6-E1441A0FDE7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98" name="Oval 397">
                  <a:extLst>
                    <a:ext uri="{FF2B5EF4-FFF2-40B4-BE49-F238E27FC236}">
                      <a16:creationId xmlns:a16="http://schemas.microsoft.com/office/drawing/2014/main" id="{84EAF566-E9F1-DA6F-55E7-3ED756971595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A143A28F-65E3-F659-7D87-7A0DB612515A}"/>
                </a:ext>
              </a:extLst>
            </p:cNvPr>
            <p:cNvGrpSpPr/>
            <p:nvPr/>
          </p:nvGrpSpPr>
          <p:grpSpPr>
            <a:xfrm rot="16200000">
              <a:off x="6522901" y="4173200"/>
              <a:ext cx="667240" cy="514544"/>
              <a:chOff x="7509568" y="4389397"/>
              <a:chExt cx="667240" cy="514544"/>
            </a:xfrm>
          </p:grpSpPr>
          <p:grpSp>
            <p:nvGrpSpPr>
              <p:cNvPr id="389" name="Group 388">
                <a:extLst>
                  <a:ext uri="{FF2B5EF4-FFF2-40B4-BE49-F238E27FC236}">
                    <a16:creationId xmlns:a16="http://schemas.microsoft.com/office/drawing/2014/main" id="{8349E9F7-26F2-EC91-BDB8-6B45E9B67106}"/>
                  </a:ext>
                </a:extLst>
              </p:cNvPr>
              <p:cNvGrpSpPr/>
              <p:nvPr/>
            </p:nvGrpSpPr>
            <p:grpSpPr>
              <a:xfrm rot="2862879">
                <a:off x="7458349" y="44406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393" name="Straight Connector 392">
                  <a:extLst>
                    <a:ext uri="{FF2B5EF4-FFF2-40B4-BE49-F238E27FC236}">
                      <a16:creationId xmlns:a16="http://schemas.microsoft.com/office/drawing/2014/main" id="{045B618D-17AE-6775-0254-0F9DFF93B2C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94" name="Oval 393">
                  <a:extLst>
                    <a:ext uri="{FF2B5EF4-FFF2-40B4-BE49-F238E27FC236}">
                      <a16:creationId xmlns:a16="http://schemas.microsoft.com/office/drawing/2014/main" id="{C4D7E57E-F773-DF42-FB92-D01CE5219519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90" name="Group 389">
                <a:extLst>
                  <a:ext uri="{FF2B5EF4-FFF2-40B4-BE49-F238E27FC236}">
                    <a16:creationId xmlns:a16="http://schemas.microsoft.com/office/drawing/2014/main" id="{A704501D-DF3C-F00F-743D-2B4C6F969B20}"/>
                  </a:ext>
                </a:extLst>
              </p:cNvPr>
              <p:cNvGrpSpPr/>
              <p:nvPr/>
            </p:nvGrpSpPr>
            <p:grpSpPr>
              <a:xfrm rot="13575652">
                <a:off x="7964126" y="46912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391" name="Straight Connector 390">
                  <a:extLst>
                    <a:ext uri="{FF2B5EF4-FFF2-40B4-BE49-F238E27FC236}">
                      <a16:creationId xmlns:a16="http://schemas.microsoft.com/office/drawing/2014/main" id="{C04B3F00-AC24-FA19-6359-BEA220EE42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92" name="Oval 391">
                  <a:extLst>
                    <a:ext uri="{FF2B5EF4-FFF2-40B4-BE49-F238E27FC236}">
                      <a16:creationId xmlns:a16="http://schemas.microsoft.com/office/drawing/2014/main" id="{489F2943-D20E-74C4-10D5-6A680D743897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5D44FCB9-9E85-789F-6612-DB8E88698F71}"/>
                </a:ext>
              </a:extLst>
            </p:cNvPr>
            <p:cNvGrpSpPr/>
            <p:nvPr/>
          </p:nvGrpSpPr>
          <p:grpSpPr>
            <a:xfrm rot="9944751">
              <a:off x="5373343" y="3066294"/>
              <a:ext cx="1801887" cy="1974340"/>
              <a:chOff x="569633" y="1542899"/>
              <a:chExt cx="1245999" cy="1365250"/>
            </a:xfrm>
          </p:grpSpPr>
          <p:cxnSp>
            <p:nvCxnSpPr>
              <p:cNvPr id="385" name="Straight Connector 32">
                <a:extLst>
                  <a:ext uri="{FF2B5EF4-FFF2-40B4-BE49-F238E27FC236}">
                    <a16:creationId xmlns:a16="http://schemas.microsoft.com/office/drawing/2014/main" id="{72C849B8-048D-0DEE-09A2-84C25467777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9633" y="1622275"/>
                <a:ext cx="300038" cy="3317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cxnSp>
            <p:nvCxnSpPr>
              <p:cNvPr id="386" name="Straight Connector 34">
                <a:extLst>
                  <a:ext uri="{FF2B5EF4-FFF2-40B4-BE49-F238E27FC236}">
                    <a16:creationId xmlns:a16="http://schemas.microsoft.com/office/drawing/2014/main" id="{A070DFF1-5D74-49A6-34CD-F23E00841E0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504482" y="1611162"/>
                <a:ext cx="311150" cy="347663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sp>
            <p:nvSpPr>
              <p:cNvPr id="387" name="Freeform 1172">
                <a:extLst>
                  <a:ext uri="{FF2B5EF4-FFF2-40B4-BE49-F238E27FC236}">
                    <a16:creationId xmlns:a16="http://schemas.microsoft.com/office/drawing/2014/main" id="{86E7820D-0C61-009E-9FAF-1C25E33402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59" y="1547661"/>
                <a:ext cx="500063" cy="135890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273" h="1357576">
                    <a:moveTo>
                      <a:pt x="0" y="0"/>
                    </a:moveTo>
                    <a:lnTo>
                      <a:pt x="493664" y="538543"/>
                    </a:lnTo>
                    <a:cubicBezTo>
                      <a:pt x="495534" y="811554"/>
                      <a:pt x="497403" y="1084565"/>
                      <a:pt x="499273" y="135757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88" name="Freeform 35">
                <a:extLst>
                  <a:ext uri="{FF2B5EF4-FFF2-40B4-BE49-F238E27FC236}">
                    <a16:creationId xmlns:a16="http://schemas.microsoft.com/office/drawing/2014/main" id="{DC95D5F8-DEDF-61E1-78DC-8831F92E74D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247497" y="1542899"/>
                <a:ext cx="484187" cy="136525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55153 h 1365881"/>
                  <a:gd name="connsiteX2" fmla="*/ 499273 w 499273"/>
                  <a:gd name="connsiteY2" fmla="*/ 1365881 h 1365881"/>
                  <a:gd name="connsiteX0" fmla="*/ 0 w 493828"/>
                  <a:gd name="connsiteY0" fmla="*/ 0 h 1363502"/>
                  <a:gd name="connsiteX1" fmla="*/ 493664 w 493828"/>
                  <a:gd name="connsiteY1" fmla="*/ 555153 h 1363502"/>
                  <a:gd name="connsiteX2" fmla="*/ 482630 w 493828"/>
                  <a:gd name="connsiteY2" fmla="*/ 1363502 h 1363502"/>
                  <a:gd name="connsiteX0" fmla="*/ 0 w 484562"/>
                  <a:gd name="connsiteY0" fmla="*/ 0 h 1363502"/>
                  <a:gd name="connsiteX1" fmla="*/ 484154 w 484562"/>
                  <a:gd name="connsiteY1" fmla="*/ 552774 h 1363502"/>
                  <a:gd name="connsiteX2" fmla="*/ 482630 w 484562"/>
                  <a:gd name="connsiteY2" fmla="*/ 1363502 h 136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4562" h="1363502">
                    <a:moveTo>
                      <a:pt x="0" y="0"/>
                    </a:moveTo>
                    <a:lnTo>
                      <a:pt x="484154" y="552774"/>
                    </a:lnTo>
                    <a:cubicBezTo>
                      <a:pt x="486024" y="825785"/>
                      <a:pt x="480760" y="1090491"/>
                      <a:pt x="482630" y="136350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82" name="Group 381">
              <a:extLst>
                <a:ext uri="{FF2B5EF4-FFF2-40B4-BE49-F238E27FC236}">
                  <a16:creationId xmlns:a16="http://schemas.microsoft.com/office/drawing/2014/main" id="{13FF7460-7C8D-83B1-DE2D-6E3B864CC713}"/>
                </a:ext>
              </a:extLst>
            </p:cNvPr>
            <p:cNvGrpSpPr/>
            <p:nvPr/>
          </p:nvGrpSpPr>
          <p:grpSpPr>
            <a:xfrm>
              <a:off x="5820270" y="3880369"/>
              <a:ext cx="263902" cy="161463"/>
              <a:chOff x="7588110" y="3651769"/>
              <a:chExt cx="263902" cy="161463"/>
            </a:xfrm>
          </p:grpSpPr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8D405F93-7957-4044-2B06-736A69E5087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26911" y="3675225"/>
                <a:ext cx="125101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84" name="Oval 383">
                <a:extLst>
                  <a:ext uri="{FF2B5EF4-FFF2-40B4-BE49-F238E27FC236}">
                    <a16:creationId xmlns:a16="http://schemas.microsoft.com/office/drawing/2014/main" id="{47D070DC-1DD3-9AC5-7B36-2B022444667E}"/>
                  </a:ext>
                </a:extLst>
              </p:cNvPr>
              <p:cNvSpPr/>
              <p:nvPr/>
            </p:nvSpPr>
            <p:spPr bwMode="auto">
              <a:xfrm>
                <a:off x="7588110" y="3651769"/>
                <a:ext cx="161463" cy="161463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4A094F13-EBA2-63E1-88F7-711D10C21A1D}"/>
              </a:ext>
            </a:extLst>
          </p:cNvPr>
          <p:cNvGrpSpPr/>
          <p:nvPr/>
        </p:nvGrpSpPr>
        <p:grpSpPr>
          <a:xfrm rot="2170826">
            <a:off x="7367599" y="2438735"/>
            <a:ext cx="323882" cy="354880"/>
            <a:chOff x="5373343" y="3066294"/>
            <a:chExt cx="1801887" cy="1974340"/>
          </a:xfrm>
        </p:grpSpPr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9E97A032-0E36-E9A9-49A3-5E120D7895B2}"/>
                </a:ext>
              </a:extLst>
            </p:cNvPr>
            <p:cNvGrpSpPr/>
            <p:nvPr/>
          </p:nvGrpSpPr>
          <p:grpSpPr>
            <a:xfrm>
              <a:off x="5886218" y="3700568"/>
              <a:ext cx="807635" cy="589505"/>
              <a:chOff x="7657395" y="3471968"/>
              <a:chExt cx="807635" cy="589505"/>
            </a:xfrm>
          </p:grpSpPr>
          <p:grpSp>
            <p:nvGrpSpPr>
              <p:cNvPr id="435" name="Group 434">
                <a:extLst>
                  <a:ext uri="{FF2B5EF4-FFF2-40B4-BE49-F238E27FC236}">
                    <a16:creationId xmlns:a16="http://schemas.microsoft.com/office/drawing/2014/main" id="{26976914-7346-6F33-D587-F13B0D15A9C8}"/>
                  </a:ext>
                </a:extLst>
              </p:cNvPr>
              <p:cNvGrpSpPr/>
              <p:nvPr/>
            </p:nvGrpSpPr>
            <p:grpSpPr>
              <a:xfrm>
                <a:off x="7657395" y="3900010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443" name="Straight Connector 442">
                  <a:extLst>
                    <a:ext uri="{FF2B5EF4-FFF2-40B4-BE49-F238E27FC236}">
                      <a16:creationId xmlns:a16="http://schemas.microsoft.com/office/drawing/2014/main" id="{355D1BED-6D7E-E94B-10D8-BE2121E1A4C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44" name="Oval 443">
                  <a:extLst>
                    <a:ext uri="{FF2B5EF4-FFF2-40B4-BE49-F238E27FC236}">
                      <a16:creationId xmlns:a16="http://schemas.microsoft.com/office/drawing/2014/main" id="{8E2BA34D-19AC-C5F7-AD46-4A3EA89EBBE4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6" name="Group 435">
                <a:extLst>
                  <a:ext uri="{FF2B5EF4-FFF2-40B4-BE49-F238E27FC236}">
                    <a16:creationId xmlns:a16="http://schemas.microsoft.com/office/drawing/2014/main" id="{3397CECB-B280-504C-E5B7-F2828372270F}"/>
                  </a:ext>
                </a:extLst>
              </p:cNvPr>
              <p:cNvGrpSpPr/>
              <p:nvPr/>
            </p:nvGrpSpPr>
            <p:grpSpPr>
              <a:xfrm rot="10800000">
                <a:off x="8131843" y="3471968"/>
                <a:ext cx="333187" cy="409704"/>
                <a:chOff x="7740510" y="3804169"/>
                <a:chExt cx="333187" cy="409704"/>
              </a:xfrm>
            </p:grpSpPr>
            <p:grpSp>
              <p:nvGrpSpPr>
                <p:cNvPr id="437" name="Group 436">
                  <a:extLst>
                    <a:ext uri="{FF2B5EF4-FFF2-40B4-BE49-F238E27FC236}">
                      <a16:creationId xmlns:a16="http://schemas.microsoft.com/office/drawing/2014/main" id="{532DBFEB-5BBF-DAA9-D45E-0A8F85827FE1}"/>
                    </a:ext>
                  </a:extLst>
                </p:cNvPr>
                <p:cNvGrpSpPr/>
                <p:nvPr/>
              </p:nvGrpSpPr>
              <p:grpSpPr>
                <a:xfrm>
                  <a:off x="7740510" y="3804169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441" name="Straight Connector 440">
                    <a:extLst>
                      <a:ext uri="{FF2B5EF4-FFF2-40B4-BE49-F238E27FC236}">
                        <a16:creationId xmlns:a16="http://schemas.microsoft.com/office/drawing/2014/main" id="{C683DA81-CDAB-0D2A-B40B-8B0D4170DF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442" name="Oval 441">
                    <a:extLst>
                      <a:ext uri="{FF2B5EF4-FFF2-40B4-BE49-F238E27FC236}">
                        <a16:creationId xmlns:a16="http://schemas.microsoft.com/office/drawing/2014/main" id="{4AD19AFE-EA72-C828-3A8C-F84EDE05DAE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38" name="Group 437">
                  <a:extLst>
                    <a:ext uri="{FF2B5EF4-FFF2-40B4-BE49-F238E27FC236}">
                      <a16:creationId xmlns:a16="http://schemas.microsoft.com/office/drawing/2014/main" id="{F45309EE-D0CA-6BF6-EDA1-1ACAABC66171}"/>
                    </a:ext>
                  </a:extLst>
                </p:cNvPr>
                <p:cNvGrpSpPr/>
                <p:nvPr/>
              </p:nvGrpSpPr>
              <p:grpSpPr>
                <a:xfrm>
                  <a:off x="7809795" y="4052410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439" name="Straight Connector 438">
                    <a:extLst>
                      <a:ext uri="{FF2B5EF4-FFF2-40B4-BE49-F238E27FC236}">
                        <a16:creationId xmlns:a16="http://schemas.microsoft.com/office/drawing/2014/main" id="{78044972-A0E8-A4D0-FC94-088D07F6A3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440" name="Oval 439">
                    <a:extLst>
                      <a:ext uri="{FF2B5EF4-FFF2-40B4-BE49-F238E27FC236}">
                        <a16:creationId xmlns:a16="http://schemas.microsoft.com/office/drawing/2014/main" id="{14342BA3-9F90-AB92-EC61-CB0B8751D1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73F28247-FD06-DF6E-8F84-CBC87A9C3C7C}"/>
                </a:ext>
              </a:extLst>
            </p:cNvPr>
            <p:cNvGrpSpPr/>
            <p:nvPr/>
          </p:nvGrpSpPr>
          <p:grpSpPr>
            <a:xfrm>
              <a:off x="5585991" y="4465597"/>
              <a:ext cx="667240" cy="514544"/>
              <a:chOff x="7357168" y="4236997"/>
              <a:chExt cx="667240" cy="514544"/>
            </a:xfrm>
          </p:grpSpPr>
          <p:grpSp>
            <p:nvGrpSpPr>
              <p:cNvPr id="429" name="Group 428">
                <a:extLst>
                  <a:ext uri="{FF2B5EF4-FFF2-40B4-BE49-F238E27FC236}">
                    <a16:creationId xmlns:a16="http://schemas.microsoft.com/office/drawing/2014/main" id="{FD4B3EAC-06B3-4B99-AB5C-B9FB6832BEB7}"/>
                  </a:ext>
                </a:extLst>
              </p:cNvPr>
              <p:cNvGrpSpPr/>
              <p:nvPr/>
            </p:nvGrpSpPr>
            <p:grpSpPr>
              <a:xfrm rot="2862879">
                <a:off x="7305949" y="42882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433" name="Straight Connector 432">
                  <a:extLst>
                    <a:ext uri="{FF2B5EF4-FFF2-40B4-BE49-F238E27FC236}">
                      <a16:creationId xmlns:a16="http://schemas.microsoft.com/office/drawing/2014/main" id="{CF704172-D622-DABD-835E-5874C794F61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34" name="Oval 433">
                  <a:extLst>
                    <a:ext uri="{FF2B5EF4-FFF2-40B4-BE49-F238E27FC236}">
                      <a16:creationId xmlns:a16="http://schemas.microsoft.com/office/drawing/2014/main" id="{8AB53289-EB5B-4DF4-96DC-E8340A562D60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0" name="Group 429">
                <a:extLst>
                  <a:ext uri="{FF2B5EF4-FFF2-40B4-BE49-F238E27FC236}">
                    <a16:creationId xmlns:a16="http://schemas.microsoft.com/office/drawing/2014/main" id="{851AE4B8-BB39-FB4B-ED85-B0E532E58E60}"/>
                  </a:ext>
                </a:extLst>
              </p:cNvPr>
              <p:cNvGrpSpPr/>
              <p:nvPr/>
            </p:nvGrpSpPr>
            <p:grpSpPr>
              <a:xfrm rot="13575652">
                <a:off x="7811726" y="45388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431" name="Straight Connector 430">
                  <a:extLst>
                    <a:ext uri="{FF2B5EF4-FFF2-40B4-BE49-F238E27FC236}">
                      <a16:creationId xmlns:a16="http://schemas.microsoft.com/office/drawing/2014/main" id="{CF1B9E84-BFFA-D7EB-CE76-2FCA84D2205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32" name="Oval 431">
                  <a:extLst>
                    <a:ext uri="{FF2B5EF4-FFF2-40B4-BE49-F238E27FC236}">
                      <a16:creationId xmlns:a16="http://schemas.microsoft.com/office/drawing/2014/main" id="{DEF68F76-CC7E-FDDE-E58B-E34056A4D7AC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E05E7F9E-8777-728B-ECB8-0BEE11165E79}"/>
                </a:ext>
              </a:extLst>
            </p:cNvPr>
            <p:cNvGrpSpPr/>
            <p:nvPr/>
          </p:nvGrpSpPr>
          <p:grpSpPr>
            <a:xfrm rot="16200000">
              <a:off x="6522901" y="4173200"/>
              <a:ext cx="667240" cy="514544"/>
              <a:chOff x="7509568" y="4389397"/>
              <a:chExt cx="667240" cy="514544"/>
            </a:xfrm>
          </p:grpSpPr>
          <p:grpSp>
            <p:nvGrpSpPr>
              <p:cNvPr id="423" name="Group 422">
                <a:extLst>
                  <a:ext uri="{FF2B5EF4-FFF2-40B4-BE49-F238E27FC236}">
                    <a16:creationId xmlns:a16="http://schemas.microsoft.com/office/drawing/2014/main" id="{EDECC732-C6D4-2FDD-D739-B511668061FF}"/>
                  </a:ext>
                </a:extLst>
              </p:cNvPr>
              <p:cNvGrpSpPr/>
              <p:nvPr/>
            </p:nvGrpSpPr>
            <p:grpSpPr>
              <a:xfrm rot="2862879">
                <a:off x="7458349" y="44406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427" name="Straight Connector 426">
                  <a:extLst>
                    <a:ext uri="{FF2B5EF4-FFF2-40B4-BE49-F238E27FC236}">
                      <a16:creationId xmlns:a16="http://schemas.microsoft.com/office/drawing/2014/main" id="{9B19C346-DA56-F3E6-40F2-766D079CA3F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28" name="Oval 427">
                  <a:extLst>
                    <a:ext uri="{FF2B5EF4-FFF2-40B4-BE49-F238E27FC236}">
                      <a16:creationId xmlns:a16="http://schemas.microsoft.com/office/drawing/2014/main" id="{0885510F-2432-F53D-EA28-8D208A24411B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24" name="Group 423">
                <a:extLst>
                  <a:ext uri="{FF2B5EF4-FFF2-40B4-BE49-F238E27FC236}">
                    <a16:creationId xmlns:a16="http://schemas.microsoft.com/office/drawing/2014/main" id="{93BBC427-2AB5-BF6F-F83D-4E2FBE3247A9}"/>
                  </a:ext>
                </a:extLst>
              </p:cNvPr>
              <p:cNvGrpSpPr/>
              <p:nvPr/>
            </p:nvGrpSpPr>
            <p:grpSpPr>
              <a:xfrm rot="13575652">
                <a:off x="7964126" y="46912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425" name="Straight Connector 424">
                  <a:extLst>
                    <a:ext uri="{FF2B5EF4-FFF2-40B4-BE49-F238E27FC236}">
                      <a16:creationId xmlns:a16="http://schemas.microsoft.com/office/drawing/2014/main" id="{B3327FE3-C058-7CEC-2FD5-567146E16F5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26" name="Oval 425">
                  <a:extLst>
                    <a:ext uri="{FF2B5EF4-FFF2-40B4-BE49-F238E27FC236}">
                      <a16:creationId xmlns:a16="http://schemas.microsoft.com/office/drawing/2014/main" id="{C9133150-64A5-7019-298F-2D8AF035681B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4C448DB2-E0B9-8176-9C84-94010E7E5B32}"/>
                </a:ext>
              </a:extLst>
            </p:cNvPr>
            <p:cNvGrpSpPr/>
            <p:nvPr/>
          </p:nvGrpSpPr>
          <p:grpSpPr>
            <a:xfrm rot="9944751">
              <a:off x="5373343" y="3066294"/>
              <a:ext cx="1801887" cy="1974340"/>
              <a:chOff x="569633" y="1542899"/>
              <a:chExt cx="1245999" cy="1365250"/>
            </a:xfrm>
          </p:grpSpPr>
          <p:cxnSp>
            <p:nvCxnSpPr>
              <p:cNvPr id="419" name="Straight Connector 32">
                <a:extLst>
                  <a:ext uri="{FF2B5EF4-FFF2-40B4-BE49-F238E27FC236}">
                    <a16:creationId xmlns:a16="http://schemas.microsoft.com/office/drawing/2014/main" id="{E752E043-0133-5CB4-5CA2-6F4DD3C0BAB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9633" y="1622275"/>
                <a:ext cx="300038" cy="3317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cxnSp>
            <p:nvCxnSpPr>
              <p:cNvPr id="420" name="Straight Connector 34">
                <a:extLst>
                  <a:ext uri="{FF2B5EF4-FFF2-40B4-BE49-F238E27FC236}">
                    <a16:creationId xmlns:a16="http://schemas.microsoft.com/office/drawing/2014/main" id="{3DF64DBB-AF0C-4658-07CC-F1BE0519982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504482" y="1611162"/>
                <a:ext cx="311150" cy="347663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sp>
            <p:nvSpPr>
              <p:cNvPr id="421" name="Freeform 1211">
                <a:extLst>
                  <a:ext uri="{FF2B5EF4-FFF2-40B4-BE49-F238E27FC236}">
                    <a16:creationId xmlns:a16="http://schemas.microsoft.com/office/drawing/2014/main" id="{6BE86343-24F5-C2D5-1BA1-E6C2D1E360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59" y="1547661"/>
                <a:ext cx="500063" cy="135890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273" h="1357576">
                    <a:moveTo>
                      <a:pt x="0" y="0"/>
                    </a:moveTo>
                    <a:lnTo>
                      <a:pt x="493664" y="538543"/>
                    </a:lnTo>
                    <a:cubicBezTo>
                      <a:pt x="495534" y="811554"/>
                      <a:pt x="497403" y="1084565"/>
                      <a:pt x="499273" y="135757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2" name="Freeform 35">
                <a:extLst>
                  <a:ext uri="{FF2B5EF4-FFF2-40B4-BE49-F238E27FC236}">
                    <a16:creationId xmlns:a16="http://schemas.microsoft.com/office/drawing/2014/main" id="{21F4944B-9A9F-6C8F-3B7D-87F84C8CC87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247497" y="1542899"/>
                <a:ext cx="484187" cy="136525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55153 h 1365881"/>
                  <a:gd name="connsiteX2" fmla="*/ 499273 w 499273"/>
                  <a:gd name="connsiteY2" fmla="*/ 1365881 h 1365881"/>
                  <a:gd name="connsiteX0" fmla="*/ 0 w 493828"/>
                  <a:gd name="connsiteY0" fmla="*/ 0 h 1363502"/>
                  <a:gd name="connsiteX1" fmla="*/ 493664 w 493828"/>
                  <a:gd name="connsiteY1" fmla="*/ 555153 h 1363502"/>
                  <a:gd name="connsiteX2" fmla="*/ 482630 w 493828"/>
                  <a:gd name="connsiteY2" fmla="*/ 1363502 h 1363502"/>
                  <a:gd name="connsiteX0" fmla="*/ 0 w 484562"/>
                  <a:gd name="connsiteY0" fmla="*/ 0 h 1363502"/>
                  <a:gd name="connsiteX1" fmla="*/ 484154 w 484562"/>
                  <a:gd name="connsiteY1" fmla="*/ 552774 h 1363502"/>
                  <a:gd name="connsiteX2" fmla="*/ 482630 w 484562"/>
                  <a:gd name="connsiteY2" fmla="*/ 1363502 h 136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4562" h="1363502">
                    <a:moveTo>
                      <a:pt x="0" y="0"/>
                    </a:moveTo>
                    <a:lnTo>
                      <a:pt x="484154" y="552774"/>
                    </a:lnTo>
                    <a:cubicBezTo>
                      <a:pt x="486024" y="825785"/>
                      <a:pt x="480760" y="1090491"/>
                      <a:pt x="482630" y="136350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8F0449D5-9EC5-440E-9E73-6AC417C799D0}"/>
                </a:ext>
              </a:extLst>
            </p:cNvPr>
            <p:cNvGrpSpPr/>
            <p:nvPr/>
          </p:nvGrpSpPr>
          <p:grpSpPr>
            <a:xfrm>
              <a:off x="5820270" y="3880369"/>
              <a:ext cx="263902" cy="161463"/>
              <a:chOff x="7588110" y="3651769"/>
              <a:chExt cx="263902" cy="161463"/>
            </a:xfrm>
          </p:grpSpPr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E174B1A5-FE98-3CDA-3838-78B9A4E817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26911" y="3675225"/>
                <a:ext cx="125101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18" name="Oval 417">
                <a:extLst>
                  <a:ext uri="{FF2B5EF4-FFF2-40B4-BE49-F238E27FC236}">
                    <a16:creationId xmlns:a16="http://schemas.microsoft.com/office/drawing/2014/main" id="{F0F34299-2EC9-4B61-3648-8948F1F4047C}"/>
                  </a:ext>
                </a:extLst>
              </p:cNvPr>
              <p:cNvSpPr/>
              <p:nvPr/>
            </p:nvSpPr>
            <p:spPr bwMode="auto">
              <a:xfrm>
                <a:off x="7588110" y="3651769"/>
                <a:ext cx="161463" cy="161463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45" name="TextBox 444">
            <a:extLst>
              <a:ext uri="{FF2B5EF4-FFF2-40B4-BE49-F238E27FC236}">
                <a16:creationId xmlns:a16="http://schemas.microsoft.com/office/drawing/2014/main" id="{49FFA7FB-8173-5CDD-C552-FA68B6D8E89F}"/>
              </a:ext>
            </a:extLst>
          </p:cNvPr>
          <p:cNvSpPr txBox="1"/>
          <p:nvPr/>
        </p:nvSpPr>
        <p:spPr bwMode="auto">
          <a:xfrm>
            <a:off x="7061388" y="3876522"/>
            <a:ext cx="700642" cy="24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TOPO-I</a:t>
            </a:r>
          </a:p>
        </p:txBody>
      </p:sp>
      <p:sp>
        <p:nvSpPr>
          <p:cNvPr id="446" name="Oval 445">
            <a:extLst>
              <a:ext uri="{FF2B5EF4-FFF2-40B4-BE49-F238E27FC236}">
                <a16:creationId xmlns:a16="http://schemas.microsoft.com/office/drawing/2014/main" id="{B7059594-2C8D-F106-C0A4-8F0F709F193F}"/>
              </a:ext>
            </a:extLst>
          </p:cNvPr>
          <p:cNvSpPr/>
          <p:nvPr/>
        </p:nvSpPr>
        <p:spPr bwMode="auto">
          <a:xfrm rot="2909401">
            <a:off x="7210198" y="4105320"/>
            <a:ext cx="191912" cy="315631"/>
          </a:xfrm>
          <a:prstGeom prst="ellipse">
            <a:avLst/>
          </a:prstGeom>
          <a:solidFill>
            <a:schemeClr val="accent6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47" name="Straight Arrow Connector 446">
            <a:extLst>
              <a:ext uri="{FF2B5EF4-FFF2-40B4-BE49-F238E27FC236}">
                <a16:creationId xmlns:a16="http://schemas.microsoft.com/office/drawing/2014/main" id="{72C79B89-44B6-23C8-0919-724F5455D2BA}"/>
              </a:ext>
            </a:extLst>
          </p:cNvPr>
          <p:cNvCxnSpPr>
            <a:cxnSpLocks/>
          </p:cNvCxnSpPr>
          <p:nvPr/>
        </p:nvCxnSpPr>
        <p:spPr bwMode="auto">
          <a:xfrm flipH="1">
            <a:off x="6408419" y="2436377"/>
            <a:ext cx="190627" cy="191335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48" name="&quot;No&quot; Symbol 72">
            <a:extLst>
              <a:ext uri="{FF2B5EF4-FFF2-40B4-BE49-F238E27FC236}">
                <a16:creationId xmlns:a16="http://schemas.microsoft.com/office/drawing/2014/main" id="{B72FAF42-6056-D683-92EB-1A83E9E8AA57}"/>
              </a:ext>
            </a:extLst>
          </p:cNvPr>
          <p:cNvSpPr/>
          <p:nvPr/>
        </p:nvSpPr>
        <p:spPr>
          <a:xfrm>
            <a:off x="6265733" y="2641233"/>
            <a:ext cx="190948" cy="190948"/>
          </a:xfrm>
          <a:prstGeom prst="noSmoking">
            <a:avLst>
              <a:gd name="adj" fmla="val 4869"/>
            </a:avLst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E2EA4E30-799A-A20C-C72D-40282D5B86BA}"/>
              </a:ext>
            </a:extLst>
          </p:cNvPr>
          <p:cNvGrpSpPr/>
          <p:nvPr/>
        </p:nvGrpSpPr>
        <p:grpSpPr>
          <a:xfrm rot="20925010">
            <a:off x="6421621" y="2822373"/>
            <a:ext cx="193794" cy="516168"/>
            <a:chOff x="6385559" y="2912832"/>
            <a:chExt cx="193794" cy="516168"/>
          </a:xfrm>
        </p:grpSpPr>
        <p:sp>
          <p:nvSpPr>
            <p:cNvPr id="450" name="Rectangle 449">
              <a:extLst>
                <a:ext uri="{FF2B5EF4-FFF2-40B4-BE49-F238E27FC236}">
                  <a16:creationId xmlns:a16="http://schemas.microsoft.com/office/drawing/2014/main" id="{8F18A2A6-163E-2256-722C-06A46DAC5DBE}"/>
                </a:ext>
              </a:extLst>
            </p:cNvPr>
            <p:cNvSpPr/>
            <p:nvPr/>
          </p:nvSpPr>
          <p:spPr bwMode="auto">
            <a:xfrm>
              <a:off x="6385559" y="2994660"/>
              <a:ext cx="53340" cy="43434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1" name="Half Frame 450">
              <a:extLst>
                <a:ext uri="{FF2B5EF4-FFF2-40B4-BE49-F238E27FC236}">
                  <a16:creationId xmlns:a16="http://schemas.microsoft.com/office/drawing/2014/main" id="{7C795889-16E9-5A58-4942-97731F166E2B}"/>
                </a:ext>
              </a:extLst>
            </p:cNvPr>
            <p:cNvSpPr/>
            <p:nvPr/>
          </p:nvSpPr>
          <p:spPr bwMode="auto">
            <a:xfrm rot="18955180">
              <a:off x="6421298" y="2912832"/>
              <a:ext cx="158055" cy="165878"/>
            </a:xfrm>
            <a:prstGeom prst="halfFrame">
              <a:avLst>
                <a:gd name="adj1" fmla="val 22222"/>
                <a:gd name="adj2" fmla="val 25925"/>
              </a:avLst>
            </a:prstGeom>
            <a:solidFill>
              <a:schemeClr val="accent3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52" name="TextBox 451">
            <a:extLst>
              <a:ext uri="{FF2B5EF4-FFF2-40B4-BE49-F238E27FC236}">
                <a16:creationId xmlns:a16="http://schemas.microsoft.com/office/drawing/2014/main" id="{01FFD3D5-0C5D-5D5C-67D6-977D652612AE}"/>
              </a:ext>
            </a:extLst>
          </p:cNvPr>
          <p:cNvSpPr txBox="1"/>
          <p:nvPr/>
        </p:nvSpPr>
        <p:spPr bwMode="auto">
          <a:xfrm>
            <a:off x="5627687" y="2612285"/>
            <a:ext cx="773112" cy="39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T256R</a:t>
            </a:r>
            <a:b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TROP-2</a:t>
            </a:r>
          </a:p>
        </p:txBody>
      </p: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7B5C8B9E-E86A-11D9-B007-C51644E2F879}"/>
              </a:ext>
            </a:extLst>
          </p:cNvPr>
          <p:cNvGrpSpPr/>
          <p:nvPr/>
        </p:nvGrpSpPr>
        <p:grpSpPr>
          <a:xfrm rot="2804326">
            <a:off x="7004169" y="3352919"/>
            <a:ext cx="193794" cy="516168"/>
            <a:chOff x="6385559" y="2912832"/>
            <a:chExt cx="193794" cy="516168"/>
          </a:xfrm>
        </p:grpSpPr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16A0C8CD-E6CF-4717-F8B7-175A0D3237D7}"/>
                </a:ext>
              </a:extLst>
            </p:cNvPr>
            <p:cNvSpPr/>
            <p:nvPr/>
          </p:nvSpPr>
          <p:spPr bwMode="auto">
            <a:xfrm>
              <a:off x="6385559" y="2994660"/>
              <a:ext cx="53340" cy="43434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5" name="Half Frame 454">
              <a:extLst>
                <a:ext uri="{FF2B5EF4-FFF2-40B4-BE49-F238E27FC236}">
                  <a16:creationId xmlns:a16="http://schemas.microsoft.com/office/drawing/2014/main" id="{CD275513-02E1-7EEC-16C2-E6CC0D9FB7FF}"/>
                </a:ext>
              </a:extLst>
            </p:cNvPr>
            <p:cNvSpPr/>
            <p:nvPr/>
          </p:nvSpPr>
          <p:spPr bwMode="auto">
            <a:xfrm rot="18955180">
              <a:off x="6421298" y="2912832"/>
              <a:ext cx="158055" cy="165878"/>
            </a:xfrm>
            <a:prstGeom prst="halfFrame">
              <a:avLst>
                <a:gd name="adj1" fmla="val 22222"/>
                <a:gd name="adj2" fmla="val 25925"/>
              </a:avLst>
            </a:prstGeom>
            <a:solidFill>
              <a:schemeClr val="accent3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8F2167EA-094E-C8A0-87F3-B9561EC33734}"/>
              </a:ext>
            </a:extLst>
          </p:cNvPr>
          <p:cNvGrpSpPr/>
          <p:nvPr/>
        </p:nvGrpSpPr>
        <p:grpSpPr>
          <a:xfrm rot="19769416">
            <a:off x="6059290" y="3665339"/>
            <a:ext cx="193794" cy="516168"/>
            <a:chOff x="6385559" y="2912832"/>
            <a:chExt cx="193794" cy="516168"/>
          </a:xfrm>
        </p:grpSpPr>
        <p:sp>
          <p:nvSpPr>
            <p:cNvPr id="457" name="Rectangle 456">
              <a:extLst>
                <a:ext uri="{FF2B5EF4-FFF2-40B4-BE49-F238E27FC236}">
                  <a16:creationId xmlns:a16="http://schemas.microsoft.com/office/drawing/2014/main" id="{1A7E12F1-CB8A-3093-B1DC-096100D8BB23}"/>
                </a:ext>
              </a:extLst>
            </p:cNvPr>
            <p:cNvSpPr/>
            <p:nvPr/>
          </p:nvSpPr>
          <p:spPr bwMode="auto">
            <a:xfrm>
              <a:off x="6385559" y="2994660"/>
              <a:ext cx="53340" cy="43434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8" name="Half Frame 457">
              <a:extLst>
                <a:ext uri="{FF2B5EF4-FFF2-40B4-BE49-F238E27FC236}">
                  <a16:creationId xmlns:a16="http://schemas.microsoft.com/office/drawing/2014/main" id="{FAFC1BE1-B27B-9BE8-D022-366D77B80EFF}"/>
                </a:ext>
              </a:extLst>
            </p:cNvPr>
            <p:cNvSpPr/>
            <p:nvPr/>
          </p:nvSpPr>
          <p:spPr bwMode="auto">
            <a:xfrm rot="18955180">
              <a:off x="6421298" y="2912832"/>
              <a:ext cx="158055" cy="165878"/>
            </a:xfrm>
            <a:prstGeom prst="halfFrame">
              <a:avLst>
                <a:gd name="adj1" fmla="val 22222"/>
                <a:gd name="adj2" fmla="val 25925"/>
              </a:avLst>
            </a:prstGeom>
            <a:solidFill>
              <a:schemeClr val="accent3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59" name="Group 458">
            <a:extLst>
              <a:ext uri="{FF2B5EF4-FFF2-40B4-BE49-F238E27FC236}">
                <a16:creationId xmlns:a16="http://schemas.microsoft.com/office/drawing/2014/main" id="{79F8E065-ADB7-0342-DF45-BB8B4827C772}"/>
              </a:ext>
            </a:extLst>
          </p:cNvPr>
          <p:cNvGrpSpPr/>
          <p:nvPr/>
        </p:nvGrpSpPr>
        <p:grpSpPr>
          <a:xfrm rot="1480534">
            <a:off x="6142946" y="4854059"/>
            <a:ext cx="193794" cy="516168"/>
            <a:chOff x="6385559" y="2912832"/>
            <a:chExt cx="193794" cy="516168"/>
          </a:xfrm>
        </p:grpSpPr>
        <p:sp>
          <p:nvSpPr>
            <p:cNvPr id="460" name="Rectangle 459">
              <a:extLst>
                <a:ext uri="{FF2B5EF4-FFF2-40B4-BE49-F238E27FC236}">
                  <a16:creationId xmlns:a16="http://schemas.microsoft.com/office/drawing/2014/main" id="{8AE802C5-D263-3A3F-10F8-76DCF4373807}"/>
                </a:ext>
              </a:extLst>
            </p:cNvPr>
            <p:cNvSpPr/>
            <p:nvPr/>
          </p:nvSpPr>
          <p:spPr bwMode="auto">
            <a:xfrm>
              <a:off x="6385559" y="2994660"/>
              <a:ext cx="53340" cy="43434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1" name="Half Frame 460">
              <a:extLst>
                <a:ext uri="{FF2B5EF4-FFF2-40B4-BE49-F238E27FC236}">
                  <a16:creationId xmlns:a16="http://schemas.microsoft.com/office/drawing/2014/main" id="{7A7D27F7-D672-66DF-CCDE-851B29A38AD7}"/>
                </a:ext>
              </a:extLst>
            </p:cNvPr>
            <p:cNvSpPr/>
            <p:nvPr/>
          </p:nvSpPr>
          <p:spPr bwMode="auto">
            <a:xfrm rot="18955180">
              <a:off x="6421298" y="2912832"/>
              <a:ext cx="158055" cy="165878"/>
            </a:xfrm>
            <a:prstGeom prst="halfFrame">
              <a:avLst>
                <a:gd name="adj1" fmla="val 22222"/>
                <a:gd name="adj2" fmla="val 25925"/>
              </a:avLst>
            </a:prstGeom>
            <a:solidFill>
              <a:schemeClr val="accent3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A6C052DF-43F8-DD18-1300-6A480EB78192}"/>
              </a:ext>
            </a:extLst>
          </p:cNvPr>
          <p:cNvGrpSpPr/>
          <p:nvPr/>
        </p:nvGrpSpPr>
        <p:grpSpPr>
          <a:xfrm>
            <a:off x="969446" y="2954063"/>
            <a:ext cx="2310788" cy="290990"/>
            <a:chOff x="3517694" y="3551878"/>
            <a:chExt cx="1956887" cy="254028"/>
          </a:xfrm>
        </p:grpSpPr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EA53BE72-5305-2ABD-66FD-6B10D1294CD1}"/>
                </a:ext>
              </a:extLst>
            </p:cNvPr>
            <p:cNvSpPr/>
            <p:nvPr/>
          </p:nvSpPr>
          <p:spPr bwMode="auto">
            <a:xfrm>
              <a:off x="3517694" y="3595783"/>
              <a:ext cx="1956887" cy="210123"/>
            </a:xfrm>
            <a:custGeom>
              <a:avLst/>
              <a:gdLst>
                <a:gd name="connsiteX0" fmla="*/ 0 w 1949771"/>
                <a:gd name="connsiteY0" fmla="*/ 171019 h 245736"/>
                <a:gd name="connsiteX1" fmla="*/ 373587 w 1949771"/>
                <a:gd name="connsiteY1" fmla="*/ 67837 h 245736"/>
                <a:gd name="connsiteX2" fmla="*/ 711595 w 1949771"/>
                <a:gd name="connsiteY2" fmla="*/ 25142 h 245736"/>
                <a:gd name="connsiteX3" fmla="*/ 999791 w 1949771"/>
                <a:gd name="connsiteY3" fmla="*/ 236 h 245736"/>
                <a:gd name="connsiteX4" fmla="*/ 1355589 w 1949771"/>
                <a:gd name="connsiteY4" fmla="*/ 39374 h 245736"/>
                <a:gd name="connsiteX5" fmla="*/ 1601089 w 1949771"/>
                <a:gd name="connsiteY5" fmla="*/ 85627 h 245736"/>
                <a:gd name="connsiteX6" fmla="*/ 1825242 w 1949771"/>
                <a:gd name="connsiteY6" fmla="*/ 178135 h 245736"/>
                <a:gd name="connsiteX7" fmla="*/ 1949771 w 1949771"/>
                <a:gd name="connsiteY7" fmla="*/ 245736 h 245736"/>
                <a:gd name="connsiteX0" fmla="*/ 0 w 1949771"/>
                <a:gd name="connsiteY0" fmla="*/ 171291 h 246008"/>
                <a:gd name="connsiteX1" fmla="*/ 373587 w 1949771"/>
                <a:gd name="connsiteY1" fmla="*/ 68109 h 246008"/>
                <a:gd name="connsiteX2" fmla="*/ 999791 w 1949771"/>
                <a:gd name="connsiteY2" fmla="*/ 508 h 246008"/>
                <a:gd name="connsiteX3" fmla="*/ 1355589 w 1949771"/>
                <a:gd name="connsiteY3" fmla="*/ 39646 h 246008"/>
                <a:gd name="connsiteX4" fmla="*/ 1601089 w 1949771"/>
                <a:gd name="connsiteY4" fmla="*/ 85899 h 246008"/>
                <a:gd name="connsiteX5" fmla="*/ 1825242 w 1949771"/>
                <a:gd name="connsiteY5" fmla="*/ 178407 h 246008"/>
                <a:gd name="connsiteX6" fmla="*/ 1949771 w 1949771"/>
                <a:gd name="connsiteY6" fmla="*/ 246008 h 246008"/>
                <a:gd name="connsiteX0" fmla="*/ 0 w 1949771"/>
                <a:gd name="connsiteY0" fmla="*/ 170932 h 245649"/>
                <a:gd name="connsiteX1" fmla="*/ 373587 w 1949771"/>
                <a:gd name="connsiteY1" fmla="*/ 67750 h 245649"/>
                <a:gd name="connsiteX2" fmla="*/ 999791 w 1949771"/>
                <a:gd name="connsiteY2" fmla="*/ 149 h 245649"/>
                <a:gd name="connsiteX3" fmla="*/ 1601089 w 1949771"/>
                <a:gd name="connsiteY3" fmla="*/ 85540 h 245649"/>
                <a:gd name="connsiteX4" fmla="*/ 1825242 w 1949771"/>
                <a:gd name="connsiteY4" fmla="*/ 178048 h 245649"/>
                <a:gd name="connsiteX5" fmla="*/ 1949771 w 1949771"/>
                <a:gd name="connsiteY5" fmla="*/ 245649 h 245649"/>
                <a:gd name="connsiteX0" fmla="*/ 0 w 1949771"/>
                <a:gd name="connsiteY0" fmla="*/ 170932 h 245649"/>
                <a:gd name="connsiteX1" fmla="*/ 373587 w 1949771"/>
                <a:gd name="connsiteY1" fmla="*/ 67750 h 245649"/>
                <a:gd name="connsiteX2" fmla="*/ 999791 w 1949771"/>
                <a:gd name="connsiteY2" fmla="*/ 149 h 245649"/>
                <a:gd name="connsiteX3" fmla="*/ 1601089 w 1949771"/>
                <a:gd name="connsiteY3" fmla="*/ 85540 h 245649"/>
                <a:gd name="connsiteX4" fmla="*/ 1949771 w 1949771"/>
                <a:gd name="connsiteY4" fmla="*/ 245649 h 245649"/>
                <a:gd name="connsiteX0" fmla="*/ 0 w 1949771"/>
                <a:gd name="connsiteY0" fmla="*/ 156754 h 231471"/>
                <a:gd name="connsiteX1" fmla="*/ 373587 w 1949771"/>
                <a:gd name="connsiteY1" fmla="*/ 53572 h 231471"/>
                <a:gd name="connsiteX2" fmla="*/ 999791 w 1949771"/>
                <a:gd name="connsiteY2" fmla="*/ 203 h 231471"/>
                <a:gd name="connsiteX3" fmla="*/ 1601089 w 1949771"/>
                <a:gd name="connsiteY3" fmla="*/ 71362 h 231471"/>
                <a:gd name="connsiteX4" fmla="*/ 1949771 w 1949771"/>
                <a:gd name="connsiteY4" fmla="*/ 231471 h 231471"/>
                <a:gd name="connsiteX0" fmla="*/ 0 w 1956887"/>
                <a:gd name="connsiteY0" fmla="*/ 156754 h 210123"/>
                <a:gd name="connsiteX1" fmla="*/ 373587 w 1956887"/>
                <a:gd name="connsiteY1" fmla="*/ 53572 h 210123"/>
                <a:gd name="connsiteX2" fmla="*/ 999791 w 1956887"/>
                <a:gd name="connsiteY2" fmla="*/ 203 h 210123"/>
                <a:gd name="connsiteX3" fmla="*/ 1601089 w 1956887"/>
                <a:gd name="connsiteY3" fmla="*/ 71362 h 210123"/>
                <a:gd name="connsiteX4" fmla="*/ 1956887 w 1956887"/>
                <a:gd name="connsiteY4" fmla="*/ 210123 h 210123"/>
                <a:gd name="connsiteX0" fmla="*/ 0 w 1956887"/>
                <a:gd name="connsiteY0" fmla="*/ 156754 h 210123"/>
                <a:gd name="connsiteX1" fmla="*/ 373587 w 1956887"/>
                <a:gd name="connsiteY1" fmla="*/ 53572 h 210123"/>
                <a:gd name="connsiteX2" fmla="*/ 999791 w 1956887"/>
                <a:gd name="connsiteY2" fmla="*/ 203 h 210123"/>
                <a:gd name="connsiteX3" fmla="*/ 1601089 w 1956887"/>
                <a:gd name="connsiteY3" fmla="*/ 71362 h 210123"/>
                <a:gd name="connsiteX4" fmla="*/ 1956887 w 1956887"/>
                <a:gd name="connsiteY4" fmla="*/ 210123 h 210123"/>
                <a:gd name="connsiteX0" fmla="*/ 0 w 1956887"/>
                <a:gd name="connsiteY0" fmla="*/ 156754 h 210123"/>
                <a:gd name="connsiteX1" fmla="*/ 373587 w 1956887"/>
                <a:gd name="connsiteY1" fmla="*/ 53572 h 210123"/>
                <a:gd name="connsiteX2" fmla="*/ 999791 w 1956887"/>
                <a:gd name="connsiteY2" fmla="*/ 203 h 210123"/>
                <a:gd name="connsiteX3" fmla="*/ 1601089 w 1956887"/>
                <a:gd name="connsiteY3" fmla="*/ 71362 h 210123"/>
                <a:gd name="connsiteX4" fmla="*/ 1956887 w 1956887"/>
                <a:gd name="connsiteY4" fmla="*/ 210123 h 21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6887" h="210123">
                  <a:moveTo>
                    <a:pt x="0" y="156754"/>
                  </a:moveTo>
                  <a:cubicBezTo>
                    <a:pt x="127494" y="117319"/>
                    <a:pt x="206955" y="79664"/>
                    <a:pt x="373587" y="53572"/>
                  </a:cubicBezTo>
                  <a:cubicBezTo>
                    <a:pt x="540219" y="27480"/>
                    <a:pt x="795207" y="-2762"/>
                    <a:pt x="999791" y="203"/>
                  </a:cubicBezTo>
                  <a:cubicBezTo>
                    <a:pt x="1204375" y="3168"/>
                    <a:pt x="1434457" y="22143"/>
                    <a:pt x="1601089" y="71362"/>
                  </a:cubicBezTo>
                  <a:cubicBezTo>
                    <a:pt x="1767721" y="120581"/>
                    <a:pt x="1884245" y="176767"/>
                    <a:pt x="1956887" y="210123"/>
                  </a:cubicBezTo>
                </a:path>
              </a:pathLst>
            </a:custGeom>
            <a:noFill/>
            <a:ln w="28575">
              <a:solidFill>
                <a:schemeClr val="tx2">
                  <a:lumMod val="9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188A8A1A-321C-F02B-02E9-197DE520A955}"/>
                </a:ext>
              </a:extLst>
            </p:cNvPr>
            <p:cNvSpPr/>
            <p:nvPr/>
          </p:nvSpPr>
          <p:spPr bwMode="auto">
            <a:xfrm>
              <a:off x="4106891" y="3551878"/>
              <a:ext cx="473309" cy="115597"/>
            </a:xfrm>
            <a:prstGeom prst="rect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65" name="Freeform 407">
            <a:extLst>
              <a:ext uri="{FF2B5EF4-FFF2-40B4-BE49-F238E27FC236}">
                <a16:creationId xmlns:a16="http://schemas.microsoft.com/office/drawing/2014/main" id="{D1242497-BF1B-7408-DA0E-9F7E866FDC5D}"/>
              </a:ext>
            </a:extLst>
          </p:cNvPr>
          <p:cNvSpPr/>
          <p:nvPr/>
        </p:nvSpPr>
        <p:spPr bwMode="auto">
          <a:xfrm>
            <a:off x="1667044" y="3043142"/>
            <a:ext cx="538195" cy="360379"/>
          </a:xfrm>
          <a:custGeom>
            <a:avLst/>
            <a:gdLst>
              <a:gd name="connsiteX0" fmla="*/ 0 w 495300"/>
              <a:gd name="connsiteY0" fmla="*/ 0 h 327690"/>
              <a:gd name="connsiteX1" fmla="*/ 243840 w 495300"/>
              <a:gd name="connsiteY1" fmla="*/ 327660 h 327690"/>
              <a:gd name="connsiteX2" fmla="*/ 495300 w 495300"/>
              <a:gd name="connsiteY2" fmla="*/ 15240 h 327690"/>
              <a:gd name="connsiteX0" fmla="*/ 0 w 495300"/>
              <a:gd name="connsiteY0" fmla="*/ 0 h 324359"/>
              <a:gd name="connsiteX1" fmla="*/ 262890 w 495300"/>
              <a:gd name="connsiteY1" fmla="*/ 324329 h 324359"/>
              <a:gd name="connsiteX2" fmla="*/ 495300 w 495300"/>
              <a:gd name="connsiteY2" fmla="*/ 15240 h 324359"/>
              <a:gd name="connsiteX0" fmla="*/ 0 w 495300"/>
              <a:gd name="connsiteY0" fmla="*/ 0 h 324329"/>
              <a:gd name="connsiteX1" fmla="*/ 262890 w 495300"/>
              <a:gd name="connsiteY1" fmla="*/ 324329 h 324329"/>
              <a:gd name="connsiteX2" fmla="*/ 495300 w 495300"/>
              <a:gd name="connsiteY2" fmla="*/ 15240 h 324329"/>
              <a:gd name="connsiteX0" fmla="*/ 0 w 495300"/>
              <a:gd name="connsiteY0" fmla="*/ 0 h 324329"/>
              <a:gd name="connsiteX1" fmla="*/ 262890 w 495300"/>
              <a:gd name="connsiteY1" fmla="*/ 324329 h 324329"/>
              <a:gd name="connsiteX2" fmla="*/ 495300 w 495300"/>
              <a:gd name="connsiteY2" fmla="*/ 15240 h 324329"/>
              <a:gd name="connsiteX0" fmla="*/ 0 w 479425"/>
              <a:gd name="connsiteY0" fmla="*/ 0 h 327659"/>
              <a:gd name="connsiteX1" fmla="*/ 247015 w 479425"/>
              <a:gd name="connsiteY1" fmla="*/ 327659 h 327659"/>
              <a:gd name="connsiteX2" fmla="*/ 479425 w 479425"/>
              <a:gd name="connsiteY2" fmla="*/ 18570 h 327659"/>
              <a:gd name="connsiteX0" fmla="*/ 0 w 479425"/>
              <a:gd name="connsiteY0" fmla="*/ 0 h 327659"/>
              <a:gd name="connsiteX1" fmla="*/ 247015 w 479425"/>
              <a:gd name="connsiteY1" fmla="*/ 327659 h 327659"/>
              <a:gd name="connsiteX2" fmla="*/ 479425 w 479425"/>
              <a:gd name="connsiteY2" fmla="*/ 18570 h 327659"/>
              <a:gd name="connsiteX0" fmla="*/ 0 w 473075"/>
              <a:gd name="connsiteY0" fmla="*/ 0 h 327659"/>
              <a:gd name="connsiteX1" fmla="*/ 247015 w 473075"/>
              <a:gd name="connsiteY1" fmla="*/ 327659 h 327659"/>
              <a:gd name="connsiteX2" fmla="*/ 473075 w 473075"/>
              <a:gd name="connsiteY2" fmla="*/ 5250 h 327659"/>
              <a:gd name="connsiteX0" fmla="*/ 0 w 473075"/>
              <a:gd name="connsiteY0" fmla="*/ 0 h 304348"/>
              <a:gd name="connsiteX1" fmla="*/ 247015 w 473075"/>
              <a:gd name="connsiteY1" fmla="*/ 304348 h 304348"/>
              <a:gd name="connsiteX2" fmla="*/ 473075 w 473075"/>
              <a:gd name="connsiteY2" fmla="*/ 5250 h 304348"/>
              <a:gd name="connsiteX0" fmla="*/ 0 w 473075"/>
              <a:gd name="connsiteY0" fmla="*/ 0 h 304351"/>
              <a:gd name="connsiteX1" fmla="*/ 247015 w 473075"/>
              <a:gd name="connsiteY1" fmla="*/ 304348 h 304351"/>
              <a:gd name="connsiteX2" fmla="*/ 473075 w 473075"/>
              <a:gd name="connsiteY2" fmla="*/ 5250 h 304351"/>
              <a:gd name="connsiteX0" fmla="*/ 0 w 473075"/>
              <a:gd name="connsiteY0" fmla="*/ 0 h 304770"/>
              <a:gd name="connsiteX1" fmla="*/ 247015 w 473075"/>
              <a:gd name="connsiteY1" fmla="*/ 304348 h 304770"/>
              <a:gd name="connsiteX2" fmla="*/ 473075 w 473075"/>
              <a:gd name="connsiteY2" fmla="*/ 5250 h 304770"/>
              <a:gd name="connsiteX0" fmla="*/ 0 w 473075"/>
              <a:gd name="connsiteY0" fmla="*/ 0 h 304769"/>
              <a:gd name="connsiteX1" fmla="*/ 247015 w 473075"/>
              <a:gd name="connsiteY1" fmla="*/ 304348 h 304769"/>
              <a:gd name="connsiteX2" fmla="*/ 473075 w 473075"/>
              <a:gd name="connsiteY2" fmla="*/ 5250 h 30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3075" h="304769">
                <a:moveTo>
                  <a:pt x="0" y="0"/>
                </a:moveTo>
                <a:cubicBezTo>
                  <a:pt x="23495" y="36012"/>
                  <a:pt x="62865" y="291817"/>
                  <a:pt x="247015" y="304348"/>
                </a:cubicBezTo>
                <a:cubicBezTo>
                  <a:pt x="431165" y="316879"/>
                  <a:pt x="461645" y="46173"/>
                  <a:pt x="473075" y="5250"/>
                </a:cubicBezTo>
              </a:path>
            </a:pathLst>
          </a:custGeom>
          <a:noFill/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66" name="Straight Arrow Connector 465">
            <a:extLst>
              <a:ext uri="{FF2B5EF4-FFF2-40B4-BE49-F238E27FC236}">
                <a16:creationId xmlns:a16="http://schemas.microsoft.com/office/drawing/2014/main" id="{76E7256D-E376-B572-C0F4-2E00F02AA384}"/>
              </a:ext>
            </a:extLst>
          </p:cNvPr>
          <p:cNvCxnSpPr>
            <a:cxnSpLocks/>
          </p:cNvCxnSpPr>
          <p:nvPr/>
        </p:nvCxnSpPr>
        <p:spPr bwMode="auto">
          <a:xfrm flipV="1">
            <a:off x="2682413" y="3116593"/>
            <a:ext cx="70780" cy="42213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F91EF5BB-E5E5-8CF6-9476-AE2D578E6926}"/>
              </a:ext>
            </a:extLst>
          </p:cNvPr>
          <p:cNvGrpSpPr/>
          <p:nvPr/>
        </p:nvGrpSpPr>
        <p:grpSpPr>
          <a:xfrm rot="17484680">
            <a:off x="2773272" y="2863857"/>
            <a:ext cx="275156" cy="519832"/>
            <a:chOff x="9664500" y="4272918"/>
            <a:chExt cx="563897" cy="1065335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4493557A-1D01-8E1D-E18F-FB97378A6698}"/>
                </a:ext>
              </a:extLst>
            </p:cNvPr>
            <p:cNvGrpSpPr/>
            <p:nvPr/>
          </p:nvGrpSpPr>
          <p:grpSpPr>
            <a:xfrm rot="4538980">
              <a:off x="9816118" y="4121300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485" name="Rectangle 484">
                <a:extLst>
                  <a:ext uri="{FF2B5EF4-FFF2-40B4-BE49-F238E27FC236}">
                    <a16:creationId xmlns:a16="http://schemas.microsoft.com/office/drawing/2014/main" id="{3153A1E0-F916-50E6-25B9-42AA48D00E2C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6" name="Oval 485">
                <a:extLst>
                  <a:ext uri="{FF2B5EF4-FFF2-40B4-BE49-F238E27FC236}">
                    <a16:creationId xmlns:a16="http://schemas.microsoft.com/office/drawing/2014/main" id="{CCF17F7B-3323-BF84-8415-477A64FD3D93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7" name="Oval 486">
                <a:extLst>
                  <a:ext uri="{FF2B5EF4-FFF2-40B4-BE49-F238E27FC236}">
                    <a16:creationId xmlns:a16="http://schemas.microsoft.com/office/drawing/2014/main" id="{F331C819-60B5-DEFB-250C-103C368F56A4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A72160D5-D633-D6F4-A6AA-9487131D3240}"/>
                </a:ext>
              </a:extLst>
            </p:cNvPr>
            <p:cNvGrpSpPr/>
            <p:nvPr/>
          </p:nvGrpSpPr>
          <p:grpSpPr>
            <a:xfrm rot="4687235">
              <a:off x="9861326" y="4335333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482" name="Rectangle 481">
                <a:extLst>
                  <a:ext uri="{FF2B5EF4-FFF2-40B4-BE49-F238E27FC236}">
                    <a16:creationId xmlns:a16="http://schemas.microsoft.com/office/drawing/2014/main" id="{673E7EB8-4EFF-D894-7E02-2D02A08BE00A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3" name="Oval 482">
                <a:extLst>
                  <a:ext uri="{FF2B5EF4-FFF2-40B4-BE49-F238E27FC236}">
                    <a16:creationId xmlns:a16="http://schemas.microsoft.com/office/drawing/2014/main" id="{B5F6BAFE-CD5F-BF9D-0FA2-75493F6C2BF1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18876578-BB27-43D0-E3DE-6EAD88842318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0" name="Group 469">
              <a:extLst>
                <a:ext uri="{FF2B5EF4-FFF2-40B4-BE49-F238E27FC236}">
                  <a16:creationId xmlns:a16="http://schemas.microsoft.com/office/drawing/2014/main" id="{82AC45ED-67D9-FFF9-1B1B-4CB7DDA2D7AE}"/>
                </a:ext>
              </a:extLst>
            </p:cNvPr>
            <p:cNvGrpSpPr/>
            <p:nvPr/>
          </p:nvGrpSpPr>
          <p:grpSpPr>
            <a:xfrm rot="5084896">
              <a:off x="9878060" y="4560207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479" name="Rectangle 478">
                <a:extLst>
                  <a:ext uri="{FF2B5EF4-FFF2-40B4-BE49-F238E27FC236}">
                    <a16:creationId xmlns:a16="http://schemas.microsoft.com/office/drawing/2014/main" id="{AB0014DD-1054-8C9D-5F81-CD2B2D5EFB0A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0" name="Oval 479">
                <a:extLst>
                  <a:ext uri="{FF2B5EF4-FFF2-40B4-BE49-F238E27FC236}">
                    <a16:creationId xmlns:a16="http://schemas.microsoft.com/office/drawing/2014/main" id="{BA0C84E7-0D66-79CD-F84B-6AC8636248B3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F288C35C-82A2-6375-6D81-7942CF8EDA4A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89C557FE-5E66-E3F0-B632-133E319E67C7}"/>
                </a:ext>
              </a:extLst>
            </p:cNvPr>
            <p:cNvGrpSpPr/>
            <p:nvPr/>
          </p:nvGrpSpPr>
          <p:grpSpPr>
            <a:xfrm rot="5335132">
              <a:off x="9872853" y="4780725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476" name="Rectangle 475">
                <a:extLst>
                  <a:ext uri="{FF2B5EF4-FFF2-40B4-BE49-F238E27FC236}">
                    <a16:creationId xmlns:a16="http://schemas.microsoft.com/office/drawing/2014/main" id="{58656D5E-8AD3-A254-3066-50AFC6FC9DD6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7" name="Oval 476">
                <a:extLst>
                  <a:ext uri="{FF2B5EF4-FFF2-40B4-BE49-F238E27FC236}">
                    <a16:creationId xmlns:a16="http://schemas.microsoft.com/office/drawing/2014/main" id="{CC03FB34-E239-40CF-599D-F8545ABE41BE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8" name="Oval 477">
                <a:extLst>
                  <a:ext uri="{FF2B5EF4-FFF2-40B4-BE49-F238E27FC236}">
                    <a16:creationId xmlns:a16="http://schemas.microsoft.com/office/drawing/2014/main" id="{52EBB0B4-8ACF-A695-18CB-B0EC0CBC35BA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2" name="Group 471">
              <a:extLst>
                <a:ext uri="{FF2B5EF4-FFF2-40B4-BE49-F238E27FC236}">
                  <a16:creationId xmlns:a16="http://schemas.microsoft.com/office/drawing/2014/main" id="{22DBE259-104C-CC8E-747F-0F3AAEE641D8}"/>
                </a:ext>
              </a:extLst>
            </p:cNvPr>
            <p:cNvGrpSpPr/>
            <p:nvPr/>
          </p:nvGrpSpPr>
          <p:grpSpPr>
            <a:xfrm rot="5523200">
              <a:off x="9880006" y="4989862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473" name="Rectangle 472">
                <a:extLst>
                  <a:ext uri="{FF2B5EF4-FFF2-40B4-BE49-F238E27FC236}">
                    <a16:creationId xmlns:a16="http://schemas.microsoft.com/office/drawing/2014/main" id="{47D2EAAF-0DD6-BE4A-DD10-AFCD7A4373AB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4" name="Oval 473">
                <a:extLst>
                  <a:ext uri="{FF2B5EF4-FFF2-40B4-BE49-F238E27FC236}">
                    <a16:creationId xmlns:a16="http://schemas.microsoft.com/office/drawing/2014/main" id="{75401487-0AE4-DFDA-4F34-61435F870B84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5" name="Oval 474">
                <a:extLst>
                  <a:ext uri="{FF2B5EF4-FFF2-40B4-BE49-F238E27FC236}">
                    <a16:creationId xmlns:a16="http://schemas.microsoft.com/office/drawing/2014/main" id="{B4A8DAF4-B33E-9BF6-94EF-8300A0015A69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11901161-6FCF-7611-B287-FBFBEE5EAA58}"/>
              </a:ext>
            </a:extLst>
          </p:cNvPr>
          <p:cNvGrpSpPr/>
          <p:nvPr/>
        </p:nvGrpSpPr>
        <p:grpSpPr>
          <a:xfrm rot="24014">
            <a:off x="2223616" y="2881746"/>
            <a:ext cx="96016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5F947D53-E761-428A-1B6D-AE5E9A1E6AD8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1D58D098-020E-6099-C958-10DA330579BA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1" name="Oval 490">
              <a:extLst>
                <a:ext uri="{FF2B5EF4-FFF2-40B4-BE49-F238E27FC236}">
                  <a16:creationId xmlns:a16="http://schemas.microsoft.com/office/drawing/2014/main" id="{DB4E2754-9884-DF59-D73F-0579BA420823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6A7E9316-449F-B8E2-B0CE-BA6AD95FE76C}"/>
              </a:ext>
            </a:extLst>
          </p:cNvPr>
          <p:cNvGrpSpPr/>
          <p:nvPr/>
        </p:nvGrpSpPr>
        <p:grpSpPr>
          <a:xfrm rot="225558">
            <a:off x="2357323" y="2887504"/>
            <a:ext cx="96016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99FEC778-7F77-5162-581B-1205BD82BE2E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DB647001-8937-4AA6-9E90-8A9249778B0C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A69A15B5-66EB-38D9-961A-F6908C46C44B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96" name="Group 495">
            <a:extLst>
              <a:ext uri="{FF2B5EF4-FFF2-40B4-BE49-F238E27FC236}">
                <a16:creationId xmlns:a16="http://schemas.microsoft.com/office/drawing/2014/main" id="{1005C2B6-1F87-E1D8-0C1F-F12120FEE048}"/>
              </a:ext>
            </a:extLst>
          </p:cNvPr>
          <p:cNvGrpSpPr/>
          <p:nvPr/>
        </p:nvGrpSpPr>
        <p:grpSpPr>
          <a:xfrm rot="386968">
            <a:off x="2560138" y="2918555"/>
            <a:ext cx="96016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97" name="Rectangle 496">
              <a:extLst>
                <a:ext uri="{FF2B5EF4-FFF2-40B4-BE49-F238E27FC236}">
                  <a16:creationId xmlns:a16="http://schemas.microsoft.com/office/drawing/2014/main" id="{65F1646E-FB0D-2044-4396-F0E9DF1008A6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8" name="Oval 497">
              <a:extLst>
                <a:ext uri="{FF2B5EF4-FFF2-40B4-BE49-F238E27FC236}">
                  <a16:creationId xmlns:a16="http://schemas.microsoft.com/office/drawing/2014/main" id="{558441AC-BCFD-E8FD-846F-CB00AD7D7120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D5F67BFB-738A-CD52-7E51-8B6354724C95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B6CFA4E9-B285-F5BB-413B-E2483F4F8993}"/>
              </a:ext>
            </a:extLst>
          </p:cNvPr>
          <p:cNvGrpSpPr/>
          <p:nvPr/>
        </p:nvGrpSpPr>
        <p:grpSpPr>
          <a:xfrm rot="15207721">
            <a:off x="1047867" y="2896794"/>
            <a:ext cx="253096" cy="440906"/>
            <a:chOff x="9709708" y="4486951"/>
            <a:chExt cx="518689" cy="851302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501" name="Group 500">
              <a:extLst>
                <a:ext uri="{FF2B5EF4-FFF2-40B4-BE49-F238E27FC236}">
                  <a16:creationId xmlns:a16="http://schemas.microsoft.com/office/drawing/2014/main" id="{D1ED6C5D-681F-D6A2-445A-8CAC92212A40}"/>
                </a:ext>
              </a:extLst>
            </p:cNvPr>
            <p:cNvGrpSpPr/>
            <p:nvPr/>
          </p:nvGrpSpPr>
          <p:grpSpPr>
            <a:xfrm rot="4687235">
              <a:off x="9861326" y="4335333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514" name="Rectangle 513">
                <a:extLst>
                  <a:ext uri="{FF2B5EF4-FFF2-40B4-BE49-F238E27FC236}">
                    <a16:creationId xmlns:a16="http://schemas.microsoft.com/office/drawing/2014/main" id="{B3A6786B-F7DE-9B53-9F85-85D19FFA978E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5" name="Oval 514">
                <a:extLst>
                  <a:ext uri="{FF2B5EF4-FFF2-40B4-BE49-F238E27FC236}">
                    <a16:creationId xmlns:a16="http://schemas.microsoft.com/office/drawing/2014/main" id="{3DE699F1-60CC-80F3-CF68-863224D406A1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6" name="Oval 515">
                <a:extLst>
                  <a:ext uri="{FF2B5EF4-FFF2-40B4-BE49-F238E27FC236}">
                    <a16:creationId xmlns:a16="http://schemas.microsoft.com/office/drawing/2014/main" id="{FA9CB3A6-1017-C631-893C-F3A8E434B893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1F86EF3D-580F-3EF2-F61F-57C1B4553CBE}"/>
                </a:ext>
              </a:extLst>
            </p:cNvPr>
            <p:cNvGrpSpPr/>
            <p:nvPr/>
          </p:nvGrpSpPr>
          <p:grpSpPr>
            <a:xfrm rot="5084896">
              <a:off x="9878060" y="4560207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511" name="Rectangle 510">
                <a:extLst>
                  <a:ext uri="{FF2B5EF4-FFF2-40B4-BE49-F238E27FC236}">
                    <a16:creationId xmlns:a16="http://schemas.microsoft.com/office/drawing/2014/main" id="{A220B825-5488-B5CF-4672-FCD6D5E6F1B1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2" name="Oval 511">
                <a:extLst>
                  <a:ext uri="{FF2B5EF4-FFF2-40B4-BE49-F238E27FC236}">
                    <a16:creationId xmlns:a16="http://schemas.microsoft.com/office/drawing/2014/main" id="{EC96FD54-1D6E-A6D4-4DED-9F5D4251C9EA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3" name="Oval 512">
                <a:extLst>
                  <a:ext uri="{FF2B5EF4-FFF2-40B4-BE49-F238E27FC236}">
                    <a16:creationId xmlns:a16="http://schemas.microsoft.com/office/drawing/2014/main" id="{EDBF0746-C75A-4C5E-C058-0E7F12447BB2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03" name="Group 502">
              <a:extLst>
                <a:ext uri="{FF2B5EF4-FFF2-40B4-BE49-F238E27FC236}">
                  <a16:creationId xmlns:a16="http://schemas.microsoft.com/office/drawing/2014/main" id="{E0865CC3-9330-80F2-3D7D-0C3F2A929732}"/>
                </a:ext>
              </a:extLst>
            </p:cNvPr>
            <p:cNvGrpSpPr/>
            <p:nvPr/>
          </p:nvGrpSpPr>
          <p:grpSpPr>
            <a:xfrm rot="5335132">
              <a:off x="9872853" y="4780725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508" name="Rectangle 507">
                <a:extLst>
                  <a:ext uri="{FF2B5EF4-FFF2-40B4-BE49-F238E27FC236}">
                    <a16:creationId xmlns:a16="http://schemas.microsoft.com/office/drawing/2014/main" id="{F179977F-5AB3-3FCE-8EF3-D73410BCAE96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9" name="Oval 508">
                <a:extLst>
                  <a:ext uri="{FF2B5EF4-FFF2-40B4-BE49-F238E27FC236}">
                    <a16:creationId xmlns:a16="http://schemas.microsoft.com/office/drawing/2014/main" id="{1FAFB929-718E-22B8-68E1-081C4F6A0606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0" name="Oval 509">
                <a:extLst>
                  <a:ext uri="{FF2B5EF4-FFF2-40B4-BE49-F238E27FC236}">
                    <a16:creationId xmlns:a16="http://schemas.microsoft.com/office/drawing/2014/main" id="{301041EA-6435-7672-8097-C1FCEE80FF7A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04" name="Group 503">
              <a:extLst>
                <a:ext uri="{FF2B5EF4-FFF2-40B4-BE49-F238E27FC236}">
                  <a16:creationId xmlns:a16="http://schemas.microsoft.com/office/drawing/2014/main" id="{27DDF892-4EDA-7833-2BCD-56B40C07F1B6}"/>
                </a:ext>
              </a:extLst>
            </p:cNvPr>
            <p:cNvGrpSpPr/>
            <p:nvPr/>
          </p:nvGrpSpPr>
          <p:grpSpPr>
            <a:xfrm rot="5523200">
              <a:off x="9880006" y="4989862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505" name="Rectangle 504">
                <a:extLst>
                  <a:ext uri="{FF2B5EF4-FFF2-40B4-BE49-F238E27FC236}">
                    <a16:creationId xmlns:a16="http://schemas.microsoft.com/office/drawing/2014/main" id="{FBB3120C-4F44-A8CC-27FF-15197537B328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6" name="Oval 505">
                <a:extLst>
                  <a:ext uri="{FF2B5EF4-FFF2-40B4-BE49-F238E27FC236}">
                    <a16:creationId xmlns:a16="http://schemas.microsoft.com/office/drawing/2014/main" id="{36219C37-2F15-1E31-CA13-95967F949523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7" name="Oval 506">
                <a:extLst>
                  <a:ext uri="{FF2B5EF4-FFF2-40B4-BE49-F238E27FC236}">
                    <a16:creationId xmlns:a16="http://schemas.microsoft.com/office/drawing/2014/main" id="{8AD8042F-F2C1-8695-CEEC-812EE135C550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17" name="Group 516">
            <a:extLst>
              <a:ext uri="{FF2B5EF4-FFF2-40B4-BE49-F238E27FC236}">
                <a16:creationId xmlns:a16="http://schemas.microsoft.com/office/drawing/2014/main" id="{599FD159-EDF9-18FC-00E6-8C9DA38A3482}"/>
              </a:ext>
            </a:extLst>
          </p:cNvPr>
          <p:cNvGrpSpPr/>
          <p:nvPr/>
        </p:nvGrpSpPr>
        <p:grpSpPr>
          <a:xfrm rot="21117821">
            <a:off x="1521790" y="2917626"/>
            <a:ext cx="101914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18" name="Rectangle 517">
              <a:extLst>
                <a:ext uri="{FF2B5EF4-FFF2-40B4-BE49-F238E27FC236}">
                  <a16:creationId xmlns:a16="http://schemas.microsoft.com/office/drawing/2014/main" id="{EF86D1D6-E71E-2C37-E25F-2E8C1B5A84C5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9" name="Oval 518">
              <a:extLst>
                <a:ext uri="{FF2B5EF4-FFF2-40B4-BE49-F238E27FC236}">
                  <a16:creationId xmlns:a16="http://schemas.microsoft.com/office/drawing/2014/main" id="{7E43029D-24CC-BFF8-0A69-647592BDC548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8B53B4CB-90A4-D5C4-E3CD-90C002F4C821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442DEEAE-C534-5C84-AB90-37FA0F7E7906}"/>
              </a:ext>
            </a:extLst>
          </p:cNvPr>
          <p:cNvGrpSpPr/>
          <p:nvPr/>
        </p:nvGrpSpPr>
        <p:grpSpPr>
          <a:xfrm rot="7432248">
            <a:off x="2167127" y="2918116"/>
            <a:ext cx="96017" cy="243982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22" name="Rectangle 521">
              <a:extLst>
                <a:ext uri="{FF2B5EF4-FFF2-40B4-BE49-F238E27FC236}">
                  <a16:creationId xmlns:a16="http://schemas.microsoft.com/office/drawing/2014/main" id="{980E887C-DD42-32F4-224D-53DDCB0C8E53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567F4261-B5EC-21B2-2065-A092CE56F054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4" name="Oval 523">
              <a:extLst>
                <a:ext uri="{FF2B5EF4-FFF2-40B4-BE49-F238E27FC236}">
                  <a16:creationId xmlns:a16="http://schemas.microsoft.com/office/drawing/2014/main" id="{54A2CB66-AC3A-C086-892F-115FD24178AC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25" name="Group 524">
            <a:extLst>
              <a:ext uri="{FF2B5EF4-FFF2-40B4-BE49-F238E27FC236}">
                <a16:creationId xmlns:a16="http://schemas.microsoft.com/office/drawing/2014/main" id="{03552740-A64D-AAFB-66F7-E7ED46EF5D6E}"/>
              </a:ext>
            </a:extLst>
          </p:cNvPr>
          <p:cNvGrpSpPr/>
          <p:nvPr/>
        </p:nvGrpSpPr>
        <p:grpSpPr>
          <a:xfrm rot="6640969">
            <a:off x="2148061" y="3027375"/>
            <a:ext cx="96017" cy="243982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26" name="Rectangle 525">
              <a:extLst>
                <a:ext uri="{FF2B5EF4-FFF2-40B4-BE49-F238E27FC236}">
                  <a16:creationId xmlns:a16="http://schemas.microsoft.com/office/drawing/2014/main" id="{5B8E5E60-36CF-3903-2784-0EA3D5243DF8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7" name="Oval 526">
              <a:extLst>
                <a:ext uri="{FF2B5EF4-FFF2-40B4-BE49-F238E27FC236}">
                  <a16:creationId xmlns:a16="http://schemas.microsoft.com/office/drawing/2014/main" id="{83BEB5B7-8E4E-8D37-FBED-28B7B1DC25C6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AC4BEF8D-4B1D-6FC8-AF42-7F4520B7F2F2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29" name="Group 528">
            <a:extLst>
              <a:ext uri="{FF2B5EF4-FFF2-40B4-BE49-F238E27FC236}">
                <a16:creationId xmlns:a16="http://schemas.microsoft.com/office/drawing/2014/main" id="{F44B16DE-1E58-A3D0-EC94-EA6384916139}"/>
              </a:ext>
            </a:extLst>
          </p:cNvPr>
          <p:cNvGrpSpPr/>
          <p:nvPr/>
        </p:nvGrpSpPr>
        <p:grpSpPr>
          <a:xfrm rot="6918367">
            <a:off x="2108671" y="3124053"/>
            <a:ext cx="96018" cy="243985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30" name="Rectangle 529">
              <a:extLst>
                <a:ext uri="{FF2B5EF4-FFF2-40B4-BE49-F238E27FC236}">
                  <a16:creationId xmlns:a16="http://schemas.microsoft.com/office/drawing/2014/main" id="{F06147F8-2B35-8FBD-A242-C408FDF88647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1" name="Oval 530">
              <a:extLst>
                <a:ext uri="{FF2B5EF4-FFF2-40B4-BE49-F238E27FC236}">
                  <a16:creationId xmlns:a16="http://schemas.microsoft.com/office/drawing/2014/main" id="{031E24BE-C62D-CB3F-85A0-ED6E736A11CD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2" name="Oval 531">
              <a:extLst>
                <a:ext uri="{FF2B5EF4-FFF2-40B4-BE49-F238E27FC236}">
                  <a16:creationId xmlns:a16="http://schemas.microsoft.com/office/drawing/2014/main" id="{FF6BA62E-3EE2-A603-F1EA-38A44F9A77FF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C409F459-800D-0E46-F408-3339D7190A69}"/>
              </a:ext>
            </a:extLst>
          </p:cNvPr>
          <p:cNvGrpSpPr/>
          <p:nvPr/>
        </p:nvGrpSpPr>
        <p:grpSpPr>
          <a:xfrm rot="8165094">
            <a:off x="2056093" y="3224411"/>
            <a:ext cx="96017" cy="243982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34" name="Rectangle 533">
              <a:extLst>
                <a:ext uri="{FF2B5EF4-FFF2-40B4-BE49-F238E27FC236}">
                  <a16:creationId xmlns:a16="http://schemas.microsoft.com/office/drawing/2014/main" id="{6467441D-B0B6-E77E-39EB-42BFF1BD56C1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5" name="Oval 534">
              <a:extLst>
                <a:ext uri="{FF2B5EF4-FFF2-40B4-BE49-F238E27FC236}">
                  <a16:creationId xmlns:a16="http://schemas.microsoft.com/office/drawing/2014/main" id="{0291AA4E-8A97-F723-F69E-E70A25A9D861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6" name="Oval 535">
              <a:extLst>
                <a:ext uri="{FF2B5EF4-FFF2-40B4-BE49-F238E27FC236}">
                  <a16:creationId xmlns:a16="http://schemas.microsoft.com/office/drawing/2014/main" id="{822BAFFF-6EC1-0672-9E08-5083261D13F8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071FE726-D49C-FE67-BF11-2669F0ED346F}"/>
              </a:ext>
            </a:extLst>
          </p:cNvPr>
          <p:cNvGrpSpPr/>
          <p:nvPr/>
        </p:nvGrpSpPr>
        <p:grpSpPr>
          <a:xfrm rot="9217144">
            <a:off x="1962424" y="3275343"/>
            <a:ext cx="96017" cy="243982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38" name="Rectangle 537">
              <a:extLst>
                <a:ext uri="{FF2B5EF4-FFF2-40B4-BE49-F238E27FC236}">
                  <a16:creationId xmlns:a16="http://schemas.microsoft.com/office/drawing/2014/main" id="{191B5A13-E9A4-3C87-69CF-9108DEE64CBE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9" name="Oval 538">
              <a:extLst>
                <a:ext uri="{FF2B5EF4-FFF2-40B4-BE49-F238E27FC236}">
                  <a16:creationId xmlns:a16="http://schemas.microsoft.com/office/drawing/2014/main" id="{B9988EED-9A15-47A3-664F-0AA657CF777A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0" name="Oval 539">
              <a:extLst>
                <a:ext uri="{FF2B5EF4-FFF2-40B4-BE49-F238E27FC236}">
                  <a16:creationId xmlns:a16="http://schemas.microsoft.com/office/drawing/2014/main" id="{7CAFE465-25D4-BD1C-7AFA-4AEE913AF563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F05144DF-3CC9-6160-7962-27AA82B59C97}"/>
              </a:ext>
            </a:extLst>
          </p:cNvPr>
          <p:cNvGrpSpPr/>
          <p:nvPr/>
        </p:nvGrpSpPr>
        <p:grpSpPr>
          <a:xfrm rot="12962720" flipH="1">
            <a:off x="1581155" y="2922386"/>
            <a:ext cx="96017" cy="243983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42" name="Rectangle 541">
              <a:extLst>
                <a:ext uri="{FF2B5EF4-FFF2-40B4-BE49-F238E27FC236}">
                  <a16:creationId xmlns:a16="http://schemas.microsoft.com/office/drawing/2014/main" id="{69E4BA4A-5692-708F-6ED9-FC9CDD3FC88F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3" name="Oval 542">
              <a:extLst>
                <a:ext uri="{FF2B5EF4-FFF2-40B4-BE49-F238E27FC236}">
                  <a16:creationId xmlns:a16="http://schemas.microsoft.com/office/drawing/2014/main" id="{CBCF40D6-221B-CC0F-9600-A7B7E3BE2704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4" name="Oval 543">
              <a:extLst>
                <a:ext uri="{FF2B5EF4-FFF2-40B4-BE49-F238E27FC236}">
                  <a16:creationId xmlns:a16="http://schemas.microsoft.com/office/drawing/2014/main" id="{7CB69693-EB93-9C78-0D9C-8FFC1C9DAE90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5" name="Group 544">
            <a:extLst>
              <a:ext uri="{FF2B5EF4-FFF2-40B4-BE49-F238E27FC236}">
                <a16:creationId xmlns:a16="http://schemas.microsoft.com/office/drawing/2014/main" id="{048A7651-C945-D002-924D-CF9AB11C6619}"/>
              </a:ext>
            </a:extLst>
          </p:cNvPr>
          <p:cNvGrpSpPr/>
          <p:nvPr/>
        </p:nvGrpSpPr>
        <p:grpSpPr>
          <a:xfrm rot="14227154" flipH="1">
            <a:off x="1655578" y="3022042"/>
            <a:ext cx="96017" cy="243983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46" name="Rectangle 545">
              <a:extLst>
                <a:ext uri="{FF2B5EF4-FFF2-40B4-BE49-F238E27FC236}">
                  <a16:creationId xmlns:a16="http://schemas.microsoft.com/office/drawing/2014/main" id="{22179D64-9681-B994-50B4-B83A6D9CA603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7" name="Oval 546">
              <a:extLst>
                <a:ext uri="{FF2B5EF4-FFF2-40B4-BE49-F238E27FC236}">
                  <a16:creationId xmlns:a16="http://schemas.microsoft.com/office/drawing/2014/main" id="{369FFBDC-1037-1F42-1E7B-67BAFED75CC2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8" name="Oval 547">
              <a:extLst>
                <a:ext uri="{FF2B5EF4-FFF2-40B4-BE49-F238E27FC236}">
                  <a16:creationId xmlns:a16="http://schemas.microsoft.com/office/drawing/2014/main" id="{D33A2D1D-B3D2-DF1E-C292-FA759EFDCA0B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9" name="Group 548">
            <a:extLst>
              <a:ext uri="{FF2B5EF4-FFF2-40B4-BE49-F238E27FC236}">
                <a16:creationId xmlns:a16="http://schemas.microsoft.com/office/drawing/2014/main" id="{1B29040B-5AA0-207A-2572-989BD4E4E076}"/>
              </a:ext>
            </a:extLst>
          </p:cNvPr>
          <p:cNvGrpSpPr/>
          <p:nvPr/>
        </p:nvGrpSpPr>
        <p:grpSpPr>
          <a:xfrm rot="14369166" flipH="1">
            <a:off x="1697819" y="3113291"/>
            <a:ext cx="96017" cy="243983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50" name="Rectangle 549">
              <a:extLst>
                <a:ext uri="{FF2B5EF4-FFF2-40B4-BE49-F238E27FC236}">
                  <a16:creationId xmlns:a16="http://schemas.microsoft.com/office/drawing/2014/main" id="{88E492A3-4484-80A9-A18B-AC829CD07C23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" name="Oval 550">
              <a:extLst>
                <a:ext uri="{FF2B5EF4-FFF2-40B4-BE49-F238E27FC236}">
                  <a16:creationId xmlns:a16="http://schemas.microsoft.com/office/drawing/2014/main" id="{E97165DC-0748-4C53-3A39-A9EAE638A6E6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" name="Oval 551">
              <a:extLst>
                <a:ext uri="{FF2B5EF4-FFF2-40B4-BE49-F238E27FC236}">
                  <a16:creationId xmlns:a16="http://schemas.microsoft.com/office/drawing/2014/main" id="{E190749D-CA0B-DEEB-81BD-4A0A01AA4939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53" name="Group 552">
            <a:extLst>
              <a:ext uri="{FF2B5EF4-FFF2-40B4-BE49-F238E27FC236}">
                <a16:creationId xmlns:a16="http://schemas.microsoft.com/office/drawing/2014/main" id="{9F4F86F3-45D1-CD97-CFD2-E49D4A782586}"/>
              </a:ext>
            </a:extLst>
          </p:cNvPr>
          <p:cNvGrpSpPr/>
          <p:nvPr/>
        </p:nvGrpSpPr>
        <p:grpSpPr>
          <a:xfrm rot="13361830" flipH="1">
            <a:off x="1756816" y="3204197"/>
            <a:ext cx="96017" cy="243983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54" name="Rectangle 553">
              <a:extLst>
                <a:ext uri="{FF2B5EF4-FFF2-40B4-BE49-F238E27FC236}">
                  <a16:creationId xmlns:a16="http://schemas.microsoft.com/office/drawing/2014/main" id="{D76715B9-4AC1-E5A4-ADEA-3AE585804FF5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5" name="Oval 554">
              <a:extLst>
                <a:ext uri="{FF2B5EF4-FFF2-40B4-BE49-F238E27FC236}">
                  <a16:creationId xmlns:a16="http://schemas.microsoft.com/office/drawing/2014/main" id="{E002E1C5-ED71-2224-858F-BDB1D818BA49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6" name="Oval 555">
              <a:extLst>
                <a:ext uri="{FF2B5EF4-FFF2-40B4-BE49-F238E27FC236}">
                  <a16:creationId xmlns:a16="http://schemas.microsoft.com/office/drawing/2014/main" id="{E277B03A-C2A1-2DD5-4BE4-0DCAAE8E0652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57" name="Group 556">
            <a:extLst>
              <a:ext uri="{FF2B5EF4-FFF2-40B4-BE49-F238E27FC236}">
                <a16:creationId xmlns:a16="http://schemas.microsoft.com/office/drawing/2014/main" id="{52A65794-FFA8-27FD-4220-4F1623B73734}"/>
              </a:ext>
            </a:extLst>
          </p:cNvPr>
          <p:cNvGrpSpPr/>
          <p:nvPr/>
        </p:nvGrpSpPr>
        <p:grpSpPr>
          <a:xfrm rot="11293753">
            <a:off x="1853523" y="3269449"/>
            <a:ext cx="96017" cy="243984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58" name="Rectangle 557">
              <a:extLst>
                <a:ext uri="{FF2B5EF4-FFF2-40B4-BE49-F238E27FC236}">
                  <a16:creationId xmlns:a16="http://schemas.microsoft.com/office/drawing/2014/main" id="{A5E76265-396E-1C3D-D7FC-2AAFE4C72C2C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9" name="Oval 558">
              <a:extLst>
                <a:ext uri="{FF2B5EF4-FFF2-40B4-BE49-F238E27FC236}">
                  <a16:creationId xmlns:a16="http://schemas.microsoft.com/office/drawing/2014/main" id="{4E0D3EAA-63BC-B3CB-7E82-285B56020269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0" name="Oval 559">
              <a:extLst>
                <a:ext uri="{FF2B5EF4-FFF2-40B4-BE49-F238E27FC236}">
                  <a16:creationId xmlns:a16="http://schemas.microsoft.com/office/drawing/2014/main" id="{664827D2-C9CF-69A6-566B-4514BDDFED29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61" name="Rectangle 560">
            <a:extLst>
              <a:ext uri="{FF2B5EF4-FFF2-40B4-BE49-F238E27FC236}">
                <a16:creationId xmlns:a16="http://schemas.microsoft.com/office/drawing/2014/main" id="{68B6C0F1-62D4-2F6A-8F6E-9EEF85EF71C2}"/>
              </a:ext>
            </a:extLst>
          </p:cNvPr>
          <p:cNvSpPr/>
          <p:nvPr/>
        </p:nvSpPr>
        <p:spPr bwMode="auto">
          <a:xfrm>
            <a:off x="1922819" y="3186140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73BAC2D-4B4A-D8CC-EB7C-6546805CE4F1}"/>
              </a:ext>
            </a:extLst>
          </p:cNvPr>
          <p:cNvSpPr/>
          <p:nvPr/>
        </p:nvSpPr>
        <p:spPr bwMode="auto">
          <a:xfrm rot="20207089">
            <a:off x="1002700" y="3017065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563" name="Rectangle 562">
            <a:extLst>
              <a:ext uri="{FF2B5EF4-FFF2-40B4-BE49-F238E27FC236}">
                <a16:creationId xmlns:a16="http://schemas.microsoft.com/office/drawing/2014/main" id="{593677C9-D1E6-C4C4-AE73-86BF503A93F1}"/>
              </a:ext>
            </a:extLst>
          </p:cNvPr>
          <p:cNvSpPr/>
          <p:nvPr/>
        </p:nvSpPr>
        <p:spPr bwMode="auto">
          <a:xfrm rot="20943785">
            <a:off x="1532412" y="2893108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0C37CBF3-0008-987B-4267-620BEAE3CDE7}"/>
              </a:ext>
            </a:extLst>
          </p:cNvPr>
          <p:cNvSpPr/>
          <p:nvPr/>
        </p:nvSpPr>
        <p:spPr bwMode="auto">
          <a:xfrm rot="1217304">
            <a:off x="3145716" y="3043381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A58BFF6F-82FB-98EF-1AB6-34DB76B73172}"/>
              </a:ext>
            </a:extLst>
          </p:cNvPr>
          <p:cNvSpPr/>
          <p:nvPr/>
        </p:nvSpPr>
        <p:spPr bwMode="auto">
          <a:xfrm rot="628981">
            <a:off x="2759668" y="2927116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235901D3-C1F8-5C22-478D-50BF144DF744}"/>
              </a:ext>
            </a:extLst>
          </p:cNvPr>
          <p:cNvSpPr/>
          <p:nvPr/>
        </p:nvSpPr>
        <p:spPr bwMode="auto">
          <a:xfrm rot="318061">
            <a:off x="2322482" y="2863819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1694539C-E541-3329-1E80-2F24771E0400}"/>
              </a:ext>
            </a:extLst>
          </p:cNvPr>
          <p:cNvGrpSpPr/>
          <p:nvPr/>
        </p:nvGrpSpPr>
        <p:grpSpPr>
          <a:xfrm rot="869243">
            <a:off x="1813807" y="2876793"/>
            <a:ext cx="267860" cy="293496"/>
            <a:chOff x="5373343" y="3066294"/>
            <a:chExt cx="1801887" cy="1974340"/>
          </a:xfrm>
        </p:grpSpPr>
        <p:grpSp>
          <p:nvGrpSpPr>
            <p:cNvPr id="568" name="Group 567">
              <a:extLst>
                <a:ext uri="{FF2B5EF4-FFF2-40B4-BE49-F238E27FC236}">
                  <a16:creationId xmlns:a16="http://schemas.microsoft.com/office/drawing/2014/main" id="{89664709-77B3-9C71-C1C2-C507F444295E}"/>
                </a:ext>
              </a:extLst>
            </p:cNvPr>
            <p:cNvGrpSpPr/>
            <p:nvPr/>
          </p:nvGrpSpPr>
          <p:grpSpPr>
            <a:xfrm>
              <a:off x="5886218" y="3700568"/>
              <a:ext cx="807635" cy="589505"/>
              <a:chOff x="7657395" y="3471968"/>
              <a:chExt cx="807635" cy="589505"/>
            </a:xfrm>
          </p:grpSpPr>
          <p:grpSp>
            <p:nvGrpSpPr>
              <p:cNvPr id="591" name="Group 590">
                <a:extLst>
                  <a:ext uri="{FF2B5EF4-FFF2-40B4-BE49-F238E27FC236}">
                    <a16:creationId xmlns:a16="http://schemas.microsoft.com/office/drawing/2014/main" id="{69F7FCD7-6BC5-C355-C23E-0BB58D4143C1}"/>
                  </a:ext>
                </a:extLst>
              </p:cNvPr>
              <p:cNvGrpSpPr/>
              <p:nvPr/>
            </p:nvGrpSpPr>
            <p:grpSpPr>
              <a:xfrm>
                <a:off x="7657395" y="3900010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599" name="Straight Connector 598">
                  <a:extLst>
                    <a:ext uri="{FF2B5EF4-FFF2-40B4-BE49-F238E27FC236}">
                      <a16:creationId xmlns:a16="http://schemas.microsoft.com/office/drawing/2014/main" id="{43150496-F43E-C763-7205-235542A086A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00" name="Oval 599">
                  <a:extLst>
                    <a:ext uri="{FF2B5EF4-FFF2-40B4-BE49-F238E27FC236}">
                      <a16:creationId xmlns:a16="http://schemas.microsoft.com/office/drawing/2014/main" id="{654704A3-917A-2726-825C-232023D96401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92" name="Group 591">
                <a:extLst>
                  <a:ext uri="{FF2B5EF4-FFF2-40B4-BE49-F238E27FC236}">
                    <a16:creationId xmlns:a16="http://schemas.microsoft.com/office/drawing/2014/main" id="{EEF5E1BB-08DF-AA37-54D0-5BAFBC31E7DC}"/>
                  </a:ext>
                </a:extLst>
              </p:cNvPr>
              <p:cNvGrpSpPr/>
              <p:nvPr/>
            </p:nvGrpSpPr>
            <p:grpSpPr>
              <a:xfrm rot="10800000">
                <a:off x="8131843" y="3471968"/>
                <a:ext cx="333187" cy="409704"/>
                <a:chOff x="7740510" y="3804169"/>
                <a:chExt cx="333187" cy="409704"/>
              </a:xfrm>
            </p:grpSpPr>
            <p:grpSp>
              <p:nvGrpSpPr>
                <p:cNvPr id="593" name="Group 592">
                  <a:extLst>
                    <a:ext uri="{FF2B5EF4-FFF2-40B4-BE49-F238E27FC236}">
                      <a16:creationId xmlns:a16="http://schemas.microsoft.com/office/drawing/2014/main" id="{C9C18F0C-D188-D6C7-DED0-26F337488054}"/>
                    </a:ext>
                  </a:extLst>
                </p:cNvPr>
                <p:cNvGrpSpPr/>
                <p:nvPr/>
              </p:nvGrpSpPr>
              <p:grpSpPr>
                <a:xfrm>
                  <a:off x="7740510" y="3804169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597" name="Straight Connector 596">
                    <a:extLst>
                      <a:ext uri="{FF2B5EF4-FFF2-40B4-BE49-F238E27FC236}">
                        <a16:creationId xmlns:a16="http://schemas.microsoft.com/office/drawing/2014/main" id="{8A22979C-488B-E5D2-A11D-7BCB7C7D9FD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598" name="Oval 597">
                    <a:extLst>
                      <a:ext uri="{FF2B5EF4-FFF2-40B4-BE49-F238E27FC236}">
                        <a16:creationId xmlns:a16="http://schemas.microsoft.com/office/drawing/2014/main" id="{82C9716D-CBFB-9F74-7C9B-299A706D3E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594" name="Group 593">
                  <a:extLst>
                    <a:ext uri="{FF2B5EF4-FFF2-40B4-BE49-F238E27FC236}">
                      <a16:creationId xmlns:a16="http://schemas.microsoft.com/office/drawing/2014/main" id="{C418D32C-3D97-7211-EF61-A2BD2704F7D8}"/>
                    </a:ext>
                  </a:extLst>
                </p:cNvPr>
                <p:cNvGrpSpPr/>
                <p:nvPr/>
              </p:nvGrpSpPr>
              <p:grpSpPr>
                <a:xfrm>
                  <a:off x="7809795" y="4052410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595" name="Straight Connector 594">
                    <a:extLst>
                      <a:ext uri="{FF2B5EF4-FFF2-40B4-BE49-F238E27FC236}">
                        <a16:creationId xmlns:a16="http://schemas.microsoft.com/office/drawing/2014/main" id="{54986D22-F923-4816-77C6-45ECA36759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596" name="Oval 595">
                    <a:extLst>
                      <a:ext uri="{FF2B5EF4-FFF2-40B4-BE49-F238E27FC236}">
                        <a16:creationId xmlns:a16="http://schemas.microsoft.com/office/drawing/2014/main" id="{D7682891-29D2-A56A-C6E8-7102F11108B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219119D4-57E3-D5AB-9F98-A21F832FC0E7}"/>
                </a:ext>
              </a:extLst>
            </p:cNvPr>
            <p:cNvGrpSpPr/>
            <p:nvPr/>
          </p:nvGrpSpPr>
          <p:grpSpPr>
            <a:xfrm>
              <a:off x="5585991" y="4465597"/>
              <a:ext cx="667240" cy="514544"/>
              <a:chOff x="7357168" y="4236997"/>
              <a:chExt cx="667240" cy="514544"/>
            </a:xfrm>
          </p:grpSpPr>
          <p:grpSp>
            <p:nvGrpSpPr>
              <p:cNvPr id="585" name="Group 584">
                <a:extLst>
                  <a:ext uri="{FF2B5EF4-FFF2-40B4-BE49-F238E27FC236}">
                    <a16:creationId xmlns:a16="http://schemas.microsoft.com/office/drawing/2014/main" id="{1E9334CA-EA44-A3E1-CA17-DFBEC5EC88E5}"/>
                  </a:ext>
                </a:extLst>
              </p:cNvPr>
              <p:cNvGrpSpPr/>
              <p:nvPr/>
            </p:nvGrpSpPr>
            <p:grpSpPr>
              <a:xfrm rot="2862879">
                <a:off x="7305949" y="42882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589" name="Straight Connector 588">
                  <a:extLst>
                    <a:ext uri="{FF2B5EF4-FFF2-40B4-BE49-F238E27FC236}">
                      <a16:creationId xmlns:a16="http://schemas.microsoft.com/office/drawing/2014/main" id="{44EB415B-2D7B-2F67-75BD-AF6E6674904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590" name="Oval 589">
                  <a:extLst>
                    <a:ext uri="{FF2B5EF4-FFF2-40B4-BE49-F238E27FC236}">
                      <a16:creationId xmlns:a16="http://schemas.microsoft.com/office/drawing/2014/main" id="{1E9D8A48-8C0C-50CF-4724-7DCF1977D504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86" name="Group 585">
                <a:extLst>
                  <a:ext uri="{FF2B5EF4-FFF2-40B4-BE49-F238E27FC236}">
                    <a16:creationId xmlns:a16="http://schemas.microsoft.com/office/drawing/2014/main" id="{5A9439D7-26FE-834F-14BF-FD92464DE00F}"/>
                  </a:ext>
                </a:extLst>
              </p:cNvPr>
              <p:cNvGrpSpPr/>
              <p:nvPr/>
            </p:nvGrpSpPr>
            <p:grpSpPr>
              <a:xfrm rot="13575652">
                <a:off x="7811726" y="45388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587" name="Straight Connector 586">
                  <a:extLst>
                    <a:ext uri="{FF2B5EF4-FFF2-40B4-BE49-F238E27FC236}">
                      <a16:creationId xmlns:a16="http://schemas.microsoft.com/office/drawing/2014/main" id="{00486E7E-B78A-3A0F-150B-00F296EB297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588" name="Oval 587">
                  <a:extLst>
                    <a:ext uri="{FF2B5EF4-FFF2-40B4-BE49-F238E27FC236}">
                      <a16:creationId xmlns:a16="http://schemas.microsoft.com/office/drawing/2014/main" id="{2BB3A891-E2D0-CAF3-FFC0-C1D696E842B1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70" name="Group 569">
              <a:extLst>
                <a:ext uri="{FF2B5EF4-FFF2-40B4-BE49-F238E27FC236}">
                  <a16:creationId xmlns:a16="http://schemas.microsoft.com/office/drawing/2014/main" id="{3C298166-F392-B68F-9A6C-898866E481EA}"/>
                </a:ext>
              </a:extLst>
            </p:cNvPr>
            <p:cNvGrpSpPr/>
            <p:nvPr/>
          </p:nvGrpSpPr>
          <p:grpSpPr>
            <a:xfrm rot="16200000">
              <a:off x="6522901" y="4173200"/>
              <a:ext cx="667240" cy="514544"/>
              <a:chOff x="7509568" y="4389397"/>
              <a:chExt cx="667240" cy="514544"/>
            </a:xfrm>
          </p:grpSpPr>
          <p:grpSp>
            <p:nvGrpSpPr>
              <p:cNvPr id="579" name="Group 578">
                <a:extLst>
                  <a:ext uri="{FF2B5EF4-FFF2-40B4-BE49-F238E27FC236}">
                    <a16:creationId xmlns:a16="http://schemas.microsoft.com/office/drawing/2014/main" id="{9C5BF72E-D898-8D4D-3C27-120311BA4313}"/>
                  </a:ext>
                </a:extLst>
              </p:cNvPr>
              <p:cNvGrpSpPr/>
              <p:nvPr/>
            </p:nvGrpSpPr>
            <p:grpSpPr>
              <a:xfrm rot="2862879">
                <a:off x="7458349" y="44406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583" name="Straight Connector 582">
                  <a:extLst>
                    <a:ext uri="{FF2B5EF4-FFF2-40B4-BE49-F238E27FC236}">
                      <a16:creationId xmlns:a16="http://schemas.microsoft.com/office/drawing/2014/main" id="{BE554266-E2EE-23B4-723D-E326DC53120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584" name="Oval 583">
                  <a:extLst>
                    <a:ext uri="{FF2B5EF4-FFF2-40B4-BE49-F238E27FC236}">
                      <a16:creationId xmlns:a16="http://schemas.microsoft.com/office/drawing/2014/main" id="{4E1DD8D2-66DE-A9BA-DD27-FA45A3967762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80" name="Group 579">
                <a:extLst>
                  <a:ext uri="{FF2B5EF4-FFF2-40B4-BE49-F238E27FC236}">
                    <a16:creationId xmlns:a16="http://schemas.microsoft.com/office/drawing/2014/main" id="{94FE7097-B2D0-49A6-AC0C-08CF90AF596E}"/>
                  </a:ext>
                </a:extLst>
              </p:cNvPr>
              <p:cNvGrpSpPr/>
              <p:nvPr/>
            </p:nvGrpSpPr>
            <p:grpSpPr>
              <a:xfrm rot="13575652">
                <a:off x="7964126" y="46912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581" name="Straight Connector 580">
                  <a:extLst>
                    <a:ext uri="{FF2B5EF4-FFF2-40B4-BE49-F238E27FC236}">
                      <a16:creationId xmlns:a16="http://schemas.microsoft.com/office/drawing/2014/main" id="{AE41D5E0-39B3-D5D6-9A56-8EBBD6F5807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582" name="Oval 581">
                  <a:extLst>
                    <a:ext uri="{FF2B5EF4-FFF2-40B4-BE49-F238E27FC236}">
                      <a16:creationId xmlns:a16="http://schemas.microsoft.com/office/drawing/2014/main" id="{F46D297A-3488-340D-7CB7-FC12B799A741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71" name="Group 570">
              <a:extLst>
                <a:ext uri="{FF2B5EF4-FFF2-40B4-BE49-F238E27FC236}">
                  <a16:creationId xmlns:a16="http://schemas.microsoft.com/office/drawing/2014/main" id="{DD1F27EB-7EF1-5BA6-E7B2-6A056573AC06}"/>
                </a:ext>
              </a:extLst>
            </p:cNvPr>
            <p:cNvGrpSpPr/>
            <p:nvPr/>
          </p:nvGrpSpPr>
          <p:grpSpPr>
            <a:xfrm rot="9944751">
              <a:off x="5373343" y="3066294"/>
              <a:ext cx="1801887" cy="1974340"/>
              <a:chOff x="569633" y="1542899"/>
              <a:chExt cx="1245999" cy="1365250"/>
            </a:xfrm>
          </p:grpSpPr>
          <p:cxnSp>
            <p:nvCxnSpPr>
              <p:cNvPr id="575" name="Straight Connector 32">
                <a:extLst>
                  <a:ext uri="{FF2B5EF4-FFF2-40B4-BE49-F238E27FC236}">
                    <a16:creationId xmlns:a16="http://schemas.microsoft.com/office/drawing/2014/main" id="{807519E9-5F78-D686-C3BD-47E19109730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9633" y="1622275"/>
                <a:ext cx="300038" cy="3317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cxnSp>
            <p:nvCxnSpPr>
              <p:cNvPr id="576" name="Straight Connector 34">
                <a:extLst>
                  <a:ext uri="{FF2B5EF4-FFF2-40B4-BE49-F238E27FC236}">
                    <a16:creationId xmlns:a16="http://schemas.microsoft.com/office/drawing/2014/main" id="{AE4C6356-5426-245E-F6CE-EBF47BDB912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504482" y="1611162"/>
                <a:ext cx="311150" cy="347663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sp>
            <p:nvSpPr>
              <p:cNvPr id="577" name="Freeform 383">
                <a:extLst>
                  <a:ext uri="{FF2B5EF4-FFF2-40B4-BE49-F238E27FC236}">
                    <a16:creationId xmlns:a16="http://schemas.microsoft.com/office/drawing/2014/main" id="{47A205A1-FA25-E1F8-9C10-C3DA99CBA2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59" y="1547661"/>
                <a:ext cx="500063" cy="135890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273" h="1357576">
                    <a:moveTo>
                      <a:pt x="0" y="0"/>
                    </a:moveTo>
                    <a:lnTo>
                      <a:pt x="493664" y="538543"/>
                    </a:lnTo>
                    <a:cubicBezTo>
                      <a:pt x="495534" y="811554"/>
                      <a:pt x="497403" y="1084565"/>
                      <a:pt x="499273" y="135757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78" name="Freeform 35">
                <a:extLst>
                  <a:ext uri="{FF2B5EF4-FFF2-40B4-BE49-F238E27FC236}">
                    <a16:creationId xmlns:a16="http://schemas.microsoft.com/office/drawing/2014/main" id="{15DE6978-AE8A-7830-1F9C-6D3A66FF015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247497" y="1542899"/>
                <a:ext cx="484187" cy="136525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55153 h 1365881"/>
                  <a:gd name="connsiteX2" fmla="*/ 499273 w 499273"/>
                  <a:gd name="connsiteY2" fmla="*/ 1365881 h 1365881"/>
                  <a:gd name="connsiteX0" fmla="*/ 0 w 493828"/>
                  <a:gd name="connsiteY0" fmla="*/ 0 h 1363502"/>
                  <a:gd name="connsiteX1" fmla="*/ 493664 w 493828"/>
                  <a:gd name="connsiteY1" fmla="*/ 555153 h 1363502"/>
                  <a:gd name="connsiteX2" fmla="*/ 482630 w 493828"/>
                  <a:gd name="connsiteY2" fmla="*/ 1363502 h 1363502"/>
                  <a:gd name="connsiteX0" fmla="*/ 0 w 484562"/>
                  <a:gd name="connsiteY0" fmla="*/ 0 h 1363502"/>
                  <a:gd name="connsiteX1" fmla="*/ 484154 w 484562"/>
                  <a:gd name="connsiteY1" fmla="*/ 552774 h 1363502"/>
                  <a:gd name="connsiteX2" fmla="*/ 482630 w 484562"/>
                  <a:gd name="connsiteY2" fmla="*/ 1363502 h 136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4562" h="1363502">
                    <a:moveTo>
                      <a:pt x="0" y="0"/>
                    </a:moveTo>
                    <a:lnTo>
                      <a:pt x="484154" y="552774"/>
                    </a:lnTo>
                    <a:cubicBezTo>
                      <a:pt x="486024" y="825785"/>
                      <a:pt x="480760" y="1090491"/>
                      <a:pt x="482630" y="136350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72" name="Group 571">
              <a:extLst>
                <a:ext uri="{FF2B5EF4-FFF2-40B4-BE49-F238E27FC236}">
                  <a16:creationId xmlns:a16="http://schemas.microsoft.com/office/drawing/2014/main" id="{79581C23-BAEC-98EF-00CD-299AA06B93A7}"/>
                </a:ext>
              </a:extLst>
            </p:cNvPr>
            <p:cNvGrpSpPr/>
            <p:nvPr/>
          </p:nvGrpSpPr>
          <p:grpSpPr>
            <a:xfrm>
              <a:off x="5820270" y="3880369"/>
              <a:ext cx="263902" cy="161463"/>
              <a:chOff x="7588110" y="3651769"/>
              <a:chExt cx="263902" cy="161463"/>
            </a:xfrm>
          </p:grpSpPr>
          <p:cxnSp>
            <p:nvCxnSpPr>
              <p:cNvPr id="573" name="Straight Connector 572">
                <a:extLst>
                  <a:ext uri="{FF2B5EF4-FFF2-40B4-BE49-F238E27FC236}">
                    <a16:creationId xmlns:a16="http://schemas.microsoft.com/office/drawing/2014/main" id="{0E28EDFE-5D1B-8C24-FA18-BCE2B9C3E6A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26911" y="3675225"/>
                <a:ext cx="125101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74" name="Oval 573">
                <a:extLst>
                  <a:ext uri="{FF2B5EF4-FFF2-40B4-BE49-F238E27FC236}">
                    <a16:creationId xmlns:a16="http://schemas.microsoft.com/office/drawing/2014/main" id="{9B3BDE6D-FFE4-8EE9-2358-977029826395}"/>
                  </a:ext>
                </a:extLst>
              </p:cNvPr>
              <p:cNvSpPr/>
              <p:nvPr/>
            </p:nvSpPr>
            <p:spPr bwMode="auto">
              <a:xfrm>
                <a:off x="7588110" y="3651769"/>
                <a:ext cx="161463" cy="161463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01" name="Group 600">
            <a:extLst>
              <a:ext uri="{FF2B5EF4-FFF2-40B4-BE49-F238E27FC236}">
                <a16:creationId xmlns:a16="http://schemas.microsoft.com/office/drawing/2014/main" id="{D248B036-3BD7-126B-4948-C0D08EDA44BB}"/>
              </a:ext>
            </a:extLst>
          </p:cNvPr>
          <p:cNvGrpSpPr/>
          <p:nvPr/>
        </p:nvGrpSpPr>
        <p:grpSpPr>
          <a:xfrm rot="1035316">
            <a:off x="3190885" y="3105342"/>
            <a:ext cx="101913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02" name="Rectangle 601">
              <a:extLst>
                <a:ext uri="{FF2B5EF4-FFF2-40B4-BE49-F238E27FC236}">
                  <a16:creationId xmlns:a16="http://schemas.microsoft.com/office/drawing/2014/main" id="{AF26059A-17DB-C64E-AA64-96343C885F55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3" name="Oval 602">
              <a:extLst>
                <a:ext uri="{FF2B5EF4-FFF2-40B4-BE49-F238E27FC236}">
                  <a16:creationId xmlns:a16="http://schemas.microsoft.com/office/drawing/2014/main" id="{B21DE30E-1B8D-6EA5-C05B-C4254D7D1AD8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B0650DEB-931E-CA44-F867-3CBC59317E7B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05" name="Group 604">
            <a:extLst>
              <a:ext uri="{FF2B5EF4-FFF2-40B4-BE49-F238E27FC236}">
                <a16:creationId xmlns:a16="http://schemas.microsoft.com/office/drawing/2014/main" id="{37D2349D-7F42-CA48-588F-C87E58AD8846}"/>
              </a:ext>
            </a:extLst>
          </p:cNvPr>
          <p:cNvGrpSpPr/>
          <p:nvPr/>
        </p:nvGrpSpPr>
        <p:grpSpPr>
          <a:xfrm rot="211493">
            <a:off x="2456858" y="2903907"/>
            <a:ext cx="101913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06" name="Rectangle 605">
              <a:extLst>
                <a:ext uri="{FF2B5EF4-FFF2-40B4-BE49-F238E27FC236}">
                  <a16:creationId xmlns:a16="http://schemas.microsoft.com/office/drawing/2014/main" id="{8D886D16-CB18-CCA3-848C-4A3ACE456C33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7" name="Oval 606">
              <a:extLst>
                <a:ext uri="{FF2B5EF4-FFF2-40B4-BE49-F238E27FC236}">
                  <a16:creationId xmlns:a16="http://schemas.microsoft.com/office/drawing/2014/main" id="{D055D559-D73D-049B-FDA7-E50929DED156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8" name="Oval 607">
              <a:extLst>
                <a:ext uri="{FF2B5EF4-FFF2-40B4-BE49-F238E27FC236}">
                  <a16:creationId xmlns:a16="http://schemas.microsoft.com/office/drawing/2014/main" id="{D540C3E0-3D75-4925-EE61-EC136371E785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09" name="Group 608">
            <a:extLst>
              <a:ext uri="{FF2B5EF4-FFF2-40B4-BE49-F238E27FC236}">
                <a16:creationId xmlns:a16="http://schemas.microsoft.com/office/drawing/2014/main" id="{35B6F829-D22C-0528-69A3-BC046F166971}"/>
              </a:ext>
            </a:extLst>
          </p:cNvPr>
          <p:cNvGrpSpPr/>
          <p:nvPr/>
        </p:nvGrpSpPr>
        <p:grpSpPr>
          <a:xfrm rot="21051257">
            <a:off x="1402971" y="2932577"/>
            <a:ext cx="101913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10" name="Rectangle 609">
              <a:extLst>
                <a:ext uri="{FF2B5EF4-FFF2-40B4-BE49-F238E27FC236}">
                  <a16:creationId xmlns:a16="http://schemas.microsoft.com/office/drawing/2014/main" id="{06CDBDB6-B84C-6D0D-1D88-DB56FA79E31B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1" name="Oval 610">
              <a:extLst>
                <a:ext uri="{FF2B5EF4-FFF2-40B4-BE49-F238E27FC236}">
                  <a16:creationId xmlns:a16="http://schemas.microsoft.com/office/drawing/2014/main" id="{210A72E2-5181-88DE-7D9B-65EEE8F19053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2" name="Oval 611">
              <a:extLst>
                <a:ext uri="{FF2B5EF4-FFF2-40B4-BE49-F238E27FC236}">
                  <a16:creationId xmlns:a16="http://schemas.microsoft.com/office/drawing/2014/main" id="{A8C0552F-A835-3FF3-DB66-F86AEC6ED193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13" name="Group 612">
            <a:extLst>
              <a:ext uri="{FF2B5EF4-FFF2-40B4-BE49-F238E27FC236}">
                <a16:creationId xmlns:a16="http://schemas.microsoft.com/office/drawing/2014/main" id="{4B83D4DD-A516-5805-EE6A-B78F3E2A7B1F}"/>
              </a:ext>
            </a:extLst>
          </p:cNvPr>
          <p:cNvGrpSpPr/>
          <p:nvPr/>
        </p:nvGrpSpPr>
        <p:grpSpPr>
          <a:xfrm rot="2598831">
            <a:off x="3695277" y="2392814"/>
            <a:ext cx="267860" cy="293496"/>
            <a:chOff x="5373343" y="3066294"/>
            <a:chExt cx="1801887" cy="1974340"/>
          </a:xfrm>
        </p:grpSpPr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D97E09EA-D0A2-770C-542B-4A955491F07B}"/>
                </a:ext>
              </a:extLst>
            </p:cNvPr>
            <p:cNvGrpSpPr/>
            <p:nvPr/>
          </p:nvGrpSpPr>
          <p:grpSpPr>
            <a:xfrm>
              <a:off x="5886218" y="3700568"/>
              <a:ext cx="807635" cy="589505"/>
              <a:chOff x="7657395" y="3471968"/>
              <a:chExt cx="807635" cy="589505"/>
            </a:xfrm>
          </p:grpSpPr>
          <p:grpSp>
            <p:nvGrpSpPr>
              <p:cNvPr id="637" name="Group 636">
                <a:extLst>
                  <a:ext uri="{FF2B5EF4-FFF2-40B4-BE49-F238E27FC236}">
                    <a16:creationId xmlns:a16="http://schemas.microsoft.com/office/drawing/2014/main" id="{FFFB94D6-8B8B-1941-600B-B0185BE7EAC7}"/>
                  </a:ext>
                </a:extLst>
              </p:cNvPr>
              <p:cNvGrpSpPr/>
              <p:nvPr/>
            </p:nvGrpSpPr>
            <p:grpSpPr>
              <a:xfrm>
                <a:off x="7657395" y="3900010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645" name="Straight Connector 644">
                  <a:extLst>
                    <a:ext uri="{FF2B5EF4-FFF2-40B4-BE49-F238E27FC236}">
                      <a16:creationId xmlns:a16="http://schemas.microsoft.com/office/drawing/2014/main" id="{6EA08D02-29E9-2D60-3DB3-4CB2DF41957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46" name="Oval 645">
                  <a:extLst>
                    <a:ext uri="{FF2B5EF4-FFF2-40B4-BE49-F238E27FC236}">
                      <a16:creationId xmlns:a16="http://schemas.microsoft.com/office/drawing/2014/main" id="{20E5C8F1-A6AF-5294-A769-6917F302355B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38" name="Group 637">
                <a:extLst>
                  <a:ext uri="{FF2B5EF4-FFF2-40B4-BE49-F238E27FC236}">
                    <a16:creationId xmlns:a16="http://schemas.microsoft.com/office/drawing/2014/main" id="{5EC3D296-D032-2A05-82E9-65573ADD067E}"/>
                  </a:ext>
                </a:extLst>
              </p:cNvPr>
              <p:cNvGrpSpPr/>
              <p:nvPr/>
            </p:nvGrpSpPr>
            <p:grpSpPr>
              <a:xfrm rot="10800000">
                <a:off x="8131843" y="3471968"/>
                <a:ext cx="333187" cy="409704"/>
                <a:chOff x="7740510" y="3804169"/>
                <a:chExt cx="333187" cy="409704"/>
              </a:xfrm>
            </p:grpSpPr>
            <p:grpSp>
              <p:nvGrpSpPr>
                <p:cNvPr id="639" name="Group 638">
                  <a:extLst>
                    <a:ext uri="{FF2B5EF4-FFF2-40B4-BE49-F238E27FC236}">
                      <a16:creationId xmlns:a16="http://schemas.microsoft.com/office/drawing/2014/main" id="{33BF5D1A-3419-A583-4FE0-3CF38B2CACA0}"/>
                    </a:ext>
                  </a:extLst>
                </p:cNvPr>
                <p:cNvGrpSpPr/>
                <p:nvPr/>
              </p:nvGrpSpPr>
              <p:grpSpPr>
                <a:xfrm>
                  <a:off x="7740510" y="3804169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643" name="Straight Connector 642">
                    <a:extLst>
                      <a:ext uri="{FF2B5EF4-FFF2-40B4-BE49-F238E27FC236}">
                        <a16:creationId xmlns:a16="http://schemas.microsoft.com/office/drawing/2014/main" id="{7521EDDF-0B2D-C7A6-85AB-58951A3752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644" name="Oval 643">
                    <a:extLst>
                      <a:ext uri="{FF2B5EF4-FFF2-40B4-BE49-F238E27FC236}">
                        <a16:creationId xmlns:a16="http://schemas.microsoft.com/office/drawing/2014/main" id="{9E308F42-3B9B-8176-E15C-EF192C7E5E5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640" name="Group 639">
                  <a:extLst>
                    <a:ext uri="{FF2B5EF4-FFF2-40B4-BE49-F238E27FC236}">
                      <a16:creationId xmlns:a16="http://schemas.microsoft.com/office/drawing/2014/main" id="{6048493F-3165-1FA4-4506-78F9D3F5AA24}"/>
                    </a:ext>
                  </a:extLst>
                </p:cNvPr>
                <p:cNvGrpSpPr/>
                <p:nvPr/>
              </p:nvGrpSpPr>
              <p:grpSpPr>
                <a:xfrm>
                  <a:off x="7809795" y="4052410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641" name="Straight Connector 640">
                    <a:extLst>
                      <a:ext uri="{FF2B5EF4-FFF2-40B4-BE49-F238E27FC236}">
                        <a16:creationId xmlns:a16="http://schemas.microsoft.com/office/drawing/2014/main" id="{9162D8A9-8ECF-D81B-D806-CB4B180BDBF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642" name="Oval 641">
                    <a:extLst>
                      <a:ext uri="{FF2B5EF4-FFF2-40B4-BE49-F238E27FC236}">
                        <a16:creationId xmlns:a16="http://schemas.microsoft.com/office/drawing/2014/main" id="{55B01AEF-7C2E-2749-8328-07CAC4D772F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615" name="Group 614">
              <a:extLst>
                <a:ext uri="{FF2B5EF4-FFF2-40B4-BE49-F238E27FC236}">
                  <a16:creationId xmlns:a16="http://schemas.microsoft.com/office/drawing/2014/main" id="{EE58A89D-9724-3A1B-8A6B-B730E5E19B2F}"/>
                </a:ext>
              </a:extLst>
            </p:cNvPr>
            <p:cNvGrpSpPr/>
            <p:nvPr/>
          </p:nvGrpSpPr>
          <p:grpSpPr>
            <a:xfrm>
              <a:off x="5585991" y="4465597"/>
              <a:ext cx="667240" cy="514544"/>
              <a:chOff x="7357168" y="4236997"/>
              <a:chExt cx="667240" cy="514544"/>
            </a:xfrm>
          </p:grpSpPr>
          <p:grpSp>
            <p:nvGrpSpPr>
              <p:cNvPr id="631" name="Group 630">
                <a:extLst>
                  <a:ext uri="{FF2B5EF4-FFF2-40B4-BE49-F238E27FC236}">
                    <a16:creationId xmlns:a16="http://schemas.microsoft.com/office/drawing/2014/main" id="{EC6BF11E-D729-959E-9213-7561878FD3B9}"/>
                  </a:ext>
                </a:extLst>
              </p:cNvPr>
              <p:cNvGrpSpPr/>
              <p:nvPr/>
            </p:nvGrpSpPr>
            <p:grpSpPr>
              <a:xfrm rot="2862879">
                <a:off x="7305949" y="42882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635" name="Straight Connector 634">
                  <a:extLst>
                    <a:ext uri="{FF2B5EF4-FFF2-40B4-BE49-F238E27FC236}">
                      <a16:creationId xmlns:a16="http://schemas.microsoft.com/office/drawing/2014/main" id="{E1403DF5-8F11-2C3B-8F84-E4CA7714507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36" name="Oval 635">
                  <a:extLst>
                    <a:ext uri="{FF2B5EF4-FFF2-40B4-BE49-F238E27FC236}">
                      <a16:creationId xmlns:a16="http://schemas.microsoft.com/office/drawing/2014/main" id="{B0BE48E0-E3EE-E08E-727C-332A8B2B7D15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32" name="Group 631">
                <a:extLst>
                  <a:ext uri="{FF2B5EF4-FFF2-40B4-BE49-F238E27FC236}">
                    <a16:creationId xmlns:a16="http://schemas.microsoft.com/office/drawing/2014/main" id="{F309D75D-BCD7-D550-555C-3B0DC7D7D1A4}"/>
                  </a:ext>
                </a:extLst>
              </p:cNvPr>
              <p:cNvGrpSpPr/>
              <p:nvPr/>
            </p:nvGrpSpPr>
            <p:grpSpPr>
              <a:xfrm rot="13575652">
                <a:off x="7811726" y="45388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633" name="Straight Connector 632">
                  <a:extLst>
                    <a:ext uri="{FF2B5EF4-FFF2-40B4-BE49-F238E27FC236}">
                      <a16:creationId xmlns:a16="http://schemas.microsoft.com/office/drawing/2014/main" id="{26EB795D-D247-FB1D-8006-864239A80D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34" name="Oval 633">
                  <a:extLst>
                    <a:ext uri="{FF2B5EF4-FFF2-40B4-BE49-F238E27FC236}">
                      <a16:creationId xmlns:a16="http://schemas.microsoft.com/office/drawing/2014/main" id="{AED0529A-E528-24FF-C24D-04BCCD5E63ED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16" name="Group 615">
              <a:extLst>
                <a:ext uri="{FF2B5EF4-FFF2-40B4-BE49-F238E27FC236}">
                  <a16:creationId xmlns:a16="http://schemas.microsoft.com/office/drawing/2014/main" id="{3E914C4D-3A73-E67C-02E6-4C696CB5C1F3}"/>
                </a:ext>
              </a:extLst>
            </p:cNvPr>
            <p:cNvGrpSpPr/>
            <p:nvPr/>
          </p:nvGrpSpPr>
          <p:grpSpPr>
            <a:xfrm rot="16200000">
              <a:off x="6522901" y="4173200"/>
              <a:ext cx="667240" cy="514544"/>
              <a:chOff x="7509568" y="4389397"/>
              <a:chExt cx="667240" cy="514544"/>
            </a:xfrm>
          </p:grpSpPr>
          <p:grpSp>
            <p:nvGrpSpPr>
              <p:cNvPr id="625" name="Group 624">
                <a:extLst>
                  <a:ext uri="{FF2B5EF4-FFF2-40B4-BE49-F238E27FC236}">
                    <a16:creationId xmlns:a16="http://schemas.microsoft.com/office/drawing/2014/main" id="{07FA1765-0DD1-CF5F-F2F5-33D555997CD2}"/>
                  </a:ext>
                </a:extLst>
              </p:cNvPr>
              <p:cNvGrpSpPr/>
              <p:nvPr/>
            </p:nvGrpSpPr>
            <p:grpSpPr>
              <a:xfrm rot="2862879">
                <a:off x="7458349" y="44406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629" name="Straight Connector 628">
                  <a:extLst>
                    <a:ext uri="{FF2B5EF4-FFF2-40B4-BE49-F238E27FC236}">
                      <a16:creationId xmlns:a16="http://schemas.microsoft.com/office/drawing/2014/main" id="{5646A32E-F4D2-90D3-0029-94D72AB5C56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30" name="Oval 629">
                  <a:extLst>
                    <a:ext uri="{FF2B5EF4-FFF2-40B4-BE49-F238E27FC236}">
                      <a16:creationId xmlns:a16="http://schemas.microsoft.com/office/drawing/2014/main" id="{62BCB0E5-49D5-0CA8-B0E0-DEE99459BFCD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26" name="Group 625">
                <a:extLst>
                  <a:ext uri="{FF2B5EF4-FFF2-40B4-BE49-F238E27FC236}">
                    <a16:creationId xmlns:a16="http://schemas.microsoft.com/office/drawing/2014/main" id="{3DA37B13-082B-E610-18FF-DDAF95E551CF}"/>
                  </a:ext>
                </a:extLst>
              </p:cNvPr>
              <p:cNvGrpSpPr/>
              <p:nvPr/>
            </p:nvGrpSpPr>
            <p:grpSpPr>
              <a:xfrm rot="13575652">
                <a:off x="7964126" y="46912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627" name="Straight Connector 626">
                  <a:extLst>
                    <a:ext uri="{FF2B5EF4-FFF2-40B4-BE49-F238E27FC236}">
                      <a16:creationId xmlns:a16="http://schemas.microsoft.com/office/drawing/2014/main" id="{67978F57-EFBE-7841-6686-6F61FD6364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28" name="Oval 627">
                  <a:extLst>
                    <a:ext uri="{FF2B5EF4-FFF2-40B4-BE49-F238E27FC236}">
                      <a16:creationId xmlns:a16="http://schemas.microsoft.com/office/drawing/2014/main" id="{E031DA78-8755-9F0B-4105-39FA4B6102EF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17" name="Group 616">
              <a:extLst>
                <a:ext uri="{FF2B5EF4-FFF2-40B4-BE49-F238E27FC236}">
                  <a16:creationId xmlns:a16="http://schemas.microsoft.com/office/drawing/2014/main" id="{D2A4831B-C1F4-25D1-E9EC-0FC1C56EED60}"/>
                </a:ext>
              </a:extLst>
            </p:cNvPr>
            <p:cNvGrpSpPr/>
            <p:nvPr/>
          </p:nvGrpSpPr>
          <p:grpSpPr>
            <a:xfrm rot="9944751">
              <a:off x="5373343" y="3066294"/>
              <a:ext cx="1801887" cy="1974340"/>
              <a:chOff x="569633" y="1542899"/>
              <a:chExt cx="1245999" cy="1365250"/>
            </a:xfrm>
          </p:grpSpPr>
          <p:cxnSp>
            <p:nvCxnSpPr>
              <p:cNvPr id="621" name="Straight Connector 32">
                <a:extLst>
                  <a:ext uri="{FF2B5EF4-FFF2-40B4-BE49-F238E27FC236}">
                    <a16:creationId xmlns:a16="http://schemas.microsoft.com/office/drawing/2014/main" id="{AEAAA8B8-E1AB-DCF2-06A9-51AB44638EA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9633" y="1622275"/>
                <a:ext cx="300038" cy="3317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cxnSp>
            <p:nvCxnSpPr>
              <p:cNvPr id="622" name="Straight Connector 34">
                <a:extLst>
                  <a:ext uri="{FF2B5EF4-FFF2-40B4-BE49-F238E27FC236}">
                    <a16:creationId xmlns:a16="http://schemas.microsoft.com/office/drawing/2014/main" id="{F07EE66A-7BA7-E1C1-8285-99675299F88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504482" y="1611162"/>
                <a:ext cx="311150" cy="347663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sp>
            <p:nvSpPr>
              <p:cNvPr id="623" name="Freeform 307">
                <a:extLst>
                  <a:ext uri="{FF2B5EF4-FFF2-40B4-BE49-F238E27FC236}">
                    <a16:creationId xmlns:a16="http://schemas.microsoft.com/office/drawing/2014/main" id="{32AC96D8-BE4A-9D19-A774-053FAFE069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59" y="1547661"/>
                <a:ext cx="500063" cy="135890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273" h="1357576">
                    <a:moveTo>
                      <a:pt x="0" y="0"/>
                    </a:moveTo>
                    <a:lnTo>
                      <a:pt x="493664" y="538543"/>
                    </a:lnTo>
                    <a:cubicBezTo>
                      <a:pt x="495534" y="811554"/>
                      <a:pt x="497403" y="1084565"/>
                      <a:pt x="499273" y="135757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4" name="Freeform 35">
                <a:extLst>
                  <a:ext uri="{FF2B5EF4-FFF2-40B4-BE49-F238E27FC236}">
                    <a16:creationId xmlns:a16="http://schemas.microsoft.com/office/drawing/2014/main" id="{A02328C5-BC11-A171-0A8E-ECCEA683C6C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247497" y="1542899"/>
                <a:ext cx="484187" cy="136525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55153 h 1365881"/>
                  <a:gd name="connsiteX2" fmla="*/ 499273 w 499273"/>
                  <a:gd name="connsiteY2" fmla="*/ 1365881 h 1365881"/>
                  <a:gd name="connsiteX0" fmla="*/ 0 w 493828"/>
                  <a:gd name="connsiteY0" fmla="*/ 0 h 1363502"/>
                  <a:gd name="connsiteX1" fmla="*/ 493664 w 493828"/>
                  <a:gd name="connsiteY1" fmla="*/ 555153 h 1363502"/>
                  <a:gd name="connsiteX2" fmla="*/ 482630 w 493828"/>
                  <a:gd name="connsiteY2" fmla="*/ 1363502 h 1363502"/>
                  <a:gd name="connsiteX0" fmla="*/ 0 w 484562"/>
                  <a:gd name="connsiteY0" fmla="*/ 0 h 1363502"/>
                  <a:gd name="connsiteX1" fmla="*/ 484154 w 484562"/>
                  <a:gd name="connsiteY1" fmla="*/ 552774 h 1363502"/>
                  <a:gd name="connsiteX2" fmla="*/ 482630 w 484562"/>
                  <a:gd name="connsiteY2" fmla="*/ 1363502 h 136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4562" h="1363502">
                    <a:moveTo>
                      <a:pt x="0" y="0"/>
                    </a:moveTo>
                    <a:lnTo>
                      <a:pt x="484154" y="552774"/>
                    </a:lnTo>
                    <a:cubicBezTo>
                      <a:pt x="486024" y="825785"/>
                      <a:pt x="480760" y="1090491"/>
                      <a:pt x="482630" y="136350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8" name="Group 617">
              <a:extLst>
                <a:ext uri="{FF2B5EF4-FFF2-40B4-BE49-F238E27FC236}">
                  <a16:creationId xmlns:a16="http://schemas.microsoft.com/office/drawing/2014/main" id="{C92ADBD8-8A8F-895E-4E36-093B6D181DC3}"/>
                </a:ext>
              </a:extLst>
            </p:cNvPr>
            <p:cNvGrpSpPr/>
            <p:nvPr/>
          </p:nvGrpSpPr>
          <p:grpSpPr>
            <a:xfrm>
              <a:off x="5820270" y="3880369"/>
              <a:ext cx="263902" cy="161463"/>
              <a:chOff x="7588110" y="3651769"/>
              <a:chExt cx="263902" cy="161463"/>
            </a:xfrm>
          </p:grpSpPr>
          <p:cxnSp>
            <p:nvCxnSpPr>
              <p:cNvPr id="619" name="Straight Connector 618">
                <a:extLst>
                  <a:ext uri="{FF2B5EF4-FFF2-40B4-BE49-F238E27FC236}">
                    <a16:creationId xmlns:a16="http://schemas.microsoft.com/office/drawing/2014/main" id="{9941C44B-4180-F376-5253-A95814B023C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26911" y="3675225"/>
                <a:ext cx="125101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20" name="Oval 619">
                <a:extLst>
                  <a:ext uri="{FF2B5EF4-FFF2-40B4-BE49-F238E27FC236}">
                    <a16:creationId xmlns:a16="http://schemas.microsoft.com/office/drawing/2014/main" id="{6CBCE788-E731-1403-D5EA-4308ED073009}"/>
                  </a:ext>
                </a:extLst>
              </p:cNvPr>
              <p:cNvSpPr/>
              <p:nvPr/>
            </p:nvSpPr>
            <p:spPr bwMode="auto">
              <a:xfrm>
                <a:off x="7588110" y="3651769"/>
                <a:ext cx="161463" cy="161463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47" name="Group 646">
            <a:extLst>
              <a:ext uri="{FF2B5EF4-FFF2-40B4-BE49-F238E27FC236}">
                <a16:creationId xmlns:a16="http://schemas.microsoft.com/office/drawing/2014/main" id="{4F8D2705-48DD-D262-EA44-EF722680CD59}"/>
              </a:ext>
            </a:extLst>
          </p:cNvPr>
          <p:cNvGrpSpPr/>
          <p:nvPr/>
        </p:nvGrpSpPr>
        <p:grpSpPr>
          <a:xfrm rot="1524554">
            <a:off x="5158681" y="2697403"/>
            <a:ext cx="267860" cy="293496"/>
            <a:chOff x="5373343" y="3066294"/>
            <a:chExt cx="1801887" cy="1974340"/>
          </a:xfrm>
        </p:grpSpPr>
        <p:grpSp>
          <p:nvGrpSpPr>
            <p:cNvPr id="648" name="Group 647">
              <a:extLst>
                <a:ext uri="{FF2B5EF4-FFF2-40B4-BE49-F238E27FC236}">
                  <a16:creationId xmlns:a16="http://schemas.microsoft.com/office/drawing/2014/main" id="{DB134D8D-2E6B-4BA9-FBA7-4377399D00FE}"/>
                </a:ext>
              </a:extLst>
            </p:cNvPr>
            <p:cNvGrpSpPr/>
            <p:nvPr/>
          </p:nvGrpSpPr>
          <p:grpSpPr>
            <a:xfrm>
              <a:off x="5886218" y="3700568"/>
              <a:ext cx="807635" cy="589505"/>
              <a:chOff x="7657395" y="3471968"/>
              <a:chExt cx="807635" cy="589505"/>
            </a:xfrm>
          </p:grpSpPr>
          <p:grpSp>
            <p:nvGrpSpPr>
              <p:cNvPr id="671" name="Group 670">
                <a:extLst>
                  <a:ext uri="{FF2B5EF4-FFF2-40B4-BE49-F238E27FC236}">
                    <a16:creationId xmlns:a16="http://schemas.microsoft.com/office/drawing/2014/main" id="{112B71E7-913D-B690-0163-B476CB4C453F}"/>
                  </a:ext>
                </a:extLst>
              </p:cNvPr>
              <p:cNvGrpSpPr/>
              <p:nvPr/>
            </p:nvGrpSpPr>
            <p:grpSpPr>
              <a:xfrm>
                <a:off x="7657395" y="3900010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679" name="Straight Connector 678">
                  <a:extLst>
                    <a:ext uri="{FF2B5EF4-FFF2-40B4-BE49-F238E27FC236}">
                      <a16:creationId xmlns:a16="http://schemas.microsoft.com/office/drawing/2014/main" id="{A386CB77-37F1-1806-963F-FB84777181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80" name="Oval 679">
                  <a:extLst>
                    <a:ext uri="{FF2B5EF4-FFF2-40B4-BE49-F238E27FC236}">
                      <a16:creationId xmlns:a16="http://schemas.microsoft.com/office/drawing/2014/main" id="{5A92BF7A-E703-8805-3A83-F69C8A041B66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72" name="Group 671">
                <a:extLst>
                  <a:ext uri="{FF2B5EF4-FFF2-40B4-BE49-F238E27FC236}">
                    <a16:creationId xmlns:a16="http://schemas.microsoft.com/office/drawing/2014/main" id="{D6CDE01F-DB69-A9E6-0565-C3BB0B39287B}"/>
                  </a:ext>
                </a:extLst>
              </p:cNvPr>
              <p:cNvGrpSpPr/>
              <p:nvPr/>
            </p:nvGrpSpPr>
            <p:grpSpPr>
              <a:xfrm rot="10800000">
                <a:off x="8131843" y="3471968"/>
                <a:ext cx="333187" cy="409704"/>
                <a:chOff x="7740510" y="3804169"/>
                <a:chExt cx="333187" cy="409704"/>
              </a:xfrm>
            </p:grpSpPr>
            <p:grpSp>
              <p:nvGrpSpPr>
                <p:cNvPr id="673" name="Group 672">
                  <a:extLst>
                    <a:ext uri="{FF2B5EF4-FFF2-40B4-BE49-F238E27FC236}">
                      <a16:creationId xmlns:a16="http://schemas.microsoft.com/office/drawing/2014/main" id="{7E397531-CC35-4DEF-0521-CF55B982E5B0}"/>
                    </a:ext>
                  </a:extLst>
                </p:cNvPr>
                <p:cNvGrpSpPr/>
                <p:nvPr/>
              </p:nvGrpSpPr>
              <p:grpSpPr>
                <a:xfrm>
                  <a:off x="7740510" y="3804169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677" name="Straight Connector 676">
                    <a:extLst>
                      <a:ext uri="{FF2B5EF4-FFF2-40B4-BE49-F238E27FC236}">
                        <a16:creationId xmlns:a16="http://schemas.microsoft.com/office/drawing/2014/main" id="{3467C8EE-291D-F4D0-C48A-29A23988DD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678" name="Oval 677">
                    <a:extLst>
                      <a:ext uri="{FF2B5EF4-FFF2-40B4-BE49-F238E27FC236}">
                        <a16:creationId xmlns:a16="http://schemas.microsoft.com/office/drawing/2014/main" id="{CBAF8B00-71F5-4320-7345-A810B7FFAAF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674" name="Group 673">
                  <a:extLst>
                    <a:ext uri="{FF2B5EF4-FFF2-40B4-BE49-F238E27FC236}">
                      <a16:creationId xmlns:a16="http://schemas.microsoft.com/office/drawing/2014/main" id="{3C879E32-54E3-141F-EBF6-E8D05DE139A1}"/>
                    </a:ext>
                  </a:extLst>
                </p:cNvPr>
                <p:cNvGrpSpPr/>
                <p:nvPr/>
              </p:nvGrpSpPr>
              <p:grpSpPr>
                <a:xfrm>
                  <a:off x="7809795" y="4052410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675" name="Straight Connector 674">
                    <a:extLst>
                      <a:ext uri="{FF2B5EF4-FFF2-40B4-BE49-F238E27FC236}">
                        <a16:creationId xmlns:a16="http://schemas.microsoft.com/office/drawing/2014/main" id="{CA1B0B61-1650-05D0-A6D0-B1CDB9730A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676" name="Oval 675">
                    <a:extLst>
                      <a:ext uri="{FF2B5EF4-FFF2-40B4-BE49-F238E27FC236}">
                        <a16:creationId xmlns:a16="http://schemas.microsoft.com/office/drawing/2014/main" id="{92DB7F85-97D9-B0A6-C775-0E2771F8129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649" name="Group 648">
              <a:extLst>
                <a:ext uri="{FF2B5EF4-FFF2-40B4-BE49-F238E27FC236}">
                  <a16:creationId xmlns:a16="http://schemas.microsoft.com/office/drawing/2014/main" id="{FF6E1D9A-511A-A7E2-4B5B-7CB080C34002}"/>
                </a:ext>
              </a:extLst>
            </p:cNvPr>
            <p:cNvGrpSpPr/>
            <p:nvPr/>
          </p:nvGrpSpPr>
          <p:grpSpPr>
            <a:xfrm>
              <a:off x="5585991" y="4465597"/>
              <a:ext cx="667240" cy="514544"/>
              <a:chOff x="7357168" y="4236997"/>
              <a:chExt cx="667240" cy="514544"/>
            </a:xfrm>
          </p:grpSpPr>
          <p:grpSp>
            <p:nvGrpSpPr>
              <p:cNvPr id="665" name="Group 664">
                <a:extLst>
                  <a:ext uri="{FF2B5EF4-FFF2-40B4-BE49-F238E27FC236}">
                    <a16:creationId xmlns:a16="http://schemas.microsoft.com/office/drawing/2014/main" id="{434691D1-9AA6-8B6D-D650-3B6BE81A7A79}"/>
                  </a:ext>
                </a:extLst>
              </p:cNvPr>
              <p:cNvGrpSpPr/>
              <p:nvPr/>
            </p:nvGrpSpPr>
            <p:grpSpPr>
              <a:xfrm rot="2862879">
                <a:off x="7305949" y="42882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669" name="Straight Connector 668">
                  <a:extLst>
                    <a:ext uri="{FF2B5EF4-FFF2-40B4-BE49-F238E27FC236}">
                      <a16:creationId xmlns:a16="http://schemas.microsoft.com/office/drawing/2014/main" id="{998DDF25-5008-6417-C845-7F30457A4F6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70" name="Oval 669">
                  <a:extLst>
                    <a:ext uri="{FF2B5EF4-FFF2-40B4-BE49-F238E27FC236}">
                      <a16:creationId xmlns:a16="http://schemas.microsoft.com/office/drawing/2014/main" id="{24B3F0F4-5DA3-D9E8-48F7-945EE976C898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66" name="Group 665">
                <a:extLst>
                  <a:ext uri="{FF2B5EF4-FFF2-40B4-BE49-F238E27FC236}">
                    <a16:creationId xmlns:a16="http://schemas.microsoft.com/office/drawing/2014/main" id="{59EC34A7-FD25-6873-19FA-649EE8DACD7B}"/>
                  </a:ext>
                </a:extLst>
              </p:cNvPr>
              <p:cNvGrpSpPr/>
              <p:nvPr/>
            </p:nvGrpSpPr>
            <p:grpSpPr>
              <a:xfrm rot="13575652">
                <a:off x="7811726" y="45388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667" name="Straight Connector 666">
                  <a:extLst>
                    <a:ext uri="{FF2B5EF4-FFF2-40B4-BE49-F238E27FC236}">
                      <a16:creationId xmlns:a16="http://schemas.microsoft.com/office/drawing/2014/main" id="{2344B1D4-E443-7E07-F61D-00438B48171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68" name="Oval 667">
                  <a:extLst>
                    <a:ext uri="{FF2B5EF4-FFF2-40B4-BE49-F238E27FC236}">
                      <a16:creationId xmlns:a16="http://schemas.microsoft.com/office/drawing/2014/main" id="{6E094351-4641-9C7D-A62F-C90D3DBE24ED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50" name="Group 649">
              <a:extLst>
                <a:ext uri="{FF2B5EF4-FFF2-40B4-BE49-F238E27FC236}">
                  <a16:creationId xmlns:a16="http://schemas.microsoft.com/office/drawing/2014/main" id="{4EC9693B-651C-6571-09C1-FA81E18DADC5}"/>
                </a:ext>
              </a:extLst>
            </p:cNvPr>
            <p:cNvGrpSpPr/>
            <p:nvPr/>
          </p:nvGrpSpPr>
          <p:grpSpPr>
            <a:xfrm rot="16200000">
              <a:off x="6522901" y="4173200"/>
              <a:ext cx="667240" cy="514544"/>
              <a:chOff x="7509568" y="4389397"/>
              <a:chExt cx="667240" cy="514544"/>
            </a:xfrm>
          </p:grpSpPr>
          <p:grpSp>
            <p:nvGrpSpPr>
              <p:cNvPr id="659" name="Group 658">
                <a:extLst>
                  <a:ext uri="{FF2B5EF4-FFF2-40B4-BE49-F238E27FC236}">
                    <a16:creationId xmlns:a16="http://schemas.microsoft.com/office/drawing/2014/main" id="{1C5165F0-F527-784F-6892-9FBB9895A26F}"/>
                  </a:ext>
                </a:extLst>
              </p:cNvPr>
              <p:cNvGrpSpPr/>
              <p:nvPr/>
            </p:nvGrpSpPr>
            <p:grpSpPr>
              <a:xfrm rot="2862879">
                <a:off x="7458349" y="44406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663" name="Straight Connector 662">
                  <a:extLst>
                    <a:ext uri="{FF2B5EF4-FFF2-40B4-BE49-F238E27FC236}">
                      <a16:creationId xmlns:a16="http://schemas.microsoft.com/office/drawing/2014/main" id="{C460DAE1-25EA-8EAD-F1DF-31D0135A63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64" name="Oval 663">
                  <a:extLst>
                    <a:ext uri="{FF2B5EF4-FFF2-40B4-BE49-F238E27FC236}">
                      <a16:creationId xmlns:a16="http://schemas.microsoft.com/office/drawing/2014/main" id="{7D3C1FB3-9F3E-53D3-0350-B8196318DD14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60" name="Group 659">
                <a:extLst>
                  <a:ext uri="{FF2B5EF4-FFF2-40B4-BE49-F238E27FC236}">
                    <a16:creationId xmlns:a16="http://schemas.microsoft.com/office/drawing/2014/main" id="{28FB92E1-A1D1-785D-F346-AF3EEC8513ED}"/>
                  </a:ext>
                </a:extLst>
              </p:cNvPr>
              <p:cNvGrpSpPr/>
              <p:nvPr/>
            </p:nvGrpSpPr>
            <p:grpSpPr>
              <a:xfrm rot="13575652">
                <a:off x="7964126" y="46912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661" name="Straight Connector 660">
                  <a:extLst>
                    <a:ext uri="{FF2B5EF4-FFF2-40B4-BE49-F238E27FC236}">
                      <a16:creationId xmlns:a16="http://schemas.microsoft.com/office/drawing/2014/main" id="{B016B205-70A5-B46D-85EF-24D0863CCEA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62" name="Oval 661">
                  <a:extLst>
                    <a:ext uri="{FF2B5EF4-FFF2-40B4-BE49-F238E27FC236}">
                      <a16:creationId xmlns:a16="http://schemas.microsoft.com/office/drawing/2014/main" id="{7A860F9B-913A-2EDB-4D69-DC6A6DFFB73F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51" name="Group 650">
              <a:extLst>
                <a:ext uri="{FF2B5EF4-FFF2-40B4-BE49-F238E27FC236}">
                  <a16:creationId xmlns:a16="http://schemas.microsoft.com/office/drawing/2014/main" id="{09835980-6155-075F-1C22-E7342494450F}"/>
                </a:ext>
              </a:extLst>
            </p:cNvPr>
            <p:cNvGrpSpPr/>
            <p:nvPr/>
          </p:nvGrpSpPr>
          <p:grpSpPr>
            <a:xfrm rot="9944751">
              <a:off x="5373343" y="3066294"/>
              <a:ext cx="1801887" cy="1974340"/>
              <a:chOff x="569633" y="1542899"/>
              <a:chExt cx="1245999" cy="1365250"/>
            </a:xfrm>
          </p:grpSpPr>
          <p:cxnSp>
            <p:nvCxnSpPr>
              <p:cNvPr id="655" name="Straight Connector 32">
                <a:extLst>
                  <a:ext uri="{FF2B5EF4-FFF2-40B4-BE49-F238E27FC236}">
                    <a16:creationId xmlns:a16="http://schemas.microsoft.com/office/drawing/2014/main" id="{F457107C-F164-8E4B-A570-80CC07DF33C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9633" y="1622275"/>
                <a:ext cx="300038" cy="3317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cxnSp>
            <p:nvCxnSpPr>
              <p:cNvPr id="656" name="Straight Connector 34">
                <a:extLst>
                  <a:ext uri="{FF2B5EF4-FFF2-40B4-BE49-F238E27FC236}">
                    <a16:creationId xmlns:a16="http://schemas.microsoft.com/office/drawing/2014/main" id="{A5361E52-78F7-375E-41A4-219BDB7D8F1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504482" y="1611162"/>
                <a:ext cx="311150" cy="347663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sp>
            <p:nvSpPr>
              <p:cNvPr id="657" name="Freeform 349">
                <a:extLst>
                  <a:ext uri="{FF2B5EF4-FFF2-40B4-BE49-F238E27FC236}">
                    <a16:creationId xmlns:a16="http://schemas.microsoft.com/office/drawing/2014/main" id="{4F3493ED-460E-2610-9FDC-6958620E8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59" y="1547661"/>
                <a:ext cx="500063" cy="135890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273" h="1357576">
                    <a:moveTo>
                      <a:pt x="0" y="0"/>
                    </a:moveTo>
                    <a:lnTo>
                      <a:pt x="493664" y="538543"/>
                    </a:lnTo>
                    <a:cubicBezTo>
                      <a:pt x="495534" y="811554"/>
                      <a:pt x="497403" y="1084565"/>
                      <a:pt x="499273" y="135757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8" name="Freeform 35">
                <a:extLst>
                  <a:ext uri="{FF2B5EF4-FFF2-40B4-BE49-F238E27FC236}">
                    <a16:creationId xmlns:a16="http://schemas.microsoft.com/office/drawing/2014/main" id="{0E93831F-6144-41CA-6E76-F6DE1801AEA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247497" y="1542899"/>
                <a:ext cx="484187" cy="136525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55153 h 1365881"/>
                  <a:gd name="connsiteX2" fmla="*/ 499273 w 499273"/>
                  <a:gd name="connsiteY2" fmla="*/ 1365881 h 1365881"/>
                  <a:gd name="connsiteX0" fmla="*/ 0 w 493828"/>
                  <a:gd name="connsiteY0" fmla="*/ 0 h 1363502"/>
                  <a:gd name="connsiteX1" fmla="*/ 493664 w 493828"/>
                  <a:gd name="connsiteY1" fmla="*/ 555153 h 1363502"/>
                  <a:gd name="connsiteX2" fmla="*/ 482630 w 493828"/>
                  <a:gd name="connsiteY2" fmla="*/ 1363502 h 1363502"/>
                  <a:gd name="connsiteX0" fmla="*/ 0 w 484562"/>
                  <a:gd name="connsiteY0" fmla="*/ 0 h 1363502"/>
                  <a:gd name="connsiteX1" fmla="*/ 484154 w 484562"/>
                  <a:gd name="connsiteY1" fmla="*/ 552774 h 1363502"/>
                  <a:gd name="connsiteX2" fmla="*/ 482630 w 484562"/>
                  <a:gd name="connsiteY2" fmla="*/ 1363502 h 136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4562" h="1363502">
                    <a:moveTo>
                      <a:pt x="0" y="0"/>
                    </a:moveTo>
                    <a:lnTo>
                      <a:pt x="484154" y="552774"/>
                    </a:lnTo>
                    <a:cubicBezTo>
                      <a:pt x="486024" y="825785"/>
                      <a:pt x="480760" y="1090491"/>
                      <a:pt x="482630" y="136350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52" name="Group 651">
              <a:extLst>
                <a:ext uri="{FF2B5EF4-FFF2-40B4-BE49-F238E27FC236}">
                  <a16:creationId xmlns:a16="http://schemas.microsoft.com/office/drawing/2014/main" id="{765875D0-2CA7-0B60-5ACC-D23BAFE7BAB2}"/>
                </a:ext>
              </a:extLst>
            </p:cNvPr>
            <p:cNvGrpSpPr/>
            <p:nvPr/>
          </p:nvGrpSpPr>
          <p:grpSpPr>
            <a:xfrm>
              <a:off x="5820270" y="3880369"/>
              <a:ext cx="263902" cy="161463"/>
              <a:chOff x="7588110" y="3651769"/>
              <a:chExt cx="263902" cy="161463"/>
            </a:xfrm>
          </p:grpSpPr>
          <p:cxnSp>
            <p:nvCxnSpPr>
              <p:cNvPr id="653" name="Straight Connector 652">
                <a:extLst>
                  <a:ext uri="{FF2B5EF4-FFF2-40B4-BE49-F238E27FC236}">
                    <a16:creationId xmlns:a16="http://schemas.microsoft.com/office/drawing/2014/main" id="{8808ABC4-D425-BA93-5866-60A796610C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26911" y="3675225"/>
                <a:ext cx="125101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54" name="Oval 653">
                <a:extLst>
                  <a:ext uri="{FF2B5EF4-FFF2-40B4-BE49-F238E27FC236}">
                    <a16:creationId xmlns:a16="http://schemas.microsoft.com/office/drawing/2014/main" id="{7DC9C165-B14E-8D3E-8988-CF4833A48770}"/>
                  </a:ext>
                </a:extLst>
              </p:cNvPr>
              <p:cNvSpPr/>
              <p:nvPr/>
            </p:nvSpPr>
            <p:spPr bwMode="auto">
              <a:xfrm>
                <a:off x="7588110" y="3651769"/>
                <a:ext cx="161463" cy="161463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81" name="Group 680">
            <a:extLst>
              <a:ext uri="{FF2B5EF4-FFF2-40B4-BE49-F238E27FC236}">
                <a16:creationId xmlns:a16="http://schemas.microsoft.com/office/drawing/2014/main" id="{B9F7C12E-3CAE-6345-73FD-A723C551E5BF}"/>
              </a:ext>
            </a:extLst>
          </p:cNvPr>
          <p:cNvGrpSpPr/>
          <p:nvPr/>
        </p:nvGrpSpPr>
        <p:grpSpPr>
          <a:xfrm>
            <a:off x="3429406" y="3011494"/>
            <a:ext cx="2310788" cy="290990"/>
            <a:chOff x="3517694" y="3551878"/>
            <a:chExt cx="1956887" cy="254028"/>
          </a:xfrm>
        </p:grpSpPr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8CAA35F2-AC0B-8B57-F8C3-1E3CC0C34391}"/>
                </a:ext>
              </a:extLst>
            </p:cNvPr>
            <p:cNvSpPr/>
            <p:nvPr/>
          </p:nvSpPr>
          <p:spPr bwMode="auto">
            <a:xfrm>
              <a:off x="3517694" y="3595783"/>
              <a:ext cx="1956887" cy="210123"/>
            </a:xfrm>
            <a:custGeom>
              <a:avLst/>
              <a:gdLst>
                <a:gd name="connsiteX0" fmla="*/ 0 w 1949771"/>
                <a:gd name="connsiteY0" fmla="*/ 171019 h 245736"/>
                <a:gd name="connsiteX1" fmla="*/ 373587 w 1949771"/>
                <a:gd name="connsiteY1" fmla="*/ 67837 h 245736"/>
                <a:gd name="connsiteX2" fmla="*/ 711595 w 1949771"/>
                <a:gd name="connsiteY2" fmla="*/ 25142 h 245736"/>
                <a:gd name="connsiteX3" fmla="*/ 999791 w 1949771"/>
                <a:gd name="connsiteY3" fmla="*/ 236 h 245736"/>
                <a:gd name="connsiteX4" fmla="*/ 1355589 w 1949771"/>
                <a:gd name="connsiteY4" fmla="*/ 39374 h 245736"/>
                <a:gd name="connsiteX5" fmla="*/ 1601089 w 1949771"/>
                <a:gd name="connsiteY5" fmla="*/ 85627 h 245736"/>
                <a:gd name="connsiteX6" fmla="*/ 1825242 w 1949771"/>
                <a:gd name="connsiteY6" fmla="*/ 178135 h 245736"/>
                <a:gd name="connsiteX7" fmla="*/ 1949771 w 1949771"/>
                <a:gd name="connsiteY7" fmla="*/ 245736 h 245736"/>
                <a:gd name="connsiteX0" fmla="*/ 0 w 1949771"/>
                <a:gd name="connsiteY0" fmla="*/ 171291 h 246008"/>
                <a:gd name="connsiteX1" fmla="*/ 373587 w 1949771"/>
                <a:gd name="connsiteY1" fmla="*/ 68109 h 246008"/>
                <a:gd name="connsiteX2" fmla="*/ 999791 w 1949771"/>
                <a:gd name="connsiteY2" fmla="*/ 508 h 246008"/>
                <a:gd name="connsiteX3" fmla="*/ 1355589 w 1949771"/>
                <a:gd name="connsiteY3" fmla="*/ 39646 h 246008"/>
                <a:gd name="connsiteX4" fmla="*/ 1601089 w 1949771"/>
                <a:gd name="connsiteY4" fmla="*/ 85899 h 246008"/>
                <a:gd name="connsiteX5" fmla="*/ 1825242 w 1949771"/>
                <a:gd name="connsiteY5" fmla="*/ 178407 h 246008"/>
                <a:gd name="connsiteX6" fmla="*/ 1949771 w 1949771"/>
                <a:gd name="connsiteY6" fmla="*/ 246008 h 246008"/>
                <a:gd name="connsiteX0" fmla="*/ 0 w 1949771"/>
                <a:gd name="connsiteY0" fmla="*/ 170932 h 245649"/>
                <a:gd name="connsiteX1" fmla="*/ 373587 w 1949771"/>
                <a:gd name="connsiteY1" fmla="*/ 67750 h 245649"/>
                <a:gd name="connsiteX2" fmla="*/ 999791 w 1949771"/>
                <a:gd name="connsiteY2" fmla="*/ 149 h 245649"/>
                <a:gd name="connsiteX3" fmla="*/ 1601089 w 1949771"/>
                <a:gd name="connsiteY3" fmla="*/ 85540 h 245649"/>
                <a:gd name="connsiteX4" fmla="*/ 1825242 w 1949771"/>
                <a:gd name="connsiteY4" fmla="*/ 178048 h 245649"/>
                <a:gd name="connsiteX5" fmla="*/ 1949771 w 1949771"/>
                <a:gd name="connsiteY5" fmla="*/ 245649 h 245649"/>
                <a:gd name="connsiteX0" fmla="*/ 0 w 1949771"/>
                <a:gd name="connsiteY0" fmla="*/ 170932 h 245649"/>
                <a:gd name="connsiteX1" fmla="*/ 373587 w 1949771"/>
                <a:gd name="connsiteY1" fmla="*/ 67750 h 245649"/>
                <a:gd name="connsiteX2" fmla="*/ 999791 w 1949771"/>
                <a:gd name="connsiteY2" fmla="*/ 149 h 245649"/>
                <a:gd name="connsiteX3" fmla="*/ 1601089 w 1949771"/>
                <a:gd name="connsiteY3" fmla="*/ 85540 h 245649"/>
                <a:gd name="connsiteX4" fmla="*/ 1949771 w 1949771"/>
                <a:gd name="connsiteY4" fmla="*/ 245649 h 245649"/>
                <a:gd name="connsiteX0" fmla="*/ 0 w 1949771"/>
                <a:gd name="connsiteY0" fmla="*/ 156754 h 231471"/>
                <a:gd name="connsiteX1" fmla="*/ 373587 w 1949771"/>
                <a:gd name="connsiteY1" fmla="*/ 53572 h 231471"/>
                <a:gd name="connsiteX2" fmla="*/ 999791 w 1949771"/>
                <a:gd name="connsiteY2" fmla="*/ 203 h 231471"/>
                <a:gd name="connsiteX3" fmla="*/ 1601089 w 1949771"/>
                <a:gd name="connsiteY3" fmla="*/ 71362 h 231471"/>
                <a:gd name="connsiteX4" fmla="*/ 1949771 w 1949771"/>
                <a:gd name="connsiteY4" fmla="*/ 231471 h 231471"/>
                <a:gd name="connsiteX0" fmla="*/ 0 w 1956887"/>
                <a:gd name="connsiteY0" fmla="*/ 156754 h 210123"/>
                <a:gd name="connsiteX1" fmla="*/ 373587 w 1956887"/>
                <a:gd name="connsiteY1" fmla="*/ 53572 h 210123"/>
                <a:gd name="connsiteX2" fmla="*/ 999791 w 1956887"/>
                <a:gd name="connsiteY2" fmla="*/ 203 h 210123"/>
                <a:gd name="connsiteX3" fmla="*/ 1601089 w 1956887"/>
                <a:gd name="connsiteY3" fmla="*/ 71362 h 210123"/>
                <a:gd name="connsiteX4" fmla="*/ 1956887 w 1956887"/>
                <a:gd name="connsiteY4" fmla="*/ 210123 h 210123"/>
                <a:gd name="connsiteX0" fmla="*/ 0 w 1956887"/>
                <a:gd name="connsiteY0" fmla="*/ 156754 h 210123"/>
                <a:gd name="connsiteX1" fmla="*/ 373587 w 1956887"/>
                <a:gd name="connsiteY1" fmla="*/ 53572 h 210123"/>
                <a:gd name="connsiteX2" fmla="*/ 999791 w 1956887"/>
                <a:gd name="connsiteY2" fmla="*/ 203 h 210123"/>
                <a:gd name="connsiteX3" fmla="*/ 1601089 w 1956887"/>
                <a:gd name="connsiteY3" fmla="*/ 71362 h 210123"/>
                <a:gd name="connsiteX4" fmla="*/ 1956887 w 1956887"/>
                <a:gd name="connsiteY4" fmla="*/ 210123 h 210123"/>
                <a:gd name="connsiteX0" fmla="*/ 0 w 1956887"/>
                <a:gd name="connsiteY0" fmla="*/ 156754 h 210123"/>
                <a:gd name="connsiteX1" fmla="*/ 373587 w 1956887"/>
                <a:gd name="connsiteY1" fmla="*/ 53572 h 210123"/>
                <a:gd name="connsiteX2" fmla="*/ 999791 w 1956887"/>
                <a:gd name="connsiteY2" fmla="*/ 203 h 210123"/>
                <a:gd name="connsiteX3" fmla="*/ 1601089 w 1956887"/>
                <a:gd name="connsiteY3" fmla="*/ 71362 h 210123"/>
                <a:gd name="connsiteX4" fmla="*/ 1956887 w 1956887"/>
                <a:gd name="connsiteY4" fmla="*/ 210123 h 21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6887" h="210123">
                  <a:moveTo>
                    <a:pt x="0" y="156754"/>
                  </a:moveTo>
                  <a:cubicBezTo>
                    <a:pt x="127494" y="117319"/>
                    <a:pt x="206955" y="79664"/>
                    <a:pt x="373587" y="53572"/>
                  </a:cubicBezTo>
                  <a:cubicBezTo>
                    <a:pt x="540219" y="27480"/>
                    <a:pt x="795207" y="-2762"/>
                    <a:pt x="999791" y="203"/>
                  </a:cubicBezTo>
                  <a:cubicBezTo>
                    <a:pt x="1204375" y="3168"/>
                    <a:pt x="1434457" y="22143"/>
                    <a:pt x="1601089" y="71362"/>
                  </a:cubicBezTo>
                  <a:cubicBezTo>
                    <a:pt x="1767721" y="120581"/>
                    <a:pt x="1884245" y="176767"/>
                    <a:pt x="1956887" y="210123"/>
                  </a:cubicBezTo>
                </a:path>
              </a:pathLst>
            </a:custGeom>
            <a:noFill/>
            <a:ln w="28575">
              <a:solidFill>
                <a:schemeClr val="tx2">
                  <a:lumMod val="9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83" name="Rectangle 682">
              <a:extLst>
                <a:ext uri="{FF2B5EF4-FFF2-40B4-BE49-F238E27FC236}">
                  <a16:creationId xmlns:a16="http://schemas.microsoft.com/office/drawing/2014/main" id="{E8A5CB69-5B6C-30E6-347D-3DBCBFE86C2C}"/>
                </a:ext>
              </a:extLst>
            </p:cNvPr>
            <p:cNvSpPr/>
            <p:nvPr/>
          </p:nvSpPr>
          <p:spPr bwMode="auto">
            <a:xfrm>
              <a:off x="4106891" y="3551878"/>
              <a:ext cx="473309" cy="115597"/>
            </a:xfrm>
            <a:prstGeom prst="rect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84" name="Freeform 407">
            <a:extLst>
              <a:ext uri="{FF2B5EF4-FFF2-40B4-BE49-F238E27FC236}">
                <a16:creationId xmlns:a16="http://schemas.microsoft.com/office/drawing/2014/main" id="{73E4CD25-F945-EC97-F92E-0B41051B94C0}"/>
              </a:ext>
            </a:extLst>
          </p:cNvPr>
          <p:cNvSpPr/>
          <p:nvPr/>
        </p:nvSpPr>
        <p:spPr bwMode="auto">
          <a:xfrm>
            <a:off x="4127004" y="3100573"/>
            <a:ext cx="538195" cy="360379"/>
          </a:xfrm>
          <a:custGeom>
            <a:avLst/>
            <a:gdLst>
              <a:gd name="connsiteX0" fmla="*/ 0 w 495300"/>
              <a:gd name="connsiteY0" fmla="*/ 0 h 327690"/>
              <a:gd name="connsiteX1" fmla="*/ 243840 w 495300"/>
              <a:gd name="connsiteY1" fmla="*/ 327660 h 327690"/>
              <a:gd name="connsiteX2" fmla="*/ 495300 w 495300"/>
              <a:gd name="connsiteY2" fmla="*/ 15240 h 327690"/>
              <a:gd name="connsiteX0" fmla="*/ 0 w 495300"/>
              <a:gd name="connsiteY0" fmla="*/ 0 h 324359"/>
              <a:gd name="connsiteX1" fmla="*/ 262890 w 495300"/>
              <a:gd name="connsiteY1" fmla="*/ 324329 h 324359"/>
              <a:gd name="connsiteX2" fmla="*/ 495300 w 495300"/>
              <a:gd name="connsiteY2" fmla="*/ 15240 h 324359"/>
              <a:gd name="connsiteX0" fmla="*/ 0 w 495300"/>
              <a:gd name="connsiteY0" fmla="*/ 0 h 324329"/>
              <a:gd name="connsiteX1" fmla="*/ 262890 w 495300"/>
              <a:gd name="connsiteY1" fmla="*/ 324329 h 324329"/>
              <a:gd name="connsiteX2" fmla="*/ 495300 w 495300"/>
              <a:gd name="connsiteY2" fmla="*/ 15240 h 324329"/>
              <a:gd name="connsiteX0" fmla="*/ 0 w 495300"/>
              <a:gd name="connsiteY0" fmla="*/ 0 h 324329"/>
              <a:gd name="connsiteX1" fmla="*/ 262890 w 495300"/>
              <a:gd name="connsiteY1" fmla="*/ 324329 h 324329"/>
              <a:gd name="connsiteX2" fmla="*/ 495300 w 495300"/>
              <a:gd name="connsiteY2" fmla="*/ 15240 h 324329"/>
              <a:gd name="connsiteX0" fmla="*/ 0 w 479425"/>
              <a:gd name="connsiteY0" fmla="*/ 0 h 327659"/>
              <a:gd name="connsiteX1" fmla="*/ 247015 w 479425"/>
              <a:gd name="connsiteY1" fmla="*/ 327659 h 327659"/>
              <a:gd name="connsiteX2" fmla="*/ 479425 w 479425"/>
              <a:gd name="connsiteY2" fmla="*/ 18570 h 327659"/>
              <a:gd name="connsiteX0" fmla="*/ 0 w 479425"/>
              <a:gd name="connsiteY0" fmla="*/ 0 h 327659"/>
              <a:gd name="connsiteX1" fmla="*/ 247015 w 479425"/>
              <a:gd name="connsiteY1" fmla="*/ 327659 h 327659"/>
              <a:gd name="connsiteX2" fmla="*/ 479425 w 479425"/>
              <a:gd name="connsiteY2" fmla="*/ 18570 h 327659"/>
              <a:gd name="connsiteX0" fmla="*/ 0 w 473075"/>
              <a:gd name="connsiteY0" fmla="*/ 0 h 327659"/>
              <a:gd name="connsiteX1" fmla="*/ 247015 w 473075"/>
              <a:gd name="connsiteY1" fmla="*/ 327659 h 327659"/>
              <a:gd name="connsiteX2" fmla="*/ 473075 w 473075"/>
              <a:gd name="connsiteY2" fmla="*/ 5250 h 327659"/>
              <a:gd name="connsiteX0" fmla="*/ 0 w 473075"/>
              <a:gd name="connsiteY0" fmla="*/ 0 h 304348"/>
              <a:gd name="connsiteX1" fmla="*/ 247015 w 473075"/>
              <a:gd name="connsiteY1" fmla="*/ 304348 h 304348"/>
              <a:gd name="connsiteX2" fmla="*/ 473075 w 473075"/>
              <a:gd name="connsiteY2" fmla="*/ 5250 h 304348"/>
              <a:gd name="connsiteX0" fmla="*/ 0 w 473075"/>
              <a:gd name="connsiteY0" fmla="*/ 0 h 304351"/>
              <a:gd name="connsiteX1" fmla="*/ 247015 w 473075"/>
              <a:gd name="connsiteY1" fmla="*/ 304348 h 304351"/>
              <a:gd name="connsiteX2" fmla="*/ 473075 w 473075"/>
              <a:gd name="connsiteY2" fmla="*/ 5250 h 304351"/>
              <a:gd name="connsiteX0" fmla="*/ 0 w 473075"/>
              <a:gd name="connsiteY0" fmla="*/ 0 h 304770"/>
              <a:gd name="connsiteX1" fmla="*/ 247015 w 473075"/>
              <a:gd name="connsiteY1" fmla="*/ 304348 h 304770"/>
              <a:gd name="connsiteX2" fmla="*/ 473075 w 473075"/>
              <a:gd name="connsiteY2" fmla="*/ 5250 h 304770"/>
              <a:gd name="connsiteX0" fmla="*/ 0 w 473075"/>
              <a:gd name="connsiteY0" fmla="*/ 0 h 304769"/>
              <a:gd name="connsiteX1" fmla="*/ 247015 w 473075"/>
              <a:gd name="connsiteY1" fmla="*/ 304348 h 304769"/>
              <a:gd name="connsiteX2" fmla="*/ 473075 w 473075"/>
              <a:gd name="connsiteY2" fmla="*/ 5250 h 30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3075" h="304769">
                <a:moveTo>
                  <a:pt x="0" y="0"/>
                </a:moveTo>
                <a:cubicBezTo>
                  <a:pt x="23495" y="36012"/>
                  <a:pt x="62865" y="291817"/>
                  <a:pt x="247015" y="304348"/>
                </a:cubicBezTo>
                <a:cubicBezTo>
                  <a:pt x="431165" y="316879"/>
                  <a:pt x="461645" y="46173"/>
                  <a:pt x="473075" y="5250"/>
                </a:cubicBezTo>
              </a:path>
            </a:pathLst>
          </a:custGeom>
          <a:noFill/>
          <a:ln w="28575">
            <a:solidFill>
              <a:schemeClr val="tx2">
                <a:lumMod val="9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85" name="Straight Arrow Connector 684">
            <a:extLst>
              <a:ext uri="{FF2B5EF4-FFF2-40B4-BE49-F238E27FC236}">
                <a16:creationId xmlns:a16="http://schemas.microsoft.com/office/drawing/2014/main" id="{E9D320A1-E792-4EE5-1E81-16D2CDCEDC63}"/>
              </a:ext>
            </a:extLst>
          </p:cNvPr>
          <p:cNvCxnSpPr>
            <a:cxnSpLocks/>
          </p:cNvCxnSpPr>
          <p:nvPr/>
        </p:nvCxnSpPr>
        <p:spPr bwMode="auto">
          <a:xfrm flipV="1">
            <a:off x="5142373" y="3174024"/>
            <a:ext cx="70780" cy="42213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686" name="Group 685">
            <a:extLst>
              <a:ext uri="{FF2B5EF4-FFF2-40B4-BE49-F238E27FC236}">
                <a16:creationId xmlns:a16="http://schemas.microsoft.com/office/drawing/2014/main" id="{DD7BC4D1-87BF-46AA-C9AD-575AE38EAA93}"/>
              </a:ext>
            </a:extLst>
          </p:cNvPr>
          <p:cNvGrpSpPr/>
          <p:nvPr/>
        </p:nvGrpSpPr>
        <p:grpSpPr>
          <a:xfrm rot="17484680">
            <a:off x="5233232" y="2921288"/>
            <a:ext cx="275156" cy="519832"/>
            <a:chOff x="9664500" y="4272918"/>
            <a:chExt cx="563897" cy="1065335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687" name="Group 686">
              <a:extLst>
                <a:ext uri="{FF2B5EF4-FFF2-40B4-BE49-F238E27FC236}">
                  <a16:creationId xmlns:a16="http://schemas.microsoft.com/office/drawing/2014/main" id="{67698EA8-343C-4E05-D705-212471769954}"/>
                </a:ext>
              </a:extLst>
            </p:cNvPr>
            <p:cNvGrpSpPr/>
            <p:nvPr/>
          </p:nvGrpSpPr>
          <p:grpSpPr>
            <a:xfrm rot="4538980">
              <a:off x="9816118" y="4121300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704" name="Rectangle 703">
                <a:extLst>
                  <a:ext uri="{FF2B5EF4-FFF2-40B4-BE49-F238E27FC236}">
                    <a16:creationId xmlns:a16="http://schemas.microsoft.com/office/drawing/2014/main" id="{37662FD7-9AD0-6EF1-0561-58209B161F7B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05" name="Oval 704">
                <a:extLst>
                  <a:ext uri="{FF2B5EF4-FFF2-40B4-BE49-F238E27FC236}">
                    <a16:creationId xmlns:a16="http://schemas.microsoft.com/office/drawing/2014/main" id="{CE72A155-EED1-03CE-09A5-836AB7A5BE8A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06" name="Oval 705">
                <a:extLst>
                  <a:ext uri="{FF2B5EF4-FFF2-40B4-BE49-F238E27FC236}">
                    <a16:creationId xmlns:a16="http://schemas.microsoft.com/office/drawing/2014/main" id="{3A0F50A2-D608-DAC6-E260-EA7EF026A8E7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88" name="Group 687">
              <a:extLst>
                <a:ext uri="{FF2B5EF4-FFF2-40B4-BE49-F238E27FC236}">
                  <a16:creationId xmlns:a16="http://schemas.microsoft.com/office/drawing/2014/main" id="{66392305-FB41-782B-3633-F43BDBEB8A81}"/>
                </a:ext>
              </a:extLst>
            </p:cNvPr>
            <p:cNvGrpSpPr/>
            <p:nvPr/>
          </p:nvGrpSpPr>
          <p:grpSpPr>
            <a:xfrm rot="4687235">
              <a:off x="9861326" y="4335333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701" name="Rectangle 700">
                <a:extLst>
                  <a:ext uri="{FF2B5EF4-FFF2-40B4-BE49-F238E27FC236}">
                    <a16:creationId xmlns:a16="http://schemas.microsoft.com/office/drawing/2014/main" id="{F4591045-9956-6129-D936-E42868FA1A10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02" name="Oval 701">
                <a:extLst>
                  <a:ext uri="{FF2B5EF4-FFF2-40B4-BE49-F238E27FC236}">
                    <a16:creationId xmlns:a16="http://schemas.microsoft.com/office/drawing/2014/main" id="{95CCAC35-D990-8F1E-A780-02F85F38C8F6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03" name="Oval 702">
                <a:extLst>
                  <a:ext uri="{FF2B5EF4-FFF2-40B4-BE49-F238E27FC236}">
                    <a16:creationId xmlns:a16="http://schemas.microsoft.com/office/drawing/2014/main" id="{CC5926AF-FBFB-CA68-E218-B471C33001B6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89" name="Group 688">
              <a:extLst>
                <a:ext uri="{FF2B5EF4-FFF2-40B4-BE49-F238E27FC236}">
                  <a16:creationId xmlns:a16="http://schemas.microsoft.com/office/drawing/2014/main" id="{ADBC385A-DB88-AE29-1193-061370EA4C8E}"/>
                </a:ext>
              </a:extLst>
            </p:cNvPr>
            <p:cNvGrpSpPr/>
            <p:nvPr/>
          </p:nvGrpSpPr>
          <p:grpSpPr>
            <a:xfrm rot="5084896">
              <a:off x="9878060" y="4560207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698" name="Rectangle 697">
                <a:extLst>
                  <a:ext uri="{FF2B5EF4-FFF2-40B4-BE49-F238E27FC236}">
                    <a16:creationId xmlns:a16="http://schemas.microsoft.com/office/drawing/2014/main" id="{E1839409-6EBE-829B-3A6E-ED48CDE88B29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99" name="Oval 698">
                <a:extLst>
                  <a:ext uri="{FF2B5EF4-FFF2-40B4-BE49-F238E27FC236}">
                    <a16:creationId xmlns:a16="http://schemas.microsoft.com/office/drawing/2014/main" id="{9581E227-573D-8226-2F72-841B2E07D111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00" name="Oval 699">
                <a:extLst>
                  <a:ext uri="{FF2B5EF4-FFF2-40B4-BE49-F238E27FC236}">
                    <a16:creationId xmlns:a16="http://schemas.microsoft.com/office/drawing/2014/main" id="{240C54F4-F187-83A6-1A5D-C5C00C2B4F20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90" name="Group 689">
              <a:extLst>
                <a:ext uri="{FF2B5EF4-FFF2-40B4-BE49-F238E27FC236}">
                  <a16:creationId xmlns:a16="http://schemas.microsoft.com/office/drawing/2014/main" id="{84C52364-00C6-8B5C-3200-F79A12938ADE}"/>
                </a:ext>
              </a:extLst>
            </p:cNvPr>
            <p:cNvGrpSpPr/>
            <p:nvPr/>
          </p:nvGrpSpPr>
          <p:grpSpPr>
            <a:xfrm rot="5335132">
              <a:off x="9872853" y="4780725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695" name="Rectangle 694">
                <a:extLst>
                  <a:ext uri="{FF2B5EF4-FFF2-40B4-BE49-F238E27FC236}">
                    <a16:creationId xmlns:a16="http://schemas.microsoft.com/office/drawing/2014/main" id="{52484AC5-489A-4259-FCD5-E16213F9E76A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96" name="Oval 695">
                <a:extLst>
                  <a:ext uri="{FF2B5EF4-FFF2-40B4-BE49-F238E27FC236}">
                    <a16:creationId xmlns:a16="http://schemas.microsoft.com/office/drawing/2014/main" id="{AA989C44-5EA5-DF87-3A8A-C904E72B8572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97" name="Oval 696">
                <a:extLst>
                  <a:ext uri="{FF2B5EF4-FFF2-40B4-BE49-F238E27FC236}">
                    <a16:creationId xmlns:a16="http://schemas.microsoft.com/office/drawing/2014/main" id="{9E2A7FB2-B523-5548-AD51-A193AE744716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91" name="Group 690">
              <a:extLst>
                <a:ext uri="{FF2B5EF4-FFF2-40B4-BE49-F238E27FC236}">
                  <a16:creationId xmlns:a16="http://schemas.microsoft.com/office/drawing/2014/main" id="{3B8F6C91-4370-F57C-030C-1D884C84647F}"/>
                </a:ext>
              </a:extLst>
            </p:cNvPr>
            <p:cNvGrpSpPr/>
            <p:nvPr/>
          </p:nvGrpSpPr>
          <p:grpSpPr>
            <a:xfrm rot="5523200">
              <a:off x="9880006" y="4989862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692" name="Rectangle 691">
                <a:extLst>
                  <a:ext uri="{FF2B5EF4-FFF2-40B4-BE49-F238E27FC236}">
                    <a16:creationId xmlns:a16="http://schemas.microsoft.com/office/drawing/2014/main" id="{8304BEE5-894E-129A-FE6C-C96740ADA16C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93" name="Oval 692">
                <a:extLst>
                  <a:ext uri="{FF2B5EF4-FFF2-40B4-BE49-F238E27FC236}">
                    <a16:creationId xmlns:a16="http://schemas.microsoft.com/office/drawing/2014/main" id="{76ED0B30-BBBC-0888-3C55-7DD3EAEC69AA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94" name="Oval 693">
                <a:extLst>
                  <a:ext uri="{FF2B5EF4-FFF2-40B4-BE49-F238E27FC236}">
                    <a16:creationId xmlns:a16="http://schemas.microsoft.com/office/drawing/2014/main" id="{81E065CA-239E-B8FC-78CB-F21F28476DB5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07" name="Group 706">
            <a:extLst>
              <a:ext uri="{FF2B5EF4-FFF2-40B4-BE49-F238E27FC236}">
                <a16:creationId xmlns:a16="http://schemas.microsoft.com/office/drawing/2014/main" id="{2C898843-BA53-7B34-B48C-298AFB239ED9}"/>
              </a:ext>
            </a:extLst>
          </p:cNvPr>
          <p:cNvGrpSpPr/>
          <p:nvPr/>
        </p:nvGrpSpPr>
        <p:grpSpPr>
          <a:xfrm rot="24014">
            <a:off x="4683576" y="2939177"/>
            <a:ext cx="96016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08" name="Rectangle 707">
              <a:extLst>
                <a:ext uri="{FF2B5EF4-FFF2-40B4-BE49-F238E27FC236}">
                  <a16:creationId xmlns:a16="http://schemas.microsoft.com/office/drawing/2014/main" id="{95DFA3A7-E577-8511-2440-F63D68599863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09" name="Oval 708">
              <a:extLst>
                <a:ext uri="{FF2B5EF4-FFF2-40B4-BE49-F238E27FC236}">
                  <a16:creationId xmlns:a16="http://schemas.microsoft.com/office/drawing/2014/main" id="{11457DF0-3646-896B-E788-9377A042F954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0" name="Oval 709">
              <a:extLst>
                <a:ext uri="{FF2B5EF4-FFF2-40B4-BE49-F238E27FC236}">
                  <a16:creationId xmlns:a16="http://schemas.microsoft.com/office/drawing/2014/main" id="{1F9D4E07-E03B-B177-456A-F450D55C8007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11" name="Group 710">
            <a:extLst>
              <a:ext uri="{FF2B5EF4-FFF2-40B4-BE49-F238E27FC236}">
                <a16:creationId xmlns:a16="http://schemas.microsoft.com/office/drawing/2014/main" id="{D3B6F5A6-0EF8-1E06-4B99-26B19AD183AA}"/>
              </a:ext>
            </a:extLst>
          </p:cNvPr>
          <p:cNvGrpSpPr/>
          <p:nvPr/>
        </p:nvGrpSpPr>
        <p:grpSpPr>
          <a:xfrm rot="225558">
            <a:off x="4817283" y="2944935"/>
            <a:ext cx="96016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12" name="Rectangle 711">
              <a:extLst>
                <a:ext uri="{FF2B5EF4-FFF2-40B4-BE49-F238E27FC236}">
                  <a16:creationId xmlns:a16="http://schemas.microsoft.com/office/drawing/2014/main" id="{871D8ED8-7779-C22F-B505-801B759801EE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3" name="Oval 712">
              <a:extLst>
                <a:ext uri="{FF2B5EF4-FFF2-40B4-BE49-F238E27FC236}">
                  <a16:creationId xmlns:a16="http://schemas.microsoft.com/office/drawing/2014/main" id="{42684747-425A-A8F7-97A5-42AAD22021AD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4" name="Oval 713">
              <a:extLst>
                <a:ext uri="{FF2B5EF4-FFF2-40B4-BE49-F238E27FC236}">
                  <a16:creationId xmlns:a16="http://schemas.microsoft.com/office/drawing/2014/main" id="{CF6C6E02-C742-8E0D-DF20-2D3EB442D17F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15" name="Group 714">
            <a:extLst>
              <a:ext uri="{FF2B5EF4-FFF2-40B4-BE49-F238E27FC236}">
                <a16:creationId xmlns:a16="http://schemas.microsoft.com/office/drawing/2014/main" id="{C9961C9F-1144-2A95-0DE2-592F99BE0843}"/>
              </a:ext>
            </a:extLst>
          </p:cNvPr>
          <p:cNvGrpSpPr/>
          <p:nvPr/>
        </p:nvGrpSpPr>
        <p:grpSpPr>
          <a:xfrm rot="386968">
            <a:off x="5020098" y="2975986"/>
            <a:ext cx="96016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16" name="Rectangle 715">
              <a:extLst>
                <a:ext uri="{FF2B5EF4-FFF2-40B4-BE49-F238E27FC236}">
                  <a16:creationId xmlns:a16="http://schemas.microsoft.com/office/drawing/2014/main" id="{1351A9C2-CECA-028D-72A6-7376C85930A1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7" name="Oval 716">
              <a:extLst>
                <a:ext uri="{FF2B5EF4-FFF2-40B4-BE49-F238E27FC236}">
                  <a16:creationId xmlns:a16="http://schemas.microsoft.com/office/drawing/2014/main" id="{6AB77162-C855-0691-A5A5-6C12243FACBD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8" name="Oval 717">
              <a:extLst>
                <a:ext uri="{FF2B5EF4-FFF2-40B4-BE49-F238E27FC236}">
                  <a16:creationId xmlns:a16="http://schemas.microsoft.com/office/drawing/2014/main" id="{8ACBF5AC-21D9-00C5-BB26-B1CB78A7C85D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19" name="Group 718">
            <a:extLst>
              <a:ext uri="{FF2B5EF4-FFF2-40B4-BE49-F238E27FC236}">
                <a16:creationId xmlns:a16="http://schemas.microsoft.com/office/drawing/2014/main" id="{B684DFBF-8659-99F7-D116-AB471E495B05}"/>
              </a:ext>
            </a:extLst>
          </p:cNvPr>
          <p:cNvGrpSpPr/>
          <p:nvPr/>
        </p:nvGrpSpPr>
        <p:grpSpPr>
          <a:xfrm rot="15207721">
            <a:off x="3507827" y="2954225"/>
            <a:ext cx="253096" cy="440906"/>
            <a:chOff x="9709708" y="4486951"/>
            <a:chExt cx="518689" cy="851302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720" name="Group 719">
              <a:extLst>
                <a:ext uri="{FF2B5EF4-FFF2-40B4-BE49-F238E27FC236}">
                  <a16:creationId xmlns:a16="http://schemas.microsoft.com/office/drawing/2014/main" id="{ECABF746-2A54-FA44-002D-B4D16852458D}"/>
                </a:ext>
              </a:extLst>
            </p:cNvPr>
            <p:cNvGrpSpPr/>
            <p:nvPr/>
          </p:nvGrpSpPr>
          <p:grpSpPr>
            <a:xfrm rot="4687235">
              <a:off x="9861326" y="4335333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733" name="Rectangle 732">
                <a:extLst>
                  <a:ext uri="{FF2B5EF4-FFF2-40B4-BE49-F238E27FC236}">
                    <a16:creationId xmlns:a16="http://schemas.microsoft.com/office/drawing/2014/main" id="{8D03697A-F2D6-14E1-6519-55D199D5E419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34" name="Oval 733">
                <a:extLst>
                  <a:ext uri="{FF2B5EF4-FFF2-40B4-BE49-F238E27FC236}">
                    <a16:creationId xmlns:a16="http://schemas.microsoft.com/office/drawing/2014/main" id="{72181175-B026-5553-7B6E-AC015B6A67ED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35" name="Oval 734">
                <a:extLst>
                  <a:ext uri="{FF2B5EF4-FFF2-40B4-BE49-F238E27FC236}">
                    <a16:creationId xmlns:a16="http://schemas.microsoft.com/office/drawing/2014/main" id="{2B55B73C-5225-E76C-32CF-EA2D94534E3E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21" name="Group 720">
              <a:extLst>
                <a:ext uri="{FF2B5EF4-FFF2-40B4-BE49-F238E27FC236}">
                  <a16:creationId xmlns:a16="http://schemas.microsoft.com/office/drawing/2014/main" id="{B5D37364-BE5F-8217-B06C-EB54AC01EA74}"/>
                </a:ext>
              </a:extLst>
            </p:cNvPr>
            <p:cNvGrpSpPr/>
            <p:nvPr/>
          </p:nvGrpSpPr>
          <p:grpSpPr>
            <a:xfrm rot="5084896">
              <a:off x="9878060" y="4560207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730" name="Rectangle 729">
                <a:extLst>
                  <a:ext uri="{FF2B5EF4-FFF2-40B4-BE49-F238E27FC236}">
                    <a16:creationId xmlns:a16="http://schemas.microsoft.com/office/drawing/2014/main" id="{42B4D639-F3E9-3D5D-4D1C-ED141DBC083A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31" name="Oval 730">
                <a:extLst>
                  <a:ext uri="{FF2B5EF4-FFF2-40B4-BE49-F238E27FC236}">
                    <a16:creationId xmlns:a16="http://schemas.microsoft.com/office/drawing/2014/main" id="{1C37EFA1-D071-2418-876A-DB9E8B7F4682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32" name="Oval 731">
                <a:extLst>
                  <a:ext uri="{FF2B5EF4-FFF2-40B4-BE49-F238E27FC236}">
                    <a16:creationId xmlns:a16="http://schemas.microsoft.com/office/drawing/2014/main" id="{C9EC89ED-346B-322D-C46B-1DF4BF7CECA2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22" name="Group 721">
              <a:extLst>
                <a:ext uri="{FF2B5EF4-FFF2-40B4-BE49-F238E27FC236}">
                  <a16:creationId xmlns:a16="http://schemas.microsoft.com/office/drawing/2014/main" id="{0D178CE6-7DB0-6615-231D-B36CCB0C7DC6}"/>
                </a:ext>
              </a:extLst>
            </p:cNvPr>
            <p:cNvGrpSpPr/>
            <p:nvPr/>
          </p:nvGrpSpPr>
          <p:grpSpPr>
            <a:xfrm rot="5335132">
              <a:off x="9872853" y="4780725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727" name="Rectangle 726">
                <a:extLst>
                  <a:ext uri="{FF2B5EF4-FFF2-40B4-BE49-F238E27FC236}">
                    <a16:creationId xmlns:a16="http://schemas.microsoft.com/office/drawing/2014/main" id="{E7F52F1E-EE50-8C41-2CD4-3823808B2B79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28" name="Oval 727">
                <a:extLst>
                  <a:ext uri="{FF2B5EF4-FFF2-40B4-BE49-F238E27FC236}">
                    <a16:creationId xmlns:a16="http://schemas.microsoft.com/office/drawing/2014/main" id="{CEEE27F5-90F3-98D5-D410-A8DF7E36EAA5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29" name="Oval 728">
                <a:extLst>
                  <a:ext uri="{FF2B5EF4-FFF2-40B4-BE49-F238E27FC236}">
                    <a16:creationId xmlns:a16="http://schemas.microsoft.com/office/drawing/2014/main" id="{66C6A695-E5CC-7F5E-F0E3-BDA847AAA884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23" name="Group 722">
              <a:extLst>
                <a:ext uri="{FF2B5EF4-FFF2-40B4-BE49-F238E27FC236}">
                  <a16:creationId xmlns:a16="http://schemas.microsoft.com/office/drawing/2014/main" id="{2F6B0832-3A7A-A253-F3ED-3D9AACF89EA4}"/>
                </a:ext>
              </a:extLst>
            </p:cNvPr>
            <p:cNvGrpSpPr/>
            <p:nvPr/>
          </p:nvGrpSpPr>
          <p:grpSpPr>
            <a:xfrm rot="5523200">
              <a:off x="9880006" y="4989862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724" name="Rectangle 723">
                <a:extLst>
                  <a:ext uri="{FF2B5EF4-FFF2-40B4-BE49-F238E27FC236}">
                    <a16:creationId xmlns:a16="http://schemas.microsoft.com/office/drawing/2014/main" id="{3206DE9E-D2B1-B6BF-C6D6-4C2C08526507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25" name="Oval 724">
                <a:extLst>
                  <a:ext uri="{FF2B5EF4-FFF2-40B4-BE49-F238E27FC236}">
                    <a16:creationId xmlns:a16="http://schemas.microsoft.com/office/drawing/2014/main" id="{7B6E2510-3A5E-3399-7B0D-1380EB5BB480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26" name="Oval 725">
                <a:extLst>
                  <a:ext uri="{FF2B5EF4-FFF2-40B4-BE49-F238E27FC236}">
                    <a16:creationId xmlns:a16="http://schemas.microsoft.com/office/drawing/2014/main" id="{E24F3B90-E0AA-8084-2F70-51D30CB594F9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36" name="Group 735">
            <a:extLst>
              <a:ext uri="{FF2B5EF4-FFF2-40B4-BE49-F238E27FC236}">
                <a16:creationId xmlns:a16="http://schemas.microsoft.com/office/drawing/2014/main" id="{7D1E7E6A-4C78-C1E0-A433-5118E42ABE3D}"/>
              </a:ext>
            </a:extLst>
          </p:cNvPr>
          <p:cNvGrpSpPr/>
          <p:nvPr/>
        </p:nvGrpSpPr>
        <p:grpSpPr>
          <a:xfrm rot="21117821">
            <a:off x="3981750" y="2975057"/>
            <a:ext cx="101914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37" name="Rectangle 736">
              <a:extLst>
                <a:ext uri="{FF2B5EF4-FFF2-40B4-BE49-F238E27FC236}">
                  <a16:creationId xmlns:a16="http://schemas.microsoft.com/office/drawing/2014/main" id="{665E17CF-FA7B-574D-D82A-F1435F37E921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8" name="Oval 737">
              <a:extLst>
                <a:ext uri="{FF2B5EF4-FFF2-40B4-BE49-F238E27FC236}">
                  <a16:creationId xmlns:a16="http://schemas.microsoft.com/office/drawing/2014/main" id="{16E17D3E-864D-6D8C-FC25-BB55D9A9B0DB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9" name="Oval 738">
              <a:extLst>
                <a:ext uri="{FF2B5EF4-FFF2-40B4-BE49-F238E27FC236}">
                  <a16:creationId xmlns:a16="http://schemas.microsoft.com/office/drawing/2014/main" id="{7A520908-0256-CA91-588C-2A4CF2984AE1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40" name="Group 739">
            <a:extLst>
              <a:ext uri="{FF2B5EF4-FFF2-40B4-BE49-F238E27FC236}">
                <a16:creationId xmlns:a16="http://schemas.microsoft.com/office/drawing/2014/main" id="{5E70E099-2668-E2E1-FE77-003580F7C34C}"/>
              </a:ext>
            </a:extLst>
          </p:cNvPr>
          <p:cNvGrpSpPr/>
          <p:nvPr/>
        </p:nvGrpSpPr>
        <p:grpSpPr>
          <a:xfrm rot="7432248">
            <a:off x="4627087" y="2975547"/>
            <a:ext cx="96017" cy="243982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41" name="Rectangle 740">
              <a:extLst>
                <a:ext uri="{FF2B5EF4-FFF2-40B4-BE49-F238E27FC236}">
                  <a16:creationId xmlns:a16="http://schemas.microsoft.com/office/drawing/2014/main" id="{A931244E-8A0D-9D54-4C0C-2821056872D3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42" name="Oval 741">
              <a:extLst>
                <a:ext uri="{FF2B5EF4-FFF2-40B4-BE49-F238E27FC236}">
                  <a16:creationId xmlns:a16="http://schemas.microsoft.com/office/drawing/2014/main" id="{A367F977-4154-15D5-95C4-EBC553016ED7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43" name="Oval 742">
              <a:extLst>
                <a:ext uri="{FF2B5EF4-FFF2-40B4-BE49-F238E27FC236}">
                  <a16:creationId xmlns:a16="http://schemas.microsoft.com/office/drawing/2014/main" id="{ABD13412-16B8-AEB1-01F4-B43BCE8EA8E2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44" name="Group 743">
            <a:extLst>
              <a:ext uri="{FF2B5EF4-FFF2-40B4-BE49-F238E27FC236}">
                <a16:creationId xmlns:a16="http://schemas.microsoft.com/office/drawing/2014/main" id="{3D2B97D0-5F6C-4469-9163-D0BE4154E515}"/>
              </a:ext>
            </a:extLst>
          </p:cNvPr>
          <p:cNvGrpSpPr/>
          <p:nvPr/>
        </p:nvGrpSpPr>
        <p:grpSpPr>
          <a:xfrm rot="6640969">
            <a:off x="4608021" y="3084806"/>
            <a:ext cx="96017" cy="243982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45" name="Rectangle 744">
              <a:extLst>
                <a:ext uri="{FF2B5EF4-FFF2-40B4-BE49-F238E27FC236}">
                  <a16:creationId xmlns:a16="http://schemas.microsoft.com/office/drawing/2014/main" id="{0376D38F-6A76-C5B8-5582-0A7404CC2D9E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46" name="Oval 745">
              <a:extLst>
                <a:ext uri="{FF2B5EF4-FFF2-40B4-BE49-F238E27FC236}">
                  <a16:creationId xmlns:a16="http://schemas.microsoft.com/office/drawing/2014/main" id="{0E816E5B-66B2-C6C3-0D41-F7CFBA9BBF43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47" name="Oval 746">
              <a:extLst>
                <a:ext uri="{FF2B5EF4-FFF2-40B4-BE49-F238E27FC236}">
                  <a16:creationId xmlns:a16="http://schemas.microsoft.com/office/drawing/2014/main" id="{74950F42-0FC5-ACC6-CEAE-E0AC0FAE67A1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48" name="Group 747">
            <a:extLst>
              <a:ext uri="{FF2B5EF4-FFF2-40B4-BE49-F238E27FC236}">
                <a16:creationId xmlns:a16="http://schemas.microsoft.com/office/drawing/2014/main" id="{30D5EBA1-273F-FF44-B07B-B4BAF67BA29F}"/>
              </a:ext>
            </a:extLst>
          </p:cNvPr>
          <p:cNvGrpSpPr/>
          <p:nvPr/>
        </p:nvGrpSpPr>
        <p:grpSpPr>
          <a:xfrm rot="6918367">
            <a:off x="4568631" y="3181484"/>
            <a:ext cx="96018" cy="243985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49" name="Rectangle 748">
              <a:extLst>
                <a:ext uri="{FF2B5EF4-FFF2-40B4-BE49-F238E27FC236}">
                  <a16:creationId xmlns:a16="http://schemas.microsoft.com/office/drawing/2014/main" id="{5EF034D3-BFFB-A89D-F842-EF451237553B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0" name="Oval 749">
              <a:extLst>
                <a:ext uri="{FF2B5EF4-FFF2-40B4-BE49-F238E27FC236}">
                  <a16:creationId xmlns:a16="http://schemas.microsoft.com/office/drawing/2014/main" id="{A7F3EF7C-A0F8-597A-CCE0-F3BB634D92A8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1" name="Oval 750">
              <a:extLst>
                <a:ext uri="{FF2B5EF4-FFF2-40B4-BE49-F238E27FC236}">
                  <a16:creationId xmlns:a16="http://schemas.microsoft.com/office/drawing/2014/main" id="{58013F3C-3DDA-AF5C-B4EF-FA5C8482E47D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52" name="Group 751">
            <a:extLst>
              <a:ext uri="{FF2B5EF4-FFF2-40B4-BE49-F238E27FC236}">
                <a16:creationId xmlns:a16="http://schemas.microsoft.com/office/drawing/2014/main" id="{97C4AD58-CA93-3709-CBFA-8132FDCDAEEC}"/>
              </a:ext>
            </a:extLst>
          </p:cNvPr>
          <p:cNvGrpSpPr/>
          <p:nvPr/>
        </p:nvGrpSpPr>
        <p:grpSpPr>
          <a:xfrm rot="8165094">
            <a:off x="4516053" y="3281842"/>
            <a:ext cx="96017" cy="243982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53" name="Rectangle 752">
              <a:extLst>
                <a:ext uri="{FF2B5EF4-FFF2-40B4-BE49-F238E27FC236}">
                  <a16:creationId xmlns:a16="http://schemas.microsoft.com/office/drawing/2014/main" id="{C6E6703F-D6C6-07EC-0012-491991BE6E61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4" name="Oval 753">
              <a:extLst>
                <a:ext uri="{FF2B5EF4-FFF2-40B4-BE49-F238E27FC236}">
                  <a16:creationId xmlns:a16="http://schemas.microsoft.com/office/drawing/2014/main" id="{CEAF5034-2460-1833-6DD2-DE51C70F43C1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5" name="Oval 754">
              <a:extLst>
                <a:ext uri="{FF2B5EF4-FFF2-40B4-BE49-F238E27FC236}">
                  <a16:creationId xmlns:a16="http://schemas.microsoft.com/office/drawing/2014/main" id="{1366DD37-78CB-0940-7963-A0D6D935D080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56" name="Group 755">
            <a:extLst>
              <a:ext uri="{FF2B5EF4-FFF2-40B4-BE49-F238E27FC236}">
                <a16:creationId xmlns:a16="http://schemas.microsoft.com/office/drawing/2014/main" id="{60768705-ADEE-1398-28D5-32DBB93DC5CD}"/>
              </a:ext>
            </a:extLst>
          </p:cNvPr>
          <p:cNvGrpSpPr/>
          <p:nvPr/>
        </p:nvGrpSpPr>
        <p:grpSpPr>
          <a:xfrm rot="9217144">
            <a:off x="4422384" y="3332774"/>
            <a:ext cx="96017" cy="243982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57" name="Rectangle 756">
              <a:extLst>
                <a:ext uri="{FF2B5EF4-FFF2-40B4-BE49-F238E27FC236}">
                  <a16:creationId xmlns:a16="http://schemas.microsoft.com/office/drawing/2014/main" id="{AAE734B1-CBE7-FF49-7F89-D3566296AF36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8" name="Oval 757">
              <a:extLst>
                <a:ext uri="{FF2B5EF4-FFF2-40B4-BE49-F238E27FC236}">
                  <a16:creationId xmlns:a16="http://schemas.microsoft.com/office/drawing/2014/main" id="{A5A258CE-CA0E-97DE-ED67-169C1323D32F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9" name="Oval 758">
              <a:extLst>
                <a:ext uri="{FF2B5EF4-FFF2-40B4-BE49-F238E27FC236}">
                  <a16:creationId xmlns:a16="http://schemas.microsoft.com/office/drawing/2014/main" id="{A510B9C7-F834-1E0B-BAEE-A1756DC6F8A5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60" name="Group 759">
            <a:extLst>
              <a:ext uri="{FF2B5EF4-FFF2-40B4-BE49-F238E27FC236}">
                <a16:creationId xmlns:a16="http://schemas.microsoft.com/office/drawing/2014/main" id="{BBF50CA1-3C30-C27A-F719-FEFD50D7ECA3}"/>
              </a:ext>
            </a:extLst>
          </p:cNvPr>
          <p:cNvGrpSpPr/>
          <p:nvPr/>
        </p:nvGrpSpPr>
        <p:grpSpPr>
          <a:xfrm rot="12962720" flipH="1">
            <a:off x="4041115" y="2979817"/>
            <a:ext cx="96017" cy="243983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61" name="Rectangle 760">
              <a:extLst>
                <a:ext uri="{FF2B5EF4-FFF2-40B4-BE49-F238E27FC236}">
                  <a16:creationId xmlns:a16="http://schemas.microsoft.com/office/drawing/2014/main" id="{5441E66C-DD7D-58A8-C64F-C368457983D6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2" name="Oval 761">
              <a:extLst>
                <a:ext uri="{FF2B5EF4-FFF2-40B4-BE49-F238E27FC236}">
                  <a16:creationId xmlns:a16="http://schemas.microsoft.com/office/drawing/2014/main" id="{47ABCDB6-4B01-3D00-7B65-4F3C2DD680DC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3" name="Oval 762">
              <a:extLst>
                <a:ext uri="{FF2B5EF4-FFF2-40B4-BE49-F238E27FC236}">
                  <a16:creationId xmlns:a16="http://schemas.microsoft.com/office/drawing/2014/main" id="{8BE50D59-52B6-039E-5EF4-904CE78F6593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64" name="Group 763">
            <a:extLst>
              <a:ext uri="{FF2B5EF4-FFF2-40B4-BE49-F238E27FC236}">
                <a16:creationId xmlns:a16="http://schemas.microsoft.com/office/drawing/2014/main" id="{31C3EE15-B1BE-E3F1-499D-2AFB58273D95}"/>
              </a:ext>
            </a:extLst>
          </p:cNvPr>
          <p:cNvGrpSpPr/>
          <p:nvPr/>
        </p:nvGrpSpPr>
        <p:grpSpPr>
          <a:xfrm rot="14227154" flipH="1">
            <a:off x="4115538" y="3079473"/>
            <a:ext cx="96017" cy="243983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65" name="Rectangle 764">
              <a:extLst>
                <a:ext uri="{FF2B5EF4-FFF2-40B4-BE49-F238E27FC236}">
                  <a16:creationId xmlns:a16="http://schemas.microsoft.com/office/drawing/2014/main" id="{54803F40-2CC6-008C-FC4C-2660AEF60A83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6" name="Oval 765">
              <a:extLst>
                <a:ext uri="{FF2B5EF4-FFF2-40B4-BE49-F238E27FC236}">
                  <a16:creationId xmlns:a16="http://schemas.microsoft.com/office/drawing/2014/main" id="{DC048121-4E54-962C-25EA-5B90671D53C5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7" name="Oval 766">
              <a:extLst>
                <a:ext uri="{FF2B5EF4-FFF2-40B4-BE49-F238E27FC236}">
                  <a16:creationId xmlns:a16="http://schemas.microsoft.com/office/drawing/2014/main" id="{826735CB-1E88-96CC-CAB7-E7D71E49721D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68" name="Group 767">
            <a:extLst>
              <a:ext uri="{FF2B5EF4-FFF2-40B4-BE49-F238E27FC236}">
                <a16:creationId xmlns:a16="http://schemas.microsoft.com/office/drawing/2014/main" id="{5247F576-B8EA-1C0F-BB08-312FFA965F70}"/>
              </a:ext>
            </a:extLst>
          </p:cNvPr>
          <p:cNvGrpSpPr/>
          <p:nvPr/>
        </p:nvGrpSpPr>
        <p:grpSpPr>
          <a:xfrm rot="14369166" flipH="1">
            <a:off x="4157779" y="3170722"/>
            <a:ext cx="96017" cy="243983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69" name="Rectangle 768">
              <a:extLst>
                <a:ext uri="{FF2B5EF4-FFF2-40B4-BE49-F238E27FC236}">
                  <a16:creationId xmlns:a16="http://schemas.microsoft.com/office/drawing/2014/main" id="{FA0AB0F4-C646-A2D1-FAF8-74A11F442D21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0" name="Oval 769">
              <a:extLst>
                <a:ext uri="{FF2B5EF4-FFF2-40B4-BE49-F238E27FC236}">
                  <a16:creationId xmlns:a16="http://schemas.microsoft.com/office/drawing/2014/main" id="{41BF52A3-1282-9FA9-204F-2BB0BCB7590A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1" name="Oval 770">
              <a:extLst>
                <a:ext uri="{FF2B5EF4-FFF2-40B4-BE49-F238E27FC236}">
                  <a16:creationId xmlns:a16="http://schemas.microsoft.com/office/drawing/2014/main" id="{C65CEAF2-CF56-3046-75F5-0D2C1B39F6DC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72" name="Group 771">
            <a:extLst>
              <a:ext uri="{FF2B5EF4-FFF2-40B4-BE49-F238E27FC236}">
                <a16:creationId xmlns:a16="http://schemas.microsoft.com/office/drawing/2014/main" id="{05FAAFBC-BFFF-0C11-8764-EB6C81C060CD}"/>
              </a:ext>
            </a:extLst>
          </p:cNvPr>
          <p:cNvGrpSpPr/>
          <p:nvPr/>
        </p:nvGrpSpPr>
        <p:grpSpPr>
          <a:xfrm rot="13361830" flipH="1">
            <a:off x="4216776" y="3261628"/>
            <a:ext cx="96017" cy="243983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73" name="Rectangle 772">
              <a:extLst>
                <a:ext uri="{FF2B5EF4-FFF2-40B4-BE49-F238E27FC236}">
                  <a16:creationId xmlns:a16="http://schemas.microsoft.com/office/drawing/2014/main" id="{FBFF8F5C-A48D-BDB2-4482-8A7A805414E5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4" name="Oval 773">
              <a:extLst>
                <a:ext uri="{FF2B5EF4-FFF2-40B4-BE49-F238E27FC236}">
                  <a16:creationId xmlns:a16="http://schemas.microsoft.com/office/drawing/2014/main" id="{C8CE09A9-A11D-1D23-C344-1CB5A86907B0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5" name="Oval 774">
              <a:extLst>
                <a:ext uri="{FF2B5EF4-FFF2-40B4-BE49-F238E27FC236}">
                  <a16:creationId xmlns:a16="http://schemas.microsoft.com/office/drawing/2014/main" id="{46BC4789-4B27-0860-A98F-E53AA9BD2F3C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76" name="Group 775">
            <a:extLst>
              <a:ext uri="{FF2B5EF4-FFF2-40B4-BE49-F238E27FC236}">
                <a16:creationId xmlns:a16="http://schemas.microsoft.com/office/drawing/2014/main" id="{AACF409A-9DDB-FD44-AEF1-BE055E44CD4D}"/>
              </a:ext>
            </a:extLst>
          </p:cNvPr>
          <p:cNvGrpSpPr/>
          <p:nvPr/>
        </p:nvGrpSpPr>
        <p:grpSpPr>
          <a:xfrm rot="11293753">
            <a:off x="4313483" y="3326880"/>
            <a:ext cx="96017" cy="243984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77" name="Rectangle 776">
              <a:extLst>
                <a:ext uri="{FF2B5EF4-FFF2-40B4-BE49-F238E27FC236}">
                  <a16:creationId xmlns:a16="http://schemas.microsoft.com/office/drawing/2014/main" id="{9C619DBF-7F6F-4156-3406-4881F7FE0983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8" name="Oval 777">
              <a:extLst>
                <a:ext uri="{FF2B5EF4-FFF2-40B4-BE49-F238E27FC236}">
                  <a16:creationId xmlns:a16="http://schemas.microsoft.com/office/drawing/2014/main" id="{F631B629-5D91-1DA2-2A17-DC82B30172B2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9" name="Oval 778">
              <a:extLst>
                <a:ext uri="{FF2B5EF4-FFF2-40B4-BE49-F238E27FC236}">
                  <a16:creationId xmlns:a16="http://schemas.microsoft.com/office/drawing/2014/main" id="{56A3D40D-D527-D700-7FA1-30188CBE8E66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80" name="Rectangle 779">
            <a:extLst>
              <a:ext uri="{FF2B5EF4-FFF2-40B4-BE49-F238E27FC236}">
                <a16:creationId xmlns:a16="http://schemas.microsoft.com/office/drawing/2014/main" id="{619C4917-0809-2797-ACFD-32D234602F24}"/>
              </a:ext>
            </a:extLst>
          </p:cNvPr>
          <p:cNvSpPr/>
          <p:nvPr/>
        </p:nvSpPr>
        <p:spPr bwMode="auto">
          <a:xfrm>
            <a:off x="4382779" y="3243571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781" name="Rectangle 780">
            <a:extLst>
              <a:ext uri="{FF2B5EF4-FFF2-40B4-BE49-F238E27FC236}">
                <a16:creationId xmlns:a16="http://schemas.microsoft.com/office/drawing/2014/main" id="{6AD2B0BF-C88D-7C58-20DA-9C6CD54F7CEA}"/>
              </a:ext>
            </a:extLst>
          </p:cNvPr>
          <p:cNvSpPr/>
          <p:nvPr/>
        </p:nvSpPr>
        <p:spPr bwMode="auto">
          <a:xfrm rot="20207089">
            <a:off x="3462660" y="3074496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188F8411-1F1A-08B9-7666-F1B5C71664EB}"/>
              </a:ext>
            </a:extLst>
          </p:cNvPr>
          <p:cNvSpPr/>
          <p:nvPr/>
        </p:nvSpPr>
        <p:spPr bwMode="auto">
          <a:xfrm rot="20943785">
            <a:off x="3992372" y="2950539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783" name="Rectangle 782">
            <a:extLst>
              <a:ext uri="{FF2B5EF4-FFF2-40B4-BE49-F238E27FC236}">
                <a16:creationId xmlns:a16="http://schemas.microsoft.com/office/drawing/2014/main" id="{1B6D7C7B-01D8-84E5-7173-A451795E55B4}"/>
              </a:ext>
            </a:extLst>
          </p:cNvPr>
          <p:cNvSpPr/>
          <p:nvPr/>
        </p:nvSpPr>
        <p:spPr bwMode="auto">
          <a:xfrm rot="1217304">
            <a:off x="5605676" y="3100812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784" name="Rectangle 783">
            <a:extLst>
              <a:ext uri="{FF2B5EF4-FFF2-40B4-BE49-F238E27FC236}">
                <a16:creationId xmlns:a16="http://schemas.microsoft.com/office/drawing/2014/main" id="{A2D07129-6C60-A38B-AD60-FA11DC42512B}"/>
              </a:ext>
            </a:extLst>
          </p:cNvPr>
          <p:cNvSpPr/>
          <p:nvPr/>
        </p:nvSpPr>
        <p:spPr bwMode="auto">
          <a:xfrm rot="628981">
            <a:off x="5219628" y="2984547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785" name="Rectangle 784">
            <a:extLst>
              <a:ext uri="{FF2B5EF4-FFF2-40B4-BE49-F238E27FC236}">
                <a16:creationId xmlns:a16="http://schemas.microsoft.com/office/drawing/2014/main" id="{C1C0B209-9C12-249D-513F-E2A1EABDF9CD}"/>
              </a:ext>
            </a:extLst>
          </p:cNvPr>
          <p:cNvSpPr/>
          <p:nvPr/>
        </p:nvSpPr>
        <p:spPr bwMode="auto">
          <a:xfrm rot="318061">
            <a:off x="4782442" y="2921250"/>
            <a:ext cx="61101" cy="279319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2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86" name="Group 785">
            <a:extLst>
              <a:ext uri="{FF2B5EF4-FFF2-40B4-BE49-F238E27FC236}">
                <a16:creationId xmlns:a16="http://schemas.microsoft.com/office/drawing/2014/main" id="{B8CFB9EA-CABD-5227-4271-F031658B4E77}"/>
              </a:ext>
            </a:extLst>
          </p:cNvPr>
          <p:cNvGrpSpPr/>
          <p:nvPr/>
        </p:nvGrpSpPr>
        <p:grpSpPr>
          <a:xfrm rot="869243">
            <a:off x="4273767" y="2934224"/>
            <a:ext cx="267860" cy="293496"/>
            <a:chOff x="5373343" y="3066294"/>
            <a:chExt cx="1801887" cy="1974340"/>
          </a:xfrm>
        </p:grpSpPr>
        <p:grpSp>
          <p:nvGrpSpPr>
            <p:cNvPr id="787" name="Group 786">
              <a:extLst>
                <a:ext uri="{FF2B5EF4-FFF2-40B4-BE49-F238E27FC236}">
                  <a16:creationId xmlns:a16="http://schemas.microsoft.com/office/drawing/2014/main" id="{7D460D3E-3FAA-0EDD-6B33-8FC99E428B6C}"/>
                </a:ext>
              </a:extLst>
            </p:cNvPr>
            <p:cNvGrpSpPr/>
            <p:nvPr/>
          </p:nvGrpSpPr>
          <p:grpSpPr>
            <a:xfrm>
              <a:off x="5886218" y="3700568"/>
              <a:ext cx="807635" cy="589505"/>
              <a:chOff x="7657395" y="3471968"/>
              <a:chExt cx="807635" cy="589505"/>
            </a:xfrm>
          </p:grpSpPr>
          <p:grpSp>
            <p:nvGrpSpPr>
              <p:cNvPr id="810" name="Group 809">
                <a:extLst>
                  <a:ext uri="{FF2B5EF4-FFF2-40B4-BE49-F238E27FC236}">
                    <a16:creationId xmlns:a16="http://schemas.microsoft.com/office/drawing/2014/main" id="{4BF2D006-CD23-8686-5746-6BDF1B544144}"/>
                  </a:ext>
                </a:extLst>
              </p:cNvPr>
              <p:cNvGrpSpPr/>
              <p:nvPr/>
            </p:nvGrpSpPr>
            <p:grpSpPr>
              <a:xfrm>
                <a:off x="7657395" y="3900010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818" name="Straight Connector 817">
                  <a:extLst>
                    <a:ext uri="{FF2B5EF4-FFF2-40B4-BE49-F238E27FC236}">
                      <a16:creationId xmlns:a16="http://schemas.microsoft.com/office/drawing/2014/main" id="{518B98BD-825C-3140-03FD-76D9FD8D397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19" name="Oval 818">
                  <a:extLst>
                    <a:ext uri="{FF2B5EF4-FFF2-40B4-BE49-F238E27FC236}">
                      <a16:creationId xmlns:a16="http://schemas.microsoft.com/office/drawing/2014/main" id="{8925670C-AEF2-5204-4576-904C2B7FBF02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11" name="Group 810">
                <a:extLst>
                  <a:ext uri="{FF2B5EF4-FFF2-40B4-BE49-F238E27FC236}">
                    <a16:creationId xmlns:a16="http://schemas.microsoft.com/office/drawing/2014/main" id="{D5BD4D62-5A33-8C5C-7766-1A3575D95FCB}"/>
                  </a:ext>
                </a:extLst>
              </p:cNvPr>
              <p:cNvGrpSpPr/>
              <p:nvPr/>
            </p:nvGrpSpPr>
            <p:grpSpPr>
              <a:xfrm rot="10800000">
                <a:off x="8131843" y="3471968"/>
                <a:ext cx="333187" cy="409704"/>
                <a:chOff x="7740510" y="3804169"/>
                <a:chExt cx="333187" cy="409704"/>
              </a:xfrm>
            </p:grpSpPr>
            <p:grpSp>
              <p:nvGrpSpPr>
                <p:cNvPr id="812" name="Group 811">
                  <a:extLst>
                    <a:ext uri="{FF2B5EF4-FFF2-40B4-BE49-F238E27FC236}">
                      <a16:creationId xmlns:a16="http://schemas.microsoft.com/office/drawing/2014/main" id="{B2A612F7-B47F-E912-D405-B10E82BAD5AF}"/>
                    </a:ext>
                  </a:extLst>
                </p:cNvPr>
                <p:cNvGrpSpPr/>
                <p:nvPr/>
              </p:nvGrpSpPr>
              <p:grpSpPr>
                <a:xfrm>
                  <a:off x="7740510" y="3804169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816" name="Straight Connector 815">
                    <a:extLst>
                      <a:ext uri="{FF2B5EF4-FFF2-40B4-BE49-F238E27FC236}">
                        <a16:creationId xmlns:a16="http://schemas.microsoft.com/office/drawing/2014/main" id="{3A959FB1-90FD-9056-4501-EC96C55478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817" name="Oval 816">
                    <a:extLst>
                      <a:ext uri="{FF2B5EF4-FFF2-40B4-BE49-F238E27FC236}">
                        <a16:creationId xmlns:a16="http://schemas.microsoft.com/office/drawing/2014/main" id="{70C2602F-343D-5507-12A0-F1B54AA30E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813" name="Group 812">
                  <a:extLst>
                    <a:ext uri="{FF2B5EF4-FFF2-40B4-BE49-F238E27FC236}">
                      <a16:creationId xmlns:a16="http://schemas.microsoft.com/office/drawing/2014/main" id="{F5272C36-D118-5C91-5DAB-9F8B52C124AC}"/>
                    </a:ext>
                  </a:extLst>
                </p:cNvPr>
                <p:cNvGrpSpPr/>
                <p:nvPr/>
              </p:nvGrpSpPr>
              <p:grpSpPr>
                <a:xfrm>
                  <a:off x="7809795" y="4052410"/>
                  <a:ext cx="263902" cy="161463"/>
                  <a:chOff x="7588110" y="3651769"/>
                  <a:chExt cx="263902" cy="161463"/>
                </a:xfrm>
              </p:grpSpPr>
              <p:cxnSp>
                <p:nvCxnSpPr>
                  <p:cNvPr id="814" name="Straight Connector 813">
                    <a:extLst>
                      <a:ext uri="{FF2B5EF4-FFF2-40B4-BE49-F238E27FC236}">
                        <a16:creationId xmlns:a16="http://schemas.microsoft.com/office/drawing/2014/main" id="{02C6CA76-D795-C4DA-7400-E0EC3F469F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726911" y="3675225"/>
                    <a:ext cx="125101" cy="36196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815" name="Oval 814">
                    <a:extLst>
                      <a:ext uri="{FF2B5EF4-FFF2-40B4-BE49-F238E27FC236}">
                        <a16:creationId xmlns:a16="http://schemas.microsoft.com/office/drawing/2014/main" id="{7E292D9E-720E-18E0-305E-DE4EB33687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8110" y="3651769"/>
                    <a:ext cx="161463" cy="161463"/>
                  </a:xfrm>
                  <a:prstGeom prst="ellipse">
                    <a:avLst/>
                  </a:prstGeom>
                  <a:solidFill>
                    <a:schemeClr val="accent4"/>
                  </a:solidFill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788" name="Group 787">
              <a:extLst>
                <a:ext uri="{FF2B5EF4-FFF2-40B4-BE49-F238E27FC236}">
                  <a16:creationId xmlns:a16="http://schemas.microsoft.com/office/drawing/2014/main" id="{550244DE-D4AC-0D4C-0C44-96C204D5FB8D}"/>
                </a:ext>
              </a:extLst>
            </p:cNvPr>
            <p:cNvGrpSpPr/>
            <p:nvPr/>
          </p:nvGrpSpPr>
          <p:grpSpPr>
            <a:xfrm>
              <a:off x="5585991" y="4465597"/>
              <a:ext cx="667240" cy="514544"/>
              <a:chOff x="7357168" y="4236997"/>
              <a:chExt cx="667240" cy="514544"/>
            </a:xfrm>
          </p:grpSpPr>
          <p:grpSp>
            <p:nvGrpSpPr>
              <p:cNvPr id="804" name="Group 803">
                <a:extLst>
                  <a:ext uri="{FF2B5EF4-FFF2-40B4-BE49-F238E27FC236}">
                    <a16:creationId xmlns:a16="http://schemas.microsoft.com/office/drawing/2014/main" id="{3D7E2B2E-113D-0209-9D82-E2F999D49496}"/>
                  </a:ext>
                </a:extLst>
              </p:cNvPr>
              <p:cNvGrpSpPr/>
              <p:nvPr/>
            </p:nvGrpSpPr>
            <p:grpSpPr>
              <a:xfrm rot="2862879">
                <a:off x="7305949" y="42882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808" name="Straight Connector 807">
                  <a:extLst>
                    <a:ext uri="{FF2B5EF4-FFF2-40B4-BE49-F238E27FC236}">
                      <a16:creationId xmlns:a16="http://schemas.microsoft.com/office/drawing/2014/main" id="{F4068743-6DFC-19A1-5E40-BAA173B419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09" name="Oval 808">
                  <a:extLst>
                    <a:ext uri="{FF2B5EF4-FFF2-40B4-BE49-F238E27FC236}">
                      <a16:creationId xmlns:a16="http://schemas.microsoft.com/office/drawing/2014/main" id="{506EF546-4EA7-8939-9E62-2F4DD5DA699D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05" name="Group 804">
                <a:extLst>
                  <a:ext uri="{FF2B5EF4-FFF2-40B4-BE49-F238E27FC236}">
                    <a16:creationId xmlns:a16="http://schemas.microsoft.com/office/drawing/2014/main" id="{A8057ADC-F240-7744-064E-4B03B2143EB0}"/>
                  </a:ext>
                </a:extLst>
              </p:cNvPr>
              <p:cNvGrpSpPr/>
              <p:nvPr/>
            </p:nvGrpSpPr>
            <p:grpSpPr>
              <a:xfrm rot="13575652">
                <a:off x="7811726" y="45388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806" name="Straight Connector 805">
                  <a:extLst>
                    <a:ext uri="{FF2B5EF4-FFF2-40B4-BE49-F238E27FC236}">
                      <a16:creationId xmlns:a16="http://schemas.microsoft.com/office/drawing/2014/main" id="{EE235306-A7E2-A686-6558-7FF693535AB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07" name="Oval 806">
                  <a:extLst>
                    <a:ext uri="{FF2B5EF4-FFF2-40B4-BE49-F238E27FC236}">
                      <a16:creationId xmlns:a16="http://schemas.microsoft.com/office/drawing/2014/main" id="{642C4AAF-521E-7462-9984-6775CDCFBCA0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89" name="Group 788">
              <a:extLst>
                <a:ext uri="{FF2B5EF4-FFF2-40B4-BE49-F238E27FC236}">
                  <a16:creationId xmlns:a16="http://schemas.microsoft.com/office/drawing/2014/main" id="{C8CBAD28-FF7F-B9B6-6772-948606F1C7DC}"/>
                </a:ext>
              </a:extLst>
            </p:cNvPr>
            <p:cNvGrpSpPr/>
            <p:nvPr/>
          </p:nvGrpSpPr>
          <p:grpSpPr>
            <a:xfrm rot="16200000">
              <a:off x="6522901" y="4173200"/>
              <a:ext cx="667240" cy="514544"/>
              <a:chOff x="7509568" y="4389397"/>
              <a:chExt cx="667240" cy="514544"/>
            </a:xfrm>
          </p:grpSpPr>
          <p:grpSp>
            <p:nvGrpSpPr>
              <p:cNvPr id="798" name="Group 797">
                <a:extLst>
                  <a:ext uri="{FF2B5EF4-FFF2-40B4-BE49-F238E27FC236}">
                    <a16:creationId xmlns:a16="http://schemas.microsoft.com/office/drawing/2014/main" id="{3CE54465-4FF2-D65D-CE9A-F220B3B2FBB7}"/>
                  </a:ext>
                </a:extLst>
              </p:cNvPr>
              <p:cNvGrpSpPr/>
              <p:nvPr/>
            </p:nvGrpSpPr>
            <p:grpSpPr>
              <a:xfrm rot="2862879">
                <a:off x="7458349" y="4440616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802" name="Straight Connector 801">
                  <a:extLst>
                    <a:ext uri="{FF2B5EF4-FFF2-40B4-BE49-F238E27FC236}">
                      <a16:creationId xmlns:a16="http://schemas.microsoft.com/office/drawing/2014/main" id="{64E17E1F-C824-B6B3-FE2A-6DEBC5125C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03" name="Oval 802">
                  <a:extLst>
                    <a:ext uri="{FF2B5EF4-FFF2-40B4-BE49-F238E27FC236}">
                      <a16:creationId xmlns:a16="http://schemas.microsoft.com/office/drawing/2014/main" id="{EEB43A40-538F-4AF2-B971-894222167540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99" name="Group 798">
                <a:extLst>
                  <a:ext uri="{FF2B5EF4-FFF2-40B4-BE49-F238E27FC236}">
                    <a16:creationId xmlns:a16="http://schemas.microsoft.com/office/drawing/2014/main" id="{905C0E00-93A0-BED5-ACF5-CFAF721D34F9}"/>
                  </a:ext>
                </a:extLst>
              </p:cNvPr>
              <p:cNvGrpSpPr/>
              <p:nvPr/>
            </p:nvGrpSpPr>
            <p:grpSpPr>
              <a:xfrm rot="13575652">
                <a:off x="7964126" y="4691258"/>
                <a:ext cx="263902" cy="161463"/>
                <a:chOff x="7588110" y="3651769"/>
                <a:chExt cx="263902" cy="161463"/>
              </a:xfrm>
            </p:grpSpPr>
            <p:cxnSp>
              <p:nvCxnSpPr>
                <p:cNvPr id="800" name="Straight Connector 799">
                  <a:extLst>
                    <a:ext uri="{FF2B5EF4-FFF2-40B4-BE49-F238E27FC236}">
                      <a16:creationId xmlns:a16="http://schemas.microsoft.com/office/drawing/2014/main" id="{7AC0BFC2-313E-D121-BF47-CBA452E2575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726911" y="3675225"/>
                  <a:ext cx="125101" cy="3619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01" name="Oval 800">
                  <a:extLst>
                    <a:ext uri="{FF2B5EF4-FFF2-40B4-BE49-F238E27FC236}">
                      <a16:creationId xmlns:a16="http://schemas.microsoft.com/office/drawing/2014/main" id="{B00443F9-158F-467B-9B24-E8F9264C6714}"/>
                    </a:ext>
                  </a:extLst>
                </p:cNvPr>
                <p:cNvSpPr/>
                <p:nvPr/>
              </p:nvSpPr>
              <p:spPr bwMode="auto">
                <a:xfrm>
                  <a:off x="7588110" y="3651769"/>
                  <a:ext cx="161463" cy="161463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90" name="Group 789">
              <a:extLst>
                <a:ext uri="{FF2B5EF4-FFF2-40B4-BE49-F238E27FC236}">
                  <a16:creationId xmlns:a16="http://schemas.microsoft.com/office/drawing/2014/main" id="{6A917749-D5C1-C586-5138-49B32E8EF161}"/>
                </a:ext>
              </a:extLst>
            </p:cNvPr>
            <p:cNvGrpSpPr/>
            <p:nvPr/>
          </p:nvGrpSpPr>
          <p:grpSpPr>
            <a:xfrm rot="9944751">
              <a:off x="5373343" y="3066294"/>
              <a:ext cx="1801887" cy="1974340"/>
              <a:chOff x="569633" y="1542899"/>
              <a:chExt cx="1245999" cy="1365250"/>
            </a:xfrm>
          </p:grpSpPr>
          <p:cxnSp>
            <p:nvCxnSpPr>
              <p:cNvPr id="794" name="Straight Connector 32">
                <a:extLst>
                  <a:ext uri="{FF2B5EF4-FFF2-40B4-BE49-F238E27FC236}">
                    <a16:creationId xmlns:a16="http://schemas.microsoft.com/office/drawing/2014/main" id="{60059DE2-77C4-08C2-B199-E07ACF814D2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69633" y="1622275"/>
                <a:ext cx="300038" cy="331787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cxnSp>
            <p:nvCxnSpPr>
              <p:cNvPr id="795" name="Straight Connector 34">
                <a:extLst>
                  <a:ext uri="{FF2B5EF4-FFF2-40B4-BE49-F238E27FC236}">
                    <a16:creationId xmlns:a16="http://schemas.microsoft.com/office/drawing/2014/main" id="{861514A7-FE07-FA69-617D-3B99CDB61D7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504482" y="1611162"/>
                <a:ext cx="311150" cy="347663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</p:cxnSp>
          <p:sp>
            <p:nvSpPr>
              <p:cNvPr id="796" name="Freeform 383">
                <a:extLst>
                  <a:ext uri="{FF2B5EF4-FFF2-40B4-BE49-F238E27FC236}">
                    <a16:creationId xmlns:a16="http://schemas.microsoft.com/office/drawing/2014/main" id="{4D756569-A91A-151B-2C62-B4B5D62AE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59" y="1547661"/>
                <a:ext cx="500063" cy="135890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99273" h="1357576">
                    <a:moveTo>
                      <a:pt x="0" y="0"/>
                    </a:moveTo>
                    <a:lnTo>
                      <a:pt x="493664" y="538543"/>
                    </a:lnTo>
                    <a:cubicBezTo>
                      <a:pt x="495534" y="811554"/>
                      <a:pt x="497403" y="1084565"/>
                      <a:pt x="499273" y="135757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97" name="Freeform 35">
                <a:extLst>
                  <a:ext uri="{FF2B5EF4-FFF2-40B4-BE49-F238E27FC236}">
                    <a16:creationId xmlns:a16="http://schemas.microsoft.com/office/drawing/2014/main" id="{05E8189A-6466-96CD-F02E-E60E040B980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247497" y="1542899"/>
                <a:ext cx="484187" cy="1365250"/>
              </a:xfrm>
              <a:custGeom>
                <a:avLst/>
                <a:gdLst>
                  <a:gd name="T0" fmla="*/ 0 w 499273"/>
                  <a:gd name="T1" fmla="*/ 0 h 1357576"/>
                  <a:gd name="T2" fmla="*/ 508744 w 499273"/>
                  <a:gd name="T3" fmla="*/ 548973 h 1357576"/>
                  <a:gd name="T4" fmla="*/ 514525 w 499273"/>
                  <a:gd name="T5" fmla="*/ 1383866 h 1357576"/>
                  <a:gd name="T6" fmla="*/ 0 60000 65536"/>
                  <a:gd name="T7" fmla="*/ 0 60000 65536"/>
                  <a:gd name="T8" fmla="*/ 0 60000 65536"/>
                  <a:gd name="T9" fmla="*/ 0 w 499273"/>
                  <a:gd name="T10" fmla="*/ 0 h 1357576"/>
                  <a:gd name="T11" fmla="*/ 499273 w 499273"/>
                  <a:gd name="T12" fmla="*/ 1357576 h 1357576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38543 h 1365881"/>
                  <a:gd name="connsiteX2" fmla="*/ 499273 w 499273"/>
                  <a:gd name="connsiteY2" fmla="*/ 1365881 h 1365881"/>
                  <a:gd name="connsiteX0" fmla="*/ 0 w 499273"/>
                  <a:gd name="connsiteY0" fmla="*/ 0 h 1365881"/>
                  <a:gd name="connsiteX1" fmla="*/ 493664 w 499273"/>
                  <a:gd name="connsiteY1" fmla="*/ 555153 h 1365881"/>
                  <a:gd name="connsiteX2" fmla="*/ 499273 w 499273"/>
                  <a:gd name="connsiteY2" fmla="*/ 1365881 h 1365881"/>
                  <a:gd name="connsiteX0" fmla="*/ 0 w 493828"/>
                  <a:gd name="connsiteY0" fmla="*/ 0 h 1363502"/>
                  <a:gd name="connsiteX1" fmla="*/ 493664 w 493828"/>
                  <a:gd name="connsiteY1" fmla="*/ 555153 h 1363502"/>
                  <a:gd name="connsiteX2" fmla="*/ 482630 w 493828"/>
                  <a:gd name="connsiteY2" fmla="*/ 1363502 h 1363502"/>
                  <a:gd name="connsiteX0" fmla="*/ 0 w 484562"/>
                  <a:gd name="connsiteY0" fmla="*/ 0 h 1363502"/>
                  <a:gd name="connsiteX1" fmla="*/ 484154 w 484562"/>
                  <a:gd name="connsiteY1" fmla="*/ 552774 h 1363502"/>
                  <a:gd name="connsiteX2" fmla="*/ 482630 w 484562"/>
                  <a:gd name="connsiteY2" fmla="*/ 1363502 h 136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4562" h="1363502">
                    <a:moveTo>
                      <a:pt x="0" y="0"/>
                    </a:moveTo>
                    <a:lnTo>
                      <a:pt x="484154" y="552774"/>
                    </a:lnTo>
                    <a:cubicBezTo>
                      <a:pt x="486024" y="825785"/>
                      <a:pt x="480760" y="1090491"/>
                      <a:pt x="482630" y="136350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91" name="Group 790">
              <a:extLst>
                <a:ext uri="{FF2B5EF4-FFF2-40B4-BE49-F238E27FC236}">
                  <a16:creationId xmlns:a16="http://schemas.microsoft.com/office/drawing/2014/main" id="{3DD0EFC5-3568-17F2-778F-F68C36D22F9A}"/>
                </a:ext>
              </a:extLst>
            </p:cNvPr>
            <p:cNvGrpSpPr/>
            <p:nvPr/>
          </p:nvGrpSpPr>
          <p:grpSpPr>
            <a:xfrm>
              <a:off x="5820270" y="3880369"/>
              <a:ext cx="263902" cy="161463"/>
              <a:chOff x="7588110" y="3651769"/>
              <a:chExt cx="263902" cy="161463"/>
            </a:xfrm>
          </p:grpSpPr>
          <p:cxnSp>
            <p:nvCxnSpPr>
              <p:cNvPr id="792" name="Straight Connector 791">
                <a:extLst>
                  <a:ext uri="{FF2B5EF4-FFF2-40B4-BE49-F238E27FC236}">
                    <a16:creationId xmlns:a16="http://schemas.microsoft.com/office/drawing/2014/main" id="{B5288CEB-C086-22D7-8889-8EE1E04BDD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726911" y="3675225"/>
                <a:ext cx="125101" cy="36196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793" name="Oval 792">
                <a:extLst>
                  <a:ext uri="{FF2B5EF4-FFF2-40B4-BE49-F238E27FC236}">
                    <a16:creationId xmlns:a16="http://schemas.microsoft.com/office/drawing/2014/main" id="{BDFB47CB-5128-B4FD-394B-BDE6872D1269}"/>
                  </a:ext>
                </a:extLst>
              </p:cNvPr>
              <p:cNvSpPr/>
              <p:nvPr/>
            </p:nvSpPr>
            <p:spPr bwMode="auto">
              <a:xfrm>
                <a:off x="7588110" y="3651769"/>
                <a:ext cx="161463" cy="161463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20" name="Group 819">
            <a:extLst>
              <a:ext uri="{FF2B5EF4-FFF2-40B4-BE49-F238E27FC236}">
                <a16:creationId xmlns:a16="http://schemas.microsoft.com/office/drawing/2014/main" id="{C6B6D269-4C5C-D10B-5390-8335A713ADD7}"/>
              </a:ext>
            </a:extLst>
          </p:cNvPr>
          <p:cNvGrpSpPr/>
          <p:nvPr/>
        </p:nvGrpSpPr>
        <p:grpSpPr>
          <a:xfrm rot="1035316">
            <a:off x="5650845" y="3162773"/>
            <a:ext cx="101913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821" name="Rectangle 820">
              <a:extLst>
                <a:ext uri="{FF2B5EF4-FFF2-40B4-BE49-F238E27FC236}">
                  <a16:creationId xmlns:a16="http://schemas.microsoft.com/office/drawing/2014/main" id="{ECFE669B-F044-4045-884B-EF7768919A35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22" name="Oval 821">
              <a:extLst>
                <a:ext uri="{FF2B5EF4-FFF2-40B4-BE49-F238E27FC236}">
                  <a16:creationId xmlns:a16="http://schemas.microsoft.com/office/drawing/2014/main" id="{66BDF91A-594E-2791-D3B8-1603B5039448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23" name="Oval 822">
              <a:extLst>
                <a:ext uri="{FF2B5EF4-FFF2-40B4-BE49-F238E27FC236}">
                  <a16:creationId xmlns:a16="http://schemas.microsoft.com/office/drawing/2014/main" id="{B3280D24-1A59-5C3E-95F3-C65092519E11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24" name="Group 823">
            <a:extLst>
              <a:ext uri="{FF2B5EF4-FFF2-40B4-BE49-F238E27FC236}">
                <a16:creationId xmlns:a16="http://schemas.microsoft.com/office/drawing/2014/main" id="{C3822FEB-AFA5-F0CD-02CB-6AB4E3891B23}"/>
              </a:ext>
            </a:extLst>
          </p:cNvPr>
          <p:cNvGrpSpPr/>
          <p:nvPr/>
        </p:nvGrpSpPr>
        <p:grpSpPr>
          <a:xfrm rot="211493">
            <a:off x="4916818" y="2961338"/>
            <a:ext cx="101913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825" name="Rectangle 824">
              <a:extLst>
                <a:ext uri="{FF2B5EF4-FFF2-40B4-BE49-F238E27FC236}">
                  <a16:creationId xmlns:a16="http://schemas.microsoft.com/office/drawing/2014/main" id="{F3EF7582-6932-C356-5C2B-0AE6D198706F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26" name="Oval 825">
              <a:extLst>
                <a:ext uri="{FF2B5EF4-FFF2-40B4-BE49-F238E27FC236}">
                  <a16:creationId xmlns:a16="http://schemas.microsoft.com/office/drawing/2014/main" id="{E78248E2-FCA1-5E63-C165-45F4AE7FA975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27" name="Oval 826">
              <a:extLst>
                <a:ext uri="{FF2B5EF4-FFF2-40B4-BE49-F238E27FC236}">
                  <a16:creationId xmlns:a16="http://schemas.microsoft.com/office/drawing/2014/main" id="{66E76348-B113-181A-4E1E-06768EB48B54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28" name="Group 827">
            <a:extLst>
              <a:ext uri="{FF2B5EF4-FFF2-40B4-BE49-F238E27FC236}">
                <a16:creationId xmlns:a16="http://schemas.microsoft.com/office/drawing/2014/main" id="{900BC44D-B87E-C7CD-31FB-3DB4FC1301D2}"/>
              </a:ext>
            </a:extLst>
          </p:cNvPr>
          <p:cNvGrpSpPr/>
          <p:nvPr/>
        </p:nvGrpSpPr>
        <p:grpSpPr>
          <a:xfrm rot="21051257">
            <a:off x="3862931" y="2990008"/>
            <a:ext cx="101913" cy="243981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829" name="Rectangle 828">
              <a:extLst>
                <a:ext uri="{FF2B5EF4-FFF2-40B4-BE49-F238E27FC236}">
                  <a16:creationId xmlns:a16="http://schemas.microsoft.com/office/drawing/2014/main" id="{8447ACFF-7B6D-E665-1702-FD9F64E635B1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30" name="Oval 829">
              <a:extLst>
                <a:ext uri="{FF2B5EF4-FFF2-40B4-BE49-F238E27FC236}">
                  <a16:creationId xmlns:a16="http://schemas.microsoft.com/office/drawing/2014/main" id="{37541961-07F1-B1DB-0CA1-9AC050B1FE48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31" name="Oval 830">
              <a:extLst>
                <a:ext uri="{FF2B5EF4-FFF2-40B4-BE49-F238E27FC236}">
                  <a16:creationId xmlns:a16="http://schemas.microsoft.com/office/drawing/2014/main" id="{70410285-F949-32F0-CA76-03C591C7E402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832" name="Straight Arrow Connector 831">
            <a:extLst>
              <a:ext uri="{FF2B5EF4-FFF2-40B4-BE49-F238E27FC236}">
                <a16:creationId xmlns:a16="http://schemas.microsoft.com/office/drawing/2014/main" id="{7957266C-597A-6C39-557E-2EFB75167923}"/>
              </a:ext>
            </a:extLst>
          </p:cNvPr>
          <p:cNvCxnSpPr>
            <a:cxnSpLocks/>
          </p:cNvCxnSpPr>
          <p:nvPr/>
        </p:nvCxnSpPr>
        <p:spPr bwMode="auto">
          <a:xfrm flipH="1">
            <a:off x="2280831" y="3217316"/>
            <a:ext cx="383540" cy="135890"/>
          </a:xfrm>
          <a:prstGeom prst="straightConnector1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833" name="Group 832">
            <a:extLst>
              <a:ext uri="{FF2B5EF4-FFF2-40B4-BE49-F238E27FC236}">
                <a16:creationId xmlns:a16="http://schemas.microsoft.com/office/drawing/2014/main" id="{13CDCFE6-8E97-1002-B91D-665DDFC23BAC}"/>
              </a:ext>
            </a:extLst>
          </p:cNvPr>
          <p:cNvGrpSpPr/>
          <p:nvPr/>
        </p:nvGrpSpPr>
        <p:grpSpPr>
          <a:xfrm rot="17722595">
            <a:off x="7129224" y="2938033"/>
            <a:ext cx="378311" cy="407460"/>
            <a:chOff x="9372274" y="3458586"/>
            <a:chExt cx="743159" cy="800420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834" name="Group 833">
              <a:extLst>
                <a:ext uri="{FF2B5EF4-FFF2-40B4-BE49-F238E27FC236}">
                  <a16:creationId xmlns:a16="http://schemas.microsoft.com/office/drawing/2014/main" id="{0EA39A5E-674B-A7B2-25A0-6A5D52BBE58B}"/>
                </a:ext>
              </a:extLst>
            </p:cNvPr>
            <p:cNvGrpSpPr/>
            <p:nvPr/>
          </p:nvGrpSpPr>
          <p:grpSpPr>
            <a:xfrm rot="3782084">
              <a:off x="9523892" y="3306968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847" name="Rectangle 846">
                <a:extLst>
                  <a:ext uri="{FF2B5EF4-FFF2-40B4-BE49-F238E27FC236}">
                    <a16:creationId xmlns:a16="http://schemas.microsoft.com/office/drawing/2014/main" id="{B650E2F1-C6B6-38CD-574E-C9743C215200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48" name="Oval 847">
                <a:extLst>
                  <a:ext uri="{FF2B5EF4-FFF2-40B4-BE49-F238E27FC236}">
                    <a16:creationId xmlns:a16="http://schemas.microsoft.com/office/drawing/2014/main" id="{78922186-15DB-EF0A-BCB0-32DB83E82FF1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49" name="Oval 848">
                <a:extLst>
                  <a:ext uri="{FF2B5EF4-FFF2-40B4-BE49-F238E27FC236}">
                    <a16:creationId xmlns:a16="http://schemas.microsoft.com/office/drawing/2014/main" id="{7E0674A5-8479-945F-7161-6C7A4077FAF7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35" name="Group 834">
              <a:extLst>
                <a:ext uri="{FF2B5EF4-FFF2-40B4-BE49-F238E27FC236}">
                  <a16:creationId xmlns:a16="http://schemas.microsoft.com/office/drawing/2014/main" id="{F48AB2DE-58BF-DB0F-0EA6-FEAF938C1745}"/>
                </a:ext>
              </a:extLst>
            </p:cNvPr>
            <p:cNvGrpSpPr/>
            <p:nvPr/>
          </p:nvGrpSpPr>
          <p:grpSpPr>
            <a:xfrm rot="3925055">
              <a:off x="9616495" y="3502994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844" name="Rectangle 843">
                <a:extLst>
                  <a:ext uri="{FF2B5EF4-FFF2-40B4-BE49-F238E27FC236}">
                    <a16:creationId xmlns:a16="http://schemas.microsoft.com/office/drawing/2014/main" id="{86F4CCA8-4A12-F398-3BFB-26AAA3A569B9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45" name="Oval 844">
                <a:extLst>
                  <a:ext uri="{FF2B5EF4-FFF2-40B4-BE49-F238E27FC236}">
                    <a16:creationId xmlns:a16="http://schemas.microsoft.com/office/drawing/2014/main" id="{1ADCA5BD-670F-4616-6FB6-5223B8F62DEE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46" name="Oval 845">
                <a:extLst>
                  <a:ext uri="{FF2B5EF4-FFF2-40B4-BE49-F238E27FC236}">
                    <a16:creationId xmlns:a16="http://schemas.microsoft.com/office/drawing/2014/main" id="{2DA319C4-023F-C01B-033D-B1CC3AFD3571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36" name="Group 835">
              <a:extLst>
                <a:ext uri="{FF2B5EF4-FFF2-40B4-BE49-F238E27FC236}">
                  <a16:creationId xmlns:a16="http://schemas.microsoft.com/office/drawing/2014/main" id="{34CEE178-7463-C406-C5DE-B6324843B35A}"/>
                </a:ext>
              </a:extLst>
            </p:cNvPr>
            <p:cNvGrpSpPr/>
            <p:nvPr/>
          </p:nvGrpSpPr>
          <p:grpSpPr>
            <a:xfrm rot="4126599">
              <a:off x="9697292" y="3701324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841" name="Rectangle 840">
                <a:extLst>
                  <a:ext uri="{FF2B5EF4-FFF2-40B4-BE49-F238E27FC236}">
                    <a16:creationId xmlns:a16="http://schemas.microsoft.com/office/drawing/2014/main" id="{F429E044-0BC6-CBA7-CFF4-2AF46986A678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42" name="Oval 841">
                <a:extLst>
                  <a:ext uri="{FF2B5EF4-FFF2-40B4-BE49-F238E27FC236}">
                    <a16:creationId xmlns:a16="http://schemas.microsoft.com/office/drawing/2014/main" id="{9602D03F-529C-6376-3838-B94CFA8855BD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43" name="Oval 842">
                <a:extLst>
                  <a:ext uri="{FF2B5EF4-FFF2-40B4-BE49-F238E27FC236}">
                    <a16:creationId xmlns:a16="http://schemas.microsoft.com/office/drawing/2014/main" id="{D0E73AD3-9652-1133-3D1F-BA37416E30A9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37" name="Group 836">
              <a:extLst>
                <a:ext uri="{FF2B5EF4-FFF2-40B4-BE49-F238E27FC236}">
                  <a16:creationId xmlns:a16="http://schemas.microsoft.com/office/drawing/2014/main" id="{15F8C00E-D8D2-2608-CE8E-32A0FFC8D4E4}"/>
                </a:ext>
              </a:extLst>
            </p:cNvPr>
            <p:cNvGrpSpPr/>
            <p:nvPr/>
          </p:nvGrpSpPr>
          <p:grpSpPr>
            <a:xfrm rot="4288009">
              <a:off x="9767042" y="3910615"/>
              <a:ext cx="196773" cy="500009"/>
              <a:chOff x="7172365" y="1815660"/>
              <a:chExt cx="148338" cy="409744"/>
            </a:xfrm>
            <a:grpFill/>
          </p:grpSpPr>
          <p:sp>
            <p:nvSpPr>
              <p:cNvPr id="838" name="Rectangle 837">
                <a:extLst>
                  <a:ext uri="{FF2B5EF4-FFF2-40B4-BE49-F238E27FC236}">
                    <a16:creationId xmlns:a16="http://schemas.microsoft.com/office/drawing/2014/main" id="{971C2F64-892D-9883-5600-37196C59554B}"/>
                  </a:ext>
                </a:extLst>
              </p:cNvPr>
              <p:cNvSpPr/>
              <p:nvPr/>
            </p:nvSpPr>
            <p:spPr bwMode="auto">
              <a:xfrm>
                <a:off x="7205797" y="1868049"/>
                <a:ext cx="81475" cy="29702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39" name="Oval 838">
                <a:extLst>
                  <a:ext uri="{FF2B5EF4-FFF2-40B4-BE49-F238E27FC236}">
                    <a16:creationId xmlns:a16="http://schemas.microsoft.com/office/drawing/2014/main" id="{CAF09CC0-BFAB-C5E6-7E56-2F650046AB5F}"/>
                  </a:ext>
                </a:extLst>
              </p:cNvPr>
              <p:cNvSpPr/>
              <p:nvPr/>
            </p:nvSpPr>
            <p:spPr bwMode="auto">
              <a:xfrm>
                <a:off x="7172365" y="1815660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40" name="Oval 839">
                <a:extLst>
                  <a:ext uri="{FF2B5EF4-FFF2-40B4-BE49-F238E27FC236}">
                    <a16:creationId xmlns:a16="http://schemas.microsoft.com/office/drawing/2014/main" id="{AC04B8BD-36D2-1A3A-BC91-8347D34BA207}"/>
                  </a:ext>
                </a:extLst>
              </p:cNvPr>
              <p:cNvSpPr/>
              <p:nvPr/>
            </p:nvSpPr>
            <p:spPr bwMode="auto">
              <a:xfrm>
                <a:off x="7172365" y="2077066"/>
                <a:ext cx="148338" cy="148338"/>
              </a:xfrm>
              <a:prstGeom prst="ellipse">
                <a:avLst/>
              </a:prstGeom>
              <a:grpFill/>
              <a:ln w="63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50" name="Group 849">
            <a:extLst>
              <a:ext uri="{FF2B5EF4-FFF2-40B4-BE49-F238E27FC236}">
                <a16:creationId xmlns:a16="http://schemas.microsoft.com/office/drawing/2014/main" id="{4F9309A4-17BC-0ECD-BD69-85A56ACCB8FD}"/>
              </a:ext>
            </a:extLst>
          </p:cNvPr>
          <p:cNvGrpSpPr/>
          <p:nvPr/>
        </p:nvGrpSpPr>
        <p:grpSpPr>
          <a:xfrm rot="416478">
            <a:off x="7541729" y="3039668"/>
            <a:ext cx="100169" cy="254534"/>
            <a:chOff x="7172365" y="1815660"/>
            <a:chExt cx="148338" cy="4097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851" name="Rectangle 850">
              <a:extLst>
                <a:ext uri="{FF2B5EF4-FFF2-40B4-BE49-F238E27FC236}">
                  <a16:creationId xmlns:a16="http://schemas.microsoft.com/office/drawing/2014/main" id="{E6822327-91D1-CF5B-4C0F-0E8F3F524E3C}"/>
                </a:ext>
              </a:extLst>
            </p:cNvPr>
            <p:cNvSpPr/>
            <p:nvPr/>
          </p:nvSpPr>
          <p:spPr bwMode="auto">
            <a:xfrm>
              <a:off x="7205797" y="1868049"/>
              <a:ext cx="81475" cy="297025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52" name="Oval 851">
              <a:extLst>
                <a:ext uri="{FF2B5EF4-FFF2-40B4-BE49-F238E27FC236}">
                  <a16:creationId xmlns:a16="http://schemas.microsoft.com/office/drawing/2014/main" id="{2D4A55D1-3F69-B9E1-DB74-DC379FE1A537}"/>
                </a:ext>
              </a:extLst>
            </p:cNvPr>
            <p:cNvSpPr/>
            <p:nvPr/>
          </p:nvSpPr>
          <p:spPr bwMode="auto">
            <a:xfrm>
              <a:off x="7172365" y="1815660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53" name="Oval 852">
              <a:extLst>
                <a:ext uri="{FF2B5EF4-FFF2-40B4-BE49-F238E27FC236}">
                  <a16:creationId xmlns:a16="http://schemas.microsoft.com/office/drawing/2014/main" id="{1559F0B9-F204-A08D-17F7-E28B8DC7772A}"/>
                </a:ext>
              </a:extLst>
            </p:cNvPr>
            <p:cNvSpPr/>
            <p:nvPr/>
          </p:nvSpPr>
          <p:spPr bwMode="auto">
            <a:xfrm>
              <a:off x="7172365" y="2077066"/>
              <a:ext cx="148338" cy="148338"/>
            </a:xfrm>
            <a:prstGeom prst="ellipse">
              <a:avLst/>
            </a:prstGeom>
            <a:grpFill/>
            <a:ln w="63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54" name="Group 853">
            <a:extLst>
              <a:ext uri="{FF2B5EF4-FFF2-40B4-BE49-F238E27FC236}">
                <a16:creationId xmlns:a16="http://schemas.microsoft.com/office/drawing/2014/main" id="{639962BB-4739-529D-32B3-10D38D2AC442}"/>
              </a:ext>
            </a:extLst>
          </p:cNvPr>
          <p:cNvGrpSpPr/>
          <p:nvPr/>
        </p:nvGrpSpPr>
        <p:grpSpPr>
          <a:xfrm rot="300733">
            <a:off x="7328047" y="2835205"/>
            <a:ext cx="193794" cy="516168"/>
            <a:chOff x="6385559" y="2912832"/>
            <a:chExt cx="193794" cy="516168"/>
          </a:xfrm>
        </p:grpSpPr>
        <p:sp>
          <p:nvSpPr>
            <p:cNvPr id="855" name="Rectangle 854">
              <a:extLst>
                <a:ext uri="{FF2B5EF4-FFF2-40B4-BE49-F238E27FC236}">
                  <a16:creationId xmlns:a16="http://schemas.microsoft.com/office/drawing/2014/main" id="{7B42FD23-2D00-BDC6-48F8-B34D181784F0}"/>
                </a:ext>
              </a:extLst>
            </p:cNvPr>
            <p:cNvSpPr/>
            <p:nvPr/>
          </p:nvSpPr>
          <p:spPr bwMode="auto">
            <a:xfrm>
              <a:off x="6385559" y="2994660"/>
              <a:ext cx="53340" cy="43434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56" name="Half Frame 855">
              <a:extLst>
                <a:ext uri="{FF2B5EF4-FFF2-40B4-BE49-F238E27FC236}">
                  <a16:creationId xmlns:a16="http://schemas.microsoft.com/office/drawing/2014/main" id="{B16F5526-D89F-D727-D4EA-83073B2BA6AA}"/>
                </a:ext>
              </a:extLst>
            </p:cNvPr>
            <p:cNvSpPr/>
            <p:nvPr/>
          </p:nvSpPr>
          <p:spPr bwMode="auto">
            <a:xfrm rot="18955180">
              <a:off x="6421298" y="2912832"/>
              <a:ext cx="158055" cy="165878"/>
            </a:xfrm>
            <a:prstGeom prst="halfFrame">
              <a:avLst>
                <a:gd name="adj1" fmla="val 22222"/>
                <a:gd name="adj2" fmla="val 25925"/>
              </a:avLst>
            </a:prstGeom>
            <a:solidFill>
              <a:schemeClr val="accent3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4428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59654-B184-F8A3-44FD-FE720E361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249D7-E34D-FDB3-19EF-C0305521B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0627422" cy="502445"/>
          </a:xfrm>
        </p:spPr>
        <p:txBody>
          <a:bodyPr/>
          <a:lstStyle/>
          <a:p>
            <a:r>
              <a:rPr lang="en-US">
                <a:cs typeface="Calibri" panose="020F0502020204030204" pitchFamily="34" charset="0"/>
              </a:rPr>
              <a:t>Key Takeaways: Foundations of ADC Therapy and TROP-2 in TNBC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9A1DA4-D77F-AA7C-9F30-8F81DB4FF4E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Jeon. BMC Cancer. 2022;22:1014. 2. Izci. Sci Rep. 2022;12:22498. 3. Sacituzumab govitecan PI. 4. Datopotamab deruxtecan PI. 5. Yang. Eur J Med Res. 2025;30:569. 6. Li. Exp Hematol Oncol. 2025;14:41.</a:t>
            </a: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A2B9BE6E-5D71-C23C-D6F6-A41BFC48F33B}"/>
              </a:ext>
            </a:extLst>
          </p:cNvPr>
          <p:cNvSpPr/>
          <p:nvPr/>
        </p:nvSpPr>
        <p:spPr>
          <a:xfrm>
            <a:off x="731520" y="1915648"/>
            <a:ext cx="5212080" cy="1772937"/>
          </a:xfrm>
          <a:prstGeom prst="roundRect">
            <a:avLst>
              <a:gd name="adj" fmla="val 5455"/>
            </a:avLst>
          </a:prstGeom>
          <a:solidFill>
            <a:schemeClr val="accent1">
              <a:lumMod val="20000"/>
              <a:lumOff val="80000"/>
            </a:schemeClr>
          </a:solidFill>
          <a:ln w="889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8D743160-25E9-1EFA-1A05-BDE4D3ACB471}"/>
              </a:ext>
            </a:extLst>
          </p:cNvPr>
          <p:cNvSpPr/>
          <p:nvPr/>
        </p:nvSpPr>
        <p:spPr>
          <a:xfrm>
            <a:off x="896112" y="2135105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1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7FCF4BCE-D204-09F5-FF63-73289508EEAD}"/>
              </a:ext>
            </a:extLst>
          </p:cNvPr>
          <p:cNvSpPr/>
          <p:nvPr/>
        </p:nvSpPr>
        <p:spPr>
          <a:xfrm>
            <a:off x="1444752" y="2144249"/>
            <a:ext cx="4160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TROP-2 is a rational target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42A5000F-FA55-9419-78F0-05595E6DE6D6}"/>
              </a:ext>
            </a:extLst>
          </p:cNvPr>
          <p:cNvSpPr/>
          <p:nvPr/>
        </p:nvSpPr>
        <p:spPr>
          <a:xfrm>
            <a:off x="1444752" y="2604116"/>
            <a:ext cx="4160520" cy="0"/>
          </a:xfrm>
          <a:prstGeom prst="line">
            <a:avLst/>
          </a:prstGeom>
          <a:noFill/>
          <a:ln w="1016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B83134D1-C762-FE7F-E002-444ECE4AE301}"/>
              </a:ext>
            </a:extLst>
          </p:cNvPr>
          <p:cNvSpPr/>
          <p:nvPr/>
        </p:nvSpPr>
        <p:spPr>
          <a:xfrm>
            <a:off x="1444752" y="2720321"/>
            <a:ext cx="41605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Moderate to strong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TROP-2 expression is common in TNBC across primary and metastatic cohorts, supporting TROP-2 ADC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development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1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Shape 8">
            <a:extLst>
              <a:ext uri="{FF2B5EF4-FFF2-40B4-BE49-F238E27FC236}">
                <a16:creationId xmlns:a16="http://schemas.microsoft.com/office/drawing/2014/main" id="{2AB8E252-4A22-5BA9-7BBD-18455221D0F4}"/>
              </a:ext>
            </a:extLst>
          </p:cNvPr>
          <p:cNvSpPr/>
          <p:nvPr/>
        </p:nvSpPr>
        <p:spPr>
          <a:xfrm>
            <a:off x="6263640" y="1915648"/>
            <a:ext cx="5212080" cy="1772937"/>
          </a:xfrm>
          <a:prstGeom prst="roundRect">
            <a:avLst>
              <a:gd name="adj" fmla="val 5455"/>
            </a:avLst>
          </a:prstGeom>
          <a:solidFill>
            <a:schemeClr val="accent6">
              <a:lumMod val="20000"/>
              <a:lumOff val="80000"/>
              <a:alpha val="60000"/>
            </a:schemeClr>
          </a:solidFill>
          <a:ln w="8890">
            <a:solidFill>
              <a:schemeClr val="accent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F90FDB4F-9E12-DE64-0689-7C334E8D0082}"/>
              </a:ext>
            </a:extLst>
          </p:cNvPr>
          <p:cNvSpPr/>
          <p:nvPr/>
        </p:nvSpPr>
        <p:spPr>
          <a:xfrm>
            <a:off x="6428232" y="2135105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2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B7712730-64EB-9F04-871B-DA830F539BE1}"/>
              </a:ext>
            </a:extLst>
          </p:cNvPr>
          <p:cNvSpPr/>
          <p:nvPr/>
        </p:nvSpPr>
        <p:spPr>
          <a:xfrm>
            <a:off x="6976872" y="2144249"/>
            <a:ext cx="4160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Expression is context, not a companion diagnostic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Shape 11">
            <a:extLst>
              <a:ext uri="{FF2B5EF4-FFF2-40B4-BE49-F238E27FC236}">
                <a16:creationId xmlns:a16="http://schemas.microsoft.com/office/drawing/2014/main" id="{35A2F98C-6154-E353-832F-274B903DB9F2}"/>
              </a:ext>
            </a:extLst>
          </p:cNvPr>
          <p:cNvSpPr/>
          <p:nvPr/>
        </p:nvSpPr>
        <p:spPr>
          <a:xfrm>
            <a:off x="6976872" y="2604116"/>
            <a:ext cx="4160520" cy="0"/>
          </a:xfrm>
          <a:prstGeom prst="line">
            <a:avLst/>
          </a:prstGeom>
          <a:noFill/>
          <a:ln w="10160">
            <a:solidFill>
              <a:schemeClr val="accent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7CA72727-D3AD-DCC8-C295-5316EE595612}"/>
              </a:ext>
            </a:extLst>
          </p:cNvPr>
          <p:cNvSpPr/>
          <p:nvPr/>
        </p:nvSpPr>
        <p:spPr>
          <a:xfrm>
            <a:off x="6976872" y="2720320"/>
            <a:ext cx="4160520" cy="92530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TROP-2 biology helps explain mechanism, but current treatment selection still hinges on setting, prior therapy, PD-L1,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gBRCA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, HER2 status, comorbidities, and access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2-4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B5BFD6F5-1699-7471-2675-F649617B1F52}"/>
              </a:ext>
            </a:extLst>
          </p:cNvPr>
          <p:cNvSpPr/>
          <p:nvPr/>
        </p:nvSpPr>
        <p:spPr>
          <a:xfrm>
            <a:off x="731520" y="3946945"/>
            <a:ext cx="5212080" cy="1772937"/>
          </a:xfrm>
          <a:prstGeom prst="roundRect">
            <a:avLst>
              <a:gd name="adj" fmla="val 5455"/>
            </a:avLst>
          </a:prstGeom>
          <a:solidFill>
            <a:schemeClr val="accent2">
              <a:lumMod val="10000"/>
              <a:lumOff val="90000"/>
            </a:schemeClr>
          </a:solidFill>
          <a:ln w="8890">
            <a:solidFill>
              <a:schemeClr val="accent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3D087902-5C88-119A-3853-73714F1197EA}"/>
              </a:ext>
            </a:extLst>
          </p:cNvPr>
          <p:cNvSpPr/>
          <p:nvPr/>
        </p:nvSpPr>
        <p:spPr>
          <a:xfrm>
            <a:off x="896112" y="4174217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3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C73136F9-7277-2220-C02C-B7533FD8DE98}"/>
              </a:ext>
            </a:extLst>
          </p:cNvPr>
          <p:cNvSpPr/>
          <p:nvPr/>
        </p:nvSpPr>
        <p:spPr>
          <a:xfrm>
            <a:off x="1444752" y="4183361"/>
            <a:ext cx="4160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ADC constructs are not interchangeable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Shape 16">
            <a:extLst>
              <a:ext uri="{FF2B5EF4-FFF2-40B4-BE49-F238E27FC236}">
                <a16:creationId xmlns:a16="http://schemas.microsoft.com/office/drawing/2014/main" id="{41659560-0D43-54B0-D882-F840C2FB886F}"/>
              </a:ext>
            </a:extLst>
          </p:cNvPr>
          <p:cNvSpPr/>
          <p:nvPr/>
        </p:nvSpPr>
        <p:spPr>
          <a:xfrm>
            <a:off x="1444752" y="4643228"/>
            <a:ext cx="4160520" cy="0"/>
          </a:xfrm>
          <a:prstGeom prst="line">
            <a:avLst/>
          </a:prstGeom>
          <a:noFill/>
          <a:ln w="10160">
            <a:solidFill>
              <a:schemeClr val="accent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Text 17">
            <a:extLst>
              <a:ext uri="{FF2B5EF4-FFF2-40B4-BE49-F238E27FC236}">
                <a16:creationId xmlns:a16="http://schemas.microsoft.com/office/drawing/2014/main" id="{3F2E9842-9290-5A78-D13D-092F2FA07C56}"/>
              </a:ext>
            </a:extLst>
          </p:cNvPr>
          <p:cNvSpPr/>
          <p:nvPr/>
        </p:nvSpPr>
        <p:spPr>
          <a:xfrm>
            <a:off x="1444752" y="4778483"/>
            <a:ext cx="41605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SG and Dato-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DXd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 both target TROP-2 and deliver TOP1-inhibitor payloads, but they differ in payload, linker, DAR, and toxicity profile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6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Shape 18">
            <a:extLst>
              <a:ext uri="{FF2B5EF4-FFF2-40B4-BE49-F238E27FC236}">
                <a16:creationId xmlns:a16="http://schemas.microsoft.com/office/drawing/2014/main" id="{C0B19748-43F6-5D8C-51D9-140B866EA3AF}"/>
              </a:ext>
            </a:extLst>
          </p:cNvPr>
          <p:cNvSpPr/>
          <p:nvPr/>
        </p:nvSpPr>
        <p:spPr>
          <a:xfrm>
            <a:off x="6263640" y="3954760"/>
            <a:ext cx="5212080" cy="1772937"/>
          </a:xfrm>
          <a:prstGeom prst="roundRect">
            <a:avLst>
              <a:gd name="adj" fmla="val 5455"/>
            </a:avLst>
          </a:prstGeom>
          <a:solidFill>
            <a:srgbClr val="D0F0EE"/>
          </a:solidFill>
          <a:ln w="8890">
            <a:solidFill>
              <a:schemeClr val="accent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0" name="Text 19">
            <a:extLst>
              <a:ext uri="{FF2B5EF4-FFF2-40B4-BE49-F238E27FC236}">
                <a16:creationId xmlns:a16="http://schemas.microsoft.com/office/drawing/2014/main" id="{952F900D-C725-8C23-ED69-FD9B24D6A960}"/>
              </a:ext>
            </a:extLst>
          </p:cNvPr>
          <p:cNvSpPr/>
          <p:nvPr/>
        </p:nvSpPr>
        <p:spPr>
          <a:xfrm>
            <a:off x="6428232" y="4174217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4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Text 20">
            <a:extLst>
              <a:ext uri="{FF2B5EF4-FFF2-40B4-BE49-F238E27FC236}">
                <a16:creationId xmlns:a16="http://schemas.microsoft.com/office/drawing/2014/main" id="{F4CF330D-A1D6-7A49-29A8-BD299D32F042}"/>
              </a:ext>
            </a:extLst>
          </p:cNvPr>
          <p:cNvSpPr/>
          <p:nvPr/>
        </p:nvSpPr>
        <p:spPr>
          <a:xfrm>
            <a:off x="6976872" y="4183361"/>
            <a:ext cx="4160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Bystander effect matters in heterogeneous TNBC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2" name="Shape 21">
            <a:extLst>
              <a:ext uri="{FF2B5EF4-FFF2-40B4-BE49-F238E27FC236}">
                <a16:creationId xmlns:a16="http://schemas.microsoft.com/office/drawing/2014/main" id="{8A59815E-47CC-9B72-4F45-2AD2AB200568}"/>
              </a:ext>
            </a:extLst>
          </p:cNvPr>
          <p:cNvSpPr/>
          <p:nvPr/>
        </p:nvSpPr>
        <p:spPr>
          <a:xfrm>
            <a:off x="6976872" y="4643228"/>
            <a:ext cx="4160520" cy="0"/>
          </a:xfrm>
          <a:prstGeom prst="line">
            <a:avLst/>
          </a:prstGeom>
          <a:noFill/>
          <a:ln w="10160">
            <a:solidFill>
              <a:schemeClr val="accent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Text 22">
            <a:extLst>
              <a:ext uri="{FF2B5EF4-FFF2-40B4-BE49-F238E27FC236}">
                <a16:creationId xmlns:a16="http://schemas.microsoft.com/office/drawing/2014/main" id="{D2B433DC-EA27-2D3D-7600-25026A9888CA}"/>
              </a:ext>
            </a:extLst>
          </p:cNvPr>
          <p:cNvSpPr/>
          <p:nvPr/>
        </p:nvSpPr>
        <p:spPr>
          <a:xfrm>
            <a:off x="6976871" y="4778483"/>
            <a:ext cx="4291203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ea typeface="Arial" pitchFamily="34" charset="-122"/>
                <a:cs typeface="Arial" pitchFamily="34" charset="-120"/>
              </a:rPr>
              <a:t>Cleavable linkers and cell-permeable payloads can affect neighboring tumor cells, making ADC design relevant to heterogeneous target expression and future sequencing</a:t>
            </a:r>
            <a:r>
              <a:rPr lang="en-US" sz="1400" baseline="30000" dirty="0">
                <a:solidFill>
                  <a:srgbClr val="1F1F1F"/>
                </a:solidFill>
                <a:ea typeface="Arial" pitchFamily="34" charset="-122"/>
                <a:cs typeface="Arial" pitchFamily="34" charset="-120"/>
              </a:rPr>
              <a:t>6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546C7FAB-5655-4410-3494-85124C8E3459}"/>
              </a:ext>
            </a:extLst>
          </p:cNvPr>
          <p:cNvSpPr/>
          <p:nvPr/>
        </p:nvSpPr>
        <p:spPr>
          <a:xfrm>
            <a:off x="274320" y="1317083"/>
            <a:ext cx="11247120" cy="4373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What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HCPs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" pitchFamily="34" charset="-122"/>
                <a:cs typeface="Arial" pitchFamily="34" charset="-120"/>
              </a:rPr>
              <a:t> should carry forward into first-line data and sequencing discussions</a:t>
            </a:r>
          </a:p>
        </p:txBody>
      </p:sp>
    </p:spTree>
    <p:extLst>
      <p:ext uri="{BB962C8B-B14F-4D97-AF65-F5344CB8AC3E}">
        <p14:creationId xmlns:p14="http://schemas.microsoft.com/office/powerpoint/2010/main" val="3143504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625035"/>
            <a:ext cx="11740260" cy="943848"/>
          </a:xfrm>
        </p:spPr>
        <p:txBody>
          <a:bodyPr/>
          <a:lstStyle/>
          <a:p>
            <a:r>
              <a:rPr lang="en-US" dirty="0"/>
              <a:t>Capsule Summaries of all the key data</a:t>
            </a:r>
          </a:p>
          <a:p>
            <a:r>
              <a:rPr lang="en-US" dirty="0"/>
              <a:t>Additional </a:t>
            </a:r>
            <a:r>
              <a:rPr lang="en-US" dirty="0" err="1"/>
              <a:t>slideset</a:t>
            </a:r>
            <a:r>
              <a:rPr lang="en-US" dirty="0"/>
              <a:t> on </a:t>
            </a:r>
            <a:r>
              <a:rPr lang="en-US" altLang="en-US" dirty="0"/>
              <a:t>Breast Cancer</a:t>
            </a:r>
            <a:r>
              <a:rPr lang="en-US" dirty="0"/>
              <a:t> with expert faculty commentary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743202"/>
            <a:ext cx="11740260" cy="521168"/>
          </a:xfrm>
        </p:spPr>
        <p:txBody>
          <a:bodyPr/>
          <a:lstStyle/>
          <a:p>
            <a:r>
              <a:rPr lang="en-US" altLang="en-US" dirty="0"/>
              <a:t>Go Online for More Coverage of Breast Cancer!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148529"/>
            <a:ext cx="11740260" cy="369332"/>
          </a:xfrm>
        </p:spPr>
        <p:txBody>
          <a:bodyPr/>
          <a:lstStyle/>
          <a:p>
            <a:r>
              <a:rPr lang="en-US">
                <a:hlinkClick r:id="rId3"/>
              </a:rPr>
              <a:t>deceraclinical.com/education</a:t>
            </a:r>
            <a:endParaRPr lang="en-US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e11566d-af38-4c21-be99-c4a3cddfc4c3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CCA2B09573E44FAA2B3CBE58A4FB61" ma:contentTypeVersion="10" ma:contentTypeDescription="Create a new document." ma:contentTypeScope="" ma:versionID="36736f33cc37135bdf8bd65e6482b127">
  <xsd:schema xmlns:xsd="http://www.w3.org/2001/XMLSchema" xmlns:xs="http://www.w3.org/2001/XMLSchema" xmlns:p="http://schemas.microsoft.com/office/2006/metadata/properties" xmlns:ns2="7e11566d-af38-4c21-be99-c4a3cddfc4c3" xmlns:ns3="22fd6914-46d4-4c7e-bbad-46e82841b69d" targetNamespace="http://schemas.microsoft.com/office/2006/metadata/properties" ma:root="true" ma:fieldsID="3d22fd230a9e497a4b11e7b2d725a1fb" ns2:_="" ns3:_="">
    <xsd:import namespace="7e11566d-af38-4c21-be99-c4a3cddfc4c3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11566d-af38-4c21-be99-c4a3cddfc4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FEB031-C495-4CD7-85EB-FB288E9207AC}">
  <ds:schemaRefs>
    <ds:schemaRef ds:uri="http://purl.org/dc/terms/"/>
    <ds:schemaRef ds:uri="http://purl.org/dc/dcmitype/"/>
    <ds:schemaRef ds:uri="22fd6914-46d4-4c7e-bbad-46e82841b69d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7e11566d-af38-4c21-be99-c4a3cddfc4c3"/>
  </ds:schemaRefs>
</ds:datastoreItem>
</file>

<file path=customXml/itemProps2.xml><?xml version="1.0" encoding="utf-8"?>
<ds:datastoreItem xmlns:ds="http://schemas.openxmlformats.org/officeDocument/2006/customXml" ds:itemID="{D5113A8D-E4AE-46F1-B78C-23A7DAD09F0D}">
  <ds:schemaRefs>
    <ds:schemaRef ds:uri="22fd6914-46d4-4c7e-bbad-46e82841b69d"/>
    <ds:schemaRef ds:uri="7e11566d-af38-4c21-be99-c4a3cddfc4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68537B3-70A5-4DB4-8F7E-7BDB167C47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2432</Words>
  <Application>Microsoft Office PowerPoint</Application>
  <PresentationFormat>Widescreen</PresentationFormat>
  <Paragraphs>244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Aptos</vt:lpstr>
      <vt:lpstr>Arial</vt:lpstr>
      <vt:lpstr>Calibri</vt:lpstr>
      <vt:lpstr>Newsreader ExtraBold</vt:lpstr>
      <vt:lpstr>Poppins</vt:lpstr>
      <vt:lpstr>Poppins Light</vt:lpstr>
      <vt:lpstr>Times</vt:lpstr>
      <vt:lpstr>Times New Roman</vt:lpstr>
      <vt:lpstr>Wingdings</vt:lpstr>
      <vt:lpstr>3_Office</vt:lpstr>
      <vt:lpstr>4_Office</vt:lpstr>
      <vt:lpstr>2_Office</vt:lpstr>
      <vt:lpstr>Foundations of ADC Therapy and the Clinical Rationale for Targeting TROP-2 in TNBC</vt:lpstr>
      <vt:lpstr>About These Slides</vt:lpstr>
      <vt:lpstr>Faculty and Disclosures</vt:lpstr>
      <vt:lpstr>Why the TNBC Paradigm Is Shifting</vt:lpstr>
      <vt:lpstr>What Are Antibody–Drug Conjugates?</vt:lpstr>
      <vt:lpstr>TROP-2</vt:lpstr>
      <vt:lpstr>TROP-2 Expression in Metastatic Breast Cancer</vt:lpstr>
      <vt:lpstr>Why TROP-2 Matters Clinically in TNBC</vt:lpstr>
      <vt:lpstr>Interpreting TROP-2 Expression in Context</vt:lpstr>
      <vt:lpstr>TROP-2‒Directed ADCs: SG and Dato-DXd</vt:lpstr>
      <vt:lpstr>Bystander Effect: Why ADC Design Matters in Heterogeneous TNBC</vt:lpstr>
      <vt:lpstr>ADC Design Features Help Anticipate Toxicity</vt:lpstr>
      <vt:lpstr>Multidisciplinary ADC Planning Starts Before the First Dose</vt:lpstr>
      <vt:lpstr>Implications of Resistance Mechanisms for ADC Sequencing</vt:lpstr>
      <vt:lpstr>Key Takeaways: Foundations of ADC Therapy and TROP-2 in TNBC</vt:lpstr>
      <vt:lpstr>Go Online for More Coverage of Breast Cancer!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Foundations of ADC Therapy and the Clinical Rationale for Targeting TROP-2 in TNBC</dc:title>
  <dc:creator>Sharif Morsalin</dc:creator>
  <cp:lastModifiedBy>Natalia Kolenko</cp:lastModifiedBy>
  <cp:revision>3</cp:revision>
  <dcterms:created xsi:type="dcterms:W3CDTF">2026-06-06T05:50:08Z</dcterms:created>
  <dcterms:modified xsi:type="dcterms:W3CDTF">2026-07-09T05:25:35Z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0x010100CCCCA2B09573E44FAA2B3CBE58A4FB61</vt:lpwstr>
  </property>
  <property fmtid="{D5CDD505-2E9C-101B-9397-08002B2CF9AE}" pid="3" name="MediaServiceImageTags">
    <vt:lpwstr/>
  </property>
</Properties>
</file>