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45" r:id="rId5"/>
  </p:sldMasterIdLst>
  <p:notesMasterIdLst>
    <p:notesMasterId r:id="rId19"/>
  </p:notesMasterIdLst>
  <p:handoutMasterIdLst>
    <p:handoutMasterId r:id="rId20"/>
  </p:handoutMasterIdLst>
  <p:sldIdLst>
    <p:sldId id="321" r:id="rId6"/>
    <p:sldId id="308" r:id="rId7"/>
    <p:sldId id="2147474698" r:id="rId8"/>
    <p:sldId id="358" r:id="rId9"/>
    <p:sldId id="379" r:id="rId10"/>
    <p:sldId id="2147474699" r:id="rId11"/>
    <p:sldId id="395" r:id="rId12"/>
    <p:sldId id="396" r:id="rId13"/>
    <p:sldId id="397" r:id="rId14"/>
    <p:sldId id="2147473995" r:id="rId15"/>
    <p:sldId id="2147474700" r:id="rId16"/>
    <p:sldId id="2147473996"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mcartwright@clinicaloptions.com" initials="m" lastIdx="39" clrIdx="28">
    <p:extLst>
      <p:ext uri="{19B8F6BF-5375-455C-9EA6-DF929625EA0E}">
        <p15:presenceInfo xmlns:p15="http://schemas.microsoft.com/office/powerpoint/2012/main" userId="mcartwright@clinicaloptions.com" providerId="None"/>
      </p:ext>
    </p:extLst>
  </p:cmAuthor>
  <p:cmAuthor id="1" name="Taryn Gross" initials="TG" lastIdx="3" clrIdx="6"/>
  <p:cmAuthor id="30" name="clinicaloptions\randrie" initials="c" lastIdx="50" clrIdx="29">
    <p:extLst>
      <p:ext uri="{19B8F6BF-5375-455C-9EA6-DF929625EA0E}">
        <p15:presenceInfo xmlns:p15="http://schemas.microsoft.com/office/powerpoint/2012/main" userId="clinicaloptions\randrie" providerId="None"/>
      </p:ext>
    </p:extLst>
  </p:cmAuthor>
  <p:cmAuthor id="2" name="Melanie Couton" initials="MAC" lastIdx="4" clrIdx="3"/>
  <p:cmAuthor id="31" name="Christy Seals" initials="CS" lastIdx="4" clrIdx="30">
    <p:extLst>
      <p:ext uri="{19B8F6BF-5375-455C-9EA6-DF929625EA0E}">
        <p15:presenceInfo xmlns:p15="http://schemas.microsoft.com/office/powerpoint/2012/main" userId="S::cseals@clinicaloptions.com::0852e532-1f9e-4bbf-9b56-be19a9543a31" providerId="AD"/>
      </p:ext>
    </p:extLst>
  </p:cmAuthor>
  <p:cmAuthor id="3" name="ralfieri" initials="ra" lastIdx="2" clrIdx="8"/>
  <p:cmAuthor id="32" name="kbrandt@clinicaloptions.com" initials="k" lastIdx="17" clrIdx="31">
    <p:extLst>
      <p:ext uri="{19B8F6BF-5375-455C-9EA6-DF929625EA0E}">
        <p15:presenceInfo xmlns:p15="http://schemas.microsoft.com/office/powerpoint/2012/main" userId="kbrandt@clinicaloptions.com" providerId="None"/>
      </p:ext>
    </p:extLst>
  </p:cmAuthor>
  <p:cmAuthor id="4" name="Megan Capel" initials="MC" lastIdx="15" clrIdx="0"/>
  <p:cmAuthor id="33" name="Andrea Boecler" initials="AB" lastIdx="7" clrIdx="32">
    <p:extLst>
      <p:ext uri="{19B8F6BF-5375-455C-9EA6-DF929625EA0E}">
        <p15:presenceInfo xmlns:p15="http://schemas.microsoft.com/office/powerpoint/2012/main" userId="S::aboecler@clinicaloptions.com::28e82037-1239-4052-943b-ae184e0bc2af" providerId="AD"/>
      </p:ext>
    </p:extLst>
  </p:cmAuthor>
  <p:cmAuthor id="5" name="Andrew Bowser" initials="AB" lastIdx="9" clrIdx="2"/>
  <p:cmAuthor id="34" name="Vanessa Carter" initials="VC" lastIdx="16" clrIdx="33">
    <p:extLst>
      <p:ext uri="{19B8F6BF-5375-455C-9EA6-DF929625EA0E}">
        <p15:presenceInfo xmlns:p15="http://schemas.microsoft.com/office/powerpoint/2012/main" userId="S::vcarter@clinicaloptions.com::9ce73b1e-6b1e-4cab-b34f-91637f33dd50" providerId="AD"/>
      </p:ext>
    </p:extLst>
  </p:cmAuthor>
  <p:cmAuthor id="6" name="mcalloway" initials="mc" lastIdx="1" clrIdx="4"/>
  <p:cmAuthor id="7" name="agoldman" initials="a" lastIdx="4" clrIdx="9"/>
  <p:cmAuthor id="8" name="Devin Overbey" initials="DO" lastIdx="6" clrIdx="7"/>
  <p:cmAuthor id="9" name="Erik Brady" initials="EB" lastIdx="2" clrIdx="5"/>
  <p:cmAuthor id="10" name=" " initials="MAC" lastIdx="28"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4" clrIdx="14">
    <p:extLst>
      <p:ext uri="{19B8F6BF-5375-455C-9EA6-DF929625EA0E}">
        <p15:presenceInfo xmlns:p15="http://schemas.microsoft.com/office/powerpoint/2012/main" userId="S::jeimers@clinicaloptions.com::e496f3f7-6a48-4339-9b0c-9f426a43f948" providerId="AD"/>
      </p:ext>
    </p:extLst>
  </p:cmAuthor>
  <p:cmAuthor id="16" name="Nicole Mitchell" initials="NM" lastIdx="1" clrIdx="15">
    <p:extLst>
      <p:ext uri="{19B8F6BF-5375-455C-9EA6-DF929625EA0E}">
        <p15:presenceInfo xmlns:p15="http://schemas.microsoft.com/office/powerpoint/2012/main" userId="S::nmitchell@practicingclinicians.com::e6112baa-5d07-499c-8da8-7bdc6749eb49" providerId="AD"/>
      </p:ext>
    </p:extLst>
  </p:cmAuthor>
  <p:cmAuthor id="17" name="Hillary Tunggal" initials="HT" lastIdx="29" clrIdx="16">
    <p:extLst>
      <p:ext uri="{19B8F6BF-5375-455C-9EA6-DF929625EA0E}">
        <p15:presenceInfo xmlns:p15="http://schemas.microsoft.com/office/powerpoint/2012/main" userId="S::htunggal@cealliance.com::ad64bda3-5530-4833-84b4-5d3ed1bf5c1c" providerId="AD"/>
      </p:ext>
    </p:extLst>
  </p:cmAuthor>
  <p:cmAuthor id="18" name="nhanson" initials="n" lastIdx="45" clrIdx="17">
    <p:extLst>
      <p:ext uri="{19B8F6BF-5375-455C-9EA6-DF929625EA0E}">
        <p15:presenceInfo xmlns:p15="http://schemas.microsoft.com/office/powerpoint/2012/main" userId="nhanson" providerId="None"/>
      </p:ext>
    </p:extLst>
  </p:cmAuthor>
  <p:cmAuthor id="19" name="Dussadee Royal" initials="DR" lastIdx="4" clrIdx="18">
    <p:extLst>
      <p:ext uri="{19B8F6BF-5375-455C-9EA6-DF929625EA0E}">
        <p15:presenceInfo xmlns:p15="http://schemas.microsoft.com/office/powerpoint/2012/main" userId="S::droyal@clinicaloptions.com::51beead8-6fa0-4b98-aeba-37044af35e17" providerId="AD"/>
      </p:ext>
    </p:extLst>
  </p:cmAuthor>
  <p:cmAuthor id="20" name="Kristen Rosenthal" initials="KR" lastIdx="20" clrIdx="19">
    <p:extLst>
      <p:ext uri="{19B8F6BF-5375-455C-9EA6-DF929625EA0E}">
        <p15:presenceInfo xmlns:p15="http://schemas.microsoft.com/office/powerpoint/2012/main" userId="S::krosenthal@clinicaloptions.com::67a58a6d-22ff-4b03-8f01-10ea3f44af52" providerId="AD"/>
      </p:ext>
    </p:extLst>
  </p:cmAuthor>
  <p:cmAuthor id="21" name="CLINICALOPTIONS\tquill" initials="C" lastIdx="25" clrIdx="20">
    <p:extLst>
      <p:ext uri="{19B8F6BF-5375-455C-9EA6-DF929625EA0E}">
        <p15:presenceInfo xmlns:p15="http://schemas.microsoft.com/office/powerpoint/2012/main" userId="CLINICALOPTIONS\tquill" providerId="None"/>
      </p:ext>
    </p:extLst>
  </p:cmAuthor>
  <p:cmAuthor id="22" name="Marie Becker" initials="MB" lastIdx="1" clrIdx="21">
    <p:extLst>
      <p:ext uri="{19B8F6BF-5375-455C-9EA6-DF929625EA0E}">
        <p15:presenceInfo xmlns:p15="http://schemas.microsoft.com/office/powerpoint/2012/main" userId="S::mbecker@clinicaloptions.com::a16991b8-7bb5-4da5-98af-c360d036dd20" providerId="AD"/>
      </p:ext>
    </p:extLst>
  </p:cmAuthor>
  <p:cmAuthor id="23" name="CLINICALOPTIONS\krosenthal" initials="C" lastIdx="23" clrIdx="22">
    <p:extLst>
      <p:ext uri="{19B8F6BF-5375-455C-9EA6-DF929625EA0E}">
        <p15:presenceInfo xmlns:p15="http://schemas.microsoft.com/office/powerpoint/2012/main" userId="CLINICALOPTIONS\krosenthal" providerId="None"/>
      </p:ext>
    </p:extLst>
  </p:cmAuthor>
  <p:cmAuthor id="24" name="aboecler@clinicaloptions.com" initials="a" lastIdx="12" clrIdx="23">
    <p:extLst>
      <p:ext uri="{19B8F6BF-5375-455C-9EA6-DF929625EA0E}">
        <p15:presenceInfo xmlns:p15="http://schemas.microsoft.com/office/powerpoint/2012/main" userId="aboecler@clinicaloptions.com" providerId="None"/>
      </p:ext>
    </p:extLst>
  </p:cmAuthor>
  <p:cmAuthor id="25" name="Megan Cartwright" initials="MC" lastIdx="149" clrIdx="24">
    <p:extLst>
      <p:ext uri="{19B8F6BF-5375-455C-9EA6-DF929625EA0E}">
        <p15:presenceInfo xmlns:p15="http://schemas.microsoft.com/office/powerpoint/2012/main" userId="S::mcartwright@clinicaloptions.com::aaeaf566-570c-41b1-9c90-11c8d9ac162b" providerId="AD"/>
      </p:ext>
    </p:extLst>
  </p:cmAuthor>
  <p:cmAuthor id="26" name="Melanie Couton" initials="" lastIdx="4" clrIdx="25">
    <p:extLst>
      <p:ext uri="{19B8F6BF-5375-455C-9EA6-DF929625EA0E}">
        <p15:presenceInfo xmlns:p15="http://schemas.microsoft.com/office/powerpoint/2012/main" userId="S::mcouton@clinicaloptions.com::b5a8fb1e-a716-46a0-9a38-0d707f5e2bfc" providerId="AD"/>
      </p:ext>
    </p:extLst>
  </p:cmAuthor>
  <p:cmAuthor id="27" name="Heist, Rebecca S.,MD, MPH" initials="HRSM" lastIdx="11" clrIdx="26">
    <p:extLst>
      <p:ext uri="{19B8F6BF-5375-455C-9EA6-DF929625EA0E}">
        <p15:presenceInfo xmlns:p15="http://schemas.microsoft.com/office/powerpoint/2012/main" userId="S::rheist@partners.org::9990de2d-c7db-44c2-a14d-67a56f7ef733" providerId="AD"/>
      </p:ext>
    </p:extLst>
  </p:cmAuthor>
  <p:cmAuthor id="28" name="Stephen Liu" initials="SL" lastIdx="3" clrIdx="27">
    <p:extLst>
      <p:ext uri="{19B8F6BF-5375-455C-9EA6-DF929625EA0E}">
        <p15:presenceInfo xmlns:p15="http://schemas.microsoft.com/office/powerpoint/2012/main" userId="3fec9a32ed7d54b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6C1C4F"/>
    <a:srgbClr val="97A0C6"/>
    <a:srgbClr val="FFFFFF"/>
    <a:srgbClr val="377A8F"/>
    <a:srgbClr val="BFE0CE"/>
    <a:srgbClr val="00823B"/>
    <a:srgbClr val="65DD8D"/>
    <a:srgbClr val="93AF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6C3C5B-2F8D-4047-9E3D-C07E4561FAE7}" v="13" dt="2024-03-20T18:53:18.621"/>
    <p1510:client id="{EFF273F4-90D1-455E-B13C-94C84CA489C9}" v="1" dt="2024-03-20T20:38:58.71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showGuides="1">
      <p:cViewPr varScale="1">
        <p:scale>
          <a:sx n="103" d="100"/>
          <a:sy n="103" d="100"/>
        </p:scale>
        <p:origin x="114" y="96"/>
      </p:cViewPr>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92"/>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179748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066" indent="-291179">
              <a:spcBef>
                <a:spcPct val="30000"/>
              </a:spcBef>
              <a:defRPr sz="1200">
                <a:solidFill>
                  <a:schemeClr val="tx1"/>
                </a:solidFill>
                <a:latin typeface="Arial" panose="020B0604020202020204" pitchFamily="34" charset="0"/>
              </a:defRPr>
            </a:lvl2pPr>
            <a:lvl3pPr marL="1164717" indent="-232943">
              <a:spcBef>
                <a:spcPct val="30000"/>
              </a:spcBef>
              <a:defRPr sz="1200">
                <a:solidFill>
                  <a:schemeClr val="tx1"/>
                </a:solidFill>
                <a:latin typeface="Arial" panose="020B0604020202020204" pitchFamily="34" charset="0"/>
              </a:defRPr>
            </a:lvl3pPr>
            <a:lvl4pPr marL="1630604" indent="-232943">
              <a:spcBef>
                <a:spcPct val="30000"/>
              </a:spcBef>
              <a:defRPr sz="1200">
                <a:solidFill>
                  <a:schemeClr val="tx1"/>
                </a:solidFill>
                <a:latin typeface="Arial" panose="020B0604020202020204" pitchFamily="34" charset="0"/>
              </a:defRPr>
            </a:lvl4pPr>
            <a:lvl5pPr marL="2096491" indent="-232943">
              <a:spcBef>
                <a:spcPct val="30000"/>
              </a:spcBef>
              <a:defRPr sz="1200">
                <a:solidFill>
                  <a:schemeClr val="tx1"/>
                </a:solidFill>
                <a:latin typeface="Arial" panose="020B0604020202020204" pitchFamily="34" charset="0"/>
              </a:defRPr>
            </a:lvl5pPr>
            <a:lvl6pPr marL="2562377" indent="-232943" eaLnBrk="0" fontAlgn="base" hangingPunct="0">
              <a:spcBef>
                <a:spcPct val="30000"/>
              </a:spcBef>
              <a:spcAft>
                <a:spcPct val="0"/>
              </a:spcAft>
              <a:defRPr sz="1200">
                <a:solidFill>
                  <a:schemeClr val="tx1"/>
                </a:solidFill>
                <a:latin typeface="Arial" panose="020B0604020202020204" pitchFamily="34" charset="0"/>
              </a:defRPr>
            </a:lvl6pPr>
            <a:lvl7pPr marL="3028264" indent="-232943" eaLnBrk="0" fontAlgn="base" hangingPunct="0">
              <a:spcBef>
                <a:spcPct val="30000"/>
              </a:spcBef>
              <a:spcAft>
                <a:spcPct val="0"/>
              </a:spcAft>
              <a:defRPr sz="1200">
                <a:solidFill>
                  <a:schemeClr val="tx1"/>
                </a:solidFill>
                <a:latin typeface="Arial" panose="020B0604020202020204" pitchFamily="34" charset="0"/>
              </a:defRPr>
            </a:lvl7pPr>
            <a:lvl8pPr marL="3494151" indent="-232943" eaLnBrk="0" fontAlgn="base" hangingPunct="0">
              <a:spcBef>
                <a:spcPct val="30000"/>
              </a:spcBef>
              <a:spcAft>
                <a:spcPct val="0"/>
              </a:spcAft>
              <a:defRPr sz="1200">
                <a:solidFill>
                  <a:schemeClr val="tx1"/>
                </a:solidFill>
                <a:latin typeface="Arial" panose="020B0604020202020204" pitchFamily="34" charset="0"/>
              </a:defRPr>
            </a:lvl8pPr>
            <a:lvl9pPr marL="3960038" indent="-23294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31774"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1774"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85775" y="733425"/>
            <a:ext cx="6505575" cy="3659188"/>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1389023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DAR, drug‒antibody ratio; DXd, deruxtecan; mAb, monoclonal antibody.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EC4BC9-00E7-4748-A0AD-7BC28EC824A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7929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5B12E7C3-CCE1-4CDA-8FF3-80E59A80E892}"/>
              </a:ext>
            </a:extLst>
          </p:cNvPr>
          <p:cNvSpPr>
            <a:spLocks noGrp="1" noRot="1" noChangeAspect="1" noChangeArrowheads="1" noTextEdit="1"/>
          </p:cNvSpPr>
          <p:nvPr>
            <p:ph type="sldImg"/>
          </p:nvPr>
        </p:nvSpPr>
        <p:spPr/>
      </p:sp>
      <p:sp>
        <p:nvSpPr>
          <p:cNvPr id="74755" name="Notes Placeholder 2">
            <a:extLst>
              <a:ext uri="{FF2B5EF4-FFF2-40B4-BE49-F238E27FC236}">
                <a16:creationId xmlns:a16="http://schemas.microsoft.com/office/drawing/2014/main" id="{D56DD30C-1580-4381-9898-B848CFD4B2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ADC, antibody‒drug conjugate; DAR, drug‒antibody ratio; HR, hormone receptor; TNBC, triple-negative breast cancer.</a:t>
            </a:r>
          </a:p>
        </p:txBody>
      </p:sp>
    </p:spTree>
    <p:extLst>
      <p:ext uri="{BB962C8B-B14F-4D97-AF65-F5344CB8AC3E}">
        <p14:creationId xmlns:p14="http://schemas.microsoft.com/office/powerpoint/2010/main" val="1213115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dirty="0"/>
              <a:t>ADC, antibody‒drug conjugate; AE, adverse event.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a:t>
            </a:r>
            <a:r>
              <a:rPr lang="en-US" b="1" dirty="0"/>
              <a:t>common</a:t>
            </a:r>
            <a:r>
              <a:rPr lang="en-US" dirty="0"/>
              <a:t> AEs tend to occur at an incidence of &gt;30% (all grades)</a:t>
            </a:r>
          </a:p>
          <a:p>
            <a:pPr marL="171450" indent="-171450">
              <a:buFont typeface="Arial" panose="020B0604020202020204" pitchFamily="34" charset="0"/>
              <a:buChar char="•"/>
            </a:pPr>
            <a:r>
              <a:rPr lang="en-US" dirty="0"/>
              <a:t>The </a:t>
            </a:r>
            <a:r>
              <a:rPr lang="en-US" b="1" dirty="0"/>
              <a:t>notable</a:t>
            </a:r>
            <a:r>
              <a:rPr lang="en-US" dirty="0"/>
              <a:t> AEs are unique to either of the ADCs and require concerted management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86637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32674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66840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dirty="0"/>
              <a:t>ADL, activity of daily living.</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83932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i="1" dirty="0"/>
              <a:t>ADL, activity of daily living.</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39169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i="1" dirty="0"/>
              <a:t>BL, baseline; iADL, instrumental activity of daily living; SG, sacituzumab govitecan.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66611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i="1" dirty="0"/>
              <a:t>ANC, absolute neutrophil count; G-CSF, granulocyte colony-stimulating factor.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76532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428495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A94DB756-D2F1-6878-8235-33FB343EE9AC}"/>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DBB1449-1535-8814-C429-FDA5F33E2C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B6E0CF03-C615-C128-E15F-BFFAA3B96D88}"/>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F423997-3E26-14C1-78CB-C9D3E3D458D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DFF21567-7DFD-0194-3D0A-F5D99226B1AF}"/>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F6599445-A4C0-6D83-691D-EE16603B750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601BE712-7943-A904-B00D-C344F88ECF6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70D0DED2-B1D5-B488-C9DF-56CB28386B5E}"/>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1AC0B568-D0BC-EBED-6C07-9BA6B1D8403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4310A61-B437-4072-AB70-30348BA55F2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F5AA74DF-E248-2A02-2B84-8DEB39A99566}"/>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85890D00-617E-53F8-E0E5-5D502F4E14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7696BFAC-5FDF-0DAB-0716-7ADE56FE952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6384484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9628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7238768"/>
      </p:ext>
    </p:extLst>
  </p:cSld>
  <p:clrMap bg1="dk2" tx1="lt1" bg2="dk1" tx2="lt2" accent1="accent1" accent2="accent2" accent3="accent3" accent4="accent4" accent5="accent5" accent6="accent6" hlink="hlink" folHlink="folHlink"/>
  <p:sldLayoutIdLst>
    <p:sldLayoutId id="2147484746" r:id="rId1"/>
    <p:sldLayoutId id="2147484766" r:id="rId2"/>
    <p:sldLayoutId id="2147484767" r:id="rId3"/>
    <p:sldLayoutId id="2147484768" r:id="rId4"/>
    <p:sldLayoutId id="2147484769" r:id="rId5"/>
    <p:sldLayoutId id="2147484770" r:id="rId6"/>
    <p:sldLayoutId id="2147484771" r:id="rId7"/>
    <p:sldLayoutId id="2147484772" r:id="rId8"/>
    <p:sldLayoutId id="2147484773" r:id="rId9"/>
    <p:sldLayoutId id="2147484774" r:id="rId10"/>
    <p:sldLayoutId id="2147484777" r:id="rId11"/>
    <p:sldLayoutId id="2147484747" r:id="rId12"/>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dirty="0"/>
              <a:t>Identification and Management of Adverse Events With TROP-2–Targeted ADCs</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396104" y="6366754"/>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and Daiichi Sankyo, Inc.</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5" name="Group 4">
            <a:extLst>
              <a:ext uri="{FF2B5EF4-FFF2-40B4-BE49-F238E27FC236}">
                <a16:creationId xmlns:a16="http://schemas.microsoft.com/office/drawing/2014/main" id="{FED537CC-322B-A78E-622A-10313EF2DF29}"/>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4B922B0A-BB9C-1575-478F-0F8719DD9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D9B045F-7FA9-BED7-BDAB-8C66709BA83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629786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Presenting Faculty</a:t>
            </a:r>
          </a:p>
        </p:txBody>
      </p:sp>
      <p:sp>
        <p:nvSpPr>
          <p:cNvPr id="2" name="Content Placeholder 1">
            <a:extLst>
              <a:ext uri="{FF2B5EF4-FFF2-40B4-BE49-F238E27FC236}">
                <a16:creationId xmlns:a16="http://schemas.microsoft.com/office/drawing/2014/main" id="{C558FC95-885D-0459-CC52-0F638ED479F8}"/>
              </a:ext>
            </a:extLst>
          </p:cNvPr>
          <p:cNvSpPr txBox="1">
            <a:spLocks/>
          </p:cNvSpPr>
          <p:nvPr/>
        </p:nvSpPr>
        <p:spPr bwMode="auto">
          <a:xfrm>
            <a:off x="616757" y="1520509"/>
            <a:ext cx="10872443" cy="4679462"/>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Matthew Gubens, MD, MS, FASCO</a:t>
            </a:r>
            <a:b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br>
            <a:r>
              <a:rPr lang="en-US" sz="2600" b="0" i="0" dirty="0">
                <a:effectLst/>
                <a:latin typeface="+mn-lt"/>
              </a:rPr>
              <a:t>Professor of Medicine</a:t>
            </a:r>
            <a:br>
              <a:rPr lang="en-US" sz="2600" dirty="0">
                <a:latin typeface="+mn-lt"/>
              </a:rPr>
            </a:br>
            <a:r>
              <a:rPr lang="en-US" sz="2600" b="0" i="0" dirty="0">
                <a:effectLst/>
                <a:latin typeface="+mn-lt"/>
              </a:rPr>
              <a:t>Medical Director, Thoracic Medical Oncology</a:t>
            </a:r>
            <a:br>
              <a:rPr lang="en-US" sz="2600" dirty="0">
                <a:latin typeface="+mn-lt"/>
              </a:rPr>
            </a:br>
            <a:r>
              <a:rPr lang="en-US" sz="2600" b="0" i="0" dirty="0">
                <a:effectLst/>
                <a:latin typeface="+mn-lt"/>
              </a:rPr>
              <a:t>University of California, San Francisco</a:t>
            </a:r>
            <a:br>
              <a:rPr lang="en-US" sz="2600" dirty="0">
                <a:latin typeface="+mn-lt"/>
              </a:rPr>
            </a:br>
            <a:r>
              <a:rPr lang="en-US" sz="2600" b="0" i="0" dirty="0">
                <a:effectLst/>
                <a:latin typeface="+mn-lt"/>
              </a:rPr>
              <a:t>San Francisco, California</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600" b="1" i="0" u="none" strike="noStrike" kern="0" cap="none" spc="0" normalizeH="0" baseline="0" noProof="0" dirty="0">
                <a:ln>
                  <a:noFill/>
                </a:ln>
                <a:solidFill>
                  <a:srgbClr val="E1471D"/>
                </a:solidFill>
                <a:effectLst/>
                <a:uLnTx/>
                <a:uFillTx/>
                <a:latin typeface="Calibri" panose="020F0502020204030204" pitchFamily="34" charset="0"/>
                <a:ea typeface="Calibri" panose="020F0502020204030204" pitchFamily="34" charset="0"/>
                <a:cs typeface="Calibri" panose="020F0502020204030204" pitchFamily="34" charset="0"/>
              </a:rPr>
              <a:t>Matthew Gubens, MD, MS, FASCO: </a:t>
            </a:r>
            <a:r>
              <a:rPr kumimoji="0" lang="en-US" sz="2600" b="0" i="1"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consultant/advisor/speaker: </a:t>
            </a:r>
            <a:r>
              <a:rPr lang="en-US" sz="2600" b="0" i="0" dirty="0">
                <a:solidFill>
                  <a:srgbClr val="181818"/>
                </a:solidFill>
                <a:effectLst/>
                <a:latin typeface="+mn-lt"/>
              </a:rPr>
              <a:t>AnHeart, AstraZeneca, Atreca, Bristol-Myers Squibb, Cardinal Health, Genentech/Roche, Genzyme, Gilead, Guardant, Invitae, iTeos, Merus, Sanofi, Summit, Surface</a:t>
            </a:r>
            <a:r>
              <a:rPr kumimoji="0" lang="en-US" sz="26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 </a:t>
            </a:r>
            <a:r>
              <a:rPr kumimoji="0" lang="en-US" sz="2600" b="0" i="1"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researcher (paid to institution): </a:t>
            </a:r>
            <a:r>
              <a:rPr lang="en-US" sz="2600" b="0" i="0" dirty="0">
                <a:solidFill>
                  <a:srgbClr val="181818"/>
                </a:solidFill>
                <a:effectLst/>
                <a:latin typeface="+mn-lt"/>
              </a:rPr>
              <a:t>Amgen, Johnson &amp; Johnson, Merck, Trizell.</a:t>
            </a:r>
            <a:endParaRPr kumimoji="0" lang="en-US" sz="2600" b="0" i="0" u="none" strike="noStrike" kern="120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0578679"/>
      </p:ext>
    </p:extLst>
  </p:cSld>
  <p:clrMapOvr>
    <a:masterClrMapping/>
  </p:clrMapOvr>
  <mc:AlternateContent xmlns:mc="http://schemas.openxmlformats.org/markup-compatibility/2006" xmlns:p14="http://schemas.microsoft.com/office/powerpoint/2010/main">
    <mc:Choice Requires="p14">
      <p:transition spd="slow" p14:dur="2000" advClick="0" advTm="12000"/>
    </mc:Choice>
    <mc:Fallback xmlns="">
      <p:transition spd="slow" advClick="0" advTm="12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72CF556E-29A7-5376-EB80-0451CDB4489A}"/>
              </a:ext>
            </a:extLst>
          </p:cNvPr>
          <p:cNvCxnSpPr/>
          <p:nvPr/>
        </p:nvCxnSpPr>
        <p:spPr bwMode="auto">
          <a:xfrm>
            <a:off x="193072" y="4328510"/>
            <a:ext cx="211627" cy="0"/>
          </a:xfrm>
          <a:prstGeom prst="line">
            <a:avLst/>
          </a:prstGeom>
          <a:noFill/>
          <a:ln w="28575" cap="flat" cmpd="sng" algn="ctr">
            <a:solidFill>
              <a:schemeClr val="bg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8007884A-9A6F-478F-B6AD-22FD52EEF31F}"/>
              </a:ext>
            </a:extLst>
          </p:cNvPr>
          <p:cNvSpPr>
            <a:spLocks noGrp="1"/>
          </p:cNvSpPr>
          <p:nvPr>
            <p:ph type="title"/>
          </p:nvPr>
        </p:nvSpPr>
        <p:spPr/>
        <p:txBody>
          <a:bodyPr/>
          <a:lstStyle/>
          <a:p>
            <a:r>
              <a:rPr lang="en-US" dirty="0"/>
              <a:t>Datopotamab Deruxtecan: TROP-2‒Targeted ADC</a:t>
            </a:r>
          </a:p>
        </p:txBody>
      </p:sp>
      <p:sp>
        <p:nvSpPr>
          <p:cNvPr id="4" name="Text Box 11">
            <a:extLst>
              <a:ext uri="{FF2B5EF4-FFF2-40B4-BE49-F238E27FC236}">
                <a16:creationId xmlns:a16="http://schemas.microsoft.com/office/drawing/2014/main" id="{97B5EAD5-46C7-4AEF-8D86-CD107A37AF93}"/>
              </a:ext>
            </a:extLst>
          </p:cNvPr>
          <p:cNvSpPr txBox="1">
            <a:spLocks noChangeArrowheads="1"/>
          </p:cNvSpPr>
          <p:nvPr/>
        </p:nvSpPr>
        <p:spPr bwMode="auto">
          <a:xfrm>
            <a:off x="388469" y="6190166"/>
            <a:ext cx="49536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Okajima. Mol Cancer Ther. 2021;20:2329. Shastry. Breast. 2022;66:169. Bardia. SABCS 2022. Abstr P6-10-03. Yasuda. AACR 2023. Abstr 4893. </a:t>
            </a:r>
          </a:p>
        </p:txBody>
      </p:sp>
      <p:sp>
        <p:nvSpPr>
          <p:cNvPr id="20" name="TextBox 19">
            <a:extLst>
              <a:ext uri="{FF2B5EF4-FFF2-40B4-BE49-F238E27FC236}">
                <a16:creationId xmlns:a16="http://schemas.microsoft.com/office/drawing/2014/main" id="{890CD9A8-87EE-48B1-AF47-299011BB5472}"/>
              </a:ext>
            </a:extLst>
          </p:cNvPr>
          <p:cNvSpPr txBox="1"/>
          <p:nvPr/>
        </p:nvSpPr>
        <p:spPr bwMode="auto">
          <a:xfrm>
            <a:off x="1469686" y="1504300"/>
            <a:ext cx="18474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Datopotamab</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Humanized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anti‒TROP-2 mAb</a:t>
            </a:r>
          </a:p>
        </p:txBody>
      </p:sp>
      <p:sp>
        <p:nvSpPr>
          <p:cNvPr id="22" name="TextBox 21">
            <a:extLst>
              <a:ext uri="{FF2B5EF4-FFF2-40B4-BE49-F238E27FC236}">
                <a16:creationId xmlns:a16="http://schemas.microsoft.com/office/drawing/2014/main" id="{78AA6989-55CD-41D7-9F63-7DAA4ABC0C1F}"/>
              </a:ext>
            </a:extLst>
          </p:cNvPr>
          <p:cNvSpPr txBox="1"/>
          <p:nvPr/>
        </p:nvSpPr>
        <p:spPr bwMode="auto">
          <a:xfrm>
            <a:off x="1069457" y="5007551"/>
            <a:ext cx="27225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Conjugation Chemistry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 linker conjugated to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cysteine residues of mAb</a:t>
            </a:r>
          </a:p>
        </p:txBody>
      </p:sp>
      <p:grpSp>
        <p:nvGrpSpPr>
          <p:cNvPr id="73" name="Group 72">
            <a:extLst>
              <a:ext uri="{FF2B5EF4-FFF2-40B4-BE49-F238E27FC236}">
                <a16:creationId xmlns:a16="http://schemas.microsoft.com/office/drawing/2014/main" id="{61DDE27C-D0A6-415D-AD48-A5AE5D037353}"/>
              </a:ext>
            </a:extLst>
          </p:cNvPr>
          <p:cNvGrpSpPr/>
          <p:nvPr/>
        </p:nvGrpSpPr>
        <p:grpSpPr>
          <a:xfrm>
            <a:off x="1092725" y="2356620"/>
            <a:ext cx="2198950" cy="2550599"/>
            <a:chOff x="46092" y="1981231"/>
            <a:chExt cx="2198950" cy="2550599"/>
          </a:xfrm>
        </p:grpSpPr>
        <p:grpSp>
          <p:nvGrpSpPr>
            <p:cNvPr id="71" name="Group 70">
              <a:extLst>
                <a:ext uri="{FF2B5EF4-FFF2-40B4-BE49-F238E27FC236}">
                  <a16:creationId xmlns:a16="http://schemas.microsoft.com/office/drawing/2014/main" id="{7052AC82-825F-4DA4-BAA1-2498D8EAD2FF}"/>
                </a:ext>
              </a:extLst>
            </p:cNvPr>
            <p:cNvGrpSpPr/>
            <p:nvPr/>
          </p:nvGrpSpPr>
          <p:grpSpPr>
            <a:xfrm>
              <a:off x="46092" y="1981231"/>
              <a:ext cx="2198950" cy="2550599"/>
              <a:chOff x="323644" y="1743085"/>
              <a:chExt cx="2198950" cy="2550599"/>
            </a:xfrm>
          </p:grpSpPr>
          <p:sp>
            <p:nvSpPr>
              <p:cNvPr id="42" name="Freeform: Shape 41">
                <a:extLst>
                  <a:ext uri="{FF2B5EF4-FFF2-40B4-BE49-F238E27FC236}">
                    <a16:creationId xmlns:a16="http://schemas.microsoft.com/office/drawing/2014/main" id="{DB7C0D14-7A6E-4B47-BE97-B4D268C5B613}"/>
                  </a:ext>
                </a:extLst>
              </p:cNvPr>
              <p:cNvSpPr/>
              <p:nvPr/>
            </p:nvSpPr>
            <p:spPr bwMode="auto">
              <a:xfrm>
                <a:off x="1354372" y="2609258"/>
                <a:ext cx="129135" cy="469988"/>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Freeform: Shape 42">
                <a:extLst>
                  <a:ext uri="{FF2B5EF4-FFF2-40B4-BE49-F238E27FC236}">
                    <a16:creationId xmlns:a16="http://schemas.microsoft.com/office/drawing/2014/main" id="{E40B342B-7438-47B9-9F07-C7E3A1711F25}"/>
                  </a:ext>
                </a:extLst>
              </p:cNvPr>
              <p:cNvSpPr/>
              <p:nvPr/>
            </p:nvSpPr>
            <p:spPr bwMode="auto">
              <a:xfrm flipH="1">
                <a:off x="1799814" y="2609258"/>
                <a:ext cx="145375" cy="473766"/>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0BB837AF-97B2-4EA3-B303-94778B7AEC78}"/>
                  </a:ext>
                </a:extLst>
              </p:cNvPr>
              <p:cNvCxnSpPr>
                <a:cxnSpLocks/>
              </p:cNvCxnSpPr>
              <p:nvPr/>
            </p:nvCxnSpPr>
            <p:spPr bwMode="auto">
              <a:xfrm>
                <a:off x="1803577" y="3592109"/>
                <a:ext cx="0" cy="190868"/>
              </a:xfrm>
              <a:prstGeom prst="line">
                <a:avLst/>
              </a:prstGeom>
              <a:noFill/>
              <a:ln w="28575" cap="flat" cmpd="sng" algn="ctr">
                <a:solidFill>
                  <a:schemeClr val="bg1"/>
                </a:solidFill>
                <a:prstDash val="solid"/>
                <a:round/>
                <a:headEnd type="none" w="med" len="med"/>
                <a:tailEnd type="none" w="med" len="med"/>
              </a:ln>
              <a:effectLst/>
            </p:spPr>
          </p:cxnSp>
          <p:sp>
            <p:nvSpPr>
              <p:cNvPr id="14" name="Rectangle 13">
                <a:extLst>
                  <a:ext uri="{FF2B5EF4-FFF2-40B4-BE49-F238E27FC236}">
                    <a16:creationId xmlns:a16="http://schemas.microsoft.com/office/drawing/2014/main" id="{6AA405BD-CDA5-46B3-BB98-5FBACEC26530}"/>
                  </a:ext>
                </a:extLst>
              </p:cNvPr>
              <p:cNvSpPr/>
              <p:nvPr/>
            </p:nvSpPr>
            <p:spPr bwMode="auto">
              <a:xfrm>
                <a:off x="1393543"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235CFEB3-4242-4883-A1D4-5C61C7FE953F}"/>
                  </a:ext>
                </a:extLst>
              </p:cNvPr>
              <p:cNvSpPr/>
              <p:nvPr/>
            </p:nvSpPr>
            <p:spPr bwMode="auto">
              <a:xfrm>
                <a:off x="1710267"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1FAB6960-33BA-4897-9806-995F122AC4A8}"/>
                  </a:ext>
                </a:extLst>
              </p:cNvPr>
              <p:cNvSpPr/>
              <p:nvPr/>
            </p:nvSpPr>
            <p:spPr bwMode="auto">
              <a:xfrm>
                <a:off x="1428634" y="293318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6E9E3D42-778C-4E07-97D9-D1C8F7687197}"/>
                  </a:ext>
                </a:extLst>
              </p:cNvPr>
              <p:cNvSpPr/>
              <p:nvPr/>
            </p:nvSpPr>
            <p:spPr bwMode="auto">
              <a:xfrm>
                <a:off x="1393543"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951BFB91-FB24-49F8-8B65-939F63F87E79}"/>
                  </a:ext>
                </a:extLst>
              </p:cNvPr>
              <p:cNvSpPr/>
              <p:nvPr/>
            </p:nvSpPr>
            <p:spPr bwMode="auto">
              <a:xfrm>
                <a:off x="1710267"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1B4BF058-511A-4CB4-8686-A7E219259834}"/>
                  </a:ext>
                </a:extLst>
              </p:cNvPr>
              <p:cNvSpPr/>
              <p:nvPr/>
            </p:nvSpPr>
            <p:spPr bwMode="auto">
              <a:xfrm>
                <a:off x="1430063" y="2828033"/>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A68E36B1-AB61-42B8-8CBE-C28AE94B14D5}"/>
                  </a:ext>
                </a:extLst>
              </p:cNvPr>
              <p:cNvSpPr/>
              <p:nvPr/>
            </p:nvSpPr>
            <p:spPr bwMode="auto">
              <a:xfrm>
                <a:off x="1779578" y="293217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A44873BF-D3A6-47C9-8420-27EB205C07A4}"/>
                  </a:ext>
                </a:extLst>
              </p:cNvPr>
              <p:cNvSpPr/>
              <p:nvPr/>
            </p:nvSpPr>
            <p:spPr bwMode="auto">
              <a:xfrm>
                <a:off x="1781007" y="283188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5" name="Group 54">
                <a:extLst>
                  <a:ext uri="{FF2B5EF4-FFF2-40B4-BE49-F238E27FC236}">
                    <a16:creationId xmlns:a16="http://schemas.microsoft.com/office/drawing/2014/main" id="{6F8894FD-B0BB-42B9-B693-0D2D1FC02642}"/>
                  </a:ext>
                </a:extLst>
              </p:cNvPr>
              <p:cNvGrpSpPr/>
              <p:nvPr/>
            </p:nvGrpSpPr>
            <p:grpSpPr>
              <a:xfrm rot="21332271">
                <a:off x="1749411" y="1743085"/>
                <a:ext cx="773183" cy="1200756"/>
                <a:chOff x="1779300" y="1754975"/>
                <a:chExt cx="773183" cy="1200756"/>
              </a:xfrm>
            </p:grpSpPr>
            <p:cxnSp>
              <p:nvCxnSpPr>
                <p:cNvPr id="10" name="Straight Connector 9">
                  <a:extLst>
                    <a:ext uri="{FF2B5EF4-FFF2-40B4-BE49-F238E27FC236}">
                      <a16:creationId xmlns:a16="http://schemas.microsoft.com/office/drawing/2014/main" id="{EE5D99B6-9AC1-4D6C-A8A4-885E3CD65C8E}"/>
                    </a:ext>
                  </a:extLst>
                </p:cNvPr>
                <p:cNvCxnSpPr>
                  <a:cxnSpLocks/>
                </p:cNvCxnSpPr>
                <p:nvPr/>
              </p:nvCxnSpPr>
              <p:spPr bwMode="auto">
                <a:xfrm>
                  <a:off x="1846285" y="2417492"/>
                  <a:ext cx="109989" cy="101022"/>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DD8DA66-770D-401F-B65F-5A609EA57950}"/>
                    </a:ext>
                  </a:extLst>
                </p:cNvPr>
                <p:cNvCxnSpPr>
                  <a:cxnSpLocks/>
                </p:cNvCxnSpPr>
                <p:nvPr/>
              </p:nvCxnSpPr>
              <p:spPr bwMode="auto">
                <a:xfrm>
                  <a:off x="2223221" y="2790425"/>
                  <a:ext cx="109989" cy="101022"/>
                </a:xfrm>
                <a:prstGeom prst="line">
                  <a:avLst/>
                </a:prstGeom>
                <a:noFill/>
                <a:ln w="28575" cap="flat" cmpd="sng" algn="ctr">
                  <a:solidFill>
                    <a:schemeClr val="bg1"/>
                  </a:solidFill>
                  <a:prstDash val="solid"/>
                  <a:round/>
                  <a:headEnd type="none" w="med" len="med"/>
                  <a:tailEnd type="none" w="med" len="med"/>
                </a:ln>
                <a:effectLst/>
              </p:spPr>
            </p:cxnSp>
            <p:grpSp>
              <p:nvGrpSpPr>
                <p:cNvPr id="16" name="Group 15">
                  <a:extLst>
                    <a:ext uri="{FF2B5EF4-FFF2-40B4-BE49-F238E27FC236}">
                      <a16:creationId xmlns:a16="http://schemas.microsoft.com/office/drawing/2014/main" id="{DEC69256-FBA5-4528-926E-7FB0F9C07D09}"/>
                    </a:ext>
                  </a:extLst>
                </p:cNvPr>
                <p:cNvGrpSpPr/>
                <p:nvPr/>
              </p:nvGrpSpPr>
              <p:grpSpPr>
                <a:xfrm rot="2587634">
                  <a:off x="2174965" y="1754975"/>
                  <a:ext cx="190126" cy="1036719"/>
                  <a:chOff x="757634" y="4319798"/>
                  <a:chExt cx="118872" cy="648186"/>
                </a:xfrm>
              </p:grpSpPr>
              <p:sp>
                <p:nvSpPr>
                  <p:cNvPr id="29" name="Rectangle 28">
                    <a:extLst>
                      <a:ext uri="{FF2B5EF4-FFF2-40B4-BE49-F238E27FC236}">
                        <a16:creationId xmlns:a16="http://schemas.microsoft.com/office/drawing/2014/main" id="{F918F2BA-75CF-4933-A5D0-0985B67C9B8B}"/>
                      </a:ext>
                    </a:extLst>
                  </p:cNvPr>
                  <p:cNvSpPr/>
                  <p:nvPr/>
                </p:nvSpPr>
                <p:spPr bwMode="auto">
                  <a:xfrm>
                    <a:off x="757634" y="4676706"/>
                    <a:ext cx="118872" cy="29127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9C1BD1B6-BCCE-49FA-BD01-7C6568015F58}"/>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 name="Group 18">
                  <a:extLst>
                    <a:ext uri="{FF2B5EF4-FFF2-40B4-BE49-F238E27FC236}">
                      <a16:creationId xmlns:a16="http://schemas.microsoft.com/office/drawing/2014/main" id="{0C0D17D6-0526-44EF-83A0-1E9A546EB8A0}"/>
                    </a:ext>
                  </a:extLst>
                </p:cNvPr>
                <p:cNvGrpSpPr/>
                <p:nvPr/>
              </p:nvGrpSpPr>
              <p:grpSpPr>
                <a:xfrm rot="2587634">
                  <a:off x="2362357" y="1946135"/>
                  <a:ext cx="190126" cy="1009596"/>
                  <a:chOff x="757634" y="4319798"/>
                  <a:chExt cx="118872" cy="631228"/>
                </a:xfrm>
              </p:grpSpPr>
              <p:sp>
                <p:nvSpPr>
                  <p:cNvPr id="23" name="Rectangle 22">
                    <a:extLst>
                      <a:ext uri="{FF2B5EF4-FFF2-40B4-BE49-F238E27FC236}">
                        <a16:creationId xmlns:a16="http://schemas.microsoft.com/office/drawing/2014/main" id="{39A4556B-8FDF-4804-AAA2-655DE4A19012}"/>
                      </a:ext>
                    </a:extLst>
                  </p:cNvPr>
                  <p:cNvSpPr/>
                  <p:nvPr/>
                </p:nvSpPr>
                <p:spPr bwMode="auto">
                  <a:xfrm>
                    <a:off x="757634" y="4676706"/>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D78FB03D-E862-4B10-BA6B-7A02F20EDECA}"/>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9" name="Rectangle 48">
                  <a:extLst>
                    <a:ext uri="{FF2B5EF4-FFF2-40B4-BE49-F238E27FC236}">
                      <a16:creationId xmlns:a16="http://schemas.microsoft.com/office/drawing/2014/main" id="{4A455C16-9279-4FAA-AEAC-ED0A01BD43D6}"/>
                    </a:ext>
                  </a:extLst>
                </p:cNvPr>
                <p:cNvSpPr/>
                <p:nvPr/>
              </p:nvSpPr>
              <p:spPr bwMode="auto">
                <a:xfrm rot="2638634" flipH="1">
                  <a:off x="1943537" y="2530088"/>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72997383-2143-4FA1-B27F-08E724EA74FC}"/>
                    </a:ext>
                  </a:extLst>
                </p:cNvPr>
                <p:cNvSpPr/>
                <p:nvPr/>
              </p:nvSpPr>
              <p:spPr bwMode="auto">
                <a:xfrm rot="2638634" flipH="1">
                  <a:off x="2144243" y="270704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928AA00E-1B91-4395-87EB-5E7FD2A4B3F6}"/>
                    </a:ext>
                  </a:extLst>
                </p:cNvPr>
                <p:cNvSpPr/>
                <p:nvPr/>
              </p:nvSpPr>
              <p:spPr bwMode="auto">
                <a:xfrm>
                  <a:off x="2267536" y="2832752"/>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8BC3679B-045A-44CA-91E0-61A02E1BAA2F}"/>
                    </a:ext>
                  </a:extLst>
                </p:cNvPr>
                <p:cNvSpPr/>
                <p:nvPr/>
              </p:nvSpPr>
              <p:spPr bwMode="auto">
                <a:xfrm>
                  <a:off x="1779300" y="2350584"/>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6" name="Group 55">
                <a:extLst>
                  <a:ext uri="{FF2B5EF4-FFF2-40B4-BE49-F238E27FC236}">
                    <a16:creationId xmlns:a16="http://schemas.microsoft.com/office/drawing/2014/main" id="{B7015338-9265-4365-AB80-FB0E99758E08}"/>
                  </a:ext>
                </a:extLst>
              </p:cNvPr>
              <p:cNvGrpSpPr/>
              <p:nvPr/>
            </p:nvGrpSpPr>
            <p:grpSpPr>
              <a:xfrm rot="414132">
                <a:off x="323644" y="2122374"/>
                <a:ext cx="1216322" cy="802491"/>
                <a:chOff x="380708" y="2212458"/>
                <a:chExt cx="1216322" cy="802491"/>
              </a:xfrm>
            </p:grpSpPr>
            <p:cxnSp>
              <p:nvCxnSpPr>
                <p:cNvPr id="13" name="Straight Connector 12">
                  <a:extLst>
                    <a:ext uri="{FF2B5EF4-FFF2-40B4-BE49-F238E27FC236}">
                      <a16:creationId xmlns:a16="http://schemas.microsoft.com/office/drawing/2014/main" id="{307AB3DD-66EC-4DDC-969E-F771B38668AF}"/>
                    </a:ext>
                  </a:extLst>
                </p:cNvPr>
                <p:cNvCxnSpPr>
                  <a:cxnSpLocks/>
                </p:cNvCxnSpPr>
                <p:nvPr/>
              </p:nvCxnSpPr>
              <p:spPr bwMode="auto">
                <a:xfrm flipV="1">
                  <a:off x="1054195" y="2852962"/>
                  <a:ext cx="81922" cy="8648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46D4CC9-D7CC-4E6F-B962-C165B1DB4A45}"/>
                    </a:ext>
                  </a:extLst>
                </p:cNvPr>
                <p:cNvCxnSpPr>
                  <a:cxnSpLocks/>
                </p:cNvCxnSpPr>
                <p:nvPr/>
              </p:nvCxnSpPr>
              <p:spPr bwMode="auto">
                <a:xfrm flipV="1">
                  <a:off x="1442291" y="2451872"/>
                  <a:ext cx="81922" cy="86480"/>
                </a:xfrm>
                <a:prstGeom prst="line">
                  <a:avLst/>
                </a:prstGeom>
                <a:noFill/>
                <a:ln w="28575" cap="flat" cmpd="sng" algn="ctr">
                  <a:solidFill>
                    <a:schemeClr val="bg1"/>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F8116247-F855-4CD7-BD6F-AFE8CE742042}"/>
                    </a:ext>
                  </a:extLst>
                </p:cNvPr>
                <p:cNvGrpSpPr/>
                <p:nvPr/>
              </p:nvGrpSpPr>
              <p:grpSpPr>
                <a:xfrm rot="18760257">
                  <a:off x="972263" y="1806455"/>
                  <a:ext cx="190128" cy="1002133"/>
                  <a:chOff x="757634" y="4319798"/>
                  <a:chExt cx="118873" cy="626562"/>
                </a:xfrm>
              </p:grpSpPr>
              <p:sp>
                <p:nvSpPr>
                  <p:cNvPr id="27" name="Rectangle 26">
                    <a:extLst>
                      <a:ext uri="{FF2B5EF4-FFF2-40B4-BE49-F238E27FC236}">
                        <a16:creationId xmlns:a16="http://schemas.microsoft.com/office/drawing/2014/main" id="{871BC7C4-7B8F-4144-BC37-F0F5F5E32B8D}"/>
                      </a:ext>
                    </a:extLst>
                  </p:cNvPr>
                  <p:cNvSpPr/>
                  <p:nvPr/>
                </p:nvSpPr>
                <p:spPr bwMode="auto">
                  <a:xfrm>
                    <a:off x="757635" y="4676705"/>
                    <a:ext cx="118872" cy="26965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57E804F5-302F-4E29-9674-614D58AAFC99}"/>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 name="Group 17">
                  <a:extLst>
                    <a:ext uri="{FF2B5EF4-FFF2-40B4-BE49-F238E27FC236}">
                      <a16:creationId xmlns:a16="http://schemas.microsoft.com/office/drawing/2014/main" id="{DFCAFA57-9D90-42FE-A54D-784770029FC5}"/>
                    </a:ext>
                  </a:extLst>
                </p:cNvPr>
                <p:cNvGrpSpPr/>
                <p:nvPr/>
              </p:nvGrpSpPr>
              <p:grpSpPr>
                <a:xfrm rot="18760257">
                  <a:off x="790441" y="2002660"/>
                  <a:ext cx="190127" cy="1009594"/>
                  <a:chOff x="757633" y="4319798"/>
                  <a:chExt cx="118873" cy="631227"/>
                </a:xfrm>
              </p:grpSpPr>
              <p:sp>
                <p:nvSpPr>
                  <p:cNvPr id="25" name="Rectangle 24">
                    <a:extLst>
                      <a:ext uri="{FF2B5EF4-FFF2-40B4-BE49-F238E27FC236}">
                        <a16:creationId xmlns:a16="http://schemas.microsoft.com/office/drawing/2014/main" id="{A9FD2EF7-B7BA-4A28-953E-C607AC74D095}"/>
                      </a:ext>
                    </a:extLst>
                  </p:cNvPr>
                  <p:cNvSpPr/>
                  <p:nvPr/>
                </p:nvSpPr>
                <p:spPr bwMode="auto">
                  <a:xfrm>
                    <a:off x="757633" y="4676705"/>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28D495EE-10D9-458A-AF79-CB160ED27F93}"/>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7" name="Rectangle 46">
                  <a:extLst>
                    <a:ext uri="{FF2B5EF4-FFF2-40B4-BE49-F238E27FC236}">
                      <a16:creationId xmlns:a16="http://schemas.microsoft.com/office/drawing/2014/main" id="{797F0248-FC69-4242-9C09-2964212D2168}"/>
                    </a:ext>
                  </a:extLst>
                </p:cNvPr>
                <p:cNvSpPr/>
                <p:nvPr/>
              </p:nvSpPr>
              <p:spPr bwMode="auto">
                <a:xfrm rot="18757678">
                  <a:off x="1314665" y="253683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1FD8064E-F001-43D4-ACA6-4FA29AD6BBE2}"/>
                    </a:ext>
                  </a:extLst>
                </p:cNvPr>
                <p:cNvSpPr/>
                <p:nvPr/>
              </p:nvSpPr>
              <p:spPr bwMode="auto">
                <a:xfrm rot="18757678">
                  <a:off x="1142833" y="2737484"/>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Oval 52">
                  <a:extLst>
                    <a:ext uri="{FF2B5EF4-FFF2-40B4-BE49-F238E27FC236}">
                      <a16:creationId xmlns:a16="http://schemas.microsoft.com/office/drawing/2014/main" id="{03209EE0-8BDB-4810-9BCD-6872F8D0B6BC}"/>
                    </a:ext>
                  </a:extLst>
                </p:cNvPr>
                <p:cNvSpPr/>
                <p:nvPr/>
              </p:nvSpPr>
              <p:spPr bwMode="auto">
                <a:xfrm>
                  <a:off x="1474762" y="2370676"/>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42E9D20F-0954-4F1C-89DF-C31B0465D38A}"/>
                    </a:ext>
                  </a:extLst>
                </p:cNvPr>
                <p:cNvSpPr/>
                <p:nvPr/>
              </p:nvSpPr>
              <p:spPr bwMode="auto">
                <a:xfrm>
                  <a:off x="974870" y="289268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72" name="Oval 71">
              <a:extLst>
                <a:ext uri="{FF2B5EF4-FFF2-40B4-BE49-F238E27FC236}">
                  <a16:creationId xmlns:a16="http://schemas.microsoft.com/office/drawing/2014/main" id="{C4F2E276-B687-4F7D-A1FF-3AF1E1ACDD76}"/>
                </a:ext>
              </a:extLst>
            </p:cNvPr>
            <p:cNvSpPr/>
            <p:nvPr/>
          </p:nvSpPr>
          <p:spPr bwMode="auto">
            <a:xfrm>
              <a:off x="1771313" y="2848928"/>
              <a:ext cx="418256" cy="418256"/>
            </a:xfrm>
            <a:prstGeom prst="ellipse">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75" name="Straight Arrow Connector 74">
            <a:extLst>
              <a:ext uri="{FF2B5EF4-FFF2-40B4-BE49-F238E27FC236}">
                <a16:creationId xmlns:a16="http://schemas.microsoft.com/office/drawing/2014/main" id="{27900AF5-54E4-46EB-A861-1DD1F33B0EB8}"/>
              </a:ext>
            </a:extLst>
          </p:cNvPr>
          <p:cNvCxnSpPr/>
          <p:nvPr/>
        </p:nvCxnSpPr>
        <p:spPr bwMode="auto">
          <a:xfrm>
            <a:off x="3290802" y="3455591"/>
            <a:ext cx="685800" cy="0"/>
          </a:xfrm>
          <a:prstGeom prst="straightConnector1">
            <a:avLst/>
          </a:prstGeom>
          <a:noFill/>
          <a:ln w="28575" cap="flat" cmpd="sng" algn="ctr">
            <a:solidFill>
              <a:schemeClr val="accent2"/>
            </a:solidFill>
            <a:prstDash val="solid"/>
            <a:round/>
            <a:headEnd type="none" w="med" len="med"/>
            <a:tailEnd type="triangle"/>
          </a:ln>
          <a:effectLst/>
        </p:spPr>
      </p:cxnSp>
      <p:grpSp>
        <p:nvGrpSpPr>
          <p:cNvPr id="78" name="Group 77">
            <a:extLst>
              <a:ext uri="{FF2B5EF4-FFF2-40B4-BE49-F238E27FC236}">
                <a16:creationId xmlns:a16="http://schemas.microsoft.com/office/drawing/2014/main" id="{117A7142-E2CA-4B85-AD6E-224B7A3E145A}"/>
              </a:ext>
            </a:extLst>
          </p:cNvPr>
          <p:cNvGrpSpPr/>
          <p:nvPr/>
        </p:nvGrpSpPr>
        <p:grpSpPr>
          <a:xfrm>
            <a:off x="304620" y="3871370"/>
            <a:ext cx="1865583" cy="646331"/>
            <a:chOff x="4498706" y="3517436"/>
            <a:chExt cx="1865583" cy="646331"/>
          </a:xfrm>
        </p:grpSpPr>
        <p:sp>
          <p:nvSpPr>
            <p:cNvPr id="21" name="TextBox 20">
              <a:extLst>
                <a:ext uri="{FF2B5EF4-FFF2-40B4-BE49-F238E27FC236}">
                  <a16:creationId xmlns:a16="http://schemas.microsoft.com/office/drawing/2014/main" id="{DED3DE02-92D8-46E8-8607-F06176358B4C}"/>
                </a:ext>
              </a:extLst>
            </p:cNvPr>
            <p:cNvSpPr txBox="1"/>
            <p:nvPr/>
          </p:nvSpPr>
          <p:spPr bwMode="auto">
            <a:xfrm>
              <a:off x="4616503" y="3517436"/>
              <a:ext cx="17477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Cysteine residue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 linker</a:t>
              </a:r>
            </a:p>
          </p:txBody>
        </p:sp>
        <p:sp>
          <p:nvSpPr>
            <p:cNvPr id="76" name="Oval 75">
              <a:extLst>
                <a:ext uri="{FF2B5EF4-FFF2-40B4-BE49-F238E27FC236}">
                  <a16:creationId xmlns:a16="http://schemas.microsoft.com/office/drawing/2014/main" id="{8D15A788-DFB1-4F18-8AF5-342F1C35726C}"/>
                </a:ext>
              </a:extLst>
            </p:cNvPr>
            <p:cNvSpPr/>
            <p:nvPr/>
          </p:nvSpPr>
          <p:spPr bwMode="auto">
            <a:xfrm rot="9016371" flipH="1">
              <a:off x="4500324" y="3900406"/>
              <a:ext cx="159691" cy="159691"/>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11686CFC-5117-4F7C-B03D-E8A3DFB18F39}"/>
                </a:ext>
              </a:extLst>
            </p:cNvPr>
            <p:cNvSpPr/>
            <p:nvPr/>
          </p:nvSpPr>
          <p:spPr bwMode="auto">
            <a:xfrm>
              <a:off x="4498706" y="3639903"/>
              <a:ext cx="143130" cy="1431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7" name="Group 66">
            <a:extLst>
              <a:ext uri="{FF2B5EF4-FFF2-40B4-BE49-F238E27FC236}">
                <a16:creationId xmlns:a16="http://schemas.microsoft.com/office/drawing/2014/main" id="{40C001EB-A116-498C-B53D-E2B7664170B5}"/>
              </a:ext>
            </a:extLst>
          </p:cNvPr>
          <p:cNvGrpSpPr>
            <a:grpSpLocks noChangeAspect="1"/>
          </p:cNvGrpSpPr>
          <p:nvPr/>
        </p:nvGrpSpPr>
        <p:grpSpPr>
          <a:xfrm>
            <a:off x="3917839" y="2040796"/>
            <a:ext cx="5183615" cy="3109802"/>
            <a:chOff x="5600346" y="1556808"/>
            <a:chExt cx="5803906" cy="3481932"/>
          </a:xfrm>
        </p:grpSpPr>
        <p:grpSp>
          <p:nvGrpSpPr>
            <p:cNvPr id="88" name="Group 87">
              <a:extLst>
                <a:ext uri="{FF2B5EF4-FFF2-40B4-BE49-F238E27FC236}">
                  <a16:creationId xmlns:a16="http://schemas.microsoft.com/office/drawing/2014/main" id="{654EF2CF-9317-4407-A094-EA95BB05A058}"/>
                </a:ext>
              </a:extLst>
            </p:cNvPr>
            <p:cNvGrpSpPr/>
            <p:nvPr/>
          </p:nvGrpSpPr>
          <p:grpSpPr>
            <a:xfrm>
              <a:off x="5600346" y="2195087"/>
              <a:ext cx="5607895" cy="1855613"/>
              <a:chOff x="5600346" y="2195087"/>
              <a:chExt cx="5607895" cy="1855613"/>
            </a:xfrm>
          </p:grpSpPr>
          <p:grpSp>
            <p:nvGrpSpPr>
              <p:cNvPr id="32" name="Group 31">
                <a:extLst>
                  <a:ext uri="{FF2B5EF4-FFF2-40B4-BE49-F238E27FC236}">
                    <a16:creationId xmlns:a16="http://schemas.microsoft.com/office/drawing/2014/main" id="{CA4F1ED2-E4B6-4EF7-8309-C4C8BB7BB962}"/>
                  </a:ext>
                </a:extLst>
              </p:cNvPr>
              <p:cNvGrpSpPr/>
              <p:nvPr/>
            </p:nvGrpSpPr>
            <p:grpSpPr>
              <a:xfrm>
                <a:off x="8965164" y="2197756"/>
                <a:ext cx="186621" cy="351144"/>
                <a:chOff x="8078545" y="2625259"/>
                <a:chExt cx="186621" cy="351144"/>
              </a:xfrm>
            </p:grpSpPr>
            <p:grpSp>
              <p:nvGrpSpPr>
                <p:cNvPr id="221" name="Group 220">
                  <a:extLst>
                    <a:ext uri="{FF2B5EF4-FFF2-40B4-BE49-F238E27FC236}">
                      <a16:creationId xmlns:a16="http://schemas.microsoft.com/office/drawing/2014/main" id="{941D1717-8B40-4947-80CA-06D7985D534A}"/>
                    </a:ext>
                  </a:extLst>
                </p:cNvPr>
                <p:cNvGrpSpPr/>
                <p:nvPr/>
              </p:nvGrpSpPr>
              <p:grpSpPr>
                <a:xfrm rot="2699459">
                  <a:off x="8107859" y="2866652"/>
                  <a:ext cx="106661" cy="109751"/>
                  <a:chOff x="8756909" y="5467904"/>
                  <a:chExt cx="139675" cy="140019"/>
                </a:xfrm>
              </p:grpSpPr>
              <p:cxnSp>
                <p:nvCxnSpPr>
                  <p:cNvPr id="222" name="Straight Connector 221">
                    <a:extLst>
                      <a:ext uri="{FF2B5EF4-FFF2-40B4-BE49-F238E27FC236}">
                        <a16:creationId xmlns:a16="http://schemas.microsoft.com/office/drawing/2014/main" id="{8122403D-CE07-4E47-937B-C515A3025335}"/>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B4A5C8DC-CFCE-43C4-9F1F-67613792356E}"/>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24" name="TextBox 223">
                  <a:extLst>
                    <a:ext uri="{FF2B5EF4-FFF2-40B4-BE49-F238E27FC236}">
                      <a16:creationId xmlns:a16="http://schemas.microsoft.com/office/drawing/2014/main" id="{1F3432C1-908A-4413-97FD-BEA2368D0102}"/>
                    </a:ext>
                  </a:extLst>
                </p:cNvPr>
                <p:cNvSpPr txBox="1"/>
                <p:nvPr/>
              </p:nvSpPr>
              <p:spPr bwMode="auto">
                <a:xfrm>
                  <a:off x="8078545" y="262525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grpSp>
            <p:nvGrpSpPr>
              <p:cNvPr id="384" name="Group 383">
                <a:extLst>
                  <a:ext uri="{FF2B5EF4-FFF2-40B4-BE49-F238E27FC236}">
                    <a16:creationId xmlns:a16="http://schemas.microsoft.com/office/drawing/2014/main" id="{F3FEB1F7-293D-4350-A601-E7B054C34955}"/>
                  </a:ext>
                </a:extLst>
              </p:cNvPr>
              <p:cNvGrpSpPr/>
              <p:nvPr/>
            </p:nvGrpSpPr>
            <p:grpSpPr>
              <a:xfrm>
                <a:off x="7922862" y="2196983"/>
                <a:ext cx="186621" cy="346708"/>
                <a:chOff x="8071055" y="2629695"/>
                <a:chExt cx="186621" cy="346708"/>
              </a:xfrm>
            </p:grpSpPr>
            <p:grpSp>
              <p:nvGrpSpPr>
                <p:cNvPr id="385" name="Group 384">
                  <a:extLst>
                    <a:ext uri="{FF2B5EF4-FFF2-40B4-BE49-F238E27FC236}">
                      <a16:creationId xmlns:a16="http://schemas.microsoft.com/office/drawing/2014/main" id="{01208D86-1E94-4A49-A43F-427BBF6DF624}"/>
                    </a:ext>
                  </a:extLst>
                </p:cNvPr>
                <p:cNvGrpSpPr/>
                <p:nvPr/>
              </p:nvGrpSpPr>
              <p:grpSpPr>
                <a:xfrm rot="2699459">
                  <a:off x="8107859" y="2866652"/>
                  <a:ext cx="106661" cy="109751"/>
                  <a:chOff x="8756909" y="5467904"/>
                  <a:chExt cx="139675" cy="140019"/>
                </a:xfrm>
              </p:grpSpPr>
              <p:cxnSp>
                <p:nvCxnSpPr>
                  <p:cNvPr id="387" name="Straight Connector 386">
                    <a:extLst>
                      <a:ext uri="{FF2B5EF4-FFF2-40B4-BE49-F238E27FC236}">
                        <a16:creationId xmlns:a16="http://schemas.microsoft.com/office/drawing/2014/main" id="{898E484A-081F-4B05-92E4-339F562BA11B}"/>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DEC3A8DB-9CA6-4498-A9EC-DD768827BFE5}"/>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386" name="TextBox 385">
                  <a:extLst>
                    <a:ext uri="{FF2B5EF4-FFF2-40B4-BE49-F238E27FC236}">
                      <a16:creationId xmlns:a16="http://schemas.microsoft.com/office/drawing/2014/main" id="{AD24ADF7-3230-4322-96F5-03490D396B23}"/>
                    </a:ext>
                  </a:extLst>
                </p:cNvPr>
                <p:cNvSpPr txBox="1"/>
                <p:nvPr/>
              </p:nvSpPr>
              <p:spPr bwMode="auto">
                <a:xfrm>
                  <a:off x="8071055" y="262969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87" name="Group 86">
                <a:extLst>
                  <a:ext uri="{FF2B5EF4-FFF2-40B4-BE49-F238E27FC236}">
                    <a16:creationId xmlns:a16="http://schemas.microsoft.com/office/drawing/2014/main" id="{9541DD2E-CFA7-4197-B549-6931269C4629}"/>
                  </a:ext>
                </a:extLst>
              </p:cNvPr>
              <p:cNvGrpSpPr/>
              <p:nvPr/>
            </p:nvGrpSpPr>
            <p:grpSpPr>
              <a:xfrm>
                <a:off x="5600346" y="2195087"/>
                <a:ext cx="5607895" cy="1855613"/>
                <a:chOff x="5134709" y="3464565"/>
                <a:chExt cx="5607895" cy="1855613"/>
              </a:xfrm>
            </p:grpSpPr>
            <p:grpSp>
              <p:nvGrpSpPr>
                <p:cNvPr id="9" name="Group 8">
                  <a:extLst>
                    <a:ext uri="{FF2B5EF4-FFF2-40B4-BE49-F238E27FC236}">
                      <a16:creationId xmlns:a16="http://schemas.microsoft.com/office/drawing/2014/main" id="{62046AFD-8423-41CF-94E3-2F7EB219A2E4}"/>
                    </a:ext>
                  </a:extLst>
                </p:cNvPr>
                <p:cNvGrpSpPr/>
                <p:nvPr/>
              </p:nvGrpSpPr>
              <p:grpSpPr>
                <a:xfrm>
                  <a:off x="6271817" y="3902721"/>
                  <a:ext cx="186621" cy="357179"/>
                  <a:chOff x="6225336" y="3960073"/>
                  <a:chExt cx="186621" cy="357179"/>
                </a:xfrm>
              </p:grpSpPr>
              <p:grpSp>
                <p:nvGrpSpPr>
                  <p:cNvPr id="189" name="Group 188">
                    <a:extLst>
                      <a:ext uri="{FF2B5EF4-FFF2-40B4-BE49-F238E27FC236}">
                        <a16:creationId xmlns:a16="http://schemas.microsoft.com/office/drawing/2014/main" id="{5C87E66B-C067-4126-829F-064B092351CC}"/>
                      </a:ext>
                    </a:extLst>
                  </p:cNvPr>
                  <p:cNvGrpSpPr/>
                  <p:nvPr/>
                </p:nvGrpSpPr>
                <p:grpSpPr>
                  <a:xfrm rot="2699459">
                    <a:off x="6265920" y="3960073"/>
                    <a:ext cx="106661" cy="109751"/>
                    <a:chOff x="8756909" y="5467904"/>
                    <a:chExt cx="139675" cy="140019"/>
                  </a:xfrm>
                </p:grpSpPr>
                <p:cxnSp>
                  <p:nvCxnSpPr>
                    <p:cNvPr id="190" name="Straight Connector 189">
                      <a:extLst>
                        <a:ext uri="{FF2B5EF4-FFF2-40B4-BE49-F238E27FC236}">
                          <a16:creationId xmlns:a16="http://schemas.microsoft.com/office/drawing/2014/main" id="{89405D08-BA8E-44E5-B6E6-9FC7881DAFF6}"/>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F97412AD-3E08-435A-9EAD-49E13B9FDBF5}"/>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192" name="TextBox 191">
                    <a:extLst>
                      <a:ext uri="{FF2B5EF4-FFF2-40B4-BE49-F238E27FC236}">
                        <a16:creationId xmlns:a16="http://schemas.microsoft.com/office/drawing/2014/main" id="{2C17C706-CCC0-485B-8221-334A0AE316FC}"/>
                      </a:ext>
                    </a:extLst>
                  </p:cNvPr>
                  <p:cNvSpPr txBox="1"/>
                  <p:nvPr/>
                </p:nvSpPr>
                <p:spPr bwMode="auto">
                  <a:xfrm>
                    <a:off x="6225336" y="400947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41" name="Group 40">
                  <a:extLst>
                    <a:ext uri="{FF2B5EF4-FFF2-40B4-BE49-F238E27FC236}">
                      <a16:creationId xmlns:a16="http://schemas.microsoft.com/office/drawing/2014/main" id="{85B3B5D0-B25B-4F02-A799-608387CFF6A0}"/>
                    </a:ext>
                  </a:extLst>
                </p:cNvPr>
                <p:cNvGrpSpPr/>
                <p:nvPr/>
              </p:nvGrpSpPr>
              <p:grpSpPr>
                <a:xfrm>
                  <a:off x="6676426" y="3467234"/>
                  <a:ext cx="186621" cy="344855"/>
                  <a:chOff x="6883028" y="3487410"/>
                  <a:chExt cx="186621" cy="344855"/>
                </a:xfrm>
              </p:grpSpPr>
              <p:grpSp>
                <p:nvGrpSpPr>
                  <p:cNvPr id="193" name="Group 192">
                    <a:extLst>
                      <a:ext uri="{FF2B5EF4-FFF2-40B4-BE49-F238E27FC236}">
                        <a16:creationId xmlns:a16="http://schemas.microsoft.com/office/drawing/2014/main" id="{FB2F8782-84E5-4A1E-938B-6BB46FE4A476}"/>
                      </a:ext>
                    </a:extLst>
                  </p:cNvPr>
                  <p:cNvGrpSpPr/>
                  <p:nvPr/>
                </p:nvGrpSpPr>
                <p:grpSpPr>
                  <a:xfrm rot="2699459">
                    <a:off x="6917348" y="3722514"/>
                    <a:ext cx="106661" cy="109751"/>
                    <a:chOff x="8756909" y="5467904"/>
                    <a:chExt cx="139675" cy="140019"/>
                  </a:xfrm>
                </p:grpSpPr>
                <p:cxnSp>
                  <p:nvCxnSpPr>
                    <p:cNvPr id="194" name="Straight Connector 193">
                      <a:extLst>
                        <a:ext uri="{FF2B5EF4-FFF2-40B4-BE49-F238E27FC236}">
                          <a16:creationId xmlns:a16="http://schemas.microsoft.com/office/drawing/2014/main" id="{5D572FD4-BFA4-4F3D-914D-7B320CBB07EA}"/>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54128C94-4EB8-4157-BA3C-A6284F481F56}"/>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196" name="TextBox 195">
                    <a:extLst>
                      <a:ext uri="{FF2B5EF4-FFF2-40B4-BE49-F238E27FC236}">
                        <a16:creationId xmlns:a16="http://schemas.microsoft.com/office/drawing/2014/main" id="{B271A56D-1D8D-4E26-A818-A76120647578}"/>
                      </a:ext>
                    </a:extLst>
                  </p:cNvPr>
                  <p:cNvSpPr txBox="1"/>
                  <p:nvPr/>
                </p:nvSpPr>
                <p:spPr bwMode="auto">
                  <a:xfrm>
                    <a:off x="6883028" y="348741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36" name="Group 35">
                  <a:extLst>
                    <a:ext uri="{FF2B5EF4-FFF2-40B4-BE49-F238E27FC236}">
                      <a16:creationId xmlns:a16="http://schemas.microsoft.com/office/drawing/2014/main" id="{981A6AA9-AC80-4DC1-AF54-96862973A31C}"/>
                    </a:ext>
                  </a:extLst>
                </p:cNvPr>
                <p:cNvGrpSpPr/>
                <p:nvPr/>
              </p:nvGrpSpPr>
              <p:grpSpPr>
                <a:xfrm>
                  <a:off x="5549845" y="3785173"/>
                  <a:ext cx="790997" cy="153096"/>
                  <a:chOff x="5585800" y="3419312"/>
                  <a:chExt cx="790997" cy="153096"/>
                </a:xfrm>
              </p:grpSpPr>
              <p:sp>
                <p:nvSpPr>
                  <p:cNvPr id="163" name="Freeform: Shape 162">
                    <a:extLst>
                      <a:ext uri="{FF2B5EF4-FFF2-40B4-BE49-F238E27FC236}">
                        <a16:creationId xmlns:a16="http://schemas.microsoft.com/office/drawing/2014/main" id="{C0BBEA9C-E9E7-483E-A269-BFD864481F26}"/>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65" name="Group 164">
                    <a:extLst>
                      <a:ext uri="{FF2B5EF4-FFF2-40B4-BE49-F238E27FC236}">
                        <a16:creationId xmlns:a16="http://schemas.microsoft.com/office/drawing/2014/main" id="{31A37FFB-4F88-491E-98C9-CC4DCDC1D207}"/>
                      </a:ext>
                    </a:extLst>
                  </p:cNvPr>
                  <p:cNvGrpSpPr/>
                  <p:nvPr/>
                </p:nvGrpSpPr>
                <p:grpSpPr>
                  <a:xfrm rot="21445207">
                    <a:off x="5717965" y="3419312"/>
                    <a:ext cx="394429" cy="149672"/>
                    <a:chOff x="6487934" y="2548605"/>
                    <a:chExt cx="326374" cy="100719"/>
                  </a:xfrm>
                </p:grpSpPr>
                <p:sp>
                  <p:nvSpPr>
                    <p:cNvPr id="166" name="Freeform: Shape 165">
                      <a:extLst>
                        <a:ext uri="{FF2B5EF4-FFF2-40B4-BE49-F238E27FC236}">
                          <a16:creationId xmlns:a16="http://schemas.microsoft.com/office/drawing/2014/main" id="{16DE2F68-AF04-47C5-A4A3-8DE8831EC71C}"/>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7" name="Freeform: Shape 166">
                      <a:extLst>
                        <a:ext uri="{FF2B5EF4-FFF2-40B4-BE49-F238E27FC236}">
                          <a16:creationId xmlns:a16="http://schemas.microsoft.com/office/drawing/2014/main" id="{66E39BF6-3B1D-4E89-8C19-96956365CFCB}"/>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8" name="Group 167">
                    <a:extLst>
                      <a:ext uri="{FF2B5EF4-FFF2-40B4-BE49-F238E27FC236}">
                        <a16:creationId xmlns:a16="http://schemas.microsoft.com/office/drawing/2014/main" id="{AFF77F36-FA26-4300-907C-7D3A1F34BE51}"/>
                      </a:ext>
                    </a:extLst>
                  </p:cNvPr>
                  <p:cNvGrpSpPr/>
                  <p:nvPr/>
                </p:nvGrpSpPr>
                <p:grpSpPr>
                  <a:xfrm rot="21445207">
                    <a:off x="5982368" y="3422736"/>
                    <a:ext cx="394429" cy="149672"/>
                    <a:chOff x="6487934" y="2548605"/>
                    <a:chExt cx="326374" cy="100719"/>
                  </a:xfrm>
                </p:grpSpPr>
                <p:sp>
                  <p:nvSpPr>
                    <p:cNvPr id="169" name="Freeform: Shape 168">
                      <a:extLst>
                        <a:ext uri="{FF2B5EF4-FFF2-40B4-BE49-F238E27FC236}">
                          <a16:creationId xmlns:a16="http://schemas.microsoft.com/office/drawing/2014/main" id="{B9E3A216-339B-4628-B359-5AA61DA88E5F}"/>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0" name="Freeform: Shape 169">
                      <a:extLst>
                        <a:ext uri="{FF2B5EF4-FFF2-40B4-BE49-F238E27FC236}">
                          <a16:creationId xmlns:a16="http://schemas.microsoft.com/office/drawing/2014/main" id="{D8C24EDA-38CF-43E8-B7D0-408AA29E5CFD}"/>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90" name="Group 89">
                  <a:extLst>
                    <a:ext uri="{FF2B5EF4-FFF2-40B4-BE49-F238E27FC236}">
                      <a16:creationId xmlns:a16="http://schemas.microsoft.com/office/drawing/2014/main" id="{BC0A926A-E4CA-4C55-AD16-3B2B60E92203}"/>
                    </a:ext>
                  </a:extLst>
                </p:cNvPr>
                <p:cNvGrpSpPr/>
                <p:nvPr/>
              </p:nvGrpSpPr>
              <p:grpSpPr>
                <a:xfrm rot="67231">
                  <a:off x="5536224" y="4141316"/>
                  <a:ext cx="106661" cy="109751"/>
                  <a:chOff x="8756909" y="5467904"/>
                  <a:chExt cx="139675" cy="140019"/>
                </a:xfrm>
              </p:grpSpPr>
              <p:cxnSp>
                <p:nvCxnSpPr>
                  <p:cNvPr id="91" name="Straight Connector 90">
                    <a:extLst>
                      <a:ext uri="{FF2B5EF4-FFF2-40B4-BE49-F238E27FC236}">
                        <a16:creationId xmlns:a16="http://schemas.microsoft.com/office/drawing/2014/main" id="{A89373EA-5326-40F8-BF05-D9E878C304FC}"/>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A8702C5-53E8-4167-A055-B4A163154AEE}"/>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131" name="Pentagon 130">
                  <a:extLst>
                    <a:ext uri="{FF2B5EF4-FFF2-40B4-BE49-F238E27FC236}">
                      <a16:creationId xmlns:a16="http://schemas.microsoft.com/office/drawing/2014/main" id="{1CF2A439-9F46-4720-A594-00BE65B86DAC}"/>
                    </a:ext>
                  </a:extLst>
                </p:cNvPr>
                <p:cNvSpPr/>
                <p:nvPr/>
              </p:nvSpPr>
              <p:spPr bwMode="auto">
                <a:xfrm rot="15817700">
                  <a:off x="5149687" y="3859708"/>
                  <a:ext cx="402336" cy="402336"/>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2" name="Straight Connector 131">
                  <a:extLst>
                    <a:ext uri="{FF2B5EF4-FFF2-40B4-BE49-F238E27FC236}">
                      <a16:creationId xmlns:a16="http://schemas.microsoft.com/office/drawing/2014/main" id="{D9E8EBD4-FE20-4F02-A73C-211B971E2E12}"/>
                    </a:ext>
                  </a:extLst>
                </p:cNvPr>
                <p:cNvCxnSpPr>
                  <a:cxnSpLocks/>
                </p:cNvCxnSpPr>
                <p:nvPr/>
              </p:nvCxnSpPr>
              <p:spPr bwMode="auto">
                <a:xfrm flipV="1">
                  <a:off x="5219309" y="4262553"/>
                  <a:ext cx="98952" cy="124851"/>
                </a:xfrm>
                <a:prstGeom prst="line">
                  <a:avLst/>
                </a:prstGeom>
                <a:noFill/>
                <a:ln w="28575" cap="flat" cmpd="sng" algn="ctr">
                  <a:solidFill>
                    <a:schemeClr val="bg1"/>
                  </a:solidFill>
                  <a:prstDash val="solid"/>
                  <a:round/>
                  <a:headEnd type="none" w="med" len="med"/>
                  <a:tailEnd type="none" w="med" len="med"/>
                </a:ln>
                <a:effectLst/>
              </p:spPr>
            </p:cxnSp>
            <p:sp>
              <p:nvSpPr>
                <p:cNvPr id="145" name="TextBox 144">
                  <a:extLst>
                    <a:ext uri="{FF2B5EF4-FFF2-40B4-BE49-F238E27FC236}">
                      <a16:creationId xmlns:a16="http://schemas.microsoft.com/office/drawing/2014/main" id="{DBBDC851-3A7C-4384-83B4-EFE419356B57}"/>
                    </a:ext>
                  </a:extLst>
                </p:cNvPr>
                <p:cNvSpPr txBox="1"/>
                <p:nvPr/>
              </p:nvSpPr>
              <p:spPr bwMode="auto">
                <a:xfrm>
                  <a:off x="5382674" y="3749007"/>
                  <a:ext cx="3032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endParaRPr kumimoji="0" lang="en-US" sz="1400" b="0" i="1"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endParaRPr>
                </a:p>
              </p:txBody>
            </p:sp>
            <p:sp>
              <p:nvSpPr>
                <p:cNvPr id="158" name="TextBox 157">
                  <a:extLst>
                    <a:ext uri="{FF2B5EF4-FFF2-40B4-BE49-F238E27FC236}">
                      <a16:creationId xmlns:a16="http://schemas.microsoft.com/office/drawing/2014/main" id="{6768D70A-3E81-435C-9A99-9D7474DBFB6E}"/>
                    </a:ext>
                  </a:extLst>
                </p:cNvPr>
                <p:cNvSpPr txBox="1"/>
                <p:nvPr/>
              </p:nvSpPr>
              <p:spPr bwMode="auto">
                <a:xfrm rot="18967772">
                  <a:off x="5585186" y="4135756"/>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80" name="Group 79">
                  <a:extLst>
                    <a:ext uri="{FF2B5EF4-FFF2-40B4-BE49-F238E27FC236}">
                      <a16:creationId xmlns:a16="http://schemas.microsoft.com/office/drawing/2014/main" id="{9A13794D-8174-4184-917B-769C2591FDE0}"/>
                    </a:ext>
                  </a:extLst>
                </p:cNvPr>
                <p:cNvGrpSpPr/>
                <p:nvPr/>
              </p:nvGrpSpPr>
              <p:grpSpPr>
                <a:xfrm>
                  <a:off x="5134709" y="3531017"/>
                  <a:ext cx="186621" cy="334022"/>
                  <a:chOff x="5194017" y="3517409"/>
                  <a:chExt cx="186621" cy="334022"/>
                </a:xfrm>
              </p:grpSpPr>
              <p:grpSp>
                <p:nvGrpSpPr>
                  <p:cNvPr id="159" name="Group 158">
                    <a:extLst>
                      <a:ext uri="{FF2B5EF4-FFF2-40B4-BE49-F238E27FC236}">
                        <a16:creationId xmlns:a16="http://schemas.microsoft.com/office/drawing/2014/main" id="{09AFCD16-FCB3-4996-9EC4-830C3CB12550}"/>
                      </a:ext>
                    </a:extLst>
                  </p:cNvPr>
                  <p:cNvGrpSpPr/>
                  <p:nvPr/>
                </p:nvGrpSpPr>
                <p:grpSpPr>
                  <a:xfrm rot="1759145">
                    <a:off x="5272944" y="3741680"/>
                    <a:ext cx="106661" cy="109751"/>
                    <a:chOff x="8756909" y="5467904"/>
                    <a:chExt cx="139675" cy="140019"/>
                  </a:xfrm>
                </p:grpSpPr>
                <p:cxnSp>
                  <p:nvCxnSpPr>
                    <p:cNvPr id="160" name="Straight Connector 159">
                      <a:extLst>
                        <a:ext uri="{FF2B5EF4-FFF2-40B4-BE49-F238E27FC236}">
                          <a16:creationId xmlns:a16="http://schemas.microsoft.com/office/drawing/2014/main" id="{ACF13D90-7853-4734-A5B4-DF1DA55B22E1}"/>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905D7872-F7A8-4C74-ABCF-43133745E17C}"/>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162" name="TextBox 161">
                    <a:extLst>
                      <a:ext uri="{FF2B5EF4-FFF2-40B4-BE49-F238E27FC236}">
                        <a16:creationId xmlns:a16="http://schemas.microsoft.com/office/drawing/2014/main" id="{B7127962-2BF0-4E28-B7FE-8DDD68B692BE}"/>
                      </a:ext>
                    </a:extLst>
                  </p:cNvPr>
                  <p:cNvSpPr txBox="1"/>
                  <p:nvPr/>
                </p:nvSpPr>
                <p:spPr bwMode="auto">
                  <a:xfrm rot="20610556">
                    <a:off x="5194017" y="351740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79" name="TextBox 278">
                  <a:extLst>
                    <a:ext uri="{FF2B5EF4-FFF2-40B4-BE49-F238E27FC236}">
                      <a16:creationId xmlns:a16="http://schemas.microsoft.com/office/drawing/2014/main" id="{FC589F1B-3E4F-4C3B-876B-911F0352016C}"/>
                    </a:ext>
                  </a:extLst>
                </p:cNvPr>
                <p:cNvSpPr txBox="1"/>
                <p:nvPr/>
              </p:nvSpPr>
              <p:spPr bwMode="auto">
                <a:xfrm>
                  <a:off x="5286937" y="4272047"/>
                  <a:ext cx="26049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cxnSp>
              <p:nvCxnSpPr>
                <p:cNvPr id="287" name="Straight Connector 286">
                  <a:extLst>
                    <a:ext uri="{FF2B5EF4-FFF2-40B4-BE49-F238E27FC236}">
                      <a16:creationId xmlns:a16="http://schemas.microsoft.com/office/drawing/2014/main" id="{D8ADCF43-F37A-48C7-8F92-6736DF8E8302}"/>
                    </a:ext>
                  </a:extLst>
                </p:cNvPr>
                <p:cNvCxnSpPr>
                  <a:cxnSpLocks/>
                </p:cNvCxnSpPr>
                <p:nvPr/>
              </p:nvCxnSpPr>
              <p:spPr bwMode="auto">
                <a:xfrm rot="18967772" flipH="1" flipV="1">
                  <a:off x="5346880" y="4250346"/>
                  <a:ext cx="1310" cy="82845"/>
                </a:xfrm>
                <a:prstGeom prst="line">
                  <a:avLst/>
                </a:prstGeom>
                <a:noFill/>
                <a:ln w="28575" cap="flat" cmpd="sng" algn="ctr">
                  <a:solidFill>
                    <a:schemeClr val="bg1"/>
                  </a:solidFill>
                  <a:prstDash val="solid"/>
                  <a:round/>
                  <a:headEnd type="none" w="med" len="med"/>
                  <a:tailEnd type="none" w="med" len="med"/>
                </a:ln>
                <a:effectLst/>
              </p:spPr>
            </p:cxnSp>
            <p:grpSp>
              <p:nvGrpSpPr>
                <p:cNvPr id="57" name="Group 56">
                  <a:extLst>
                    <a:ext uri="{FF2B5EF4-FFF2-40B4-BE49-F238E27FC236}">
                      <a16:creationId xmlns:a16="http://schemas.microsoft.com/office/drawing/2014/main" id="{C27E74EE-99D3-48CD-BDEA-9DAA27DC19B7}"/>
                    </a:ext>
                  </a:extLst>
                </p:cNvPr>
                <p:cNvGrpSpPr/>
                <p:nvPr/>
              </p:nvGrpSpPr>
              <p:grpSpPr>
                <a:xfrm>
                  <a:off x="7058688" y="3888265"/>
                  <a:ext cx="186621" cy="353164"/>
                  <a:chOff x="7148298" y="3900828"/>
                  <a:chExt cx="186621" cy="353164"/>
                </a:xfrm>
              </p:grpSpPr>
              <p:grpSp>
                <p:nvGrpSpPr>
                  <p:cNvPr id="249" name="Group 248">
                    <a:extLst>
                      <a:ext uri="{FF2B5EF4-FFF2-40B4-BE49-F238E27FC236}">
                        <a16:creationId xmlns:a16="http://schemas.microsoft.com/office/drawing/2014/main" id="{1B01E473-4B62-4BFB-B34A-AE383FFA82E8}"/>
                      </a:ext>
                    </a:extLst>
                  </p:cNvPr>
                  <p:cNvGrpSpPr/>
                  <p:nvPr/>
                </p:nvGrpSpPr>
                <p:grpSpPr>
                  <a:xfrm rot="2699459">
                    <a:off x="7188925" y="3900828"/>
                    <a:ext cx="106661" cy="109751"/>
                    <a:chOff x="8756909" y="5467904"/>
                    <a:chExt cx="139675" cy="140019"/>
                  </a:xfrm>
                </p:grpSpPr>
                <p:cxnSp>
                  <p:nvCxnSpPr>
                    <p:cNvPr id="250" name="Straight Connector 249">
                      <a:extLst>
                        <a:ext uri="{FF2B5EF4-FFF2-40B4-BE49-F238E27FC236}">
                          <a16:creationId xmlns:a16="http://schemas.microsoft.com/office/drawing/2014/main" id="{E28FC278-8818-467A-B6C0-C7415D34327C}"/>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8B7F2F8B-74BF-49FE-9E39-E77C97F8989B}"/>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262" name="TextBox 261">
                    <a:extLst>
                      <a:ext uri="{FF2B5EF4-FFF2-40B4-BE49-F238E27FC236}">
                        <a16:creationId xmlns:a16="http://schemas.microsoft.com/office/drawing/2014/main" id="{7DFD8191-AD81-4EC1-8460-F63A3168F943}"/>
                      </a:ext>
                    </a:extLst>
                  </p:cNvPr>
                  <p:cNvSpPr txBox="1"/>
                  <p:nvPr/>
                </p:nvSpPr>
                <p:spPr bwMode="auto">
                  <a:xfrm>
                    <a:off x="7148298" y="394621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278" name="Group 277">
                  <a:extLst>
                    <a:ext uri="{FF2B5EF4-FFF2-40B4-BE49-F238E27FC236}">
                      <a16:creationId xmlns:a16="http://schemas.microsoft.com/office/drawing/2014/main" id="{B2A5D5A6-99F7-4D14-B91A-FA853B8E7F89}"/>
                    </a:ext>
                  </a:extLst>
                </p:cNvPr>
                <p:cNvGrpSpPr/>
                <p:nvPr/>
              </p:nvGrpSpPr>
              <p:grpSpPr>
                <a:xfrm>
                  <a:off x="7852741" y="3891218"/>
                  <a:ext cx="186621" cy="353164"/>
                  <a:chOff x="6225293" y="3960073"/>
                  <a:chExt cx="186621" cy="353164"/>
                </a:xfrm>
              </p:grpSpPr>
              <p:grpSp>
                <p:nvGrpSpPr>
                  <p:cNvPr id="297" name="Group 296">
                    <a:extLst>
                      <a:ext uri="{FF2B5EF4-FFF2-40B4-BE49-F238E27FC236}">
                        <a16:creationId xmlns:a16="http://schemas.microsoft.com/office/drawing/2014/main" id="{8899F782-52DA-4084-BF78-44D0F8DED7EA}"/>
                      </a:ext>
                    </a:extLst>
                  </p:cNvPr>
                  <p:cNvGrpSpPr/>
                  <p:nvPr/>
                </p:nvGrpSpPr>
                <p:grpSpPr>
                  <a:xfrm rot="2699459">
                    <a:off x="6265920" y="3960073"/>
                    <a:ext cx="106661" cy="109751"/>
                    <a:chOff x="8756909" y="5467904"/>
                    <a:chExt cx="139675" cy="140019"/>
                  </a:xfrm>
                </p:grpSpPr>
                <p:cxnSp>
                  <p:nvCxnSpPr>
                    <p:cNvPr id="339" name="Straight Connector 338">
                      <a:extLst>
                        <a:ext uri="{FF2B5EF4-FFF2-40B4-BE49-F238E27FC236}">
                          <a16:creationId xmlns:a16="http://schemas.microsoft.com/office/drawing/2014/main" id="{48BE4704-859C-40FF-B179-BCBFB861CDEB}"/>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E548C0B7-6131-436F-BD8C-0F0571B2FEF5}"/>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338" name="TextBox 337">
                    <a:extLst>
                      <a:ext uri="{FF2B5EF4-FFF2-40B4-BE49-F238E27FC236}">
                        <a16:creationId xmlns:a16="http://schemas.microsoft.com/office/drawing/2014/main" id="{316ADD3E-D72F-4278-B02D-A1BD81E899C6}"/>
                      </a:ext>
                    </a:extLst>
                  </p:cNvPr>
                  <p:cNvSpPr txBox="1"/>
                  <p:nvPr/>
                </p:nvSpPr>
                <p:spPr bwMode="auto">
                  <a:xfrm>
                    <a:off x="6225293" y="400546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69" name="TextBox 268">
                  <a:extLst>
                    <a:ext uri="{FF2B5EF4-FFF2-40B4-BE49-F238E27FC236}">
                      <a16:creationId xmlns:a16="http://schemas.microsoft.com/office/drawing/2014/main" id="{5343E906-A7C0-4063-86F2-9999F3226E9E}"/>
                    </a:ext>
                  </a:extLst>
                </p:cNvPr>
                <p:cNvSpPr txBox="1"/>
                <p:nvPr/>
              </p:nvSpPr>
              <p:spPr bwMode="auto">
                <a:xfrm>
                  <a:off x="7128190" y="352727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p>
              </p:txBody>
            </p:sp>
            <p:cxnSp>
              <p:nvCxnSpPr>
                <p:cNvPr id="369" name="Straight Connector 368">
                  <a:extLst>
                    <a:ext uri="{FF2B5EF4-FFF2-40B4-BE49-F238E27FC236}">
                      <a16:creationId xmlns:a16="http://schemas.microsoft.com/office/drawing/2014/main" id="{DFE5AA51-F584-4A74-847C-E55CAB084471}"/>
                    </a:ext>
                  </a:extLst>
                </p:cNvPr>
                <p:cNvCxnSpPr>
                  <a:cxnSpLocks/>
                </p:cNvCxnSpPr>
                <p:nvPr/>
              </p:nvCxnSpPr>
              <p:spPr bwMode="auto">
                <a:xfrm flipH="1" flipV="1">
                  <a:off x="7323638" y="3842580"/>
                  <a:ext cx="95535" cy="53284"/>
                </a:xfrm>
                <a:prstGeom prst="line">
                  <a:avLst/>
                </a:prstGeom>
                <a:noFill/>
                <a:ln w="28575" cap="flat" cmpd="sng" algn="ctr">
                  <a:solidFill>
                    <a:schemeClr val="bg1"/>
                  </a:solidFill>
                  <a:prstDash val="solid"/>
                  <a:round/>
                  <a:headEnd type="none" w="med" len="med"/>
                  <a:tailEnd type="none" w="med" len="med"/>
                </a:ln>
                <a:effectLst/>
              </p:spPr>
            </p:cxnSp>
            <p:sp>
              <p:nvSpPr>
                <p:cNvPr id="62" name="Isosceles Triangle 61">
                  <a:extLst>
                    <a:ext uri="{FF2B5EF4-FFF2-40B4-BE49-F238E27FC236}">
                      <a16:creationId xmlns:a16="http://schemas.microsoft.com/office/drawing/2014/main" id="{1F62A773-1BE9-4DA7-9307-0A4EEA43B825}"/>
                    </a:ext>
                  </a:extLst>
                </p:cNvPr>
                <p:cNvSpPr/>
                <p:nvPr/>
              </p:nvSpPr>
              <p:spPr bwMode="auto">
                <a:xfrm rot="2331764">
                  <a:off x="7336283" y="3886976"/>
                  <a:ext cx="73152" cy="109728"/>
                </a:xfrm>
                <a:prstGeom prst="triangle">
                  <a:avLst/>
                </a:prstGeom>
                <a:solidFill>
                  <a:schemeClr val="bg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99" name="Group 398">
                  <a:extLst>
                    <a:ext uri="{FF2B5EF4-FFF2-40B4-BE49-F238E27FC236}">
                      <a16:creationId xmlns:a16="http://schemas.microsoft.com/office/drawing/2014/main" id="{B037BC1A-9CA9-4B2D-89CC-5FAD288C785C}"/>
                    </a:ext>
                  </a:extLst>
                </p:cNvPr>
                <p:cNvGrpSpPr/>
                <p:nvPr/>
              </p:nvGrpSpPr>
              <p:grpSpPr>
                <a:xfrm>
                  <a:off x="7417992" y="3765292"/>
                  <a:ext cx="790997" cy="153096"/>
                  <a:chOff x="5585800" y="3419312"/>
                  <a:chExt cx="790997" cy="153096"/>
                </a:xfrm>
              </p:grpSpPr>
              <p:sp>
                <p:nvSpPr>
                  <p:cNvPr id="400" name="Freeform: Shape 399">
                    <a:extLst>
                      <a:ext uri="{FF2B5EF4-FFF2-40B4-BE49-F238E27FC236}">
                        <a16:creationId xmlns:a16="http://schemas.microsoft.com/office/drawing/2014/main" id="{5A95401B-86F3-4911-8B94-AA549C3D3896}"/>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01" name="Group 400">
                    <a:extLst>
                      <a:ext uri="{FF2B5EF4-FFF2-40B4-BE49-F238E27FC236}">
                        <a16:creationId xmlns:a16="http://schemas.microsoft.com/office/drawing/2014/main" id="{C77A8FC0-97BE-420B-92CC-5A84DB7901DD}"/>
                      </a:ext>
                    </a:extLst>
                  </p:cNvPr>
                  <p:cNvGrpSpPr/>
                  <p:nvPr/>
                </p:nvGrpSpPr>
                <p:grpSpPr>
                  <a:xfrm rot="21445207">
                    <a:off x="5717965" y="3419312"/>
                    <a:ext cx="394429" cy="149672"/>
                    <a:chOff x="6487934" y="2548605"/>
                    <a:chExt cx="326374" cy="100719"/>
                  </a:xfrm>
                </p:grpSpPr>
                <p:sp>
                  <p:nvSpPr>
                    <p:cNvPr id="405" name="Freeform: Shape 404">
                      <a:extLst>
                        <a:ext uri="{FF2B5EF4-FFF2-40B4-BE49-F238E27FC236}">
                          <a16:creationId xmlns:a16="http://schemas.microsoft.com/office/drawing/2014/main" id="{7D9F5E99-FC89-47B9-92D9-FB934A31199E}"/>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6" name="Freeform: Shape 405">
                      <a:extLst>
                        <a:ext uri="{FF2B5EF4-FFF2-40B4-BE49-F238E27FC236}">
                          <a16:creationId xmlns:a16="http://schemas.microsoft.com/office/drawing/2014/main" id="{EECEC00F-C6E3-46EF-8362-17A98492AED5}"/>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02" name="Group 401">
                    <a:extLst>
                      <a:ext uri="{FF2B5EF4-FFF2-40B4-BE49-F238E27FC236}">
                        <a16:creationId xmlns:a16="http://schemas.microsoft.com/office/drawing/2014/main" id="{1E7EE1F3-158E-4558-A0CE-C912F9F784DC}"/>
                      </a:ext>
                    </a:extLst>
                  </p:cNvPr>
                  <p:cNvGrpSpPr/>
                  <p:nvPr/>
                </p:nvGrpSpPr>
                <p:grpSpPr>
                  <a:xfrm rot="21445207">
                    <a:off x="5982368" y="3422736"/>
                    <a:ext cx="394429" cy="149672"/>
                    <a:chOff x="6487934" y="2548605"/>
                    <a:chExt cx="326374" cy="100719"/>
                  </a:xfrm>
                </p:grpSpPr>
                <p:sp>
                  <p:nvSpPr>
                    <p:cNvPr id="403" name="Freeform: Shape 402">
                      <a:extLst>
                        <a:ext uri="{FF2B5EF4-FFF2-40B4-BE49-F238E27FC236}">
                          <a16:creationId xmlns:a16="http://schemas.microsoft.com/office/drawing/2014/main" id="{C1C6C386-1344-4FD8-9E58-E102B13A4981}"/>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4" name="Freeform: Shape 403">
                      <a:extLst>
                        <a:ext uri="{FF2B5EF4-FFF2-40B4-BE49-F238E27FC236}">
                          <a16:creationId xmlns:a16="http://schemas.microsoft.com/office/drawing/2014/main" id="{20CA35E7-359C-4480-94F8-9043FF08D835}"/>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226" name="TextBox 225">
                  <a:extLst>
                    <a:ext uri="{FF2B5EF4-FFF2-40B4-BE49-F238E27FC236}">
                      <a16:creationId xmlns:a16="http://schemas.microsoft.com/office/drawing/2014/main" id="{0C6E1155-98A3-41C9-90D3-6615FD75D65E}"/>
                    </a:ext>
                  </a:extLst>
                </p:cNvPr>
                <p:cNvSpPr txBox="1"/>
                <p:nvPr/>
              </p:nvSpPr>
              <p:spPr bwMode="auto">
                <a:xfrm>
                  <a:off x="7554319" y="3781822"/>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grpSp>
              <p:nvGrpSpPr>
                <p:cNvPr id="407" name="Group 406">
                  <a:extLst>
                    <a:ext uri="{FF2B5EF4-FFF2-40B4-BE49-F238E27FC236}">
                      <a16:creationId xmlns:a16="http://schemas.microsoft.com/office/drawing/2014/main" id="{8C0AB54A-E697-49CB-8AA1-D950BE591339}"/>
                    </a:ext>
                  </a:extLst>
                </p:cNvPr>
                <p:cNvGrpSpPr/>
                <p:nvPr/>
              </p:nvGrpSpPr>
              <p:grpSpPr>
                <a:xfrm>
                  <a:off x="6371593" y="3775709"/>
                  <a:ext cx="790997" cy="153096"/>
                  <a:chOff x="5585800" y="3419312"/>
                  <a:chExt cx="790997" cy="153096"/>
                </a:xfrm>
              </p:grpSpPr>
              <p:sp>
                <p:nvSpPr>
                  <p:cNvPr id="408" name="Freeform: Shape 407">
                    <a:extLst>
                      <a:ext uri="{FF2B5EF4-FFF2-40B4-BE49-F238E27FC236}">
                        <a16:creationId xmlns:a16="http://schemas.microsoft.com/office/drawing/2014/main" id="{03D63B57-C5BA-44E3-BD16-5BCEB5A5AB78}"/>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09" name="Group 408">
                    <a:extLst>
                      <a:ext uri="{FF2B5EF4-FFF2-40B4-BE49-F238E27FC236}">
                        <a16:creationId xmlns:a16="http://schemas.microsoft.com/office/drawing/2014/main" id="{30A65519-348E-4842-80F5-F242A75B7822}"/>
                      </a:ext>
                    </a:extLst>
                  </p:cNvPr>
                  <p:cNvGrpSpPr/>
                  <p:nvPr/>
                </p:nvGrpSpPr>
                <p:grpSpPr>
                  <a:xfrm rot="21445207">
                    <a:off x="5717965" y="3419312"/>
                    <a:ext cx="394429" cy="149672"/>
                    <a:chOff x="6487934" y="2548605"/>
                    <a:chExt cx="326374" cy="100719"/>
                  </a:xfrm>
                </p:grpSpPr>
                <p:sp>
                  <p:nvSpPr>
                    <p:cNvPr id="413" name="Freeform: Shape 412">
                      <a:extLst>
                        <a:ext uri="{FF2B5EF4-FFF2-40B4-BE49-F238E27FC236}">
                          <a16:creationId xmlns:a16="http://schemas.microsoft.com/office/drawing/2014/main" id="{06EAE8FC-3DA9-4954-BB3A-A23482FE845A}"/>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4" name="Freeform: Shape 413">
                      <a:extLst>
                        <a:ext uri="{FF2B5EF4-FFF2-40B4-BE49-F238E27FC236}">
                          <a16:creationId xmlns:a16="http://schemas.microsoft.com/office/drawing/2014/main" id="{76EA6E8D-1427-42AF-B802-35B4118FA62A}"/>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10" name="Group 409">
                    <a:extLst>
                      <a:ext uri="{FF2B5EF4-FFF2-40B4-BE49-F238E27FC236}">
                        <a16:creationId xmlns:a16="http://schemas.microsoft.com/office/drawing/2014/main" id="{A23CF077-A59B-4319-BB77-949FDF39C589}"/>
                      </a:ext>
                    </a:extLst>
                  </p:cNvPr>
                  <p:cNvGrpSpPr/>
                  <p:nvPr/>
                </p:nvGrpSpPr>
                <p:grpSpPr>
                  <a:xfrm rot="21445207">
                    <a:off x="5982368" y="3422736"/>
                    <a:ext cx="394429" cy="149672"/>
                    <a:chOff x="6487934" y="2548605"/>
                    <a:chExt cx="326374" cy="100719"/>
                  </a:xfrm>
                </p:grpSpPr>
                <p:sp>
                  <p:nvSpPr>
                    <p:cNvPr id="411" name="Freeform: Shape 410">
                      <a:extLst>
                        <a:ext uri="{FF2B5EF4-FFF2-40B4-BE49-F238E27FC236}">
                          <a16:creationId xmlns:a16="http://schemas.microsoft.com/office/drawing/2014/main" id="{B121383C-46E9-41F4-8EAD-56ECDEAAC341}"/>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2" name="Freeform: Shape 411">
                      <a:extLst>
                        <a:ext uri="{FF2B5EF4-FFF2-40B4-BE49-F238E27FC236}">
                          <a16:creationId xmlns:a16="http://schemas.microsoft.com/office/drawing/2014/main" id="{5D55A14F-8982-48E4-A08F-0571F2B0A0E3}"/>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cxnSp>
              <p:nvCxnSpPr>
                <p:cNvPr id="415" name="Straight Connector 414">
                  <a:extLst>
                    <a:ext uri="{FF2B5EF4-FFF2-40B4-BE49-F238E27FC236}">
                      <a16:creationId xmlns:a16="http://schemas.microsoft.com/office/drawing/2014/main" id="{767A16E9-DAA0-433F-BA84-CD2946CD585C}"/>
                    </a:ext>
                  </a:extLst>
                </p:cNvPr>
                <p:cNvCxnSpPr>
                  <a:cxnSpLocks/>
                </p:cNvCxnSpPr>
                <p:nvPr/>
              </p:nvCxnSpPr>
              <p:spPr bwMode="auto">
                <a:xfrm flipH="1">
                  <a:off x="7153377" y="3859268"/>
                  <a:ext cx="64578" cy="37279"/>
                </a:xfrm>
                <a:prstGeom prst="line">
                  <a:avLst/>
                </a:prstGeom>
                <a:noFill/>
                <a:ln w="28575" cap="flat" cmpd="sng" algn="ctr">
                  <a:solidFill>
                    <a:schemeClr val="bg1"/>
                  </a:solidFill>
                  <a:prstDash val="solid"/>
                  <a:round/>
                  <a:headEnd type="none" w="med" len="med"/>
                  <a:tailEnd type="none" w="med" len="med"/>
                </a:ln>
                <a:effectLst/>
              </p:spPr>
            </p:cxnSp>
            <p:sp>
              <p:nvSpPr>
                <p:cNvPr id="198" name="TextBox 197">
                  <a:extLst>
                    <a:ext uri="{FF2B5EF4-FFF2-40B4-BE49-F238E27FC236}">
                      <a16:creationId xmlns:a16="http://schemas.microsoft.com/office/drawing/2014/main" id="{C5B38385-EF6D-4596-84F2-F3520104C1AC}"/>
                    </a:ext>
                  </a:extLst>
                </p:cNvPr>
                <p:cNvSpPr txBox="1"/>
                <p:nvPr/>
              </p:nvSpPr>
              <p:spPr bwMode="auto">
                <a:xfrm>
                  <a:off x="6764647" y="380128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96" name="TextBox 95">
                  <a:extLst>
                    <a:ext uri="{FF2B5EF4-FFF2-40B4-BE49-F238E27FC236}">
                      <a16:creationId xmlns:a16="http://schemas.microsoft.com/office/drawing/2014/main" id="{B05BAF04-3669-45B8-A943-6EEE0CBC17C4}"/>
                    </a:ext>
                  </a:extLst>
                </p:cNvPr>
                <p:cNvSpPr txBox="1"/>
                <p:nvPr/>
              </p:nvSpPr>
              <p:spPr bwMode="auto">
                <a:xfrm>
                  <a:off x="6380054" y="3497547"/>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HN</a:t>
                  </a:r>
                </a:p>
              </p:txBody>
            </p:sp>
            <p:sp>
              <p:nvSpPr>
                <p:cNvPr id="416" name="TextBox 415">
                  <a:extLst>
                    <a:ext uri="{FF2B5EF4-FFF2-40B4-BE49-F238E27FC236}">
                      <a16:creationId xmlns:a16="http://schemas.microsoft.com/office/drawing/2014/main" id="{DCEF0DD4-BC6C-4F7A-98F4-B51B0C66646B}"/>
                    </a:ext>
                  </a:extLst>
                </p:cNvPr>
                <p:cNvSpPr txBox="1"/>
                <p:nvPr/>
              </p:nvSpPr>
              <p:spPr bwMode="auto">
                <a:xfrm>
                  <a:off x="7973332" y="346456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H</a:t>
                  </a:r>
                  <a:r>
                    <a:rPr kumimoji="0" lang="en-US" sz="1400" b="1" i="0" u="none" strike="noStrike" kern="1200" cap="none" spc="0" normalizeH="0" baseline="0" noProof="0" dirty="0">
                      <a:ln>
                        <a:noFill/>
                      </a:ln>
                      <a:solidFill>
                        <a:srgbClr val="FDB338">
                          <a:lumMod val="75000"/>
                        </a:srgbClr>
                      </a:solidFill>
                      <a:effectLst/>
                      <a:highlight>
                        <a:srgbClr val="FFFFFF"/>
                      </a:highlight>
                      <a:uLnTx/>
                      <a:uFillTx/>
                      <a:latin typeface="Calibri" panose="020F0502020204030204" pitchFamily="34" charset="0"/>
                      <a:ea typeface="+mn-ea"/>
                      <a:cs typeface="Arial" panose="020B0604020202020204" pitchFamily="34" charset="0"/>
                    </a:rPr>
                    <a:t>N</a:t>
                  </a:r>
                </a:p>
              </p:txBody>
            </p:sp>
            <p:grpSp>
              <p:nvGrpSpPr>
                <p:cNvPr id="417" name="Group 416">
                  <a:extLst>
                    <a:ext uri="{FF2B5EF4-FFF2-40B4-BE49-F238E27FC236}">
                      <a16:creationId xmlns:a16="http://schemas.microsoft.com/office/drawing/2014/main" id="{33B57B06-F2F2-4188-9F14-48F4F371CFE3}"/>
                    </a:ext>
                  </a:extLst>
                </p:cNvPr>
                <p:cNvGrpSpPr/>
                <p:nvPr/>
              </p:nvGrpSpPr>
              <p:grpSpPr>
                <a:xfrm>
                  <a:off x="8195280" y="3763843"/>
                  <a:ext cx="526594" cy="149672"/>
                  <a:chOff x="5585800" y="3419312"/>
                  <a:chExt cx="526594" cy="149672"/>
                </a:xfrm>
              </p:grpSpPr>
              <p:sp>
                <p:nvSpPr>
                  <p:cNvPr id="418" name="Freeform: Shape 417">
                    <a:extLst>
                      <a:ext uri="{FF2B5EF4-FFF2-40B4-BE49-F238E27FC236}">
                        <a16:creationId xmlns:a16="http://schemas.microsoft.com/office/drawing/2014/main" id="{25F40539-6D60-41DC-88B0-766752229878}"/>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19" name="Group 418">
                    <a:extLst>
                      <a:ext uri="{FF2B5EF4-FFF2-40B4-BE49-F238E27FC236}">
                        <a16:creationId xmlns:a16="http://schemas.microsoft.com/office/drawing/2014/main" id="{68C42CA0-C048-451B-8ADC-25C22AC75661}"/>
                      </a:ext>
                    </a:extLst>
                  </p:cNvPr>
                  <p:cNvGrpSpPr/>
                  <p:nvPr/>
                </p:nvGrpSpPr>
                <p:grpSpPr>
                  <a:xfrm rot="21445207">
                    <a:off x="5717965" y="3419312"/>
                    <a:ext cx="394429" cy="149672"/>
                    <a:chOff x="6487934" y="2548605"/>
                    <a:chExt cx="326374" cy="100719"/>
                  </a:xfrm>
                </p:grpSpPr>
                <p:sp>
                  <p:nvSpPr>
                    <p:cNvPr id="423" name="Freeform: Shape 422">
                      <a:extLst>
                        <a:ext uri="{FF2B5EF4-FFF2-40B4-BE49-F238E27FC236}">
                          <a16:creationId xmlns:a16="http://schemas.microsoft.com/office/drawing/2014/main" id="{7ACCFB7A-C5D4-4FA0-B901-81D3C8798D4A}"/>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4" name="Freeform: Shape 423">
                      <a:extLst>
                        <a:ext uri="{FF2B5EF4-FFF2-40B4-BE49-F238E27FC236}">
                          <a16:creationId xmlns:a16="http://schemas.microsoft.com/office/drawing/2014/main" id="{CA26E34A-1B7C-4530-9205-E04EB4312D95}"/>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306" name="TextBox 305">
                  <a:extLst>
                    <a:ext uri="{FF2B5EF4-FFF2-40B4-BE49-F238E27FC236}">
                      <a16:creationId xmlns:a16="http://schemas.microsoft.com/office/drawing/2014/main" id="{D2288B4B-F539-4F56-8564-D29B6D781661}"/>
                    </a:ext>
                  </a:extLst>
                </p:cNvPr>
                <p:cNvSpPr txBox="1"/>
                <p:nvPr/>
              </p:nvSpPr>
              <p:spPr bwMode="auto">
                <a:xfrm>
                  <a:off x="8238820" y="3627267"/>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highlight>
                        <a:srgbClr val="FFFFFF"/>
                      </a:highligh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FDB338">
                        <a:lumMod val="75000"/>
                      </a:srgbClr>
                    </a:solidFill>
                    <a:effectLst/>
                    <a:highlight>
                      <a:srgbClr val="FFFFFF"/>
                    </a:highlight>
                    <a:uLnTx/>
                    <a:uFillTx/>
                    <a:latin typeface="Calibri" panose="020F0502020204030204" pitchFamily="34" charset="0"/>
                    <a:ea typeface="+mn-ea"/>
                    <a:cs typeface="Arial" panose="020B0604020202020204" pitchFamily="34" charset="0"/>
                  </a:endParaRPr>
                </a:p>
              </p:txBody>
            </p:sp>
            <p:grpSp>
              <p:nvGrpSpPr>
                <p:cNvPr id="70" name="Group 69">
                  <a:extLst>
                    <a:ext uri="{FF2B5EF4-FFF2-40B4-BE49-F238E27FC236}">
                      <a16:creationId xmlns:a16="http://schemas.microsoft.com/office/drawing/2014/main" id="{6822C94C-8C27-4C8F-ABEC-E6B8F2D64329}"/>
                    </a:ext>
                  </a:extLst>
                </p:cNvPr>
                <p:cNvGrpSpPr/>
                <p:nvPr/>
              </p:nvGrpSpPr>
              <p:grpSpPr>
                <a:xfrm>
                  <a:off x="8218211" y="3749531"/>
                  <a:ext cx="2524393" cy="1570647"/>
                  <a:chOff x="8505416" y="3737649"/>
                  <a:chExt cx="2524393" cy="1570647"/>
                </a:xfrm>
              </p:grpSpPr>
              <p:grpSp>
                <p:nvGrpSpPr>
                  <p:cNvPr id="280" name="Group 279">
                    <a:extLst>
                      <a:ext uri="{FF2B5EF4-FFF2-40B4-BE49-F238E27FC236}">
                        <a16:creationId xmlns:a16="http://schemas.microsoft.com/office/drawing/2014/main" id="{F80C8828-1BD9-4065-BE36-6038D4B8A929}"/>
                      </a:ext>
                    </a:extLst>
                  </p:cNvPr>
                  <p:cNvGrpSpPr/>
                  <p:nvPr/>
                </p:nvGrpSpPr>
                <p:grpSpPr>
                  <a:xfrm rot="2017757">
                    <a:off x="8754625" y="4551569"/>
                    <a:ext cx="449097" cy="387153"/>
                    <a:chOff x="9212109" y="3059891"/>
                    <a:chExt cx="384170" cy="331181"/>
                  </a:xfrm>
                </p:grpSpPr>
                <p:sp>
                  <p:nvSpPr>
                    <p:cNvPr id="281" name="Hexagon 280">
                      <a:extLst>
                        <a:ext uri="{FF2B5EF4-FFF2-40B4-BE49-F238E27FC236}">
                          <a16:creationId xmlns:a16="http://schemas.microsoft.com/office/drawing/2014/main" id="{3EACF7B6-2769-4F92-9B71-EB1102B2CE13}"/>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82" name="Straight Connector 281">
                      <a:extLst>
                        <a:ext uri="{FF2B5EF4-FFF2-40B4-BE49-F238E27FC236}">
                          <a16:creationId xmlns:a16="http://schemas.microsoft.com/office/drawing/2014/main" id="{4C1A2348-984F-4CE7-9C23-92D272BD81F9}"/>
                        </a:ext>
                      </a:extLst>
                    </p:cNvPr>
                    <p:cNvCxnSpPr>
                      <a:cxnSpLocks/>
                    </p:cNvCxnSpPr>
                    <p:nvPr/>
                  </p:nvCxnSpPr>
                  <p:spPr bwMode="auto">
                    <a:xfrm>
                      <a:off x="9265496" y="3161347"/>
                      <a:ext cx="22999" cy="15921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6F731154-D15A-4C49-B049-D9DE993FAB0D}"/>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22F28CD0-7856-49F7-80A3-F19622F281BE}"/>
                      </a:ext>
                    </a:extLst>
                  </p:cNvPr>
                  <p:cNvGrpSpPr/>
                  <p:nvPr/>
                </p:nvGrpSpPr>
                <p:grpSpPr>
                  <a:xfrm rot="4323450">
                    <a:off x="9765813" y="4207251"/>
                    <a:ext cx="449097" cy="387153"/>
                    <a:chOff x="9212109" y="3059891"/>
                    <a:chExt cx="384170" cy="331181"/>
                  </a:xfrm>
                </p:grpSpPr>
                <p:sp>
                  <p:nvSpPr>
                    <p:cNvPr id="286" name="Hexagon 285">
                      <a:extLst>
                        <a:ext uri="{FF2B5EF4-FFF2-40B4-BE49-F238E27FC236}">
                          <a16:creationId xmlns:a16="http://schemas.microsoft.com/office/drawing/2014/main" id="{DFF6CBA5-60BA-4E9E-AEB3-A3FA2C68410D}"/>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88" name="Straight Connector 287">
                      <a:extLst>
                        <a:ext uri="{FF2B5EF4-FFF2-40B4-BE49-F238E27FC236}">
                          <a16:creationId xmlns:a16="http://schemas.microsoft.com/office/drawing/2014/main" id="{86447E36-A1BA-4716-8BF9-31529F70DE68}"/>
                        </a:ext>
                      </a:extLst>
                    </p:cNvPr>
                    <p:cNvCxnSpPr>
                      <a:cxnSpLocks/>
                    </p:cNvCxnSpPr>
                    <p:nvPr/>
                  </p:nvCxnSpPr>
                  <p:spPr bwMode="auto">
                    <a:xfrm>
                      <a:off x="9392783" y="3082312"/>
                      <a:ext cx="133382" cy="70070"/>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E56AC9AC-0844-4250-B77A-012035A091C5}"/>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48A530C8-09BD-4915-B836-BDC50F3C390C}"/>
                      </a:ext>
                    </a:extLst>
                  </p:cNvPr>
                  <p:cNvGrpSpPr/>
                  <p:nvPr/>
                </p:nvGrpSpPr>
                <p:grpSpPr>
                  <a:xfrm rot="2017757">
                    <a:off x="9100764" y="4351962"/>
                    <a:ext cx="449097" cy="387153"/>
                    <a:chOff x="9212109" y="3059891"/>
                    <a:chExt cx="384170" cy="331181"/>
                  </a:xfrm>
                </p:grpSpPr>
                <p:sp>
                  <p:nvSpPr>
                    <p:cNvPr id="291" name="Hexagon 290">
                      <a:extLst>
                        <a:ext uri="{FF2B5EF4-FFF2-40B4-BE49-F238E27FC236}">
                          <a16:creationId xmlns:a16="http://schemas.microsoft.com/office/drawing/2014/main" id="{09E256F3-37AC-4197-B4BE-8AAB04FAAF39}"/>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92" name="Straight Connector 291">
                      <a:extLst>
                        <a:ext uri="{FF2B5EF4-FFF2-40B4-BE49-F238E27FC236}">
                          <a16:creationId xmlns:a16="http://schemas.microsoft.com/office/drawing/2014/main" id="{7A773F61-42A4-452A-9BB7-811505A106C0}"/>
                        </a:ext>
                      </a:extLst>
                    </p:cNvPr>
                    <p:cNvCxnSpPr>
                      <a:cxnSpLocks/>
                    </p:cNvCxnSpPr>
                    <p:nvPr/>
                  </p:nvCxnSpPr>
                  <p:spPr bwMode="auto">
                    <a:xfrm>
                      <a:off x="9265496" y="3161347"/>
                      <a:ext cx="22999" cy="15921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6D11D61F-7E75-4A18-B6F5-B3B752548193}"/>
                        </a:ext>
                      </a:extLst>
                    </p:cNvPr>
                    <p:cNvCxnSpPr>
                      <a:cxnSpLocks/>
                    </p:cNvCxnSpPr>
                    <p:nvPr/>
                  </p:nvCxnSpPr>
                  <p:spPr bwMode="auto">
                    <a:xfrm>
                      <a:off x="9392783" y="3082312"/>
                      <a:ext cx="133382" cy="70070"/>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A2D90AAA-CC01-4B8E-9BDE-888538A2F214}"/>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96" name="Hexagon 295">
                    <a:extLst>
                      <a:ext uri="{FF2B5EF4-FFF2-40B4-BE49-F238E27FC236}">
                        <a16:creationId xmlns:a16="http://schemas.microsoft.com/office/drawing/2014/main" id="{0447407E-AC87-4DCF-83B9-F16C49F1C84C}"/>
                      </a:ext>
                    </a:extLst>
                  </p:cNvPr>
                  <p:cNvSpPr/>
                  <p:nvPr/>
                </p:nvSpPr>
                <p:spPr bwMode="auto">
                  <a:xfrm rot="21510624">
                    <a:off x="8746632" y="4155719"/>
                    <a:ext cx="449097" cy="387153"/>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9" name="Hexagon 298">
                    <a:extLst>
                      <a:ext uri="{FF2B5EF4-FFF2-40B4-BE49-F238E27FC236}">
                        <a16:creationId xmlns:a16="http://schemas.microsoft.com/office/drawing/2014/main" id="{CD6D8403-D784-4AEF-A243-21A97ADF33D9}"/>
                      </a:ext>
                    </a:extLst>
                  </p:cNvPr>
                  <p:cNvSpPr/>
                  <p:nvPr/>
                </p:nvSpPr>
                <p:spPr bwMode="auto">
                  <a:xfrm rot="20407881">
                    <a:off x="10166383" y="4251613"/>
                    <a:ext cx="449097" cy="387153"/>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0" name="Pentagon 299">
                    <a:extLst>
                      <a:ext uri="{FF2B5EF4-FFF2-40B4-BE49-F238E27FC236}">
                        <a16:creationId xmlns:a16="http://schemas.microsoft.com/office/drawing/2014/main" id="{8073BD33-3C54-44EE-8940-CFD6A5182794}"/>
                      </a:ext>
                    </a:extLst>
                  </p:cNvPr>
                  <p:cNvSpPr/>
                  <p:nvPr/>
                </p:nvSpPr>
                <p:spPr bwMode="auto">
                  <a:xfrm rot="20905781">
                    <a:off x="9443460" y="4166857"/>
                    <a:ext cx="366900" cy="349429"/>
                  </a:xfrm>
                  <a:prstGeom prst="pent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07" name="Group 306">
                    <a:extLst>
                      <a:ext uri="{FF2B5EF4-FFF2-40B4-BE49-F238E27FC236}">
                        <a16:creationId xmlns:a16="http://schemas.microsoft.com/office/drawing/2014/main" id="{AE47D767-6911-4D9D-8B1C-1F7B80B9D36B}"/>
                      </a:ext>
                    </a:extLst>
                  </p:cNvPr>
                  <p:cNvGrpSpPr/>
                  <p:nvPr/>
                </p:nvGrpSpPr>
                <p:grpSpPr>
                  <a:xfrm rot="2920111">
                    <a:off x="9961752" y="4067939"/>
                    <a:ext cx="106661" cy="109751"/>
                    <a:chOff x="8756909" y="5467904"/>
                    <a:chExt cx="139675" cy="140019"/>
                  </a:xfrm>
                </p:grpSpPr>
                <p:cxnSp>
                  <p:nvCxnSpPr>
                    <p:cNvPr id="308" name="Straight Connector 307">
                      <a:extLst>
                        <a:ext uri="{FF2B5EF4-FFF2-40B4-BE49-F238E27FC236}">
                          <a16:creationId xmlns:a16="http://schemas.microsoft.com/office/drawing/2014/main" id="{7D870D83-7F6D-4EA9-B710-2F87273DA767}"/>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FF71DF54-C290-4511-A020-82C662C4D651}"/>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310" name="TextBox 309">
                    <a:extLst>
                      <a:ext uri="{FF2B5EF4-FFF2-40B4-BE49-F238E27FC236}">
                        <a16:creationId xmlns:a16="http://schemas.microsoft.com/office/drawing/2014/main" id="{E2929C1E-04DF-4C12-A19E-78DAE536F5FA}"/>
                      </a:ext>
                    </a:extLst>
                  </p:cNvPr>
                  <p:cNvSpPr txBox="1"/>
                  <p:nvPr/>
                </p:nvSpPr>
                <p:spPr bwMode="auto">
                  <a:xfrm>
                    <a:off x="9927833" y="3812124"/>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nvGrpSpPr>
                  <p:cNvPr id="311" name="Group 310">
                    <a:extLst>
                      <a:ext uri="{FF2B5EF4-FFF2-40B4-BE49-F238E27FC236}">
                        <a16:creationId xmlns:a16="http://schemas.microsoft.com/office/drawing/2014/main" id="{EE26F1F2-FBD2-4886-8EAE-3E70CDA016DF}"/>
                      </a:ext>
                    </a:extLst>
                  </p:cNvPr>
                  <p:cNvGrpSpPr/>
                  <p:nvPr/>
                </p:nvGrpSpPr>
                <p:grpSpPr>
                  <a:xfrm rot="10358596">
                    <a:off x="10568998" y="4554037"/>
                    <a:ext cx="106661" cy="109751"/>
                    <a:chOff x="8756909" y="5467904"/>
                    <a:chExt cx="139675" cy="140019"/>
                  </a:xfrm>
                </p:grpSpPr>
                <p:cxnSp>
                  <p:nvCxnSpPr>
                    <p:cNvPr id="312" name="Straight Connector 311">
                      <a:extLst>
                        <a:ext uri="{FF2B5EF4-FFF2-40B4-BE49-F238E27FC236}">
                          <a16:creationId xmlns:a16="http://schemas.microsoft.com/office/drawing/2014/main" id="{6C345719-FA84-4580-AC76-85D8B2330593}"/>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30BB21D7-9778-407C-9AFB-00B0DCE41CBF}"/>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314" name="TextBox 313">
                    <a:extLst>
                      <a:ext uri="{FF2B5EF4-FFF2-40B4-BE49-F238E27FC236}">
                        <a16:creationId xmlns:a16="http://schemas.microsoft.com/office/drawing/2014/main" id="{F7CF31BC-0A2B-4FEF-9217-5DEF3FBCC0B8}"/>
                      </a:ext>
                    </a:extLst>
                  </p:cNvPr>
                  <p:cNvSpPr txBox="1"/>
                  <p:nvPr/>
                </p:nvSpPr>
                <p:spPr bwMode="auto">
                  <a:xfrm>
                    <a:off x="10651391" y="454131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nvGrpSpPr>
                  <p:cNvPr id="315" name="Group 314">
                    <a:extLst>
                      <a:ext uri="{FF2B5EF4-FFF2-40B4-BE49-F238E27FC236}">
                        <a16:creationId xmlns:a16="http://schemas.microsoft.com/office/drawing/2014/main" id="{7675DC77-CB20-40FB-9AD9-0932EAD01544}"/>
                      </a:ext>
                    </a:extLst>
                  </p:cNvPr>
                  <p:cNvGrpSpPr/>
                  <p:nvPr/>
                </p:nvGrpSpPr>
                <p:grpSpPr>
                  <a:xfrm rot="341302">
                    <a:off x="10435812" y="4198682"/>
                    <a:ext cx="306494" cy="307777"/>
                    <a:chOff x="10508832" y="2223989"/>
                    <a:chExt cx="384426" cy="378557"/>
                  </a:xfrm>
                </p:grpSpPr>
                <p:sp>
                  <p:nvSpPr>
                    <p:cNvPr id="316" name="Rectangle 315">
                      <a:extLst>
                        <a:ext uri="{FF2B5EF4-FFF2-40B4-BE49-F238E27FC236}">
                          <a16:creationId xmlns:a16="http://schemas.microsoft.com/office/drawing/2014/main" id="{2B139F06-0B16-4217-970C-5CB261E43893}"/>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 name="TextBox 316">
                      <a:extLst>
                        <a:ext uri="{FF2B5EF4-FFF2-40B4-BE49-F238E27FC236}">
                          <a16:creationId xmlns:a16="http://schemas.microsoft.com/office/drawing/2014/main" id="{EFE4FD91-69FA-47C9-8080-ED693CE918F8}"/>
                        </a:ext>
                      </a:extLst>
                    </p:cNvPr>
                    <p:cNvSpPr txBox="1"/>
                    <p:nvPr/>
                  </p:nvSpPr>
                  <p:spPr bwMode="auto">
                    <a:xfrm rot="20890603">
                      <a:off x="10508832" y="2223989"/>
                      <a:ext cx="384426" cy="3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grpSp>
                <p:nvGrpSpPr>
                  <p:cNvPr id="318" name="Group 317">
                    <a:extLst>
                      <a:ext uri="{FF2B5EF4-FFF2-40B4-BE49-F238E27FC236}">
                        <a16:creationId xmlns:a16="http://schemas.microsoft.com/office/drawing/2014/main" id="{D5118EFD-57AC-47AA-B70B-236463478FF8}"/>
                      </a:ext>
                    </a:extLst>
                  </p:cNvPr>
                  <p:cNvGrpSpPr/>
                  <p:nvPr/>
                </p:nvGrpSpPr>
                <p:grpSpPr>
                  <a:xfrm rot="341302">
                    <a:off x="9305580" y="4615149"/>
                    <a:ext cx="284052" cy="276999"/>
                    <a:chOff x="10516029" y="2254384"/>
                    <a:chExt cx="356277" cy="340701"/>
                  </a:xfrm>
                </p:grpSpPr>
                <p:sp>
                  <p:nvSpPr>
                    <p:cNvPr id="319" name="Rectangle 318">
                      <a:extLst>
                        <a:ext uri="{FF2B5EF4-FFF2-40B4-BE49-F238E27FC236}">
                          <a16:creationId xmlns:a16="http://schemas.microsoft.com/office/drawing/2014/main" id="{CE8A8F04-EB23-4CE4-A907-C2D5ECD623E3}"/>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0" name="TextBox 319">
                      <a:extLst>
                        <a:ext uri="{FF2B5EF4-FFF2-40B4-BE49-F238E27FC236}">
                          <a16:creationId xmlns:a16="http://schemas.microsoft.com/office/drawing/2014/main" id="{225E7F5D-FB53-4829-8673-E63B62072AC6}"/>
                        </a:ext>
                      </a:extLst>
                    </p:cNvPr>
                    <p:cNvSpPr txBox="1"/>
                    <p:nvPr/>
                  </p:nvSpPr>
                  <p:spPr bwMode="auto">
                    <a:xfrm rot="21258698">
                      <a:off x="10516029" y="2254384"/>
                      <a:ext cx="356277" cy="340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grpSp>
                <p:nvGrpSpPr>
                  <p:cNvPr id="321" name="Group 320">
                    <a:extLst>
                      <a:ext uri="{FF2B5EF4-FFF2-40B4-BE49-F238E27FC236}">
                        <a16:creationId xmlns:a16="http://schemas.microsoft.com/office/drawing/2014/main" id="{7BB808C1-6199-4149-8423-2E3F23E6547A}"/>
                      </a:ext>
                    </a:extLst>
                  </p:cNvPr>
                  <p:cNvGrpSpPr/>
                  <p:nvPr/>
                </p:nvGrpSpPr>
                <p:grpSpPr>
                  <a:xfrm rot="341302">
                    <a:off x="9654297" y="4134067"/>
                    <a:ext cx="284052" cy="276999"/>
                    <a:chOff x="10531883" y="2250472"/>
                    <a:chExt cx="356277" cy="340701"/>
                  </a:xfrm>
                </p:grpSpPr>
                <p:sp>
                  <p:nvSpPr>
                    <p:cNvPr id="322" name="Rectangle 321">
                      <a:extLst>
                        <a:ext uri="{FF2B5EF4-FFF2-40B4-BE49-F238E27FC236}">
                          <a16:creationId xmlns:a16="http://schemas.microsoft.com/office/drawing/2014/main" id="{A9E98EB1-B5E5-4BEA-959F-BC09AD69024E}"/>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3" name="TextBox 322">
                      <a:extLst>
                        <a:ext uri="{FF2B5EF4-FFF2-40B4-BE49-F238E27FC236}">
                          <a16:creationId xmlns:a16="http://schemas.microsoft.com/office/drawing/2014/main" id="{60B5CCE8-9AA5-4701-8398-5D1ED708B328}"/>
                        </a:ext>
                      </a:extLst>
                    </p:cNvPr>
                    <p:cNvSpPr txBox="1"/>
                    <p:nvPr/>
                  </p:nvSpPr>
                  <p:spPr bwMode="auto">
                    <a:xfrm rot="21258698">
                      <a:off x="10531883" y="2250472"/>
                      <a:ext cx="356277" cy="340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sp>
                <p:nvSpPr>
                  <p:cNvPr id="326" name="TextBox 325">
                    <a:extLst>
                      <a:ext uri="{FF2B5EF4-FFF2-40B4-BE49-F238E27FC236}">
                        <a16:creationId xmlns:a16="http://schemas.microsoft.com/office/drawing/2014/main" id="{BF6F250E-443A-477F-8162-FB6FEAA9AD6F}"/>
                      </a:ext>
                    </a:extLst>
                  </p:cNvPr>
                  <p:cNvSpPr txBox="1"/>
                  <p:nvPr/>
                </p:nvSpPr>
                <p:spPr bwMode="auto">
                  <a:xfrm>
                    <a:off x="8865485" y="3737649"/>
                    <a:ext cx="498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NH</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sp>
                <p:nvSpPr>
                  <p:cNvPr id="327" name="TextBox 326">
                    <a:extLst>
                      <a:ext uri="{FF2B5EF4-FFF2-40B4-BE49-F238E27FC236}">
                        <a16:creationId xmlns:a16="http://schemas.microsoft.com/office/drawing/2014/main" id="{11BCA0D6-3A53-42C9-BFDB-C17DAB39F569}"/>
                      </a:ext>
                    </a:extLst>
                  </p:cNvPr>
                  <p:cNvSpPr txBox="1"/>
                  <p:nvPr/>
                </p:nvSpPr>
                <p:spPr bwMode="auto">
                  <a:xfrm rot="1296630">
                    <a:off x="9995926" y="4712172"/>
                    <a:ext cx="498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OH</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nvGrpSpPr>
                  <p:cNvPr id="328" name="Group 327">
                    <a:extLst>
                      <a:ext uri="{FF2B5EF4-FFF2-40B4-BE49-F238E27FC236}">
                        <a16:creationId xmlns:a16="http://schemas.microsoft.com/office/drawing/2014/main" id="{A3D2775B-CF2E-4A84-A120-02DC85425CD5}"/>
                      </a:ext>
                    </a:extLst>
                  </p:cNvPr>
                  <p:cNvGrpSpPr/>
                  <p:nvPr/>
                </p:nvGrpSpPr>
                <p:grpSpPr>
                  <a:xfrm rot="7475152">
                    <a:off x="9045099" y="4011314"/>
                    <a:ext cx="101413" cy="88504"/>
                    <a:chOff x="9281967" y="2682437"/>
                    <a:chExt cx="111459" cy="94187"/>
                  </a:xfrm>
                </p:grpSpPr>
                <p:cxnSp>
                  <p:nvCxnSpPr>
                    <p:cNvPr id="329" name="Straight Connector 328">
                      <a:extLst>
                        <a:ext uri="{FF2B5EF4-FFF2-40B4-BE49-F238E27FC236}">
                          <a16:creationId xmlns:a16="http://schemas.microsoft.com/office/drawing/2014/main" id="{BE62179B-380B-4BFB-9686-37AD836AF70C}"/>
                        </a:ext>
                      </a:extLst>
                    </p:cNvPr>
                    <p:cNvCxnSpPr>
                      <a:cxnSpLocks/>
                    </p:cNvCxnSpPr>
                    <p:nvPr/>
                  </p:nvCxnSpPr>
                  <p:spPr bwMode="auto">
                    <a:xfrm>
                      <a:off x="9281967" y="2709067"/>
                      <a:ext cx="43609" cy="67557"/>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6DCF21E0-08F7-4F33-955A-0EB2FA7B9D8C}"/>
                        </a:ext>
                      </a:extLst>
                    </p:cNvPr>
                    <p:cNvCxnSpPr>
                      <a:cxnSpLocks/>
                    </p:cNvCxnSpPr>
                    <p:nvPr/>
                  </p:nvCxnSpPr>
                  <p:spPr bwMode="auto">
                    <a:xfrm>
                      <a:off x="9327448" y="2691182"/>
                      <a:ext cx="35255" cy="57492"/>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6DD8A6B6-5924-4B1A-B766-AEB1A7AB9F15}"/>
                        </a:ext>
                      </a:extLst>
                    </p:cNvPr>
                    <p:cNvCxnSpPr>
                      <a:cxnSpLocks/>
                    </p:cNvCxnSpPr>
                    <p:nvPr/>
                  </p:nvCxnSpPr>
                  <p:spPr bwMode="auto">
                    <a:xfrm>
                      <a:off x="9372050" y="2682437"/>
                      <a:ext cx="21376" cy="33816"/>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35EBF5E8-E391-40E4-91CA-4CFFCBE90BB4}"/>
                      </a:ext>
                    </a:extLst>
                  </p:cNvPr>
                  <p:cNvGrpSpPr/>
                  <p:nvPr/>
                </p:nvGrpSpPr>
                <p:grpSpPr>
                  <a:xfrm rot="15196134">
                    <a:off x="10369115" y="4704207"/>
                    <a:ext cx="147098" cy="124403"/>
                    <a:chOff x="9790608" y="5519790"/>
                    <a:chExt cx="147098" cy="124403"/>
                  </a:xfrm>
                </p:grpSpPr>
                <p:grpSp>
                  <p:nvGrpSpPr>
                    <p:cNvPr id="332" name="Group 331">
                      <a:extLst>
                        <a:ext uri="{FF2B5EF4-FFF2-40B4-BE49-F238E27FC236}">
                          <a16:creationId xmlns:a16="http://schemas.microsoft.com/office/drawing/2014/main" id="{992130E6-B859-4271-92DC-EC53E8235447}"/>
                        </a:ext>
                      </a:extLst>
                    </p:cNvPr>
                    <p:cNvGrpSpPr/>
                    <p:nvPr/>
                  </p:nvGrpSpPr>
                  <p:grpSpPr>
                    <a:xfrm>
                      <a:off x="9836293" y="5519790"/>
                      <a:ext cx="101413" cy="88504"/>
                      <a:chOff x="9281967" y="2682437"/>
                      <a:chExt cx="111459" cy="94187"/>
                    </a:xfrm>
                  </p:grpSpPr>
                  <p:cxnSp>
                    <p:nvCxnSpPr>
                      <p:cNvPr id="333" name="Straight Connector 332">
                        <a:extLst>
                          <a:ext uri="{FF2B5EF4-FFF2-40B4-BE49-F238E27FC236}">
                            <a16:creationId xmlns:a16="http://schemas.microsoft.com/office/drawing/2014/main" id="{8093682B-1A0F-4DFF-9A95-239E90BA4C0B}"/>
                          </a:ext>
                        </a:extLst>
                      </p:cNvPr>
                      <p:cNvCxnSpPr>
                        <a:cxnSpLocks/>
                      </p:cNvCxnSpPr>
                      <p:nvPr/>
                    </p:nvCxnSpPr>
                    <p:spPr bwMode="auto">
                      <a:xfrm>
                        <a:off x="9281967" y="2709067"/>
                        <a:ext cx="43609" cy="6755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1CE7A279-6064-4C01-BF6F-66308CA938D3}"/>
                          </a:ext>
                        </a:extLst>
                      </p:cNvPr>
                      <p:cNvCxnSpPr>
                        <a:cxnSpLocks/>
                      </p:cNvCxnSpPr>
                      <p:nvPr/>
                    </p:nvCxnSpPr>
                    <p:spPr bwMode="auto">
                      <a:xfrm>
                        <a:off x="9327448" y="2691182"/>
                        <a:ext cx="35255" cy="57492"/>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0C6A85A0-D09D-4170-969B-2AD52DB5E201}"/>
                          </a:ext>
                        </a:extLst>
                      </p:cNvPr>
                      <p:cNvCxnSpPr>
                        <a:cxnSpLocks/>
                      </p:cNvCxnSpPr>
                      <p:nvPr/>
                    </p:nvCxnSpPr>
                    <p:spPr bwMode="auto">
                      <a:xfrm>
                        <a:off x="9372050" y="2682437"/>
                        <a:ext cx="21376" cy="33816"/>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cxnSp>
                  <p:nvCxnSpPr>
                    <p:cNvPr id="336" name="Straight Connector 335">
                      <a:extLst>
                        <a:ext uri="{FF2B5EF4-FFF2-40B4-BE49-F238E27FC236}">
                          <a16:creationId xmlns:a16="http://schemas.microsoft.com/office/drawing/2014/main" id="{4E42B3CF-C76C-44D3-BB8E-6C5982E71D5F}"/>
                        </a:ext>
                      </a:extLst>
                    </p:cNvPr>
                    <p:cNvCxnSpPr>
                      <a:cxnSpLocks/>
                    </p:cNvCxnSpPr>
                    <p:nvPr/>
                  </p:nvCxnSpPr>
                  <p:spPr bwMode="auto">
                    <a:xfrm>
                      <a:off x="9790608" y="5553357"/>
                      <a:ext cx="55055" cy="90836"/>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cxnSp>
                <p:nvCxnSpPr>
                  <p:cNvPr id="342" name="Straight Connector 341">
                    <a:extLst>
                      <a:ext uri="{FF2B5EF4-FFF2-40B4-BE49-F238E27FC236}">
                        <a16:creationId xmlns:a16="http://schemas.microsoft.com/office/drawing/2014/main" id="{997655BC-4D39-4B19-BFD5-913B6D83A932}"/>
                      </a:ext>
                    </a:extLst>
                  </p:cNvPr>
                  <p:cNvCxnSpPr>
                    <a:cxnSpLocks/>
                  </p:cNvCxnSpPr>
                  <p:nvPr/>
                </p:nvCxnSpPr>
                <p:spPr bwMode="auto">
                  <a:xfrm>
                    <a:off x="10475156" y="4834185"/>
                    <a:ext cx="188363" cy="31411"/>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68DB6DC4-54E1-44F7-8448-317EEE30C4C5}"/>
                      </a:ext>
                    </a:extLst>
                  </p:cNvPr>
                  <p:cNvCxnSpPr>
                    <a:cxnSpLocks/>
                  </p:cNvCxnSpPr>
                  <p:nvPr/>
                </p:nvCxnSpPr>
                <p:spPr bwMode="auto">
                  <a:xfrm rot="19779407">
                    <a:off x="8505416" y="4692495"/>
                    <a:ext cx="230095" cy="127506"/>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36C517A7-77AE-422E-90EA-53D64B8B8B0D}"/>
                      </a:ext>
                    </a:extLst>
                  </p:cNvPr>
                  <p:cNvCxnSpPr>
                    <a:cxnSpLocks/>
                  </p:cNvCxnSpPr>
                  <p:nvPr/>
                </p:nvCxnSpPr>
                <p:spPr bwMode="auto">
                  <a:xfrm rot="19779407" flipV="1">
                    <a:off x="8760195" y="4967729"/>
                    <a:ext cx="127970" cy="70913"/>
                  </a:xfrm>
                  <a:prstGeom prst="line">
                    <a:avLst/>
                  </a:prstGeom>
                  <a:noFill/>
                  <a:ln w="28575" cap="flat" cmpd="sng" algn="ctr">
                    <a:solidFill>
                      <a:schemeClr val="accent5">
                        <a:lumMod val="75000"/>
                      </a:schemeClr>
                    </a:solidFill>
                    <a:prstDash val="solid"/>
                    <a:round/>
                    <a:headEnd type="none" w="med" len="med"/>
                    <a:tailEnd type="none" w="med" len="med"/>
                  </a:ln>
                  <a:effectLst/>
                </p:spPr>
              </p:cxnSp>
              <p:sp>
                <p:nvSpPr>
                  <p:cNvPr id="283" name="TextBox 282">
                    <a:extLst>
                      <a:ext uri="{FF2B5EF4-FFF2-40B4-BE49-F238E27FC236}">
                        <a16:creationId xmlns:a16="http://schemas.microsoft.com/office/drawing/2014/main" id="{083A1C19-EC5D-49FA-B908-D65D781C1D6A}"/>
                      </a:ext>
                    </a:extLst>
                  </p:cNvPr>
                  <p:cNvSpPr txBox="1"/>
                  <p:nvPr/>
                </p:nvSpPr>
                <p:spPr bwMode="auto">
                  <a:xfrm>
                    <a:off x="8656357" y="500051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F</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sp>
                <p:nvSpPr>
                  <p:cNvPr id="11" name="Isosceles Triangle 10">
                    <a:extLst>
                      <a:ext uri="{FF2B5EF4-FFF2-40B4-BE49-F238E27FC236}">
                        <a16:creationId xmlns:a16="http://schemas.microsoft.com/office/drawing/2014/main" id="{F906453B-43EA-4C17-BEB8-74F2A5B9E38E}"/>
                      </a:ext>
                    </a:extLst>
                  </p:cNvPr>
                  <p:cNvSpPr/>
                  <p:nvPr/>
                </p:nvSpPr>
                <p:spPr bwMode="auto">
                  <a:xfrm rot="1043656">
                    <a:off x="10285305" y="4695911"/>
                    <a:ext cx="47087" cy="99380"/>
                  </a:xfrm>
                  <a:prstGeom prst="triangle">
                    <a:avLst/>
                  </a:prstGeom>
                  <a:solidFill>
                    <a:schemeClr val="accent5">
                      <a:lumMod val="75000"/>
                    </a:schemeClr>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5" name="Isosceles Triangle 424">
                    <a:extLst>
                      <a:ext uri="{FF2B5EF4-FFF2-40B4-BE49-F238E27FC236}">
                        <a16:creationId xmlns:a16="http://schemas.microsoft.com/office/drawing/2014/main" id="{6C2CFB4D-9DA6-4106-A077-93C9A586D3D4}"/>
                      </a:ext>
                    </a:extLst>
                  </p:cNvPr>
                  <p:cNvSpPr/>
                  <p:nvPr/>
                </p:nvSpPr>
                <p:spPr bwMode="auto">
                  <a:xfrm rot="14889835">
                    <a:off x="9144406" y="4070679"/>
                    <a:ext cx="73152" cy="109728"/>
                  </a:xfrm>
                  <a:prstGeom prst="triangle">
                    <a:avLst/>
                  </a:prstGeom>
                  <a:solidFill>
                    <a:schemeClr val="accent5">
                      <a:lumMod val="75000"/>
                    </a:schemeClr>
                  </a:solidFill>
                  <a:ln w="0">
                    <a:solidFill>
                      <a:schemeClr val="accent5">
                        <a:lumMod val="75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TextBox 64">
                    <a:extLst>
                      <a:ext uri="{FF2B5EF4-FFF2-40B4-BE49-F238E27FC236}">
                        <a16:creationId xmlns:a16="http://schemas.microsoft.com/office/drawing/2014/main" id="{F13FBFC2-0B0F-4A84-A98B-D391A5FAA8DD}"/>
                      </a:ext>
                    </a:extLst>
                  </p:cNvPr>
                  <p:cNvSpPr txBox="1"/>
                  <p:nvPr/>
                </p:nvSpPr>
                <p:spPr bwMode="auto">
                  <a:xfrm>
                    <a:off x="9165923" y="3925582"/>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H</a:t>
                    </a:r>
                  </a:p>
                </p:txBody>
              </p:sp>
              <p:sp>
                <p:nvSpPr>
                  <p:cNvPr id="68" name="TextBox 67">
                    <a:extLst>
                      <a:ext uri="{FF2B5EF4-FFF2-40B4-BE49-F238E27FC236}">
                        <a16:creationId xmlns:a16="http://schemas.microsoft.com/office/drawing/2014/main" id="{F8459013-F703-4BB0-8504-E3649F0B1B32}"/>
                      </a:ext>
                    </a:extLst>
                  </p:cNvPr>
                  <p:cNvSpPr txBox="1"/>
                  <p:nvPr/>
                </p:nvSpPr>
                <p:spPr bwMode="auto">
                  <a:xfrm>
                    <a:off x="10575839" y="4701548"/>
                    <a:ext cx="453970" cy="307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CH</a:t>
                    </a:r>
                    <a:r>
                      <a:rPr kumimoji="0" lang="en-US" sz="1400" b="1" i="0" u="none" strike="noStrike" kern="1200" cap="none" spc="0" normalizeH="0" baseline="-2500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3</a:t>
                    </a:r>
                  </a:p>
                </p:txBody>
              </p:sp>
            </p:grpSp>
            <p:sp>
              <p:nvSpPr>
                <p:cNvPr id="427" name="TextBox 426">
                  <a:extLst>
                    <a:ext uri="{FF2B5EF4-FFF2-40B4-BE49-F238E27FC236}">
                      <a16:creationId xmlns:a16="http://schemas.microsoft.com/office/drawing/2014/main" id="{83C9C231-7C09-4FF4-9B50-7F81099014BF}"/>
                    </a:ext>
                  </a:extLst>
                </p:cNvPr>
                <p:cNvSpPr txBox="1"/>
                <p:nvPr/>
              </p:nvSpPr>
              <p:spPr bwMode="auto">
                <a:xfrm>
                  <a:off x="7784286" y="4645966"/>
                  <a:ext cx="536792" cy="34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CH</a:t>
                  </a:r>
                  <a:r>
                    <a:rPr kumimoji="0" lang="en-US" sz="1400" b="1" i="0" u="none" strike="noStrike" kern="1200" cap="none" spc="0" normalizeH="0" baseline="-2500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3</a:t>
                  </a:r>
                </a:p>
              </p:txBody>
            </p:sp>
            <p:grpSp>
              <p:nvGrpSpPr>
                <p:cNvPr id="79" name="Group 78">
                  <a:extLst>
                    <a:ext uri="{FF2B5EF4-FFF2-40B4-BE49-F238E27FC236}">
                      <a16:creationId xmlns:a16="http://schemas.microsoft.com/office/drawing/2014/main" id="{06E8779B-7A83-4AC6-905E-EDD686FC6C7A}"/>
                    </a:ext>
                  </a:extLst>
                </p:cNvPr>
                <p:cNvGrpSpPr/>
                <p:nvPr/>
              </p:nvGrpSpPr>
              <p:grpSpPr>
                <a:xfrm>
                  <a:off x="7057383" y="4241429"/>
                  <a:ext cx="449097" cy="397532"/>
                  <a:chOff x="5641947" y="5660883"/>
                  <a:chExt cx="449097" cy="397532"/>
                </a:xfrm>
              </p:grpSpPr>
              <p:sp>
                <p:nvSpPr>
                  <p:cNvPr id="428" name="Hexagon 427">
                    <a:extLst>
                      <a:ext uri="{FF2B5EF4-FFF2-40B4-BE49-F238E27FC236}">
                        <a16:creationId xmlns:a16="http://schemas.microsoft.com/office/drawing/2014/main" id="{50D61B6F-B6B3-4702-A0A1-F395A05925E6}"/>
                      </a:ext>
                    </a:extLst>
                  </p:cNvPr>
                  <p:cNvSpPr/>
                  <p:nvPr/>
                </p:nvSpPr>
                <p:spPr bwMode="auto">
                  <a:xfrm rot="21510624">
                    <a:off x="5641947" y="5660883"/>
                    <a:ext cx="449097" cy="38715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31" name="Straight Connector 430">
                    <a:extLst>
                      <a:ext uri="{FF2B5EF4-FFF2-40B4-BE49-F238E27FC236}">
                        <a16:creationId xmlns:a16="http://schemas.microsoft.com/office/drawing/2014/main" id="{271F8973-9849-4029-8C25-D9A39E1AB3F0}"/>
                      </a:ext>
                    </a:extLst>
                  </p:cNvPr>
                  <p:cNvCxnSpPr>
                    <a:cxnSpLocks/>
                  </p:cNvCxnSpPr>
                  <p:nvPr/>
                </p:nvCxnSpPr>
                <p:spPr bwMode="auto">
                  <a:xfrm rot="2017757">
                    <a:off x="5724845" y="5700726"/>
                    <a:ext cx="26886" cy="186126"/>
                  </a:xfrm>
                  <a:prstGeom prst="line">
                    <a:avLst/>
                  </a:prstGeom>
                  <a:noFill/>
                  <a:ln w="28575" cap="flat" cmpd="sng" algn="ctr">
                    <a:solidFill>
                      <a:schemeClr val="bg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016766E0-E84E-4682-A900-058B1F20C07F}"/>
                      </a:ext>
                    </a:extLst>
                  </p:cNvPr>
                  <p:cNvCxnSpPr>
                    <a:cxnSpLocks/>
                  </p:cNvCxnSpPr>
                  <p:nvPr/>
                </p:nvCxnSpPr>
                <p:spPr bwMode="auto">
                  <a:xfrm rot="2017757">
                    <a:off x="5917969" y="5750657"/>
                    <a:ext cx="155924" cy="81912"/>
                  </a:xfrm>
                  <a:prstGeom prst="line">
                    <a:avLst/>
                  </a:prstGeom>
                  <a:noFill/>
                  <a:ln w="28575"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5CBE7991-14CC-4632-A417-F5BD39AF31EA}"/>
                      </a:ext>
                    </a:extLst>
                  </p:cNvPr>
                  <p:cNvCxnSpPr>
                    <a:cxnSpLocks/>
                  </p:cNvCxnSpPr>
                  <p:nvPr/>
                </p:nvCxnSpPr>
                <p:spPr bwMode="auto">
                  <a:xfrm rot="2017757" flipV="1">
                    <a:off x="5792301" y="5939483"/>
                    <a:ext cx="168116" cy="118932"/>
                  </a:xfrm>
                  <a:prstGeom prst="line">
                    <a:avLst/>
                  </a:prstGeom>
                  <a:noFill/>
                  <a:ln w="28575" cap="flat" cmpd="sng" algn="ctr">
                    <a:solidFill>
                      <a:schemeClr val="bg1"/>
                    </a:solidFill>
                    <a:prstDash val="solid"/>
                    <a:round/>
                    <a:headEnd type="none" w="med" len="med"/>
                    <a:tailEnd type="none" w="med" len="med"/>
                  </a:ln>
                  <a:effectLst/>
                </p:spPr>
              </p:cxnSp>
            </p:grpSp>
            <p:cxnSp>
              <p:nvCxnSpPr>
                <p:cNvPr id="434" name="Straight Connector 433">
                  <a:extLst>
                    <a:ext uri="{FF2B5EF4-FFF2-40B4-BE49-F238E27FC236}">
                      <a16:creationId xmlns:a16="http://schemas.microsoft.com/office/drawing/2014/main" id="{EFB88DAA-3D59-4BAE-AFA5-17DCA2FA30D3}"/>
                    </a:ext>
                  </a:extLst>
                </p:cNvPr>
                <p:cNvCxnSpPr>
                  <a:cxnSpLocks/>
                  <a:stCxn id="428" idx="5"/>
                </p:cNvCxnSpPr>
                <p:nvPr/>
              </p:nvCxnSpPr>
              <p:spPr bwMode="auto">
                <a:xfrm flipV="1">
                  <a:off x="7404617" y="4054215"/>
                  <a:ext cx="79523" cy="183958"/>
                </a:xfrm>
                <a:prstGeom prst="line">
                  <a:avLst/>
                </a:prstGeom>
                <a:noFill/>
                <a:ln w="28575" cap="flat" cmpd="sng" algn="ctr">
                  <a:solidFill>
                    <a:schemeClr val="bg1"/>
                  </a:solidFill>
                  <a:prstDash val="solid"/>
                  <a:round/>
                  <a:headEnd type="none" w="med" len="med"/>
                  <a:tailEnd type="none" w="med" len="med"/>
                </a:ln>
                <a:effectLst/>
              </p:spPr>
            </p:cxnSp>
            <p:grpSp>
              <p:nvGrpSpPr>
                <p:cNvPr id="83" name="Group 82">
                  <a:extLst>
                    <a:ext uri="{FF2B5EF4-FFF2-40B4-BE49-F238E27FC236}">
                      <a16:creationId xmlns:a16="http://schemas.microsoft.com/office/drawing/2014/main" id="{0EAD9BE0-7B65-44CD-80CB-4175685E3C80}"/>
                    </a:ext>
                  </a:extLst>
                </p:cNvPr>
                <p:cNvGrpSpPr/>
                <p:nvPr/>
              </p:nvGrpSpPr>
              <p:grpSpPr>
                <a:xfrm rot="9261250">
                  <a:off x="7421145" y="3944916"/>
                  <a:ext cx="63481" cy="111917"/>
                  <a:chOff x="7733858" y="4275202"/>
                  <a:chExt cx="63481" cy="111917"/>
                </a:xfrm>
              </p:grpSpPr>
              <p:cxnSp>
                <p:nvCxnSpPr>
                  <p:cNvPr id="435" name="Straight Connector 434">
                    <a:extLst>
                      <a:ext uri="{FF2B5EF4-FFF2-40B4-BE49-F238E27FC236}">
                        <a16:creationId xmlns:a16="http://schemas.microsoft.com/office/drawing/2014/main" id="{A39A6616-FF58-4B91-9871-6356CF6715D0}"/>
                      </a:ext>
                    </a:extLst>
                  </p:cNvPr>
                  <p:cNvCxnSpPr>
                    <a:cxnSpLocks/>
                  </p:cNvCxnSpPr>
                  <p:nvPr/>
                </p:nvCxnSpPr>
                <p:spPr bwMode="auto">
                  <a:xfrm rot="7475152">
                    <a:off x="7745760" y="4263300"/>
                    <a:ext cx="39678" cy="63481"/>
                  </a:xfrm>
                  <a:prstGeom prst="line">
                    <a:avLst/>
                  </a:prstGeom>
                  <a:noFill/>
                  <a:ln w="28575"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F825B25C-540B-451A-BAF5-B453DA5547AC}"/>
                      </a:ext>
                    </a:extLst>
                  </p:cNvPr>
                  <p:cNvCxnSpPr>
                    <a:cxnSpLocks/>
                  </p:cNvCxnSpPr>
                  <p:nvPr/>
                </p:nvCxnSpPr>
                <p:spPr bwMode="auto">
                  <a:xfrm rot="7475152">
                    <a:off x="7745957" y="4311193"/>
                    <a:ext cx="32077" cy="54023"/>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DD6302CE-67ED-4E0F-8803-A82669777A3E}"/>
                      </a:ext>
                    </a:extLst>
                  </p:cNvPr>
                  <p:cNvCxnSpPr>
                    <a:cxnSpLocks/>
                  </p:cNvCxnSpPr>
                  <p:nvPr/>
                </p:nvCxnSpPr>
                <p:spPr bwMode="auto">
                  <a:xfrm rot="7475152">
                    <a:off x="7748742" y="4361507"/>
                    <a:ext cx="19449" cy="31776"/>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443" name="TextBox 442">
              <a:extLst>
                <a:ext uri="{FF2B5EF4-FFF2-40B4-BE49-F238E27FC236}">
                  <a16:creationId xmlns:a16="http://schemas.microsoft.com/office/drawing/2014/main" id="{741065D9-AA65-4D78-821B-B1A5D129CE47}"/>
                </a:ext>
              </a:extLst>
            </p:cNvPr>
            <p:cNvSpPr txBox="1"/>
            <p:nvPr/>
          </p:nvSpPr>
          <p:spPr bwMode="auto">
            <a:xfrm>
              <a:off x="5739568" y="1556808"/>
              <a:ext cx="2340523" cy="723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Tetrapeptide-Based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Cleavable Linker</a:t>
              </a:r>
            </a:p>
          </p:txBody>
        </p:sp>
        <p:sp>
          <p:nvSpPr>
            <p:cNvPr id="444" name="TextBox 443">
              <a:extLst>
                <a:ext uri="{FF2B5EF4-FFF2-40B4-BE49-F238E27FC236}">
                  <a16:creationId xmlns:a16="http://schemas.microsoft.com/office/drawing/2014/main" id="{95922708-C60C-4473-AC36-BB2380B48923}"/>
                </a:ext>
              </a:extLst>
            </p:cNvPr>
            <p:cNvSpPr txBox="1"/>
            <p:nvPr/>
          </p:nvSpPr>
          <p:spPr bwMode="auto">
            <a:xfrm>
              <a:off x="8478328" y="4004921"/>
              <a:ext cx="2925924" cy="103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Topoisomerase I Inhibitor</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Payload (DXd)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Exatecan derivative</a:t>
              </a:r>
            </a:p>
          </p:txBody>
        </p:sp>
        <p:cxnSp>
          <p:nvCxnSpPr>
            <p:cNvPr id="37" name="Straight Connector 36">
              <a:extLst>
                <a:ext uri="{FF2B5EF4-FFF2-40B4-BE49-F238E27FC236}">
                  <a16:creationId xmlns:a16="http://schemas.microsoft.com/office/drawing/2014/main" id="{BB171AFE-2C22-42AF-8119-100DA7B3DD57}"/>
                </a:ext>
              </a:extLst>
            </p:cNvPr>
            <p:cNvCxnSpPr>
              <a:cxnSpLocks/>
            </p:cNvCxnSpPr>
            <p:nvPr/>
          </p:nvCxnSpPr>
          <p:spPr bwMode="auto">
            <a:xfrm>
              <a:off x="8551590" y="2532679"/>
              <a:ext cx="120987" cy="87087"/>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06" name="Content Placeholder 1">
            <a:extLst>
              <a:ext uri="{FF2B5EF4-FFF2-40B4-BE49-F238E27FC236}">
                <a16:creationId xmlns:a16="http://schemas.microsoft.com/office/drawing/2014/main" id="{F7FAD312-B2B6-46C7-9336-B2325B8643C6}"/>
              </a:ext>
            </a:extLst>
          </p:cNvPr>
          <p:cNvSpPr txBox="1">
            <a:spLocks/>
          </p:cNvSpPr>
          <p:nvPr/>
        </p:nvSpPr>
        <p:spPr bwMode="auto">
          <a:xfrm>
            <a:off x="9003386" y="1507771"/>
            <a:ext cx="2981687" cy="4185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High-potency, membrane-permeable payload with short systemic half-life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Optimized DAR: ~4:1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Stable linker‒payload</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Tumor-selectable cleavable linker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Bystander killing effect</a:t>
            </a:r>
          </a:p>
        </p:txBody>
      </p:sp>
      <p:sp>
        <p:nvSpPr>
          <p:cNvPr id="7" name="TextBox 6">
            <a:extLst>
              <a:ext uri="{FF2B5EF4-FFF2-40B4-BE49-F238E27FC236}">
                <a16:creationId xmlns:a16="http://schemas.microsoft.com/office/drawing/2014/main" id="{BD9D4F4B-03D4-A8CD-D3A8-C3D4587B7696}"/>
              </a:ext>
            </a:extLst>
          </p:cNvPr>
          <p:cNvSpPr txBox="1"/>
          <p:nvPr/>
        </p:nvSpPr>
        <p:spPr bwMode="auto">
          <a:xfrm>
            <a:off x="5762806" y="3042625"/>
            <a:ext cx="232657"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Tree>
    <p:extLst>
      <p:ext uri="{BB962C8B-B14F-4D97-AF65-F5344CB8AC3E}">
        <p14:creationId xmlns:p14="http://schemas.microsoft.com/office/powerpoint/2010/main" val="3679527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a:extLst>
              <a:ext uri="{FF2B5EF4-FFF2-40B4-BE49-F238E27FC236}">
                <a16:creationId xmlns:a16="http://schemas.microsoft.com/office/drawing/2014/main" id="{05D6FC99-8837-10ED-252C-E6FFA554E75B}"/>
              </a:ext>
            </a:extLst>
          </p:cNvPr>
          <p:cNvSpPr>
            <a:spLocks noGrp="1"/>
          </p:cNvSpPr>
          <p:nvPr>
            <p:ph type="title"/>
          </p:nvPr>
        </p:nvSpPr>
        <p:spPr/>
        <p:txBody>
          <a:bodyPr/>
          <a:lstStyle/>
          <a:p>
            <a:r>
              <a:rPr lang="en-US" altLang="en-US" dirty="0"/>
              <a:t>Sacituzumab Govitecan: TROP-2‒Targeted ADC</a:t>
            </a:r>
            <a:endParaRPr lang="en-US" dirty="0"/>
          </a:p>
        </p:txBody>
      </p:sp>
      <p:sp>
        <p:nvSpPr>
          <p:cNvPr id="45" name="Text Box 11">
            <a:extLst>
              <a:ext uri="{FF2B5EF4-FFF2-40B4-BE49-F238E27FC236}">
                <a16:creationId xmlns:a16="http://schemas.microsoft.com/office/drawing/2014/main" id="{4636D000-9811-ACAF-6E7A-B853621424E5}"/>
              </a:ext>
            </a:extLst>
          </p:cNvPr>
          <p:cNvSpPr txBox="1">
            <a:spLocks noChangeArrowheads="1"/>
          </p:cNvSpPr>
          <p:nvPr/>
        </p:nvSpPr>
        <p:spPr bwMode="auto">
          <a:xfrm>
            <a:off x="397341" y="6371587"/>
            <a:ext cx="83234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Goldenberg. Oncotarget. 2015;6:22496. Goldenberg. MAbs. 2019;11:987. Sacituzumab govitecan PI.</a:t>
            </a:r>
          </a:p>
        </p:txBody>
      </p:sp>
      <p:sp>
        <p:nvSpPr>
          <p:cNvPr id="47" name="Rectangle 46">
            <a:extLst>
              <a:ext uri="{FF2B5EF4-FFF2-40B4-BE49-F238E27FC236}">
                <a16:creationId xmlns:a16="http://schemas.microsoft.com/office/drawing/2014/main" id="{7B9E1552-2F49-4BFB-E2D9-CDEE3A1E0EB4}"/>
              </a:ext>
            </a:extLst>
          </p:cNvPr>
          <p:cNvSpPr/>
          <p:nvPr/>
        </p:nvSpPr>
        <p:spPr>
          <a:xfrm>
            <a:off x="9280507" y="1603994"/>
            <a:ext cx="2626747" cy="2926442"/>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SN-38 Payload</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Delivers 136-fold more to tumors than parent compound irinotecan</a:t>
            </a:r>
          </a:p>
          <a:p>
            <a:pPr marL="285750" marR="0" lvl="0" indent="-285750" algn="l" defTabSz="609402"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Unique chemistry improves solubility, selectively delivers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SN-38 to tumor</a:t>
            </a:r>
          </a:p>
        </p:txBody>
      </p:sp>
      <p:sp>
        <p:nvSpPr>
          <p:cNvPr id="48" name="Rectangle 47">
            <a:extLst>
              <a:ext uri="{FF2B5EF4-FFF2-40B4-BE49-F238E27FC236}">
                <a16:creationId xmlns:a16="http://schemas.microsoft.com/office/drawing/2014/main" id="{D696E0F1-BB70-7DA1-BA07-C0ACD4ABB22F}"/>
              </a:ext>
            </a:extLst>
          </p:cNvPr>
          <p:cNvSpPr/>
          <p:nvPr/>
        </p:nvSpPr>
        <p:spPr>
          <a:xfrm>
            <a:off x="372542" y="1959008"/>
            <a:ext cx="3813244" cy="1079783"/>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sym typeface="Arial"/>
              </a:rPr>
              <a:t>Humanized RS7 Antibody</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Targets TROP-2</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Type: hRS7 IgG1</a:t>
            </a:r>
            <a:r>
              <a:rPr kumimoji="0" lang="el-G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κ</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9" name="Rectangle 48">
            <a:extLst>
              <a:ext uri="{FF2B5EF4-FFF2-40B4-BE49-F238E27FC236}">
                <a16:creationId xmlns:a16="http://schemas.microsoft.com/office/drawing/2014/main" id="{180914DD-EFA4-C329-DC54-2243BB716609}"/>
              </a:ext>
            </a:extLst>
          </p:cNvPr>
          <p:cNvSpPr/>
          <p:nvPr/>
        </p:nvSpPr>
        <p:spPr>
          <a:xfrm>
            <a:off x="2328488" y="3399829"/>
            <a:ext cx="4746455" cy="1387559"/>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sym typeface="Arial"/>
              </a:rPr>
              <a:t>Linker for SN-38</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High DAR (7.6:1)</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pH-sensitive linker for rapid release of payload at or inside tumor</a:t>
            </a:r>
          </a:p>
        </p:txBody>
      </p:sp>
      <p:grpSp>
        <p:nvGrpSpPr>
          <p:cNvPr id="50" name="Group 49">
            <a:extLst>
              <a:ext uri="{FF2B5EF4-FFF2-40B4-BE49-F238E27FC236}">
                <a16:creationId xmlns:a16="http://schemas.microsoft.com/office/drawing/2014/main" id="{AD643BED-FE55-FF98-BAAE-5312D4783AE8}"/>
              </a:ext>
            </a:extLst>
          </p:cNvPr>
          <p:cNvGrpSpPr/>
          <p:nvPr/>
        </p:nvGrpSpPr>
        <p:grpSpPr>
          <a:xfrm>
            <a:off x="166121" y="3311879"/>
            <a:ext cx="2240651" cy="2455097"/>
            <a:chOff x="1674167" y="3270835"/>
            <a:chExt cx="1801887" cy="1974340"/>
          </a:xfrm>
        </p:grpSpPr>
        <p:grpSp>
          <p:nvGrpSpPr>
            <p:cNvPr id="51" name="Group 50">
              <a:extLst>
                <a:ext uri="{FF2B5EF4-FFF2-40B4-BE49-F238E27FC236}">
                  <a16:creationId xmlns:a16="http://schemas.microsoft.com/office/drawing/2014/main" id="{DF10C2B1-A455-35B9-4606-4A06AC7D3BDE}"/>
                </a:ext>
              </a:extLst>
            </p:cNvPr>
            <p:cNvGrpSpPr/>
            <p:nvPr/>
          </p:nvGrpSpPr>
          <p:grpSpPr>
            <a:xfrm>
              <a:off x="2187042" y="3905109"/>
              <a:ext cx="807635" cy="589505"/>
              <a:chOff x="7657395" y="3471968"/>
              <a:chExt cx="807635" cy="589505"/>
            </a:xfrm>
          </p:grpSpPr>
          <p:grpSp>
            <p:nvGrpSpPr>
              <p:cNvPr id="208" name="Group 207">
                <a:extLst>
                  <a:ext uri="{FF2B5EF4-FFF2-40B4-BE49-F238E27FC236}">
                    <a16:creationId xmlns:a16="http://schemas.microsoft.com/office/drawing/2014/main" id="{6409BCAE-CD93-3C75-384B-1062F7E246EF}"/>
                  </a:ext>
                </a:extLst>
              </p:cNvPr>
              <p:cNvGrpSpPr/>
              <p:nvPr/>
            </p:nvGrpSpPr>
            <p:grpSpPr>
              <a:xfrm>
                <a:off x="7657395" y="3900010"/>
                <a:ext cx="263902" cy="161463"/>
                <a:chOff x="7588110" y="3651769"/>
                <a:chExt cx="263902" cy="161463"/>
              </a:xfrm>
            </p:grpSpPr>
            <p:cxnSp>
              <p:nvCxnSpPr>
                <p:cNvPr id="219" name="Straight Connector 218">
                  <a:extLst>
                    <a:ext uri="{FF2B5EF4-FFF2-40B4-BE49-F238E27FC236}">
                      <a16:creationId xmlns:a16="http://schemas.microsoft.com/office/drawing/2014/main" id="{A818ED3D-0198-6D8F-8EA9-D34E8ECF6553}"/>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20" name="Oval 219">
                  <a:extLst>
                    <a:ext uri="{FF2B5EF4-FFF2-40B4-BE49-F238E27FC236}">
                      <a16:creationId xmlns:a16="http://schemas.microsoft.com/office/drawing/2014/main" id="{01254A76-1CFB-DCBA-9A66-C3FD1CE19740}"/>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9" name="Group 208">
                <a:extLst>
                  <a:ext uri="{FF2B5EF4-FFF2-40B4-BE49-F238E27FC236}">
                    <a16:creationId xmlns:a16="http://schemas.microsoft.com/office/drawing/2014/main" id="{7503A197-E4BE-3DA8-8DB9-EE9568236E07}"/>
                  </a:ext>
                </a:extLst>
              </p:cNvPr>
              <p:cNvGrpSpPr/>
              <p:nvPr/>
            </p:nvGrpSpPr>
            <p:grpSpPr>
              <a:xfrm rot="10800000">
                <a:off x="8131843" y="3471968"/>
                <a:ext cx="333187" cy="409704"/>
                <a:chOff x="7740510" y="3804169"/>
                <a:chExt cx="333187" cy="409704"/>
              </a:xfrm>
            </p:grpSpPr>
            <p:grpSp>
              <p:nvGrpSpPr>
                <p:cNvPr id="213" name="Group 212">
                  <a:extLst>
                    <a:ext uri="{FF2B5EF4-FFF2-40B4-BE49-F238E27FC236}">
                      <a16:creationId xmlns:a16="http://schemas.microsoft.com/office/drawing/2014/main" id="{69F2EFFA-735B-3EC2-6DB7-4C2B34BA0947}"/>
                    </a:ext>
                  </a:extLst>
                </p:cNvPr>
                <p:cNvGrpSpPr/>
                <p:nvPr/>
              </p:nvGrpSpPr>
              <p:grpSpPr>
                <a:xfrm>
                  <a:off x="7740510" y="3804169"/>
                  <a:ext cx="263902" cy="161463"/>
                  <a:chOff x="7588110" y="3651769"/>
                  <a:chExt cx="263902" cy="161463"/>
                </a:xfrm>
              </p:grpSpPr>
              <p:cxnSp>
                <p:nvCxnSpPr>
                  <p:cNvPr id="217" name="Straight Connector 216">
                    <a:extLst>
                      <a:ext uri="{FF2B5EF4-FFF2-40B4-BE49-F238E27FC236}">
                        <a16:creationId xmlns:a16="http://schemas.microsoft.com/office/drawing/2014/main" id="{4D5FFAD6-DB95-CF64-B515-A02A97B81BA6}"/>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18" name="Oval 217">
                    <a:extLst>
                      <a:ext uri="{FF2B5EF4-FFF2-40B4-BE49-F238E27FC236}">
                        <a16:creationId xmlns:a16="http://schemas.microsoft.com/office/drawing/2014/main" id="{27A4EE21-8601-F4D3-22D3-845D19E628E3}"/>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4" name="Group 213">
                  <a:extLst>
                    <a:ext uri="{FF2B5EF4-FFF2-40B4-BE49-F238E27FC236}">
                      <a16:creationId xmlns:a16="http://schemas.microsoft.com/office/drawing/2014/main" id="{582258B8-55E2-1450-6079-9F4D5AB1A927}"/>
                    </a:ext>
                  </a:extLst>
                </p:cNvPr>
                <p:cNvGrpSpPr/>
                <p:nvPr/>
              </p:nvGrpSpPr>
              <p:grpSpPr>
                <a:xfrm>
                  <a:off x="7809795" y="4052410"/>
                  <a:ext cx="263902" cy="161463"/>
                  <a:chOff x="7588110" y="3651769"/>
                  <a:chExt cx="263902" cy="161463"/>
                </a:xfrm>
              </p:grpSpPr>
              <p:cxnSp>
                <p:nvCxnSpPr>
                  <p:cNvPr id="215" name="Straight Connector 214">
                    <a:extLst>
                      <a:ext uri="{FF2B5EF4-FFF2-40B4-BE49-F238E27FC236}">
                        <a16:creationId xmlns:a16="http://schemas.microsoft.com/office/drawing/2014/main" id="{F02520C2-C171-252C-8AD1-5EFC7F2CD438}"/>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216" name="Oval 215">
                    <a:extLst>
                      <a:ext uri="{FF2B5EF4-FFF2-40B4-BE49-F238E27FC236}">
                        <a16:creationId xmlns:a16="http://schemas.microsoft.com/office/drawing/2014/main" id="{A8042437-EED2-DE44-2333-5E865F253C74}"/>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grpSp>
          <p:nvGrpSpPr>
            <p:cNvPr id="52" name="Group 51">
              <a:extLst>
                <a:ext uri="{FF2B5EF4-FFF2-40B4-BE49-F238E27FC236}">
                  <a16:creationId xmlns:a16="http://schemas.microsoft.com/office/drawing/2014/main" id="{F194EDAD-1D86-66D6-51A2-CBA06DE630D7}"/>
                </a:ext>
              </a:extLst>
            </p:cNvPr>
            <p:cNvGrpSpPr/>
            <p:nvPr/>
          </p:nvGrpSpPr>
          <p:grpSpPr>
            <a:xfrm>
              <a:off x="1886815" y="4670138"/>
              <a:ext cx="667240" cy="514544"/>
              <a:chOff x="7357168" y="4236997"/>
              <a:chExt cx="667240" cy="514544"/>
            </a:xfrm>
          </p:grpSpPr>
          <p:grpSp>
            <p:nvGrpSpPr>
              <p:cNvPr id="202" name="Group 201">
                <a:extLst>
                  <a:ext uri="{FF2B5EF4-FFF2-40B4-BE49-F238E27FC236}">
                    <a16:creationId xmlns:a16="http://schemas.microsoft.com/office/drawing/2014/main" id="{3B602A73-7784-8D6E-5ACC-37B4139E0DFF}"/>
                  </a:ext>
                </a:extLst>
              </p:cNvPr>
              <p:cNvGrpSpPr/>
              <p:nvPr/>
            </p:nvGrpSpPr>
            <p:grpSpPr>
              <a:xfrm rot="2862879">
                <a:off x="7305949" y="4288216"/>
                <a:ext cx="263902" cy="161463"/>
                <a:chOff x="7588110" y="3651769"/>
                <a:chExt cx="263902" cy="161463"/>
              </a:xfrm>
            </p:grpSpPr>
            <p:cxnSp>
              <p:nvCxnSpPr>
                <p:cNvPr id="206" name="Straight Connector 205">
                  <a:extLst>
                    <a:ext uri="{FF2B5EF4-FFF2-40B4-BE49-F238E27FC236}">
                      <a16:creationId xmlns:a16="http://schemas.microsoft.com/office/drawing/2014/main" id="{1C6FA7A8-FC59-99F9-D051-EFC1A9857084}"/>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07" name="Oval 206">
                  <a:extLst>
                    <a:ext uri="{FF2B5EF4-FFF2-40B4-BE49-F238E27FC236}">
                      <a16:creationId xmlns:a16="http://schemas.microsoft.com/office/drawing/2014/main" id="{8608C1E0-B9CF-6598-FEB6-16E9D3A33CA9}"/>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3" name="Group 202">
                <a:extLst>
                  <a:ext uri="{FF2B5EF4-FFF2-40B4-BE49-F238E27FC236}">
                    <a16:creationId xmlns:a16="http://schemas.microsoft.com/office/drawing/2014/main" id="{80B3EE43-EC44-FC87-2ACB-224213C98BA6}"/>
                  </a:ext>
                </a:extLst>
              </p:cNvPr>
              <p:cNvGrpSpPr/>
              <p:nvPr/>
            </p:nvGrpSpPr>
            <p:grpSpPr>
              <a:xfrm rot="13575652">
                <a:off x="7811726" y="4538858"/>
                <a:ext cx="263902" cy="161463"/>
                <a:chOff x="7588110" y="3651769"/>
                <a:chExt cx="263902" cy="161463"/>
              </a:xfrm>
            </p:grpSpPr>
            <p:cxnSp>
              <p:nvCxnSpPr>
                <p:cNvPr id="204" name="Straight Connector 203">
                  <a:extLst>
                    <a:ext uri="{FF2B5EF4-FFF2-40B4-BE49-F238E27FC236}">
                      <a16:creationId xmlns:a16="http://schemas.microsoft.com/office/drawing/2014/main" id="{CAD079F8-451C-F01A-34CD-CB90B54B1EDC}"/>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05" name="Oval 204">
                  <a:extLst>
                    <a:ext uri="{FF2B5EF4-FFF2-40B4-BE49-F238E27FC236}">
                      <a16:creationId xmlns:a16="http://schemas.microsoft.com/office/drawing/2014/main" id="{F37DF671-97D7-5CB8-7FF7-BB4793C1CEFF}"/>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53" name="Group 52">
              <a:extLst>
                <a:ext uri="{FF2B5EF4-FFF2-40B4-BE49-F238E27FC236}">
                  <a16:creationId xmlns:a16="http://schemas.microsoft.com/office/drawing/2014/main" id="{AEDC0747-1FD6-50AE-5C8A-B9C26C96BD45}"/>
                </a:ext>
              </a:extLst>
            </p:cNvPr>
            <p:cNvGrpSpPr/>
            <p:nvPr/>
          </p:nvGrpSpPr>
          <p:grpSpPr>
            <a:xfrm rot="16200000">
              <a:off x="2823725" y="4377741"/>
              <a:ext cx="667240" cy="514544"/>
              <a:chOff x="7509568" y="4389397"/>
              <a:chExt cx="667240" cy="514544"/>
            </a:xfrm>
          </p:grpSpPr>
          <p:grpSp>
            <p:nvGrpSpPr>
              <p:cNvPr id="196" name="Group 195">
                <a:extLst>
                  <a:ext uri="{FF2B5EF4-FFF2-40B4-BE49-F238E27FC236}">
                    <a16:creationId xmlns:a16="http://schemas.microsoft.com/office/drawing/2014/main" id="{B22200E6-803E-BDDC-A92D-1573CC0C1834}"/>
                  </a:ext>
                </a:extLst>
              </p:cNvPr>
              <p:cNvGrpSpPr/>
              <p:nvPr/>
            </p:nvGrpSpPr>
            <p:grpSpPr>
              <a:xfrm rot="2862879">
                <a:off x="7458349" y="4440616"/>
                <a:ext cx="263902" cy="161463"/>
                <a:chOff x="7588110" y="3651769"/>
                <a:chExt cx="263902" cy="161463"/>
              </a:xfrm>
            </p:grpSpPr>
            <p:cxnSp>
              <p:nvCxnSpPr>
                <p:cNvPr id="200" name="Straight Connector 199">
                  <a:extLst>
                    <a:ext uri="{FF2B5EF4-FFF2-40B4-BE49-F238E27FC236}">
                      <a16:creationId xmlns:a16="http://schemas.microsoft.com/office/drawing/2014/main" id="{15A37370-8323-4101-1824-109EAE23BC45}"/>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01" name="Oval 200">
                  <a:extLst>
                    <a:ext uri="{FF2B5EF4-FFF2-40B4-BE49-F238E27FC236}">
                      <a16:creationId xmlns:a16="http://schemas.microsoft.com/office/drawing/2014/main" id="{BDA7FD95-55E1-AE04-9CA8-CED20358A492}"/>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97" name="Group 196">
                <a:extLst>
                  <a:ext uri="{FF2B5EF4-FFF2-40B4-BE49-F238E27FC236}">
                    <a16:creationId xmlns:a16="http://schemas.microsoft.com/office/drawing/2014/main" id="{6F8F4DEF-E83C-866C-E2F9-609543101E1A}"/>
                  </a:ext>
                </a:extLst>
              </p:cNvPr>
              <p:cNvGrpSpPr/>
              <p:nvPr/>
            </p:nvGrpSpPr>
            <p:grpSpPr>
              <a:xfrm rot="13575652">
                <a:off x="7964126" y="4691258"/>
                <a:ext cx="263902" cy="161463"/>
                <a:chOff x="7588110" y="3651769"/>
                <a:chExt cx="263902" cy="161463"/>
              </a:xfrm>
            </p:grpSpPr>
            <p:cxnSp>
              <p:nvCxnSpPr>
                <p:cNvPr id="198" name="Straight Connector 197">
                  <a:extLst>
                    <a:ext uri="{FF2B5EF4-FFF2-40B4-BE49-F238E27FC236}">
                      <a16:creationId xmlns:a16="http://schemas.microsoft.com/office/drawing/2014/main" id="{8C83F2BF-7842-2005-E8A6-B4E66BC31767}"/>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199" name="Oval 198">
                  <a:extLst>
                    <a:ext uri="{FF2B5EF4-FFF2-40B4-BE49-F238E27FC236}">
                      <a16:creationId xmlns:a16="http://schemas.microsoft.com/office/drawing/2014/main" id="{A70D6A3A-3557-BC29-2780-9413498D2183}"/>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54" name="Group 53">
              <a:extLst>
                <a:ext uri="{FF2B5EF4-FFF2-40B4-BE49-F238E27FC236}">
                  <a16:creationId xmlns:a16="http://schemas.microsoft.com/office/drawing/2014/main" id="{612D3D78-2129-6021-E041-1065AD8DF8DB}"/>
                </a:ext>
              </a:extLst>
            </p:cNvPr>
            <p:cNvGrpSpPr/>
            <p:nvPr/>
          </p:nvGrpSpPr>
          <p:grpSpPr>
            <a:xfrm rot="9944751">
              <a:off x="1674167" y="3270835"/>
              <a:ext cx="1801887" cy="1974340"/>
              <a:chOff x="569633" y="1542899"/>
              <a:chExt cx="1245999" cy="1365250"/>
            </a:xfrm>
          </p:grpSpPr>
          <p:cxnSp>
            <p:nvCxnSpPr>
              <p:cNvPr id="192" name="Straight Connector 32">
                <a:extLst>
                  <a:ext uri="{FF2B5EF4-FFF2-40B4-BE49-F238E27FC236}">
                    <a16:creationId xmlns:a16="http://schemas.microsoft.com/office/drawing/2014/main" id="{3EE30F52-B064-20E8-8D11-D56CB882F024}"/>
                  </a:ext>
                </a:extLst>
              </p:cNvPr>
              <p:cNvCxnSpPr>
                <a:cxnSpLocks noChangeShapeType="1"/>
              </p:cNvCxnSpPr>
              <p:nvPr/>
            </p:nvCxnSpPr>
            <p:spPr bwMode="auto">
              <a:xfrm>
                <a:off x="569633" y="1622275"/>
                <a:ext cx="300038" cy="331787"/>
              </a:xfrm>
              <a:prstGeom prst="line">
                <a:avLst/>
              </a:prstGeom>
              <a:noFill/>
              <a:ln w="130175">
                <a:solidFill>
                  <a:schemeClr val="accent3"/>
                </a:solidFill>
                <a:round/>
                <a:headEnd/>
                <a:tailEnd/>
              </a:ln>
            </p:spPr>
          </p:cxnSp>
          <p:cxnSp>
            <p:nvCxnSpPr>
              <p:cNvPr id="193" name="Straight Connector 34">
                <a:extLst>
                  <a:ext uri="{FF2B5EF4-FFF2-40B4-BE49-F238E27FC236}">
                    <a16:creationId xmlns:a16="http://schemas.microsoft.com/office/drawing/2014/main" id="{6E237332-75B1-D90E-0903-AA2AFBBF6E9C}"/>
                  </a:ext>
                </a:extLst>
              </p:cNvPr>
              <p:cNvCxnSpPr>
                <a:cxnSpLocks noChangeShapeType="1"/>
              </p:cNvCxnSpPr>
              <p:nvPr/>
            </p:nvCxnSpPr>
            <p:spPr bwMode="auto">
              <a:xfrm flipH="1">
                <a:off x="1504482" y="1611162"/>
                <a:ext cx="311150" cy="347663"/>
              </a:xfrm>
              <a:prstGeom prst="line">
                <a:avLst/>
              </a:prstGeom>
              <a:noFill/>
              <a:ln w="130175">
                <a:solidFill>
                  <a:schemeClr val="accent3"/>
                </a:solidFill>
                <a:round/>
                <a:headEnd/>
                <a:tailEnd/>
              </a:ln>
            </p:spPr>
          </p:cxnSp>
          <p:sp>
            <p:nvSpPr>
              <p:cNvPr id="194" name="Freeform 33">
                <a:extLst>
                  <a:ext uri="{FF2B5EF4-FFF2-40B4-BE49-F238E27FC236}">
                    <a16:creationId xmlns:a16="http://schemas.microsoft.com/office/drawing/2014/main" id="{9AD16A1D-0919-A45A-05D4-1A39B379EC5C}"/>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30175">
                <a:solidFill>
                  <a:schemeClr val="accent3"/>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5" name="Freeform 35">
                <a:extLst>
                  <a:ext uri="{FF2B5EF4-FFF2-40B4-BE49-F238E27FC236}">
                    <a16:creationId xmlns:a16="http://schemas.microsoft.com/office/drawing/2014/main" id="{69F78CEE-0A4A-80EF-D555-05773C7A6763}"/>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30175">
                <a:solidFill>
                  <a:schemeClr val="accent3"/>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5" name="Group 54">
              <a:extLst>
                <a:ext uri="{FF2B5EF4-FFF2-40B4-BE49-F238E27FC236}">
                  <a16:creationId xmlns:a16="http://schemas.microsoft.com/office/drawing/2014/main" id="{DB4FEDF8-ADC4-1299-29B8-139CCB1BA864}"/>
                </a:ext>
              </a:extLst>
            </p:cNvPr>
            <p:cNvGrpSpPr/>
            <p:nvPr/>
          </p:nvGrpSpPr>
          <p:grpSpPr>
            <a:xfrm>
              <a:off x="2121094" y="4084910"/>
              <a:ext cx="263902" cy="161463"/>
              <a:chOff x="7588110" y="3651769"/>
              <a:chExt cx="263902" cy="161463"/>
            </a:xfrm>
          </p:grpSpPr>
          <p:cxnSp>
            <p:nvCxnSpPr>
              <p:cNvPr id="62" name="Straight Connector 61">
                <a:extLst>
                  <a:ext uri="{FF2B5EF4-FFF2-40B4-BE49-F238E27FC236}">
                    <a16:creationId xmlns:a16="http://schemas.microsoft.com/office/drawing/2014/main" id="{35F8D6E3-FBCD-B6BE-EE04-3EACA4036C6C}"/>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63" name="Oval 62">
                <a:extLst>
                  <a:ext uri="{FF2B5EF4-FFF2-40B4-BE49-F238E27FC236}">
                    <a16:creationId xmlns:a16="http://schemas.microsoft.com/office/drawing/2014/main" id="{1EF38409-A431-50DF-10FB-353AF0FF7B4C}"/>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6" name="Group 55">
              <a:extLst>
                <a:ext uri="{FF2B5EF4-FFF2-40B4-BE49-F238E27FC236}">
                  <a16:creationId xmlns:a16="http://schemas.microsoft.com/office/drawing/2014/main" id="{57B01234-FC5F-EF52-3084-05D8B51AA1A3}"/>
                </a:ext>
              </a:extLst>
            </p:cNvPr>
            <p:cNvGrpSpPr/>
            <p:nvPr/>
          </p:nvGrpSpPr>
          <p:grpSpPr>
            <a:xfrm>
              <a:off x="2497769" y="3552780"/>
              <a:ext cx="682192" cy="682096"/>
              <a:chOff x="10063123" y="4456813"/>
              <a:chExt cx="682192" cy="682096"/>
            </a:xfrm>
          </p:grpSpPr>
          <p:sp>
            <p:nvSpPr>
              <p:cNvPr id="57" name="Oval 56">
                <a:extLst>
                  <a:ext uri="{FF2B5EF4-FFF2-40B4-BE49-F238E27FC236}">
                    <a16:creationId xmlns:a16="http://schemas.microsoft.com/office/drawing/2014/main" id="{B5F7D54A-CF3D-8976-F58F-497C2C589B38}"/>
                  </a:ext>
                </a:extLst>
              </p:cNvPr>
              <p:cNvSpPr/>
              <p:nvPr/>
            </p:nvSpPr>
            <p:spPr bwMode="auto">
              <a:xfrm>
                <a:off x="10063123" y="4456813"/>
                <a:ext cx="682096" cy="682096"/>
              </a:xfrm>
              <a:prstGeom prst="ellipse">
                <a:avLst/>
              </a:prstGeom>
              <a:solidFill>
                <a:schemeClr val="tx1"/>
              </a:solid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 name="Freeform: Shape 57">
                <a:extLst>
                  <a:ext uri="{FF2B5EF4-FFF2-40B4-BE49-F238E27FC236}">
                    <a16:creationId xmlns:a16="http://schemas.microsoft.com/office/drawing/2014/main" id="{58416918-993C-FCC9-284B-86802F479AE5}"/>
                  </a:ext>
                </a:extLst>
              </p:cNvPr>
              <p:cNvSpPr/>
              <p:nvPr/>
            </p:nvSpPr>
            <p:spPr bwMode="auto">
              <a:xfrm rot="10800000">
                <a:off x="10389475" y="4581619"/>
                <a:ext cx="353655" cy="492709"/>
              </a:xfrm>
              <a:custGeom>
                <a:avLst/>
                <a:gdLst>
                  <a:gd name="connsiteX0" fmla="*/ 105467 w 353655"/>
                  <a:gd name="connsiteY0" fmla="*/ 492709 h 492709"/>
                  <a:gd name="connsiteX1" fmla="*/ 77593 w 353655"/>
                  <a:gd name="connsiteY1" fmla="*/ 489899 h 492709"/>
                  <a:gd name="connsiteX2" fmla="*/ 58246 w 353655"/>
                  <a:gd name="connsiteY2" fmla="*/ 466450 h 492709"/>
                  <a:gd name="connsiteX3" fmla="*/ 0 w 353655"/>
                  <a:gd name="connsiteY3" fmla="*/ 275767 h 492709"/>
                  <a:gd name="connsiteX4" fmla="*/ 99890 w 353655"/>
                  <a:gd name="connsiteY4" fmla="*/ 34609 h 492709"/>
                  <a:gd name="connsiteX5" fmla="*/ 141839 w 353655"/>
                  <a:gd name="connsiteY5" fmla="*/ 0 h 492709"/>
                  <a:gd name="connsiteX6" fmla="*/ 155485 w 353655"/>
                  <a:gd name="connsiteY6" fmla="*/ 1375 h 492709"/>
                  <a:gd name="connsiteX7" fmla="*/ 353655 w 353655"/>
                  <a:gd name="connsiteY7" fmla="*/ 244521 h 492709"/>
                  <a:gd name="connsiteX8" fmla="*/ 105467 w 353655"/>
                  <a:gd name="connsiteY8" fmla="*/ 492709 h 4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655" h="492709">
                    <a:moveTo>
                      <a:pt x="105467" y="492709"/>
                    </a:moveTo>
                    <a:lnTo>
                      <a:pt x="77593" y="489899"/>
                    </a:lnTo>
                    <a:lnTo>
                      <a:pt x="58246" y="466450"/>
                    </a:lnTo>
                    <a:cubicBezTo>
                      <a:pt x="21472" y="412019"/>
                      <a:pt x="0" y="346401"/>
                      <a:pt x="0" y="275767"/>
                    </a:cubicBezTo>
                    <a:cubicBezTo>
                      <a:pt x="0" y="181589"/>
                      <a:pt x="38173" y="96327"/>
                      <a:pt x="99890" y="34609"/>
                    </a:cubicBezTo>
                    <a:lnTo>
                      <a:pt x="141839" y="0"/>
                    </a:lnTo>
                    <a:lnTo>
                      <a:pt x="155485" y="1375"/>
                    </a:lnTo>
                    <a:cubicBezTo>
                      <a:pt x="268580" y="24518"/>
                      <a:pt x="353655" y="124585"/>
                      <a:pt x="353655" y="244521"/>
                    </a:cubicBezTo>
                    <a:cubicBezTo>
                      <a:pt x="353655" y="381591"/>
                      <a:pt x="242537" y="492709"/>
                      <a:pt x="105467" y="492709"/>
                    </a:cubicBezTo>
                    <a:close/>
                  </a:path>
                </a:pathLst>
              </a:custGeom>
              <a:solidFill>
                <a:schemeClr val="accent4"/>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 name="Rectangle 58">
                <a:extLst>
                  <a:ext uri="{FF2B5EF4-FFF2-40B4-BE49-F238E27FC236}">
                    <a16:creationId xmlns:a16="http://schemas.microsoft.com/office/drawing/2014/main" id="{6E9CFCD0-4013-F3FC-01DF-1CE4564BA1B6}"/>
                  </a:ext>
                </a:extLst>
              </p:cNvPr>
              <p:cNvSpPr/>
              <p:nvPr/>
            </p:nvSpPr>
            <p:spPr bwMode="auto">
              <a:xfrm rot="20623326">
                <a:off x="10234028" y="4894799"/>
                <a:ext cx="174037" cy="7651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 name="Freeform: Shape 59">
                <a:extLst>
                  <a:ext uri="{FF2B5EF4-FFF2-40B4-BE49-F238E27FC236}">
                    <a16:creationId xmlns:a16="http://schemas.microsoft.com/office/drawing/2014/main" id="{7A15E1BA-B3B8-CD75-C6FA-DCB8EF4668E6}"/>
                  </a:ext>
                </a:extLst>
              </p:cNvPr>
              <p:cNvSpPr/>
              <p:nvPr/>
            </p:nvSpPr>
            <p:spPr bwMode="auto">
              <a:xfrm>
                <a:off x="10063124" y="4581780"/>
                <a:ext cx="217303" cy="529833"/>
              </a:xfrm>
              <a:custGeom>
                <a:avLst/>
                <a:gdLst>
                  <a:gd name="connsiteX0" fmla="*/ 76487 w 217303"/>
                  <a:gd name="connsiteY0" fmla="*/ 0 h 529833"/>
                  <a:gd name="connsiteX1" fmla="*/ 217303 w 217303"/>
                  <a:gd name="connsiteY1" fmla="*/ 529833 h 529833"/>
                  <a:gd name="connsiteX2" fmla="*/ 208297 w 217303"/>
                  <a:gd name="connsiteY2" fmla="*/ 527037 h 529833"/>
                  <a:gd name="connsiteX3" fmla="*/ 0 w 217303"/>
                  <a:gd name="connsiteY3" fmla="*/ 212790 h 529833"/>
                  <a:gd name="connsiteX4" fmla="*/ 58246 w 217303"/>
                  <a:gd name="connsiteY4" fmla="*/ 22107 h 529833"/>
                  <a:gd name="connsiteX5" fmla="*/ 76487 w 217303"/>
                  <a:gd name="connsiteY5" fmla="*/ 0 h 52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303" h="529833">
                    <a:moveTo>
                      <a:pt x="76487" y="0"/>
                    </a:moveTo>
                    <a:lnTo>
                      <a:pt x="217303" y="529833"/>
                    </a:lnTo>
                    <a:lnTo>
                      <a:pt x="208297" y="527037"/>
                    </a:lnTo>
                    <a:cubicBezTo>
                      <a:pt x="85889" y="475263"/>
                      <a:pt x="0" y="354057"/>
                      <a:pt x="0" y="212790"/>
                    </a:cubicBezTo>
                    <a:cubicBezTo>
                      <a:pt x="0" y="142157"/>
                      <a:pt x="21472" y="76538"/>
                      <a:pt x="58246" y="22107"/>
                    </a:cubicBezTo>
                    <a:lnTo>
                      <a:pt x="76487" y="0"/>
                    </a:lnTo>
                    <a:close/>
                  </a:path>
                </a:pathLst>
              </a:custGeom>
              <a:solidFill>
                <a:schemeClr val="accent3"/>
              </a:solidFill>
              <a:ln w="28575">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 name="Oval 60">
                <a:extLst>
                  <a:ext uri="{FF2B5EF4-FFF2-40B4-BE49-F238E27FC236}">
                    <a16:creationId xmlns:a16="http://schemas.microsoft.com/office/drawing/2014/main" id="{79E7B1F2-5219-8DFE-BE80-A4363B61BF15}"/>
                  </a:ext>
                </a:extLst>
              </p:cNvPr>
              <p:cNvSpPr/>
              <p:nvPr/>
            </p:nvSpPr>
            <p:spPr bwMode="auto">
              <a:xfrm>
                <a:off x="10063219" y="4456813"/>
                <a:ext cx="682096" cy="682096"/>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21" name="Group 220">
            <a:extLst>
              <a:ext uri="{FF2B5EF4-FFF2-40B4-BE49-F238E27FC236}">
                <a16:creationId xmlns:a16="http://schemas.microsoft.com/office/drawing/2014/main" id="{21118A56-9D42-3AD0-61D6-EAF37C3A8CDA}"/>
              </a:ext>
            </a:extLst>
          </p:cNvPr>
          <p:cNvGrpSpPr/>
          <p:nvPr/>
        </p:nvGrpSpPr>
        <p:grpSpPr>
          <a:xfrm>
            <a:off x="4344681" y="1130624"/>
            <a:ext cx="4775125" cy="2589862"/>
            <a:chOff x="4904035" y="1304078"/>
            <a:chExt cx="4414774" cy="3001562"/>
          </a:xfrm>
        </p:grpSpPr>
        <p:grpSp>
          <p:nvGrpSpPr>
            <p:cNvPr id="222" name="Group 221">
              <a:extLst>
                <a:ext uri="{FF2B5EF4-FFF2-40B4-BE49-F238E27FC236}">
                  <a16:creationId xmlns:a16="http://schemas.microsoft.com/office/drawing/2014/main" id="{AC1F9EFC-B621-3497-6D44-19A8596184A8}"/>
                </a:ext>
              </a:extLst>
            </p:cNvPr>
            <p:cNvGrpSpPr/>
            <p:nvPr/>
          </p:nvGrpSpPr>
          <p:grpSpPr>
            <a:xfrm>
              <a:off x="4904035" y="1304078"/>
              <a:ext cx="4414774" cy="3001562"/>
              <a:chOff x="5515949" y="1827886"/>
              <a:chExt cx="3236669" cy="2200580"/>
            </a:xfrm>
          </p:grpSpPr>
          <p:grpSp>
            <p:nvGrpSpPr>
              <p:cNvPr id="233" name="Group 232">
                <a:extLst>
                  <a:ext uri="{FF2B5EF4-FFF2-40B4-BE49-F238E27FC236}">
                    <a16:creationId xmlns:a16="http://schemas.microsoft.com/office/drawing/2014/main" id="{15EA15E5-83B1-4C07-5D9F-C633BFA93C51}"/>
                  </a:ext>
                </a:extLst>
              </p:cNvPr>
              <p:cNvGrpSpPr/>
              <p:nvPr/>
            </p:nvGrpSpPr>
            <p:grpSpPr>
              <a:xfrm>
                <a:off x="5515949" y="1827886"/>
                <a:ext cx="3236669" cy="2200580"/>
                <a:chOff x="710485" y="1826688"/>
                <a:chExt cx="3236669" cy="2200580"/>
              </a:xfrm>
            </p:grpSpPr>
            <p:sp>
              <p:nvSpPr>
                <p:cNvPr id="236" name="Hexagon 235">
                  <a:extLst>
                    <a:ext uri="{FF2B5EF4-FFF2-40B4-BE49-F238E27FC236}">
                      <a16:creationId xmlns:a16="http://schemas.microsoft.com/office/drawing/2014/main" id="{A776D2DB-DBCC-759D-9EDC-5504971FE938}"/>
                    </a:ext>
                  </a:extLst>
                </p:cNvPr>
                <p:cNvSpPr/>
                <p:nvPr/>
              </p:nvSpPr>
              <p:spPr bwMode="auto">
                <a:xfrm rot="5400000">
                  <a:off x="1224688" y="3566041"/>
                  <a:ext cx="261122" cy="228600"/>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7" name="Freeform 73734">
                  <a:extLst>
                    <a:ext uri="{FF2B5EF4-FFF2-40B4-BE49-F238E27FC236}">
                      <a16:creationId xmlns:a16="http://schemas.microsoft.com/office/drawing/2014/main" id="{949FBCB5-132E-48B6-C18C-EA1C1B073D78}"/>
                    </a:ext>
                  </a:extLst>
                </p:cNvPr>
                <p:cNvSpPr/>
                <p:nvPr/>
              </p:nvSpPr>
              <p:spPr bwMode="auto">
                <a:xfrm>
                  <a:off x="3243675" y="1826688"/>
                  <a:ext cx="111125" cy="190500"/>
                </a:xfrm>
                <a:custGeom>
                  <a:avLst/>
                  <a:gdLst>
                    <a:gd name="connsiteX0" fmla="*/ 0 w 111125"/>
                    <a:gd name="connsiteY0" fmla="*/ 190500 h 190500"/>
                    <a:gd name="connsiteX1" fmla="*/ 0 w 111125"/>
                    <a:gd name="connsiteY1" fmla="*/ 60325 h 190500"/>
                    <a:gd name="connsiteX2" fmla="*/ 111125 w 111125"/>
                    <a:gd name="connsiteY2" fmla="*/ 0 h 190500"/>
                  </a:gdLst>
                  <a:ahLst/>
                  <a:cxnLst>
                    <a:cxn ang="0">
                      <a:pos x="connsiteX0" y="connsiteY0"/>
                    </a:cxn>
                    <a:cxn ang="0">
                      <a:pos x="connsiteX1" y="connsiteY1"/>
                    </a:cxn>
                    <a:cxn ang="0">
                      <a:pos x="connsiteX2" y="connsiteY2"/>
                    </a:cxn>
                  </a:cxnLst>
                  <a:rect l="l" t="t" r="r" b="b"/>
                  <a:pathLst>
                    <a:path w="111125" h="190500">
                      <a:moveTo>
                        <a:pt x="0" y="190500"/>
                      </a:moveTo>
                      <a:lnTo>
                        <a:pt x="0" y="60325"/>
                      </a:lnTo>
                      <a:lnTo>
                        <a:pt x="111125"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8" name="Rectangle 237">
                  <a:extLst>
                    <a:ext uri="{FF2B5EF4-FFF2-40B4-BE49-F238E27FC236}">
                      <a16:creationId xmlns:a16="http://schemas.microsoft.com/office/drawing/2014/main" id="{6AFF0CFC-6A00-40ED-0713-3EE79F922749}"/>
                    </a:ext>
                  </a:extLst>
                </p:cNvPr>
                <p:cNvSpPr/>
                <p:nvPr/>
              </p:nvSpPr>
              <p:spPr>
                <a:xfrm>
                  <a:off x="1810906" y="3881236"/>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39" name="Rectangle 238">
                  <a:extLst>
                    <a:ext uri="{FF2B5EF4-FFF2-40B4-BE49-F238E27FC236}">
                      <a16:creationId xmlns:a16="http://schemas.microsoft.com/office/drawing/2014/main" id="{8CB685A7-6D6C-04A4-0FC2-797A6BEC6C89}"/>
                    </a:ext>
                  </a:extLst>
                </p:cNvPr>
                <p:cNvSpPr/>
                <p:nvPr/>
              </p:nvSpPr>
              <p:spPr>
                <a:xfrm>
                  <a:off x="1559321" y="3460180"/>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0" name="Rectangle 239">
                  <a:extLst>
                    <a:ext uri="{FF2B5EF4-FFF2-40B4-BE49-F238E27FC236}">
                      <a16:creationId xmlns:a16="http://schemas.microsoft.com/office/drawing/2014/main" id="{D327CDFB-A038-5FCC-BFE0-7C5DE85B4A19}"/>
                    </a:ext>
                  </a:extLst>
                </p:cNvPr>
                <p:cNvSpPr/>
                <p:nvPr/>
              </p:nvSpPr>
              <p:spPr>
                <a:xfrm>
                  <a:off x="1093356" y="3319261"/>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1" name="Rectangle 240">
                  <a:extLst>
                    <a:ext uri="{FF2B5EF4-FFF2-40B4-BE49-F238E27FC236}">
                      <a16:creationId xmlns:a16="http://schemas.microsoft.com/office/drawing/2014/main" id="{3726A7D8-6AA8-963E-2005-D51E8238CDE9}"/>
                    </a:ext>
                  </a:extLst>
                </p:cNvPr>
                <p:cNvSpPr/>
                <p:nvPr/>
              </p:nvSpPr>
              <p:spPr>
                <a:xfrm>
                  <a:off x="934698" y="2718784"/>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2" name="Rectangle 241">
                  <a:extLst>
                    <a:ext uri="{FF2B5EF4-FFF2-40B4-BE49-F238E27FC236}">
                      <a16:creationId xmlns:a16="http://schemas.microsoft.com/office/drawing/2014/main" id="{3F95E6DB-AC5A-147D-4565-1C69D667E7C0}"/>
                    </a:ext>
                  </a:extLst>
                </p:cNvPr>
                <p:cNvSpPr/>
                <p:nvPr/>
              </p:nvSpPr>
              <p:spPr>
                <a:xfrm>
                  <a:off x="1328914" y="2815523"/>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3" name="Rectangle 242">
                  <a:extLst>
                    <a:ext uri="{FF2B5EF4-FFF2-40B4-BE49-F238E27FC236}">
                      <a16:creationId xmlns:a16="http://schemas.microsoft.com/office/drawing/2014/main" id="{11A4A7C5-24A2-78E1-FE09-FC3720BAFDF5}"/>
                    </a:ext>
                  </a:extLst>
                </p:cNvPr>
                <p:cNvSpPr/>
                <p:nvPr/>
              </p:nvSpPr>
              <p:spPr>
                <a:xfrm>
                  <a:off x="1838526" y="2953327"/>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4" name="Rectangle 243">
                  <a:extLst>
                    <a:ext uri="{FF2B5EF4-FFF2-40B4-BE49-F238E27FC236}">
                      <a16:creationId xmlns:a16="http://schemas.microsoft.com/office/drawing/2014/main" id="{EB1CBF1C-1210-5686-923A-BB8CDCF2BB7E}"/>
                    </a:ext>
                  </a:extLst>
                </p:cNvPr>
                <p:cNvSpPr/>
                <p:nvPr/>
              </p:nvSpPr>
              <p:spPr>
                <a:xfrm>
                  <a:off x="2059031" y="2815523"/>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5" name="Rectangle 244">
                  <a:extLst>
                    <a:ext uri="{FF2B5EF4-FFF2-40B4-BE49-F238E27FC236}">
                      <a16:creationId xmlns:a16="http://schemas.microsoft.com/office/drawing/2014/main" id="{C0A6C47E-33CB-C10A-09FB-409402B0603A}"/>
                    </a:ext>
                  </a:extLst>
                </p:cNvPr>
                <p:cNvSpPr/>
                <p:nvPr/>
              </p:nvSpPr>
              <p:spPr>
                <a:xfrm>
                  <a:off x="2302141" y="2963960"/>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6" name="Rectangle 245">
                  <a:extLst>
                    <a:ext uri="{FF2B5EF4-FFF2-40B4-BE49-F238E27FC236}">
                      <a16:creationId xmlns:a16="http://schemas.microsoft.com/office/drawing/2014/main" id="{EC3DAED5-13E1-5773-B089-F297DB0E14C1}"/>
                    </a:ext>
                  </a:extLst>
                </p:cNvPr>
                <p:cNvSpPr/>
                <p:nvPr/>
              </p:nvSpPr>
              <p:spPr>
                <a:xfrm>
                  <a:off x="3373171" y="2529040"/>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7" name="Rectangle 246">
                  <a:extLst>
                    <a:ext uri="{FF2B5EF4-FFF2-40B4-BE49-F238E27FC236}">
                      <a16:creationId xmlns:a16="http://schemas.microsoft.com/office/drawing/2014/main" id="{9F0554BD-E6AD-70F0-809C-CC1917AC70DB}"/>
                    </a:ext>
                  </a:extLst>
                </p:cNvPr>
                <p:cNvSpPr/>
                <p:nvPr/>
              </p:nvSpPr>
              <p:spPr>
                <a:xfrm>
                  <a:off x="3618261" y="2621279"/>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48" name="Rectangle 247">
                  <a:extLst>
                    <a:ext uri="{FF2B5EF4-FFF2-40B4-BE49-F238E27FC236}">
                      <a16:creationId xmlns:a16="http://schemas.microsoft.com/office/drawing/2014/main" id="{EB2A2E48-E968-5D60-B444-DBB8523566A4}"/>
                    </a:ext>
                  </a:extLst>
                </p:cNvPr>
                <p:cNvSpPr/>
                <p:nvPr/>
              </p:nvSpPr>
              <p:spPr>
                <a:xfrm>
                  <a:off x="3821295" y="2623112"/>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49" name="Rectangle 248">
                  <a:extLst>
                    <a:ext uri="{FF2B5EF4-FFF2-40B4-BE49-F238E27FC236}">
                      <a16:creationId xmlns:a16="http://schemas.microsoft.com/office/drawing/2014/main" id="{BB9598FD-7084-715D-6F00-5D6A962F73FB}"/>
                    </a:ext>
                  </a:extLst>
                </p:cNvPr>
                <p:cNvSpPr/>
                <p:nvPr/>
              </p:nvSpPr>
              <p:spPr>
                <a:xfrm>
                  <a:off x="3778014" y="2048031"/>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50" name="Rectangle 249">
                  <a:extLst>
                    <a:ext uri="{FF2B5EF4-FFF2-40B4-BE49-F238E27FC236}">
                      <a16:creationId xmlns:a16="http://schemas.microsoft.com/office/drawing/2014/main" id="{F51A2C7C-EB6D-2D89-B664-27D8A3E236A7}"/>
                    </a:ext>
                  </a:extLst>
                </p:cNvPr>
                <p:cNvSpPr/>
                <p:nvPr/>
              </p:nvSpPr>
              <p:spPr>
                <a:xfrm>
                  <a:off x="3864577" y="2407122"/>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51" name="Rectangle 250">
                  <a:extLst>
                    <a:ext uri="{FF2B5EF4-FFF2-40B4-BE49-F238E27FC236}">
                      <a16:creationId xmlns:a16="http://schemas.microsoft.com/office/drawing/2014/main" id="{9336627D-7B34-9045-61DA-9B0FF116C315}"/>
                    </a:ext>
                  </a:extLst>
                </p:cNvPr>
                <p:cNvSpPr/>
                <p:nvPr/>
              </p:nvSpPr>
              <p:spPr>
                <a:xfrm>
                  <a:off x="2642897" y="1937315"/>
                  <a:ext cx="159722"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HO</a:t>
                  </a:r>
                </a:p>
              </p:txBody>
            </p:sp>
            <p:sp>
              <p:nvSpPr>
                <p:cNvPr id="252" name="Rectangle 251">
                  <a:extLst>
                    <a:ext uri="{FF2B5EF4-FFF2-40B4-BE49-F238E27FC236}">
                      <a16:creationId xmlns:a16="http://schemas.microsoft.com/office/drawing/2014/main" id="{1BD973B9-08FE-AEC2-8F32-F9317B764828}"/>
                    </a:ext>
                  </a:extLst>
                </p:cNvPr>
                <p:cNvSpPr/>
                <p:nvPr/>
              </p:nvSpPr>
              <p:spPr>
                <a:xfrm>
                  <a:off x="3565525" y="2073839"/>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253" name="Rectangle 252">
                  <a:extLst>
                    <a:ext uri="{FF2B5EF4-FFF2-40B4-BE49-F238E27FC236}">
                      <a16:creationId xmlns:a16="http://schemas.microsoft.com/office/drawing/2014/main" id="{643E9DED-F6D5-78CB-B3C6-7F38EA509AE6}"/>
                    </a:ext>
                  </a:extLst>
                </p:cNvPr>
                <p:cNvSpPr/>
                <p:nvPr/>
              </p:nvSpPr>
              <p:spPr>
                <a:xfrm>
                  <a:off x="833893" y="3106912"/>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54" name="Rectangle 253">
                  <a:extLst>
                    <a:ext uri="{FF2B5EF4-FFF2-40B4-BE49-F238E27FC236}">
                      <a16:creationId xmlns:a16="http://schemas.microsoft.com/office/drawing/2014/main" id="{542ED6EC-E76B-873D-F7C6-C15565115F12}"/>
                    </a:ext>
                  </a:extLst>
                </p:cNvPr>
                <p:cNvSpPr/>
                <p:nvPr/>
              </p:nvSpPr>
              <p:spPr>
                <a:xfrm>
                  <a:off x="1706772" y="2673504"/>
                  <a:ext cx="77145" cy="125214"/>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255" name="Rectangle 254">
                  <a:extLst>
                    <a:ext uri="{FF2B5EF4-FFF2-40B4-BE49-F238E27FC236}">
                      <a16:creationId xmlns:a16="http://schemas.microsoft.com/office/drawing/2014/main" id="{CDE5E712-FB3D-2389-0F5D-7A887628889D}"/>
                    </a:ext>
                  </a:extLst>
                </p:cNvPr>
                <p:cNvSpPr/>
                <p:nvPr/>
              </p:nvSpPr>
              <p:spPr>
                <a:xfrm>
                  <a:off x="1710448" y="2772084"/>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56" name="Rectangle 255">
                  <a:extLst>
                    <a:ext uri="{FF2B5EF4-FFF2-40B4-BE49-F238E27FC236}">
                      <a16:creationId xmlns:a16="http://schemas.microsoft.com/office/drawing/2014/main" id="{5239DAF2-539A-04ED-26E7-1ECBDEFEA294}"/>
                    </a:ext>
                  </a:extLst>
                </p:cNvPr>
                <p:cNvSpPr/>
                <p:nvPr/>
              </p:nvSpPr>
              <p:spPr>
                <a:xfrm>
                  <a:off x="958089" y="3529542"/>
                  <a:ext cx="77145" cy="125214"/>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257" name="Rectangle 256">
                  <a:extLst>
                    <a:ext uri="{FF2B5EF4-FFF2-40B4-BE49-F238E27FC236}">
                      <a16:creationId xmlns:a16="http://schemas.microsoft.com/office/drawing/2014/main" id="{6041DE61-B3E0-5D4B-3F7B-7F1E898523AC}"/>
                    </a:ext>
                  </a:extLst>
                </p:cNvPr>
                <p:cNvSpPr/>
                <p:nvPr/>
              </p:nvSpPr>
              <p:spPr>
                <a:xfrm>
                  <a:off x="961764" y="3628122"/>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58" name="Rectangle 257">
                  <a:extLst>
                    <a:ext uri="{FF2B5EF4-FFF2-40B4-BE49-F238E27FC236}">
                      <a16:creationId xmlns:a16="http://schemas.microsoft.com/office/drawing/2014/main" id="{29CEEAAD-A00B-8FE3-7689-A39DF213F6C7}"/>
                    </a:ext>
                  </a:extLst>
                </p:cNvPr>
                <p:cNvSpPr/>
                <p:nvPr/>
              </p:nvSpPr>
              <p:spPr>
                <a:xfrm>
                  <a:off x="1656044" y="3684401"/>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59" name="Rectangle 258">
                  <a:extLst>
                    <a:ext uri="{FF2B5EF4-FFF2-40B4-BE49-F238E27FC236}">
                      <a16:creationId xmlns:a16="http://schemas.microsoft.com/office/drawing/2014/main" id="{B76240C6-418E-78DB-61E5-332885494598}"/>
                    </a:ext>
                  </a:extLst>
                </p:cNvPr>
                <p:cNvSpPr/>
                <p:nvPr/>
              </p:nvSpPr>
              <p:spPr>
                <a:xfrm>
                  <a:off x="717529" y="3106465"/>
                  <a:ext cx="68271" cy="146032"/>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60" name="Rectangle 259">
                  <a:extLst>
                    <a:ext uri="{FF2B5EF4-FFF2-40B4-BE49-F238E27FC236}">
                      <a16:creationId xmlns:a16="http://schemas.microsoft.com/office/drawing/2014/main" id="{57A9A7C4-B5B0-F8C0-0FDC-A59CBA359544}"/>
                    </a:ext>
                  </a:extLst>
                </p:cNvPr>
                <p:cNvSpPr/>
                <p:nvPr/>
              </p:nvSpPr>
              <p:spPr>
                <a:xfrm>
                  <a:off x="710485" y="3297016"/>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61" name="Rectangle 260">
                  <a:extLst>
                    <a:ext uri="{FF2B5EF4-FFF2-40B4-BE49-F238E27FC236}">
                      <a16:creationId xmlns:a16="http://schemas.microsoft.com/office/drawing/2014/main" id="{4C9814B7-6DEB-8729-0D0F-1C8911F45E4C}"/>
                    </a:ext>
                  </a:extLst>
                </p:cNvPr>
                <p:cNvSpPr/>
                <p:nvPr/>
              </p:nvSpPr>
              <p:spPr>
                <a:xfrm>
                  <a:off x="2704192" y="2662671"/>
                  <a:ext cx="77145" cy="125214"/>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262" name="Rectangle 261">
                  <a:extLst>
                    <a:ext uri="{FF2B5EF4-FFF2-40B4-BE49-F238E27FC236}">
                      <a16:creationId xmlns:a16="http://schemas.microsoft.com/office/drawing/2014/main" id="{6BF93781-D014-A3F7-B809-409A74BFDC5F}"/>
                    </a:ext>
                  </a:extLst>
                </p:cNvPr>
                <p:cNvSpPr/>
                <p:nvPr/>
              </p:nvSpPr>
              <p:spPr>
                <a:xfrm>
                  <a:off x="2508140" y="2756496"/>
                  <a:ext cx="269202"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Lys-N</a:t>
                  </a:r>
                </a:p>
              </p:txBody>
            </p:sp>
            <p:sp>
              <p:nvSpPr>
                <p:cNvPr id="263" name="Rectangle 262">
                  <a:extLst>
                    <a:ext uri="{FF2B5EF4-FFF2-40B4-BE49-F238E27FC236}">
                      <a16:creationId xmlns:a16="http://schemas.microsoft.com/office/drawing/2014/main" id="{AFFE9339-F6E9-C7E3-8881-6BA5DF52326D}"/>
                    </a:ext>
                  </a:extLst>
                </p:cNvPr>
                <p:cNvSpPr/>
                <p:nvPr/>
              </p:nvSpPr>
              <p:spPr>
                <a:xfrm>
                  <a:off x="3266103" y="2769707"/>
                  <a:ext cx="26511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CH</a:t>
                  </a:r>
                  <a:r>
                    <a:rPr kumimoji="0" lang="en-US" sz="1400" b="1" i="0" u="none" strike="noStrike" kern="1200" cap="none" spc="0" normalizeH="0" baseline="-25000" noProof="0" dirty="0">
                      <a:ln>
                        <a:noFill/>
                      </a:ln>
                      <a:solidFill>
                        <a:srgbClr val="015873"/>
                      </a:solidFill>
                      <a:effectLst/>
                      <a:uLnTx/>
                      <a:uFillTx/>
                      <a:latin typeface="Calibri" panose="020F0502020204030204" pitchFamily="34" charset="0"/>
                      <a:ea typeface="+mn-ea"/>
                      <a:cs typeface="Calibri" panose="020F0502020204030204" pitchFamily="34" charset="0"/>
                    </a:rPr>
                    <a:t>2</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64" name="Rectangle 263">
                  <a:extLst>
                    <a:ext uri="{FF2B5EF4-FFF2-40B4-BE49-F238E27FC236}">
                      <a16:creationId xmlns:a16="http://schemas.microsoft.com/office/drawing/2014/main" id="{D74B8170-B0A2-BB08-42F7-883FB28CA772}"/>
                    </a:ext>
                  </a:extLst>
                </p:cNvPr>
                <p:cNvSpPr/>
                <p:nvPr/>
              </p:nvSpPr>
              <p:spPr>
                <a:xfrm>
                  <a:off x="2016434" y="3618677"/>
                  <a:ext cx="5758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S</a:t>
                  </a:r>
                </a:p>
              </p:txBody>
            </p:sp>
            <p:sp>
              <p:nvSpPr>
                <p:cNvPr id="265" name="Rectangle 264">
                  <a:extLst>
                    <a:ext uri="{FF2B5EF4-FFF2-40B4-BE49-F238E27FC236}">
                      <a16:creationId xmlns:a16="http://schemas.microsoft.com/office/drawing/2014/main" id="{42DAD1AB-068B-D0AD-0E21-C4B3E19219D0}"/>
                    </a:ext>
                  </a:extLst>
                </p:cNvPr>
                <p:cNvSpPr/>
                <p:nvPr/>
              </p:nvSpPr>
              <p:spPr>
                <a:xfrm>
                  <a:off x="2210477" y="3601672"/>
                  <a:ext cx="1040433" cy="209212"/>
                </a:xfrm>
                <a:prstGeom prst="rect">
                  <a:avLst/>
                </a:prstGeom>
              </p:spPr>
              <p:txBody>
                <a:bodyPr wrap="none" lIns="0" tIns="0" rIns="0" bIns="0">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Anti–TROP-2 mAb</a:t>
                  </a:r>
                </a:p>
              </p:txBody>
            </p:sp>
            <p:sp>
              <p:nvSpPr>
                <p:cNvPr id="266" name="Rectangle 265">
                  <a:extLst>
                    <a:ext uri="{FF2B5EF4-FFF2-40B4-BE49-F238E27FC236}">
                      <a16:creationId xmlns:a16="http://schemas.microsoft.com/office/drawing/2014/main" id="{50FEE043-6C98-A7DF-2766-1759FC034114}"/>
                    </a:ext>
                  </a:extLst>
                </p:cNvPr>
                <p:cNvSpPr/>
                <p:nvPr/>
              </p:nvSpPr>
              <p:spPr>
                <a:xfrm>
                  <a:off x="1064395" y="2748171"/>
                  <a:ext cx="59264" cy="187755"/>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7" name="Rectangle 266">
                  <a:extLst>
                    <a:ext uri="{FF2B5EF4-FFF2-40B4-BE49-F238E27FC236}">
                      <a16:creationId xmlns:a16="http://schemas.microsoft.com/office/drawing/2014/main" id="{8102B2F8-32E8-97F8-94E0-44B4FB3123A9}"/>
                    </a:ext>
                  </a:extLst>
                </p:cNvPr>
                <p:cNvSpPr/>
                <p:nvPr/>
              </p:nvSpPr>
              <p:spPr>
                <a:xfrm>
                  <a:off x="1435887" y="2735020"/>
                  <a:ext cx="59264" cy="187755"/>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8" name="Rectangle 267">
                  <a:extLst>
                    <a:ext uri="{FF2B5EF4-FFF2-40B4-BE49-F238E27FC236}">
                      <a16:creationId xmlns:a16="http://schemas.microsoft.com/office/drawing/2014/main" id="{1890E14E-8BC5-2B0E-5209-37969A41967F}"/>
                    </a:ext>
                  </a:extLst>
                </p:cNvPr>
                <p:cNvSpPr/>
                <p:nvPr/>
              </p:nvSpPr>
              <p:spPr>
                <a:xfrm>
                  <a:off x="1470900" y="2897968"/>
                  <a:ext cx="48895" cy="11473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7</a:t>
                  </a:r>
                </a:p>
              </p:txBody>
            </p:sp>
            <p:sp>
              <p:nvSpPr>
                <p:cNvPr id="269" name="Rectangle 268">
                  <a:extLst>
                    <a:ext uri="{FF2B5EF4-FFF2-40B4-BE49-F238E27FC236}">
                      <a16:creationId xmlns:a16="http://schemas.microsoft.com/office/drawing/2014/main" id="{CA2F4390-CC29-5F74-377E-6B2A82B0754C}"/>
                    </a:ext>
                  </a:extLst>
                </p:cNvPr>
                <p:cNvSpPr/>
                <p:nvPr/>
              </p:nvSpPr>
              <p:spPr>
                <a:xfrm>
                  <a:off x="3234686" y="2202139"/>
                  <a:ext cx="94348" cy="146032"/>
                </a:xfrm>
                <a:prstGeom prst="rect">
                  <a:avLst/>
                </a:prstGeom>
                <a:noFill/>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270" name="Freeform 73748">
                  <a:extLst>
                    <a:ext uri="{FF2B5EF4-FFF2-40B4-BE49-F238E27FC236}">
                      <a16:creationId xmlns:a16="http://schemas.microsoft.com/office/drawing/2014/main" id="{1E0C9F0E-ECEE-E9F9-DBDA-DAD97490CBE1}"/>
                    </a:ext>
                  </a:extLst>
                </p:cNvPr>
                <p:cNvSpPr/>
                <p:nvPr/>
              </p:nvSpPr>
              <p:spPr bwMode="auto">
                <a:xfrm>
                  <a:off x="3141568" y="2020399"/>
                  <a:ext cx="236548" cy="244475"/>
                </a:xfrm>
                <a:custGeom>
                  <a:avLst/>
                  <a:gdLst>
                    <a:gd name="connsiteX0" fmla="*/ 88900 w 250825"/>
                    <a:gd name="connsiteY0" fmla="*/ 241300 h 244475"/>
                    <a:gd name="connsiteX1" fmla="*/ 0 w 250825"/>
                    <a:gd name="connsiteY1" fmla="*/ 200025 h 244475"/>
                    <a:gd name="connsiteX2" fmla="*/ 3175 w 250825"/>
                    <a:gd name="connsiteY2" fmla="*/ 69850 h 244475"/>
                    <a:gd name="connsiteX3" fmla="*/ 111125 w 250825"/>
                    <a:gd name="connsiteY3" fmla="*/ 0 h 244475"/>
                    <a:gd name="connsiteX4" fmla="*/ 250825 w 250825"/>
                    <a:gd name="connsiteY4" fmla="*/ 76200 h 244475"/>
                    <a:gd name="connsiteX5" fmla="*/ 244475 w 250825"/>
                    <a:gd name="connsiteY5" fmla="*/ 206375 h 244475"/>
                    <a:gd name="connsiteX6" fmla="*/ 193675 w 250825"/>
                    <a:gd name="connsiteY6" fmla="*/ 244475 h 24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825" h="244475">
                      <a:moveTo>
                        <a:pt x="88900" y="241300"/>
                      </a:moveTo>
                      <a:lnTo>
                        <a:pt x="0" y="200025"/>
                      </a:lnTo>
                      <a:cubicBezTo>
                        <a:pt x="1058" y="156633"/>
                        <a:pt x="2117" y="113242"/>
                        <a:pt x="3175" y="69850"/>
                      </a:cubicBezTo>
                      <a:lnTo>
                        <a:pt x="111125" y="0"/>
                      </a:lnTo>
                      <a:lnTo>
                        <a:pt x="250825" y="76200"/>
                      </a:lnTo>
                      <a:lnTo>
                        <a:pt x="244475" y="206375"/>
                      </a:lnTo>
                      <a:lnTo>
                        <a:pt x="193675" y="24447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271" name="Straight Connector 270">
                  <a:extLst>
                    <a:ext uri="{FF2B5EF4-FFF2-40B4-BE49-F238E27FC236}">
                      <a16:creationId xmlns:a16="http://schemas.microsoft.com/office/drawing/2014/main" id="{786207F1-C76C-7FD3-CB16-07CE1CA10358}"/>
                    </a:ext>
                  </a:extLst>
                </p:cNvPr>
                <p:cNvCxnSpPr>
                  <a:cxnSpLocks/>
                  <a:stCxn id="441" idx="1"/>
                </p:cNvCxnSpPr>
                <p:nvPr/>
              </p:nvCxnSpPr>
              <p:spPr bwMode="auto">
                <a:xfrm flipH="1" flipV="1">
                  <a:off x="2829059" y="2047147"/>
                  <a:ext cx="75894" cy="36880"/>
                </a:xfrm>
                <a:prstGeom prst="line">
                  <a:avLst/>
                </a:prstGeom>
                <a:noFill/>
                <a:ln w="19050" cap="flat" cmpd="sng" algn="ctr">
                  <a:solidFill>
                    <a:schemeClr val="accent4"/>
                  </a:solidFill>
                  <a:prstDash val="solid"/>
                  <a:round/>
                  <a:headEnd type="none" w="med" len="med"/>
                  <a:tailEnd type="none" w="med" len="med"/>
                </a:ln>
                <a:effectLst/>
              </p:spPr>
            </p:cxnSp>
            <p:sp>
              <p:nvSpPr>
                <p:cNvPr id="272" name="Freeform 73756">
                  <a:extLst>
                    <a:ext uri="{FF2B5EF4-FFF2-40B4-BE49-F238E27FC236}">
                      <a16:creationId xmlns:a16="http://schemas.microsoft.com/office/drawing/2014/main" id="{1479584A-0522-7A28-AAB2-66DB5C76A7F7}"/>
                    </a:ext>
                  </a:extLst>
                </p:cNvPr>
                <p:cNvSpPr/>
                <p:nvPr/>
              </p:nvSpPr>
              <p:spPr bwMode="auto">
                <a:xfrm>
                  <a:off x="3374700" y="2041525"/>
                  <a:ext cx="180975" cy="215900"/>
                </a:xfrm>
                <a:custGeom>
                  <a:avLst/>
                  <a:gdLst>
                    <a:gd name="connsiteX0" fmla="*/ 180975 w 180975"/>
                    <a:gd name="connsiteY0" fmla="*/ 47625 h 215900"/>
                    <a:gd name="connsiteX1" fmla="*/ 133350 w 180975"/>
                    <a:gd name="connsiteY1" fmla="*/ 0 h 215900"/>
                    <a:gd name="connsiteX2" fmla="*/ 3175 w 180975"/>
                    <a:gd name="connsiteY2" fmla="*/ 47625 h 215900"/>
                    <a:gd name="connsiteX3" fmla="*/ 0 w 180975"/>
                    <a:gd name="connsiteY3" fmla="*/ 187325 h 215900"/>
                    <a:gd name="connsiteX4" fmla="*/ 111125 w 180975"/>
                    <a:gd name="connsiteY4" fmla="*/ 215900 h 215900"/>
                    <a:gd name="connsiteX5" fmla="*/ 165100 w 180975"/>
                    <a:gd name="connsiteY5" fmla="*/ 17145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975" h="215900">
                      <a:moveTo>
                        <a:pt x="180975" y="47625"/>
                      </a:moveTo>
                      <a:lnTo>
                        <a:pt x="133350" y="0"/>
                      </a:lnTo>
                      <a:lnTo>
                        <a:pt x="3175" y="47625"/>
                      </a:lnTo>
                      <a:cubicBezTo>
                        <a:pt x="2117" y="94192"/>
                        <a:pt x="1058" y="140758"/>
                        <a:pt x="0" y="187325"/>
                      </a:cubicBezTo>
                      <a:lnTo>
                        <a:pt x="111125" y="215900"/>
                      </a:lnTo>
                      <a:lnTo>
                        <a:pt x="165100" y="171450"/>
                      </a:lnTo>
                    </a:path>
                  </a:pathLst>
                </a:custGeom>
                <a:noFill/>
                <a:ln w="158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3" name="Freeform 73757">
                  <a:extLst>
                    <a:ext uri="{FF2B5EF4-FFF2-40B4-BE49-F238E27FC236}">
                      <a16:creationId xmlns:a16="http://schemas.microsoft.com/office/drawing/2014/main" id="{231D79AC-CDAF-EBD8-0CB0-F73109D7C116}"/>
                    </a:ext>
                  </a:extLst>
                </p:cNvPr>
                <p:cNvSpPr/>
                <p:nvPr/>
              </p:nvSpPr>
              <p:spPr bwMode="auto">
                <a:xfrm>
                  <a:off x="3489000" y="2171700"/>
                  <a:ext cx="279400" cy="247650"/>
                </a:xfrm>
                <a:custGeom>
                  <a:avLst/>
                  <a:gdLst>
                    <a:gd name="connsiteX0" fmla="*/ 168275 w 279400"/>
                    <a:gd name="connsiteY0" fmla="*/ 0 h 247650"/>
                    <a:gd name="connsiteX1" fmla="*/ 234950 w 279400"/>
                    <a:gd name="connsiteY1" fmla="*/ 25400 h 247650"/>
                    <a:gd name="connsiteX2" fmla="*/ 279400 w 279400"/>
                    <a:gd name="connsiteY2" fmla="*/ 158750 h 247650"/>
                    <a:gd name="connsiteX3" fmla="*/ 168275 w 279400"/>
                    <a:gd name="connsiteY3" fmla="*/ 247650 h 247650"/>
                    <a:gd name="connsiteX4" fmla="*/ 47625 w 279400"/>
                    <a:gd name="connsiteY4" fmla="*/ 222250 h 247650"/>
                    <a:gd name="connsiteX5" fmla="*/ 0 w 279400"/>
                    <a:gd name="connsiteY5" fmla="*/ 8890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400" h="247650">
                      <a:moveTo>
                        <a:pt x="168275" y="0"/>
                      </a:moveTo>
                      <a:lnTo>
                        <a:pt x="234950" y="25400"/>
                      </a:lnTo>
                      <a:lnTo>
                        <a:pt x="279400" y="158750"/>
                      </a:lnTo>
                      <a:lnTo>
                        <a:pt x="168275" y="247650"/>
                      </a:lnTo>
                      <a:lnTo>
                        <a:pt x="47625" y="222250"/>
                      </a:lnTo>
                      <a:lnTo>
                        <a:pt x="0" y="889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4" name="Freeform 73758">
                  <a:extLst>
                    <a:ext uri="{FF2B5EF4-FFF2-40B4-BE49-F238E27FC236}">
                      <a16:creationId xmlns:a16="http://schemas.microsoft.com/office/drawing/2014/main" id="{C8FF03E9-A951-3A30-CC06-68341B351FD0}"/>
                    </a:ext>
                  </a:extLst>
                </p:cNvPr>
                <p:cNvSpPr/>
                <p:nvPr/>
              </p:nvSpPr>
              <p:spPr bwMode="auto">
                <a:xfrm>
                  <a:off x="3650925" y="2320925"/>
                  <a:ext cx="69850" cy="53975"/>
                </a:xfrm>
                <a:custGeom>
                  <a:avLst/>
                  <a:gdLst>
                    <a:gd name="connsiteX0" fmla="*/ 0 w 69850"/>
                    <a:gd name="connsiteY0" fmla="*/ 53975 h 53975"/>
                    <a:gd name="connsiteX1" fmla="*/ 69850 w 69850"/>
                    <a:gd name="connsiteY1" fmla="*/ 0 h 53975"/>
                  </a:gdLst>
                  <a:ahLst/>
                  <a:cxnLst>
                    <a:cxn ang="0">
                      <a:pos x="connsiteX0" y="connsiteY0"/>
                    </a:cxn>
                    <a:cxn ang="0">
                      <a:pos x="connsiteX1" y="connsiteY1"/>
                    </a:cxn>
                  </a:cxnLst>
                  <a:rect l="l" t="t" r="r" b="b"/>
                  <a:pathLst>
                    <a:path w="69850" h="53975">
                      <a:moveTo>
                        <a:pt x="0" y="53975"/>
                      </a:moveTo>
                      <a:lnTo>
                        <a:pt x="698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5" name="Freeform 145">
                  <a:extLst>
                    <a:ext uri="{FF2B5EF4-FFF2-40B4-BE49-F238E27FC236}">
                      <a16:creationId xmlns:a16="http://schemas.microsoft.com/office/drawing/2014/main" id="{089F1AF0-6ACB-C093-CA12-FF1F63C7DC49}"/>
                    </a:ext>
                  </a:extLst>
                </p:cNvPr>
                <p:cNvSpPr/>
                <p:nvPr/>
              </p:nvSpPr>
              <p:spPr bwMode="auto">
                <a:xfrm rot="17330410">
                  <a:off x="3509613" y="2283731"/>
                  <a:ext cx="69850" cy="53975"/>
                </a:xfrm>
                <a:custGeom>
                  <a:avLst/>
                  <a:gdLst>
                    <a:gd name="connsiteX0" fmla="*/ 0 w 69850"/>
                    <a:gd name="connsiteY0" fmla="*/ 53975 h 53975"/>
                    <a:gd name="connsiteX1" fmla="*/ 69850 w 69850"/>
                    <a:gd name="connsiteY1" fmla="*/ 0 h 53975"/>
                  </a:gdLst>
                  <a:ahLst/>
                  <a:cxnLst>
                    <a:cxn ang="0">
                      <a:pos x="connsiteX0" y="connsiteY0"/>
                    </a:cxn>
                    <a:cxn ang="0">
                      <a:pos x="connsiteX1" y="connsiteY1"/>
                    </a:cxn>
                  </a:cxnLst>
                  <a:rect l="l" t="t" r="r" b="b"/>
                  <a:pathLst>
                    <a:path w="69850" h="53975">
                      <a:moveTo>
                        <a:pt x="0" y="53975"/>
                      </a:moveTo>
                      <a:lnTo>
                        <a:pt x="698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76" name="Group 275">
                  <a:extLst>
                    <a:ext uri="{FF2B5EF4-FFF2-40B4-BE49-F238E27FC236}">
                      <a16:creationId xmlns:a16="http://schemas.microsoft.com/office/drawing/2014/main" id="{2F2D93F3-4D9F-6977-224F-D30322E0DC3C}"/>
                    </a:ext>
                  </a:extLst>
                </p:cNvPr>
                <p:cNvGrpSpPr/>
                <p:nvPr/>
              </p:nvGrpSpPr>
              <p:grpSpPr>
                <a:xfrm rot="18420410">
                  <a:off x="2889073" y="2041383"/>
                  <a:ext cx="265176" cy="228600"/>
                  <a:chOff x="2638573" y="2041383"/>
                  <a:chExt cx="265176" cy="228600"/>
                </a:xfrm>
              </p:grpSpPr>
              <p:sp>
                <p:nvSpPr>
                  <p:cNvPr id="441" name="Hexagon 440">
                    <a:extLst>
                      <a:ext uri="{FF2B5EF4-FFF2-40B4-BE49-F238E27FC236}">
                        <a16:creationId xmlns:a16="http://schemas.microsoft.com/office/drawing/2014/main" id="{C7B5FCE9-F510-A4B3-107D-F5D3C9E19E2B}"/>
                      </a:ext>
                    </a:extLst>
                  </p:cNvPr>
                  <p:cNvSpPr/>
                  <p:nvPr/>
                </p:nvSpPr>
                <p:spPr bwMode="auto">
                  <a:xfrm rot="12478025">
                    <a:off x="2638573" y="2041383"/>
                    <a:ext cx="265176" cy="228600"/>
                  </a:xfrm>
                  <a:prstGeom prst="hexagon">
                    <a:avLst/>
                  </a:prstGeom>
                  <a:noFill/>
                  <a:ln w="1905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42" name="Group 441">
                    <a:extLst>
                      <a:ext uri="{FF2B5EF4-FFF2-40B4-BE49-F238E27FC236}">
                        <a16:creationId xmlns:a16="http://schemas.microsoft.com/office/drawing/2014/main" id="{7BA3EBEA-3B1F-D709-5501-2C5A23FCC67F}"/>
                      </a:ext>
                    </a:extLst>
                  </p:cNvPr>
                  <p:cNvGrpSpPr/>
                  <p:nvPr/>
                </p:nvGrpSpPr>
                <p:grpSpPr>
                  <a:xfrm>
                    <a:off x="2679700" y="2083502"/>
                    <a:ext cx="186976" cy="149256"/>
                    <a:chOff x="2679700" y="2083502"/>
                    <a:chExt cx="186976" cy="149256"/>
                  </a:xfrm>
                </p:grpSpPr>
                <p:sp>
                  <p:nvSpPr>
                    <p:cNvPr id="443" name="Freeform 73759">
                      <a:extLst>
                        <a:ext uri="{FF2B5EF4-FFF2-40B4-BE49-F238E27FC236}">
                          <a16:creationId xmlns:a16="http://schemas.microsoft.com/office/drawing/2014/main" id="{BD5786F4-BF73-C87E-A08D-95D372F24D1F}"/>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4" name="Freeform 147">
                      <a:extLst>
                        <a:ext uri="{FF2B5EF4-FFF2-40B4-BE49-F238E27FC236}">
                          <a16:creationId xmlns:a16="http://schemas.microsoft.com/office/drawing/2014/main" id="{7C8003E8-E14C-9F87-3424-83F9AD32CA97}"/>
                        </a:ext>
                      </a:extLst>
                    </p:cNvPr>
                    <p:cNvSpPr/>
                    <p:nvPr/>
                  </p:nvSpPr>
                  <p:spPr bwMode="auto">
                    <a:xfrm rot="17993153">
                      <a:off x="2806150" y="203429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5" name="Freeform 148">
                      <a:extLst>
                        <a:ext uri="{FF2B5EF4-FFF2-40B4-BE49-F238E27FC236}">
                          <a16:creationId xmlns:a16="http://schemas.microsoft.com/office/drawing/2014/main" id="{79A0C2F9-8A2E-2249-252C-41F62B1D022E}"/>
                        </a:ext>
                      </a:extLst>
                    </p:cNvPr>
                    <p:cNvSpPr/>
                    <p:nvPr/>
                  </p:nvSpPr>
                  <p:spPr bwMode="auto">
                    <a:xfrm rot="13946983">
                      <a:off x="2814288" y="2180371"/>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77" name="Freeform 149">
                  <a:extLst>
                    <a:ext uri="{FF2B5EF4-FFF2-40B4-BE49-F238E27FC236}">
                      <a16:creationId xmlns:a16="http://schemas.microsoft.com/office/drawing/2014/main" id="{71390528-2094-0CF5-BD3D-BBD2591DBF79}"/>
                    </a:ext>
                  </a:extLst>
                </p:cNvPr>
                <p:cNvSpPr/>
                <p:nvPr/>
              </p:nvSpPr>
              <p:spPr bwMode="auto">
                <a:xfrm rot="17993153">
                  <a:off x="3297649" y="2034288"/>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8" name="Freeform 73760">
                  <a:extLst>
                    <a:ext uri="{FF2B5EF4-FFF2-40B4-BE49-F238E27FC236}">
                      <a16:creationId xmlns:a16="http://schemas.microsoft.com/office/drawing/2014/main" id="{9BA7B47A-7CEF-57A5-AA15-E60686B49507}"/>
                    </a:ext>
                  </a:extLst>
                </p:cNvPr>
                <p:cNvSpPr/>
                <p:nvPr/>
              </p:nvSpPr>
              <p:spPr bwMode="auto">
                <a:xfrm>
                  <a:off x="3314375" y="2203450"/>
                  <a:ext cx="31750" cy="19050"/>
                </a:xfrm>
                <a:custGeom>
                  <a:avLst/>
                  <a:gdLst>
                    <a:gd name="connsiteX0" fmla="*/ 0 w 31750"/>
                    <a:gd name="connsiteY0" fmla="*/ 19050 h 19050"/>
                    <a:gd name="connsiteX1" fmla="*/ 31750 w 31750"/>
                    <a:gd name="connsiteY1" fmla="*/ 0 h 19050"/>
                  </a:gdLst>
                  <a:ahLst/>
                  <a:cxnLst>
                    <a:cxn ang="0">
                      <a:pos x="connsiteX0" y="connsiteY0"/>
                    </a:cxn>
                    <a:cxn ang="0">
                      <a:pos x="connsiteX1" y="connsiteY1"/>
                    </a:cxn>
                  </a:cxnLst>
                  <a:rect l="l" t="t" r="r" b="b"/>
                  <a:pathLst>
                    <a:path w="31750" h="19050">
                      <a:moveTo>
                        <a:pt x="0" y="19050"/>
                      </a:moveTo>
                      <a:lnTo>
                        <a:pt x="317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79" name="Group 278">
                  <a:extLst>
                    <a:ext uri="{FF2B5EF4-FFF2-40B4-BE49-F238E27FC236}">
                      <a16:creationId xmlns:a16="http://schemas.microsoft.com/office/drawing/2014/main" id="{B7385B81-1C8C-9F8C-BFAE-C7DE81AE4EF9}"/>
                    </a:ext>
                  </a:extLst>
                </p:cNvPr>
                <p:cNvGrpSpPr/>
                <p:nvPr/>
              </p:nvGrpSpPr>
              <p:grpSpPr>
                <a:xfrm>
                  <a:off x="3709783" y="2144335"/>
                  <a:ext cx="75652" cy="71437"/>
                  <a:chOff x="3452933" y="2144335"/>
                  <a:chExt cx="75652" cy="71437"/>
                </a:xfrm>
              </p:grpSpPr>
              <p:sp>
                <p:nvSpPr>
                  <p:cNvPr id="439" name="Freeform 73762">
                    <a:extLst>
                      <a:ext uri="{FF2B5EF4-FFF2-40B4-BE49-F238E27FC236}">
                        <a16:creationId xmlns:a16="http://schemas.microsoft.com/office/drawing/2014/main" id="{89EE0126-56FB-07BC-E593-F97D15F8ABA0}"/>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0" name="Freeform 154">
                    <a:extLst>
                      <a:ext uri="{FF2B5EF4-FFF2-40B4-BE49-F238E27FC236}">
                        <a16:creationId xmlns:a16="http://schemas.microsoft.com/office/drawing/2014/main" id="{8AC0E68B-F2A3-3347-FB20-1C828A10F16F}"/>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280" name="Freeform 73763">
                  <a:extLst>
                    <a:ext uri="{FF2B5EF4-FFF2-40B4-BE49-F238E27FC236}">
                      <a16:creationId xmlns:a16="http://schemas.microsoft.com/office/drawing/2014/main" id="{8C21DFA2-CA37-50C3-AF24-03388C831A76}"/>
                    </a:ext>
                  </a:extLst>
                </p:cNvPr>
                <p:cNvSpPr/>
                <p:nvPr/>
              </p:nvSpPr>
              <p:spPr bwMode="auto">
                <a:xfrm>
                  <a:off x="3454075" y="2482850"/>
                  <a:ext cx="120650" cy="95250"/>
                </a:xfrm>
                <a:custGeom>
                  <a:avLst/>
                  <a:gdLst>
                    <a:gd name="connsiteX0" fmla="*/ 0 w 120650"/>
                    <a:gd name="connsiteY0" fmla="*/ 0 h 95250"/>
                    <a:gd name="connsiteX1" fmla="*/ 120650 w 120650"/>
                    <a:gd name="connsiteY1" fmla="*/ 95250 h 95250"/>
                  </a:gdLst>
                  <a:ahLst/>
                  <a:cxnLst>
                    <a:cxn ang="0">
                      <a:pos x="connsiteX0" y="connsiteY0"/>
                    </a:cxn>
                    <a:cxn ang="0">
                      <a:pos x="connsiteX1" y="connsiteY1"/>
                    </a:cxn>
                  </a:cxnLst>
                  <a:rect l="l" t="t" r="r" b="b"/>
                  <a:pathLst>
                    <a:path w="120650" h="95250">
                      <a:moveTo>
                        <a:pt x="0" y="0"/>
                      </a:moveTo>
                      <a:lnTo>
                        <a:pt x="120650" y="952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81" name="Group 280">
                  <a:extLst>
                    <a:ext uri="{FF2B5EF4-FFF2-40B4-BE49-F238E27FC236}">
                      <a16:creationId xmlns:a16="http://schemas.microsoft.com/office/drawing/2014/main" id="{2A7D5353-E35D-3CD0-FF97-932EA378FAAC}"/>
                    </a:ext>
                  </a:extLst>
                </p:cNvPr>
                <p:cNvGrpSpPr/>
                <p:nvPr/>
              </p:nvGrpSpPr>
              <p:grpSpPr>
                <a:xfrm rot="7464898">
                  <a:off x="3791243" y="2563814"/>
                  <a:ext cx="75652" cy="71437"/>
                  <a:chOff x="3452933" y="2144335"/>
                  <a:chExt cx="75652" cy="71437"/>
                </a:xfrm>
              </p:grpSpPr>
              <p:sp>
                <p:nvSpPr>
                  <p:cNvPr id="437" name="Freeform 159">
                    <a:extLst>
                      <a:ext uri="{FF2B5EF4-FFF2-40B4-BE49-F238E27FC236}">
                        <a16:creationId xmlns:a16="http://schemas.microsoft.com/office/drawing/2014/main" id="{0F4EF1E2-098B-0612-B860-F524D57958D6}"/>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8" name="Freeform 160">
                    <a:extLst>
                      <a:ext uri="{FF2B5EF4-FFF2-40B4-BE49-F238E27FC236}">
                        <a16:creationId xmlns:a16="http://schemas.microsoft.com/office/drawing/2014/main" id="{240E733D-852C-63B5-C6AC-A6C67933252B}"/>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82" name="Group 281">
                  <a:extLst>
                    <a:ext uri="{FF2B5EF4-FFF2-40B4-BE49-F238E27FC236}">
                      <a16:creationId xmlns:a16="http://schemas.microsoft.com/office/drawing/2014/main" id="{1014B9F7-79BC-B41C-9340-BDFA9C5E2446}"/>
                    </a:ext>
                  </a:extLst>
                </p:cNvPr>
                <p:cNvGrpSpPr/>
                <p:nvPr/>
              </p:nvGrpSpPr>
              <p:grpSpPr>
                <a:xfrm rot="7792774">
                  <a:off x="2314988" y="2903883"/>
                  <a:ext cx="75652" cy="71437"/>
                  <a:chOff x="3452933" y="2144335"/>
                  <a:chExt cx="75652" cy="71437"/>
                </a:xfrm>
              </p:grpSpPr>
              <p:sp>
                <p:nvSpPr>
                  <p:cNvPr id="435" name="Freeform 162">
                    <a:extLst>
                      <a:ext uri="{FF2B5EF4-FFF2-40B4-BE49-F238E27FC236}">
                        <a16:creationId xmlns:a16="http://schemas.microsoft.com/office/drawing/2014/main" id="{68BA5879-DCE0-3E16-36F7-D5837091D596}"/>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6" name="Freeform 163">
                    <a:extLst>
                      <a:ext uri="{FF2B5EF4-FFF2-40B4-BE49-F238E27FC236}">
                        <a16:creationId xmlns:a16="http://schemas.microsoft.com/office/drawing/2014/main" id="{CADE0D5B-2B7D-2B9C-9AA7-CB063D4BCFC7}"/>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83" name="Group 282">
                  <a:extLst>
                    <a:ext uri="{FF2B5EF4-FFF2-40B4-BE49-F238E27FC236}">
                      <a16:creationId xmlns:a16="http://schemas.microsoft.com/office/drawing/2014/main" id="{E3C111E1-C7FB-1B79-63AA-D1C960EB9D1B}"/>
                    </a:ext>
                  </a:extLst>
                </p:cNvPr>
                <p:cNvGrpSpPr/>
                <p:nvPr/>
              </p:nvGrpSpPr>
              <p:grpSpPr>
                <a:xfrm rot="7792774">
                  <a:off x="1844690" y="2892011"/>
                  <a:ext cx="75652" cy="71437"/>
                  <a:chOff x="3452933" y="2144335"/>
                  <a:chExt cx="75652" cy="71437"/>
                </a:xfrm>
              </p:grpSpPr>
              <p:sp>
                <p:nvSpPr>
                  <p:cNvPr id="433" name="Freeform 165">
                    <a:extLst>
                      <a:ext uri="{FF2B5EF4-FFF2-40B4-BE49-F238E27FC236}">
                        <a16:creationId xmlns:a16="http://schemas.microsoft.com/office/drawing/2014/main" id="{0BE10209-BE6B-9F12-1131-8BFF29F81961}"/>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4" name="Freeform 166">
                    <a:extLst>
                      <a:ext uri="{FF2B5EF4-FFF2-40B4-BE49-F238E27FC236}">
                        <a16:creationId xmlns:a16="http://schemas.microsoft.com/office/drawing/2014/main" id="{CEA1C3D7-E3CE-E8D2-8D29-C6E37AFDE71D}"/>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84" name="Group 283">
                  <a:extLst>
                    <a:ext uri="{FF2B5EF4-FFF2-40B4-BE49-F238E27FC236}">
                      <a16:creationId xmlns:a16="http://schemas.microsoft.com/office/drawing/2014/main" id="{CF8E6BD5-A099-B79E-4A30-4A46034911D1}"/>
                    </a:ext>
                  </a:extLst>
                </p:cNvPr>
                <p:cNvGrpSpPr/>
                <p:nvPr/>
              </p:nvGrpSpPr>
              <p:grpSpPr>
                <a:xfrm rot="4927226">
                  <a:off x="1645030" y="3583377"/>
                  <a:ext cx="75652" cy="71437"/>
                  <a:chOff x="3452933" y="2144335"/>
                  <a:chExt cx="75652" cy="71437"/>
                </a:xfrm>
              </p:grpSpPr>
              <p:sp>
                <p:nvSpPr>
                  <p:cNvPr id="431" name="Freeform 168">
                    <a:extLst>
                      <a:ext uri="{FF2B5EF4-FFF2-40B4-BE49-F238E27FC236}">
                        <a16:creationId xmlns:a16="http://schemas.microsoft.com/office/drawing/2014/main" id="{F30C566C-F05B-8EC8-C0F5-C3695A96B989}"/>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2" name="Freeform 169">
                    <a:extLst>
                      <a:ext uri="{FF2B5EF4-FFF2-40B4-BE49-F238E27FC236}">
                        <a16:creationId xmlns:a16="http://schemas.microsoft.com/office/drawing/2014/main" id="{32BB96D5-0404-B785-E0B7-3ADAE5E08ACD}"/>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13" name="Group 312">
                  <a:extLst>
                    <a:ext uri="{FF2B5EF4-FFF2-40B4-BE49-F238E27FC236}">
                      <a16:creationId xmlns:a16="http://schemas.microsoft.com/office/drawing/2014/main" id="{6CCAC1A1-3118-6C38-18D8-694A8BAE1796}"/>
                    </a:ext>
                  </a:extLst>
                </p:cNvPr>
                <p:cNvGrpSpPr/>
                <p:nvPr/>
              </p:nvGrpSpPr>
              <p:grpSpPr>
                <a:xfrm rot="18015089">
                  <a:off x="1797011" y="3797763"/>
                  <a:ext cx="75652" cy="71437"/>
                  <a:chOff x="3452933" y="2144335"/>
                  <a:chExt cx="75652" cy="71437"/>
                </a:xfrm>
              </p:grpSpPr>
              <p:sp>
                <p:nvSpPr>
                  <p:cNvPr id="429" name="Freeform 171">
                    <a:extLst>
                      <a:ext uri="{FF2B5EF4-FFF2-40B4-BE49-F238E27FC236}">
                        <a16:creationId xmlns:a16="http://schemas.microsoft.com/office/drawing/2014/main" id="{F03BA254-9B15-1309-DFA7-52A4040AEB7A}"/>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0" name="Freeform 172">
                    <a:extLst>
                      <a:ext uri="{FF2B5EF4-FFF2-40B4-BE49-F238E27FC236}">
                        <a16:creationId xmlns:a16="http://schemas.microsoft.com/office/drawing/2014/main" id="{9B1AB5F3-2C96-1548-18BC-37E63F8E8C57}"/>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16" name="Group 315">
                  <a:extLst>
                    <a:ext uri="{FF2B5EF4-FFF2-40B4-BE49-F238E27FC236}">
                      <a16:creationId xmlns:a16="http://schemas.microsoft.com/office/drawing/2014/main" id="{EF6AFE21-F9DA-6C66-F96A-7F3B5B9A5799}"/>
                    </a:ext>
                  </a:extLst>
                </p:cNvPr>
                <p:cNvGrpSpPr/>
                <p:nvPr/>
              </p:nvGrpSpPr>
              <p:grpSpPr>
                <a:xfrm rot="7792774">
                  <a:off x="1095743" y="3462998"/>
                  <a:ext cx="75652" cy="71437"/>
                  <a:chOff x="3452933" y="2144335"/>
                  <a:chExt cx="75652" cy="71437"/>
                </a:xfrm>
              </p:grpSpPr>
              <p:sp>
                <p:nvSpPr>
                  <p:cNvPr id="427" name="Freeform 177">
                    <a:extLst>
                      <a:ext uri="{FF2B5EF4-FFF2-40B4-BE49-F238E27FC236}">
                        <a16:creationId xmlns:a16="http://schemas.microsoft.com/office/drawing/2014/main" id="{1091A213-ADA4-8789-D051-F29058F1C3A1}"/>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8" name="Freeform 178">
                    <a:extLst>
                      <a:ext uri="{FF2B5EF4-FFF2-40B4-BE49-F238E27FC236}">
                        <a16:creationId xmlns:a16="http://schemas.microsoft.com/office/drawing/2014/main" id="{5C3AFC39-B4CE-72AA-11B6-04BF02D8E83B}"/>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43" name="Freeform 73765">
                  <a:extLst>
                    <a:ext uri="{FF2B5EF4-FFF2-40B4-BE49-F238E27FC236}">
                      <a16:creationId xmlns:a16="http://schemas.microsoft.com/office/drawing/2014/main" id="{FBCAF64B-E48B-FA2D-6084-41F80989B413}"/>
                    </a:ext>
                  </a:extLst>
                </p:cNvPr>
                <p:cNvSpPr/>
                <p:nvPr/>
              </p:nvSpPr>
              <p:spPr bwMode="auto">
                <a:xfrm>
                  <a:off x="2796850" y="2844800"/>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59" name="Group 358">
                  <a:extLst>
                    <a:ext uri="{FF2B5EF4-FFF2-40B4-BE49-F238E27FC236}">
                      <a16:creationId xmlns:a16="http://schemas.microsoft.com/office/drawing/2014/main" id="{CEC03671-B0E7-4438-136E-4EE8B2A9F825}"/>
                    </a:ext>
                  </a:extLst>
                </p:cNvPr>
                <p:cNvGrpSpPr/>
                <p:nvPr/>
              </p:nvGrpSpPr>
              <p:grpSpPr>
                <a:xfrm rot="235309">
                  <a:off x="2905174" y="2708309"/>
                  <a:ext cx="228600" cy="265176"/>
                  <a:chOff x="2648324" y="2698784"/>
                  <a:chExt cx="228600" cy="265176"/>
                </a:xfrm>
              </p:grpSpPr>
              <p:sp>
                <p:nvSpPr>
                  <p:cNvPr id="422" name="Hexagon 421">
                    <a:extLst>
                      <a:ext uri="{FF2B5EF4-FFF2-40B4-BE49-F238E27FC236}">
                        <a16:creationId xmlns:a16="http://schemas.microsoft.com/office/drawing/2014/main" id="{5ACFD732-9086-ADC8-5C38-FC4DB7A9C239}"/>
                      </a:ext>
                    </a:extLst>
                  </p:cNvPr>
                  <p:cNvSpPr/>
                  <p:nvPr/>
                </p:nvSpPr>
                <p:spPr bwMode="auto">
                  <a:xfrm rot="7078025">
                    <a:off x="2630036" y="2717072"/>
                    <a:ext cx="265176" cy="228600"/>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23" name="Group 422">
                    <a:extLst>
                      <a:ext uri="{FF2B5EF4-FFF2-40B4-BE49-F238E27FC236}">
                        <a16:creationId xmlns:a16="http://schemas.microsoft.com/office/drawing/2014/main" id="{78C3C157-CF6A-6DFD-82E6-659DF54CBE32}"/>
                      </a:ext>
                    </a:extLst>
                  </p:cNvPr>
                  <p:cNvGrpSpPr/>
                  <p:nvPr/>
                </p:nvGrpSpPr>
                <p:grpSpPr>
                  <a:xfrm rot="1553765">
                    <a:off x="2675949" y="2766934"/>
                    <a:ext cx="178838" cy="144849"/>
                    <a:chOff x="2679700" y="2083502"/>
                    <a:chExt cx="178838" cy="144849"/>
                  </a:xfrm>
                </p:grpSpPr>
                <p:sp>
                  <p:nvSpPr>
                    <p:cNvPr id="424" name="Freeform 182">
                      <a:extLst>
                        <a:ext uri="{FF2B5EF4-FFF2-40B4-BE49-F238E27FC236}">
                          <a16:creationId xmlns:a16="http://schemas.microsoft.com/office/drawing/2014/main" id="{EBFC1868-B5A2-3614-CE4D-5D5680604448}"/>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5" name="Freeform 183">
                      <a:extLst>
                        <a:ext uri="{FF2B5EF4-FFF2-40B4-BE49-F238E27FC236}">
                          <a16:creationId xmlns:a16="http://schemas.microsoft.com/office/drawing/2014/main" id="{B5D213E9-849D-8517-7B30-8B2F3A234F37}"/>
                        </a:ext>
                      </a:extLst>
                    </p:cNvPr>
                    <p:cNvSpPr/>
                    <p:nvPr/>
                  </p:nvSpPr>
                  <p:spPr bwMode="auto">
                    <a:xfrm rot="17993153">
                      <a:off x="2806150" y="203429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6" name="Freeform 184">
                      <a:extLst>
                        <a:ext uri="{FF2B5EF4-FFF2-40B4-BE49-F238E27FC236}">
                          <a16:creationId xmlns:a16="http://schemas.microsoft.com/office/drawing/2014/main" id="{54975E25-9F36-63D4-A6A8-FC8D3CE11B88}"/>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394" name="Group 393">
                  <a:extLst>
                    <a:ext uri="{FF2B5EF4-FFF2-40B4-BE49-F238E27FC236}">
                      <a16:creationId xmlns:a16="http://schemas.microsoft.com/office/drawing/2014/main" id="{11849E2F-54F5-CFE2-69D8-0915C146FAC6}"/>
                    </a:ext>
                  </a:extLst>
                </p:cNvPr>
                <p:cNvGrpSpPr/>
                <p:nvPr/>
              </p:nvGrpSpPr>
              <p:grpSpPr>
                <a:xfrm rot="4927226">
                  <a:off x="3465259" y="2643669"/>
                  <a:ext cx="75652" cy="71437"/>
                  <a:chOff x="3452933" y="2144335"/>
                  <a:chExt cx="75652" cy="71437"/>
                </a:xfrm>
              </p:grpSpPr>
              <p:sp>
                <p:nvSpPr>
                  <p:cNvPr id="420" name="Freeform 186">
                    <a:extLst>
                      <a:ext uri="{FF2B5EF4-FFF2-40B4-BE49-F238E27FC236}">
                        <a16:creationId xmlns:a16="http://schemas.microsoft.com/office/drawing/2014/main" id="{8D0FEC37-D222-5C63-DD15-4947DFAB58E4}"/>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1" name="Freeform 187">
                    <a:extLst>
                      <a:ext uri="{FF2B5EF4-FFF2-40B4-BE49-F238E27FC236}">
                        <a16:creationId xmlns:a16="http://schemas.microsoft.com/office/drawing/2014/main" id="{C4EBB55E-2669-A15E-BF41-83693FE82AD2}"/>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95" name="Freeform 73767">
                  <a:extLst>
                    <a:ext uri="{FF2B5EF4-FFF2-40B4-BE49-F238E27FC236}">
                      <a16:creationId xmlns:a16="http://schemas.microsoft.com/office/drawing/2014/main" id="{481172A1-A8B9-C8CE-A79B-83F2ABE9414C}"/>
                    </a:ext>
                  </a:extLst>
                </p:cNvPr>
                <p:cNvSpPr/>
                <p:nvPr/>
              </p:nvSpPr>
              <p:spPr bwMode="auto">
                <a:xfrm>
                  <a:off x="3774750" y="2327275"/>
                  <a:ext cx="136525" cy="95250"/>
                </a:xfrm>
                <a:custGeom>
                  <a:avLst/>
                  <a:gdLst>
                    <a:gd name="connsiteX0" fmla="*/ 0 w 136525"/>
                    <a:gd name="connsiteY0" fmla="*/ 0 h 95250"/>
                    <a:gd name="connsiteX1" fmla="*/ 111125 w 136525"/>
                    <a:gd name="connsiteY1" fmla="*/ 31750 h 95250"/>
                    <a:gd name="connsiteX2" fmla="*/ 136525 w 136525"/>
                    <a:gd name="connsiteY2" fmla="*/ 95250 h 95250"/>
                  </a:gdLst>
                  <a:ahLst/>
                  <a:cxnLst>
                    <a:cxn ang="0">
                      <a:pos x="connsiteX0" y="connsiteY0"/>
                    </a:cxn>
                    <a:cxn ang="0">
                      <a:pos x="connsiteX1" y="connsiteY1"/>
                    </a:cxn>
                    <a:cxn ang="0">
                      <a:pos x="connsiteX2" y="connsiteY2"/>
                    </a:cxn>
                  </a:cxnLst>
                  <a:rect l="l" t="t" r="r" b="b"/>
                  <a:pathLst>
                    <a:path w="136525" h="95250">
                      <a:moveTo>
                        <a:pt x="0" y="0"/>
                      </a:moveTo>
                      <a:lnTo>
                        <a:pt x="111125" y="31750"/>
                      </a:lnTo>
                      <a:lnTo>
                        <a:pt x="136525" y="952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6" name="Freeform 73768">
                  <a:extLst>
                    <a:ext uri="{FF2B5EF4-FFF2-40B4-BE49-F238E27FC236}">
                      <a16:creationId xmlns:a16="http://schemas.microsoft.com/office/drawing/2014/main" id="{3518A46B-3BA4-364C-505B-9530F18B61AE}"/>
                    </a:ext>
                  </a:extLst>
                </p:cNvPr>
                <p:cNvSpPr/>
                <p:nvPr/>
              </p:nvSpPr>
              <p:spPr bwMode="auto">
                <a:xfrm>
                  <a:off x="3654100" y="2419350"/>
                  <a:ext cx="222250" cy="152400"/>
                </a:xfrm>
                <a:custGeom>
                  <a:avLst/>
                  <a:gdLst>
                    <a:gd name="connsiteX0" fmla="*/ 0 w 222250"/>
                    <a:gd name="connsiteY0" fmla="*/ 0 h 152400"/>
                    <a:gd name="connsiteX1" fmla="*/ 47625 w 222250"/>
                    <a:gd name="connsiteY1" fmla="*/ 130175 h 152400"/>
                    <a:gd name="connsiteX2" fmla="*/ 165100 w 222250"/>
                    <a:gd name="connsiteY2" fmla="*/ 152400 h 152400"/>
                    <a:gd name="connsiteX3" fmla="*/ 222250 w 222250"/>
                    <a:gd name="connsiteY3" fmla="*/ 114300 h 152400"/>
                  </a:gdLst>
                  <a:ahLst/>
                  <a:cxnLst>
                    <a:cxn ang="0">
                      <a:pos x="connsiteX0" y="connsiteY0"/>
                    </a:cxn>
                    <a:cxn ang="0">
                      <a:pos x="connsiteX1" y="connsiteY1"/>
                    </a:cxn>
                    <a:cxn ang="0">
                      <a:pos x="connsiteX2" y="connsiteY2"/>
                    </a:cxn>
                    <a:cxn ang="0">
                      <a:pos x="connsiteX3" y="connsiteY3"/>
                    </a:cxn>
                  </a:cxnLst>
                  <a:rect l="l" t="t" r="r" b="b"/>
                  <a:pathLst>
                    <a:path w="222250" h="152400">
                      <a:moveTo>
                        <a:pt x="0" y="0"/>
                      </a:moveTo>
                      <a:lnTo>
                        <a:pt x="47625" y="130175"/>
                      </a:lnTo>
                      <a:lnTo>
                        <a:pt x="165100" y="152400"/>
                      </a:lnTo>
                      <a:lnTo>
                        <a:pt x="222250" y="1143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7" name="Freeform 73770">
                  <a:extLst>
                    <a:ext uri="{FF2B5EF4-FFF2-40B4-BE49-F238E27FC236}">
                      <a16:creationId xmlns:a16="http://schemas.microsoft.com/office/drawing/2014/main" id="{B8A4A513-EDB4-EAF7-2569-5539E6436EAF}"/>
                    </a:ext>
                  </a:extLst>
                </p:cNvPr>
                <p:cNvSpPr/>
                <p:nvPr/>
              </p:nvSpPr>
              <p:spPr bwMode="auto">
                <a:xfrm>
                  <a:off x="3498525" y="2689225"/>
                  <a:ext cx="95250" cy="82550"/>
                </a:xfrm>
                <a:custGeom>
                  <a:avLst/>
                  <a:gdLst>
                    <a:gd name="connsiteX0" fmla="*/ 95250 w 95250"/>
                    <a:gd name="connsiteY0" fmla="*/ 0 h 82550"/>
                    <a:gd name="connsiteX1" fmla="*/ 38100 w 95250"/>
                    <a:gd name="connsiteY1" fmla="*/ 0 h 82550"/>
                    <a:gd name="connsiteX2" fmla="*/ 0 w 95250"/>
                    <a:gd name="connsiteY2" fmla="*/ 82550 h 82550"/>
                  </a:gdLst>
                  <a:ahLst/>
                  <a:cxnLst>
                    <a:cxn ang="0">
                      <a:pos x="connsiteX0" y="connsiteY0"/>
                    </a:cxn>
                    <a:cxn ang="0">
                      <a:pos x="connsiteX1" y="connsiteY1"/>
                    </a:cxn>
                    <a:cxn ang="0">
                      <a:pos x="connsiteX2" y="connsiteY2"/>
                    </a:cxn>
                  </a:cxnLst>
                  <a:rect l="l" t="t" r="r" b="b"/>
                  <a:pathLst>
                    <a:path w="95250" h="82550">
                      <a:moveTo>
                        <a:pt x="95250" y="0"/>
                      </a:moveTo>
                      <a:lnTo>
                        <a:pt x="38100" y="0"/>
                      </a:lnTo>
                      <a:lnTo>
                        <a:pt x="0" y="825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8" name="Freeform 194">
                  <a:extLst>
                    <a:ext uri="{FF2B5EF4-FFF2-40B4-BE49-F238E27FC236}">
                      <a16:creationId xmlns:a16="http://schemas.microsoft.com/office/drawing/2014/main" id="{B615EC04-3BF5-2E4F-1E0C-B44A44A2CC6A}"/>
                    </a:ext>
                  </a:extLst>
                </p:cNvPr>
                <p:cNvSpPr/>
                <p:nvPr/>
              </p:nvSpPr>
              <p:spPr bwMode="auto">
                <a:xfrm>
                  <a:off x="3152136" y="2840897"/>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9" name="Freeform 73773">
                  <a:extLst>
                    <a:ext uri="{FF2B5EF4-FFF2-40B4-BE49-F238E27FC236}">
                      <a16:creationId xmlns:a16="http://schemas.microsoft.com/office/drawing/2014/main" id="{3848AE73-3770-78CE-48E6-757008B97F38}"/>
                    </a:ext>
                  </a:extLst>
                </p:cNvPr>
                <p:cNvSpPr/>
                <p:nvPr/>
              </p:nvSpPr>
              <p:spPr bwMode="auto">
                <a:xfrm>
                  <a:off x="2161850" y="2825750"/>
                  <a:ext cx="301625" cy="85725"/>
                </a:xfrm>
                <a:custGeom>
                  <a:avLst/>
                  <a:gdLst>
                    <a:gd name="connsiteX0" fmla="*/ 301625 w 301625"/>
                    <a:gd name="connsiteY0" fmla="*/ 3175 h 85725"/>
                    <a:gd name="connsiteX1" fmla="*/ 190500 w 301625"/>
                    <a:gd name="connsiteY1" fmla="*/ 85725 h 85725"/>
                    <a:gd name="connsiteX2" fmla="*/ 69850 w 301625"/>
                    <a:gd name="connsiteY2" fmla="*/ 0 h 85725"/>
                    <a:gd name="connsiteX3" fmla="*/ 0 w 301625"/>
                    <a:gd name="connsiteY3" fmla="*/ 44450 h 85725"/>
                  </a:gdLst>
                  <a:ahLst/>
                  <a:cxnLst>
                    <a:cxn ang="0">
                      <a:pos x="connsiteX0" y="connsiteY0"/>
                    </a:cxn>
                    <a:cxn ang="0">
                      <a:pos x="connsiteX1" y="connsiteY1"/>
                    </a:cxn>
                    <a:cxn ang="0">
                      <a:pos x="connsiteX2" y="connsiteY2"/>
                    </a:cxn>
                    <a:cxn ang="0">
                      <a:pos x="connsiteX3" y="connsiteY3"/>
                    </a:cxn>
                  </a:cxnLst>
                  <a:rect l="l" t="t" r="r" b="b"/>
                  <a:pathLst>
                    <a:path w="301625" h="85725">
                      <a:moveTo>
                        <a:pt x="301625" y="3175"/>
                      </a:moveTo>
                      <a:lnTo>
                        <a:pt x="190500" y="85725"/>
                      </a:lnTo>
                      <a:lnTo>
                        <a:pt x="69850" y="0"/>
                      </a:lnTo>
                      <a:lnTo>
                        <a:pt x="0" y="444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0" name="Freeform 73774">
                  <a:extLst>
                    <a:ext uri="{FF2B5EF4-FFF2-40B4-BE49-F238E27FC236}">
                      <a16:creationId xmlns:a16="http://schemas.microsoft.com/office/drawing/2014/main" id="{ED59C754-74E7-1D70-3FFA-E7A7E67014C0}"/>
                    </a:ext>
                  </a:extLst>
                </p:cNvPr>
                <p:cNvSpPr/>
                <p:nvPr/>
              </p:nvSpPr>
              <p:spPr bwMode="auto">
                <a:xfrm>
                  <a:off x="1806250" y="2832100"/>
                  <a:ext cx="241300" cy="63500"/>
                </a:xfrm>
                <a:custGeom>
                  <a:avLst/>
                  <a:gdLst>
                    <a:gd name="connsiteX0" fmla="*/ 241300 w 241300"/>
                    <a:gd name="connsiteY0" fmla="*/ 28575 h 63500"/>
                    <a:gd name="connsiteX1" fmla="*/ 190500 w 241300"/>
                    <a:gd name="connsiteY1" fmla="*/ 0 h 63500"/>
                    <a:gd name="connsiteX2" fmla="*/ 76200 w 241300"/>
                    <a:gd name="connsiteY2" fmla="*/ 63500 h 63500"/>
                    <a:gd name="connsiteX3" fmla="*/ 0 w 241300"/>
                    <a:gd name="connsiteY3" fmla="*/ 22225 h 63500"/>
                  </a:gdLst>
                  <a:ahLst/>
                  <a:cxnLst>
                    <a:cxn ang="0">
                      <a:pos x="connsiteX0" y="connsiteY0"/>
                    </a:cxn>
                    <a:cxn ang="0">
                      <a:pos x="connsiteX1" y="connsiteY1"/>
                    </a:cxn>
                    <a:cxn ang="0">
                      <a:pos x="connsiteX2" y="connsiteY2"/>
                    </a:cxn>
                    <a:cxn ang="0">
                      <a:pos x="connsiteX3" y="connsiteY3"/>
                    </a:cxn>
                  </a:cxnLst>
                  <a:rect l="l" t="t" r="r" b="b"/>
                  <a:pathLst>
                    <a:path w="241300" h="63500">
                      <a:moveTo>
                        <a:pt x="241300" y="28575"/>
                      </a:moveTo>
                      <a:lnTo>
                        <a:pt x="190500" y="0"/>
                      </a:lnTo>
                      <a:lnTo>
                        <a:pt x="76200" y="63500"/>
                      </a:lnTo>
                      <a:lnTo>
                        <a:pt x="0" y="22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1" name="Freeform 73775">
                  <a:extLst>
                    <a:ext uri="{FF2B5EF4-FFF2-40B4-BE49-F238E27FC236}">
                      <a16:creationId xmlns:a16="http://schemas.microsoft.com/office/drawing/2014/main" id="{F796F7F9-268B-CBF8-0342-4BF58288DF39}"/>
                    </a:ext>
                  </a:extLst>
                </p:cNvPr>
                <p:cNvSpPr/>
                <p:nvPr/>
              </p:nvSpPr>
              <p:spPr bwMode="auto">
                <a:xfrm>
                  <a:off x="1425250" y="2828925"/>
                  <a:ext cx="266700" cy="69850"/>
                </a:xfrm>
                <a:custGeom>
                  <a:avLst/>
                  <a:gdLst>
                    <a:gd name="connsiteX0" fmla="*/ 266700 w 266700"/>
                    <a:gd name="connsiteY0" fmla="*/ 28575 h 69850"/>
                    <a:gd name="connsiteX1" fmla="*/ 266700 w 266700"/>
                    <a:gd name="connsiteY1" fmla="*/ 28575 h 69850"/>
                    <a:gd name="connsiteX2" fmla="*/ 215900 w 266700"/>
                    <a:gd name="connsiteY2" fmla="*/ 69850 h 69850"/>
                    <a:gd name="connsiteX3" fmla="*/ 101600 w 266700"/>
                    <a:gd name="connsiteY3" fmla="*/ 0 h 69850"/>
                    <a:gd name="connsiteX4" fmla="*/ 0 w 266700"/>
                    <a:gd name="connsiteY4" fmla="*/ 50800 h 6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00" h="69850">
                      <a:moveTo>
                        <a:pt x="266700" y="28575"/>
                      </a:moveTo>
                      <a:lnTo>
                        <a:pt x="266700" y="28575"/>
                      </a:lnTo>
                      <a:lnTo>
                        <a:pt x="215900" y="69850"/>
                      </a:lnTo>
                      <a:lnTo>
                        <a:pt x="101600" y="0"/>
                      </a:lnTo>
                      <a:lnTo>
                        <a:pt x="0" y="5080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2" name="Freeform 73776">
                  <a:extLst>
                    <a:ext uri="{FF2B5EF4-FFF2-40B4-BE49-F238E27FC236}">
                      <a16:creationId xmlns:a16="http://schemas.microsoft.com/office/drawing/2014/main" id="{4B81576A-739B-7C68-E5EB-CF0B9987B42F}"/>
                    </a:ext>
                  </a:extLst>
                </p:cNvPr>
                <p:cNvSpPr/>
                <p:nvPr/>
              </p:nvSpPr>
              <p:spPr bwMode="auto">
                <a:xfrm>
                  <a:off x="1034725" y="2813050"/>
                  <a:ext cx="282575" cy="69850"/>
                </a:xfrm>
                <a:custGeom>
                  <a:avLst/>
                  <a:gdLst>
                    <a:gd name="connsiteX0" fmla="*/ 282575 w 282575"/>
                    <a:gd name="connsiteY0" fmla="*/ 38100 h 69850"/>
                    <a:gd name="connsiteX1" fmla="*/ 222250 w 282575"/>
                    <a:gd name="connsiteY1" fmla="*/ 0 h 69850"/>
                    <a:gd name="connsiteX2" fmla="*/ 98425 w 282575"/>
                    <a:gd name="connsiteY2" fmla="*/ 69850 h 69850"/>
                    <a:gd name="connsiteX3" fmla="*/ 0 w 282575"/>
                    <a:gd name="connsiteY3" fmla="*/ 15875 h 69850"/>
                  </a:gdLst>
                  <a:ahLst/>
                  <a:cxnLst>
                    <a:cxn ang="0">
                      <a:pos x="connsiteX0" y="connsiteY0"/>
                    </a:cxn>
                    <a:cxn ang="0">
                      <a:pos x="connsiteX1" y="connsiteY1"/>
                    </a:cxn>
                    <a:cxn ang="0">
                      <a:pos x="connsiteX2" y="connsiteY2"/>
                    </a:cxn>
                    <a:cxn ang="0">
                      <a:pos x="connsiteX3" y="connsiteY3"/>
                    </a:cxn>
                  </a:cxnLst>
                  <a:rect l="l" t="t" r="r" b="b"/>
                  <a:pathLst>
                    <a:path w="282575" h="69850">
                      <a:moveTo>
                        <a:pt x="282575" y="38100"/>
                      </a:moveTo>
                      <a:lnTo>
                        <a:pt x="222250" y="0"/>
                      </a:lnTo>
                      <a:lnTo>
                        <a:pt x="98425" y="69850"/>
                      </a:lnTo>
                      <a:lnTo>
                        <a:pt x="0" y="1587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3" name="Freeform 73777">
                  <a:extLst>
                    <a:ext uri="{FF2B5EF4-FFF2-40B4-BE49-F238E27FC236}">
                      <a16:creationId xmlns:a16="http://schemas.microsoft.com/office/drawing/2014/main" id="{EF108ABE-2A4A-C6D3-B728-C4F55645414A}"/>
                    </a:ext>
                  </a:extLst>
                </p:cNvPr>
                <p:cNvSpPr/>
                <p:nvPr/>
              </p:nvSpPr>
              <p:spPr bwMode="auto">
                <a:xfrm>
                  <a:off x="888675" y="2857500"/>
                  <a:ext cx="66675" cy="276225"/>
                </a:xfrm>
                <a:custGeom>
                  <a:avLst/>
                  <a:gdLst>
                    <a:gd name="connsiteX0" fmla="*/ 57150 w 66675"/>
                    <a:gd name="connsiteY0" fmla="*/ 0 h 276225"/>
                    <a:gd name="connsiteX1" fmla="*/ 57150 w 66675"/>
                    <a:gd name="connsiteY1" fmla="*/ 0 h 276225"/>
                    <a:gd name="connsiteX2" fmla="*/ 0 w 66675"/>
                    <a:gd name="connsiteY2" fmla="*/ 104775 h 276225"/>
                    <a:gd name="connsiteX3" fmla="*/ 66675 w 66675"/>
                    <a:gd name="connsiteY3" fmla="*/ 215900 h 276225"/>
                    <a:gd name="connsiteX4" fmla="*/ 38100 w 66675"/>
                    <a:gd name="connsiteY4" fmla="*/ 276225 h 276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276225">
                      <a:moveTo>
                        <a:pt x="57150" y="0"/>
                      </a:moveTo>
                      <a:lnTo>
                        <a:pt x="57150" y="0"/>
                      </a:lnTo>
                      <a:lnTo>
                        <a:pt x="0" y="104775"/>
                      </a:lnTo>
                      <a:lnTo>
                        <a:pt x="66675" y="215900"/>
                      </a:lnTo>
                      <a:lnTo>
                        <a:pt x="38100" y="276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4" name="Freeform 200">
                  <a:extLst>
                    <a:ext uri="{FF2B5EF4-FFF2-40B4-BE49-F238E27FC236}">
                      <a16:creationId xmlns:a16="http://schemas.microsoft.com/office/drawing/2014/main" id="{5759D4AF-5081-EC28-9DB2-4E0CDA5FFD48}"/>
                    </a:ext>
                  </a:extLst>
                </p:cNvPr>
                <p:cNvSpPr/>
                <p:nvPr/>
              </p:nvSpPr>
              <p:spPr bwMode="auto">
                <a:xfrm>
                  <a:off x="1900869" y="3705066"/>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5" name="Freeform 201">
                  <a:extLst>
                    <a:ext uri="{FF2B5EF4-FFF2-40B4-BE49-F238E27FC236}">
                      <a16:creationId xmlns:a16="http://schemas.microsoft.com/office/drawing/2014/main" id="{DCD1FB6D-F34C-A023-F322-CA0BE247F7B5}"/>
                    </a:ext>
                  </a:extLst>
                </p:cNvPr>
                <p:cNvSpPr/>
                <p:nvPr/>
              </p:nvSpPr>
              <p:spPr bwMode="auto">
                <a:xfrm>
                  <a:off x="2100321" y="3705066"/>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6" name="Freeform 73779">
                  <a:extLst>
                    <a:ext uri="{FF2B5EF4-FFF2-40B4-BE49-F238E27FC236}">
                      <a16:creationId xmlns:a16="http://schemas.microsoft.com/office/drawing/2014/main" id="{227A81AC-A69A-58EF-0FF0-FCF2D2FF3108}"/>
                    </a:ext>
                  </a:extLst>
                </p:cNvPr>
                <p:cNvSpPr/>
                <p:nvPr/>
              </p:nvSpPr>
              <p:spPr bwMode="auto">
                <a:xfrm>
                  <a:off x="1701475" y="3590925"/>
                  <a:ext cx="209550" cy="215900"/>
                </a:xfrm>
                <a:custGeom>
                  <a:avLst/>
                  <a:gdLst>
                    <a:gd name="connsiteX0" fmla="*/ 3175 w 209550"/>
                    <a:gd name="connsiteY0" fmla="*/ 114300 h 215900"/>
                    <a:gd name="connsiteX1" fmla="*/ 0 w 209550"/>
                    <a:gd name="connsiteY1" fmla="*/ 47625 h 215900"/>
                    <a:gd name="connsiteX2" fmla="*/ 123825 w 209550"/>
                    <a:gd name="connsiteY2" fmla="*/ 0 h 215900"/>
                    <a:gd name="connsiteX3" fmla="*/ 209550 w 209550"/>
                    <a:gd name="connsiteY3" fmla="*/ 117475 h 215900"/>
                    <a:gd name="connsiteX4" fmla="*/ 127000 w 209550"/>
                    <a:gd name="connsiteY4" fmla="*/ 215900 h 215900"/>
                    <a:gd name="connsiteX5" fmla="*/ 53975 w 209550"/>
                    <a:gd name="connsiteY5" fmla="*/ 19685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 h="215900">
                      <a:moveTo>
                        <a:pt x="3175" y="114300"/>
                      </a:moveTo>
                      <a:lnTo>
                        <a:pt x="0" y="47625"/>
                      </a:lnTo>
                      <a:lnTo>
                        <a:pt x="123825" y="0"/>
                      </a:lnTo>
                      <a:lnTo>
                        <a:pt x="209550" y="117475"/>
                      </a:lnTo>
                      <a:lnTo>
                        <a:pt x="127000" y="215900"/>
                      </a:lnTo>
                      <a:lnTo>
                        <a:pt x="53975" y="1968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7" name="Freeform 73780">
                  <a:extLst>
                    <a:ext uri="{FF2B5EF4-FFF2-40B4-BE49-F238E27FC236}">
                      <a16:creationId xmlns:a16="http://schemas.microsoft.com/office/drawing/2014/main" id="{1456DBC0-EB1D-0A46-E0FC-131EDF2CBCD4}"/>
                    </a:ext>
                  </a:extLst>
                </p:cNvPr>
                <p:cNvSpPr/>
                <p:nvPr/>
              </p:nvSpPr>
              <p:spPr bwMode="auto">
                <a:xfrm>
                  <a:off x="1466525" y="3749675"/>
                  <a:ext cx="174625" cy="69850"/>
                </a:xfrm>
                <a:custGeom>
                  <a:avLst/>
                  <a:gdLst>
                    <a:gd name="connsiteX0" fmla="*/ 0 w 174625"/>
                    <a:gd name="connsiteY0" fmla="*/ 0 h 69850"/>
                    <a:gd name="connsiteX1" fmla="*/ 117475 w 174625"/>
                    <a:gd name="connsiteY1" fmla="*/ 69850 h 69850"/>
                    <a:gd name="connsiteX2" fmla="*/ 174625 w 174625"/>
                    <a:gd name="connsiteY2" fmla="*/ 34925 h 69850"/>
                  </a:gdLst>
                  <a:ahLst/>
                  <a:cxnLst>
                    <a:cxn ang="0">
                      <a:pos x="connsiteX0" y="connsiteY0"/>
                    </a:cxn>
                    <a:cxn ang="0">
                      <a:pos x="connsiteX1" y="connsiteY1"/>
                    </a:cxn>
                    <a:cxn ang="0">
                      <a:pos x="connsiteX2" y="connsiteY2"/>
                    </a:cxn>
                  </a:cxnLst>
                  <a:rect l="l" t="t" r="r" b="b"/>
                  <a:pathLst>
                    <a:path w="174625" h="69850">
                      <a:moveTo>
                        <a:pt x="0" y="0"/>
                      </a:moveTo>
                      <a:lnTo>
                        <a:pt x="117475" y="69850"/>
                      </a:lnTo>
                      <a:lnTo>
                        <a:pt x="174625" y="349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8" name="Freeform 73781">
                  <a:extLst>
                    <a:ext uri="{FF2B5EF4-FFF2-40B4-BE49-F238E27FC236}">
                      <a16:creationId xmlns:a16="http://schemas.microsoft.com/office/drawing/2014/main" id="{85626F80-EBDA-B1D2-8526-6E3E7F599961}"/>
                    </a:ext>
                  </a:extLst>
                </p:cNvPr>
                <p:cNvSpPr/>
                <p:nvPr/>
              </p:nvSpPr>
              <p:spPr bwMode="auto">
                <a:xfrm>
                  <a:off x="1066475" y="3530600"/>
                  <a:ext cx="177800" cy="69850"/>
                </a:xfrm>
                <a:custGeom>
                  <a:avLst/>
                  <a:gdLst>
                    <a:gd name="connsiteX0" fmla="*/ 177800 w 177800"/>
                    <a:gd name="connsiteY0" fmla="*/ 69850 h 69850"/>
                    <a:gd name="connsiteX1" fmla="*/ 63500 w 177800"/>
                    <a:gd name="connsiteY1" fmla="*/ 0 h 69850"/>
                    <a:gd name="connsiteX2" fmla="*/ 0 w 177800"/>
                    <a:gd name="connsiteY2" fmla="*/ 38100 h 69850"/>
                  </a:gdLst>
                  <a:ahLst/>
                  <a:cxnLst>
                    <a:cxn ang="0">
                      <a:pos x="connsiteX0" y="connsiteY0"/>
                    </a:cxn>
                    <a:cxn ang="0">
                      <a:pos x="connsiteX1" y="connsiteY1"/>
                    </a:cxn>
                    <a:cxn ang="0">
                      <a:pos x="connsiteX2" y="connsiteY2"/>
                    </a:cxn>
                  </a:cxnLst>
                  <a:rect l="l" t="t" r="r" b="b"/>
                  <a:pathLst>
                    <a:path w="177800" h="69850">
                      <a:moveTo>
                        <a:pt x="177800" y="69850"/>
                      </a:moveTo>
                      <a:lnTo>
                        <a:pt x="63500" y="0"/>
                      </a:lnTo>
                      <a:lnTo>
                        <a:pt x="0" y="3810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9" name="Freeform 73782">
                  <a:extLst>
                    <a:ext uri="{FF2B5EF4-FFF2-40B4-BE49-F238E27FC236}">
                      <a16:creationId xmlns:a16="http://schemas.microsoft.com/office/drawing/2014/main" id="{0B7633D5-CEED-770F-EF47-90155EECDF9F}"/>
                    </a:ext>
                  </a:extLst>
                </p:cNvPr>
                <p:cNvSpPr/>
                <p:nvPr/>
              </p:nvSpPr>
              <p:spPr bwMode="auto">
                <a:xfrm>
                  <a:off x="822000" y="3232150"/>
                  <a:ext cx="155575" cy="165100"/>
                </a:xfrm>
                <a:custGeom>
                  <a:avLst/>
                  <a:gdLst>
                    <a:gd name="connsiteX0" fmla="*/ 111125 w 155575"/>
                    <a:gd name="connsiteY0" fmla="*/ 0 h 165100"/>
                    <a:gd name="connsiteX1" fmla="*/ 155575 w 155575"/>
                    <a:gd name="connsiteY1" fmla="*/ 53975 h 165100"/>
                    <a:gd name="connsiteX2" fmla="*/ 66675 w 155575"/>
                    <a:gd name="connsiteY2" fmla="*/ 165100 h 165100"/>
                    <a:gd name="connsiteX3" fmla="*/ 0 w 155575"/>
                    <a:gd name="connsiteY3" fmla="*/ 149225 h 165100"/>
                  </a:gdLst>
                  <a:ahLst/>
                  <a:cxnLst>
                    <a:cxn ang="0">
                      <a:pos x="connsiteX0" y="connsiteY0"/>
                    </a:cxn>
                    <a:cxn ang="0">
                      <a:pos x="connsiteX1" y="connsiteY1"/>
                    </a:cxn>
                    <a:cxn ang="0">
                      <a:pos x="connsiteX2" y="connsiteY2"/>
                    </a:cxn>
                    <a:cxn ang="0">
                      <a:pos x="connsiteX3" y="connsiteY3"/>
                    </a:cxn>
                  </a:cxnLst>
                  <a:rect l="l" t="t" r="r" b="b"/>
                  <a:pathLst>
                    <a:path w="155575" h="165100">
                      <a:moveTo>
                        <a:pt x="111125" y="0"/>
                      </a:moveTo>
                      <a:lnTo>
                        <a:pt x="155575" y="53975"/>
                      </a:lnTo>
                      <a:lnTo>
                        <a:pt x="66675" y="165100"/>
                      </a:lnTo>
                      <a:lnTo>
                        <a:pt x="0" y="149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0" name="Freeform 73783">
                  <a:extLst>
                    <a:ext uri="{FF2B5EF4-FFF2-40B4-BE49-F238E27FC236}">
                      <a16:creationId xmlns:a16="http://schemas.microsoft.com/office/drawing/2014/main" id="{E725B85A-F13E-3E61-3DC3-910CE7AAC967}"/>
                    </a:ext>
                  </a:extLst>
                </p:cNvPr>
                <p:cNvSpPr/>
                <p:nvPr/>
              </p:nvSpPr>
              <p:spPr bwMode="auto">
                <a:xfrm>
                  <a:off x="879150" y="3289300"/>
                  <a:ext cx="63500" cy="69850"/>
                </a:xfrm>
                <a:custGeom>
                  <a:avLst/>
                  <a:gdLst>
                    <a:gd name="connsiteX0" fmla="*/ 0 w 63500"/>
                    <a:gd name="connsiteY0" fmla="*/ 69850 h 69850"/>
                    <a:gd name="connsiteX1" fmla="*/ 63500 w 63500"/>
                    <a:gd name="connsiteY1" fmla="*/ 0 h 69850"/>
                  </a:gdLst>
                  <a:ahLst/>
                  <a:cxnLst>
                    <a:cxn ang="0">
                      <a:pos x="connsiteX0" y="connsiteY0"/>
                    </a:cxn>
                    <a:cxn ang="0">
                      <a:pos x="connsiteX1" y="connsiteY1"/>
                    </a:cxn>
                  </a:cxnLst>
                  <a:rect l="l" t="t" r="r" b="b"/>
                  <a:pathLst>
                    <a:path w="63500" h="69850">
                      <a:moveTo>
                        <a:pt x="0" y="69850"/>
                      </a:moveTo>
                      <a:lnTo>
                        <a:pt x="6350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1" name="Freeform 73784">
                  <a:extLst>
                    <a:ext uri="{FF2B5EF4-FFF2-40B4-BE49-F238E27FC236}">
                      <a16:creationId xmlns:a16="http://schemas.microsoft.com/office/drawing/2014/main" id="{1250234F-BFCF-ACD4-E8F4-112B6E783D3E}"/>
                    </a:ext>
                  </a:extLst>
                </p:cNvPr>
                <p:cNvSpPr/>
                <p:nvPr/>
              </p:nvSpPr>
              <p:spPr bwMode="auto">
                <a:xfrm>
                  <a:off x="786320" y="3170921"/>
                  <a:ext cx="53975" cy="0"/>
                </a:xfrm>
                <a:custGeom>
                  <a:avLst/>
                  <a:gdLst>
                    <a:gd name="connsiteX0" fmla="*/ 0 w 53975"/>
                    <a:gd name="connsiteY0" fmla="*/ 0 h 0"/>
                    <a:gd name="connsiteX1" fmla="*/ 53975 w 53975"/>
                    <a:gd name="connsiteY1" fmla="*/ 0 h 0"/>
                  </a:gdLst>
                  <a:ahLst/>
                  <a:cxnLst>
                    <a:cxn ang="0">
                      <a:pos x="connsiteX0" y="connsiteY0"/>
                    </a:cxn>
                    <a:cxn ang="0">
                      <a:pos x="connsiteX1" y="connsiteY1"/>
                    </a:cxn>
                  </a:cxnLst>
                  <a:rect l="l" t="t" r="r" b="b"/>
                  <a:pathLst>
                    <a:path w="53975">
                      <a:moveTo>
                        <a:pt x="0" y="0"/>
                      </a:moveTo>
                      <a:lnTo>
                        <a:pt x="53975"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2" name="Freeform 73786">
                  <a:extLst>
                    <a:ext uri="{FF2B5EF4-FFF2-40B4-BE49-F238E27FC236}">
                      <a16:creationId xmlns:a16="http://schemas.microsoft.com/office/drawing/2014/main" id="{9608AC3B-AC9C-47C2-C99F-F584B2DEE787}"/>
                    </a:ext>
                  </a:extLst>
                </p:cNvPr>
                <p:cNvSpPr/>
                <p:nvPr/>
              </p:nvSpPr>
              <p:spPr bwMode="auto">
                <a:xfrm>
                  <a:off x="875975" y="3390900"/>
                  <a:ext cx="73025" cy="180975"/>
                </a:xfrm>
                <a:custGeom>
                  <a:avLst/>
                  <a:gdLst>
                    <a:gd name="connsiteX0" fmla="*/ 12700 w 73025"/>
                    <a:gd name="connsiteY0" fmla="*/ 0 h 180975"/>
                    <a:gd name="connsiteX1" fmla="*/ 0 w 73025"/>
                    <a:gd name="connsiteY1" fmla="*/ 136525 h 180975"/>
                    <a:gd name="connsiteX2" fmla="*/ 73025 w 73025"/>
                    <a:gd name="connsiteY2" fmla="*/ 180975 h 180975"/>
                  </a:gdLst>
                  <a:ahLst/>
                  <a:cxnLst>
                    <a:cxn ang="0">
                      <a:pos x="connsiteX0" y="connsiteY0"/>
                    </a:cxn>
                    <a:cxn ang="0">
                      <a:pos x="connsiteX1" y="connsiteY1"/>
                    </a:cxn>
                    <a:cxn ang="0">
                      <a:pos x="connsiteX2" y="connsiteY2"/>
                    </a:cxn>
                  </a:cxnLst>
                  <a:rect l="l" t="t" r="r" b="b"/>
                  <a:pathLst>
                    <a:path w="73025" h="180975">
                      <a:moveTo>
                        <a:pt x="12700" y="0"/>
                      </a:moveTo>
                      <a:lnTo>
                        <a:pt x="0" y="136525"/>
                      </a:lnTo>
                      <a:lnTo>
                        <a:pt x="73025" y="18097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13" name="Group 412">
                  <a:extLst>
                    <a:ext uri="{FF2B5EF4-FFF2-40B4-BE49-F238E27FC236}">
                      <a16:creationId xmlns:a16="http://schemas.microsoft.com/office/drawing/2014/main" id="{BB5C5BC0-386E-FBC4-F99C-AF948F0CB0FB}"/>
                    </a:ext>
                  </a:extLst>
                </p:cNvPr>
                <p:cNvGrpSpPr/>
                <p:nvPr/>
              </p:nvGrpSpPr>
              <p:grpSpPr>
                <a:xfrm rot="8859515" flipV="1">
                  <a:off x="3576153" y="2537983"/>
                  <a:ext cx="92075" cy="66624"/>
                  <a:chOff x="250471" y="5019519"/>
                  <a:chExt cx="92075" cy="66624"/>
                </a:xfrm>
              </p:grpSpPr>
              <p:sp>
                <p:nvSpPr>
                  <p:cNvPr id="414" name="Freeform 247">
                    <a:extLst>
                      <a:ext uri="{FF2B5EF4-FFF2-40B4-BE49-F238E27FC236}">
                        <a16:creationId xmlns:a16="http://schemas.microsoft.com/office/drawing/2014/main" id="{34E59AE2-03C5-7C0E-DED6-C7DAEDF82614}"/>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5" name="Freeform 248">
                    <a:extLst>
                      <a:ext uri="{FF2B5EF4-FFF2-40B4-BE49-F238E27FC236}">
                        <a16:creationId xmlns:a16="http://schemas.microsoft.com/office/drawing/2014/main" id="{0AFCF5DB-A030-E5A2-E5FB-50CA42063B5B}"/>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6" name="Freeform 249">
                    <a:extLst>
                      <a:ext uri="{FF2B5EF4-FFF2-40B4-BE49-F238E27FC236}">
                        <a16:creationId xmlns:a16="http://schemas.microsoft.com/office/drawing/2014/main" id="{5AB6D840-19AA-5A61-087D-B5B9674C7DC9}"/>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7" name="Freeform 250">
                    <a:extLst>
                      <a:ext uri="{FF2B5EF4-FFF2-40B4-BE49-F238E27FC236}">
                        <a16:creationId xmlns:a16="http://schemas.microsoft.com/office/drawing/2014/main" id="{3C4CD080-9F69-30EE-5B69-E91F32DD7780}"/>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8" name="Freeform 251">
                    <a:extLst>
                      <a:ext uri="{FF2B5EF4-FFF2-40B4-BE49-F238E27FC236}">
                        <a16:creationId xmlns:a16="http://schemas.microsoft.com/office/drawing/2014/main" id="{3EDDBEFA-3E2E-1816-2DF3-E09B841DC4FD}"/>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9" name="Freeform 252">
                    <a:extLst>
                      <a:ext uri="{FF2B5EF4-FFF2-40B4-BE49-F238E27FC236}">
                        <a16:creationId xmlns:a16="http://schemas.microsoft.com/office/drawing/2014/main" id="{CD437D6B-4A5C-C387-DAAA-9E5E7C477DFC}"/>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34" name="Freeform: Shape 233">
                <a:extLst>
                  <a:ext uri="{FF2B5EF4-FFF2-40B4-BE49-F238E27FC236}">
                    <a16:creationId xmlns:a16="http://schemas.microsoft.com/office/drawing/2014/main" id="{E3B268C7-6B35-32AA-5419-DB58E0B08E4C}"/>
                  </a:ext>
                </a:extLst>
              </p:cNvPr>
              <p:cNvSpPr/>
              <p:nvPr/>
            </p:nvSpPr>
            <p:spPr bwMode="auto">
              <a:xfrm>
                <a:off x="8470208" y="2558661"/>
                <a:ext cx="35719" cy="71437"/>
              </a:xfrm>
              <a:custGeom>
                <a:avLst/>
                <a:gdLst>
                  <a:gd name="connsiteX0" fmla="*/ 35719 w 35719"/>
                  <a:gd name="connsiteY0" fmla="*/ 0 h 71437"/>
                  <a:gd name="connsiteX1" fmla="*/ 0 w 35719"/>
                  <a:gd name="connsiteY1" fmla="*/ 71437 h 71437"/>
                  <a:gd name="connsiteX2" fmla="*/ 26194 w 35719"/>
                  <a:gd name="connsiteY2" fmla="*/ 69056 h 71437"/>
                  <a:gd name="connsiteX3" fmla="*/ 35719 w 35719"/>
                  <a:gd name="connsiteY3" fmla="*/ 0 h 71437"/>
                </a:gdLst>
                <a:ahLst/>
                <a:cxnLst>
                  <a:cxn ang="0">
                    <a:pos x="connsiteX0" y="connsiteY0"/>
                  </a:cxn>
                  <a:cxn ang="0">
                    <a:pos x="connsiteX1" y="connsiteY1"/>
                  </a:cxn>
                  <a:cxn ang="0">
                    <a:pos x="connsiteX2" y="connsiteY2"/>
                  </a:cxn>
                  <a:cxn ang="0">
                    <a:pos x="connsiteX3" y="connsiteY3"/>
                  </a:cxn>
                </a:cxnLst>
                <a:rect l="l" t="t" r="r" b="b"/>
                <a:pathLst>
                  <a:path w="35719" h="71437">
                    <a:moveTo>
                      <a:pt x="35719" y="0"/>
                    </a:moveTo>
                    <a:lnTo>
                      <a:pt x="0" y="71437"/>
                    </a:lnTo>
                    <a:lnTo>
                      <a:pt x="26194" y="69056"/>
                    </a:lnTo>
                    <a:lnTo>
                      <a:pt x="35719" y="0"/>
                    </a:lnTo>
                    <a:close/>
                  </a:path>
                </a:pathLst>
              </a:custGeom>
              <a:solidFill>
                <a:schemeClr val="accent4"/>
              </a:solidFill>
              <a:ln w="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23" name="Group 222">
              <a:extLst>
                <a:ext uri="{FF2B5EF4-FFF2-40B4-BE49-F238E27FC236}">
                  <a16:creationId xmlns:a16="http://schemas.microsoft.com/office/drawing/2014/main" id="{B3B05AF3-4792-B84D-B474-9262B69992B0}"/>
                </a:ext>
              </a:extLst>
            </p:cNvPr>
            <p:cNvGrpSpPr/>
            <p:nvPr/>
          </p:nvGrpSpPr>
          <p:grpSpPr>
            <a:xfrm>
              <a:off x="4912299" y="3216125"/>
              <a:ext cx="96017" cy="79411"/>
              <a:chOff x="7253565" y="2934771"/>
              <a:chExt cx="96017" cy="79411"/>
            </a:xfrm>
          </p:grpSpPr>
          <p:sp>
            <p:nvSpPr>
              <p:cNvPr id="231" name="Freeform 162">
                <a:extLst>
                  <a:ext uri="{FF2B5EF4-FFF2-40B4-BE49-F238E27FC236}">
                    <a16:creationId xmlns:a16="http://schemas.microsoft.com/office/drawing/2014/main" id="{4A7BAE70-DBD0-7DB5-E49A-A3790A657520}"/>
                  </a:ext>
                </a:extLst>
              </p:cNvPr>
              <p:cNvSpPr/>
              <p:nvPr/>
            </p:nvSpPr>
            <p:spPr bwMode="auto">
              <a:xfrm rot="7792774">
                <a:off x="7278126" y="2942726"/>
                <a:ext cx="77952" cy="64960"/>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2" name="Freeform 163">
                <a:extLst>
                  <a:ext uri="{FF2B5EF4-FFF2-40B4-BE49-F238E27FC236}">
                    <a16:creationId xmlns:a16="http://schemas.microsoft.com/office/drawing/2014/main" id="{BD358512-8B0D-DAD7-6748-0D137EFF42F6}"/>
                  </a:ext>
                </a:extLst>
              </p:cNvPr>
              <p:cNvSpPr/>
              <p:nvPr/>
            </p:nvSpPr>
            <p:spPr bwMode="auto">
              <a:xfrm rot="7792774">
                <a:off x="7247069" y="2941267"/>
                <a:ext cx="77952" cy="64960"/>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446" name="Freeform: Shape 445">
            <a:extLst>
              <a:ext uri="{FF2B5EF4-FFF2-40B4-BE49-F238E27FC236}">
                <a16:creationId xmlns:a16="http://schemas.microsoft.com/office/drawing/2014/main" id="{FB08F56F-C5D4-5E4F-B680-2C7F2ACA4D26}"/>
              </a:ext>
            </a:extLst>
          </p:cNvPr>
          <p:cNvSpPr/>
          <p:nvPr/>
        </p:nvSpPr>
        <p:spPr bwMode="auto">
          <a:xfrm>
            <a:off x="1817945" y="3781832"/>
            <a:ext cx="853440" cy="685800"/>
          </a:xfrm>
          <a:custGeom>
            <a:avLst/>
            <a:gdLst>
              <a:gd name="connsiteX0" fmla="*/ 0 w 853440"/>
              <a:gd name="connsiteY0" fmla="*/ 685800 h 685800"/>
              <a:gd name="connsiteX1" fmla="*/ 438150 w 853440"/>
              <a:gd name="connsiteY1" fmla="*/ 0 h 685800"/>
              <a:gd name="connsiteX2" fmla="*/ 853440 w 853440"/>
              <a:gd name="connsiteY2" fmla="*/ 0 h 685800"/>
            </a:gdLst>
            <a:ahLst/>
            <a:cxnLst>
              <a:cxn ang="0">
                <a:pos x="connsiteX0" y="connsiteY0"/>
              </a:cxn>
              <a:cxn ang="0">
                <a:pos x="connsiteX1" y="connsiteY1"/>
              </a:cxn>
              <a:cxn ang="0">
                <a:pos x="connsiteX2" y="connsiteY2"/>
              </a:cxn>
            </a:cxnLst>
            <a:rect l="l" t="t" r="r" b="b"/>
            <a:pathLst>
              <a:path w="853440" h="685800">
                <a:moveTo>
                  <a:pt x="0" y="685800"/>
                </a:moveTo>
                <a:lnTo>
                  <a:pt x="438150" y="0"/>
                </a:lnTo>
                <a:lnTo>
                  <a:pt x="853440" y="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7" name="Content Placeholder 4">
            <a:extLst>
              <a:ext uri="{FF2B5EF4-FFF2-40B4-BE49-F238E27FC236}">
                <a16:creationId xmlns:a16="http://schemas.microsoft.com/office/drawing/2014/main" id="{66FC8607-2650-464A-96AE-DBADA3D2362A}"/>
              </a:ext>
            </a:extLst>
          </p:cNvPr>
          <p:cNvSpPr txBox="1">
            <a:spLocks/>
          </p:cNvSpPr>
          <p:nvPr/>
        </p:nvSpPr>
        <p:spPr bwMode="auto">
          <a:xfrm>
            <a:off x="3580491" y="4905908"/>
            <a:ext cx="8119721" cy="1323439"/>
          </a:xfrm>
          <a:prstGeom prst="rect">
            <a:avLst/>
          </a:prstGeom>
          <a:solidFill>
            <a:schemeClr val="accent5">
              <a:lumMod val="20000"/>
              <a:lumOff val="80000"/>
            </a:schemeClr>
          </a:solidFill>
          <a:ln w="28575">
            <a:solidFill>
              <a:schemeClr val="bg1"/>
            </a:solidFill>
          </a:ln>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Font typeface="Wingdings" panose="05000000000000000000" pitchFamily="2" charset="2"/>
              <a:buNone/>
            </a:pPr>
            <a:r>
              <a:rPr lang="en-US" sz="2000" kern="0" dirty="0"/>
              <a:t>FDA approved in locally advanced/metastatic settings for:</a:t>
            </a:r>
          </a:p>
          <a:p>
            <a:pPr>
              <a:lnSpc>
                <a:spcPct val="100000"/>
              </a:lnSpc>
              <a:spcBef>
                <a:spcPts val="0"/>
              </a:spcBef>
              <a:spcAft>
                <a:spcPts val="0"/>
              </a:spcAft>
            </a:pPr>
            <a:r>
              <a:rPr lang="en-US" sz="2000" kern="0" dirty="0"/>
              <a:t>TNBC</a:t>
            </a:r>
            <a:r>
              <a:rPr lang="en-US" sz="2000" b="0" kern="0" dirty="0"/>
              <a:t> (full approval: April 7, 2021; accelerated approval, April 22, 2020)</a:t>
            </a:r>
          </a:p>
          <a:p>
            <a:pPr>
              <a:lnSpc>
                <a:spcPct val="100000"/>
              </a:lnSpc>
              <a:spcBef>
                <a:spcPts val="0"/>
              </a:spcBef>
              <a:spcAft>
                <a:spcPts val="0"/>
              </a:spcAft>
            </a:pPr>
            <a:r>
              <a:rPr lang="en-US" sz="2000" kern="0" dirty="0"/>
              <a:t>HR+/HER2- breast cancer </a:t>
            </a:r>
            <a:r>
              <a:rPr lang="en-US" sz="2000" b="0" kern="0" dirty="0"/>
              <a:t>(full approval: February 3, 2023)</a:t>
            </a:r>
          </a:p>
          <a:p>
            <a:pPr>
              <a:lnSpc>
                <a:spcPct val="100000"/>
              </a:lnSpc>
              <a:spcBef>
                <a:spcPts val="0"/>
              </a:spcBef>
              <a:spcAft>
                <a:spcPts val="0"/>
              </a:spcAft>
            </a:pPr>
            <a:r>
              <a:rPr lang="en-US" sz="2000" kern="0" dirty="0"/>
              <a:t>Urothelial cancer </a:t>
            </a:r>
            <a:r>
              <a:rPr lang="en-US" sz="2000" b="0" kern="0" dirty="0"/>
              <a:t>(accelerated approval: April 13, 2021)</a:t>
            </a:r>
          </a:p>
        </p:txBody>
      </p:sp>
    </p:spTree>
    <p:extLst>
      <p:ext uri="{BB962C8B-B14F-4D97-AF65-F5344CB8AC3E}">
        <p14:creationId xmlns:p14="http://schemas.microsoft.com/office/powerpoint/2010/main" val="908191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64D2-F509-165C-F2C4-6BB371126545}"/>
              </a:ext>
            </a:extLst>
          </p:cNvPr>
          <p:cNvSpPr>
            <a:spLocks noGrp="1"/>
          </p:cNvSpPr>
          <p:nvPr>
            <p:ph type="title"/>
          </p:nvPr>
        </p:nvSpPr>
        <p:spPr/>
        <p:txBody>
          <a:bodyPr/>
          <a:lstStyle/>
          <a:p>
            <a:r>
              <a:rPr lang="en-US" dirty="0">
                <a:solidFill>
                  <a:schemeClr val="accent4"/>
                </a:solidFill>
              </a:rPr>
              <a:t>Common</a:t>
            </a:r>
            <a:r>
              <a:rPr lang="en-US" dirty="0"/>
              <a:t> and </a:t>
            </a:r>
            <a:r>
              <a:rPr lang="en-US" dirty="0">
                <a:solidFill>
                  <a:schemeClr val="accent6"/>
                </a:solidFill>
              </a:rPr>
              <a:t>Notable</a:t>
            </a:r>
            <a:r>
              <a:rPr lang="en-US" dirty="0"/>
              <a:t> Toxicities </a:t>
            </a:r>
            <a:br>
              <a:rPr lang="en-US" dirty="0"/>
            </a:br>
            <a:r>
              <a:rPr lang="en-US" dirty="0"/>
              <a:t>Associated With TROP-2‒Directed ADCs</a:t>
            </a:r>
          </a:p>
        </p:txBody>
      </p:sp>
      <p:sp>
        <p:nvSpPr>
          <p:cNvPr id="5" name="Text Box 15">
            <a:extLst>
              <a:ext uri="{FF2B5EF4-FFF2-40B4-BE49-F238E27FC236}">
                <a16:creationId xmlns:a16="http://schemas.microsoft.com/office/drawing/2014/main" id="{DAB3B601-FD8F-2E75-C6F2-B9903F7BC89D}"/>
              </a:ext>
            </a:extLst>
          </p:cNvPr>
          <p:cNvSpPr txBox="1">
            <a:spLocks noChangeArrowheads="1"/>
          </p:cNvSpPr>
          <p:nvPr/>
        </p:nvSpPr>
        <p:spPr bwMode="auto">
          <a:xfrm>
            <a:off x="404148" y="637271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Heist. JCO. 2017;35:2790.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Shimizu</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JCO. 2023;41:4678.</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6" name="Rectangle 5">
            <a:extLst>
              <a:ext uri="{FF2B5EF4-FFF2-40B4-BE49-F238E27FC236}">
                <a16:creationId xmlns:a16="http://schemas.microsoft.com/office/drawing/2014/main" id="{9C5B894D-6955-2C55-B47B-33DED9D0596B}"/>
              </a:ext>
            </a:extLst>
          </p:cNvPr>
          <p:cNvSpPr/>
          <p:nvPr/>
        </p:nvSpPr>
        <p:spPr bwMode="auto">
          <a:xfrm>
            <a:off x="2943225" y="4548021"/>
            <a:ext cx="1657350" cy="228600"/>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2C8BED62-2592-11BC-5758-F32E2B6F554E}"/>
              </a:ext>
            </a:extLst>
          </p:cNvPr>
          <p:cNvPicPr>
            <a:picLocks noChangeAspect="1"/>
          </p:cNvPicPr>
          <p:nvPr/>
        </p:nvPicPr>
        <p:blipFill rotWithShape="1">
          <a:blip r:embed="rId3"/>
          <a:srcRect b="40466"/>
          <a:stretch/>
        </p:blipFill>
        <p:spPr>
          <a:xfrm>
            <a:off x="2209800" y="1893495"/>
            <a:ext cx="7772400" cy="4075614"/>
          </a:xfrm>
          <a:prstGeom prst="rect">
            <a:avLst/>
          </a:prstGeom>
        </p:spPr>
      </p:pic>
      <p:sp>
        <p:nvSpPr>
          <p:cNvPr id="10" name="TextBox 9">
            <a:extLst>
              <a:ext uri="{FF2B5EF4-FFF2-40B4-BE49-F238E27FC236}">
                <a16:creationId xmlns:a16="http://schemas.microsoft.com/office/drawing/2014/main" id="{BD5894A3-55DC-AF29-CE07-C025456F2276}"/>
              </a:ext>
            </a:extLst>
          </p:cNvPr>
          <p:cNvSpPr txBox="1"/>
          <p:nvPr/>
        </p:nvSpPr>
        <p:spPr bwMode="auto">
          <a:xfrm>
            <a:off x="2186609" y="5947742"/>
            <a:ext cx="4399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*Most common severe AE.</a:t>
            </a:r>
          </a:p>
        </p:txBody>
      </p:sp>
      <p:sp>
        <p:nvSpPr>
          <p:cNvPr id="11" name="TextBox 10">
            <a:extLst>
              <a:ext uri="{FF2B5EF4-FFF2-40B4-BE49-F238E27FC236}">
                <a16:creationId xmlns:a16="http://schemas.microsoft.com/office/drawing/2014/main" id="{1B4E8EEE-C89D-6A01-F113-8867E8DA0326}"/>
              </a:ext>
            </a:extLst>
          </p:cNvPr>
          <p:cNvSpPr txBox="1"/>
          <p:nvPr/>
        </p:nvSpPr>
        <p:spPr bwMode="auto">
          <a:xfrm>
            <a:off x="2186609" y="1478279"/>
            <a:ext cx="39093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accent1"/>
                </a:solidFill>
                <a:latin typeface="Calibri" panose="020F0502020204030204" pitchFamily="34" charset="0"/>
              </a:rPr>
              <a:t>Sacituzumab Govitecan</a:t>
            </a:r>
          </a:p>
        </p:txBody>
      </p:sp>
      <p:sp>
        <p:nvSpPr>
          <p:cNvPr id="12" name="TextBox 11">
            <a:extLst>
              <a:ext uri="{FF2B5EF4-FFF2-40B4-BE49-F238E27FC236}">
                <a16:creationId xmlns:a16="http://schemas.microsoft.com/office/drawing/2014/main" id="{7D8B5280-665C-DDBD-FAF5-99BC65BC2DE6}"/>
              </a:ext>
            </a:extLst>
          </p:cNvPr>
          <p:cNvSpPr txBox="1"/>
          <p:nvPr/>
        </p:nvSpPr>
        <p:spPr bwMode="auto">
          <a:xfrm>
            <a:off x="6096000" y="1478279"/>
            <a:ext cx="38696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accent3"/>
                </a:solidFill>
                <a:latin typeface="Calibri" panose="020F0502020204030204" pitchFamily="34" charset="0"/>
              </a:rPr>
              <a:t>Datopotamab Deruxtecan</a:t>
            </a:r>
          </a:p>
        </p:txBody>
      </p:sp>
      <p:sp>
        <p:nvSpPr>
          <p:cNvPr id="13" name="TextBox 12">
            <a:extLst>
              <a:ext uri="{FF2B5EF4-FFF2-40B4-BE49-F238E27FC236}">
                <a16:creationId xmlns:a16="http://schemas.microsoft.com/office/drawing/2014/main" id="{93E24754-970F-B8FA-2651-04EAA5AD58B7}"/>
              </a:ext>
            </a:extLst>
          </p:cNvPr>
          <p:cNvSpPr txBox="1"/>
          <p:nvPr/>
        </p:nvSpPr>
        <p:spPr bwMode="auto">
          <a:xfrm>
            <a:off x="6818245" y="1935479"/>
            <a:ext cx="1742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accent4"/>
                </a:solidFill>
                <a:latin typeface="Calibri" panose="020F0502020204030204" pitchFamily="34" charset="0"/>
              </a:rPr>
              <a:t>Alopecia: 40%</a:t>
            </a:r>
          </a:p>
        </p:txBody>
      </p:sp>
      <p:sp>
        <p:nvSpPr>
          <p:cNvPr id="14" name="TextBox 13">
            <a:extLst>
              <a:ext uri="{FF2B5EF4-FFF2-40B4-BE49-F238E27FC236}">
                <a16:creationId xmlns:a16="http://schemas.microsoft.com/office/drawing/2014/main" id="{C396D6B5-3344-0162-89D8-D60594C8C384}"/>
              </a:ext>
            </a:extLst>
          </p:cNvPr>
          <p:cNvSpPr txBox="1"/>
          <p:nvPr/>
        </p:nvSpPr>
        <p:spPr bwMode="auto">
          <a:xfrm>
            <a:off x="6818245" y="2432435"/>
            <a:ext cx="1742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accent6"/>
                </a:solidFill>
                <a:latin typeface="Calibri" panose="020F0502020204030204" pitchFamily="34" charset="0"/>
              </a:rPr>
              <a:t>Stomatitis: 53%</a:t>
            </a:r>
          </a:p>
        </p:txBody>
      </p:sp>
      <p:sp>
        <p:nvSpPr>
          <p:cNvPr id="15" name="TextBox 14">
            <a:extLst>
              <a:ext uri="{FF2B5EF4-FFF2-40B4-BE49-F238E27FC236}">
                <a16:creationId xmlns:a16="http://schemas.microsoft.com/office/drawing/2014/main" id="{2C961566-D036-6B8F-5C8F-D3733B039C95}"/>
              </a:ext>
            </a:extLst>
          </p:cNvPr>
          <p:cNvSpPr txBox="1"/>
          <p:nvPr/>
        </p:nvSpPr>
        <p:spPr bwMode="auto">
          <a:xfrm>
            <a:off x="6977271" y="2863131"/>
            <a:ext cx="1742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accent4"/>
                </a:solidFill>
                <a:latin typeface="Calibri" panose="020F0502020204030204" pitchFamily="34" charset="0"/>
              </a:rPr>
              <a:t>Fatigue: 33%</a:t>
            </a:r>
          </a:p>
        </p:txBody>
      </p:sp>
      <p:sp>
        <p:nvSpPr>
          <p:cNvPr id="16" name="TextBox 15">
            <a:extLst>
              <a:ext uri="{FF2B5EF4-FFF2-40B4-BE49-F238E27FC236}">
                <a16:creationId xmlns:a16="http://schemas.microsoft.com/office/drawing/2014/main" id="{EC4FEBE0-F263-DD92-DB83-FCA4A20C8358}"/>
              </a:ext>
            </a:extLst>
          </p:cNvPr>
          <p:cNvSpPr txBox="1"/>
          <p:nvPr/>
        </p:nvSpPr>
        <p:spPr bwMode="auto">
          <a:xfrm>
            <a:off x="7169427" y="3505861"/>
            <a:ext cx="31066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accent6"/>
                </a:solidFill>
                <a:latin typeface="Calibri" panose="020F0502020204030204" pitchFamily="34" charset="0"/>
              </a:rPr>
              <a:t>Interstitial lung disease: 11%</a:t>
            </a:r>
          </a:p>
        </p:txBody>
      </p:sp>
      <p:sp>
        <p:nvSpPr>
          <p:cNvPr id="17" name="TextBox 16">
            <a:extLst>
              <a:ext uri="{FF2B5EF4-FFF2-40B4-BE49-F238E27FC236}">
                <a16:creationId xmlns:a16="http://schemas.microsoft.com/office/drawing/2014/main" id="{E1761300-CB59-C955-89CE-830CF7F41916}"/>
              </a:ext>
            </a:extLst>
          </p:cNvPr>
          <p:cNvSpPr txBox="1"/>
          <p:nvPr/>
        </p:nvSpPr>
        <p:spPr bwMode="auto">
          <a:xfrm>
            <a:off x="7388089" y="4771444"/>
            <a:ext cx="1742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accent4"/>
                </a:solidFill>
                <a:latin typeface="Calibri" panose="020F0502020204030204" pitchFamily="34" charset="0"/>
              </a:rPr>
              <a:t>Nausea: 55%</a:t>
            </a:r>
          </a:p>
        </p:txBody>
      </p:sp>
      <p:sp>
        <p:nvSpPr>
          <p:cNvPr id="18" name="TextBox 17">
            <a:extLst>
              <a:ext uri="{FF2B5EF4-FFF2-40B4-BE49-F238E27FC236}">
                <a16:creationId xmlns:a16="http://schemas.microsoft.com/office/drawing/2014/main" id="{C899E23F-BA62-7AC1-BD77-626E7D829DE8}"/>
              </a:ext>
            </a:extLst>
          </p:cNvPr>
          <p:cNvSpPr txBox="1"/>
          <p:nvPr/>
        </p:nvSpPr>
        <p:spPr bwMode="auto">
          <a:xfrm>
            <a:off x="6818245" y="2164650"/>
            <a:ext cx="1742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accent6"/>
                </a:solidFill>
                <a:latin typeface="Calibri" panose="020F0502020204030204" pitchFamily="34" charset="0"/>
              </a:rPr>
              <a:t>Dry eye: 22%</a:t>
            </a:r>
          </a:p>
        </p:txBody>
      </p:sp>
      <p:sp>
        <p:nvSpPr>
          <p:cNvPr id="19" name="TextBox 18">
            <a:extLst>
              <a:ext uri="{FF2B5EF4-FFF2-40B4-BE49-F238E27FC236}">
                <a16:creationId xmlns:a16="http://schemas.microsoft.com/office/drawing/2014/main" id="{E55BE33C-E4C9-0BCF-80F2-A79A9D1D9987}"/>
              </a:ext>
            </a:extLst>
          </p:cNvPr>
          <p:cNvSpPr txBox="1"/>
          <p:nvPr/>
        </p:nvSpPr>
        <p:spPr bwMode="auto">
          <a:xfrm>
            <a:off x="3750368" y="1955358"/>
            <a:ext cx="1742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accent4"/>
                </a:solidFill>
                <a:latin typeface="Calibri" panose="020F0502020204030204" pitchFamily="34" charset="0"/>
              </a:rPr>
              <a:t>Alopecia: 39%</a:t>
            </a:r>
          </a:p>
        </p:txBody>
      </p:sp>
      <p:sp>
        <p:nvSpPr>
          <p:cNvPr id="20" name="TextBox 19">
            <a:extLst>
              <a:ext uri="{FF2B5EF4-FFF2-40B4-BE49-F238E27FC236}">
                <a16:creationId xmlns:a16="http://schemas.microsoft.com/office/drawing/2014/main" id="{BDAC48C7-9DC4-382B-C71D-ADD31603F607}"/>
              </a:ext>
            </a:extLst>
          </p:cNvPr>
          <p:cNvSpPr txBox="1"/>
          <p:nvPr/>
        </p:nvSpPr>
        <p:spPr bwMode="auto">
          <a:xfrm>
            <a:off x="3445568" y="2863131"/>
            <a:ext cx="1742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accent4"/>
                </a:solidFill>
                <a:latin typeface="Calibri" panose="020F0502020204030204" pitchFamily="34" charset="0"/>
              </a:rPr>
              <a:t>Fatigue: 46%</a:t>
            </a:r>
          </a:p>
        </p:txBody>
      </p:sp>
      <p:sp>
        <p:nvSpPr>
          <p:cNvPr id="21" name="TextBox 20">
            <a:extLst>
              <a:ext uri="{FF2B5EF4-FFF2-40B4-BE49-F238E27FC236}">
                <a16:creationId xmlns:a16="http://schemas.microsoft.com/office/drawing/2014/main" id="{A8808C5E-F3D8-F8BE-60E3-2C4DFDBBBD15}"/>
              </a:ext>
            </a:extLst>
          </p:cNvPr>
          <p:cNvSpPr txBox="1"/>
          <p:nvPr/>
        </p:nvSpPr>
        <p:spPr bwMode="auto">
          <a:xfrm>
            <a:off x="2822713" y="3618505"/>
            <a:ext cx="22396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accent6"/>
                </a:solidFill>
                <a:latin typeface="Calibri" panose="020F0502020204030204" pitchFamily="34" charset="0"/>
              </a:rPr>
              <a:t>Neutropenia*: 37%</a:t>
            </a:r>
            <a:br>
              <a:rPr lang="en-US" b="1" dirty="0">
                <a:solidFill>
                  <a:schemeClr val="accent4"/>
                </a:solidFill>
                <a:latin typeface="Calibri" panose="020F0502020204030204" pitchFamily="34" charset="0"/>
              </a:rPr>
            </a:br>
            <a:r>
              <a:rPr lang="en-US" dirty="0">
                <a:solidFill>
                  <a:schemeClr val="accent4"/>
                </a:solidFill>
                <a:latin typeface="Calibri" panose="020F0502020204030204" pitchFamily="34" charset="0"/>
              </a:rPr>
              <a:t>Anemia: 31%</a:t>
            </a:r>
          </a:p>
        </p:txBody>
      </p:sp>
      <p:sp>
        <p:nvSpPr>
          <p:cNvPr id="22" name="TextBox 21">
            <a:extLst>
              <a:ext uri="{FF2B5EF4-FFF2-40B4-BE49-F238E27FC236}">
                <a16:creationId xmlns:a16="http://schemas.microsoft.com/office/drawing/2014/main" id="{80EFCAFA-2FD6-5D82-CCE6-BAA47913F65C}"/>
              </a:ext>
            </a:extLst>
          </p:cNvPr>
          <p:cNvSpPr txBox="1"/>
          <p:nvPr/>
        </p:nvSpPr>
        <p:spPr bwMode="auto">
          <a:xfrm>
            <a:off x="2279374" y="4353999"/>
            <a:ext cx="248478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dirty="0">
                <a:solidFill>
                  <a:schemeClr val="accent4"/>
                </a:solidFill>
                <a:latin typeface="Calibri" panose="020F0502020204030204" pitchFamily="34" charset="0"/>
              </a:rPr>
              <a:t>Nausea: 80%</a:t>
            </a:r>
            <a:br>
              <a:rPr lang="en-US" dirty="0">
                <a:solidFill>
                  <a:schemeClr val="accent4"/>
                </a:solidFill>
                <a:latin typeface="Calibri" panose="020F0502020204030204" pitchFamily="34" charset="0"/>
              </a:rPr>
            </a:br>
            <a:r>
              <a:rPr lang="en-US" b="1" dirty="0">
                <a:solidFill>
                  <a:schemeClr val="accent6"/>
                </a:solidFill>
                <a:latin typeface="Calibri" panose="020F0502020204030204" pitchFamily="34" charset="0"/>
              </a:rPr>
              <a:t>Diarrhea: 61%</a:t>
            </a:r>
            <a:br>
              <a:rPr lang="en-US" b="1" dirty="0">
                <a:solidFill>
                  <a:schemeClr val="accent6"/>
                </a:solidFill>
                <a:latin typeface="Calibri" panose="020F0502020204030204" pitchFamily="34" charset="0"/>
              </a:rPr>
            </a:br>
            <a:r>
              <a:rPr lang="en-US" dirty="0">
                <a:solidFill>
                  <a:schemeClr val="accent4"/>
                </a:solidFill>
                <a:latin typeface="Calibri" panose="020F0502020204030204" pitchFamily="34" charset="0"/>
              </a:rPr>
              <a:t>Vomiting: 35%</a:t>
            </a:r>
            <a:br>
              <a:rPr lang="en-US" dirty="0">
                <a:solidFill>
                  <a:schemeClr val="accent4"/>
                </a:solidFill>
                <a:latin typeface="Calibri" panose="020F0502020204030204" pitchFamily="34" charset="0"/>
              </a:rPr>
            </a:br>
            <a:r>
              <a:rPr lang="en-US" dirty="0">
                <a:solidFill>
                  <a:schemeClr val="accent4"/>
                </a:solidFill>
                <a:latin typeface="Calibri" panose="020F0502020204030204" pitchFamily="34" charset="0"/>
              </a:rPr>
              <a:t>Constipation: 31%</a:t>
            </a:r>
          </a:p>
        </p:txBody>
      </p:sp>
    </p:spTree>
    <p:extLst>
      <p:ext uri="{BB962C8B-B14F-4D97-AF65-F5344CB8AC3E}">
        <p14:creationId xmlns:p14="http://schemas.microsoft.com/office/powerpoint/2010/main" val="737012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64D2-F509-165C-F2C4-6BB371126545}"/>
              </a:ext>
            </a:extLst>
          </p:cNvPr>
          <p:cNvSpPr>
            <a:spLocks noGrp="1"/>
          </p:cNvSpPr>
          <p:nvPr>
            <p:ph type="title"/>
          </p:nvPr>
        </p:nvSpPr>
        <p:spPr/>
        <p:txBody>
          <a:bodyPr/>
          <a:lstStyle/>
          <a:p>
            <a:r>
              <a:rPr lang="en-US" dirty="0"/>
              <a:t>Management of Stomatitis/Mucositis</a:t>
            </a:r>
            <a:br>
              <a:rPr lang="en-US" dirty="0"/>
            </a:br>
            <a:r>
              <a:rPr lang="en-US" dirty="0"/>
              <a:t>Associated With Datopotamab Deruxtecan </a:t>
            </a:r>
          </a:p>
        </p:txBody>
      </p:sp>
      <p:graphicFrame>
        <p:nvGraphicFramePr>
          <p:cNvPr id="8" name="Table 7">
            <a:extLst>
              <a:ext uri="{FF2B5EF4-FFF2-40B4-BE49-F238E27FC236}">
                <a16:creationId xmlns:a16="http://schemas.microsoft.com/office/drawing/2014/main" id="{4AF4389B-FFD2-110F-83DA-4682FA54DFF5}"/>
              </a:ext>
            </a:extLst>
          </p:cNvPr>
          <p:cNvGraphicFramePr>
            <a:graphicFrameLocks noGrp="1"/>
          </p:cNvGraphicFramePr>
          <p:nvPr/>
        </p:nvGraphicFramePr>
        <p:xfrm>
          <a:off x="723900" y="3465212"/>
          <a:ext cx="10782300" cy="2407920"/>
        </p:xfrm>
        <a:graphic>
          <a:graphicData uri="http://schemas.openxmlformats.org/drawingml/2006/table">
            <a:tbl>
              <a:tblPr firstRow="1" bandRow="1">
                <a:tableStyleId>{5C22544A-7EE6-4342-B048-85BDC9FD1C3A}</a:tableStyleId>
              </a:tblPr>
              <a:tblGrid>
                <a:gridCol w="4855097">
                  <a:extLst>
                    <a:ext uri="{9D8B030D-6E8A-4147-A177-3AD203B41FA5}">
                      <a16:colId xmlns:a16="http://schemas.microsoft.com/office/drawing/2014/main" val="1812797806"/>
                    </a:ext>
                  </a:extLst>
                </a:gridCol>
                <a:gridCol w="5927203">
                  <a:extLst>
                    <a:ext uri="{9D8B030D-6E8A-4147-A177-3AD203B41FA5}">
                      <a16:colId xmlns:a16="http://schemas.microsoft.com/office/drawing/2014/main" val="4075463601"/>
                    </a:ext>
                  </a:extLst>
                </a:gridCol>
              </a:tblGrid>
              <a:tr h="150886">
                <a:tc>
                  <a:txBody>
                    <a:bodyPr/>
                    <a:lstStyle/>
                    <a:p>
                      <a:r>
                        <a:rPr lang="en-US" sz="1600" dirty="0"/>
                        <a:t>Grade and Description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l"/>
                      <a:r>
                        <a:rPr lang="en-US" sz="1600" dirty="0"/>
                        <a:t>Protocol Management Recommendations*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01077622"/>
                  </a:ext>
                </a:extLst>
              </a:tr>
              <a:tr h="1508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rPr>
                        <a:t>1: </a:t>
                      </a:r>
                      <a:r>
                        <a:rPr lang="en-US" sz="1600" dirty="0">
                          <a:solidFill>
                            <a:schemeClr val="bg1"/>
                          </a:solidFill>
                          <a:latin typeface="+mn-lt"/>
                        </a:rPr>
                        <a:t>asymptomatic or mild symptoms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1600" dirty="0">
                          <a:solidFill>
                            <a:schemeClr val="bg1"/>
                          </a:solidFill>
                          <a:latin typeface="+mn-lt"/>
                        </a:rPr>
                        <a:t>Maintain dose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40121679"/>
                  </a:ext>
                </a:extLst>
              </a:tr>
              <a:tr h="1508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rPr>
                        <a:t>2: </a:t>
                      </a:r>
                      <a:r>
                        <a:rPr lang="en-US" sz="1600" dirty="0">
                          <a:solidFill>
                            <a:schemeClr val="bg1"/>
                          </a:solidFill>
                          <a:latin typeface="+mn-lt"/>
                        </a:rPr>
                        <a:t>moderate pain/ulceration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buFont typeface="Wingdings" panose="05000000000000000000" pitchFamily="2" charset="2"/>
                        <a:buChar char="§"/>
                      </a:pPr>
                      <a:r>
                        <a:rPr lang="en-US" sz="1600" dirty="0">
                          <a:solidFill>
                            <a:schemeClr val="bg1"/>
                          </a:solidFill>
                          <a:latin typeface="+mn-lt"/>
                        </a:rPr>
                        <a:t>Consider dose delay or reduction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77304735"/>
                  </a:ext>
                </a:extLst>
              </a:tr>
              <a:tr h="370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rPr>
                        <a:t>3: </a:t>
                      </a:r>
                      <a:r>
                        <a:rPr lang="en-US" sz="1600" dirty="0">
                          <a:solidFill>
                            <a:schemeClr val="bg1"/>
                          </a:solidFill>
                          <a:latin typeface="+mn-lt"/>
                        </a:rPr>
                        <a:t>severe pain/ulceration interfering with oral intake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1600" dirty="0">
                          <a:solidFill>
                            <a:schemeClr val="bg1"/>
                          </a:solidFill>
                          <a:latin typeface="+mn-lt"/>
                        </a:rPr>
                        <a:t>Delay dose until resolved to grade ≤</a:t>
                      </a:r>
                      <a:r>
                        <a:rPr lang="en-US" sz="1600" dirty="0">
                          <a:solidFill>
                            <a:schemeClr val="bg1"/>
                          </a:solidFill>
                          <a:latin typeface="+mn-lt"/>
                          <a:sym typeface="Symbol" panose="05050102010706020507" pitchFamily="18" charset="2"/>
                        </a:rPr>
                        <a:t>1 or baseline</a:t>
                      </a:r>
                    </a:p>
                    <a:p>
                      <a:pPr marL="285750" indent="-285750" algn="l">
                        <a:buFont typeface="Wingdings" panose="05000000000000000000" pitchFamily="2" charset="2"/>
                        <a:buChar char="§"/>
                      </a:pPr>
                      <a:r>
                        <a:rPr lang="en-US" sz="1600" dirty="0">
                          <a:solidFill>
                            <a:schemeClr val="bg1"/>
                          </a:solidFill>
                          <a:latin typeface="+mn-lt"/>
                          <a:sym typeface="Symbol" panose="05050102010706020507" pitchFamily="18" charset="2"/>
                        </a:rPr>
                        <a:t>Consider dose reduction by 1 level if supportive medications </a:t>
                      </a:r>
                      <a:br>
                        <a:rPr lang="en-US" sz="1600" dirty="0">
                          <a:solidFill>
                            <a:schemeClr val="bg1"/>
                          </a:solidFill>
                          <a:latin typeface="+mn-lt"/>
                          <a:sym typeface="Symbol" panose="05050102010706020507" pitchFamily="18" charset="2"/>
                        </a:rPr>
                      </a:br>
                      <a:r>
                        <a:rPr lang="en-US" sz="1600" dirty="0">
                          <a:solidFill>
                            <a:schemeClr val="bg1"/>
                          </a:solidFill>
                          <a:latin typeface="+mn-lt"/>
                          <a:sym typeface="Symbol" panose="05050102010706020507" pitchFamily="18" charset="2"/>
                        </a:rPr>
                        <a:t>are already optimized</a:t>
                      </a:r>
                      <a:endParaRPr lang="en-US" sz="16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45197485"/>
                  </a:ext>
                </a:extLst>
              </a:tr>
              <a:tr h="2606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rPr>
                        <a:t>4: </a:t>
                      </a:r>
                      <a:r>
                        <a:rPr lang="en-US" sz="1600" dirty="0">
                          <a:solidFill>
                            <a:schemeClr val="bg1"/>
                          </a:solidFill>
                          <a:latin typeface="+mn-lt"/>
                        </a:rPr>
                        <a:t>oral intake not possible; life-threatening consequences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buFont typeface="Wingdings" panose="05000000000000000000" pitchFamily="2" charset="2"/>
                        <a:buChar char="§"/>
                      </a:pPr>
                      <a:r>
                        <a:rPr lang="en-US" sz="1600" dirty="0">
                          <a:solidFill>
                            <a:schemeClr val="bg1"/>
                          </a:solidFill>
                          <a:latin typeface="+mn-lt"/>
                        </a:rPr>
                        <a:t>Discontinue drug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17085935"/>
                  </a:ext>
                </a:extLst>
              </a:tr>
            </a:tbl>
          </a:graphicData>
        </a:graphic>
      </p:graphicFrame>
      <p:sp>
        <p:nvSpPr>
          <p:cNvPr id="9" name="TextBox 8">
            <a:extLst>
              <a:ext uri="{FF2B5EF4-FFF2-40B4-BE49-F238E27FC236}">
                <a16:creationId xmlns:a16="http://schemas.microsoft.com/office/drawing/2014/main" id="{C8724473-C78A-025E-68D5-1219947E4C10}"/>
              </a:ext>
            </a:extLst>
          </p:cNvPr>
          <p:cNvSpPr txBox="1"/>
          <p:nvPr/>
        </p:nvSpPr>
        <p:spPr bwMode="auto">
          <a:xfrm>
            <a:off x="723900" y="5902523"/>
            <a:ext cx="72168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 all levels, optimize supportive medications to provide pain relief (eg, viscous lidocaine rinses).</a:t>
            </a:r>
          </a:p>
        </p:txBody>
      </p:sp>
      <p:grpSp>
        <p:nvGrpSpPr>
          <p:cNvPr id="12" name="Group 11">
            <a:extLst>
              <a:ext uri="{FF2B5EF4-FFF2-40B4-BE49-F238E27FC236}">
                <a16:creationId xmlns:a16="http://schemas.microsoft.com/office/drawing/2014/main" id="{4E779D11-51F5-FDA7-FE29-C17C62FA412C}"/>
              </a:ext>
            </a:extLst>
          </p:cNvPr>
          <p:cNvGrpSpPr/>
          <p:nvPr/>
        </p:nvGrpSpPr>
        <p:grpSpPr>
          <a:xfrm>
            <a:off x="3159165" y="1600200"/>
            <a:ext cx="5873670" cy="1756458"/>
            <a:chOff x="3159165" y="1600200"/>
            <a:chExt cx="5873670" cy="1756458"/>
          </a:xfrm>
        </p:grpSpPr>
        <p:sp>
          <p:nvSpPr>
            <p:cNvPr id="6" name="Rectangle 5">
              <a:extLst>
                <a:ext uri="{FF2B5EF4-FFF2-40B4-BE49-F238E27FC236}">
                  <a16:creationId xmlns:a16="http://schemas.microsoft.com/office/drawing/2014/main" id="{64889421-8393-8388-F628-4F36D21E9D54}"/>
                </a:ext>
              </a:extLst>
            </p:cNvPr>
            <p:cNvSpPr/>
            <p:nvPr/>
          </p:nvSpPr>
          <p:spPr bwMode="auto">
            <a:xfrm>
              <a:off x="3159165" y="1600200"/>
              <a:ext cx="5873670" cy="1756458"/>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AC2B4DAE-B89E-8674-EB73-10848BC37557}"/>
                </a:ext>
              </a:extLst>
            </p:cNvPr>
            <p:cNvSpPr/>
            <p:nvPr/>
          </p:nvSpPr>
          <p:spPr bwMode="auto">
            <a:xfrm>
              <a:off x="3921599" y="1600200"/>
              <a:ext cx="3699124" cy="484221"/>
            </a:xfrm>
            <a:prstGeom prst="rect">
              <a:avLst/>
            </a:prstGeom>
            <a:noFill/>
            <a:ln w="0">
              <a:noFill/>
              <a:miter lim="800000"/>
              <a:headEnd/>
              <a:tailEnd/>
            </a:ln>
          </p:spPr>
          <p:txBody>
            <a:bodyPr rtlCol="0" anchor="ctr"/>
            <a:lstStyle/>
            <a:p>
              <a:pPr eaLnBrk="1" hangingPunct="1">
                <a:spcBef>
                  <a:spcPct val="35000"/>
                </a:spcBef>
                <a:spcAft>
                  <a:spcPct val="25000"/>
                </a:spcAft>
                <a:buClr>
                  <a:schemeClr val="folHlink"/>
                </a:buClr>
                <a:buNone/>
              </a:pPr>
              <a:r>
                <a:rPr lang="en-US" sz="2000" b="1" dirty="0">
                  <a:solidFill>
                    <a:schemeClr val="accent2"/>
                  </a:solidFill>
                  <a:latin typeface="Calibri" panose="020F0502020204030204" pitchFamily="34" charset="0"/>
                </a:rPr>
                <a:t>What to Look for</a:t>
              </a:r>
            </a:p>
          </p:txBody>
        </p:sp>
        <p:sp>
          <p:nvSpPr>
            <p:cNvPr id="10" name="Rectangle 9">
              <a:extLst>
                <a:ext uri="{FF2B5EF4-FFF2-40B4-BE49-F238E27FC236}">
                  <a16:creationId xmlns:a16="http://schemas.microsoft.com/office/drawing/2014/main" id="{A6F6BEB8-C886-826F-EB8B-9794A4EBB61D}"/>
                </a:ext>
              </a:extLst>
            </p:cNvPr>
            <p:cNvSpPr/>
            <p:nvPr/>
          </p:nvSpPr>
          <p:spPr bwMode="auto">
            <a:xfrm>
              <a:off x="4044147" y="2043826"/>
              <a:ext cx="4960958" cy="1159469"/>
            </a:xfrm>
            <a:prstGeom prst="rect">
              <a:avLst/>
            </a:prstGeom>
            <a:noFill/>
            <a:ln w="0">
              <a:noFill/>
              <a:miter lim="800000"/>
              <a:headEnd/>
              <a:tailEnd/>
            </a:ln>
          </p:spPr>
          <p:txBody>
            <a:bodyPr rtlCol="0" anchor="t"/>
            <a:lstStyle/>
            <a:p>
              <a:pPr marL="180975" indent="-180975">
                <a:buClr>
                  <a:schemeClr val="bg1"/>
                </a:buClr>
                <a:buFont typeface="Wingdings" pitchFamily="2" charset="2"/>
                <a:buChar char="§"/>
              </a:pPr>
              <a:r>
                <a:rPr lang="en-US" sz="1600" dirty="0">
                  <a:solidFill>
                    <a:schemeClr val="bg1"/>
                  </a:solidFill>
                  <a:latin typeface="Calibri" panose="020F0502020204030204" pitchFamily="34" charset="0"/>
                </a:rPr>
                <a:t>Lips and mucosa appear redder than usual</a:t>
              </a:r>
            </a:p>
            <a:p>
              <a:pPr marL="180975" indent="-180975">
                <a:buClr>
                  <a:schemeClr val="bg1"/>
                </a:buClr>
                <a:buFont typeface="Wingdings" pitchFamily="2" charset="2"/>
                <a:buChar char="§"/>
              </a:pPr>
              <a:r>
                <a:rPr lang="en-US" sz="1600" dirty="0">
                  <a:solidFill>
                    <a:schemeClr val="bg1"/>
                  </a:solidFill>
                  <a:latin typeface="Calibri" panose="020F0502020204030204" pitchFamily="34" charset="0"/>
                </a:rPr>
                <a:t>Visible sores on oral mucosa</a:t>
              </a:r>
            </a:p>
            <a:p>
              <a:pPr marL="180975" indent="-180975">
                <a:buClr>
                  <a:schemeClr val="bg1"/>
                </a:buClr>
                <a:buFont typeface="Wingdings" pitchFamily="2" charset="2"/>
                <a:buChar char="§"/>
              </a:pPr>
              <a:r>
                <a:rPr lang="en-US" sz="1600" dirty="0">
                  <a:solidFill>
                    <a:schemeClr val="bg1"/>
                  </a:solidFill>
                  <a:latin typeface="Calibri" panose="020F0502020204030204" pitchFamily="34" charset="0"/>
                </a:rPr>
                <a:t>Mouth pain, which may affect chewing and swallowing</a:t>
              </a:r>
            </a:p>
            <a:p>
              <a:pPr marL="180975" indent="-180975">
                <a:buClr>
                  <a:schemeClr val="bg1"/>
                </a:buClr>
                <a:buFont typeface="Wingdings" pitchFamily="2" charset="2"/>
                <a:buChar char="§"/>
              </a:pPr>
              <a:r>
                <a:rPr lang="en-US" sz="1600" dirty="0">
                  <a:solidFill>
                    <a:schemeClr val="bg1"/>
                  </a:solidFill>
                  <a:latin typeface="Calibri" panose="020F0502020204030204" pitchFamily="34" charset="0"/>
                </a:rPr>
                <a:t>Changes in ability to taste </a:t>
              </a:r>
            </a:p>
          </p:txBody>
        </p:sp>
        <p:pic>
          <p:nvPicPr>
            <p:cNvPr id="11" name="Picture 10">
              <a:extLst>
                <a:ext uri="{FF2B5EF4-FFF2-40B4-BE49-F238E27FC236}">
                  <a16:creationId xmlns:a16="http://schemas.microsoft.com/office/drawing/2014/main" id="{1BDFF100-C848-B723-97B2-D91489BD4A13}"/>
                </a:ext>
              </a:extLst>
            </p:cNvPr>
            <p:cNvPicPr>
              <a:picLocks noChangeAspect="1"/>
            </p:cNvPicPr>
            <p:nvPr/>
          </p:nvPicPr>
          <p:blipFill>
            <a:blip r:embed="rId3"/>
            <a:stretch>
              <a:fillRect/>
            </a:stretch>
          </p:blipFill>
          <p:spPr>
            <a:xfrm>
              <a:off x="3353523" y="1809106"/>
              <a:ext cx="609600" cy="901700"/>
            </a:xfrm>
            <a:prstGeom prst="rect">
              <a:avLst/>
            </a:prstGeom>
          </p:spPr>
        </p:pic>
      </p:grpSp>
      <p:sp>
        <p:nvSpPr>
          <p:cNvPr id="3" name="TextBox 2">
            <a:extLst>
              <a:ext uri="{FF2B5EF4-FFF2-40B4-BE49-F238E27FC236}">
                <a16:creationId xmlns:a16="http://schemas.microsoft.com/office/drawing/2014/main" id="{44199EBE-A2A4-4E18-FACB-2A6E86AC8531}"/>
              </a:ext>
            </a:extLst>
          </p:cNvPr>
          <p:cNvSpPr txBox="1"/>
          <p:nvPr/>
        </p:nvSpPr>
        <p:spPr bwMode="auto">
          <a:xfrm>
            <a:off x="415695" y="6380467"/>
            <a:ext cx="6103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Shimizu</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JCO. 2023;41:4678.</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10088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ED103F-31A1-CD02-B634-B16844A9E665}"/>
              </a:ext>
            </a:extLst>
          </p:cNvPr>
          <p:cNvSpPr>
            <a:spLocks noGrp="1"/>
          </p:cNvSpPr>
          <p:nvPr>
            <p:ph type="title"/>
          </p:nvPr>
        </p:nvSpPr>
        <p:spPr/>
        <p:txBody>
          <a:bodyPr/>
          <a:lstStyle/>
          <a:p>
            <a:r>
              <a:rPr lang="en-US" dirty="0"/>
              <a:t>TROPION-PanTumor01 Substudy: </a:t>
            </a:r>
            <a:br>
              <a:rPr lang="en-US" dirty="0"/>
            </a:br>
            <a:r>
              <a:rPr lang="en-US" dirty="0"/>
              <a:t>Prophylactic Mouthwash for Mucositis/Stomatitis</a:t>
            </a:r>
          </a:p>
        </p:txBody>
      </p:sp>
      <p:sp>
        <p:nvSpPr>
          <p:cNvPr id="2" name="Content Placeholder 2">
            <a:extLst>
              <a:ext uri="{FF2B5EF4-FFF2-40B4-BE49-F238E27FC236}">
                <a16:creationId xmlns:a16="http://schemas.microsoft.com/office/drawing/2014/main" id="{A593DAB0-3B6F-AF10-CF65-A12A67840093}"/>
              </a:ext>
            </a:extLst>
          </p:cNvPr>
          <p:cNvSpPr txBox="1">
            <a:spLocks/>
          </p:cNvSpPr>
          <p:nvPr/>
        </p:nvSpPr>
        <p:spPr bwMode="auto">
          <a:xfrm>
            <a:off x="604674" y="1503961"/>
            <a:ext cx="10877529" cy="73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Substudy of phase I dose expansion</a:t>
            </a:r>
          </a:p>
        </p:txBody>
      </p:sp>
      <p:sp>
        <p:nvSpPr>
          <p:cNvPr id="4" name="Text Box 45">
            <a:extLst>
              <a:ext uri="{FF2B5EF4-FFF2-40B4-BE49-F238E27FC236}">
                <a16:creationId xmlns:a16="http://schemas.microsoft.com/office/drawing/2014/main" id="{1747339F-2C02-404E-4BFE-BE0CDEF87977}"/>
              </a:ext>
            </a:extLst>
          </p:cNvPr>
          <p:cNvSpPr txBox="1">
            <a:spLocks noChangeArrowheads="1"/>
          </p:cNvSpPr>
          <p:nvPr/>
        </p:nvSpPr>
        <p:spPr bwMode="auto">
          <a:xfrm>
            <a:off x="370381" y="3031830"/>
            <a:ext cx="297924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a:t>
            </a:r>
            <a:b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R/R advanced/metastatic cancer enrolling on ongoing and new cohorts of dose expansion</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(planned N = 76)</a:t>
            </a:r>
          </a:p>
        </p:txBody>
      </p:sp>
      <p:sp>
        <p:nvSpPr>
          <p:cNvPr id="15" name="Rectangle 46">
            <a:extLst>
              <a:ext uri="{FF2B5EF4-FFF2-40B4-BE49-F238E27FC236}">
                <a16:creationId xmlns:a16="http://schemas.microsoft.com/office/drawing/2014/main" id="{2BEEEEB1-6C1E-E31F-E2FC-EF0890D931AD}"/>
              </a:ext>
            </a:extLst>
          </p:cNvPr>
          <p:cNvSpPr>
            <a:spLocks noChangeArrowheads="1"/>
          </p:cNvSpPr>
          <p:nvPr/>
        </p:nvSpPr>
        <p:spPr bwMode="auto">
          <a:xfrm>
            <a:off x="8966201" y="2563187"/>
            <a:ext cx="2730498"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After 8 wk,</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evaluate for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incidence and severity</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 mucositis/stomatitis</a:t>
            </a:r>
          </a:p>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Mouthwash can be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extended for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additional 8 wk at investigator discretion</a:t>
            </a:r>
          </a:p>
        </p:txBody>
      </p:sp>
      <p:sp>
        <p:nvSpPr>
          <p:cNvPr id="16" name="Rectangle 49">
            <a:extLst>
              <a:ext uri="{FF2B5EF4-FFF2-40B4-BE49-F238E27FC236}">
                <a16:creationId xmlns:a16="http://schemas.microsoft.com/office/drawing/2014/main" id="{EBE6CC08-1CA7-44E5-6BDB-36BADA2FB13A}"/>
              </a:ext>
            </a:extLst>
          </p:cNvPr>
          <p:cNvSpPr>
            <a:spLocks noChangeArrowheads="1"/>
          </p:cNvSpPr>
          <p:nvPr/>
        </p:nvSpPr>
        <p:spPr bwMode="auto">
          <a:xfrm>
            <a:off x="4200525" y="2950607"/>
            <a:ext cx="3790950" cy="100584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Prophylactic Steroid Mouthwash</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38)</a:t>
            </a:r>
          </a:p>
        </p:txBody>
      </p:sp>
      <p:sp>
        <p:nvSpPr>
          <p:cNvPr id="17" name="Rectangle 50">
            <a:extLst>
              <a:ext uri="{FF2B5EF4-FFF2-40B4-BE49-F238E27FC236}">
                <a16:creationId xmlns:a16="http://schemas.microsoft.com/office/drawing/2014/main" id="{AF900221-2EFA-415C-4090-A01966EFE3CB}"/>
              </a:ext>
            </a:extLst>
          </p:cNvPr>
          <p:cNvSpPr>
            <a:spLocks noChangeArrowheads="1"/>
          </p:cNvSpPr>
          <p:nvPr/>
        </p:nvSpPr>
        <p:spPr bwMode="auto">
          <a:xfrm>
            <a:off x="4200525" y="4045458"/>
            <a:ext cx="3790950" cy="100584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Prophylactic Nonsteroid Mouthwash</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38)</a:t>
            </a:r>
            <a:endPar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Line 52">
            <a:extLst>
              <a:ext uri="{FF2B5EF4-FFF2-40B4-BE49-F238E27FC236}">
                <a16:creationId xmlns:a16="http://schemas.microsoft.com/office/drawing/2014/main" id="{FE915164-BEB7-B907-7C3A-074803EA640F}"/>
              </a:ext>
            </a:extLst>
          </p:cNvPr>
          <p:cNvSpPr>
            <a:spLocks noChangeShapeType="1"/>
          </p:cNvSpPr>
          <p:nvPr/>
        </p:nvSpPr>
        <p:spPr bwMode="auto">
          <a:xfrm>
            <a:off x="8119879" y="3984656"/>
            <a:ext cx="6400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3">
            <a:extLst>
              <a:ext uri="{FF2B5EF4-FFF2-40B4-BE49-F238E27FC236}">
                <a16:creationId xmlns:a16="http://schemas.microsoft.com/office/drawing/2014/main" id="{E650147B-B99B-8D21-3FB4-AD3D8FE1BCBA}"/>
              </a:ext>
            </a:extLst>
          </p:cNvPr>
          <p:cNvSpPr>
            <a:spLocks noChangeShapeType="1"/>
          </p:cNvSpPr>
          <p:nvPr/>
        </p:nvSpPr>
        <p:spPr bwMode="auto">
          <a:xfrm>
            <a:off x="3463925" y="410610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54">
            <a:extLst>
              <a:ext uri="{FF2B5EF4-FFF2-40B4-BE49-F238E27FC236}">
                <a16:creationId xmlns:a16="http://schemas.microsoft.com/office/drawing/2014/main" id="{744DC366-F68F-DFD1-CF12-B0B14D2FCAC6}"/>
              </a:ext>
            </a:extLst>
          </p:cNvPr>
          <p:cNvSpPr>
            <a:spLocks noChangeShapeType="1"/>
          </p:cNvSpPr>
          <p:nvPr/>
        </p:nvSpPr>
        <p:spPr bwMode="auto">
          <a:xfrm flipV="1">
            <a:off x="3463925" y="351237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Text Box 15">
            <a:extLst>
              <a:ext uri="{FF2B5EF4-FFF2-40B4-BE49-F238E27FC236}">
                <a16:creationId xmlns:a16="http://schemas.microsoft.com/office/drawing/2014/main" id="{04812BFD-182E-D5E9-0790-0AD0C9A64E06}"/>
              </a:ext>
            </a:extLst>
          </p:cNvPr>
          <p:cNvSpPr txBox="1">
            <a:spLocks noChangeArrowheads="1"/>
          </p:cNvSpPr>
          <p:nvPr/>
        </p:nvSpPr>
        <p:spPr bwMode="auto">
          <a:xfrm>
            <a:off x="408412" y="637475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NCT03401385.</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EDF6470F-8BE5-9F1F-BE7C-28041B6ACDE3}"/>
              </a:ext>
            </a:extLst>
          </p:cNvPr>
          <p:cNvSpPr txBox="1"/>
          <p:nvPr/>
        </p:nvSpPr>
        <p:spPr bwMode="auto">
          <a:xfrm>
            <a:off x="2390568" y="2313290"/>
            <a:ext cx="24288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tumor type</a:t>
            </a:r>
          </a:p>
        </p:txBody>
      </p:sp>
      <p:cxnSp>
        <p:nvCxnSpPr>
          <p:cNvPr id="28" name="Straight Arrow Connector 27">
            <a:extLst>
              <a:ext uri="{FF2B5EF4-FFF2-40B4-BE49-F238E27FC236}">
                <a16:creationId xmlns:a16="http://schemas.microsoft.com/office/drawing/2014/main" id="{1C1B7039-5535-01F4-7AB7-5BE5E029C0D8}"/>
              </a:ext>
            </a:extLst>
          </p:cNvPr>
          <p:cNvCxnSpPr/>
          <p:nvPr/>
        </p:nvCxnSpPr>
        <p:spPr bwMode="auto">
          <a:xfrm>
            <a:off x="3605003" y="2698455"/>
            <a:ext cx="0" cy="731520"/>
          </a:xfrm>
          <a:prstGeom prst="straightConnector1">
            <a:avLst/>
          </a:prstGeom>
          <a:noFill/>
          <a:ln w="28575" cap="flat" cmpd="sng" algn="ctr">
            <a:solidFill>
              <a:schemeClr val="bg1"/>
            </a:solidFill>
            <a:prstDash val="sysDot"/>
            <a:round/>
            <a:headEnd type="none" w="med" len="med"/>
            <a:tailEnd type="triangle"/>
          </a:ln>
          <a:effectLst/>
        </p:spPr>
      </p:cxnSp>
    </p:spTree>
    <p:extLst>
      <p:ext uri="{BB962C8B-B14F-4D97-AF65-F5344CB8AC3E}">
        <p14:creationId xmlns:p14="http://schemas.microsoft.com/office/powerpoint/2010/main" val="3827839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64D2-F509-165C-F2C4-6BB371126545}"/>
              </a:ext>
            </a:extLst>
          </p:cNvPr>
          <p:cNvSpPr>
            <a:spLocks noGrp="1"/>
          </p:cNvSpPr>
          <p:nvPr>
            <p:ph type="title"/>
          </p:nvPr>
        </p:nvSpPr>
        <p:spPr/>
        <p:txBody>
          <a:bodyPr/>
          <a:lstStyle/>
          <a:p>
            <a:r>
              <a:rPr lang="en-US" dirty="0"/>
              <a:t>Management of Ocular Surface Toxicities </a:t>
            </a:r>
            <a:br>
              <a:rPr lang="en-US" dirty="0"/>
            </a:br>
            <a:r>
              <a:rPr lang="en-US" dirty="0"/>
              <a:t>Associated With Datopotamab Deruxtecan </a:t>
            </a:r>
          </a:p>
        </p:txBody>
      </p:sp>
      <p:sp>
        <p:nvSpPr>
          <p:cNvPr id="5" name="TextBox 4">
            <a:extLst>
              <a:ext uri="{FF2B5EF4-FFF2-40B4-BE49-F238E27FC236}">
                <a16:creationId xmlns:a16="http://schemas.microsoft.com/office/drawing/2014/main" id="{B5186AB2-707D-6288-19EC-A76859CD5273}"/>
              </a:ext>
            </a:extLst>
          </p:cNvPr>
          <p:cNvSpPr txBox="1"/>
          <p:nvPr/>
        </p:nvSpPr>
        <p:spPr bwMode="auto">
          <a:xfrm>
            <a:off x="406256" y="6378008"/>
            <a:ext cx="6103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Shimizu</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JCO. 2023;41:4678.</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8" name="Table 7">
            <a:extLst>
              <a:ext uri="{FF2B5EF4-FFF2-40B4-BE49-F238E27FC236}">
                <a16:creationId xmlns:a16="http://schemas.microsoft.com/office/drawing/2014/main" id="{4AF4389B-FFD2-110F-83DA-4682FA54DFF5}"/>
              </a:ext>
            </a:extLst>
          </p:cNvPr>
          <p:cNvGraphicFramePr>
            <a:graphicFrameLocks noGrp="1"/>
          </p:cNvGraphicFramePr>
          <p:nvPr/>
        </p:nvGraphicFramePr>
        <p:xfrm>
          <a:off x="723900" y="3233677"/>
          <a:ext cx="10782300" cy="2895600"/>
        </p:xfrm>
        <a:graphic>
          <a:graphicData uri="http://schemas.openxmlformats.org/drawingml/2006/table">
            <a:tbl>
              <a:tblPr firstRow="1" bandRow="1">
                <a:tableStyleId>{5C22544A-7EE6-4342-B048-85BDC9FD1C3A}</a:tableStyleId>
              </a:tblPr>
              <a:tblGrid>
                <a:gridCol w="4827091">
                  <a:extLst>
                    <a:ext uri="{9D8B030D-6E8A-4147-A177-3AD203B41FA5}">
                      <a16:colId xmlns:a16="http://schemas.microsoft.com/office/drawing/2014/main" val="1812797806"/>
                    </a:ext>
                  </a:extLst>
                </a:gridCol>
                <a:gridCol w="5955209">
                  <a:extLst>
                    <a:ext uri="{9D8B030D-6E8A-4147-A177-3AD203B41FA5}">
                      <a16:colId xmlns:a16="http://schemas.microsoft.com/office/drawing/2014/main" val="4075463601"/>
                    </a:ext>
                  </a:extLst>
                </a:gridCol>
              </a:tblGrid>
              <a:tr h="0">
                <a:tc>
                  <a:txBody>
                    <a:bodyPr/>
                    <a:lstStyle/>
                    <a:p>
                      <a:r>
                        <a:rPr lang="en-US" sz="1600" dirty="0"/>
                        <a:t>Grade and Description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l"/>
                      <a:r>
                        <a:rPr lang="en-US" sz="1600" dirty="0"/>
                        <a:t>Protocol Management Recommendations*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01077622"/>
                  </a:ext>
                </a:extLst>
              </a:tr>
              <a:tr h="2507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rPr>
                        <a:t>1: </a:t>
                      </a:r>
                      <a:r>
                        <a:rPr lang="en-US" sz="1600" dirty="0">
                          <a:solidFill>
                            <a:schemeClr val="bg1"/>
                          </a:solidFill>
                          <a:latin typeface="+mn-lt"/>
                        </a:rPr>
                        <a:t>asymptomatic</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1600" dirty="0">
                          <a:solidFill>
                            <a:schemeClr val="bg1"/>
                          </a:solidFill>
                          <a:latin typeface="+mn-lt"/>
                        </a:rPr>
                        <a:t>Maintain dose</a:t>
                      </a:r>
                    </a:p>
                    <a:p>
                      <a:pPr marL="285750" indent="-285750" algn="l">
                        <a:buFont typeface="Wingdings" panose="05000000000000000000" pitchFamily="2" charset="2"/>
                        <a:buChar char="§"/>
                      </a:pPr>
                      <a:r>
                        <a:rPr lang="en-US" sz="1600" dirty="0">
                          <a:solidFill>
                            <a:schemeClr val="bg1"/>
                          </a:solidFill>
                          <a:latin typeface="+mn-lt"/>
                        </a:rPr>
                        <a:t>Ensure use of artificial tears</a:t>
                      </a:r>
                    </a:p>
                    <a:p>
                      <a:pPr marL="285750" indent="-285750" algn="l">
                        <a:buFont typeface="Wingdings" panose="05000000000000000000" pitchFamily="2" charset="2"/>
                        <a:buChar char="§"/>
                      </a:pPr>
                      <a:r>
                        <a:rPr lang="en-US" sz="1600" dirty="0">
                          <a:solidFill>
                            <a:schemeClr val="bg1"/>
                          </a:solidFill>
                          <a:latin typeface="+mn-lt"/>
                        </a:rPr>
                        <a:t>Consider ophthalmology assessment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40121679"/>
                  </a:ext>
                </a:extLst>
              </a:tr>
              <a:tr h="1764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rPr>
                        <a:t>2: </a:t>
                      </a:r>
                      <a:r>
                        <a:rPr lang="en-US" sz="1600" dirty="0">
                          <a:solidFill>
                            <a:schemeClr val="bg1"/>
                          </a:solidFill>
                          <a:latin typeface="+mn-lt"/>
                        </a:rPr>
                        <a:t>symptomatic with moderate decrease in visual acuity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buFont typeface="Wingdings" panose="05000000000000000000" pitchFamily="2" charset="2"/>
                        <a:buChar char="§"/>
                      </a:pPr>
                      <a:r>
                        <a:rPr lang="en-US" sz="1600" dirty="0">
                          <a:solidFill>
                            <a:schemeClr val="bg1"/>
                          </a:solidFill>
                          <a:latin typeface="+mn-lt"/>
                        </a:rPr>
                        <a:t>Obtain ophthalmology assessment</a:t>
                      </a:r>
                    </a:p>
                    <a:p>
                      <a:pPr marL="285750" indent="-285750" algn="l">
                        <a:buFont typeface="Wingdings" panose="05000000000000000000" pitchFamily="2" charset="2"/>
                        <a:buChar char="§"/>
                      </a:pPr>
                      <a:r>
                        <a:rPr lang="en-US" sz="1600" dirty="0">
                          <a:solidFill>
                            <a:schemeClr val="bg1"/>
                          </a:solidFill>
                          <a:latin typeface="+mn-lt"/>
                        </a:rPr>
                        <a:t>Delay dose until resolved to grade </a:t>
                      </a:r>
                      <a:r>
                        <a:rPr lang="en-US" sz="1600" dirty="0">
                          <a:solidFill>
                            <a:schemeClr val="bg1"/>
                          </a:solidFill>
                          <a:latin typeface="+mn-lt"/>
                          <a:sym typeface="Symbol" panose="05050102010706020507" pitchFamily="18" charset="2"/>
                        </a:rPr>
                        <a:t>≤1</a:t>
                      </a:r>
                      <a:endParaRPr lang="en-US" sz="1600" dirty="0">
                        <a:solidFill>
                          <a:schemeClr val="bg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77304735"/>
                  </a:ext>
                </a:extLst>
              </a:tr>
              <a:tr h="1764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rPr>
                        <a:t>3: </a:t>
                      </a:r>
                      <a:r>
                        <a:rPr lang="en-US" sz="1600" dirty="0">
                          <a:solidFill>
                            <a:schemeClr val="bg1"/>
                          </a:solidFill>
                          <a:latin typeface="+mn-lt"/>
                        </a:rPr>
                        <a:t>symptomatic with marked decrease in visual acuity limiting self-care ADLs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1600" dirty="0">
                          <a:solidFill>
                            <a:schemeClr val="bg1"/>
                          </a:solidFill>
                          <a:latin typeface="+mn-lt"/>
                        </a:rPr>
                        <a:t>Obtain ophthalmology assessment</a:t>
                      </a:r>
                    </a:p>
                    <a:p>
                      <a:pPr marL="285750" indent="-285750" algn="l">
                        <a:buFont typeface="Wingdings" panose="05000000000000000000" pitchFamily="2" charset="2"/>
                        <a:buChar char="§"/>
                      </a:pPr>
                      <a:r>
                        <a:rPr lang="en-US" sz="1600" dirty="0">
                          <a:solidFill>
                            <a:schemeClr val="bg1"/>
                          </a:solidFill>
                          <a:latin typeface="+mn-lt"/>
                        </a:rPr>
                        <a:t>Delay dose until resolved to grade </a:t>
                      </a:r>
                      <a:r>
                        <a:rPr lang="en-US" sz="1600" dirty="0">
                          <a:solidFill>
                            <a:schemeClr val="bg1"/>
                          </a:solidFill>
                          <a:latin typeface="+mn-lt"/>
                          <a:sym typeface="Symbol" panose="05050102010706020507" pitchFamily="18" charset="2"/>
                        </a:rPr>
                        <a:t>≤1, then reduce by 1 dose level</a:t>
                      </a:r>
                      <a:endParaRPr lang="en-US" sz="16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45197485"/>
                  </a:ext>
                </a:extLst>
              </a:tr>
              <a:tr h="1764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rPr>
                        <a:t>4: </a:t>
                      </a:r>
                      <a:r>
                        <a:rPr lang="en-US" sz="1600" dirty="0">
                          <a:solidFill>
                            <a:schemeClr val="bg1"/>
                          </a:solidFill>
                          <a:latin typeface="+mn-lt"/>
                        </a:rPr>
                        <a:t>perforation; best-corrected visual acuity of 20/200 or worse in affected eye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buFont typeface="Wingdings" panose="05000000000000000000" pitchFamily="2" charset="2"/>
                        <a:buChar char="§"/>
                      </a:pPr>
                      <a:r>
                        <a:rPr lang="en-US" sz="1600" dirty="0">
                          <a:solidFill>
                            <a:schemeClr val="bg1"/>
                          </a:solidFill>
                          <a:latin typeface="+mn-lt"/>
                        </a:rPr>
                        <a:t>Obtain ophthalmology assessment</a:t>
                      </a:r>
                    </a:p>
                    <a:p>
                      <a:pPr marL="285750" indent="-285750" algn="l">
                        <a:buFont typeface="Wingdings" panose="05000000000000000000" pitchFamily="2" charset="2"/>
                        <a:buChar char="§"/>
                      </a:pPr>
                      <a:r>
                        <a:rPr lang="en-US" sz="1600" dirty="0">
                          <a:solidFill>
                            <a:schemeClr val="bg1"/>
                          </a:solidFill>
                          <a:latin typeface="+mn-lt"/>
                        </a:rPr>
                        <a:t>Discontinue drug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17085935"/>
                  </a:ext>
                </a:extLst>
              </a:tr>
            </a:tbl>
          </a:graphicData>
        </a:graphic>
      </p:graphicFrame>
      <p:sp>
        <p:nvSpPr>
          <p:cNvPr id="6" name="TextBox 5">
            <a:extLst>
              <a:ext uri="{FF2B5EF4-FFF2-40B4-BE49-F238E27FC236}">
                <a16:creationId xmlns:a16="http://schemas.microsoft.com/office/drawing/2014/main" id="{710F256D-2AF7-BBFF-C449-237D2DBF2FF4}"/>
              </a:ext>
            </a:extLst>
          </p:cNvPr>
          <p:cNvSpPr txBox="1"/>
          <p:nvPr/>
        </p:nvSpPr>
        <p:spPr bwMode="auto">
          <a:xfrm>
            <a:off x="650330" y="6106125"/>
            <a:ext cx="3493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*Ensure that use of contact lenses is avoided.</a:t>
            </a:r>
          </a:p>
        </p:txBody>
      </p:sp>
      <p:sp>
        <p:nvSpPr>
          <p:cNvPr id="7" name="Rectangle 6">
            <a:extLst>
              <a:ext uri="{FF2B5EF4-FFF2-40B4-BE49-F238E27FC236}">
                <a16:creationId xmlns:a16="http://schemas.microsoft.com/office/drawing/2014/main" id="{A4F5EFAD-CA11-0E46-B4FF-481CCBC568B4}"/>
              </a:ext>
            </a:extLst>
          </p:cNvPr>
          <p:cNvSpPr/>
          <p:nvPr/>
        </p:nvSpPr>
        <p:spPr bwMode="auto">
          <a:xfrm>
            <a:off x="1220405" y="1600200"/>
            <a:ext cx="9751189" cy="1548114"/>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4A724917-2A24-6510-E68C-82647C1BE434}"/>
              </a:ext>
            </a:extLst>
          </p:cNvPr>
          <p:cNvSpPr/>
          <p:nvPr/>
        </p:nvSpPr>
        <p:spPr bwMode="auto">
          <a:xfrm>
            <a:off x="1890242" y="1545220"/>
            <a:ext cx="3699124" cy="484221"/>
          </a:xfrm>
          <a:prstGeom prst="rect">
            <a:avLst/>
          </a:prstGeom>
          <a:noFill/>
          <a:ln w="0">
            <a:noFill/>
            <a:miter lim="800000"/>
            <a:headEnd/>
            <a:tailEnd/>
          </a:ln>
        </p:spPr>
        <p:txBody>
          <a:bodyPr rtlCol="0" anchor="ctr"/>
          <a:lstStyle/>
          <a:p>
            <a:pPr eaLnBrk="1" hangingPunct="1">
              <a:spcBef>
                <a:spcPct val="35000"/>
              </a:spcBef>
              <a:spcAft>
                <a:spcPct val="25000"/>
              </a:spcAft>
              <a:buClr>
                <a:schemeClr val="folHlink"/>
              </a:buClr>
              <a:buNone/>
            </a:pPr>
            <a:r>
              <a:rPr lang="en-US" sz="2000" b="1" dirty="0">
                <a:solidFill>
                  <a:schemeClr val="accent2"/>
                </a:solidFill>
                <a:latin typeface="Calibri" panose="020F0502020204030204" pitchFamily="34" charset="0"/>
              </a:rPr>
              <a:t>What to Look for</a:t>
            </a:r>
          </a:p>
        </p:txBody>
      </p:sp>
      <p:pic>
        <p:nvPicPr>
          <p:cNvPr id="10" name="Picture 9">
            <a:extLst>
              <a:ext uri="{FF2B5EF4-FFF2-40B4-BE49-F238E27FC236}">
                <a16:creationId xmlns:a16="http://schemas.microsoft.com/office/drawing/2014/main" id="{28334B75-EB9E-3BAD-4815-30541230BB4A}"/>
              </a:ext>
            </a:extLst>
          </p:cNvPr>
          <p:cNvPicPr>
            <a:picLocks noChangeAspect="1"/>
          </p:cNvPicPr>
          <p:nvPr/>
        </p:nvPicPr>
        <p:blipFill>
          <a:blip r:embed="rId3"/>
          <a:stretch>
            <a:fillRect/>
          </a:stretch>
        </p:blipFill>
        <p:spPr>
          <a:xfrm>
            <a:off x="1372563" y="1701477"/>
            <a:ext cx="500301" cy="1353755"/>
          </a:xfrm>
          <a:prstGeom prst="rect">
            <a:avLst/>
          </a:prstGeom>
        </p:spPr>
      </p:pic>
      <p:sp>
        <p:nvSpPr>
          <p:cNvPr id="11" name="Rectangle 10">
            <a:extLst>
              <a:ext uri="{FF2B5EF4-FFF2-40B4-BE49-F238E27FC236}">
                <a16:creationId xmlns:a16="http://schemas.microsoft.com/office/drawing/2014/main" id="{346F6ACC-3FF9-ACCC-C99E-7BEBCE228D79}"/>
              </a:ext>
            </a:extLst>
          </p:cNvPr>
          <p:cNvSpPr/>
          <p:nvPr/>
        </p:nvSpPr>
        <p:spPr bwMode="auto">
          <a:xfrm>
            <a:off x="2101527" y="1907822"/>
            <a:ext cx="3545712" cy="1159469"/>
          </a:xfrm>
          <a:prstGeom prst="rect">
            <a:avLst/>
          </a:prstGeom>
          <a:noFill/>
          <a:ln w="0">
            <a:noFill/>
            <a:miter lim="800000"/>
            <a:headEnd/>
            <a:tailEnd/>
          </a:ln>
        </p:spPr>
        <p:txBody>
          <a:bodyPr rtlCol="0" anchor="t"/>
          <a:lstStyle/>
          <a:p>
            <a:pPr eaLnBrk="1" hangingPunct="1">
              <a:buClr>
                <a:schemeClr val="folHlink"/>
              </a:buClr>
            </a:pPr>
            <a:r>
              <a:rPr lang="en-US" sz="1600" b="1" dirty="0">
                <a:solidFill>
                  <a:schemeClr val="bg1"/>
                </a:solidFill>
                <a:latin typeface="Calibri" panose="020F0502020204030204" pitchFamily="34" charset="0"/>
              </a:rPr>
              <a:t>Dry eye</a:t>
            </a:r>
          </a:p>
          <a:p>
            <a:pPr marL="180975" indent="-180975">
              <a:buClr>
                <a:schemeClr val="bg1"/>
              </a:buClr>
              <a:buFont typeface="Wingdings" pitchFamily="2" charset="2"/>
              <a:buChar char="§"/>
            </a:pPr>
            <a:r>
              <a:rPr lang="en-US" sz="1400" dirty="0">
                <a:solidFill>
                  <a:schemeClr val="bg1"/>
                </a:solidFill>
                <a:latin typeface="Calibri" panose="020F0502020204030204" pitchFamily="34" charset="0"/>
              </a:rPr>
              <a:t>Eye redness</a:t>
            </a:r>
          </a:p>
          <a:p>
            <a:pPr marL="180975" indent="-180975">
              <a:buClr>
                <a:schemeClr val="bg1"/>
              </a:buClr>
              <a:buFont typeface="Wingdings" pitchFamily="2" charset="2"/>
              <a:buChar char="§"/>
            </a:pPr>
            <a:r>
              <a:rPr lang="en-US" sz="1400" dirty="0">
                <a:solidFill>
                  <a:schemeClr val="bg1"/>
                </a:solidFill>
                <a:latin typeface="Calibri" panose="020F0502020204030204" pitchFamily="34" charset="0"/>
              </a:rPr>
              <a:t>Stinging</a:t>
            </a:r>
          </a:p>
          <a:p>
            <a:pPr marL="180975" indent="-180975">
              <a:buClr>
                <a:schemeClr val="bg1"/>
              </a:buClr>
              <a:buFont typeface="Wingdings" pitchFamily="2" charset="2"/>
              <a:buChar char="§"/>
            </a:pPr>
            <a:r>
              <a:rPr lang="en-US" sz="1400" dirty="0">
                <a:solidFill>
                  <a:schemeClr val="bg1"/>
                </a:solidFill>
                <a:latin typeface="Calibri" panose="020F0502020204030204" pitchFamily="34" charset="0"/>
              </a:rPr>
              <a:t>Burning or scratchy sensation</a:t>
            </a:r>
          </a:p>
          <a:p>
            <a:pPr marL="180975" indent="-180975">
              <a:buClr>
                <a:schemeClr val="bg1"/>
              </a:buClr>
              <a:buFont typeface="Wingdings" pitchFamily="2" charset="2"/>
              <a:buChar char="§"/>
            </a:pPr>
            <a:r>
              <a:rPr lang="en-US" sz="1400" dirty="0">
                <a:solidFill>
                  <a:schemeClr val="bg1"/>
                </a:solidFill>
                <a:latin typeface="Calibri" panose="020F0502020204030204" pitchFamily="34" charset="0"/>
              </a:rPr>
              <a:t>Sensation of having something in eye</a:t>
            </a:r>
          </a:p>
        </p:txBody>
      </p:sp>
      <p:sp>
        <p:nvSpPr>
          <p:cNvPr id="12" name="TextBox 11">
            <a:extLst>
              <a:ext uri="{FF2B5EF4-FFF2-40B4-BE49-F238E27FC236}">
                <a16:creationId xmlns:a16="http://schemas.microsoft.com/office/drawing/2014/main" id="{08BF25F0-5CEB-1A3C-146D-6AB0B199441C}"/>
              </a:ext>
            </a:extLst>
          </p:cNvPr>
          <p:cNvSpPr txBox="1"/>
          <p:nvPr/>
        </p:nvSpPr>
        <p:spPr bwMode="auto">
          <a:xfrm>
            <a:off x="5033781" y="2152892"/>
            <a:ext cx="20139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80975" indent="-180975">
              <a:buClr>
                <a:schemeClr val="bg1"/>
              </a:buClr>
              <a:buFont typeface="Wingdings" pitchFamily="2" charset="2"/>
              <a:buChar char="§"/>
            </a:pPr>
            <a:r>
              <a:rPr lang="en-US" sz="1400" dirty="0">
                <a:solidFill>
                  <a:schemeClr val="bg1"/>
                </a:solidFill>
                <a:latin typeface="Calibri" panose="020F0502020204030204" pitchFamily="34" charset="0"/>
              </a:rPr>
              <a:t>Sensitivity to light</a:t>
            </a:r>
          </a:p>
          <a:p>
            <a:pPr marL="180975" indent="-180975">
              <a:buClr>
                <a:schemeClr val="bg1"/>
              </a:buClr>
              <a:buFont typeface="Wingdings" pitchFamily="2" charset="2"/>
              <a:buChar char="§"/>
            </a:pPr>
            <a:r>
              <a:rPr lang="en-US" sz="1400" dirty="0">
                <a:solidFill>
                  <a:schemeClr val="bg1"/>
                </a:solidFill>
                <a:latin typeface="Calibri" panose="020F0502020204030204" pitchFamily="34" charset="0"/>
              </a:rPr>
              <a:t>Blurred vision</a:t>
            </a:r>
          </a:p>
        </p:txBody>
      </p:sp>
      <p:sp>
        <p:nvSpPr>
          <p:cNvPr id="13" name="Rectangle 12">
            <a:extLst>
              <a:ext uri="{FF2B5EF4-FFF2-40B4-BE49-F238E27FC236}">
                <a16:creationId xmlns:a16="http://schemas.microsoft.com/office/drawing/2014/main" id="{83E11AB4-839F-A2BC-2867-D5D3C689EB78}"/>
              </a:ext>
            </a:extLst>
          </p:cNvPr>
          <p:cNvSpPr/>
          <p:nvPr/>
        </p:nvSpPr>
        <p:spPr bwMode="auto">
          <a:xfrm>
            <a:off x="6885732" y="1909751"/>
            <a:ext cx="4027990" cy="1215414"/>
          </a:xfrm>
          <a:prstGeom prst="rect">
            <a:avLst/>
          </a:prstGeom>
          <a:noFill/>
          <a:ln w="0">
            <a:noFill/>
            <a:miter lim="800000"/>
            <a:headEnd/>
            <a:tailEnd/>
          </a:ln>
        </p:spPr>
        <p:txBody>
          <a:bodyPr rtlCol="0" anchor="t"/>
          <a:lstStyle/>
          <a:p>
            <a:pPr eaLnBrk="1" hangingPunct="1">
              <a:buClr>
                <a:schemeClr val="folHlink"/>
              </a:buClr>
            </a:pPr>
            <a:r>
              <a:rPr lang="en-US" sz="1600" b="1" dirty="0">
                <a:solidFill>
                  <a:schemeClr val="bg1"/>
                </a:solidFill>
                <a:latin typeface="Calibri" panose="020F0502020204030204" pitchFamily="34" charset="0"/>
              </a:rPr>
              <a:t>Keratitis</a:t>
            </a:r>
          </a:p>
          <a:p>
            <a:pPr marL="180975" indent="-180975">
              <a:buClr>
                <a:schemeClr val="bg1"/>
              </a:buClr>
              <a:buFont typeface="Wingdings" pitchFamily="2" charset="2"/>
              <a:buChar char="§"/>
            </a:pPr>
            <a:r>
              <a:rPr lang="en-US" sz="1400" dirty="0">
                <a:solidFill>
                  <a:schemeClr val="bg1"/>
                </a:solidFill>
                <a:latin typeface="Calibri" panose="020F0502020204030204" pitchFamily="34" charset="0"/>
              </a:rPr>
              <a:t>Eye pain</a:t>
            </a:r>
          </a:p>
          <a:p>
            <a:pPr marL="180975" indent="-180975">
              <a:buClr>
                <a:schemeClr val="bg1"/>
              </a:buClr>
              <a:buFont typeface="Wingdings" pitchFamily="2" charset="2"/>
              <a:buChar char="§"/>
            </a:pPr>
            <a:r>
              <a:rPr lang="en-US" sz="1400" dirty="0">
                <a:solidFill>
                  <a:schemeClr val="bg1"/>
                </a:solidFill>
                <a:latin typeface="Calibri" panose="020F0502020204030204" pitchFamily="34" charset="0"/>
              </a:rPr>
              <a:t>Excess tears or discharge from eye</a:t>
            </a:r>
          </a:p>
          <a:p>
            <a:pPr marL="180975" indent="-180975">
              <a:buClr>
                <a:schemeClr val="bg1"/>
              </a:buClr>
              <a:buFont typeface="Wingdings" pitchFamily="2" charset="2"/>
              <a:buChar char="§"/>
            </a:pPr>
            <a:r>
              <a:rPr lang="en-US" sz="1400" dirty="0">
                <a:solidFill>
                  <a:schemeClr val="bg1"/>
                </a:solidFill>
                <a:latin typeface="Calibri" panose="020F0502020204030204" pitchFamily="34" charset="0"/>
              </a:rPr>
              <a:t>Difficulty opening eyelid due to pain or irritation</a:t>
            </a:r>
          </a:p>
          <a:p>
            <a:pPr marL="180975" indent="-180975">
              <a:buClr>
                <a:schemeClr val="bg1"/>
              </a:buClr>
              <a:buFont typeface="Wingdings" pitchFamily="2" charset="2"/>
              <a:buChar char="§"/>
            </a:pPr>
            <a:r>
              <a:rPr lang="en-US" sz="1400" dirty="0">
                <a:solidFill>
                  <a:schemeClr val="bg1"/>
                </a:solidFill>
                <a:latin typeface="Calibri" panose="020F0502020204030204" pitchFamily="34" charset="0"/>
              </a:rPr>
              <a:t>Decreased vision</a:t>
            </a:r>
          </a:p>
        </p:txBody>
      </p:sp>
    </p:spTree>
    <p:extLst>
      <p:ext uri="{BB962C8B-B14F-4D97-AF65-F5344CB8AC3E}">
        <p14:creationId xmlns:p14="http://schemas.microsoft.com/office/powerpoint/2010/main" val="3394985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64D2-F509-165C-F2C4-6BB371126545}"/>
              </a:ext>
            </a:extLst>
          </p:cNvPr>
          <p:cNvSpPr>
            <a:spLocks noGrp="1"/>
          </p:cNvSpPr>
          <p:nvPr>
            <p:ph type="title"/>
          </p:nvPr>
        </p:nvSpPr>
        <p:spPr/>
        <p:txBody>
          <a:bodyPr/>
          <a:lstStyle/>
          <a:p>
            <a:r>
              <a:rPr lang="en-US" dirty="0"/>
              <a:t>Management of Interstitial Lung Disease</a:t>
            </a:r>
            <a:br>
              <a:rPr lang="en-US" dirty="0"/>
            </a:br>
            <a:r>
              <a:rPr lang="en-US" dirty="0"/>
              <a:t>Associated With Datopotamab Deruxtecan </a:t>
            </a:r>
          </a:p>
        </p:txBody>
      </p:sp>
      <p:sp>
        <p:nvSpPr>
          <p:cNvPr id="5" name="TextBox 4">
            <a:extLst>
              <a:ext uri="{FF2B5EF4-FFF2-40B4-BE49-F238E27FC236}">
                <a16:creationId xmlns:a16="http://schemas.microsoft.com/office/drawing/2014/main" id="{B5186AB2-707D-6288-19EC-A76859CD5273}"/>
              </a:ext>
            </a:extLst>
          </p:cNvPr>
          <p:cNvSpPr txBox="1"/>
          <p:nvPr/>
        </p:nvSpPr>
        <p:spPr bwMode="auto">
          <a:xfrm>
            <a:off x="409237" y="6374009"/>
            <a:ext cx="6103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Shimizu. JCO. 2023;[Epub]. Tarantino. JAMA Oncol. 2021;7:1873.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Table 7">
            <a:extLst>
              <a:ext uri="{FF2B5EF4-FFF2-40B4-BE49-F238E27FC236}">
                <a16:creationId xmlns:a16="http://schemas.microsoft.com/office/drawing/2014/main" id="{4AF4389B-FFD2-110F-83DA-4682FA54DFF5}"/>
              </a:ext>
            </a:extLst>
          </p:cNvPr>
          <p:cNvGraphicFramePr>
            <a:graphicFrameLocks noGrp="1"/>
          </p:cNvGraphicFramePr>
          <p:nvPr/>
        </p:nvGraphicFramePr>
        <p:xfrm>
          <a:off x="723900" y="3448812"/>
          <a:ext cx="10782300" cy="2754902"/>
        </p:xfrm>
        <a:graphic>
          <a:graphicData uri="http://schemas.openxmlformats.org/drawingml/2006/table">
            <a:tbl>
              <a:tblPr firstRow="1" bandRow="1">
                <a:tableStyleId>{5C22544A-7EE6-4342-B048-85BDC9FD1C3A}</a:tableStyleId>
              </a:tblPr>
              <a:tblGrid>
                <a:gridCol w="4121369">
                  <a:extLst>
                    <a:ext uri="{9D8B030D-6E8A-4147-A177-3AD203B41FA5}">
                      <a16:colId xmlns:a16="http://schemas.microsoft.com/office/drawing/2014/main" val="1812797806"/>
                    </a:ext>
                  </a:extLst>
                </a:gridCol>
                <a:gridCol w="6660931">
                  <a:extLst>
                    <a:ext uri="{9D8B030D-6E8A-4147-A177-3AD203B41FA5}">
                      <a16:colId xmlns:a16="http://schemas.microsoft.com/office/drawing/2014/main" val="4075463601"/>
                    </a:ext>
                  </a:extLst>
                </a:gridCol>
              </a:tblGrid>
              <a:tr h="275386">
                <a:tc>
                  <a:txBody>
                    <a:bodyPr/>
                    <a:lstStyle/>
                    <a:p>
                      <a:pPr>
                        <a:lnSpc>
                          <a:spcPct val="90000"/>
                        </a:lnSpc>
                      </a:pPr>
                      <a:r>
                        <a:rPr lang="en-US" sz="1400" dirty="0"/>
                        <a:t>Grade and Description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l">
                        <a:lnSpc>
                          <a:spcPct val="90000"/>
                        </a:lnSpc>
                      </a:pPr>
                      <a:r>
                        <a:rPr lang="en-US" sz="1400" dirty="0"/>
                        <a:t>Protocol Management Recommendations in Addition to Holding or Discontinuing Agent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01077622"/>
                  </a:ext>
                </a:extLst>
              </a:tr>
              <a:tr h="468156">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b="1" dirty="0">
                          <a:solidFill>
                            <a:schemeClr val="bg1"/>
                          </a:solidFill>
                          <a:latin typeface="+mn-lt"/>
                        </a:rPr>
                        <a:t>1: </a:t>
                      </a:r>
                      <a:r>
                        <a:rPr lang="en-US" sz="1400" dirty="0">
                          <a:solidFill>
                            <a:schemeClr val="bg1"/>
                          </a:solidFill>
                          <a:latin typeface="+mn-lt"/>
                        </a:rPr>
                        <a:t>asymptomatic; clinical or diagnostic observations only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gn="l">
                        <a:lnSpc>
                          <a:spcPct val="90000"/>
                        </a:lnSpc>
                        <a:buFont typeface="Wingdings" panose="05000000000000000000" pitchFamily="2" charset="2"/>
                        <a:buChar char="§"/>
                      </a:pPr>
                      <a:r>
                        <a:rPr lang="en-US" sz="1400" dirty="0">
                          <a:solidFill>
                            <a:schemeClr val="bg1"/>
                          </a:solidFill>
                          <a:latin typeface="+mn-lt"/>
                        </a:rPr>
                        <a:t>Consider observation</a:t>
                      </a:r>
                    </a:p>
                    <a:p>
                      <a:pPr marL="285750" indent="-285750" algn="l">
                        <a:lnSpc>
                          <a:spcPct val="90000"/>
                        </a:lnSpc>
                        <a:buFont typeface="Wingdings" panose="05000000000000000000" pitchFamily="2" charset="2"/>
                        <a:buChar char="§"/>
                      </a:pPr>
                      <a:r>
                        <a:rPr lang="en-US" sz="1400" dirty="0">
                          <a:solidFill>
                            <a:schemeClr val="bg1"/>
                          </a:solidFill>
                          <a:latin typeface="+mn-lt"/>
                        </a:rPr>
                        <a:t>Consider oral prednisone 0.5 mg/kg/day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40121679"/>
                  </a:ext>
                </a:extLst>
              </a:tr>
              <a:tr h="468156">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b="1" dirty="0">
                          <a:solidFill>
                            <a:schemeClr val="bg1"/>
                          </a:solidFill>
                          <a:latin typeface="+mn-lt"/>
                        </a:rPr>
                        <a:t>2: </a:t>
                      </a:r>
                      <a:r>
                        <a:rPr lang="en-US" sz="1400" dirty="0">
                          <a:solidFill>
                            <a:schemeClr val="bg1"/>
                          </a:solidFill>
                          <a:latin typeface="+mn-lt"/>
                        </a:rPr>
                        <a:t>symptomatic; limiting instrumental ADLs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lnSpc>
                          <a:spcPct val="90000"/>
                        </a:lnSpc>
                        <a:buFont typeface="Wingdings" panose="05000000000000000000" pitchFamily="2" charset="2"/>
                        <a:buChar char="§"/>
                      </a:pPr>
                      <a:r>
                        <a:rPr lang="en-US" sz="1400" dirty="0">
                          <a:solidFill>
                            <a:schemeClr val="bg1"/>
                          </a:solidFill>
                          <a:latin typeface="+mn-lt"/>
                        </a:rPr>
                        <a:t>Oral prednisone 1 mg/kg/day</a:t>
                      </a:r>
                    </a:p>
                    <a:p>
                      <a:pPr marL="285750" indent="-285750" algn="l">
                        <a:lnSpc>
                          <a:spcPct val="90000"/>
                        </a:lnSpc>
                        <a:buFont typeface="Wingdings" panose="05000000000000000000" pitchFamily="2" charset="2"/>
                        <a:buChar char="§"/>
                      </a:pPr>
                      <a:r>
                        <a:rPr lang="en-US" sz="1400" dirty="0">
                          <a:solidFill>
                            <a:schemeClr val="bg1"/>
                          </a:solidFill>
                          <a:latin typeface="+mn-lt"/>
                        </a:rPr>
                        <a:t>Increase to 2 mg/kg/day or switch to IV if no improvement after 5 days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77304735"/>
                  </a:ext>
                </a:extLst>
              </a:tr>
              <a:tr h="660926">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b="1" dirty="0">
                          <a:solidFill>
                            <a:schemeClr val="bg1"/>
                          </a:solidFill>
                          <a:latin typeface="+mn-lt"/>
                        </a:rPr>
                        <a:t>3: </a:t>
                      </a:r>
                      <a:r>
                        <a:rPr lang="en-US" sz="1400" b="0" dirty="0">
                          <a:solidFill>
                            <a:schemeClr val="bg1"/>
                          </a:solidFill>
                          <a:latin typeface="+mn-lt"/>
                        </a:rPr>
                        <a:t>severe symptoms; limiting self-care ADLs or </a:t>
                      </a:r>
                      <a:br>
                        <a:rPr lang="en-US" sz="1400" b="0" dirty="0">
                          <a:solidFill>
                            <a:schemeClr val="bg1"/>
                          </a:solidFill>
                          <a:latin typeface="+mn-lt"/>
                        </a:rPr>
                      </a:br>
                      <a:r>
                        <a:rPr lang="en-US" sz="1400" b="0" dirty="0">
                          <a:solidFill>
                            <a:schemeClr val="bg1"/>
                          </a:solidFill>
                          <a:latin typeface="+mn-lt"/>
                        </a:rPr>
                        <a:t>life-threatening respiratory compromise</a:t>
                      </a: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5750" indent="-285750" algn="l">
                        <a:lnSpc>
                          <a:spcPct val="90000"/>
                        </a:lnSpc>
                        <a:buFont typeface="Wingdings" panose="05000000000000000000" pitchFamily="2" charset="2"/>
                        <a:buChar char="§"/>
                      </a:pPr>
                      <a:r>
                        <a:rPr lang="en-US" sz="1400" dirty="0">
                          <a:solidFill>
                            <a:schemeClr val="bg1"/>
                          </a:solidFill>
                          <a:latin typeface="+mn-lt"/>
                        </a:rPr>
                        <a:t>Hospitalization</a:t>
                      </a:r>
                    </a:p>
                    <a:p>
                      <a:pPr marL="285750" indent="-285750" algn="l">
                        <a:lnSpc>
                          <a:spcPct val="90000"/>
                        </a:lnSpc>
                        <a:buFont typeface="Wingdings" panose="05000000000000000000" pitchFamily="2" charset="2"/>
                        <a:buChar char="§"/>
                      </a:pPr>
                      <a:r>
                        <a:rPr lang="en-US" sz="1400" dirty="0">
                          <a:solidFill>
                            <a:schemeClr val="bg1"/>
                          </a:solidFill>
                          <a:latin typeface="+mn-lt"/>
                        </a:rPr>
                        <a:t>IV high-dose methylprednisolone for </a:t>
                      </a:r>
                      <a:r>
                        <a:rPr lang="en-US" sz="1400" dirty="0">
                          <a:solidFill>
                            <a:schemeClr val="bg1"/>
                          </a:solidFill>
                          <a:latin typeface="Calibri" panose="020F0502020204030204" pitchFamily="34" charset="0"/>
                          <a:cs typeface="Calibri" panose="020F0502020204030204" pitchFamily="34" charset="0"/>
                        </a:rPr>
                        <a:t>≥</a:t>
                      </a:r>
                      <a:r>
                        <a:rPr lang="en-US" sz="1400" dirty="0">
                          <a:solidFill>
                            <a:schemeClr val="bg1"/>
                          </a:solidFill>
                          <a:latin typeface="+mn-lt"/>
                        </a:rPr>
                        <a:t>14 days, followed by taper, if needed</a:t>
                      </a: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45197485"/>
                  </a:ext>
                </a:extLst>
              </a:tr>
              <a:tr h="853696">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b="1" dirty="0">
                          <a:solidFill>
                            <a:schemeClr val="bg1"/>
                          </a:solidFill>
                          <a:latin typeface="+mn-lt"/>
                        </a:rPr>
                        <a:t>For all grades</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285750" indent="-285750" algn="l">
                        <a:lnSpc>
                          <a:spcPct val="90000"/>
                        </a:lnSpc>
                        <a:buFont typeface="Wingdings" panose="05000000000000000000" pitchFamily="2" charset="2"/>
                        <a:buChar char="§"/>
                      </a:pPr>
                      <a:r>
                        <a:rPr lang="en-US" sz="1400" dirty="0">
                          <a:solidFill>
                            <a:schemeClr val="bg1"/>
                          </a:solidFill>
                          <a:latin typeface="+mn-lt"/>
                        </a:rPr>
                        <a:t>Oxygen supplementation for hypoxia</a:t>
                      </a:r>
                    </a:p>
                    <a:p>
                      <a:pPr marL="285750" indent="-285750" algn="l">
                        <a:lnSpc>
                          <a:spcPct val="90000"/>
                        </a:lnSpc>
                        <a:buFont typeface="Wingdings" panose="05000000000000000000" pitchFamily="2" charset="2"/>
                        <a:buChar char="§"/>
                      </a:pPr>
                      <a:r>
                        <a:rPr lang="en-US" sz="1400" dirty="0">
                          <a:solidFill>
                            <a:schemeClr val="bg1"/>
                          </a:solidFill>
                          <a:latin typeface="+mn-lt"/>
                        </a:rPr>
                        <a:t>Supportive treatment for prolonged corticosteroid use</a:t>
                      </a:r>
                    </a:p>
                    <a:p>
                      <a:pPr marL="285750" indent="-285750" algn="l">
                        <a:lnSpc>
                          <a:spcPct val="90000"/>
                        </a:lnSpc>
                        <a:buFont typeface="Wingdings" panose="05000000000000000000" pitchFamily="2" charset="2"/>
                        <a:buChar char="§"/>
                      </a:pPr>
                      <a:r>
                        <a:rPr lang="en-US" sz="1400" dirty="0">
                          <a:solidFill>
                            <a:schemeClr val="bg1"/>
                          </a:solidFill>
                          <a:latin typeface="+mn-lt"/>
                        </a:rPr>
                        <a:t>Consider infliximab, mycophenolate mofetil, IVIG, or other immunosuppressant </a:t>
                      </a:r>
                      <a:br>
                        <a:rPr lang="en-US" sz="1400" dirty="0">
                          <a:solidFill>
                            <a:schemeClr val="bg1"/>
                          </a:solidFill>
                          <a:latin typeface="+mn-lt"/>
                        </a:rPr>
                      </a:br>
                      <a:r>
                        <a:rPr lang="en-US" sz="1400" dirty="0">
                          <a:solidFill>
                            <a:schemeClr val="bg1"/>
                          </a:solidFill>
                          <a:latin typeface="+mn-lt"/>
                        </a:rPr>
                        <a:t>if corticosteroid refractory</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617085935"/>
                  </a:ext>
                </a:extLst>
              </a:tr>
            </a:tbl>
          </a:graphicData>
        </a:graphic>
      </p:graphicFrame>
      <p:grpSp>
        <p:nvGrpSpPr>
          <p:cNvPr id="15" name="Group 14">
            <a:extLst>
              <a:ext uri="{FF2B5EF4-FFF2-40B4-BE49-F238E27FC236}">
                <a16:creationId xmlns:a16="http://schemas.microsoft.com/office/drawing/2014/main" id="{5FBFB63D-4DA1-DDF0-D52E-47453271DF66}"/>
              </a:ext>
            </a:extLst>
          </p:cNvPr>
          <p:cNvGrpSpPr/>
          <p:nvPr/>
        </p:nvGrpSpPr>
        <p:grpSpPr>
          <a:xfrm>
            <a:off x="2124438" y="1545220"/>
            <a:ext cx="7968687" cy="1857737"/>
            <a:chOff x="2124438" y="1545220"/>
            <a:chExt cx="7968687" cy="1857737"/>
          </a:xfrm>
        </p:grpSpPr>
        <p:sp>
          <p:nvSpPr>
            <p:cNvPr id="6" name="Rectangle 5">
              <a:extLst>
                <a:ext uri="{FF2B5EF4-FFF2-40B4-BE49-F238E27FC236}">
                  <a16:creationId xmlns:a16="http://schemas.microsoft.com/office/drawing/2014/main" id="{CAB717B5-9894-3187-6896-4C2516E28545}"/>
                </a:ext>
              </a:extLst>
            </p:cNvPr>
            <p:cNvSpPr/>
            <p:nvPr/>
          </p:nvSpPr>
          <p:spPr bwMode="auto">
            <a:xfrm>
              <a:off x="2124438" y="1600199"/>
              <a:ext cx="7968687" cy="1802758"/>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6F92CEE7-36A6-049B-ACD7-2C63DF7B2742}"/>
                </a:ext>
              </a:extLst>
            </p:cNvPr>
            <p:cNvSpPr/>
            <p:nvPr/>
          </p:nvSpPr>
          <p:spPr bwMode="auto">
            <a:xfrm>
              <a:off x="2794275" y="1545220"/>
              <a:ext cx="3699124" cy="484221"/>
            </a:xfrm>
            <a:prstGeom prst="rect">
              <a:avLst/>
            </a:prstGeom>
            <a:noFill/>
            <a:ln w="0">
              <a:noFill/>
              <a:miter lim="800000"/>
              <a:headEnd/>
              <a:tailEnd/>
            </a:ln>
          </p:spPr>
          <p:txBody>
            <a:bodyPr rtlCol="0" anchor="ctr"/>
            <a:lstStyle/>
            <a:p>
              <a:pPr eaLnBrk="1" hangingPunct="1">
                <a:spcBef>
                  <a:spcPct val="35000"/>
                </a:spcBef>
                <a:spcAft>
                  <a:spcPct val="25000"/>
                </a:spcAft>
                <a:buClr>
                  <a:schemeClr val="folHlink"/>
                </a:buClr>
                <a:buNone/>
              </a:pPr>
              <a:r>
                <a:rPr lang="en-US" sz="2000" b="1" dirty="0">
                  <a:solidFill>
                    <a:schemeClr val="accent2"/>
                  </a:solidFill>
                  <a:latin typeface="Calibri" panose="020F0502020204030204" pitchFamily="34" charset="0"/>
                </a:rPr>
                <a:t>What to Look for</a:t>
              </a:r>
            </a:p>
          </p:txBody>
        </p:sp>
        <p:pic>
          <p:nvPicPr>
            <p:cNvPr id="10" name="Picture 9">
              <a:extLst>
                <a:ext uri="{FF2B5EF4-FFF2-40B4-BE49-F238E27FC236}">
                  <a16:creationId xmlns:a16="http://schemas.microsoft.com/office/drawing/2014/main" id="{759EA5C4-B01F-E622-8E93-93DCA1BCAB7B}"/>
                </a:ext>
              </a:extLst>
            </p:cNvPr>
            <p:cNvPicPr>
              <a:picLocks noChangeAspect="1"/>
            </p:cNvPicPr>
            <p:nvPr/>
          </p:nvPicPr>
          <p:blipFill>
            <a:blip r:embed="rId3"/>
            <a:stretch>
              <a:fillRect/>
            </a:stretch>
          </p:blipFill>
          <p:spPr>
            <a:xfrm>
              <a:off x="2241391" y="1715950"/>
              <a:ext cx="2862692" cy="1594411"/>
            </a:xfrm>
            <a:prstGeom prst="rect">
              <a:avLst/>
            </a:prstGeom>
          </p:spPr>
        </p:pic>
        <p:sp>
          <p:nvSpPr>
            <p:cNvPr id="11" name="Rectangle 10">
              <a:extLst>
                <a:ext uri="{FF2B5EF4-FFF2-40B4-BE49-F238E27FC236}">
                  <a16:creationId xmlns:a16="http://schemas.microsoft.com/office/drawing/2014/main" id="{7C1D1B7F-A466-9AE3-A5F1-0A642A461A63}"/>
                </a:ext>
              </a:extLst>
            </p:cNvPr>
            <p:cNvSpPr/>
            <p:nvPr/>
          </p:nvSpPr>
          <p:spPr bwMode="auto">
            <a:xfrm>
              <a:off x="2901388" y="1930972"/>
              <a:ext cx="5050421" cy="1159469"/>
            </a:xfrm>
            <a:prstGeom prst="rect">
              <a:avLst/>
            </a:prstGeom>
            <a:noFill/>
            <a:ln w="0">
              <a:noFill/>
              <a:miter lim="800000"/>
              <a:headEnd/>
              <a:tailEnd/>
            </a:ln>
          </p:spPr>
          <p:txBody>
            <a:bodyPr rtlCol="0" anchor="t"/>
            <a:lstStyle/>
            <a:p>
              <a:pPr marL="180975" indent="-180975">
                <a:buClr>
                  <a:schemeClr val="bg1"/>
                </a:buClr>
                <a:buFont typeface="Wingdings" pitchFamily="2" charset="2"/>
                <a:buChar char="§"/>
              </a:pPr>
              <a:r>
                <a:rPr lang="en-US" sz="1600" dirty="0">
                  <a:solidFill>
                    <a:schemeClr val="bg1"/>
                  </a:solidFill>
                  <a:latin typeface="Calibri" panose="020F0502020204030204" pitchFamily="34" charset="0"/>
                </a:rPr>
                <a:t>Shortness of breath, particularly on exertion</a:t>
              </a:r>
            </a:p>
            <a:p>
              <a:pPr marL="180975" indent="-180975">
                <a:buClr>
                  <a:schemeClr val="bg1"/>
                </a:buClr>
                <a:buFont typeface="Wingdings" pitchFamily="2" charset="2"/>
                <a:buChar char="§"/>
              </a:pPr>
              <a:r>
                <a:rPr lang="en-US" sz="1600" dirty="0">
                  <a:solidFill>
                    <a:schemeClr val="bg1"/>
                  </a:solidFill>
                  <a:latin typeface="Calibri" panose="020F0502020204030204" pitchFamily="34" charset="0"/>
                </a:rPr>
                <a:t>Dry cough</a:t>
              </a:r>
            </a:p>
            <a:p>
              <a:pPr marL="180975" indent="-180975">
                <a:buClr>
                  <a:schemeClr val="bg1"/>
                </a:buClr>
                <a:buFont typeface="Wingdings" pitchFamily="2" charset="2"/>
                <a:buChar char="§"/>
              </a:pPr>
              <a:r>
                <a:rPr lang="en-US" sz="1600" dirty="0">
                  <a:solidFill>
                    <a:schemeClr val="bg1"/>
                  </a:solidFill>
                  <a:latin typeface="Calibri" panose="020F0502020204030204" pitchFamily="34" charset="0"/>
                </a:rPr>
                <a:t>Chest discomfort</a:t>
              </a:r>
            </a:p>
            <a:p>
              <a:pPr marL="180975" indent="-180975">
                <a:buClr>
                  <a:schemeClr val="bg1"/>
                </a:buClr>
                <a:buFont typeface="Wingdings" pitchFamily="2" charset="2"/>
                <a:buChar char="§"/>
              </a:pPr>
              <a:r>
                <a:rPr lang="en-US" sz="1600" dirty="0">
                  <a:solidFill>
                    <a:schemeClr val="bg1"/>
                  </a:solidFill>
                  <a:latin typeface="Calibri" panose="020F0502020204030204" pitchFamily="34" charset="0"/>
                </a:rPr>
                <a:t>Fatigue</a:t>
              </a:r>
            </a:p>
          </p:txBody>
        </p:sp>
        <p:pic>
          <p:nvPicPr>
            <p:cNvPr id="12" name="Picture 11">
              <a:extLst>
                <a:ext uri="{FF2B5EF4-FFF2-40B4-BE49-F238E27FC236}">
                  <a16:creationId xmlns:a16="http://schemas.microsoft.com/office/drawing/2014/main" id="{84EBA23C-47FD-5EF7-21CE-5E1328F8E8DD}"/>
                </a:ext>
              </a:extLst>
            </p:cNvPr>
            <p:cNvPicPr>
              <a:picLocks noChangeAspect="1"/>
            </p:cNvPicPr>
            <p:nvPr/>
          </p:nvPicPr>
          <p:blipFill>
            <a:blip r:embed="rId4"/>
            <a:stretch>
              <a:fillRect/>
            </a:stretch>
          </p:blipFill>
          <p:spPr>
            <a:xfrm>
              <a:off x="7188683" y="1671175"/>
              <a:ext cx="2768600" cy="1663700"/>
            </a:xfrm>
            <a:prstGeom prst="rect">
              <a:avLst/>
            </a:prstGeom>
          </p:spPr>
        </p:pic>
      </p:grpSp>
      <p:sp>
        <p:nvSpPr>
          <p:cNvPr id="13" name="TextBox 12">
            <a:extLst>
              <a:ext uri="{FF2B5EF4-FFF2-40B4-BE49-F238E27FC236}">
                <a16:creationId xmlns:a16="http://schemas.microsoft.com/office/drawing/2014/main" id="{F3BE5B76-90BC-3563-8CB3-94C983ED279F}"/>
              </a:ext>
            </a:extLst>
          </p:cNvPr>
          <p:cNvSpPr txBox="1"/>
          <p:nvPr/>
        </p:nvSpPr>
        <p:spPr bwMode="auto">
          <a:xfrm>
            <a:off x="409237" y="6162464"/>
            <a:ext cx="29586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Image courtesy of Rebecca Heist, MD, MPH. </a:t>
            </a:r>
          </a:p>
        </p:txBody>
      </p:sp>
    </p:spTree>
    <p:extLst>
      <p:ext uri="{BB962C8B-B14F-4D97-AF65-F5344CB8AC3E}">
        <p14:creationId xmlns:p14="http://schemas.microsoft.com/office/powerpoint/2010/main" val="1871872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64D2-F509-165C-F2C4-6BB371126545}"/>
              </a:ext>
            </a:extLst>
          </p:cNvPr>
          <p:cNvSpPr>
            <a:spLocks noGrp="1"/>
          </p:cNvSpPr>
          <p:nvPr>
            <p:ph type="title"/>
          </p:nvPr>
        </p:nvSpPr>
        <p:spPr/>
        <p:txBody>
          <a:bodyPr/>
          <a:lstStyle/>
          <a:p>
            <a:r>
              <a:rPr lang="en-US" dirty="0"/>
              <a:t>Management of Diarrhea Associated </a:t>
            </a:r>
            <a:br>
              <a:rPr lang="en-US" dirty="0"/>
            </a:br>
            <a:r>
              <a:rPr lang="en-US" dirty="0"/>
              <a:t>With Sacituzumab Govitecan</a:t>
            </a:r>
          </a:p>
        </p:txBody>
      </p:sp>
      <p:sp>
        <p:nvSpPr>
          <p:cNvPr id="5" name="Text Box 15">
            <a:extLst>
              <a:ext uri="{FF2B5EF4-FFF2-40B4-BE49-F238E27FC236}">
                <a16:creationId xmlns:a16="http://schemas.microsoft.com/office/drawing/2014/main" id="{DAB3B601-FD8F-2E75-C6F2-B9903F7BC89D}"/>
              </a:ext>
            </a:extLst>
          </p:cNvPr>
          <p:cNvSpPr txBox="1">
            <a:spLocks noChangeArrowheads="1"/>
          </p:cNvSpPr>
          <p:nvPr/>
        </p:nvSpPr>
        <p:spPr bwMode="auto">
          <a:xfrm>
            <a:off x="411411" y="637739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Spring. Oncologist. 2021;26:827. Sacituzumab govitecan PI.</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BF937A08-A06A-2DF2-75D8-8A9AE7C55336}"/>
              </a:ext>
            </a:extLst>
          </p:cNvPr>
          <p:cNvSpPr/>
          <p:nvPr/>
        </p:nvSpPr>
        <p:spPr bwMode="auto">
          <a:xfrm>
            <a:off x="2353583" y="1508615"/>
            <a:ext cx="3777287" cy="1200329"/>
          </a:xfrm>
          <a:prstGeom prst="rect">
            <a:avLst/>
          </a:prstGeom>
          <a:solidFill>
            <a:schemeClr val="accent5">
              <a:lumMod val="40000"/>
              <a:lumOff val="60000"/>
            </a:schemeClr>
          </a:solidFill>
          <a:ln w="0">
            <a:noFill/>
            <a:miter lim="800000"/>
            <a:headEnd/>
            <a:tailEnd/>
          </a:ln>
        </p:spPr>
        <p:txBody>
          <a:bodyPr rtlCol="0" anchor="t" anchorCtr="0">
            <a:spAutoFit/>
          </a:bodyPr>
          <a:lstStyle/>
          <a:p>
            <a:pPr eaLnBrk="1" hangingPunct="1">
              <a:buClr>
                <a:schemeClr val="folHlink"/>
              </a:buClr>
            </a:pPr>
            <a:r>
              <a:rPr lang="en-US" sz="1600" b="1" dirty="0">
                <a:solidFill>
                  <a:srgbClr val="FF0000"/>
                </a:solidFill>
                <a:latin typeface="Calibri" panose="020F0502020204030204" pitchFamily="34" charset="0"/>
              </a:rPr>
              <a:t>Onset During/Shortly After Infusion</a:t>
            </a:r>
            <a:endParaRPr lang="en-US" sz="1400" b="1" dirty="0">
              <a:solidFill>
                <a:srgbClr val="FF0000"/>
              </a:solidFill>
              <a:latin typeface="Calibri" panose="020F0502020204030204" pitchFamily="34" charset="0"/>
            </a:endParaRPr>
          </a:p>
          <a:p>
            <a:pPr marL="180975" indent="-180975">
              <a:buFont typeface="Wingdings" pitchFamily="2" charset="2"/>
              <a:buChar char="§"/>
            </a:pPr>
            <a:r>
              <a:rPr lang="en-US" sz="1400" dirty="0">
                <a:solidFill>
                  <a:srgbClr val="FF0000"/>
                </a:solidFill>
                <a:latin typeface="Calibri" panose="020F0502020204030204" pitchFamily="34" charset="0"/>
              </a:rPr>
              <a:t>Atropine</a:t>
            </a:r>
            <a:r>
              <a:rPr lang="en-US" sz="1400" b="0" dirty="0">
                <a:solidFill>
                  <a:schemeClr val="bg1"/>
                </a:solidFill>
                <a:latin typeface="Calibri" panose="020F0502020204030204" pitchFamily="34" charset="0"/>
              </a:rPr>
              <a:t> 0.4 mg IV every 15 min x 2 doses</a:t>
            </a:r>
          </a:p>
          <a:p>
            <a:pPr marL="180975" indent="-180975">
              <a:buFont typeface="Wingdings" pitchFamily="2" charset="2"/>
              <a:buChar char="§"/>
            </a:pPr>
            <a:r>
              <a:rPr lang="en-US" sz="1400" b="0" dirty="0">
                <a:solidFill>
                  <a:schemeClr val="bg1"/>
                </a:solidFill>
                <a:latin typeface="Calibri" panose="020F0502020204030204" pitchFamily="34" charset="0"/>
              </a:rPr>
              <a:t>Subsequent 0.2-mg atropine doses (1 mg total)</a:t>
            </a:r>
          </a:p>
          <a:p>
            <a:pPr marL="180975" indent="-180975">
              <a:buFont typeface="Wingdings" pitchFamily="2" charset="2"/>
              <a:buChar char="§"/>
            </a:pPr>
            <a:r>
              <a:rPr lang="en-US" sz="1400" dirty="0">
                <a:solidFill>
                  <a:srgbClr val="FF0000"/>
                </a:solidFill>
                <a:latin typeface="Calibri" panose="020F0502020204030204" pitchFamily="34" charset="0"/>
              </a:rPr>
              <a:t>Atropine prophylaxis </a:t>
            </a:r>
            <a:r>
              <a:rPr lang="en-US" sz="1400" b="0" dirty="0">
                <a:solidFill>
                  <a:schemeClr val="bg1"/>
                </a:solidFill>
                <a:latin typeface="Calibri" panose="020F0502020204030204" pitchFamily="34" charset="0"/>
              </a:rPr>
              <a:t>during future infusions</a:t>
            </a:r>
          </a:p>
          <a:p>
            <a:pPr marL="180975" indent="-180975">
              <a:buFont typeface="Wingdings" pitchFamily="2" charset="2"/>
              <a:buChar char="§"/>
            </a:pPr>
            <a:r>
              <a:rPr lang="en-US" sz="1400" dirty="0">
                <a:solidFill>
                  <a:srgbClr val="FF0000"/>
                </a:solidFill>
                <a:latin typeface="Calibri" panose="020F0502020204030204" pitchFamily="34" charset="0"/>
              </a:rPr>
              <a:t>Continue SG at same dose</a:t>
            </a:r>
          </a:p>
        </p:txBody>
      </p:sp>
      <p:sp>
        <p:nvSpPr>
          <p:cNvPr id="10" name="Rectangle 9">
            <a:extLst>
              <a:ext uri="{FF2B5EF4-FFF2-40B4-BE49-F238E27FC236}">
                <a16:creationId xmlns:a16="http://schemas.microsoft.com/office/drawing/2014/main" id="{50933FD7-8714-B224-DBBF-2D9CF737E607}"/>
              </a:ext>
            </a:extLst>
          </p:cNvPr>
          <p:cNvSpPr/>
          <p:nvPr/>
        </p:nvSpPr>
        <p:spPr bwMode="auto">
          <a:xfrm>
            <a:off x="2353583" y="3131888"/>
            <a:ext cx="3777287" cy="984885"/>
          </a:xfrm>
          <a:prstGeom prst="rect">
            <a:avLst/>
          </a:prstGeom>
          <a:solidFill>
            <a:schemeClr val="accent5">
              <a:lumMod val="40000"/>
              <a:lumOff val="60000"/>
            </a:schemeClr>
          </a:solidFill>
          <a:ln w="0">
            <a:noFill/>
            <a:miter lim="800000"/>
            <a:headEnd/>
            <a:tailEnd/>
          </a:ln>
        </p:spPr>
        <p:txBody>
          <a:bodyPr rtlCol="0" anchor="t" anchorCtr="0">
            <a:spAutoFit/>
          </a:bodyPr>
          <a:lstStyle/>
          <a:p>
            <a:pPr eaLnBrk="1" hangingPunct="1">
              <a:buClr>
                <a:schemeClr val="folHlink"/>
              </a:buClr>
            </a:pPr>
            <a:r>
              <a:rPr lang="en-US" sz="1600" b="1" dirty="0">
                <a:solidFill>
                  <a:schemeClr val="bg1"/>
                </a:solidFill>
                <a:latin typeface="Calibri" panose="020F0502020204030204" pitchFamily="34" charset="0"/>
              </a:rPr>
              <a:t>Delayed Onset</a:t>
            </a:r>
            <a:endParaRPr lang="en-US" sz="1400" b="1" dirty="0">
              <a:solidFill>
                <a:schemeClr val="bg1"/>
              </a:solidFill>
              <a:latin typeface="Calibri" panose="020F0502020204030204" pitchFamily="34" charset="0"/>
            </a:endParaRPr>
          </a:p>
          <a:p>
            <a:pPr marL="180975" indent="-180975">
              <a:buFont typeface="Wingdings" pitchFamily="2" charset="2"/>
              <a:buChar char="§"/>
            </a:pPr>
            <a:r>
              <a:rPr lang="en-US" sz="1400" b="0" dirty="0">
                <a:solidFill>
                  <a:schemeClr val="bg1"/>
                </a:solidFill>
                <a:latin typeface="Calibri" panose="020F0502020204030204" pitchFamily="34" charset="0"/>
              </a:rPr>
              <a:t>Standard loperamide (4 mg + 2 mg/each loose stool, up to 16 mg/d)</a:t>
            </a:r>
          </a:p>
          <a:p>
            <a:pPr marL="180975" indent="-180975">
              <a:buFont typeface="Wingdings" pitchFamily="2" charset="2"/>
              <a:buChar char="§"/>
            </a:pPr>
            <a:r>
              <a:rPr lang="en-US" sz="1400" b="0" dirty="0">
                <a:solidFill>
                  <a:schemeClr val="bg1"/>
                </a:solidFill>
                <a:latin typeface="Calibri" panose="020F0502020204030204" pitchFamily="34" charset="0"/>
              </a:rPr>
              <a:t>Dietary management</a:t>
            </a:r>
          </a:p>
        </p:txBody>
      </p:sp>
      <p:grpSp>
        <p:nvGrpSpPr>
          <p:cNvPr id="19" name="Group 18">
            <a:extLst>
              <a:ext uri="{FF2B5EF4-FFF2-40B4-BE49-F238E27FC236}">
                <a16:creationId xmlns:a16="http://schemas.microsoft.com/office/drawing/2014/main" id="{CD98EADB-A777-6C41-DF98-33B32D430E61}"/>
              </a:ext>
            </a:extLst>
          </p:cNvPr>
          <p:cNvGrpSpPr/>
          <p:nvPr/>
        </p:nvGrpSpPr>
        <p:grpSpPr>
          <a:xfrm>
            <a:off x="1831901" y="2097592"/>
            <a:ext cx="448499" cy="1523999"/>
            <a:chOff x="1936892" y="2080592"/>
            <a:chExt cx="448499" cy="1523999"/>
          </a:xfrm>
        </p:grpSpPr>
        <p:sp>
          <p:nvSpPr>
            <p:cNvPr id="16" name="Left Bracket 15">
              <a:extLst>
                <a:ext uri="{FF2B5EF4-FFF2-40B4-BE49-F238E27FC236}">
                  <a16:creationId xmlns:a16="http://schemas.microsoft.com/office/drawing/2014/main" id="{B4B8ED48-9B61-EB9B-505C-78B81D8B5D54}"/>
                </a:ext>
              </a:extLst>
            </p:cNvPr>
            <p:cNvSpPr/>
            <p:nvPr/>
          </p:nvSpPr>
          <p:spPr bwMode="auto">
            <a:xfrm>
              <a:off x="2148840" y="2080592"/>
              <a:ext cx="236551" cy="1523999"/>
            </a:xfrm>
            <a:prstGeom prst="lef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cxnSp>
          <p:nvCxnSpPr>
            <p:cNvPr id="18" name="Straight Connector 17">
              <a:extLst>
                <a:ext uri="{FF2B5EF4-FFF2-40B4-BE49-F238E27FC236}">
                  <a16:creationId xmlns:a16="http://schemas.microsoft.com/office/drawing/2014/main" id="{7FF334F6-3729-EE2B-2819-E7D18A4412D4}"/>
                </a:ext>
              </a:extLst>
            </p:cNvPr>
            <p:cNvCxnSpPr>
              <a:cxnSpLocks/>
            </p:cNvCxnSpPr>
            <p:nvPr/>
          </p:nvCxnSpPr>
          <p:spPr bwMode="auto">
            <a:xfrm flipH="1">
              <a:off x="1936892" y="2842591"/>
              <a:ext cx="211948" cy="0"/>
            </a:xfrm>
            <a:prstGeom prst="line">
              <a:avLst/>
            </a:prstGeom>
            <a:noFill/>
            <a:ln w="28575" cap="flat" cmpd="sng" algn="ctr">
              <a:solidFill>
                <a:schemeClr val="bg1"/>
              </a:solidFill>
              <a:prstDash val="solid"/>
              <a:round/>
              <a:headEnd type="none" w="med" len="med"/>
              <a:tailEnd type="none" w="med" len="med"/>
            </a:ln>
            <a:effectLst/>
          </p:spPr>
        </p:cxnSp>
      </p:grpSp>
      <p:sp>
        <p:nvSpPr>
          <p:cNvPr id="21" name="Rectangle 20">
            <a:extLst>
              <a:ext uri="{FF2B5EF4-FFF2-40B4-BE49-F238E27FC236}">
                <a16:creationId xmlns:a16="http://schemas.microsoft.com/office/drawing/2014/main" id="{0509BB37-149E-E798-8525-554BC196610B}"/>
              </a:ext>
            </a:extLst>
          </p:cNvPr>
          <p:cNvSpPr/>
          <p:nvPr/>
        </p:nvSpPr>
        <p:spPr bwMode="auto">
          <a:xfrm>
            <a:off x="2494260" y="5263847"/>
            <a:ext cx="2612370" cy="954107"/>
          </a:xfrm>
          <a:prstGeom prst="rect">
            <a:avLst/>
          </a:prstGeom>
          <a:solidFill>
            <a:schemeClr val="accent3">
              <a:lumMod val="20000"/>
              <a:lumOff val="80000"/>
            </a:schemeClr>
          </a:solidFill>
          <a:ln w="0">
            <a:noFill/>
            <a:miter lim="800000"/>
            <a:headEnd/>
            <a:tailEnd/>
          </a:ln>
        </p:spPr>
        <p:txBody>
          <a:bodyPr wrap="square" rtlCol="0" anchor="t" anchorCtr="0">
            <a:spAutoFit/>
          </a:bodyPr>
          <a:lstStyle/>
          <a:p>
            <a:pPr marL="180975" indent="-180975" eaLnBrk="1" hangingPunct="1">
              <a:buClr>
                <a:schemeClr val="bg1"/>
              </a:buClr>
              <a:buFont typeface="Wingdings" pitchFamily="2" charset="2"/>
              <a:buChar char="§"/>
            </a:pPr>
            <a:r>
              <a:rPr lang="en-US" sz="1400" b="0" dirty="0">
                <a:solidFill>
                  <a:schemeClr val="bg1"/>
                </a:solidFill>
                <a:latin typeface="Calibri" panose="020F0502020204030204" pitchFamily="34" charset="0"/>
              </a:rPr>
              <a:t>Consider hospital admission</a:t>
            </a:r>
          </a:p>
          <a:p>
            <a:pPr marL="180975" indent="-180975" eaLnBrk="1" hangingPunct="1">
              <a:buClr>
                <a:schemeClr val="bg1"/>
              </a:buClr>
              <a:buFont typeface="Wingdings" pitchFamily="2" charset="2"/>
              <a:buChar char="§"/>
            </a:pPr>
            <a:r>
              <a:rPr lang="en-US" sz="1400" b="0" dirty="0">
                <a:solidFill>
                  <a:schemeClr val="bg1"/>
                </a:solidFill>
                <a:latin typeface="Calibri" panose="020F0502020204030204" pitchFamily="34" charset="0"/>
              </a:rPr>
              <a:t>Consider IV fluids</a:t>
            </a:r>
          </a:p>
          <a:p>
            <a:pPr marL="180975" indent="-180975" eaLnBrk="1" hangingPunct="1">
              <a:buClr>
                <a:schemeClr val="bg1"/>
              </a:buClr>
              <a:buFont typeface="Wingdings" pitchFamily="2" charset="2"/>
              <a:buChar char="§"/>
            </a:pPr>
            <a:r>
              <a:rPr lang="en-US" sz="1400" b="0" dirty="0">
                <a:solidFill>
                  <a:schemeClr val="bg1"/>
                </a:solidFill>
                <a:latin typeface="Calibri" panose="020F0502020204030204" pitchFamily="34" charset="0"/>
              </a:rPr>
              <a:t>Octreotide 100-150 µg SC 3x/d</a:t>
            </a:r>
          </a:p>
          <a:p>
            <a:pPr marL="180975" indent="-180975" eaLnBrk="1" hangingPunct="1">
              <a:buClr>
                <a:schemeClr val="bg1"/>
              </a:buClr>
              <a:buFont typeface="Wingdings" pitchFamily="2" charset="2"/>
              <a:buChar char="§"/>
            </a:pPr>
            <a:r>
              <a:rPr lang="en-US" sz="1400" b="0" dirty="0">
                <a:solidFill>
                  <a:schemeClr val="bg1"/>
                </a:solidFill>
                <a:latin typeface="Calibri" panose="020F0502020204030204" pitchFamily="34" charset="0"/>
              </a:rPr>
              <a:t>Consider antibiotic therapy</a:t>
            </a:r>
          </a:p>
        </p:txBody>
      </p:sp>
      <p:cxnSp>
        <p:nvCxnSpPr>
          <p:cNvPr id="23" name="Straight Connector 22">
            <a:extLst>
              <a:ext uri="{FF2B5EF4-FFF2-40B4-BE49-F238E27FC236}">
                <a16:creationId xmlns:a16="http://schemas.microsoft.com/office/drawing/2014/main" id="{1755B461-9364-40F6-8DE1-0D97BBCAAB67}"/>
              </a:ext>
            </a:extLst>
          </p:cNvPr>
          <p:cNvCxnSpPr>
            <a:cxnSpLocks/>
          </p:cNvCxnSpPr>
          <p:nvPr/>
        </p:nvCxnSpPr>
        <p:spPr bwMode="auto">
          <a:xfrm flipH="1">
            <a:off x="1978619" y="5740900"/>
            <a:ext cx="442457" cy="0"/>
          </a:xfrm>
          <a:prstGeom prst="line">
            <a:avLst/>
          </a:prstGeom>
          <a:noFill/>
          <a:ln w="28575" cap="flat" cmpd="sng" algn="ctr">
            <a:solidFill>
              <a:schemeClr val="bg1"/>
            </a:solidFill>
            <a:prstDash val="solid"/>
            <a:round/>
            <a:headEnd type="triangle" w="med" len="med"/>
            <a:tailEnd type="none" w="med" len="med"/>
          </a:ln>
          <a:effectLst/>
        </p:spPr>
      </p:cxnSp>
      <p:grpSp>
        <p:nvGrpSpPr>
          <p:cNvPr id="26" name="Group 25">
            <a:extLst>
              <a:ext uri="{FF2B5EF4-FFF2-40B4-BE49-F238E27FC236}">
                <a16:creationId xmlns:a16="http://schemas.microsoft.com/office/drawing/2014/main" id="{147A531F-719E-14FB-63D3-AE5719D1B6E5}"/>
              </a:ext>
            </a:extLst>
          </p:cNvPr>
          <p:cNvGrpSpPr/>
          <p:nvPr/>
        </p:nvGrpSpPr>
        <p:grpSpPr>
          <a:xfrm>
            <a:off x="6156251" y="3180570"/>
            <a:ext cx="448499" cy="894411"/>
            <a:chOff x="1936892" y="2080592"/>
            <a:chExt cx="448499" cy="1523999"/>
          </a:xfrm>
        </p:grpSpPr>
        <p:sp>
          <p:nvSpPr>
            <p:cNvPr id="27" name="Left Bracket 26">
              <a:extLst>
                <a:ext uri="{FF2B5EF4-FFF2-40B4-BE49-F238E27FC236}">
                  <a16:creationId xmlns:a16="http://schemas.microsoft.com/office/drawing/2014/main" id="{428C47E2-5EE6-C4CF-B3AC-03DC4986DFEC}"/>
                </a:ext>
              </a:extLst>
            </p:cNvPr>
            <p:cNvSpPr/>
            <p:nvPr/>
          </p:nvSpPr>
          <p:spPr bwMode="auto">
            <a:xfrm>
              <a:off x="2148840" y="2080592"/>
              <a:ext cx="236551" cy="1523999"/>
            </a:xfrm>
            <a:prstGeom prst="lef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cxnSp>
          <p:nvCxnSpPr>
            <p:cNvPr id="28" name="Straight Connector 27">
              <a:extLst>
                <a:ext uri="{FF2B5EF4-FFF2-40B4-BE49-F238E27FC236}">
                  <a16:creationId xmlns:a16="http://schemas.microsoft.com/office/drawing/2014/main" id="{A410ED0C-F779-F463-D98A-CAF186C62D03}"/>
                </a:ext>
              </a:extLst>
            </p:cNvPr>
            <p:cNvCxnSpPr>
              <a:cxnSpLocks/>
            </p:cNvCxnSpPr>
            <p:nvPr/>
          </p:nvCxnSpPr>
          <p:spPr bwMode="auto">
            <a:xfrm flipH="1">
              <a:off x="1936892" y="2842591"/>
              <a:ext cx="211948" cy="0"/>
            </a:xfrm>
            <a:prstGeom prst="line">
              <a:avLst/>
            </a:prstGeom>
            <a:noFill/>
            <a:ln w="28575" cap="flat" cmpd="sng" algn="ctr">
              <a:solidFill>
                <a:schemeClr val="bg1"/>
              </a:solidFill>
              <a:prstDash val="solid"/>
              <a:round/>
              <a:headEnd type="none" w="med" len="med"/>
              <a:tailEnd type="none" w="med" len="med"/>
            </a:ln>
            <a:effectLst/>
          </p:spPr>
        </p:cxnSp>
      </p:grpSp>
      <p:sp>
        <p:nvSpPr>
          <p:cNvPr id="29" name="Rectangle 28">
            <a:extLst>
              <a:ext uri="{FF2B5EF4-FFF2-40B4-BE49-F238E27FC236}">
                <a16:creationId xmlns:a16="http://schemas.microsoft.com/office/drawing/2014/main" id="{901D922D-7134-5D34-66C5-65F04C5E056E}"/>
              </a:ext>
            </a:extLst>
          </p:cNvPr>
          <p:cNvSpPr/>
          <p:nvPr/>
        </p:nvSpPr>
        <p:spPr bwMode="auto">
          <a:xfrm>
            <a:off x="9363983" y="3695555"/>
            <a:ext cx="2631420" cy="769441"/>
          </a:xfrm>
          <a:prstGeom prst="rect">
            <a:avLst/>
          </a:prstGeom>
          <a:solidFill>
            <a:schemeClr val="accent5">
              <a:lumMod val="75000"/>
            </a:schemeClr>
          </a:solidFill>
          <a:ln w="0">
            <a:noFill/>
            <a:miter lim="800000"/>
            <a:headEnd/>
            <a:tailEnd/>
          </a:ln>
        </p:spPr>
        <p:txBody>
          <a:bodyPr wrap="square" rtlCol="0" anchor="t" anchorCtr="0">
            <a:spAutoFit/>
          </a:bodyPr>
          <a:lstStyle/>
          <a:p>
            <a:pPr eaLnBrk="1" hangingPunct="1">
              <a:buClr>
                <a:schemeClr val="folHlink"/>
              </a:buClr>
            </a:pPr>
            <a:r>
              <a:rPr lang="en-US" sz="1600" b="1" dirty="0">
                <a:solidFill>
                  <a:schemeClr val="bg1"/>
                </a:solidFill>
                <a:latin typeface="Calibri" panose="020F0502020204030204" pitchFamily="34" charset="0"/>
              </a:rPr>
              <a:t>If Not Resolved After 24 Hr</a:t>
            </a:r>
          </a:p>
          <a:p>
            <a:pPr marL="180975" indent="-180975">
              <a:buClr>
                <a:schemeClr val="bg1"/>
              </a:buClr>
              <a:buFont typeface="Wingdings" pitchFamily="2" charset="2"/>
              <a:buChar char="§"/>
            </a:pPr>
            <a:r>
              <a:rPr lang="en-US" sz="1400" b="0" dirty="0">
                <a:solidFill>
                  <a:schemeClr val="bg1"/>
                </a:solidFill>
                <a:latin typeface="Calibri" panose="020F0502020204030204" pitchFamily="34" charset="0"/>
              </a:rPr>
              <a:t>Octreotide 100-150 µg SC 3x/d</a:t>
            </a:r>
          </a:p>
          <a:p>
            <a:pPr marL="180975" indent="-180975">
              <a:buClr>
                <a:schemeClr val="bg1"/>
              </a:buClr>
              <a:buFont typeface="Wingdings" pitchFamily="2" charset="2"/>
              <a:buChar char="§"/>
            </a:pPr>
            <a:r>
              <a:rPr lang="en-US" sz="1400" b="0" dirty="0">
                <a:solidFill>
                  <a:schemeClr val="bg1"/>
                </a:solidFill>
                <a:latin typeface="Calibri" panose="020F0502020204030204" pitchFamily="34" charset="0"/>
              </a:rPr>
              <a:t>Fluid/electrolyte replacement</a:t>
            </a:r>
          </a:p>
        </p:txBody>
      </p:sp>
      <p:cxnSp>
        <p:nvCxnSpPr>
          <p:cNvPr id="30" name="Straight Connector 29">
            <a:extLst>
              <a:ext uri="{FF2B5EF4-FFF2-40B4-BE49-F238E27FC236}">
                <a16:creationId xmlns:a16="http://schemas.microsoft.com/office/drawing/2014/main" id="{335C0100-2160-196F-F8C8-A2D03927A864}"/>
              </a:ext>
            </a:extLst>
          </p:cNvPr>
          <p:cNvCxnSpPr>
            <a:cxnSpLocks/>
          </p:cNvCxnSpPr>
          <p:nvPr/>
        </p:nvCxnSpPr>
        <p:spPr bwMode="auto">
          <a:xfrm flipH="1">
            <a:off x="8893509" y="4080275"/>
            <a:ext cx="413878" cy="0"/>
          </a:xfrm>
          <a:prstGeom prst="line">
            <a:avLst/>
          </a:prstGeom>
          <a:noFill/>
          <a:ln w="28575" cap="flat" cmpd="sng" algn="ctr">
            <a:solidFill>
              <a:schemeClr val="bg1"/>
            </a:solidFill>
            <a:prstDash val="solid"/>
            <a:round/>
            <a:headEnd type="triangle" w="med" len="med"/>
            <a:tailEnd type="none" w="med" len="med"/>
          </a:ln>
          <a:effectLst/>
        </p:spPr>
      </p:cxnSp>
      <p:sp>
        <p:nvSpPr>
          <p:cNvPr id="31" name="Rectangle 30">
            <a:extLst>
              <a:ext uri="{FF2B5EF4-FFF2-40B4-BE49-F238E27FC236}">
                <a16:creationId xmlns:a16="http://schemas.microsoft.com/office/drawing/2014/main" id="{0C4C8BF8-26CF-F0BC-3363-FA4B556EAE10}"/>
              </a:ext>
            </a:extLst>
          </p:cNvPr>
          <p:cNvSpPr/>
          <p:nvPr/>
        </p:nvSpPr>
        <p:spPr bwMode="auto">
          <a:xfrm>
            <a:off x="6651264" y="2362055"/>
            <a:ext cx="2185649" cy="1200329"/>
          </a:xfrm>
          <a:prstGeom prst="rect">
            <a:avLst/>
          </a:prstGeom>
          <a:solidFill>
            <a:schemeClr val="accent5">
              <a:lumMod val="20000"/>
              <a:lumOff val="80000"/>
            </a:schemeClr>
          </a:solidFill>
          <a:ln w="0">
            <a:noFill/>
            <a:miter lim="800000"/>
            <a:headEnd/>
            <a:tailEnd/>
          </a:ln>
        </p:spPr>
        <p:txBody>
          <a:bodyPr rtlCol="0" anchor="t" anchorCtr="0">
            <a:spAutoFit/>
          </a:bodyPr>
          <a:lstStyle/>
          <a:p>
            <a:pPr eaLnBrk="1" hangingPunct="1">
              <a:buClr>
                <a:schemeClr val="folHlink"/>
              </a:buClr>
            </a:pPr>
            <a:r>
              <a:rPr lang="en-US" sz="1600" b="1" dirty="0">
                <a:solidFill>
                  <a:schemeClr val="bg1"/>
                </a:solidFill>
                <a:latin typeface="Calibri" panose="020F0502020204030204" pitchFamily="34" charset="0"/>
              </a:rPr>
              <a:t>Resolution</a:t>
            </a:r>
          </a:p>
          <a:p>
            <a:pPr marL="180975" indent="-180975">
              <a:buClr>
                <a:schemeClr val="bg1"/>
              </a:buClr>
              <a:buFont typeface="Wingdings" pitchFamily="2" charset="2"/>
              <a:buChar char="§"/>
            </a:pPr>
            <a:r>
              <a:rPr lang="en-US" sz="1400" b="0" dirty="0">
                <a:solidFill>
                  <a:schemeClr val="bg1"/>
                </a:solidFill>
                <a:latin typeface="Calibri" panose="020F0502020204030204" pitchFamily="34" charset="0"/>
              </a:rPr>
              <a:t>Discontinue loperamide 12 hr after last episode</a:t>
            </a:r>
          </a:p>
          <a:p>
            <a:pPr marL="180975" indent="-180975">
              <a:buClr>
                <a:schemeClr val="bg1"/>
              </a:buClr>
              <a:buFont typeface="Wingdings" pitchFamily="2" charset="2"/>
              <a:buChar char="§"/>
            </a:pPr>
            <a:r>
              <a:rPr lang="en-US" sz="1400" b="0" dirty="0">
                <a:solidFill>
                  <a:schemeClr val="bg1"/>
                </a:solidFill>
                <a:latin typeface="Calibri" panose="020F0502020204030204" pitchFamily="34" charset="0"/>
              </a:rPr>
              <a:t>Continue dietary management</a:t>
            </a:r>
          </a:p>
        </p:txBody>
      </p:sp>
      <p:sp>
        <p:nvSpPr>
          <p:cNvPr id="32" name="Rectangle 31">
            <a:extLst>
              <a:ext uri="{FF2B5EF4-FFF2-40B4-BE49-F238E27FC236}">
                <a16:creationId xmlns:a16="http://schemas.microsoft.com/office/drawing/2014/main" id="{13B57E94-436A-EB60-ED8E-DF10F08E86C3}"/>
              </a:ext>
            </a:extLst>
          </p:cNvPr>
          <p:cNvSpPr/>
          <p:nvPr/>
        </p:nvSpPr>
        <p:spPr bwMode="auto">
          <a:xfrm>
            <a:off x="6651264" y="3695555"/>
            <a:ext cx="2185649" cy="769441"/>
          </a:xfrm>
          <a:prstGeom prst="rect">
            <a:avLst/>
          </a:prstGeom>
          <a:solidFill>
            <a:schemeClr val="accent5">
              <a:lumMod val="60000"/>
              <a:lumOff val="40000"/>
            </a:schemeClr>
          </a:solidFill>
          <a:ln w="0">
            <a:noFill/>
            <a:miter lim="800000"/>
            <a:headEnd/>
            <a:tailEnd/>
          </a:ln>
        </p:spPr>
        <p:txBody>
          <a:bodyPr rtlCol="0" anchor="t" anchorCtr="0">
            <a:spAutoFit/>
          </a:bodyPr>
          <a:lstStyle/>
          <a:p>
            <a:pPr eaLnBrk="1" hangingPunct="1">
              <a:buClr>
                <a:schemeClr val="folHlink"/>
              </a:buClr>
            </a:pPr>
            <a:r>
              <a:rPr lang="en-US" sz="1600" b="1" dirty="0">
                <a:solidFill>
                  <a:schemeClr val="bg1"/>
                </a:solidFill>
                <a:latin typeface="Calibri" panose="020F0502020204030204" pitchFamily="34" charset="0"/>
              </a:rPr>
              <a:t>No Resolution</a:t>
            </a:r>
          </a:p>
          <a:p>
            <a:pPr marL="180975" indent="-180975">
              <a:buClr>
                <a:schemeClr val="bg1"/>
              </a:buClr>
              <a:buFont typeface="Wingdings" pitchFamily="2" charset="2"/>
              <a:buChar char="§"/>
            </a:pPr>
            <a:r>
              <a:rPr lang="en-US" sz="1400" b="0" dirty="0">
                <a:solidFill>
                  <a:schemeClr val="bg1"/>
                </a:solidFill>
                <a:latin typeface="Calibri" panose="020F0502020204030204" pitchFamily="34" charset="0"/>
              </a:rPr>
              <a:t>High-dose loperamide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 mg + 2 mg every 2 hr) </a:t>
            </a:r>
          </a:p>
        </p:txBody>
      </p:sp>
      <p:sp>
        <p:nvSpPr>
          <p:cNvPr id="54" name="Oval 53">
            <a:extLst>
              <a:ext uri="{FF2B5EF4-FFF2-40B4-BE49-F238E27FC236}">
                <a16:creationId xmlns:a16="http://schemas.microsoft.com/office/drawing/2014/main" id="{80D4D57B-0DAA-E3E3-613B-F882310770CE}"/>
              </a:ext>
            </a:extLst>
          </p:cNvPr>
          <p:cNvSpPr/>
          <p:nvPr/>
        </p:nvSpPr>
        <p:spPr bwMode="auto">
          <a:xfrm>
            <a:off x="9506202" y="1386695"/>
            <a:ext cx="2108201" cy="2108201"/>
          </a:xfrm>
          <a:prstGeom prst="ellipse">
            <a:avLst/>
          </a:pr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TextBox 54">
            <a:extLst>
              <a:ext uri="{FF2B5EF4-FFF2-40B4-BE49-F238E27FC236}">
                <a16:creationId xmlns:a16="http://schemas.microsoft.com/office/drawing/2014/main" id="{34AFDFB3-9886-2F50-6954-AF8641C24B44}"/>
              </a:ext>
            </a:extLst>
          </p:cNvPr>
          <p:cNvSpPr txBox="1"/>
          <p:nvPr/>
        </p:nvSpPr>
        <p:spPr bwMode="auto">
          <a:xfrm>
            <a:off x="9633032" y="2524256"/>
            <a:ext cx="1854541"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r>
              <a:rPr lang="en-US" b="1" dirty="0">
                <a:solidFill>
                  <a:schemeClr val="bg1"/>
                </a:solidFill>
                <a:latin typeface="Calibri" panose="020F0502020204030204" pitchFamily="34" charset="0"/>
              </a:rPr>
              <a:t>Also consider infectious causes of diarrhea</a:t>
            </a:r>
          </a:p>
        </p:txBody>
      </p:sp>
      <p:pic>
        <p:nvPicPr>
          <p:cNvPr id="9" name="Graphic 8">
            <a:extLst>
              <a:ext uri="{FF2B5EF4-FFF2-40B4-BE49-F238E27FC236}">
                <a16:creationId xmlns:a16="http://schemas.microsoft.com/office/drawing/2014/main" id="{E6BE9716-DD22-3DF6-90A6-4ED0319F08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56685" y="1583234"/>
            <a:ext cx="1007235" cy="1156454"/>
          </a:xfrm>
          <a:prstGeom prst="rect">
            <a:avLst/>
          </a:prstGeom>
        </p:spPr>
      </p:pic>
      <p:sp>
        <p:nvSpPr>
          <p:cNvPr id="8" name="Rectangle 7">
            <a:extLst>
              <a:ext uri="{FF2B5EF4-FFF2-40B4-BE49-F238E27FC236}">
                <a16:creationId xmlns:a16="http://schemas.microsoft.com/office/drawing/2014/main" id="{47855901-97C0-60F5-E56D-B94067DFA446}"/>
              </a:ext>
            </a:extLst>
          </p:cNvPr>
          <p:cNvSpPr/>
          <p:nvPr/>
        </p:nvSpPr>
        <p:spPr bwMode="auto">
          <a:xfrm>
            <a:off x="5660333" y="5140736"/>
            <a:ext cx="2925009" cy="1200329"/>
          </a:xfrm>
          <a:prstGeom prst="rect">
            <a:avLst/>
          </a:prstGeom>
          <a:solidFill>
            <a:schemeClr val="accent3">
              <a:lumMod val="40000"/>
              <a:lumOff val="60000"/>
            </a:schemeClr>
          </a:solidFill>
          <a:ln w="0">
            <a:noFill/>
            <a:miter lim="800000"/>
            <a:headEnd/>
            <a:tailEnd/>
          </a:ln>
        </p:spPr>
        <p:txBody>
          <a:bodyPr wrap="square" rtlCol="0" anchor="t" anchorCtr="0">
            <a:spAutoFit/>
          </a:bodyPr>
          <a:lstStyle/>
          <a:p>
            <a:pPr eaLnBrk="1" hangingPunct="1">
              <a:buClr>
                <a:schemeClr val="folHlink"/>
              </a:buClr>
            </a:pPr>
            <a:r>
              <a:rPr lang="en-US" sz="1600" dirty="0">
                <a:solidFill>
                  <a:schemeClr val="bg1"/>
                </a:solidFill>
                <a:latin typeface="Calibri" panose="020F0502020204030204" pitchFamily="34" charset="0"/>
              </a:rPr>
              <a:t>Dose reduce when:</a:t>
            </a:r>
          </a:p>
          <a:p>
            <a:pPr marL="180975" indent="-180975" eaLnBrk="1" hangingPunct="1">
              <a:buClr>
                <a:schemeClr val="bg1"/>
              </a:buClr>
              <a:buFont typeface="Wingdings" pitchFamily="2" charset="2"/>
              <a:buChar char="§"/>
            </a:pPr>
            <a:r>
              <a:rPr lang="en-US" sz="1400" b="0" dirty="0">
                <a:solidFill>
                  <a:schemeClr val="bg1"/>
                </a:solidFill>
                <a:latin typeface="Calibri" panose="020F0502020204030204" pitchFamily="34" charset="0"/>
              </a:rPr>
              <a:t>Grade 4</a:t>
            </a:r>
          </a:p>
          <a:p>
            <a:pPr marL="180975" indent="-180975" eaLnBrk="1" hangingPunct="1">
              <a:buClr>
                <a:schemeClr val="bg1"/>
              </a:buClr>
              <a:buFont typeface="Wingdings" pitchFamily="2" charset="2"/>
              <a:buChar char="§"/>
            </a:pPr>
            <a:r>
              <a:rPr lang="en-US" sz="1400" b="0" dirty="0">
                <a:solidFill>
                  <a:schemeClr val="bg1"/>
                </a:solidFill>
                <a:latin typeface="Calibri" panose="020F0502020204030204" pitchFamily="34" charset="0"/>
              </a:rPr>
              <a:t>Not controlled with antiemetics/antidiarrheals</a:t>
            </a:r>
          </a:p>
          <a:p>
            <a:pPr marL="180975" indent="-180975" eaLnBrk="1" hangingPunct="1">
              <a:buClr>
                <a:schemeClr val="bg1"/>
              </a:buClr>
              <a:buFont typeface="Wingdings" pitchFamily="2" charset="2"/>
              <a:buChar char="§"/>
            </a:pPr>
            <a:r>
              <a:rPr lang="en-US" sz="1400" b="0" dirty="0">
                <a:solidFill>
                  <a:schemeClr val="bg1"/>
                </a:solidFill>
                <a:latin typeface="Calibri" panose="020F0502020204030204" pitchFamily="34" charset="0"/>
              </a:rPr>
              <a:t>Recovery to grade ≤1 takes 2-3 wk</a:t>
            </a:r>
          </a:p>
        </p:txBody>
      </p:sp>
      <p:sp>
        <p:nvSpPr>
          <p:cNvPr id="11" name="Rectangle 10">
            <a:extLst>
              <a:ext uri="{FF2B5EF4-FFF2-40B4-BE49-F238E27FC236}">
                <a16:creationId xmlns:a16="http://schemas.microsoft.com/office/drawing/2014/main" id="{FE827457-E4BE-0F8F-1410-5DCC78F791DD}"/>
              </a:ext>
            </a:extLst>
          </p:cNvPr>
          <p:cNvSpPr/>
          <p:nvPr/>
        </p:nvSpPr>
        <p:spPr bwMode="auto">
          <a:xfrm>
            <a:off x="9139046" y="5248458"/>
            <a:ext cx="2856357" cy="984885"/>
          </a:xfrm>
          <a:prstGeom prst="rect">
            <a:avLst/>
          </a:prstGeom>
          <a:solidFill>
            <a:schemeClr val="accent3">
              <a:lumMod val="60000"/>
              <a:lumOff val="40000"/>
            </a:schemeClr>
          </a:solidFill>
          <a:ln w="0">
            <a:noFill/>
            <a:miter lim="800000"/>
            <a:headEnd/>
            <a:tailEnd/>
          </a:ln>
        </p:spPr>
        <p:txBody>
          <a:bodyPr wrap="square" rtlCol="0" anchor="t" anchorCtr="0">
            <a:spAutoFit/>
          </a:bodyPr>
          <a:lstStyle/>
          <a:p>
            <a:pPr eaLnBrk="1" hangingPunct="1">
              <a:buClr>
                <a:schemeClr val="folHlink"/>
              </a:buClr>
            </a:pPr>
            <a:r>
              <a:rPr lang="en-US" sz="1600" dirty="0">
                <a:solidFill>
                  <a:schemeClr val="bg1"/>
                </a:solidFill>
                <a:latin typeface="Calibri" panose="020F0502020204030204" pitchFamily="34" charset="0"/>
              </a:rPr>
              <a:t>Discontinue when:</a:t>
            </a:r>
          </a:p>
          <a:p>
            <a:pPr marL="180975" indent="-180975" eaLnBrk="1" hangingPunct="1">
              <a:buClr>
                <a:schemeClr val="bg1"/>
              </a:buClr>
              <a:buFont typeface="Wingdings" pitchFamily="2" charset="2"/>
              <a:buChar char="§"/>
            </a:pPr>
            <a:r>
              <a:rPr lang="en-US" sz="1400" b="0" dirty="0">
                <a:solidFill>
                  <a:schemeClr val="bg1"/>
                </a:solidFill>
                <a:latin typeface="Calibri" panose="020F0502020204030204" pitchFamily="34" charset="0"/>
              </a:rPr>
              <a:t>Meet criteria for a third dose reduction</a:t>
            </a:r>
          </a:p>
          <a:p>
            <a:pPr marL="180975" indent="-180975" eaLnBrk="1" hangingPunct="1">
              <a:buClr>
                <a:schemeClr val="bg1"/>
              </a:buClr>
              <a:buFont typeface="Wingdings" pitchFamily="2" charset="2"/>
              <a:buChar char="§"/>
            </a:pPr>
            <a:r>
              <a:rPr lang="en-US" sz="1400" b="0" dirty="0">
                <a:solidFill>
                  <a:schemeClr val="bg1"/>
                </a:solidFill>
                <a:latin typeface="Calibri" panose="020F0502020204030204" pitchFamily="34" charset="0"/>
              </a:rPr>
              <a:t>Recovery to grade ≤1 takes 3 wk</a:t>
            </a:r>
          </a:p>
        </p:txBody>
      </p:sp>
      <p:cxnSp>
        <p:nvCxnSpPr>
          <p:cNvPr id="12" name="Straight Connector 11">
            <a:extLst>
              <a:ext uri="{FF2B5EF4-FFF2-40B4-BE49-F238E27FC236}">
                <a16:creationId xmlns:a16="http://schemas.microsoft.com/office/drawing/2014/main" id="{190078B4-B505-CF7B-0E64-994155CEE548}"/>
              </a:ext>
            </a:extLst>
          </p:cNvPr>
          <p:cNvCxnSpPr>
            <a:cxnSpLocks/>
          </p:cNvCxnSpPr>
          <p:nvPr/>
        </p:nvCxnSpPr>
        <p:spPr bwMode="auto">
          <a:xfrm flipH="1">
            <a:off x="5176542" y="5740900"/>
            <a:ext cx="413878" cy="0"/>
          </a:xfrm>
          <a:prstGeom prst="line">
            <a:avLst/>
          </a:prstGeom>
          <a:noFill/>
          <a:ln w="28575" cap="flat" cmpd="sng" algn="ctr">
            <a:solidFill>
              <a:schemeClr val="bg1"/>
            </a:solidFill>
            <a:prstDash val="solid"/>
            <a:round/>
            <a:headEnd type="triangle" w="med" len="med"/>
            <a:tailEnd type="none" w="med" len="med"/>
          </a:ln>
          <a:effectLst/>
        </p:spPr>
      </p:cxnSp>
      <p:cxnSp>
        <p:nvCxnSpPr>
          <p:cNvPr id="13" name="Straight Connector 12">
            <a:extLst>
              <a:ext uri="{FF2B5EF4-FFF2-40B4-BE49-F238E27FC236}">
                <a16:creationId xmlns:a16="http://schemas.microsoft.com/office/drawing/2014/main" id="{F58DAD74-9E09-07CD-A216-44DC9797AC79}"/>
              </a:ext>
            </a:extLst>
          </p:cNvPr>
          <p:cNvCxnSpPr>
            <a:cxnSpLocks/>
          </p:cNvCxnSpPr>
          <p:nvPr/>
        </p:nvCxnSpPr>
        <p:spPr bwMode="auto">
          <a:xfrm flipH="1">
            <a:off x="8655255" y="5740900"/>
            <a:ext cx="413878" cy="0"/>
          </a:xfrm>
          <a:prstGeom prst="line">
            <a:avLst/>
          </a:prstGeom>
          <a:noFill/>
          <a:ln w="28575" cap="flat" cmpd="sng" algn="ctr">
            <a:solidFill>
              <a:schemeClr val="bg1"/>
            </a:solidFill>
            <a:prstDash val="solid"/>
            <a:round/>
            <a:headEnd type="triangle" w="med" len="med"/>
            <a:tailEnd type="none" w="med" len="med"/>
          </a:ln>
          <a:effectLst/>
        </p:spPr>
      </p:cxnSp>
      <p:sp>
        <p:nvSpPr>
          <p:cNvPr id="14" name="Rectangle: Rounded Corners 13">
            <a:extLst>
              <a:ext uri="{FF2B5EF4-FFF2-40B4-BE49-F238E27FC236}">
                <a16:creationId xmlns:a16="http://schemas.microsoft.com/office/drawing/2014/main" id="{B90D6730-D4BB-2C28-165A-1EEE5D0C28BD}"/>
              </a:ext>
            </a:extLst>
          </p:cNvPr>
          <p:cNvSpPr/>
          <p:nvPr/>
        </p:nvSpPr>
        <p:spPr bwMode="auto">
          <a:xfrm>
            <a:off x="2255797" y="1370406"/>
            <a:ext cx="3971814" cy="1463040"/>
          </a:xfrm>
          <a:prstGeom prst="roundRect">
            <a:avLst/>
          </a:prstGeom>
          <a:noFill/>
          <a:ln w="381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TextBox 14">
            <a:extLst>
              <a:ext uri="{FF2B5EF4-FFF2-40B4-BE49-F238E27FC236}">
                <a16:creationId xmlns:a16="http://schemas.microsoft.com/office/drawing/2014/main" id="{763AC5FF-96A1-A4DB-D5A8-89B2B9B35574}"/>
              </a:ext>
            </a:extLst>
          </p:cNvPr>
          <p:cNvSpPr txBox="1"/>
          <p:nvPr/>
        </p:nvSpPr>
        <p:spPr bwMode="auto">
          <a:xfrm>
            <a:off x="6249058" y="1370406"/>
            <a:ext cx="28899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i="1" dirty="0">
                <a:solidFill>
                  <a:srgbClr val="FF0000"/>
                </a:solidFill>
                <a:latin typeface="Calibri" panose="020F0502020204030204" pitchFamily="34" charset="0"/>
              </a:rPr>
              <a:t>Early/acute diarrhea due to cholinergic syndrome</a:t>
            </a:r>
          </a:p>
        </p:txBody>
      </p:sp>
      <p:sp>
        <p:nvSpPr>
          <p:cNvPr id="3" name="Rectangle 2">
            <a:extLst>
              <a:ext uri="{FF2B5EF4-FFF2-40B4-BE49-F238E27FC236}">
                <a16:creationId xmlns:a16="http://schemas.microsoft.com/office/drawing/2014/main" id="{B401F757-2E4A-F664-16EF-6C1F210AB0C3}"/>
              </a:ext>
            </a:extLst>
          </p:cNvPr>
          <p:cNvSpPr/>
          <p:nvPr/>
        </p:nvSpPr>
        <p:spPr bwMode="auto">
          <a:xfrm>
            <a:off x="228365" y="4131229"/>
            <a:ext cx="2020136" cy="2209836"/>
          </a:xfrm>
          <a:prstGeom prst="rect">
            <a:avLst/>
          </a:prstGeom>
          <a:solidFill>
            <a:schemeClr val="accent3"/>
          </a:solidFill>
          <a:ln w="0">
            <a:noFill/>
            <a:miter lim="800000"/>
            <a:headEnd/>
            <a:tailEnd/>
          </a:ln>
        </p:spPr>
        <p:txBody>
          <a:bodyPr wrap="square" rtlCol="0" anchor="ctr">
            <a:spAutoFit/>
          </a:bodyPr>
          <a:lstStyle/>
          <a:p>
            <a:pPr eaLnBrk="1" hangingPunct="1">
              <a:spcBef>
                <a:spcPct val="35000"/>
              </a:spcBef>
              <a:spcAft>
                <a:spcPct val="25000"/>
              </a:spcAft>
              <a:buClr>
                <a:schemeClr val="folHlink"/>
              </a:buClr>
              <a:buNone/>
            </a:pPr>
            <a:r>
              <a:rPr lang="en-US" sz="1600" b="1" dirty="0">
                <a:latin typeface="Calibri" panose="020F0502020204030204" pitchFamily="34" charset="0"/>
              </a:rPr>
              <a:t>Grade 3: </a:t>
            </a:r>
            <a:r>
              <a:rPr lang="en-US" sz="1600" b="0" dirty="0">
                <a:latin typeface="Calibri" panose="020F0502020204030204" pitchFamily="34" charset="0"/>
              </a:rPr>
              <a:t>≥7 stools/day over BL; hospitalization indicated; limiting self-care</a:t>
            </a:r>
          </a:p>
          <a:p>
            <a:pPr eaLnBrk="1" hangingPunct="1">
              <a:spcBef>
                <a:spcPct val="35000"/>
              </a:spcBef>
              <a:spcAft>
                <a:spcPct val="25000"/>
              </a:spcAft>
              <a:buClr>
                <a:schemeClr val="folHlink"/>
              </a:buClr>
              <a:buNone/>
            </a:pPr>
            <a:r>
              <a:rPr lang="en-US" sz="1600" b="1" dirty="0">
                <a:latin typeface="Calibri" panose="020F0502020204030204" pitchFamily="34" charset="0"/>
              </a:rPr>
              <a:t>Grade 4: </a:t>
            </a:r>
            <a:r>
              <a:rPr lang="en-US" sz="1600" b="0" dirty="0">
                <a:latin typeface="Calibri" panose="020F0502020204030204" pitchFamily="34" charset="0"/>
              </a:rPr>
              <a:t>life-threatening; urgent intervention indicated</a:t>
            </a:r>
          </a:p>
        </p:txBody>
      </p:sp>
      <p:sp>
        <p:nvSpPr>
          <p:cNvPr id="4" name="Rectangle 3">
            <a:extLst>
              <a:ext uri="{FF2B5EF4-FFF2-40B4-BE49-F238E27FC236}">
                <a16:creationId xmlns:a16="http://schemas.microsoft.com/office/drawing/2014/main" id="{BC1CADBE-6E3D-AF08-F861-11719906C52B}"/>
              </a:ext>
            </a:extLst>
          </p:cNvPr>
          <p:cNvSpPr/>
          <p:nvPr/>
        </p:nvSpPr>
        <p:spPr bwMode="auto">
          <a:xfrm>
            <a:off x="228365" y="2113737"/>
            <a:ext cx="1701565" cy="1471172"/>
          </a:xfrm>
          <a:prstGeom prst="rect">
            <a:avLst/>
          </a:prstGeom>
          <a:solidFill>
            <a:schemeClr val="accent5"/>
          </a:solidFill>
          <a:ln w="0">
            <a:noFill/>
            <a:miter lim="800000"/>
            <a:headEnd/>
            <a:tailEnd/>
          </a:ln>
        </p:spPr>
        <p:txBody>
          <a:bodyPr wrap="square" rtlCol="0" anchor="ctr">
            <a:spAutoFit/>
          </a:bodyPr>
          <a:lstStyle/>
          <a:p>
            <a:pPr eaLnBrk="1" hangingPunct="1">
              <a:spcBef>
                <a:spcPct val="35000"/>
              </a:spcBef>
              <a:spcAft>
                <a:spcPct val="25000"/>
              </a:spcAft>
              <a:buClr>
                <a:schemeClr val="folHlink"/>
              </a:buClr>
              <a:buNone/>
            </a:pPr>
            <a:r>
              <a:rPr lang="en-US" sz="1600" b="1" dirty="0">
                <a:solidFill>
                  <a:schemeClr val="bg1"/>
                </a:solidFill>
                <a:latin typeface="Calibri" panose="020F0502020204030204" pitchFamily="34" charset="0"/>
              </a:rPr>
              <a:t>Grade 1: </a:t>
            </a:r>
            <a:r>
              <a:rPr lang="en-US" sz="1600" b="0" dirty="0">
                <a:solidFill>
                  <a:schemeClr val="bg1"/>
                </a:solidFill>
                <a:latin typeface="Calibri" panose="020F0502020204030204" pitchFamily="34" charset="0"/>
              </a:rPr>
              <a:t>&lt;4 stools/day over BL</a:t>
            </a:r>
          </a:p>
          <a:p>
            <a:pPr eaLnBrk="1" hangingPunct="1">
              <a:spcBef>
                <a:spcPct val="35000"/>
              </a:spcBef>
              <a:spcAft>
                <a:spcPct val="25000"/>
              </a:spcAft>
              <a:buClr>
                <a:schemeClr val="folHlink"/>
              </a:buClr>
              <a:buNone/>
            </a:pPr>
            <a:r>
              <a:rPr lang="en-US" sz="1600" dirty="0">
                <a:solidFill>
                  <a:schemeClr val="bg1"/>
                </a:solidFill>
                <a:latin typeface="Calibri" panose="020F0502020204030204" pitchFamily="34" charset="0"/>
              </a:rPr>
              <a:t>Grade 2:</a:t>
            </a:r>
            <a:r>
              <a:rPr lang="en-US" sz="1600" b="0" dirty="0">
                <a:solidFill>
                  <a:schemeClr val="bg1"/>
                </a:solidFill>
                <a:latin typeface="Calibri" panose="020F0502020204030204" pitchFamily="34" charset="0"/>
              </a:rPr>
              <a:t> 4-6 stools/day over BL; limiting iADLs</a:t>
            </a:r>
            <a:endParaRPr lang="en-US" sz="16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882809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64D2-F509-165C-F2C4-6BB371126545}"/>
              </a:ext>
            </a:extLst>
          </p:cNvPr>
          <p:cNvSpPr>
            <a:spLocks noGrp="1"/>
          </p:cNvSpPr>
          <p:nvPr>
            <p:ph type="title"/>
          </p:nvPr>
        </p:nvSpPr>
        <p:spPr/>
        <p:txBody>
          <a:bodyPr/>
          <a:lstStyle/>
          <a:p>
            <a:r>
              <a:rPr lang="en-US" dirty="0"/>
              <a:t>Management of Neutropenia </a:t>
            </a:r>
            <a:br>
              <a:rPr lang="en-US" dirty="0"/>
            </a:br>
            <a:r>
              <a:rPr lang="en-US" dirty="0"/>
              <a:t>Associated With Sacituzumab Govitecan </a:t>
            </a:r>
          </a:p>
        </p:txBody>
      </p:sp>
      <p:sp>
        <p:nvSpPr>
          <p:cNvPr id="5" name="Text Box 15">
            <a:extLst>
              <a:ext uri="{FF2B5EF4-FFF2-40B4-BE49-F238E27FC236}">
                <a16:creationId xmlns:a16="http://schemas.microsoft.com/office/drawing/2014/main" id="{DAB3B601-FD8F-2E75-C6F2-B9903F7BC89D}"/>
              </a:ext>
            </a:extLst>
          </p:cNvPr>
          <p:cNvSpPr txBox="1">
            <a:spLocks noChangeArrowheads="1"/>
          </p:cNvSpPr>
          <p:nvPr/>
        </p:nvSpPr>
        <p:spPr bwMode="auto">
          <a:xfrm>
            <a:off x="410627" y="63741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Sacituzumab govitecan PI.</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86C9D0F8-2C93-B47F-DE8A-6124DEB34576}"/>
              </a:ext>
            </a:extLst>
          </p:cNvPr>
          <p:cNvSpPr/>
          <p:nvPr/>
        </p:nvSpPr>
        <p:spPr bwMode="auto">
          <a:xfrm>
            <a:off x="5971176" y="4707365"/>
            <a:ext cx="1858493" cy="91440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930A45E7-7D50-F375-1C02-B4D7493ECBD5}"/>
              </a:ext>
            </a:extLst>
          </p:cNvPr>
          <p:cNvSpPr/>
          <p:nvPr/>
        </p:nvSpPr>
        <p:spPr bwMode="auto">
          <a:xfrm>
            <a:off x="1736035" y="1633359"/>
            <a:ext cx="3868815" cy="1028254"/>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b="1" dirty="0">
                <a:solidFill>
                  <a:schemeClr val="tx1"/>
                </a:solidFill>
                <a:latin typeface="Calibri" panose="020F0502020204030204" pitchFamily="34" charset="0"/>
              </a:rPr>
              <a:t>ANC &lt;1500/mm</a:t>
            </a:r>
            <a:r>
              <a:rPr lang="en-US" b="1" baseline="30000" dirty="0">
                <a:solidFill>
                  <a:schemeClr val="tx1"/>
                </a:solidFill>
                <a:latin typeface="Calibri" panose="020F0502020204030204" pitchFamily="34" charset="0"/>
              </a:rPr>
              <a:t>3</a:t>
            </a:r>
            <a:r>
              <a:rPr lang="en-US" b="1" dirty="0">
                <a:solidFill>
                  <a:schemeClr val="tx1"/>
                </a:solidFill>
                <a:latin typeface="Calibri" panose="020F0502020204030204" pitchFamily="34" charset="0"/>
              </a:rPr>
              <a:t> on Day 1 of any cycle, ANC &lt;1000/mm</a:t>
            </a:r>
            <a:r>
              <a:rPr lang="en-US" b="1" baseline="30000" dirty="0">
                <a:solidFill>
                  <a:schemeClr val="tx1"/>
                </a:solidFill>
                <a:latin typeface="Calibri" panose="020F0502020204030204" pitchFamily="34" charset="0"/>
              </a:rPr>
              <a:t>3</a:t>
            </a:r>
            <a:r>
              <a:rPr lang="en-US" b="1" dirty="0">
                <a:solidFill>
                  <a:schemeClr val="tx1"/>
                </a:solidFill>
                <a:latin typeface="Calibri" panose="020F0502020204030204" pitchFamily="34" charset="0"/>
              </a:rPr>
              <a:t> on Day 8 of any cycle, or neutropenic fever</a:t>
            </a:r>
          </a:p>
        </p:txBody>
      </p:sp>
      <p:sp>
        <p:nvSpPr>
          <p:cNvPr id="8" name="Rectangle 7">
            <a:extLst>
              <a:ext uri="{FF2B5EF4-FFF2-40B4-BE49-F238E27FC236}">
                <a16:creationId xmlns:a16="http://schemas.microsoft.com/office/drawing/2014/main" id="{1B24B95C-0276-D155-D603-303232B688C3}"/>
              </a:ext>
            </a:extLst>
          </p:cNvPr>
          <p:cNvSpPr/>
          <p:nvPr/>
        </p:nvSpPr>
        <p:spPr bwMode="auto">
          <a:xfrm>
            <a:off x="6497173" y="1905376"/>
            <a:ext cx="3203418" cy="484221"/>
          </a:xfrm>
          <a:prstGeom prst="rect">
            <a:avLst/>
          </a:prstGeom>
          <a:solidFill>
            <a:schemeClr val="accent3"/>
          </a:solidFill>
          <a:ln w="0">
            <a:noFill/>
            <a:miter lim="800000"/>
            <a:headEnd/>
            <a:tailEnd/>
          </a:ln>
        </p:spPr>
        <p:txBody>
          <a:bodyPr rtlCol="0" anchor="ctr"/>
          <a:lstStyle/>
          <a:p>
            <a:pPr eaLnBrk="1" hangingPunct="1">
              <a:spcBef>
                <a:spcPct val="35000"/>
              </a:spcBef>
              <a:spcAft>
                <a:spcPct val="25000"/>
              </a:spcAft>
              <a:buClr>
                <a:schemeClr val="folHlink"/>
              </a:buClr>
              <a:buNone/>
            </a:pPr>
            <a:r>
              <a:rPr lang="en-US" b="1" dirty="0">
                <a:solidFill>
                  <a:schemeClr val="tx1"/>
                </a:solidFill>
                <a:latin typeface="Calibri" panose="020F0502020204030204" pitchFamily="34" charset="0"/>
              </a:rPr>
              <a:t>Hold treatment until improved</a:t>
            </a:r>
          </a:p>
        </p:txBody>
      </p:sp>
      <p:cxnSp>
        <p:nvCxnSpPr>
          <p:cNvPr id="10" name="Straight Arrow Connector 9">
            <a:extLst>
              <a:ext uri="{FF2B5EF4-FFF2-40B4-BE49-F238E27FC236}">
                <a16:creationId xmlns:a16="http://schemas.microsoft.com/office/drawing/2014/main" id="{E3266BF8-F306-85BE-82AF-70D5FC5FC19C}"/>
              </a:ext>
            </a:extLst>
          </p:cNvPr>
          <p:cNvCxnSpPr>
            <a:cxnSpLocks/>
          </p:cNvCxnSpPr>
          <p:nvPr/>
        </p:nvCxnSpPr>
        <p:spPr bwMode="auto">
          <a:xfrm>
            <a:off x="5794876" y="2147486"/>
            <a:ext cx="512270" cy="0"/>
          </a:xfrm>
          <a:prstGeom prst="straightConnector1">
            <a:avLst/>
          </a:prstGeom>
          <a:noFill/>
          <a:ln w="28575" cap="flat" cmpd="sng" algn="ctr">
            <a:solidFill>
              <a:schemeClr val="bg1"/>
            </a:solidFill>
            <a:prstDash val="solid"/>
            <a:round/>
            <a:headEnd type="none" w="med" len="med"/>
            <a:tailEnd type="triangle"/>
          </a:ln>
          <a:effectLst/>
        </p:spPr>
      </p:cxnSp>
      <p:graphicFrame>
        <p:nvGraphicFramePr>
          <p:cNvPr id="16" name="Table 15">
            <a:extLst>
              <a:ext uri="{FF2B5EF4-FFF2-40B4-BE49-F238E27FC236}">
                <a16:creationId xmlns:a16="http://schemas.microsoft.com/office/drawing/2014/main" id="{D1039580-36B0-7381-1627-E64DC3301782}"/>
              </a:ext>
            </a:extLst>
          </p:cNvPr>
          <p:cNvGraphicFramePr>
            <a:graphicFrameLocks noGrp="1"/>
          </p:cNvGraphicFramePr>
          <p:nvPr/>
        </p:nvGraphicFramePr>
        <p:xfrm>
          <a:off x="723900" y="3028456"/>
          <a:ext cx="10782300" cy="2926080"/>
        </p:xfrm>
        <a:graphic>
          <a:graphicData uri="http://schemas.openxmlformats.org/drawingml/2006/table">
            <a:tbl>
              <a:tblPr firstRow="1" bandRow="1">
                <a:tableStyleId>{5C22544A-7EE6-4342-B048-85BDC9FD1C3A}</a:tableStyleId>
              </a:tblPr>
              <a:tblGrid>
                <a:gridCol w="6100970">
                  <a:extLst>
                    <a:ext uri="{9D8B030D-6E8A-4147-A177-3AD203B41FA5}">
                      <a16:colId xmlns:a16="http://schemas.microsoft.com/office/drawing/2014/main" val="2108806773"/>
                    </a:ext>
                  </a:extLst>
                </a:gridCol>
                <a:gridCol w="1832044">
                  <a:extLst>
                    <a:ext uri="{9D8B030D-6E8A-4147-A177-3AD203B41FA5}">
                      <a16:colId xmlns:a16="http://schemas.microsoft.com/office/drawing/2014/main" val="2787266336"/>
                    </a:ext>
                  </a:extLst>
                </a:gridCol>
                <a:gridCol w="2849286">
                  <a:extLst>
                    <a:ext uri="{9D8B030D-6E8A-4147-A177-3AD203B41FA5}">
                      <a16:colId xmlns:a16="http://schemas.microsoft.com/office/drawing/2014/main" val="3774962752"/>
                    </a:ext>
                  </a:extLst>
                </a:gridCol>
              </a:tblGrid>
              <a:tr h="248646">
                <a:tc>
                  <a:txBody>
                    <a:bodyPr/>
                    <a:lstStyle/>
                    <a:p>
                      <a:r>
                        <a:rPr lang="en-US" sz="1800" dirty="0"/>
                        <a:t>Severe Neutropenia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Occurrence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Dose Modification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06255713"/>
                  </a:ext>
                </a:extLst>
              </a:tr>
              <a:tr h="355600">
                <a:tc rowSpan="3">
                  <a:txBody>
                    <a:bodyPr/>
                    <a:lstStyle/>
                    <a:p>
                      <a:pPr marL="285750" indent="-285750">
                        <a:buFont typeface="Wingdings" panose="05000000000000000000" pitchFamily="2" charset="2"/>
                        <a:buChar char="§"/>
                      </a:pPr>
                      <a:r>
                        <a:rPr lang="en-US" sz="1800" dirty="0">
                          <a:solidFill>
                            <a:schemeClr val="bg1"/>
                          </a:solidFill>
                          <a:latin typeface="+mn-lt"/>
                        </a:rPr>
                        <a:t>Grade 4 neutropenia </a:t>
                      </a:r>
                      <a:r>
                        <a:rPr lang="en-US" sz="1800" dirty="0">
                          <a:solidFill>
                            <a:schemeClr val="bg1"/>
                          </a:solidFill>
                          <a:latin typeface="Calibri" panose="020F0502020204030204" pitchFamily="34" charset="0"/>
                          <a:cs typeface="Calibri" panose="020F0502020204030204" pitchFamily="34" charset="0"/>
                          <a:sym typeface="Symbol" panose="05050102010706020507" pitchFamily="18" charset="2"/>
                        </a:rPr>
                        <a:t>≥</a:t>
                      </a:r>
                      <a:r>
                        <a:rPr lang="en-US" sz="1800" dirty="0">
                          <a:solidFill>
                            <a:schemeClr val="bg1"/>
                          </a:solidFill>
                          <a:latin typeface="+mn-lt"/>
                          <a:sym typeface="Symbol" panose="05050102010706020507" pitchFamily="18" charset="2"/>
                        </a:rPr>
                        <a:t>7 days </a:t>
                      </a:r>
                      <a:r>
                        <a:rPr lang="en-US" sz="1800" i="1" dirty="0">
                          <a:solidFill>
                            <a:schemeClr val="bg1"/>
                          </a:solidFill>
                          <a:latin typeface="+mn-lt"/>
                          <a:sym typeface="Symbol" panose="05050102010706020507" pitchFamily="18" charset="2"/>
                        </a:rPr>
                        <a:t>or</a:t>
                      </a:r>
                    </a:p>
                    <a:p>
                      <a:pPr marL="285750" indent="-285750">
                        <a:buFont typeface="Wingdings" panose="05000000000000000000" pitchFamily="2" charset="2"/>
                        <a:buChar char="§"/>
                      </a:pPr>
                      <a:r>
                        <a:rPr lang="en-US" sz="1800" dirty="0">
                          <a:solidFill>
                            <a:schemeClr val="bg1"/>
                          </a:solidFill>
                          <a:latin typeface="+mn-lt"/>
                          <a:sym typeface="Symbol" panose="05050102010706020507" pitchFamily="18" charset="2"/>
                        </a:rPr>
                        <a:t>Grade 3-4 febrile neutropenia </a:t>
                      </a:r>
                      <a:r>
                        <a:rPr lang="en-US" sz="1800" i="1" dirty="0">
                          <a:solidFill>
                            <a:schemeClr val="bg1"/>
                          </a:solidFill>
                          <a:latin typeface="+mn-lt"/>
                          <a:sym typeface="Symbol" panose="05050102010706020507" pitchFamily="18" charset="2"/>
                        </a:rPr>
                        <a:t>or</a:t>
                      </a:r>
                      <a:endParaRPr lang="en-US" sz="1800" dirty="0">
                        <a:solidFill>
                          <a:schemeClr val="bg1"/>
                        </a:solidFill>
                        <a:latin typeface="+mn-lt"/>
                        <a:sym typeface="Symbol" panose="05050102010706020507" pitchFamily="18" charset="2"/>
                      </a:endParaRPr>
                    </a:p>
                    <a:p>
                      <a:pPr marL="285750" indent="-285750">
                        <a:buFont typeface="Wingdings" panose="05000000000000000000" pitchFamily="2" charset="2"/>
                        <a:buChar char="§"/>
                      </a:pPr>
                      <a:r>
                        <a:rPr lang="en-US" sz="1800" dirty="0">
                          <a:solidFill>
                            <a:schemeClr val="bg1"/>
                          </a:solidFill>
                          <a:latin typeface="+mn-lt"/>
                          <a:sym typeface="Symbol" panose="05050102010706020507" pitchFamily="18" charset="2"/>
                        </a:rPr>
                        <a:t>At time of scheduled treatment, grade 3-4 neutropenia, which delays dosing by 2-3 wk for recovery to grade ≤1</a:t>
                      </a:r>
                      <a:endParaRPr lang="en-US" sz="1800" dirty="0">
                        <a:solidFill>
                          <a:schemeClr val="bg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First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Font typeface="Wingdings" panose="05000000000000000000" pitchFamily="2" charset="2"/>
                        <a:buNone/>
                      </a:pPr>
                      <a:r>
                        <a:rPr lang="en-US" sz="1800" dirty="0">
                          <a:solidFill>
                            <a:schemeClr val="bg1"/>
                          </a:solidFill>
                          <a:latin typeface="+mn-lt"/>
                        </a:rPr>
                        <a:t>25% dose reduction and administer G-CSF</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26708149"/>
                  </a:ext>
                </a:extLst>
              </a:tr>
              <a:tr h="355600">
                <a:tc vMerge="1">
                  <a:txBody>
                    <a:bodyPr/>
                    <a:lstStyle/>
                    <a:p>
                      <a:endParaRPr lang="en-US"/>
                    </a:p>
                  </a:txBody>
                  <a:tcPr/>
                </a:tc>
                <a:tc>
                  <a:txBody>
                    <a:bodyPr/>
                    <a:lstStyle/>
                    <a:p>
                      <a:pPr algn="ctr"/>
                      <a:r>
                        <a:rPr lang="en-US" sz="1800" dirty="0">
                          <a:solidFill>
                            <a:schemeClr val="bg1"/>
                          </a:solidFill>
                          <a:latin typeface="+mn-lt"/>
                        </a:rPr>
                        <a:t>Second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solidFill>
                            <a:schemeClr val="bg1"/>
                          </a:solidFill>
                          <a:latin typeface="+mn-lt"/>
                        </a:rPr>
                        <a:t>50% dose reduction and administer G-CSF</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27197531"/>
                  </a:ext>
                </a:extLst>
              </a:tr>
              <a:tr h="355600">
                <a:tc vMerge="1">
                  <a:txBody>
                    <a:bodyPr/>
                    <a:lstStyle/>
                    <a:p>
                      <a:endParaRPr lang="en-US"/>
                    </a:p>
                  </a:txBody>
                  <a:tcPr/>
                </a:tc>
                <a:tc>
                  <a:txBody>
                    <a:bodyPr/>
                    <a:lstStyle/>
                    <a:p>
                      <a:pPr algn="ctr"/>
                      <a:r>
                        <a:rPr lang="en-US" sz="1800" dirty="0">
                          <a:solidFill>
                            <a:schemeClr val="bg1"/>
                          </a:solidFill>
                          <a:latin typeface="+mn-lt"/>
                        </a:rPr>
                        <a:t>Third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Font typeface="Wingdings" panose="05000000000000000000" pitchFamily="2" charset="2"/>
                        <a:buNone/>
                      </a:pPr>
                      <a:r>
                        <a:rPr lang="en-US" sz="1800" dirty="0">
                          <a:solidFill>
                            <a:schemeClr val="bg1"/>
                          </a:solidFill>
                          <a:latin typeface="+mn-lt"/>
                        </a:rPr>
                        <a:t>Discontinue treatment and administer G-CSF</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2307548"/>
                  </a:ext>
                </a:extLst>
              </a:tr>
              <a:tr h="436278">
                <a:tc>
                  <a:txBody>
                    <a:bodyPr/>
                    <a:lstStyle/>
                    <a:p>
                      <a:r>
                        <a:rPr lang="en-US" sz="1800" dirty="0">
                          <a:solidFill>
                            <a:schemeClr val="bg1"/>
                          </a:solidFill>
                          <a:latin typeface="+mn-lt"/>
                          <a:sym typeface="Symbol" panose="05050102010706020507" pitchFamily="18" charset="2"/>
                        </a:rPr>
                        <a:t>At time of scheduled treatment, grade 3-4 neutropenia, </a:t>
                      </a:r>
                      <a:br>
                        <a:rPr lang="en-US" sz="1800" dirty="0">
                          <a:solidFill>
                            <a:schemeClr val="bg1"/>
                          </a:solidFill>
                          <a:latin typeface="+mn-lt"/>
                          <a:sym typeface="Symbol" panose="05050102010706020507" pitchFamily="18" charset="2"/>
                        </a:rPr>
                      </a:br>
                      <a:r>
                        <a:rPr lang="en-US" sz="1800" dirty="0">
                          <a:solidFill>
                            <a:schemeClr val="bg1"/>
                          </a:solidFill>
                          <a:latin typeface="+mn-lt"/>
                          <a:sym typeface="Symbol" panose="05050102010706020507" pitchFamily="18" charset="2"/>
                        </a:rPr>
                        <a:t>which delays dosing by &gt;3 wk for recovery to grade ≤1</a:t>
                      </a:r>
                      <a:endParaRPr lang="en-US" sz="18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First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solidFill>
                            <a:schemeClr val="bg1"/>
                          </a:solidFill>
                          <a:latin typeface="+mn-lt"/>
                        </a:rPr>
                        <a:t>Discontinue treatment and administer G-CSF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95224539"/>
                  </a:ext>
                </a:extLst>
              </a:tr>
            </a:tbl>
          </a:graphicData>
        </a:graphic>
      </p:graphicFrame>
    </p:spTree>
    <p:extLst>
      <p:ext uri="{BB962C8B-B14F-4D97-AF65-F5344CB8AC3E}">
        <p14:creationId xmlns:p14="http://schemas.microsoft.com/office/powerpoint/2010/main" val="3748159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NSCLC!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slidesets </a:t>
            </a:r>
            <a:r>
              <a:rPr lang="en-US" sz="2200" b="0" dirty="0"/>
              <a:t>on targeting TROP-2 in advanced NSCLC </a:t>
            </a:r>
            <a:r>
              <a:rPr lang="en-US" sz="2200" b="0" i="1" dirty="0"/>
              <a:t>(coming soon!)</a:t>
            </a:r>
            <a:endParaRPr lang="en-US" sz="2200" b="0" dirty="0"/>
          </a:p>
          <a:p>
            <a:pPr>
              <a:buClr>
                <a:schemeClr val="tx2">
                  <a:lumMod val="20000"/>
                  <a:lumOff val="80000"/>
                </a:schemeClr>
              </a:buClr>
              <a:defRPr/>
            </a:pPr>
            <a:r>
              <a:rPr lang="en-US" sz="2200" dirty="0">
                <a:solidFill>
                  <a:srgbClr val="E1471D"/>
                </a:solidFill>
              </a:rPr>
              <a:t>CME-certified modules </a:t>
            </a:r>
            <a:r>
              <a:rPr lang="en-US" sz="2200" b="0" dirty="0"/>
              <a:t>with expert faculty commentary on data with TROP-2–targeting </a:t>
            </a:r>
            <a:br>
              <a:rPr lang="en-US" sz="2200" b="0" dirty="0"/>
            </a:br>
            <a:r>
              <a:rPr lang="en-US" sz="2200" b="0" dirty="0"/>
              <a:t>ADCs in advanced NSCLC </a:t>
            </a:r>
            <a:r>
              <a:rPr lang="en-US" sz="2200" b="0" i="1" dirty="0"/>
              <a:t>(coming soon!)</a:t>
            </a:r>
            <a:endParaRPr lang="en-US" sz="2200" b="0" dirty="0"/>
          </a:p>
          <a:p>
            <a:pPr>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40C6159AD3089428E366B80776E755D" ma:contentTypeVersion="12" ma:contentTypeDescription="Create a new document." ma:contentTypeScope="" ma:versionID="ed3d3d608547684021993363860c674a">
  <xsd:schema xmlns:xsd="http://www.w3.org/2001/XMLSchema" xmlns:xs="http://www.w3.org/2001/XMLSchema" xmlns:p="http://schemas.microsoft.com/office/2006/metadata/properties" xmlns:ns2="60ddc07c-c776-4c5e-bca5-c292f957692a" xmlns:ns3="22fd6914-46d4-4c7e-bbad-46e82841b69d" targetNamespace="http://schemas.microsoft.com/office/2006/metadata/properties" ma:root="true" ma:fieldsID="86415219471d5c79ee6e8dc964bb8624" ns2:_="" ns3:_="">
    <xsd:import namespace="60ddc07c-c776-4c5e-bca5-c292f957692a"/>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ddc07c-c776-4c5e-bca5-c292f95769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60ddc07c-c776-4c5e-bca5-c292f957692a">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284109-9856-4836-8663-40EC2C4434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ddc07c-c776-4c5e-bca5-c292f957692a"/>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purl.org/dc/elements/1.1/"/>
    <ds:schemaRef ds:uri="22fd6914-46d4-4c7e-bbad-46e82841b69d"/>
    <ds:schemaRef ds:uri="http://schemas.microsoft.com/office/2006/metadata/properties"/>
    <ds:schemaRef ds:uri="http://purl.org/dc/terms/"/>
    <ds:schemaRef ds:uri="60ddc07c-c776-4c5e-bca5-c292f957692a"/>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13786</TotalTime>
  <Words>1815</Words>
  <Application>Microsoft Office PowerPoint</Application>
  <PresentationFormat>Widescreen</PresentationFormat>
  <Paragraphs>294</Paragraphs>
  <Slides>13</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1_2022_CCO_Template</vt:lpstr>
      <vt:lpstr>Identification and Management of Adverse Events With TROP-2–Targeted ADCs</vt:lpstr>
      <vt:lpstr>About These Slides</vt:lpstr>
      <vt:lpstr>Presenting Faculty</vt:lpstr>
      <vt:lpstr>Datopotamab Deruxtecan: TROP-2‒Targeted ADC</vt:lpstr>
      <vt:lpstr>Sacituzumab Govitecan: TROP-2‒Targeted ADC</vt:lpstr>
      <vt:lpstr>Common and Notable Toxicities  Associated With TROP-2‒Directed ADCs</vt:lpstr>
      <vt:lpstr>Management of Stomatitis/Mucositis Associated With Datopotamab Deruxtecan </vt:lpstr>
      <vt:lpstr>TROPION-PanTumor01 Substudy:  Prophylactic Mouthwash for Mucositis/Stomatitis</vt:lpstr>
      <vt:lpstr>Management of Ocular Surface Toxicities  Associated With Datopotamab Deruxtecan </vt:lpstr>
      <vt:lpstr>Management of Interstitial Lung Disease Associated With Datopotamab Deruxtecan </vt:lpstr>
      <vt:lpstr>Management of Diarrhea Associated  With Sacituzumab Govitecan</vt:lpstr>
      <vt:lpstr>Management of Neutropenia  Associated With Sacituzumab Govitecan </vt:lpstr>
      <vt:lpstr>Go Online for More CCO  Coverage of NSCLC!</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and Management of Adverse Events With TROP-2-Targeted ADCs</dc:title>
  <dc:subject/>
  <dc:creator>Preferred User</dc:creator>
  <cp:keywords/>
  <dc:description/>
  <cp:lastModifiedBy>Natalia Kolenko</cp:lastModifiedBy>
  <cp:revision>646</cp:revision>
  <cp:lastPrinted>2016-09-26T20:21:49Z</cp:lastPrinted>
  <dcterms:created xsi:type="dcterms:W3CDTF">2005-05-27T15:08:01Z</dcterms:created>
  <dcterms:modified xsi:type="dcterms:W3CDTF">2024-04-01T23:21:54Z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102cb108-2506-469e-a7e7-1dc3d63ad692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0x010100440C6159AD3089428E366B80776E755D</vt:lpwstr>
  </property>
  <property fmtid="{D5CDD505-2E9C-101B-9397-08002B2CF9AE}" pid="9" name="MediaServiceImageTags">
    <vt:lpwstr/>
  </property>
</Properties>
</file>